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4251" r:id="rId1"/>
  </p:sldMasterIdLst>
  <p:notesMasterIdLst>
    <p:notesMasterId r:id="rId38"/>
  </p:notesMasterIdLst>
  <p:sldIdLst>
    <p:sldId id="625" r:id="rId2"/>
    <p:sldId id="820" r:id="rId3"/>
    <p:sldId id="822" r:id="rId4"/>
    <p:sldId id="833" r:id="rId5"/>
    <p:sldId id="832" r:id="rId6"/>
    <p:sldId id="629" r:id="rId7"/>
    <p:sldId id="307" r:id="rId8"/>
    <p:sldId id="823" r:id="rId9"/>
    <p:sldId id="831" r:id="rId10"/>
    <p:sldId id="824" r:id="rId11"/>
    <p:sldId id="829" r:id="rId12"/>
    <p:sldId id="828" r:id="rId13"/>
    <p:sldId id="830" r:id="rId14"/>
    <p:sldId id="835" r:id="rId15"/>
    <p:sldId id="838" r:id="rId16"/>
    <p:sldId id="840" r:id="rId17"/>
    <p:sldId id="841" r:id="rId18"/>
    <p:sldId id="842" r:id="rId19"/>
    <p:sldId id="843" r:id="rId20"/>
    <p:sldId id="844" r:id="rId21"/>
    <p:sldId id="845" r:id="rId22"/>
    <p:sldId id="850" r:id="rId23"/>
    <p:sldId id="855" r:id="rId24"/>
    <p:sldId id="854" r:id="rId25"/>
    <p:sldId id="851" r:id="rId26"/>
    <p:sldId id="846" r:id="rId27"/>
    <p:sldId id="849" r:id="rId28"/>
    <p:sldId id="847" r:id="rId29"/>
    <p:sldId id="852" r:id="rId30"/>
    <p:sldId id="853" r:id="rId31"/>
    <p:sldId id="856" r:id="rId32"/>
    <p:sldId id="857" r:id="rId33"/>
    <p:sldId id="858" r:id="rId34"/>
    <p:sldId id="826" r:id="rId35"/>
    <p:sldId id="303" r:id="rId36"/>
    <p:sldId id="825" r:id="rId3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82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646"/>
    <p:restoredTop sz="92517"/>
  </p:normalViewPr>
  <p:slideViewPr>
    <p:cSldViewPr snapToGrid="0" snapToObjects="1">
      <p:cViewPr varScale="1">
        <p:scale>
          <a:sx n="193" d="100"/>
          <a:sy n="193" d="100"/>
        </p:scale>
        <p:origin x="168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8F8F58-C7C4-F648-9ADD-E173B74BA7DD}" type="datetimeFigureOut">
              <a:rPr lang="en-US" smtClean="0"/>
              <a:t>3/20/23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16C38C-DA7E-3641-945E-1038560412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5944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17AE6-DE43-4967-B1E1-C56FFB5CB16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4507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16C38C-DA7E-3641-945E-10385604124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1119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16C38C-DA7E-3641-945E-10385604124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8782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16C38C-DA7E-3641-945E-10385604124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2309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16C38C-DA7E-3641-945E-10385604124F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8780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16C38C-DA7E-3641-945E-10385604124F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7559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16C38C-DA7E-3641-945E-10385604124F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0577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16C38C-DA7E-3641-945E-10385604124F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4850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16C38C-DA7E-3641-945E-10385604124F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8164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16C38C-DA7E-3641-945E-10385604124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6541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16C38C-DA7E-3641-945E-10385604124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223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16C38C-DA7E-3641-945E-10385604124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5628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16C38C-DA7E-3641-945E-10385604124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0545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16C38C-DA7E-3641-945E-10385604124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7987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16C38C-DA7E-3641-945E-10385604124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025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16C38C-DA7E-3641-945E-10385604124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6080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16C38C-DA7E-3641-945E-10385604124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9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141AE-6D6C-2849-A814-A0674F8D485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7309349"/>
      </p:ext>
    </p:extLst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141AE-6D6C-2849-A814-A0674F8D485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1832559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141AE-6D6C-2849-A814-A0674F8D485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113475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857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485900"/>
            <a:ext cx="3810000" cy="30861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485900"/>
            <a:ext cx="3810000" cy="3086100"/>
          </a:xfrm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141AE-6D6C-2849-A814-A0674F8D485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413798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857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485900"/>
            <a:ext cx="3810000" cy="30861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5900"/>
            <a:ext cx="3810000" cy="30861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141AE-6D6C-2849-A814-A0674F8D485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5022111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25848" y="4866702"/>
            <a:ext cx="157496" cy="157736"/>
          </a:xfrm>
          <a:prstGeom prst="rect">
            <a:avLst/>
          </a:prstGeom>
        </p:spPr>
        <p:txBody>
          <a:bodyPr anchor="b"/>
          <a:lstStyle>
            <a:lvl1pPr>
              <a:defRPr sz="525">
                <a:solidFill>
                  <a:srgbClr val="A7A7A7"/>
                </a:solidFill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94586350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ogos -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C6C31021-7068-4F1B-A634-ECF3978A0469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1050535" y="1833083"/>
            <a:ext cx="1382564" cy="443594"/>
          </a:xfrm>
        </p:spPr>
        <p:txBody>
          <a:bodyPr anchor="ctr"/>
          <a:lstStyle>
            <a:lvl1pPr marL="0" indent="0" algn="ctr">
              <a:buNone/>
              <a:defRPr sz="825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the image icon to add a logo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4F8759A-88A3-49DF-AF4F-07AD61D88F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BC1159-2308-433F-A3E9-0A45F0C87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32FE2-096B-41CD-AF15-7B40475897EC}" type="datetime1">
              <a:rPr lang="en-US" smtClean="0"/>
              <a:t>3/20/23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F9AF7B-FBCD-43B8-9AA0-3A56F91C9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BD409D-6632-4A7A-9E80-063D66598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787B9-B4F1-45D2-9C05-EBCAE653A4AD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Content Placeholder 19">
            <a:extLst>
              <a:ext uri="{FF2B5EF4-FFF2-40B4-BE49-F238E27FC236}">
                <a16:creationId xmlns:a16="http://schemas.microsoft.com/office/drawing/2014/main" id="{120AF894-0B5F-44FF-B691-E2BABD06D913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2968786" y="1833083"/>
            <a:ext cx="1382564" cy="443594"/>
          </a:xfrm>
        </p:spPr>
        <p:txBody>
          <a:bodyPr anchor="ctr"/>
          <a:lstStyle>
            <a:lvl1pPr marL="0" indent="0" algn="ctr">
              <a:buNone/>
              <a:defRPr sz="825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the image icon to add a logo</a:t>
            </a:r>
          </a:p>
        </p:txBody>
      </p:sp>
      <p:sp>
        <p:nvSpPr>
          <p:cNvPr id="22" name="Content Placeholder 19">
            <a:extLst>
              <a:ext uri="{FF2B5EF4-FFF2-40B4-BE49-F238E27FC236}">
                <a16:creationId xmlns:a16="http://schemas.microsoft.com/office/drawing/2014/main" id="{6B6E59DC-EB91-4A8B-8DD9-8BC5DA992494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4887038" y="1833083"/>
            <a:ext cx="1382564" cy="443594"/>
          </a:xfrm>
        </p:spPr>
        <p:txBody>
          <a:bodyPr anchor="ctr"/>
          <a:lstStyle>
            <a:lvl1pPr marL="0" indent="0" algn="ctr">
              <a:buNone/>
              <a:defRPr sz="825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the image icon to add a logo</a:t>
            </a:r>
          </a:p>
        </p:txBody>
      </p:sp>
      <p:sp>
        <p:nvSpPr>
          <p:cNvPr id="23" name="Content Placeholder 19">
            <a:extLst>
              <a:ext uri="{FF2B5EF4-FFF2-40B4-BE49-F238E27FC236}">
                <a16:creationId xmlns:a16="http://schemas.microsoft.com/office/drawing/2014/main" id="{82FFF0C6-29B8-43A5-8F02-B6A55E1E845D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805291" y="1833083"/>
            <a:ext cx="1382564" cy="443594"/>
          </a:xfrm>
        </p:spPr>
        <p:txBody>
          <a:bodyPr anchor="ctr"/>
          <a:lstStyle>
            <a:lvl1pPr marL="0" indent="0" algn="ctr">
              <a:buNone/>
              <a:defRPr sz="825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the image icon to add a logo</a:t>
            </a:r>
          </a:p>
        </p:txBody>
      </p:sp>
      <p:sp>
        <p:nvSpPr>
          <p:cNvPr id="24" name="Content Placeholder 19">
            <a:extLst>
              <a:ext uri="{FF2B5EF4-FFF2-40B4-BE49-F238E27FC236}">
                <a16:creationId xmlns:a16="http://schemas.microsoft.com/office/drawing/2014/main" id="{44A3C64F-83B5-490C-9A98-9A58F7B936DB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1050535" y="2533792"/>
            <a:ext cx="1382564" cy="443594"/>
          </a:xfrm>
        </p:spPr>
        <p:txBody>
          <a:bodyPr anchor="ctr"/>
          <a:lstStyle>
            <a:lvl1pPr marL="0" indent="0" algn="ctr">
              <a:buNone/>
              <a:defRPr sz="825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the image icon to add a logo</a:t>
            </a:r>
          </a:p>
        </p:txBody>
      </p:sp>
      <p:sp>
        <p:nvSpPr>
          <p:cNvPr id="25" name="Content Placeholder 19">
            <a:extLst>
              <a:ext uri="{FF2B5EF4-FFF2-40B4-BE49-F238E27FC236}">
                <a16:creationId xmlns:a16="http://schemas.microsoft.com/office/drawing/2014/main" id="{A1DD246C-1F3E-4C62-8FF4-CFE84E5A9872}"/>
              </a:ext>
            </a:extLst>
          </p:cNvPr>
          <p:cNvSpPr>
            <a:spLocks noGrp="1"/>
          </p:cNvSpPr>
          <p:nvPr>
            <p:ph sz="quarter" idx="30" hasCustomPrompt="1"/>
          </p:nvPr>
        </p:nvSpPr>
        <p:spPr>
          <a:xfrm>
            <a:off x="2968786" y="2533792"/>
            <a:ext cx="1382564" cy="443594"/>
          </a:xfrm>
        </p:spPr>
        <p:txBody>
          <a:bodyPr anchor="ctr"/>
          <a:lstStyle>
            <a:lvl1pPr marL="0" indent="0" algn="ctr">
              <a:buNone/>
              <a:defRPr sz="825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the image icon to add a logo</a:t>
            </a:r>
          </a:p>
        </p:txBody>
      </p:sp>
      <p:sp>
        <p:nvSpPr>
          <p:cNvPr id="26" name="Content Placeholder 19">
            <a:extLst>
              <a:ext uri="{FF2B5EF4-FFF2-40B4-BE49-F238E27FC236}">
                <a16:creationId xmlns:a16="http://schemas.microsoft.com/office/drawing/2014/main" id="{E20D68E5-0748-4A4C-ACC4-5A6CEA64D91F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4887038" y="2533792"/>
            <a:ext cx="1382564" cy="443594"/>
          </a:xfrm>
        </p:spPr>
        <p:txBody>
          <a:bodyPr anchor="ctr"/>
          <a:lstStyle>
            <a:lvl1pPr marL="0" indent="0" algn="ctr">
              <a:buNone/>
              <a:defRPr sz="825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the image icon to add a logo</a:t>
            </a:r>
          </a:p>
        </p:txBody>
      </p:sp>
      <p:sp>
        <p:nvSpPr>
          <p:cNvPr id="27" name="Content Placeholder 19">
            <a:extLst>
              <a:ext uri="{FF2B5EF4-FFF2-40B4-BE49-F238E27FC236}">
                <a16:creationId xmlns:a16="http://schemas.microsoft.com/office/drawing/2014/main" id="{700C488D-B876-4FA0-8722-6DCF24198FAC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6805291" y="2533792"/>
            <a:ext cx="1382564" cy="443594"/>
          </a:xfrm>
        </p:spPr>
        <p:txBody>
          <a:bodyPr anchor="ctr"/>
          <a:lstStyle>
            <a:lvl1pPr marL="0" indent="0" algn="ctr">
              <a:buNone/>
              <a:defRPr sz="825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the image icon to add a logo</a:t>
            </a:r>
          </a:p>
        </p:txBody>
      </p:sp>
      <p:sp>
        <p:nvSpPr>
          <p:cNvPr id="28" name="Content Placeholder 19">
            <a:extLst>
              <a:ext uri="{FF2B5EF4-FFF2-40B4-BE49-F238E27FC236}">
                <a16:creationId xmlns:a16="http://schemas.microsoft.com/office/drawing/2014/main" id="{793B41AA-A0C3-41BA-9739-ADD1BE14A637}"/>
              </a:ext>
            </a:extLst>
          </p:cNvPr>
          <p:cNvSpPr>
            <a:spLocks noGrp="1"/>
          </p:cNvSpPr>
          <p:nvPr>
            <p:ph sz="quarter" idx="33" hasCustomPrompt="1"/>
          </p:nvPr>
        </p:nvSpPr>
        <p:spPr>
          <a:xfrm>
            <a:off x="1050535" y="3237482"/>
            <a:ext cx="1382564" cy="443594"/>
          </a:xfrm>
        </p:spPr>
        <p:txBody>
          <a:bodyPr anchor="ctr"/>
          <a:lstStyle>
            <a:lvl1pPr marL="0" indent="0" algn="ctr">
              <a:buNone/>
              <a:defRPr sz="825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the image icon to add a logo</a:t>
            </a:r>
          </a:p>
        </p:txBody>
      </p:sp>
      <p:sp>
        <p:nvSpPr>
          <p:cNvPr id="29" name="Content Placeholder 19">
            <a:extLst>
              <a:ext uri="{FF2B5EF4-FFF2-40B4-BE49-F238E27FC236}">
                <a16:creationId xmlns:a16="http://schemas.microsoft.com/office/drawing/2014/main" id="{F43AA49B-5B16-4C10-8A9F-3BA01DA4F443}"/>
              </a:ext>
            </a:extLst>
          </p:cNvPr>
          <p:cNvSpPr>
            <a:spLocks noGrp="1"/>
          </p:cNvSpPr>
          <p:nvPr>
            <p:ph sz="quarter" idx="34" hasCustomPrompt="1"/>
          </p:nvPr>
        </p:nvSpPr>
        <p:spPr>
          <a:xfrm>
            <a:off x="2968786" y="3237482"/>
            <a:ext cx="1382564" cy="443594"/>
          </a:xfrm>
        </p:spPr>
        <p:txBody>
          <a:bodyPr anchor="ctr"/>
          <a:lstStyle>
            <a:lvl1pPr marL="0" indent="0" algn="ctr">
              <a:buNone/>
              <a:defRPr sz="825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the image icon to add a logo</a:t>
            </a:r>
          </a:p>
        </p:txBody>
      </p:sp>
      <p:sp>
        <p:nvSpPr>
          <p:cNvPr id="30" name="Content Placeholder 19">
            <a:extLst>
              <a:ext uri="{FF2B5EF4-FFF2-40B4-BE49-F238E27FC236}">
                <a16:creationId xmlns:a16="http://schemas.microsoft.com/office/drawing/2014/main" id="{13DA258F-278D-4267-B5B6-77BDB8EA6F10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4887038" y="3237482"/>
            <a:ext cx="1382564" cy="443594"/>
          </a:xfrm>
        </p:spPr>
        <p:txBody>
          <a:bodyPr anchor="ctr"/>
          <a:lstStyle>
            <a:lvl1pPr marL="0" indent="0" algn="ctr">
              <a:buNone/>
              <a:defRPr sz="825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the image icon to add a logo</a:t>
            </a:r>
          </a:p>
        </p:txBody>
      </p:sp>
      <p:sp>
        <p:nvSpPr>
          <p:cNvPr id="31" name="Content Placeholder 19">
            <a:extLst>
              <a:ext uri="{FF2B5EF4-FFF2-40B4-BE49-F238E27FC236}">
                <a16:creationId xmlns:a16="http://schemas.microsoft.com/office/drawing/2014/main" id="{B2F71036-4551-4FDE-8276-4BD157CF7375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6805291" y="3237482"/>
            <a:ext cx="1382564" cy="443594"/>
          </a:xfrm>
        </p:spPr>
        <p:txBody>
          <a:bodyPr anchor="ctr"/>
          <a:lstStyle>
            <a:lvl1pPr marL="0" indent="0" algn="ctr">
              <a:buNone/>
              <a:defRPr sz="825"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US"/>
              <a:t>Click the image icon to add a logo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22485C-391A-4C87-B522-6FF93611D465}"/>
              </a:ext>
            </a:extLst>
          </p:cNvPr>
          <p:cNvSpPr txBox="1"/>
          <p:nvPr userDrawn="1"/>
        </p:nvSpPr>
        <p:spPr>
          <a:xfrm>
            <a:off x="-1033040" y="3939"/>
            <a:ext cx="989538" cy="19736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75" b="1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TEMPLATE NOTES </a:t>
            </a:r>
            <a:br>
              <a:rPr kumimoji="0" lang="en-US" sz="675" b="1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</a:br>
            <a:r>
              <a:rPr kumimoji="0" lang="en-US" sz="675" b="0" i="1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(these will not appear in print or on slideshow):</a:t>
            </a:r>
          </a:p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75" b="0" i="1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Click the image icon to add a logo. You may need to scale logos down or up depending on their shape to get  them all to look similarly sized.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75" b="0" i="0" u="none" strike="noStrike" kern="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To make all logos grayscale, select the logos, go to the Picture Format Ribbon, then select the Color dropdown and choose a Grayscale option.</a:t>
            </a:r>
            <a:endParaRPr lang="en-US" sz="675" i="1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271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AF94426-72A5-4491-B054-56236B4A4C09}"/>
              </a:ext>
            </a:extLst>
          </p:cNvPr>
          <p:cNvSpPr/>
          <p:nvPr userDrawn="1"/>
        </p:nvSpPr>
        <p:spPr>
          <a:xfrm>
            <a:off x="4848726" y="0"/>
            <a:ext cx="4295274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5" name="Picture 14" descr="A picture containing headdress, helmet, dark&#10;&#10;Description automatically generated">
            <a:extLst>
              <a:ext uri="{FF2B5EF4-FFF2-40B4-BE49-F238E27FC236}">
                <a16:creationId xmlns:a16="http://schemas.microsoft.com/office/drawing/2014/main" id="{C734AE74-2831-4804-A9A6-870A21BC5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17" r="6030"/>
          <a:stretch/>
        </p:blipFill>
        <p:spPr>
          <a:xfrm>
            <a:off x="4869180" y="459581"/>
            <a:ext cx="4114800" cy="38481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76E4C90-CA65-4AE3-AC5A-6E5340230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980" y="1779149"/>
            <a:ext cx="2652432" cy="1200150"/>
          </a:xfrm>
        </p:spPr>
        <p:txBody>
          <a:bodyPr anchor="b">
            <a:noAutofit/>
          </a:bodyPr>
          <a:lstStyle>
            <a:lvl1pPr algn="l">
              <a:defRPr sz="3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27012A-747E-47C0-8B02-EE338876F5E7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417980" y="3109807"/>
            <a:ext cx="2652432" cy="806330"/>
          </a:xfrm>
        </p:spPr>
        <p:txBody>
          <a:bodyPr>
            <a:normAutofit/>
          </a:bodyPr>
          <a:lstStyle>
            <a:lvl1pPr marL="0" indent="0" algn="l">
              <a:buFont typeface="Wingdings" panose="05000000000000000000" pitchFamily="2" charset="2"/>
              <a:buNone/>
              <a:defRPr sz="15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Optional text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7A3948-F082-4B3F-A736-4693CF982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6475" y="4518212"/>
            <a:ext cx="2793938" cy="292690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Date Placeholder 4">
            <a:extLst>
              <a:ext uri="{FF2B5EF4-FFF2-40B4-BE49-F238E27FC236}">
                <a16:creationId xmlns:a16="http://schemas.microsoft.com/office/drawing/2014/main" id="{3DF8CDF1-1ABC-BE42-AA63-3A36465FC2C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01392" y="4767263"/>
            <a:ext cx="753186" cy="273844"/>
          </a:xfrm>
          <a:prstGeom prst="rect">
            <a:avLst/>
          </a:prstGeom>
        </p:spPr>
        <p:txBody>
          <a:bodyPr/>
          <a:lstStyle/>
          <a:p>
            <a:fld id="{A007637F-0789-409D-B1AF-2A33E4EE8EC3}" type="datetime1">
              <a:rPr lang="en-US" smtClean="0"/>
              <a:t>3/20/23</a:t>
            </a:fld>
            <a:endParaRPr lang="en-US"/>
          </a:p>
        </p:txBody>
      </p:sp>
      <p:sp>
        <p:nvSpPr>
          <p:cNvPr id="12" name="Slide Number Placeholder 6">
            <a:extLst>
              <a:ext uri="{FF2B5EF4-FFF2-40B4-BE49-F238E27FC236}">
                <a16:creationId xmlns:a16="http://schemas.microsoft.com/office/drawing/2014/main" id="{99272712-3F9D-4E46-8D3C-D83BD1A6C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43875" y="4767263"/>
            <a:ext cx="371475" cy="2738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18787B9-B4F1-45D2-9C05-EBCAE653A4AD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30A3A8A-0D0C-5E41-AB66-282D30F5C827}"/>
              </a:ext>
            </a:extLst>
          </p:cNvPr>
          <p:cNvCxnSpPr/>
          <p:nvPr userDrawn="1"/>
        </p:nvCxnSpPr>
        <p:spPr>
          <a:xfrm>
            <a:off x="8567002" y="4797900"/>
            <a:ext cx="0" cy="215153"/>
          </a:xfrm>
          <a:prstGeom prst="line">
            <a:avLst/>
          </a:prstGeom>
          <a:ln w="95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5785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192B6-4315-8D43-B3B5-75E87927B6C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9481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6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141AE-6D6C-2849-A814-A0674F8D485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754312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141AE-6D6C-2849-A814-A0674F8D485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262643"/>
      </p:ext>
    </p:extLst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141AE-6D6C-2849-A814-A0674F8D485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1425358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141AE-6D6C-2849-A814-A0674F8D485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3025431"/>
      </p:ext>
    </p:extLst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141AE-6D6C-2849-A814-A0674F8D485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6359503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04789"/>
            <a:ext cx="5111751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141AE-6D6C-2849-A814-A0674F8D485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846581"/>
      </p:ext>
    </p:extLst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141AE-6D6C-2849-A814-A0674F8D485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668717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069975" y="226219"/>
            <a:ext cx="7772400" cy="50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43141AE-6D6C-2849-A814-A0674F8D485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236C8DB-A3FF-2C45-BBA0-4BCFD236FC7E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69668" y="53579"/>
            <a:ext cx="1536987" cy="50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379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52" r:id="rId1"/>
    <p:sldLayoutId id="2147484253" r:id="rId2"/>
    <p:sldLayoutId id="2147484254" r:id="rId3"/>
    <p:sldLayoutId id="2147484255" r:id="rId4"/>
    <p:sldLayoutId id="2147484256" r:id="rId5"/>
    <p:sldLayoutId id="2147484257" r:id="rId6"/>
    <p:sldLayoutId id="2147484258" r:id="rId7"/>
    <p:sldLayoutId id="2147484259" r:id="rId8"/>
    <p:sldLayoutId id="2147484260" r:id="rId9"/>
    <p:sldLayoutId id="2147484261" r:id="rId10"/>
    <p:sldLayoutId id="2147484262" r:id="rId11"/>
    <p:sldLayoutId id="2147484263" r:id="rId12"/>
    <p:sldLayoutId id="2147484264" r:id="rId13"/>
    <p:sldLayoutId id="2147484265" r:id="rId14"/>
    <p:sldLayoutId id="2147484267" r:id="rId15"/>
    <p:sldLayoutId id="2147484268" r:id="rId16"/>
  </p:sldLayoutIdLst>
  <p:hf sldNum="0" hdr="0" dt="0"/>
  <p:txStyles>
    <p:titleStyle>
      <a:lvl1pPr algn="ctr" defTabSz="342900" rtl="0" eaLnBrk="1" fontAlgn="base" hangingPunct="1">
        <a:spcBef>
          <a:spcPct val="0"/>
        </a:spcBef>
        <a:spcAft>
          <a:spcPct val="0"/>
        </a:spcAft>
        <a:defRPr sz="3600" b="1" i="0" kern="1200">
          <a:solidFill>
            <a:schemeClr val="tx1"/>
          </a:solidFill>
          <a:latin typeface="Rockwell" panose="02060603020205020403" pitchFamily="18" charset="77"/>
          <a:ea typeface="ＭＳ Ｐゴシック" charset="0"/>
          <a:cs typeface="Rockwell" panose="02060603020205020403" pitchFamily="18" charset="77"/>
        </a:defRPr>
      </a:lvl1pPr>
      <a:lvl2pPr algn="ctr" defTabSz="3429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2pPr>
      <a:lvl3pPr algn="ctr" defTabSz="3429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3pPr>
      <a:lvl4pPr algn="ctr" defTabSz="3429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4pPr>
      <a:lvl5pPr algn="ctr" defTabSz="3429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5pPr>
      <a:lvl6pPr marL="342900" algn="ctr" defTabSz="3429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6pPr>
      <a:lvl7pPr marL="685800" algn="ctr" defTabSz="3429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7pPr>
      <a:lvl8pPr marL="1028700" algn="ctr" defTabSz="3429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8pPr>
      <a:lvl9pPr marL="1371600" algn="ctr" defTabSz="342900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entury Gothic" charset="0"/>
          <a:ea typeface="ＭＳ Ｐゴシック" charset="0"/>
          <a:cs typeface="ＭＳ Ｐゴシック" charset="0"/>
        </a:defRPr>
      </a:lvl9pPr>
    </p:titleStyle>
    <p:bodyStyle>
      <a:lvl1pPr marL="257175" indent="-257175" algn="l" defTabSz="3429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0" i="0" kern="1200">
          <a:solidFill>
            <a:schemeClr val="tx1"/>
          </a:solidFill>
          <a:latin typeface="Avenir Light" panose="020B0402020203020204" pitchFamily="34" charset="77"/>
          <a:ea typeface="ＭＳ Ｐゴシック" charset="0"/>
          <a:cs typeface="Avenir Light" panose="020B0402020203020204" pitchFamily="34" charset="77"/>
        </a:defRPr>
      </a:lvl1pPr>
      <a:lvl2pPr marL="557213" indent="-214313" algn="l" defTabSz="3429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100" b="0" i="0" kern="1200">
          <a:solidFill>
            <a:schemeClr val="tx1"/>
          </a:solidFill>
          <a:latin typeface="Avenir Light" panose="020B0402020203020204" pitchFamily="34" charset="77"/>
          <a:ea typeface="ＭＳ Ｐゴシック" charset="0"/>
          <a:cs typeface="+mn-cs"/>
        </a:defRPr>
      </a:lvl2pPr>
      <a:lvl3pPr marL="857250" indent="-171450" algn="l" defTabSz="3429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1800" b="0" i="0" kern="1200">
          <a:solidFill>
            <a:schemeClr val="tx1"/>
          </a:solidFill>
          <a:latin typeface="Avenir Light" panose="020B0402020203020204" pitchFamily="34" charset="77"/>
          <a:ea typeface="ＭＳ Ｐゴシック" charset="0"/>
          <a:cs typeface="+mn-cs"/>
        </a:defRPr>
      </a:lvl3pPr>
      <a:lvl4pPr marL="1200150" indent="-171450" algn="l" defTabSz="3429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500" b="0" i="0" kern="1200">
          <a:solidFill>
            <a:schemeClr val="tx1"/>
          </a:solidFill>
          <a:latin typeface="Avenir Light" panose="020B0402020203020204" pitchFamily="34" charset="77"/>
          <a:ea typeface="ＭＳ Ｐゴシック" charset="0"/>
          <a:cs typeface="+mn-cs"/>
        </a:defRPr>
      </a:lvl4pPr>
      <a:lvl5pPr marL="1543050" indent="-171450" algn="l" defTabSz="3429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500" b="0" i="0" kern="1200">
          <a:solidFill>
            <a:schemeClr val="tx1"/>
          </a:solidFill>
          <a:latin typeface="Avenir Light" panose="020B0402020203020204" pitchFamily="34" charset="77"/>
          <a:ea typeface="ＭＳ Ｐゴシック" charset="0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svg"/><Relationship Id="rId9" Type="http://schemas.openxmlformats.org/officeDocument/2006/relationships/image" Target="../media/image13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maps/dir/37.599365234375,-122.03602482195842" TargetMode="External"/><Relationship Id="rId2" Type="http://schemas.openxmlformats.org/officeDocument/2006/relationships/hyperlink" Target="http://rki-demo.guardhat.net/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F139E9-A1D8-D748-BDCC-DDBA46169C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8330"/>
          <a:stretch/>
        </p:blipFill>
        <p:spPr>
          <a:xfrm>
            <a:off x="935385" y="0"/>
            <a:ext cx="7273230" cy="1628964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F64CBBDD-E5E2-2244-8BA6-218B85555502}"/>
              </a:ext>
            </a:extLst>
          </p:cNvPr>
          <p:cNvGrpSpPr/>
          <p:nvPr/>
        </p:nvGrpSpPr>
        <p:grpSpPr>
          <a:xfrm>
            <a:off x="1071459" y="1570660"/>
            <a:ext cx="6177129" cy="3530449"/>
            <a:chOff x="1071459" y="1570660"/>
            <a:chExt cx="6177129" cy="3530449"/>
          </a:xfrm>
        </p:grpSpPr>
        <p:pic>
          <p:nvPicPr>
            <p:cNvPr id="4" name="Picture 3" descr="A picture containing text, monitor, screenshot, screen&#10;&#10;Description automatically generated">
              <a:extLst>
                <a:ext uri="{FF2B5EF4-FFF2-40B4-BE49-F238E27FC236}">
                  <a16:creationId xmlns:a16="http://schemas.microsoft.com/office/drawing/2014/main" id="{D2BBFF30-038F-B841-B1BA-FC4E72805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1459" y="1570660"/>
              <a:ext cx="6177129" cy="3530449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BFDEDA9-4935-DB4A-9DB1-CA50B14421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71285" y="1981656"/>
              <a:ext cx="392568" cy="352210"/>
            </a:xfrm>
            <a:prstGeom prst="rect">
              <a:avLst/>
            </a:prstGeom>
          </p:spPr>
        </p:pic>
      </p:grpSp>
      <p:pic>
        <p:nvPicPr>
          <p:cNvPr id="6" name="Picture 5" descr="Graphical user interface&#10;&#10;Description automatically generated">
            <a:extLst>
              <a:ext uri="{FF2B5EF4-FFF2-40B4-BE49-F238E27FC236}">
                <a16:creationId xmlns:a16="http://schemas.microsoft.com/office/drawing/2014/main" id="{44B35D90-5341-5043-8AB9-85C523B5D3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6975" y="2700811"/>
            <a:ext cx="1585920" cy="1413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034411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7843B-9784-A14B-AAB0-D8DAF6DBF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Control Center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B45A45-27FA-CA41-8C3D-BD95B0CE5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BE21A-17E0-5043-9881-5EDE30AA9A4D}"/>
              </a:ext>
            </a:extLst>
          </p:cNvPr>
          <p:cNvSpPr txBox="1"/>
          <p:nvPr/>
        </p:nvSpPr>
        <p:spPr>
          <a:xfrm>
            <a:off x="0" y="901130"/>
            <a:ext cx="2228329" cy="27877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20" tIns="22860" rIns="45720" bIns="22860" numCol="1" anchor="t">
            <a:no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Home </a:t>
            </a:r>
            <a:r>
              <a:rPr lang="en-US" sz="1200" b="1" kern="0" dirty="0">
                <a:latin typeface="Avenir Next LT Pro"/>
                <a:sym typeface="Factoria W00 Bold"/>
              </a:rPr>
              <a:t>Site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Default Map Locations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0" dirty="0"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6960859-E62B-234D-BDF0-ACF8B694F8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3704" y="731520"/>
            <a:ext cx="6940296" cy="44129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6AB5EF-5189-5D4B-825A-E053CCD4DC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5834" y="858995"/>
            <a:ext cx="538366" cy="50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2156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7843B-9784-A14B-AAB0-D8DAF6DBF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Control Center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B45A45-27FA-CA41-8C3D-BD95B0CE5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BE21A-17E0-5043-9881-5EDE30AA9A4D}"/>
              </a:ext>
            </a:extLst>
          </p:cNvPr>
          <p:cNvSpPr txBox="1"/>
          <p:nvPr/>
        </p:nvSpPr>
        <p:spPr>
          <a:xfrm>
            <a:off x="0" y="901130"/>
            <a:ext cx="2228329" cy="27877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20" tIns="22860" rIns="45720" bIns="22860" numCol="1" anchor="t">
            <a:no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Home </a:t>
            </a:r>
            <a:r>
              <a:rPr lang="en-US" sz="1200" b="1" kern="0" dirty="0">
                <a:latin typeface="Avenir Next LT Pro"/>
                <a:sym typeface="Factoria W00 Bold"/>
              </a:rPr>
              <a:t>Site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lvl="0" algn="ctr" defTabSz="412750" hangingPunct="0"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Facility Floor Plans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0" dirty="0"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Street View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0" dirty="0"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Evacuation Geofence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0" dirty="0"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0197EF3-AC1F-B249-A3B0-032BFCEB19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3704" y="731520"/>
            <a:ext cx="6931152" cy="440715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551027F-D7A7-6A45-8D92-245464320096}"/>
              </a:ext>
            </a:extLst>
          </p:cNvPr>
          <p:cNvSpPr/>
          <p:nvPr/>
        </p:nvSpPr>
        <p:spPr>
          <a:xfrm>
            <a:off x="5669280" y="1150641"/>
            <a:ext cx="2123268" cy="2954291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951B2A4-3A98-B845-A5E9-DCFCB7AEC0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5834" y="858995"/>
            <a:ext cx="538366" cy="50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8379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7843B-9784-A14B-AAB0-D8DAF6DBF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Control Center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B45A45-27FA-CA41-8C3D-BD95B0CE5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BE21A-17E0-5043-9881-5EDE30AA9A4D}"/>
              </a:ext>
            </a:extLst>
          </p:cNvPr>
          <p:cNvSpPr txBox="1"/>
          <p:nvPr/>
        </p:nvSpPr>
        <p:spPr>
          <a:xfrm>
            <a:off x="0" y="901130"/>
            <a:ext cx="2228329" cy="27877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20" tIns="22860" rIns="45720" bIns="22860" numCol="1" anchor="t">
            <a:no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Home </a:t>
            </a:r>
            <a:r>
              <a:rPr lang="en-US" sz="1200" b="1" kern="0" dirty="0">
                <a:latin typeface="Avenir Next LT Pro"/>
                <a:sym typeface="Factoria W00 Bold"/>
              </a:rPr>
              <a:t>Site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Satellite View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A4BFF8-8A69-7746-8F4C-E05DA411FD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3704" y="731520"/>
            <a:ext cx="6931152" cy="440715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D5EB928-C89A-7E4C-AC25-475A2F393E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5834" y="858995"/>
            <a:ext cx="538366" cy="50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9706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7843B-9784-A14B-AAB0-D8DAF6DBF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Control Center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B45A45-27FA-CA41-8C3D-BD95B0CE5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BE21A-17E0-5043-9881-5EDE30AA9A4D}"/>
              </a:ext>
            </a:extLst>
          </p:cNvPr>
          <p:cNvSpPr txBox="1"/>
          <p:nvPr/>
        </p:nvSpPr>
        <p:spPr>
          <a:xfrm>
            <a:off x="0" y="901130"/>
            <a:ext cx="2228329" cy="27877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20" tIns="22860" rIns="45720" bIns="22860" numCol="1" anchor="t">
            <a:no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Home </a:t>
            </a:r>
            <a:r>
              <a:rPr lang="en-US" sz="1200" b="1" kern="0" dirty="0">
                <a:latin typeface="Avenir Next LT Pro"/>
                <a:sym typeface="Factoria W00 Bold"/>
              </a:rPr>
              <a:t>Site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Operator Detail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0" dirty="0"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Live Geographic Location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0" dirty="0"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Live Gas Sensor Readings 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algn="ctr" defTabSz="412750" hangingPunct="0"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Audio / Video Calling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3F16B99-2CAD-CE4C-B7A3-2FFA714631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3704" y="731520"/>
            <a:ext cx="6931152" cy="440715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4823C47-54AD-6D46-9089-B4FC50C2DF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4171" y="868665"/>
            <a:ext cx="628180" cy="619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7768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7843B-9784-A14B-AAB0-D8DAF6DBF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Control Center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B45A45-27FA-CA41-8C3D-BD95B0CE5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BE21A-17E0-5043-9881-5EDE30AA9A4D}"/>
              </a:ext>
            </a:extLst>
          </p:cNvPr>
          <p:cNvSpPr txBox="1"/>
          <p:nvPr/>
        </p:nvSpPr>
        <p:spPr>
          <a:xfrm>
            <a:off x="0" y="901130"/>
            <a:ext cx="2228329" cy="27877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20" tIns="22860" rIns="45720" bIns="22860" numCol="1" anchor="t">
            <a:no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Home </a:t>
            </a:r>
            <a:r>
              <a:rPr lang="en-US" sz="1200" b="1" kern="0" dirty="0">
                <a:latin typeface="Avenir Next LT Pro"/>
                <a:sym typeface="Factoria W00 Bold"/>
              </a:rPr>
              <a:t>Site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lvl="0" algn="ctr" defTabSz="412750" hangingPunct="0"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Critical Alert Highlights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0" dirty="0"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C2C348-AF44-124A-BBE1-7497F491B3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3704" y="731520"/>
            <a:ext cx="6931152" cy="4407156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0AFF70B8-5EF0-0F49-B4A9-664FB4D7ADCC}"/>
              </a:ext>
            </a:extLst>
          </p:cNvPr>
          <p:cNvGrpSpPr/>
          <p:nvPr/>
        </p:nvGrpSpPr>
        <p:grpSpPr>
          <a:xfrm>
            <a:off x="2062566" y="975141"/>
            <a:ext cx="4996912" cy="2535225"/>
            <a:chOff x="2062566" y="975141"/>
            <a:chExt cx="4996912" cy="2535225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CFDB6E5-4023-FD43-874D-DBE8E95101CC}"/>
                </a:ext>
              </a:extLst>
            </p:cNvPr>
            <p:cNvSpPr/>
            <p:nvPr/>
          </p:nvSpPr>
          <p:spPr>
            <a:xfrm>
              <a:off x="2062566" y="975141"/>
              <a:ext cx="517902" cy="326717"/>
            </a:xfrm>
            <a:prstGeom prst="rect">
              <a:avLst/>
            </a:prstGeom>
            <a:noFill/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DEE710E-5620-0E4D-A7E5-E9820A8E1FDC}"/>
                </a:ext>
              </a:extLst>
            </p:cNvPr>
            <p:cNvSpPr/>
            <p:nvPr/>
          </p:nvSpPr>
          <p:spPr>
            <a:xfrm>
              <a:off x="2519765" y="2935098"/>
              <a:ext cx="1137835" cy="575268"/>
            </a:xfrm>
            <a:prstGeom prst="rect">
              <a:avLst/>
            </a:prstGeom>
            <a:noFill/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FC8488A-CF6F-6A4A-875A-260D4F5DE953}"/>
                </a:ext>
              </a:extLst>
            </p:cNvPr>
            <p:cNvSpPr/>
            <p:nvPr/>
          </p:nvSpPr>
          <p:spPr>
            <a:xfrm>
              <a:off x="6859291" y="2935098"/>
              <a:ext cx="200187" cy="280800"/>
            </a:xfrm>
            <a:prstGeom prst="rect">
              <a:avLst/>
            </a:prstGeom>
            <a:noFill/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24C20702-4CA9-CD46-B854-4BA9537289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239" y="854666"/>
            <a:ext cx="641219" cy="641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394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7843B-9784-A14B-AAB0-D8DAF6DBF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Control Center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B45A45-27FA-CA41-8C3D-BD95B0CE5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BE21A-17E0-5043-9881-5EDE30AA9A4D}"/>
              </a:ext>
            </a:extLst>
          </p:cNvPr>
          <p:cNvSpPr txBox="1"/>
          <p:nvPr/>
        </p:nvSpPr>
        <p:spPr>
          <a:xfrm>
            <a:off x="0" y="901130"/>
            <a:ext cx="2228329" cy="42423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20" tIns="22860" rIns="45720" bIns="22860" numCol="1" anchor="t">
            <a:no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Alert Types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0" dirty="0"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Gas Alarms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 kern="0" dirty="0">
                <a:latin typeface="Avenir Next LT Pro"/>
                <a:sym typeface="Factoria W00 Bold"/>
              </a:rPr>
              <a:t>Panic Alarms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 kern="0" dirty="0">
                <a:latin typeface="Avenir Next LT Pro"/>
                <a:sym typeface="Factoria W00 Bold"/>
              </a:rPr>
              <a:t>No Motion Alarms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 kern="0" dirty="0">
                <a:latin typeface="Avenir Next LT Pro"/>
                <a:sym typeface="Factoria W00 Bold"/>
              </a:rPr>
              <a:t>Fall Detection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 kern="0" dirty="0">
                <a:latin typeface="Avenir Next LT Pro"/>
                <a:sym typeface="Factoria W00 Bold"/>
              </a:rPr>
              <a:t>Lone worker missed check-in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SOS Alerts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</p:txBody>
      </p:sp>
      <p:pic>
        <p:nvPicPr>
          <p:cNvPr id="7" name="Picture 6" descr="Graphical user interface, application, website&#10;&#10;Description automatically generated">
            <a:extLst>
              <a:ext uri="{FF2B5EF4-FFF2-40B4-BE49-F238E27FC236}">
                <a16:creationId xmlns:a16="http://schemas.microsoft.com/office/drawing/2014/main" id="{1FB5F332-BD97-A546-9C7E-F290250FC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312" y="733425"/>
            <a:ext cx="6647688" cy="4409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6752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7843B-9784-A14B-AAB0-D8DAF6DBF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Control Center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B45A45-27FA-CA41-8C3D-BD95B0CE5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BE21A-17E0-5043-9881-5EDE30AA9A4D}"/>
              </a:ext>
            </a:extLst>
          </p:cNvPr>
          <p:cNvSpPr txBox="1"/>
          <p:nvPr/>
        </p:nvSpPr>
        <p:spPr>
          <a:xfrm>
            <a:off x="0" y="901130"/>
            <a:ext cx="2228329" cy="42423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20" tIns="22860" rIns="45720" bIns="22860" numCol="1" anchor="t">
            <a:no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Critical Alerts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Geographic location</a:t>
            </a:r>
          </a:p>
        </p:txBody>
      </p:sp>
      <p:pic>
        <p:nvPicPr>
          <p:cNvPr id="7" name="Picture 6" descr="Graphical user interface, application, website&#10;&#10;Description automatically generated">
            <a:extLst>
              <a:ext uri="{FF2B5EF4-FFF2-40B4-BE49-F238E27FC236}">
                <a16:creationId xmlns:a16="http://schemas.microsoft.com/office/drawing/2014/main" id="{1FB5F332-BD97-A546-9C7E-F290250FC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312" y="733425"/>
            <a:ext cx="6647688" cy="440940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8DF8491-EB74-BC48-B556-736C5B5DC739}"/>
              </a:ext>
            </a:extLst>
          </p:cNvPr>
          <p:cNvSpPr/>
          <p:nvPr/>
        </p:nvSpPr>
        <p:spPr>
          <a:xfrm>
            <a:off x="4819972" y="967538"/>
            <a:ext cx="2510726" cy="1891899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66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7843B-9784-A14B-AAB0-D8DAF6DBF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Control Center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B45A45-27FA-CA41-8C3D-BD95B0CE5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BE21A-17E0-5043-9881-5EDE30AA9A4D}"/>
              </a:ext>
            </a:extLst>
          </p:cNvPr>
          <p:cNvSpPr txBox="1"/>
          <p:nvPr/>
        </p:nvSpPr>
        <p:spPr>
          <a:xfrm>
            <a:off x="0" y="901130"/>
            <a:ext cx="2228329" cy="42423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20" tIns="22860" rIns="45720" bIns="22860" numCol="1" anchor="t">
            <a:no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Critical Alerts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Audio/Video Comms</a:t>
            </a:r>
          </a:p>
        </p:txBody>
      </p:sp>
      <p:pic>
        <p:nvPicPr>
          <p:cNvPr id="7" name="Picture 6" descr="Graphical user interface, application, website&#10;&#10;Description automatically generated">
            <a:extLst>
              <a:ext uri="{FF2B5EF4-FFF2-40B4-BE49-F238E27FC236}">
                <a16:creationId xmlns:a16="http://schemas.microsoft.com/office/drawing/2014/main" id="{1FB5F332-BD97-A546-9C7E-F290250FC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312" y="733425"/>
            <a:ext cx="6647688" cy="440940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8DF8491-EB74-BC48-B556-736C5B5DC739}"/>
              </a:ext>
            </a:extLst>
          </p:cNvPr>
          <p:cNvSpPr/>
          <p:nvPr/>
        </p:nvSpPr>
        <p:spPr>
          <a:xfrm>
            <a:off x="4827721" y="679851"/>
            <a:ext cx="4014654" cy="397281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2811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7843B-9784-A14B-AAB0-D8DAF6DBF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Control Center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B45A45-27FA-CA41-8C3D-BD95B0CE5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BE21A-17E0-5043-9881-5EDE30AA9A4D}"/>
              </a:ext>
            </a:extLst>
          </p:cNvPr>
          <p:cNvSpPr txBox="1"/>
          <p:nvPr/>
        </p:nvSpPr>
        <p:spPr>
          <a:xfrm>
            <a:off x="0" y="901130"/>
            <a:ext cx="2228329" cy="42423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20" tIns="22860" rIns="45720" bIns="22860" numCol="1" anchor="t">
            <a:no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Critical Alerts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Identify, alert, or contact nearby workers</a:t>
            </a:r>
          </a:p>
        </p:txBody>
      </p:sp>
      <p:pic>
        <p:nvPicPr>
          <p:cNvPr id="7" name="Picture 6" descr="Graphical user interface, application, website&#10;&#10;Description automatically generated">
            <a:extLst>
              <a:ext uri="{FF2B5EF4-FFF2-40B4-BE49-F238E27FC236}">
                <a16:creationId xmlns:a16="http://schemas.microsoft.com/office/drawing/2014/main" id="{1FB5F332-BD97-A546-9C7E-F290250FC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312" y="733425"/>
            <a:ext cx="6647688" cy="440940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8DF8491-EB74-BC48-B556-736C5B5DC739}"/>
              </a:ext>
            </a:extLst>
          </p:cNvPr>
          <p:cNvSpPr/>
          <p:nvPr/>
        </p:nvSpPr>
        <p:spPr>
          <a:xfrm>
            <a:off x="4827721" y="2747238"/>
            <a:ext cx="2518476" cy="739881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1318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7843B-9784-A14B-AAB0-D8DAF6DBF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Control Center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B45A45-27FA-CA41-8C3D-BD95B0CE5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BE21A-17E0-5043-9881-5EDE30AA9A4D}"/>
              </a:ext>
            </a:extLst>
          </p:cNvPr>
          <p:cNvSpPr txBox="1"/>
          <p:nvPr/>
        </p:nvSpPr>
        <p:spPr>
          <a:xfrm>
            <a:off x="0" y="901130"/>
            <a:ext cx="2228329" cy="42423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20" tIns="22860" rIns="45720" bIns="22860" numCol="1" anchor="t">
            <a:no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Critical Alerts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Custom Incident Management Protocols </a:t>
            </a:r>
          </a:p>
        </p:txBody>
      </p:sp>
      <p:pic>
        <p:nvPicPr>
          <p:cNvPr id="7" name="Picture 6" descr="Graphical user interface, application, website&#10;&#10;Description automatically generated">
            <a:extLst>
              <a:ext uri="{FF2B5EF4-FFF2-40B4-BE49-F238E27FC236}">
                <a16:creationId xmlns:a16="http://schemas.microsoft.com/office/drawing/2014/main" id="{1FB5F332-BD97-A546-9C7E-F290250FC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312" y="733425"/>
            <a:ext cx="6647688" cy="440940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8DF8491-EB74-BC48-B556-736C5B5DC739}"/>
              </a:ext>
            </a:extLst>
          </p:cNvPr>
          <p:cNvSpPr/>
          <p:nvPr/>
        </p:nvSpPr>
        <p:spPr>
          <a:xfrm>
            <a:off x="4819971" y="3403839"/>
            <a:ext cx="2518476" cy="1191408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182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735AD62E-7759-174B-8655-8335E8834F25}"/>
              </a:ext>
            </a:extLst>
          </p:cNvPr>
          <p:cNvSpPr txBox="1">
            <a:spLocks/>
          </p:cNvSpPr>
          <p:nvPr/>
        </p:nvSpPr>
        <p:spPr>
          <a:xfrm>
            <a:off x="5879476" y="2059924"/>
            <a:ext cx="2604818" cy="910004"/>
          </a:xfrm>
          <a:prstGeom prst="round1Rect">
            <a:avLst/>
          </a:prstGeom>
          <a:solidFill>
            <a:schemeClr val="bg2"/>
          </a:solidFill>
        </p:spPr>
        <p:txBody>
          <a:bodyPr vert="horz" lIns="68580" tIns="34290" rIns="68580" bIns="3429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sz="1600" b="0" kern="1200" cap="all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200" dirty="0">
                <a:solidFill>
                  <a:schemeClr val="tx2"/>
                </a:solidFill>
                <a:latin typeface="Avenir Light" panose="020B0402020203020204" pitchFamily="34" charset="77"/>
              </a:rPr>
              <a:t>Centralize </a:t>
            </a:r>
            <a:br>
              <a:rPr lang="en-US" sz="1200" dirty="0">
                <a:solidFill>
                  <a:schemeClr val="tx2"/>
                </a:solidFill>
                <a:latin typeface="Avenir Light" panose="020B0402020203020204" pitchFamily="34" charset="77"/>
              </a:rPr>
            </a:br>
            <a:r>
              <a:rPr lang="en-US" sz="1200" dirty="0">
                <a:solidFill>
                  <a:schemeClr val="tx2"/>
                </a:solidFill>
                <a:latin typeface="Avenir Light" panose="020B0402020203020204" pitchFamily="34" charset="77"/>
              </a:rPr>
              <a:t>instrument data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8F45F56-7F1C-BD40-87AA-C9C5D1C57507}"/>
              </a:ext>
            </a:extLst>
          </p:cNvPr>
          <p:cNvGrpSpPr/>
          <p:nvPr/>
        </p:nvGrpSpPr>
        <p:grpSpPr>
          <a:xfrm>
            <a:off x="5315103" y="2110594"/>
            <a:ext cx="785655" cy="785655"/>
            <a:chOff x="7074569" y="4518246"/>
            <a:chExt cx="1047540" cy="1047540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73AB83E9-A594-1144-872E-249A28EC05A5}"/>
                </a:ext>
              </a:extLst>
            </p:cNvPr>
            <p:cNvSpPr/>
            <p:nvPr/>
          </p:nvSpPr>
          <p:spPr>
            <a:xfrm>
              <a:off x="7074569" y="4518246"/>
              <a:ext cx="1047540" cy="10475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A5519AF7-A16B-494A-A4C0-57927BA8C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265377" y="4714190"/>
              <a:ext cx="662482" cy="662482"/>
            </a:xfrm>
            <a:prstGeom prst="rect">
              <a:avLst/>
            </a:prstGeom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3EFD7F33-EF02-9E4C-8AC2-F3D31D664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790" y="3320024"/>
            <a:ext cx="3973546" cy="769327"/>
          </a:xfrm>
        </p:spPr>
        <p:txBody>
          <a:bodyPr/>
          <a:lstStyle/>
          <a:p>
            <a:r>
              <a:rPr lang="en-US" sz="1800" dirty="0">
                <a:solidFill>
                  <a:schemeClr val="tx2"/>
                </a:solidFill>
                <a:latin typeface="Avenir Book" panose="02000503020000020003" pitchFamily="2" charset="0"/>
              </a:rPr>
              <a:t>Live gas readings and alerts where and when they matter.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3064D5-8D77-004A-99C6-8EBCB49EF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787B9-B4F1-45D2-9C05-EBCAE653A4AD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889F31B-7083-6E4F-A4D4-7461BCECC08B}"/>
              </a:ext>
            </a:extLst>
          </p:cNvPr>
          <p:cNvSpPr txBox="1">
            <a:spLocks/>
          </p:cNvSpPr>
          <p:nvPr/>
        </p:nvSpPr>
        <p:spPr>
          <a:xfrm>
            <a:off x="98534" y="2652948"/>
            <a:ext cx="4730097" cy="819395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dirty="0"/>
              <a:t>RKI Connected Worker solution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879708D0-C778-4A4A-9BAC-1A622DC518FF}"/>
              </a:ext>
            </a:extLst>
          </p:cNvPr>
          <p:cNvSpPr txBox="1">
            <a:spLocks/>
          </p:cNvSpPr>
          <p:nvPr/>
        </p:nvSpPr>
        <p:spPr>
          <a:xfrm>
            <a:off x="5801203" y="795175"/>
            <a:ext cx="2604818" cy="910004"/>
          </a:xfrm>
          <a:prstGeom prst="round1Rect">
            <a:avLst/>
          </a:prstGeom>
          <a:solidFill>
            <a:schemeClr val="bg2"/>
          </a:solidFill>
        </p:spPr>
        <p:txBody>
          <a:bodyPr vert="horz" lIns="68580" tIns="34290" rIns="68580" bIns="3429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sz="1600" b="0" kern="1200" cap="all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schemeClr val="tx2"/>
                </a:solidFill>
                <a:latin typeface="Avenir Book" panose="02000503020000020003" pitchFamily="2" charset="0"/>
              </a:rPr>
              <a:t>Automate critical </a:t>
            </a:r>
            <a:br>
              <a:rPr lang="en-US" sz="1200" dirty="0">
                <a:solidFill>
                  <a:schemeClr val="tx2"/>
                </a:solidFill>
                <a:latin typeface="Avenir Book" panose="02000503020000020003" pitchFamily="2" charset="0"/>
              </a:rPr>
            </a:br>
            <a:r>
              <a:rPr lang="en-US" sz="1200" dirty="0">
                <a:solidFill>
                  <a:schemeClr val="tx2"/>
                </a:solidFill>
                <a:latin typeface="Avenir Book" panose="02000503020000020003" pitchFamily="2" charset="0"/>
              </a:rPr>
              <a:t>safety alerts and </a:t>
            </a:r>
            <a:br>
              <a:rPr lang="en-US" sz="1200" dirty="0">
                <a:solidFill>
                  <a:schemeClr val="tx2"/>
                </a:solidFill>
                <a:latin typeface="Avenir Book" panose="02000503020000020003" pitchFamily="2" charset="0"/>
              </a:rPr>
            </a:br>
            <a:r>
              <a:rPr lang="en-US" sz="1200" dirty="0">
                <a:solidFill>
                  <a:schemeClr val="tx2"/>
                </a:solidFill>
                <a:latin typeface="Avenir Book" panose="02000503020000020003" pitchFamily="2" charset="0"/>
              </a:rPr>
              <a:t>incident management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E600AA38-F547-E347-904D-D17CB5569054}"/>
              </a:ext>
            </a:extLst>
          </p:cNvPr>
          <p:cNvSpPr txBox="1">
            <a:spLocks/>
          </p:cNvSpPr>
          <p:nvPr/>
        </p:nvSpPr>
        <p:spPr>
          <a:xfrm>
            <a:off x="5910532" y="3320024"/>
            <a:ext cx="2604818" cy="910004"/>
          </a:xfrm>
          <a:prstGeom prst="round1Rect">
            <a:avLst/>
          </a:prstGeom>
          <a:solidFill>
            <a:schemeClr val="bg2"/>
          </a:solidFill>
        </p:spPr>
        <p:txBody>
          <a:bodyPr vert="horz" lIns="68580" tIns="34290" rIns="68580" bIns="3429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defRPr sz="1600" b="0" kern="1200" cap="all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200" dirty="0">
                <a:solidFill>
                  <a:schemeClr val="tx2"/>
                </a:solidFill>
                <a:latin typeface="Avenir Book" panose="02000503020000020003" pitchFamily="2" charset="0"/>
              </a:rPr>
              <a:t>Stay connected to </a:t>
            </a:r>
            <a:br>
              <a:rPr lang="en-US" sz="1200" dirty="0">
                <a:solidFill>
                  <a:schemeClr val="tx2"/>
                </a:solidFill>
                <a:latin typeface="Avenir Book" panose="02000503020000020003" pitchFamily="2" charset="0"/>
              </a:rPr>
            </a:br>
            <a:r>
              <a:rPr lang="en-US" sz="1200" dirty="0">
                <a:solidFill>
                  <a:schemeClr val="tx2"/>
                </a:solidFill>
                <a:latin typeface="Avenir Book" panose="02000503020000020003" pitchFamily="2" charset="0"/>
              </a:rPr>
              <a:t>keep workers safe and </a:t>
            </a:r>
            <a:br>
              <a:rPr lang="en-US" sz="1200" dirty="0">
                <a:solidFill>
                  <a:schemeClr val="tx2"/>
                </a:solidFill>
                <a:latin typeface="Avenir Book" panose="02000503020000020003" pitchFamily="2" charset="0"/>
              </a:rPr>
            </a:br>
            <a:r>
              <a:rPr lang="en-US" sz="1200" dirty="0">
                <a:solidFill>
                  <a:schemeClr val="tx2"/>
                </a:solidFill>
                <a:latin typeface="Avenir Book" panose="02000503020000020003" pitchFamily="2" charset="0"/>
              </a:rPr>
              <a:t>work moving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9A8D62E-1BF1-B74E-BF4B-35844DFC7A1C}"/>
              </a:ext>
            </a:extLst>
          </p:cNvPr>
          <p:cNvGrpSpPr/>
          <p:nvPr/>
        </p:nvGrpSpPr>
        <p:grpSpPr>
          <a:xfrm>
            <a:off x="5305927" y="3382198"/>
            <a:ext cx="785655" cy="785655"/>
            <a:chOff x="7074569" y="962246"/>
            <a:chExt cx="1047540" cy="1047540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35AD53EB-AD38-6B42-AF13-0DE7B2142740}"/>
                </a:ext>
              </a:extLst>
            </p:cNvPr>
            <p:cNvSpPr/>
            <p:nvPr/>
          </p:nvSpPr>
          <p:spPr>
            <a:xfrm>
              <a:off x="7074569" y="962246"/>
              <a:ext cx="1047540" cy="10475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8C9515A7-B67E-FB41-A1F3-60C879EADAF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324908" y="1188581"/>
              <a:ext cx="543676" cy="652411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E40CB26-E957-CA4A-B6DD-7A51D24B68AB}"/>
              </a:ext>
            </a:extLst>
          </p:cNvPr>
          <p:cNvGrpSpPr/>
          <p:nvPr/>
        </p:nvGrpSpPr>
        <p:grpSpPr>
          <a:xfrm>
            <a:off x="5196597" y="850223"/>
            <a:ext cx="785655" cy="785655"/>
            <a:chOff x="7074569" y="2725861"/>
            <a:chExt cx="1047540" cy="1047540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15770C05-48A0-B84F-BE29-325DABD10C3E}"/>
                </a:ext>
              </a:extLst>
            </p:cNvPr>
            <p:cNvSpPr/>
            <p:nvPr/>
          </p:nvSpPr>
          <p:spPr>
            <a:xfrm>
              <a:off x="7074569" y="2725861"/>
              <a:ext cx="1047540" cy="10475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2E1B18DD-BB92-AD49-A416-1DAD2164564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309208" y="2957636"/>
              <a:ext cx="579628" cy="579628"/>
            </a:xfrm>
            <a:prstGeom prst="rect">
              <a:avLst/>
            </a:prstGeom>
          </p:spPr>
        </p:pic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CE36D126-2FFE-F64B-B907-5163A323A66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67582" y="4792672"/>
            <a:ext cx="208630" cy="220220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4BC6291B-0FC3-A34E-ABC5-B120F299C889}"/>
              </a:ext>
            </a:extLst>
          </p:cNvPr>
          <p:cNvGrpSpPr/>
          <p:nvPr/>
        </p:nvGrpSpPr>
        <p:grpSpPr>
          <a:xfrm>
            <a:off x="848688" y="487512"/>
            <a:ext cx="3597757" cy="2342539"/>
            <a:chOff x="356856" y="655510"/>
            <a:chExt cx="4152286" cy="2703599"/>
          </a:xfrm>
        </p:grpSpPr>
        <p:pic>
          <p:nvPicPr>
            <p:cNvPr id="29" name="Picture 28" descr="A picture containing text, screenshot, monitor, screen&#10;&#10;Description automatically generated">
              <a:extLst>
                <a:ext uri="{FF2B5EF4-FFF2-40B4-BE49-F238E27FC236}">
                  <a16:creationId xmlns:a16="http://schemas.microsoft.com/office/drawing/2014/main" id="{B6C46E8D-8FC7-6349-A6A2-45EAA639C4F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6856" y="655510"/>
              <a:ext cx="4152286" cy="2703599"/>
            </a:xfrm>
            <a:prstGeom prst="rect">
              <a:avLst/>
            </a:prstGeom>
          </p:spPr>
        </p:pic>
        <p:pic>
          <p:nvPicPr>
            <p:cNvPr id="30" name="Picture 29" descr="Graphical user interface&#10;&#10;Description automatically generated">
              <a:extLst>
                <a:ext uri="{FF2B5EF4-FFF2-40B4-BE49-F238E27FC236}">
                  <a16:creationId xmlns:a16="http://schemas.microsoft.com/office/drawing/2014/main" id="{178D767B-4499-8549-A46D-63841150BC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8" r="350" b="15169"/>
            <a:stretch/>
          </p:blipFill>
          <p:spPr>
            <a:xfrm>
              <a:off x="1007315" y="953790"/>
              <a:ext cx="2887630" cy="1814620"/>
            </a:xfrm>
            <a:prstGeom prst="rect">
              <a:avLst/>
            </a:prstGeom>
          </p:spPr>
        </p:pic>
      </p:grpSp>
      <p:pic>
        <p:nvPicPr>
          <p:cNvPr id="14" name="Picture 13" descr="Graphical user interface&#10;&#10;Description automatically generated">
            <a:extLst>
              <a:ext uri="{FF2B5EF4-FFF2-40B4-BE49-F238E27FC236}">
                <a16:creationId xmlns:a16="http://schemas.microsoft.com/office/drawing/2014/main" id="{57D79DBC-52B3-3E48-BFF6-8C1AEB9F348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3891" y="1011555"/>
            <a:ext cx="1319621" cy="1331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7178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7843B-9784-A14B-AAB0-D8DAF6DBF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Control Center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B45A45-27FA-CA41-8C3D-BD95B0CE5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BE21A-17E0-5043-9881-5EDE30AA9A4D}"/>
              </a:ext>
            </a:extLst>
          </p:cNvPr>
          <p:cNvSpPr txBox="1"/>
          <p:nvPr/>
        </p:nvSpPr>
        <p:spPr>
          <a:xfrm>
            <a:off x="0" y="901130"/>
            <a:ext cx="2228329" cy="42423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20" tIns="22860" rIns="45720" bIns="22860" numCol="1" anchor="t">
            <a:no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Critical Alerts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Incident comments from operators or SCC administrators</a:t>
            </a:r>
          </a:p>
        </p:txBody>
      </p:sp>
      <p:pic>
        <p:nvPicPr>
          <p:cNvPr id="7" name="Picture 6" descr="Graphical user interface, application, website&#10;&#10;Description automatically generated">
            <a:extLst>
              <a:ext uri="{FF2B5EF4-FFF2-40B4-BE49-F238E27FC236}">
                <a16:creationId xmlns:a16="http://schemas.microsoft.com/office/drawing/2014/main" id="{1FB5F332-BD97-A546-9C7E-F290250FC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312" y="733425"/>
            <a:ext cx="6647688" cy="440940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8DF8491-EB74-BC48-B556-736C5B5DC739}"/>
              </a:ext>
            </a:extLst>
          </p:cNvPr>
          <p:cNvSpPr/>
          <p:nvPr/>
        </p:nvSpPr>
        <p:spPr>
          <a:xfrm>
            <a:off x="4879875" y="4533254"/>
            <a:ext cx="2518476" cy="609580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6111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7843B-9784-A14B-AAB0-D8DAF6DBF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Control Center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B45A45-27FA-CA41-8C3D-BD95B0CE5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BE21A-17E0-5043-9881-5EDE30AA9A4D}"/>
              </a:ext>
            </a:extLst>
          </p:cNvPr>
          <p:cNvSpPr txBox="1"/>
          <p:nvPr/>
        </p:nvSpPr>
        <p:spPr>
          <a:xfrm>
            <a:off x="0" y="901130"/>
            <a:ext cx="2228329" cy="42423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20" tIns="22860" rIns="45720" bIns="22860" numCol="1" anchor="t">
            <a:no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Critical Alerts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Current sensor readings. </a:t>
            </a:r>
          </a:p>
        </p:txBody>
      </p:sp>
      <p:pic>
        <p:nvPicPr>
          <p:cNvPr id="7" name="Picture 6" descr="Graphical user interface, application, website&#10;&#10;Description automatically generated">
            <a:extLst>
              <a:ext uri="{FF2B5EF4-FFF2-40B4-BE49-F238E27FC236}">
                <a16:creationId xmlns:a16="http://schemas.microsoft.com/office/drawing/2014/main" id="{1FB5F332-BD97-A546-9C7E-F290250FC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312" y="733425"/>
            <a:ext cx="6647688" cy="440940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8DF8491-EB74-BC48-B556-736C5B5DC739}"/>
              </a:ext>
            </a:extLst>
          </p:cNvPr>
          <p:cNvSpPr/>
          <p:nvPr/>
        </p:nvSpPr>
        <p:spPr>
          <a:xfrm>
            <a:off x="7315200" y="1962170"/>
            <a:ext cx="1828800" cy="1617938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5552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7843B-9784-A14B-AAB0-D8DAF6DBF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Control Center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B45A45-27FA-CA41-8C3D-BD95B0CE5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BE21A-17E0-5043-9881-5EDE30AA9A4D}"/>
              </a:ext>
            </a:extLst>
          </p:cNvPr>
          <p:cNvSpPr txBox="1"/>
          <p:nvPr/>
        </p:nvSpPr>
        <p:spPr>
          <a:xfrm>
            <a:off x="0" y="901130"/>
            <a:ext cx="2228329" cy="42423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20" tIns="22860" rIns="45720" bIns="22860" numCol="1" anchor="t">
            <a:no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Instrument Compliance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Quickly identify instruments out of compliance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550562E-4590-8542-B846-D86DEB0810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3704" y="731520"/>
            <a:ext cx="6931152" cy="440715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6383178-2867-874A-A996-2D2537BBD091}"/>
              </a:ext>
            </a:extLst>
          </p:cNvPr>
          <p:cNvSpPr/>
          <p:nvPr/>
        </p:nvSpPr>
        <p:spPr>
          <a:xfrm>
            <a:off x="2203704" y="1607657"/>
            <a:ext cx="296095" cy="300084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70473C8-75DC-544D-BADC-B3EFD2EAD280}"/>
              </a:ext>
            </a:extLst>
          </p:cNvPr>
          <p:cNvSpPr/>
          <p:nvPr/>
        </p:nvSpPr>
        <p:spPr>
          <a:xfrm>
            <a:off x="6249431" y="1088684"/>
            <a:ext cx="1874914" cy="3323296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93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9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7843B-9784-A14B-AAB0-D8DAF6DBF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Control Center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B45A45-27FA-CA41-8C3D-BD95B0CE5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BE21A-17E0-5043-9881-5EDE30AA9A4D}"/>
              </a:ext>
            </a:extLst>
          </p:cNvPr>
          <p:cNvSpPr txBox="1"/>
          <p:nvPr/>
        </p:nvSpPr>
        <p:spPr>
          <a:xfrm>
            <a:off x="0" y="901130"/>
            <a:ext cx="2228329" cy="42423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20" tIns="22860" rIns="45720" bIns="22860" numCol="1" anchor="t">
            <a:no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Instrument Compliance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Filter or search records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550562E-4590-8542-B846-D86DEB0810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3704" y="731520"/>
            <a:ext cx="6931152" cy="440715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70473C8-75DC-544D-BADC-B3EFD2EAD280}"/>
              </a:ext>
            </a:extLst>
          </p:cNvPr>
          <p:cNvSpPr/>
          <p:nvPr/>
        </p:nvSpPr>
        <p:spPr>
          <a:xfrm>
            <a:off x="2499733" y="733425"/>
            <a:ext cx="6342642" cy="352014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279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7843B-9784-A14B-AAB0-D8DAF6DBF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Control Center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B45A45-27FA-CA41-8C3D-BD95B0CE5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BE21A-17E0-5043-9881-5EDE30AA9A4D}"/>
              </a:ext>
            </a:extLst>
          </p:cNvPr>
          <p:cNvSpPr txBox="1"/>
          <p:nvPr/>
        </p:nvSpPr>
        <p:spPr>
          <a:xfrm>
            <a:off x="0" y="901130"/>
            <a:ext cx="2228329" cy="42423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20" tIns="22860" rIns="45720" bIns="22860" numCol="1" anchor="t">
            <a:no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Geofencing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Create on Demand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9E4780-298D-7442-AEE0-6ECCEBA1FD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3704" y="731520"/>
            <a:ext cx="6931152" cy="440715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D1137C9-4063-EB46-9E61-D5F27C79C2CC}"/>
              </a:ext>
            </a:extLst>
          </p:cNvPr>
          <p:cNvSpPr/>
          <p:nvPr/>
        </p:nvSpPr>
        <p:spPr>
          <a:xfrm>
            <a:off x="3985582" y="1449775"/>
            <a:ext cx="658781" cy="332976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6383178-2867-874A-A996-2D2537BBD091}"/>
              </a:ext>
            </a:extLst>
          </p:cNvPr>
          <p:cNvSpPr/>
          <p:nvPr/>
        </p:nvSpPr>
        <p:spPr>
          <a:xfrm>
            <a:off x="2189675" y="1890529"/>
            <a:ext cx="329860" cy="332976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423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bldLvl="2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7843B-9784-A14B-AAB0-D8DAF6DBF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Control Center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B45A45-27FA-CA41-8C3D-BD95B0CE5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BE21A-17E0-5043-9881-5EDE30AA9A4D}"/>
              </a:ext>
            </a:extLst>
          </p:cNvPr>
          <p:cNvSpPr txBox="1"/>
          <p:nvPr/>
        </p:nvSpPr>
        <p:spPr>
          <a:xfrm>
            <a:off x="0" y="901130"/>
            <a:ext cx="2228329" cy="42423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20" tIns="22860" rIns="45720" bIns="22860" numCol="1" anchor="t">
            <a:no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Geofencing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Easily draw fence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9E4780-298D-7442-AEE0-6ECCEBA1FD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3704" y="731520"/>
            <a:ext cx="6931152" cy="440715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D1137C9-4063-EB46-9E61-D5F27C79C2CC}"/>
              </a:ext>
            </a:extLst>
          </p:cNvPr>
          <p:cNvSpPr/>
          <p:nvPr/>
        </p:nvSpPr>
        <p:spPr>
          <a:xfrm>
            <a:off x="6564322" y="2765458"/>
            <a:ext cx="2557378" cy="957926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593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7843B-9784-A14B-AAB0-D8DAF6DBF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Control Center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B45A45-27FA-CA41-8C3D-BD95B0CE5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BE21A-17E0-5043-9881-5EDE30AA9A4D}"/>
              </a:ext>
            </a:extLst>
          </p:cNvPr>
          <p:cNvSpPr txBox="1"/>
          <p:nvPr/>
        </p:nvSpPr>
        <p:spPr>
          <a:xfrm>
            <a:off x="0" y="901130"/>
            <a:ext cx="2228329" cy="42423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20" tIns="22860" rIns="45720" bIns="22860" numCol="1" anchor="t">
            <a:no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Geofencing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Multiple Zone Types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BB13999-CB22-0745-85B8-43D90ABD45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3704" y="731520"/>
            <a:ext cx="6931152" cy="4407156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A174F725-A492-5745-9369-ECC46157B0B6}"/>
              </a:ext>
            </a:extLst>
          </p:cNvPr>
          <p:cNvSpPr/>
          <p:nvPr/>
        </p:nvSpPr>
        <p:spPr>
          <a:xfrm>
            <a:off x="4767342" y="1134285"/>
            <a:ext cx="1692664" cy="1306308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713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7843B-9784-A14B-AAB0-D8DAF6DBF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Control Center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B45A45-27FA-CA41-8C3D-BD95B0CE5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BE21A-17E0-5043-9881-5EDE30AA9A4D}"/>
              </a:ext>
            </a:extLst>
          </p:cNvPr>
          <p:cNvSpPr txBox="1"/>
          <p:nvPr/>
        </p:nvSpPr>
        <p:spPr>
          <a:xfrm>
            <a:off x="0" y="901130"/>
            <a:ext cx="2228329" cy="42423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20" tIns="22860" rIns="45720" bIns="22860" numCol="1" anchor="t">
            <a:no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Geofencing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Specify Start/Stop Times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005A156-BA46-144A-97EE-A7BDC3A9A8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3704" y="731520"/>
            <a:ext cx="6931152" cy="440715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AFAB756-44EF-2144-9436-4EE655B823C2}"/>
              </a:ext>
            </a:extLst>
          </p:cNvPr>
          <p:cNvSpPr/>
          <p:nvPr/>
        </p:nvSpPr>
        <p:spPr>
          <a:xfrm>
            <a:off x="4753984" y="2417076"/>
            <a:ext cx="1725757" cy="431379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102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7843B-9784-A14B-AAB0-D8DAF6DBF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Control Center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B45A45-27FA-CA41-8C3D-BD95B0CE5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BE21A-17E0-5043-9881-5EDE30AA9A4D}"/>
              </a:ext>
            </a:extLst>
          </p:cNvPr>
          <p:cNvSpPr txBox="1"/>
          <p:nvPr/>
        </p:nvSpPr>
        <p:spPr>
          <a:xfrm>
            <a:off x="0" y="901130"/>
            <a:ext cx="2228329" cy="42423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20" tIns="22860" rIns="45720" bIns="22860" numCol="1" anchor="t">
            <a:no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Geofencing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PPE Compliance Zones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005A156-BA46-144A-97EE-A7BDC3A9A8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3704" y="731520"/>
            <a:ext cx="6931152" cy="440715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AFAB756-44EF-2144-9436-4EE655B823C2}"/>
              </a:ext>
            </a:extLst>
          </p:cNvPr>
          <p:cNvSpPr/>
          <p:nvPr/>
        </p:nvSpPr>
        <p:spPr>
          <a:xfrm>
            <a:off x="4760562" y="3134124"/>
            <a:ext cx="1725757" cy="786613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358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7843B-9784-A14B-AAB0-D8DAF6DBF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Control Center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B45A45-27FA-CA41-8C3D-BD95B0CE5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BE21A-17E0-5043-9881-5EDE30AA9A4D}"/>
              </a:ext>
            </a:extLst>
          </p:cNvPr>
          <p:cNvSpPr txBox="1"/>
          <p:nvPr/>
        </p:nvSpPr>
        <p:spPr>
          <a:xfrm>
            <a:off x="0" y="901130"/>
            <a:ext cx="2228329" cy="42423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20" tIns="22860" rIns="45720" bIns="22860" numCol="1" anchor="t">
            <a:no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Media Gallery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Operators can upload field images / videos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8F725F-A65D-5341-AD14-9B52F2B346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3704" y="731520"/>
            <a:ext cx="6931152" cy="440715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AFAB756-44EF-2144-9436-4EE655B823C2}"/>
              </a:ext>
            </a:extLst>
          </p:cNvPr>
          <p:cNvSpPr/>
          <p:nvPr/>
        </p:nvSpPr>
        <p:spPr>
          <a:xfrm>
            <a:off x="4730761" y="733425"/>
            <a:ext cx="2228329" cy="2424215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710C95A-2E90-7E4F-97FB-B5800DD19623}"/>
              </a:ext>
            </a:extLst>
          </p:cNvPr>
          <p:cNvSpPr/>
          <p:nvPr/>
        </p:nvSpPr>
        <p:spPr>
          <a:xfrm>
            <a:off x="2198070" y="2193834"/>
            <a:ext cx="308307" cy="273845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88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F139E9-A1D8-D748-BDCC-DDBA46169C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8330"/>
          <a:stretch/>
        </p:blipFill>
        <p:spPr>
          <a:xfrm>
            <a:off x="935385" y="0"/>
            <a:ext cx="7273230" cy="13667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188719B-2CE7-6D47-9823-7E543CE5BF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76" y="1606230"/>
            <a:ext cx="8976648" cy="320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526523"/>
      </p:ext>
    </p:extLst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7843B-9784-A14B-AAB0-D8DAF6DBF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Control Center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B45A45-27FA-CA41-8C3D-BD95B0CE5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BE21A-17E0-5043-9881-5EDE30AA9A4D}"/>
              </a:ext>
            </a:extLst>
          </p:cNvPr>
          <p:cNvSpPr txBox="1"/>
          <p:nvPr/>
        </p:nvSpPr>
        <p:spPr>
          <a:xfrm>
            <a:off x="0" y="901130"/>
            <a:ext cx="2228329" cy="42423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20" tIns="22860" rIns="45720" bIns="22860" numCol="1" anchor="t">
            <a:no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Media Gallery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Stored by operator with location info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8F725F-A65D-5341-AD14-9B52F2B346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3704" y="731520"/>
            <a:ext cx="6931152" cy="440715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AFAB756-44EF-2144-9436-4EE655B823C2}"/>
              </a:ext>
            </a:extLst>
          </p:cNvPr>
          <p:cNvSpPr/>
          <p:nvPr/>
        </p:nvSpPr>
        <p:spPr>
          <a:xfrm>
            <a:off x="6999436" y="1075503"/>
            <a:ext cx="2144564" cy="2424215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03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7843B-9784-A14B-AAB0-D8DAF6DBF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Control Center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B45A45-27FA-CA41-8C3D-BD95B0CE5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www.rkiinstruments.com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ABDD0E6-5323-5942-B008-3866EA9AAB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3704" y="731520"/>
            <a:ext cx="6940296" cy="440734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BBE21A-17E0-5043-9881-5EDE30AA9A4D}"/>
              </a:ext>
            </a:extLst>
          </p:cNvPr>
          <p:cNvSpPr txBox="1"/>
          <p:nvPr/>
        </p:nvSpPr>
        <p:spPr>
          <a:xfrm>
            <a:off x="0" y="901130"/>
            <a:ext cx="2228329" cy="42423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20" tIns="22860" rIns="45720" bIns="22860" numCol="1" anchor="t">
            <a:no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Analytics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Wide range of reports &amp; filters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AFAB756-44EF-2144-9436-4EE655B823C2}"/>
              </a:ext>
            </a:extLst>
          </p:cNvPr>
          <p:cNvSpPr/>
          <p:nvPr/>
        </p:nvSpPr>
        <p:spPr>
          <a:xfrm>
            <a:off x="2197126" y="2479970"/>
            <a:ext cx="302673" cy="309279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538F5F4-F254-D746-984E-89E6ADCD969A}"/>
              </a:ext>
            </a:extLst>
          </p:cNvPr>
          <p:cNvSpPr/>
          <p:nvPr/>
        </p:nvSpPr>
        <p:spPr>
          <a:xfrm>
            <a:off x="2499734" y="736688"/>
            <a:ext cx="4526016" cy="743455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37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7843B-9784-A14B-AAB0-D8DAF6DBF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Control Center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B45A45-27FA-CA41-8C3D-BD95B0CE5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BE21A-17E0-5043-9881-5EDE30AA9A4D}"/>
              </a:ext>
            </a:extLst>
          </p:cNvPr>
          <p:cNvSpPr txBox="1"/>
          <p:nvPr/>
        </p:nvSpPr>
        <p:spPr>
          <a:xfrm>
            <a:off x="0" y="901130"/>
            <a:ext cx="2228329" cy="42423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20" tIns="22860" rIns="45720" bIns="22860" numCol="1" anchor="t">
            <a:no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Analytics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Zoom in to get detail data points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0D5348-578A-9B42-88F2-102F8D68C6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3704" y="731520"/>
            <a:ext cx="6931152" cy="440715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AFAB756-44EF-2144-9436-4EE655B823C2}"/>
              </a:ext>
            </a:extLst>
          </p:cNvPr>
          <p:cNvSpPr/>
          <p:nvPr/>
        </p:nvSpPr>
        <p:spPr>
          <a:xfrm>
            <a:off x="2519533" y="1519614"/>
            <a:ext cx="3354993" cy="1716967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40243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7843B-9784-A14B-AAB0-D8DAF6DBF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Control Center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B45A45-27FA-CA41-8C3D-BD95B0CE5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BE21A-17E0-5043-9881-5EDE30AA9A4D}"/>
              </a:ext>
            </a:extLst>
          </p:cNvPr>
          <p:cNvSpPr txBox="1"/>
          <p:nvPr/>
        </p:nvSpPr>
        <p:spPr>
          <a:xfrm>
            <a:off x="0" y="901130"/>
            <a:ext cx="2228329" cy="42423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20" tIns="22860" rIns="45720" bIns="22860" numCol="1" anchor="t">
            <a:no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Analytics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Download spreadsheets or screen shots of data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0D5348-578A-9B42-88F2-102F8D68C6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3704" y="731520"/>
            <a:ext cx="6931152" cy="440715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AFAB756-44EF-2144-9436-4EE655B823C2}"/>
              </a:ext>
            </a:extLst>
          </p:cNvPr>
          <p:cNvSpPr/>
          <p:nvPr/>
        </p:nvSpPr>
        <p:spPr>
          <a:xfrm>
            <a:off x="7012593" y="1078860"/>
            <a:ext cx="493382" cy="322343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60356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7843B-9784-A14B-AAB0-D8DAF6DBF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Control Center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B45A45-27FA-CA41-8C3D-BD95B0CE5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BE21A-17E0-5043-9881-5EDE30AA9A4D}"/>
              </a:ext>
            </a:extLst>
          </p:cNvPr>
          <p:cNvSpPr txBox="1"/>
          <p:nvPr/>
        </p:nvSpPr>
        <p:spPr>
          <a:xfrm>
            <a:off x="0" y="901130"/>
            <a:ext cx="2228329" cy="42423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20" tIns="22860" rIns="45720" bIns="22860" numCol="1" anchor="t">
            <a:no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Critical Alerts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Automated Text / Email notifications with alarm and location info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F4BD23F-0148-A543-92F9-DC4E453F4E96}"/>
              </a:ext>
            </a:extLst>
          </p:cNvPr>
          <p:cNvSpPr txBox="1"/>
          <p:nvPr/>
        </p:nvSpPr>
        <p:spPr>
          <a:xfrm>
            <a:off x="2595393" y="1003203"/>
            <a:ext cx="6006884" cy="1384995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sz="1200" dirty="0">
                <a:effectLst/>
                <a:latin typeface="Helvetica" pitchFamily="2" charset="0"/>
              </a:rPr>
              <a:t>Critical Event at </a:t>
            </a:r>
            <a:r>
              <a:rPr lang="en-US" sz="1200" dirty="0">
                <a:effectLst/>
                <a:latin typeface="Helvetica" pitchFamily="2" charset="0"/>
                <a:hlinkClick r:id="rId2"/>
              </a:rPr>
              <a:t>rki-demo.guardhat.net</a:t>
            </a:r>
            <a:r>
              <a:rPr lang="en-US" sz="1200" dirty="0">
                <a:effectLst/>
                <a:latin typeface="Helvetica" pitchFamily="2" charset="0"/>
              </a:rPr>
              <a:t> instance:</a:t>
            </a:r>
          </a:p>
          <a:p>
            <a:r>
              <a:rPr lang="en-US" sz="1200" dirty="0">
                <a:effectLst/>
                <a:latin typeface="Helvetica" pitchFamily="2" charset="0"/>
              </a:rPr>
              <a:t>Event Summary:</a:t>
            </a:r>
          </a:p>
          <a:p>
            <a:r>
              <a:rPr lang="en-US" sz="1200" dirty="0">
                <a:effectLst/>
                <a:latin typeface="Helvetica" pitchFamily="2" charset="0"/>
              </a:rPr>
              <a:t>Type: Gas 2nd Alarm</a:t>
            </a:r>
          </a:p>
          <a:p>
            <a:r>
              <a:rPr lang="en-US" sz="1200" dirty="0">
                <a:effectLst/>
                <a:latin typeface="Helvetica" pitchFamily="2" charset="0"/>
              </a:rPr>
              <a:t>Device: Mike Johnson iPhone</a:t>
            </a:r>
          </a:p>
          <a:p>
            <a:r>
              <a:rPr lang="en-US" sz="1200" dirty="0">
                <a:effectLst/>
                <a:latin typeface="Helvetica" pitchFamily="2" charset="0"/>
              </a:rPr>
              <a:t>Event Time: 2022-11-15 17:24:25.654000Z PST</a:t>
            </a:r>
          </a:p>
          <a:p>
            <a:r>
              <a:rPr lang="en-US" sz="1200" dirty="0">
                <a:effectLst/>
                <a:latin typeface="Helvetica" pitchFamily="2" charset="0"/>
              </a:rPr>
              <a:t>Event Status: ACTIVE</a:t>
            </a:r>
          </a:p>
          <a:p>
            <a:r>
              <a:rPr lang="en-US" sz="1200" dirty="0">
                <a:effectLst/>
                <a:latin typeface="Helvetica" pitchFamily="2" charset="0"/>
              </a:rPr>
              <a:t>Location: </a:t>
            </a:r>
            <a:r>
              <a:rPr lang="en-US" sz="1200" dirty="0">
                <a:effectLst/>
                <a:latin typeface="Helvetica" pitchFamily="2" charset="0"/>
                <a:hlinkClick r:id="rId3"/>
              </a:rPr>
              <a:t>https://www.google.com/maps/dir//37.599365234375,-122.03602482195842</a:t>
            </a:r>
            <a:endParaRPr lang="en-US" sz="1200" dirty="0">
              <a:effectLst/>
              <a:latin typeface="Helvetica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1B53FD1-AEC6-3742-9F18-D8BCB5E1E6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9199" y="2571750"/>
            <a:ext cx="4308351" cy="2095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3916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1466" y="1200680"/>
            <a:ext cx="5829300" cy="507206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en-US" b="1" dirty="0"/>
              <a:t>Questions?</a:t>
            </a:r>
          </a:p>
        </p:txBody>
      </p:sp>
      <p:pic>
        <p:nvPicPr>
          <p:cNvPr id="5" name="Picture 4" descr="question-mark-gu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1152" y="1834223"/>
            <a:ext cx="2569838" cy="2224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07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2463624-6D1D-304A-B7A3-FDD81DB382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www.rkiinstruments.com</a:t>
            </a:r>
          </a:p>
        </p:txBody>
      </p:sp>
    </p:spTree>
    <p:extLst>
      <p:ext uri="{BB962C8B-B14F-4D97-AF65-F5344CB8AC3E}">
        <p14:creationId xmlns:p14="http://schemas.microsoft.com/office/powerpoint/2010/main" val="1153297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uardhat is a Patented Ecosystem…">
            <a:extLst>
              <a:ext uri="{FF2B5EF4-FFF2-40B4-BE49-F238E27FC236}">
                <a16:creationId xmlns:a16="http://schemas.microsoft.com/office/drawing/2014/main" id="{EC53B25C-F803-A94E-B03A-66725B327E6D}"/>
              </a:ext>
            </a:extLst>
          </p:cNvPr>
          <p:cNvSpPr txBox="1">
            <a:spLocks/>
          </p:cNvSpPr>
          <p:nvPr/>
        </p:nvSpPr>
        <p:spPr>
          <a:xfrm>
            <a:off x="334108" y="63615"/>
            <a:ext cx="8475783" cy="857251"/>
          </a:xfrm>
          <a:prstGeom prst="rect">
            <a:avLst/>
          </a:prstGeom>
        </p:spPr>
        <p:txBody>
          <a:bodyPr/>
          <a:lstStyle>
            <a:lvl1pPr marL="0" marR="0" indent="0" algn="l" defTabSz="800734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 b="1" i="0" u="none" strike="noStrike" cap="none" spc="0" baseline="0">
                <a:solidFill>
                  <a:srgbClr val="E7792B"/>
                </a:solidFill>
                <a:uFillTx/>
                <a:latin typeface="+mj-lt"/>
                <a:ea typeface="Factoria W00 Bold"/>
                <a:cs typeface="Factoria W00 Bold"/>
                <a:sym typeface="Factoria W00 Bold"/>
              </a:defRPr>
            </a:lvl1pPr>
            <a:lvl2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2pPr>
            <a:lvl3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3pPr>
            <a:lvl4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4pPr>
            <a:lvl5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5pPr>
            <a:lvl6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6pPr>
            <a:lvl7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7pPr>
            <a:lvl8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8pPr>
            <a:lvl9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9pPr>
          </a:lstStyle>
          <a:p>
            <a:pPr algn="ctr" defTabSz="300275"/>
            <a:r>
              <a:rPr lang="en-US" sz="3000" kern="0" dirty="0">
                <a:solidFill>
                  <a:srgbClr val="000000"/>
                </a:solidFill>
                <a:latin typeface="Rockwell"/>
              </a:rPr>
              <a:t>GuardHat App</a:t>
            </a:r>
          </a:p>
        </p:txBody>
      </p:sp>
      <p:sp>
        <p:nvSpPr>
          <p:cNvPr id="10" name="Inhaltsplatzhalter 4">
            <a:extLst>
              <a:ext uri="{FF2B5EF4-FFF2-40B4-BE49-F238E27FC236}">
                <a16:creationId xmlns:a16="http://schemas.microsoft.com/office/drawing/2014/main" id="{490733B3-46B2-1948-90DD-6021C1208DE0}"/>
              </a:ext>
            </a:extLst>
          </p:cNvPr>
          <p:cNvSpPr txBox="1">
            <a:spLocks/>
          </p:cNvSpPr>
          <p:nvPr/>
        </p:nvSpPr>
        <p:spPr>
          <a:xfrm>
            <a:off x="4283638" y="1680539"/>
            <a:ext cx="90580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309563" hangingPunct="0">
              <a:lnSpc>
                <a:spcPct val="100000"/>
              </a:lnSpc>
              <a:spcAft>
                <a:spcPts val="450"/>
              </a:spcAft>
              <a:buNone/>
              <a:defRPr/>
            </a:pPr>
            <a:r>
              <a:rPr lang="en-US" sz="1000" kern="0" dirty="0">
                <a:solidFill>
                  <a:schemeClr val="tx1"/>
                </a:solidFill>
                <a:latin typeface="Avenir Book" panose="02000503020000020003" pitchFamily="2" charset="0"/>
                <a:sym typeface="Factoria W00 Bold"/>
              </a:rPr>
              <a:t>Settings</a:t>
            </a:r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FE65433D-DAC6-154A-8D38-ABE2A01CE6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8266" y="4044873"/>
            <a:ext cx="829466" cy="5117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DC24145-57E8-D847-90EE-E7FF5B72B0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410"/>
          <a:stretch/>
        </p:blipFill>
        <p:spPr bwMode="auto">
          <a:xfrm>
            <a:off x="1233487" y="1388005"/>
            <a:ext cx="2359025" cy="24860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12" descr="A screenshot of a cell phone&#10;&#10;Description automatically generated with medium confidence">
            <a:extLst>
              <a:ext uri="{FF2B5EF4-FFF2-40B4-BE49-F238E27FC236}">
                <a16:creationId xmlns:a16="http://schemas.microsoft.com/office/drawing/2014/main" id="{0437B7FF-429A-F446-8C9B-5C3EA42380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7211" y="807374"/>
            <a:ext cx="2078117" cy="3889167"/>
          </a:xfrm>
          <a:prstGeom prst="rect">
            <a:avLst/>
          </a:prstGeom>
        </p:spPr>
      </p:pic>
      <p:sp>
        <p:nvSpPr>
          <p:cNvPr id="14" name="Inhaltsplatzhalter 4">
            <a:extLst>
              <a:ext uri="{FF2B5EF4-FFF2-40B4-BE49-F238E27FC236}">
                <a16:creationId xmlns:a16="http://schemas.microsoft.com/office/drawing/2014/main" id="{24E710D4-5AB7-C245-9946-FC677B7C79B5}"/>
              </a:ext>
            </a:extLst>
          </p:cNvPr>
          <p:cNvSpPr txBox="1">
            <a:spLocks/>
          </p:cNvSpPr>
          <p:nvPr/>
        </p:nvSpPr>
        <p:spPr>
          <a:xfrm>
            <a:off x="5863368" y="4803811"/>
            <a:ext cx="90580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309563" hangingPunct="0">
              <a:lnSpc>
                <a:spcPct val="100000"/>
              </a:lnSpc>
              <a:spcAft>
                <a:spcPts val="450"/>
              </a:spcAft>
              <a:buNone/>
              <a:defRPr/>
            </a:pPr>
            <a:r>
              <a:rPr lang="en-US" sz="1000" kern="0" dirty="0">
                <a:solidFill>
                  <a:schemeClr val="tx1"/>
                </a:solidFill>
                <a:latin typeface="Avenir Book" panose="02000503020000020003" pitchFamily="2" charset="0"/>
                <a:sym typeface="Factoria W00 Bold"/>
              </a:rPr>
              <a:t>3 modes</a:t>
            </a:r>
          </a:p>
        </p:txBody>
      </p:sp>
      <p:sp>
        <p:nvSpPr>
          <p:cNvPr id="16" name="Inhaltsplatzhalter 4">
            <a:extLst>
              <a:ext uri="{FF2B5EF4-FFF2-40B4-BE49-F238E27FC236}">
                <a16:creationId xmlns:a16="http://schemas.microsoft.com/office/drawing/2014/main" id="{75989809-6F33-6740-AB8C-6CBEBFDDFA4F}"/>
              </a:ext>
            </a:extLst>
          </p:cNvPr>
          <p:cNvSpPr txBox="1">
            <a:spLocks/>
          </p:cNvSpPr>
          <p:nvPr/>
        </p:nvSpPr>
        <p:spPr>
          <a:xfrm>
            <a:off x="4228926" y="3382433"/>
            <a:ext cx="905801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309563" hangingPunct="0">
              <a:lnSpc>
                <a:spcPct val="100000"/>
              </a:lnSpc>
              <a:spcAft>
                <a:spcPts val="450"/>
              </a:spcAft>
              <a:buNone/>
              <a:defRPr/>
            </a:pPr>
            <a:r>
              <a:rPr lang="en-US" sz="1000" kern="0" dirty="0">
                <a:solidFill>
                  <a:schemeClr val="tx1"/>
                </a:solidFill>
                <a:latin typeface="Avenir Book" panose="02000503020000020003" pitchFamily="2" charset="0"/>
                <a:sym typeface="Factoria W00 Bold"/>
              </a:rPr>
              <a:t>Push-to-talk</a:t>
            </a:r>
          </a:p>
        </p:txBody>
      </p:sp>
      <p:sp>
        <p:nvSpPr>
          <p:cNvPr id="18" name="Inhaltsplatzhalter 4">
            <a:extLst>
              <a:ext uri="{FF2B5EF4-FFF2-40B4-BE49-F238E27FC236}">
                <a16:creationId xmlns:a16="http://schemas.microsoft.com/office/drawing/2014/main" id="{DAEA409A-7626-3448-8FF7-41A160ED0F59}"/>
              </a:ext>
            </a:extLst>
          </p:cNvPr>
          <p:cNvSpPr txBox="1">
            <a:spLocks/>
          </p:cNvSpPr>
          <p:nvPr/>
        </p:nvSpPr>
        <p:spPr>
          <a:xfrm>
            <a:off x="7497812" y="2594100"/>
            <a:ext cx="127901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309563" hangingPunct="0">
              <a:lnSpc>
                <a:spcPct val="100000"/>
              </a:lnSpc>
              <a:spcAft>
                <a:spcPts val="450"/>
              </a:spcAft>
              <a:buNone/>
              <a:defRPr/>
            </a:pPr>
            <a:r>
              <a:rPr lang="en-US" sz="1000" kern="0" dirty="0">
                <a:solidFill>
                  <a:schemeClr val="tx1"/>
                </a:solidFill>
                <a:latin typeface="Avenir Book" panose="02000503020000020003" pitchFamily="2" charset="0"/>
                <a:sym typeface="Factoria W00 Bold"/>
              </a:rPr>
              <a:t>Lone Worker Check in</a:t>
            </a:r>
          </a:p>
        </p:txBody>
      </p:sp>
      <p:sp>
        <p:nvSpPr>
          <p:cNvPr id="19" name="Inhaltsplatzhalter 4">
            <a:extLst>
              <a:ext uri="{FF2B5EF4-FFF2-40B4-BE49-F238E27FC236}">
                <a16:creationId xmlns:a16="http://schemas.microsoft.com/office/drawing/2014/main" id="{9901BEF4-D2FE-DA4F-BAEE-E8B2F8862F08}"/>
              </a:ext>
            </a:extLst>
          </p:cNvPr>
          <p:cNvSpPr txBox="1">
            <a:spLocks/>
          </p:cNvSpPr>
          <p:nvPr/>
        </p:nvSpPr>
        <p:spPr>
          <a:xfrm>
            <a:off x="7291967" y="4388892"/>
            <a:ext cx="1847939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309563" hangingPunct="0">
              <a:lnSpc>
                <a:spcPct val="100000"/>
              </a:lnSpc>
              <a:spcAft>
                <a:spcPts val="450"/>
              </a:spcAft>
              <a:buNone/>
              <a:defRPr/>
            </a:pPr>
            <a:r>
              <a:rPr lang="en-US" sz="1000" kern="0" dirty="0">
                <a:solidFill>
                  <a:schemeClr val="tx1"/>
                </a:solidFill>
                <a:latin typeface="Avenir Book" panose="02000503020000020003" pitchFamily="2" charset="0"/>
                <a:sym typeface="Factoria W00 Bold"/>
              </a:rPr>
              <a:t>Customize PTP Channels</a:t>
            </a:r>
          </a:p>
        </p:txBody>
      </p:sp>
      <p:sp>
        <p:nvSpPr>
          <p:cNvPr id="20" name="Inhaltsplatzhalter 4">
            <a:extLst>
              <a:ext uri="{FF2B5EF4-FFF2-40B4-BE49-F238E27FC236}">
                <a16:creationId xmlns:a16="http://schemas.microsoft.com/office/drawing/2014/main" id="{AF549BDA-DDC5-BF4C-AE37-DD0B191D49B9}"/>
              </a:ext>
            </a:extLst>
          </p:cNvPr>
          <p:cNvSpPr txBox="1">
            <a:spLocks/>
          </p:cNvSpPr>
          <p:nvPr/>
        </p:nvSpPr>
        <p:spPr>
          <a:xfrm>
            <a:off x="7476548" y="1607179"/>
            <a:ext cx="127901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309563" hangingPunct="0">
              <a:lnSpc>
                <a:spcPct val="100000"/>
              </a:lnSpc>
              <a:spcAft>
                <a:spcPts val="450"/>
              </a:spcAft>
              <a:buNone/>
              <a:defRPr/>
            </a:pPr>
            <a:r>
              <a:rPr lang="en-US" sz="1000" kern="0" dirty="0">
                <a:solidFill>
                  <a:schemeClr val="tx1"/>
                </a:solidFill>
                <a:latin typeface="Avenir Book" panose="02000503020000020003" pitchFamily="2" charset="0"/>
                <a:sym typeface="Factoria W00 Bold"/>
              </a:rPr>
              <a:t>SOS Alert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C1BC79C1-22BE-204C-828F-5BC2E7857405}"/>
              </a:ext>
            </a:extLst>
          </p:cNvPr>
          <p:cNvCxnSpPr>
            <a:cxnSpLocks/>
          </p:cNvCxnSpPr>
          <p:nvPr/>
        </p:nvCxnSpPr>
        <p:spPr>
          <a:xfrm>
            <a:off x="5192785" y="1236004"/>
            <a:ext cx="251670" cy="0"/>
          </a:xfrm>
          <a:prstGeom prst="straightConnector1">
            <a:avLst/>
          </a:prstGeom>
          <a:ln>
            <a:solidFill>
              <a:schemeClr val="accent1"/>
            </a:solidFill>
            <a:miter lim="800000"/>
            <a:headEnd type="none" w="lg" len="lg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CA88BB7-5DE7-5C42-9AEE-3941CA0CC8FC}"/>
              </a:ext>
            </a:extLst>
          </p:cNvPr>
          <p:cNvCxnSpPr>
            <a:cxnSpLocks/>
            <a:stCxn id="10" idx="0"/>
          </p:cNvCxnSpPr>
          <p:nvPr/>
        </p:nvCxnSpPr>
        <p:spPr>
          <a:xfrm flipV="1">
            <a:off x="4736539" y="1236005"/>
            <a:ext cx="463914" cy="44453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7EDCD8A5-F910-F34A-BF34-09794DE1FF4A}"/>
              </a:ext>
            </a:extLst>
          </p:cNvPr>
          <p:cNvCxnSpPr>
            <a:cxnSpLocks/>
          </p:cNvCxnSpPr>
          <p:nvPr/>
        </p:nvCxnSpPr>
        <p:spPr>
          <a:xfrm>
            <a:off x="5241423" y="3979204"/>
            <a:ext cx="251670" cy="0"/>
          </a:xfrm>
          <a:prstGeom prst="straightConnector1">
            <a:avLst/>
          </a:prstGeom>
          <a:ln>
            <a:solidFill>
              <a:schemeClr val="accent1"/>
            </a:solidFill>
            <a:miter lim="800000"/>
            <a:headEnd type="none" w="lg" len="lg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712D7313-00B5-3342-ABFD-249D697D93C3}"/>
              </a:ext>
            </a:extLst>
          </p:cNvPr>
          <p:cNvCxnSpPr>
            <a:cxnSpLocks/>
            <a:stCxn id="16" idx="2"/>
          </p:cNvCxnSpPr>
          <p:nvPr/>
        </p:nvCxnSpPr>
        <p:spPr>
          <a:xfrm>
            <a:off x="4681827" y="3536321"/>
            <a:ext cx="567264" cy="44288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86CF3911-A53E-8646-89F0-9DFF7851294E}"/>
              </a:ext>
            </a:extLst>
          </p:cNvPr>
          <p:cNvCxnSpPr>
            <a:cxnSpLocks/>
          </p:cNvCxnSpPr>
          <p:nvPr/>
        </p:nvCxnSpPr>
        <p:spPr>
          <a:xfrm flipH="1">
            <a:off x="7107994" y="1222956"/>
            <a:ext cx="531186" cy="0"/>
          </a:xfrm>
          <a:prstGeom prst="straightConnector1">
            <a:avLst/>
          </a:prstGeom>
          <a:ln>
            <a:solidFill>
              <a:schemeClr val="accent1"/>
            </a:solidFill>
            <a:miter lim="800000"/>
            <a:headEnd type="none" w="lg" len="lg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2C095A90-2AB9-5B4E-A891-0D027E1E71FB}"/>
              </a:ext>
            </a:extLst>
          </p:cNvPr>
          <p:cNvCxnSpPr>
            <a:cxnSpLocks/>
          </p:cNvCxnSpPr>
          <p:nvPr/>
        </p:nvCxnSpPr>
        <p:spPr>
          <a:xfrm>
            <a:off x="7628845" y="1222955"/>
            <a:ext cx="558497" cy="30183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A0F69F8F-9A31-E34C-BAFD-CA45BCEFB4A6}"/>
              </a:ext>
            </a:extLst>
          </p:cNvPr>
          <p:cNvCxnSpPr>
            <a:cxnSpLocks/>
          </p:cNvCxnSpPr>
          <p:nvPr/>
        </p:nvCxnSpPr>
        <p:spPr>
          <a:xfrm flipH="1">
            <a:off x="7107994" y="4004513"/>
            <a:ext cx="368554" cy="0"/>
          </a:xfrm>
          <a:prstGeom prst="straightConnector1">
            <a:avLst/>
          </a:prstGeom>
          <a:ln>
            <a:solidFill>
              <a:schemeClr val="accent1"/>
            </a:solidFill>
            <a:miter lim="800000"/>
            <a:headEnd type="none" w="lg" len="lg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F320C0C1-B7A4-A54D-AF6C-319E4E3F15F3}"/>
              </a:ext>
            </a:extLst>
          </p:cNvPr>
          <p:cNvCxnSpPr>
            <a:cxnSpLocks/>
          </p:cNvCxnSpPr>
          <p:nvPr/>
        </p:nvCxnSpPr>
        <p:spPr>
          <a:xfrm>
            <a:off x="7466212" y="4004512"/>
            <a:ext cx="639510" cy="3019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16AA248-1BE4-964B-9E71-0E6AA963317A}"/>
              </a:ext>
            </a:extLst>
          </p:cNvPr>
          <p:cNvCxnSpPr>
            <a:cxnSpLocks/>
          </p:cNvCxnSpPr>
          <p:nvPr/>
        </p:nvCxnSpPr>
        <p:spPr>
          <a:xfrm flipV="1">
            <a:off x="7497812" y="2797564"/>
            <a:ext cx="629174" cy="58486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99B879F3-5D32-7A46-B4F6-79808BD70CA9}"/>
              </a:ext>
            </a:extLst>
          </p:cNvPr>
          <p:cNvCxnSpPr>
            <a:cxnSpLocks/>
          </p:cNvCxnSpPr>
          <p:nvPr/>
        </p:nvCxnSpPr>
        <p:spPr>
          <a:xfrm flipH="1">
            <a:off x="6927507" y="3382433"/>
            <a:ext cx="580640" cy="0"/>
          </a:xfrm>
          <a:prstGeom prst="straightConnector1">
            <a:avLst/>
          </a:prstGeom>
          <a:ln>
            <a:solidFill>
              <a:schemeClr val="accent1"/>
            </a:solidFill>
            <a:miter lim="800000"/>
            <a:headEnd type="none" w="lg" len="lg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4816884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Callout 5">
            <a:extLst>
              <a:ext uri="{FF2B5EF4-FFF2-40B4-BE49-F238E27FC236}">
                <a16:creationId xmlns:a16="http://schemas.microsoft.com/office/drawing/2014/main" id="{B38AC7FB-D3E4-004A-90FA-0D762B4EFBB9}"/>
              </a:ext>
            </a:extLst>
          </p:cNvPr>
          <p:cNvSpPr/>
          <p:nvPr/>
        </p:nvSpPr>
        <p:spPr>
          <a:xfrm rot="1604512">
            <a:off x="7583463" y="1958448"/>
            <a:ext cx="1308728" cy="767002"/>
          </a:xfrm>
          <a:prstGeom prst="wedgeEllipseCallout">
            <a:avLst>
              <a:gd name="adj1" fmla="val -36947"/>
              <a:gd name="adj2" fmla="val 84273"/>
            </a:avLst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Guardhat is a Patented Ecosystem…">
            <a:extLst>
              <a:ext uri="{FF2B5EF4-FFF2-40B4-BE49-F238E27FC236}">
                <a16:creationId xmlns:a16="http://schemas.microsoft.com/office/drawing/2014/main" id="{EC53B25C-F803-A94E-B03A-66725B327E6D}"/>
              </a:ext>
            </a:extLst>
          </p:cNvPr>
          <p:cNvSpPr txBox="1">
            <a:spLocks/>
          </p:cNvSpPr>
          <p:nvPr/>
        </p:nvSpPr>
        <p:spPr>
          <a:xfrm>
            <a:off x="334108" y="63615"/>
            <a:ext cx="8475783" cy="857251"/>
          </a:xfrm>
          <a:prstGeom prst="rect">
            <a:avLst/>
          </a:prstGeom>
        </p:spPr>
        <p:txBody>
          <a:bodyPr/>
          <a:lstStyle>
            <a:lvl1pPr marL="0" marR="0" indent="0" algn="l" defTabSz="800734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 b="1" i="0" u="none" strike="noStrike" cap="none" spc="0" baseline="0">
                <a:solidFill>
                  <a:srgbClr val="E7792B"/>
                </a:solidFill>
                <a:uFillTx/>
                <a:latin typeface="+mj-lt"/>
                <a:ea typeface="Factoria W00 Bold"/>
                <a:cs typeface="Factoria W00 Bold"/>
                <a:sym typeface="Factoria W00 Bold"/>
              </a:defRPr>
            </a:lvl1pPr>
            <a:lvl2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2pPr>
            <a:lvl3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3pPr>
            <a:lvl4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4pPr>
            <a:lvl5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5pPr>
            <a:lvl6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6pPr>
            <a:lvl7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7pPr>
            <a:lvl8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8pPr>
            <a:lvl9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9pPr>
          </a:lstStyle>
          <a:p>
            <a:pPr algn="ctr" defTabSz="300275"/>
            <a:r>
              <a:rPr lang="en-US" sz="3000" kern="0" dirty="0">
                <a:solidFill>
                  <a:srgbClr val="000000"/>
                </a:solidFill>
                <a:latin typeface="Rockwell"/>
              </a:rPr>
              <a:t>Simple Instrument Pairing 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47F03D50-1298-E147-96E0-C91F038C971D}"/>
              </a:ext>
            </a:extLst>
          </p:cNvPr>
          <p:cNvSpPr txBox="1">
            <a:spLocks/>
          </p:cNvSpPr>
          <p:nvPr/>
        </p:nvSpPr>
        <p:spPr>
          <a:xfrm rot="2201143">
            <a:off x="7403131" y="2189762"/>
            <a:ext cx="171342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309563" hangingPunct="0">
              <a:lnSpc>
                <a:spcPct val="100000"/>
              </a:lnSpc>
              <a:spcAft>
                <a:spcPts val="450"/>
              </a:spcAft>
              <a:buNone/>
              <a:defRPr/>
            </a:pPr>
            <a:r>
              <a:rPr lang="en-US" sz="1000" b="1" kern="0" dirty="0">
                <a:solidFill>
                  <a:schemeClr val="tx1"/>
                </a:solidFill>
                <a:latin typeface="Avenir Black" panose="02000503020000020003" pitchFamily="2" charset="0"/>
                <a:sym typeface="Factoria W00 Bold"/>
              </a:rPr>
              <a:t>“GAS DETECTOR CONNECTED”</a:t>
            </a:r>
          </a:p>
        </p:txBody>
      </p:sp>
      <p:pic>
        <p:nvPicPr>
          <p:cNvPr id="12" name="Picture 11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80A6FD68-A9F7-BB4C-95B3-F6E62E1246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3113" y="1016188"/>
            <a:ext cx="2140075" cy="4005120"/>
          </a:xfrm>
          <a:prstGeom prst="rect">
            <a:avLst/>
          </a:prstGeom>
        </p:spPr>
      </p:pic>
      <p:sp>
        <p:nvSpPr>
          <p:cNvPr id="15" name="Inhaltsplatzhalter 4">
            <a:extLst>
              <a:ext uri="{FF2B5EF4-FFF2-40B4-BE49-F238E27FC236}">
                <a16:creationId xmlns:a16="http://schemas.microsoft.com/office/drawing/2014/main" id="{4F9E7DBC-88F0-8349-B3B3-5A3D583C6782}"/>
              </a:ext>
            </a:extLst>
          </p:cNvPr>
          <p:cNvSpPr txBox="1">
            <a:spLocks/>
          </p:cNvSpPr>
          <p:nvPr/>
        </p:nvSpPr>
        <p:spPr>
          <a:xfrm>
            <a:off x="5245726" y="807374"/>
            <a:ext cx="240330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309563" hangingPunct="0">
              <a:lnSpc>
                <a:spcPct val="100000"/>
              </a:lnSpc>
              <a:spcAft>
                <a:spcPts val="450"/>
              </a:spcAft>
              <a:buNone/>
              <a:defRPr/>
            </a:pPr>
            <a:r>
              <a:rPr lang="en-US" sz="1000" b="1" kern="0" dirty="0">
                <a:solidFill>
                  <a:schemeClr val="tx1"/>
                </a:solidFill>
                <a:latin typeface="Avenir Black" panose="02000503020000020003" pitchFamily="2" charset="0"/>
                <a:sym typeface="Factoria W00 Bold"/>
              </a:rPr>
              <a:t>Instrument auto-connects after pairing</a:t>
            </a:r>
          </a:p>
        </p:txBody>
      </p:sp>
      <p:pic>
        <p:nvPicPr>
          <p:cNvPr id="17" name="Picture 16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807E162F-955B-7542-BA4D-944E950657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812" y="1001658"/>
            <a:ext cx="2140075" cy="4005121"/>
          </a:xfrm>
          <a:prstGeom prst="rect">
            <a:avLst/>
          </a:prstGeom>
        </p:spPr>
      </p:pic>
      <p:sp>
        <p:nvSpPr>
          <p:cNvPr id="10" name="Inhaltsplatzhalter 4">
            <a:extLst>
              <a:ext uri="{FF2B5EF4-FFF2-40B4-BE49-F238E27FC236}">
                <a16:creationId xmlns:a16="http://schemas.microsoft.com/office/drawing/2014/main" id="{490733B3-46B2-1948-90DD-6021C1208DE0}"/>
              </a:ext>
            </a:extLst>
          </p:cNvPr>
          <p:cNvSpPr txBox="1">
            <a:spLocks/>
          </p:cNvSpPr>
          <p:nvPr/>
        </p:nvSpPr>
        <p:spPr>
          <a:xfrm>
            <a:off x="1438204" y="807374"/>
            <a:ext cx="2589892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309563" hangingPunct="0">
              <a:lnSpc>
                <a:spcPct val="100000"/>
              </a:lnSpc>
              <a:spcAft>
                <a:spcPts val="450"/>
              </a:spcAft>
              <a:buNone/>
              <a:defRPr/>
            </a:pPr>
            <a:r>
              <a:rPr lang="en-US" sz="1000" b="1" kern="0" dirty="0">
                <a:solidFill>
                  <a:schemeClr val="tx1"/>
                </a:solidFill>
                <a:latin typeface="Avenir Black" panose="02000503020000020003" pitchFamily="2" charset="0"/>
                <a:sym typeface="Factoria W00 Bold"/>
              </a:rPr>
              <a:t>Scan instrument QR code to Pair</a:t>
            </a:r>
          </a:p>
        </p:txBody>
      </p:sp>
    </p:spTree>
    <p:extLst>
      <p:ext uri="{BB962C8B-B14F-4D97-AF65-F5344CB8AC3E}">
        <p14:creationId xmlns:p14="http://schemas.microsoft.com/office/powerpoint/2010/main" val="3783901658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uardhat is a Patented Ecosystem…">
            <a:extLst>
              <a:ext uri="{FF2B5EF4-FFF2-40B4-BE49-F238E27FC236}">
                <a16:creationId xmlns:a16="http://schemas.microsoft.com/office/drawing/2014/main" id="{D82486C2-67ED-D64D-AA45-1AB623D37384}"/>
              </a:ext>
            </a:extLst>
          </p:cNvPr>
          <p:cNvSpPr txBox="1">
            <a:spLocks/>
          </p:cNvSpPr>
          <p:nvPr/>
        </p:nvSpPr>
        <p:spPr>
          <a:xfrm>
            <a:off x="334108" y="63615"/>
            <a:ext cx="8475783" cy="857251"/>
          </a:xfrm>
          <a:prstGeom prst="rect">
            <a:avLst/>
          </a:prstGeom>
        </p:spPr>
        <p:txBody>
          <a:bodyPr/>
          <a:lstStyle>
            <a:lvl1pPr marL="0" marR="0" indent="0" algn="l" defTabSz="800734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 b="1" i="0" u="none" strike="noStrike" cap="none" spc="0" baseline="0">
                <a:solidFill>
                  <a:srgbClr val="E7792B"/>
                </a:solidFill>
                <a:uFillTx/>
                <a:latin typeface="+mj-lt"/>
                <a:ea typeface="Factoria W00 Bold"/>
                <a:cs typeface="Factoria W00 Bold"/>
                <a:sym typeface="Factoria W00 Bold"/>
              </a:defRPr>
            </a:lvl1pPr>
            <a:lvl2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2pPr>
            <a:lvl3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3pPr>
            <a:lvl4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4pPr>
            <a:lvl5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5pPr>
            <a:lvl6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6pPr>
            <a:lvl7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7pPr>
            <a:lvl8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8pPr>
            <a:lvl9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9pPr>
          </a:lstStyle>
          <a:p>
            <a:pPr algn="ctr" defTabSz="300275"/>
            <a:r>
              <a:rPr lang="en-US" sz="3000" kern="0" dirty="0">
                <a:solidFill>
                  <a:srgbClr val="000000"/>
                </a:solidFill>
                <a:latin typeface="Rockwell"/>
              </a:rPr>
              <a:t>Subscriptions are User Based</a:t>
            </a:r>
          </a:p>
        </p:txBody>
      </p:sp>
      <p:pic>
        <p:nvPicPr>
          <p:cNvPr id="9" name="Picture 8" descr="A screenshot of a phone&#10;&#10;Description automatically generated with medium confidence">
            <a:extLst>
              <a:ext uri="{FF2B5EF4-FFF2-40B4-BE49-F238E27FC236}">
                <a16:creationId xmlns:a16="http://schemas.microsoft.com/office/drawing/2014/main" id="{1B95878D-7A80-6B40-8520-E556FF87AA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6796" y="1385163"/>
            <a:ext cx="1754596" cy="3283702"/>
          </a:xfrm>
          <a:prstGeom prst="rect">
            <a:avLst/>
          </a:prstGeom>
        </p:spPr>
      </p:pic>
      <p:pic>
        <p:nvPicPr>
          <p:cNvPr id="10" name="Picture 9" descr="Graphical user interface&#10;&#10;Description automatically generated">
            <a:extLst>
              <a:ext uri="{FF2B5EF4-FFF2-40B4-BE49-F238E27FC236}">
                <a16:creationId xmlns:a16="http://schemas.microsoft.com/office/drawing/2014/main" id="{7B1D1F8F-E0A0-3542-BDAE-B08F6BEAB8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2297" y="3255634"/>
            <a:ext cx="1585920" cy="141323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79B01C3-52DA-5D4F-AE20-CC0728C2D22A}"/>
              </a:ext>
            </a:extLst>
          </p:cNvPr>
          <p:cNvSpPr txBox="1"/>
          <p:nvPr/>
        </p:nvSpPr>
        <p:spPr>
          <a:xfrm>
            <a:off x="1690027" y="721633"/>
            <a:ext cx="5289908" cy="30782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20" tIns="22860" rIns="45720" bIns="22860" numCol="1" anchor="t">
            <a:no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Connect to any GX-3R Pro with a User Account </a:t>
            </a:r>
            <a:endParaRPr lang="en-US" sz="1200" kern="0" dirty="0">
              <a:latin typeface="Avenir Next LT Pro"/>
              <a:sym typeface="Factoria W00 Bold"/>
            </a:endParaRPr>
          </a:p>
        </p:txBody>
      </p:sp>
      <p:pic>
        <p:nvPicPr>
          <p:cNvPr id="15" name="Picture 14" descr="Graphical user interface&#10;&#10;Description automatically generated">
            <a:extLst>
              <a:ext uri="{FF2B5EF4-FFF2-40B4-BE49-F238E27FC236}">
                <a16:creationId xmlns:a16="http://schemas.microsoft.com/office/drawing/2014/main" id="{C56F3E4E-3E29-9544-928A-A93DE9DCBE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7368" y="3255634"/>
            <a:ext cx="1585920" cy="1413231"/>
          </a:xfrm>
          <a:prstGeom prst="rect">
            <a:avLst/>
          </a:prstGeom>
        </p:spPr>
      </p:pic>
      <p:pic>
        <p:nvPicPr>
          <p:cNvPr id="16" name="Picture 15" descr="Graphical user interface&#10;&#10;Description automatically generated">
            <a:extLst>
              <a:ext uri="{FF2B5EF4-FFF2-40B4-BE49-F238E27FC236}">
                <a16:creationId xmlns:a16="http://schemas.microsoft.com/office/drawing/2014/main" id="{079C32A9-3F9D-F04F-87B1-393AE1AF00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2439" y="3255634"/>
            <a:ext cx="1585920" cy="1413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166446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uardhat is a Patented Ecosystem…">
            <a:extLst>
              <a:ext uri="{FF2B5EF4-FFF2-40B4-BE49-F238E27FC236}">
                <a16:creationId xmlns:a16="http://schemas.microsoft.com/office/drawing/2014/main" id="{EC53B25C-F803-A94E-B03A-66725B327E6D}"/>
              </a:ext>
            </a:extLst>
          </p:cNvPr>
          <p:cNvSpPr txBox="1">
            <a:spLocks/>
          </p:cNvSpPr>
          <p:nvPr/>
        </p:nvSpPr>
        <p:spPr>
          <a:xfrm>
            <a:off x="334108" y="63615"/>
            <a:ext cx="8475783" cy="857251"/>
          </a:xfrm>
          <a:prstGeom prst="rect">
            <a:avLst/>
          </a:prstGeom>
        </p:spPr>
        <p:txBody>
          <a:bodyPr/>
          <a:lstStyle>
            <a:lvl1pPr marL="0" marR="0" indent="0" algn="l" defTabSz="800734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600" b="1" i="0" u="none" strike="noStrike" cap="none" spc="0" baseline="0">
                <a:solidFill>
                  <a:srgbClr val="E7792B"/>
                </a:solidFill>
                <a:uFillTx/>
                <a:latin typeface="+mj-lt"/>
                <a:ea typeface="Factoria W00 Bold"/>
                <a:cs typeface="Factoria W00 Bold"/>
                <a:sym typeface="Factoria W00 Bold"/>
              </a:defRPr>
            </a:lvl1pPr>
            <a:lvl2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2pPr>
            <a:lvl3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3pPr>
            <a:lvl4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4pPr>
            <a:lvl5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5pPr>
            <a:lvl6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6pPr>
            <a:lvl7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7pPr>
            <a:lvl8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8pPr>
            <a:lvl9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200" b="0" i="0" u="none" strike="noStrike" cap="none" spc="0" baseline="0">
                <a:solidFill>
                  <a:srgbClr val="E7792B"/>
                </a:solidFill>
                <a:uFillTx/>
                <a:latin typeface="Factoria W00 Bold"/>
                <a:ea typeface="Factoria W00 Bold"/>
                <a:cs typeface="Factoria W00 Bold"/>
                <a:sym typeface="Factoria W00 Bold"/>
              </a:defRPr>
            </a:lvl9pPr>
          </a:lstStyle>
          <a:p>
            <a:pPr algn="ctr" defTabSz="300275"/>
            <a:r>
              <a:rPr lang="en-US" sz="3000" kern="0" dirty="0">
                <a:solidFill>
                  <a:srgbClr val="000000"/>
                </a:solidFill>
                <a:latin typeface="Rockwell"/>
              </a:rPr>
              <a:t>Lone worker with or without gas detection</a:t>
            </a:r>
          </a:p>
        </p:txBody>
      </p:sp>
      <p:sp>
        <p:nvSpPr>
          <p:cNvPr id="8" name="Inhaltsplatzhalter 4">
            <a:extLst>
              <a:ext uri="{FF2B5EF4-FFF2-40B4-BE49-F238E27FC236}">
                <a16:creationId xmlns:a16="http://schemas.microsoft.com/office/drawing/2014/main" id="{991A8D7C-3079-854E-AE3F-A33493E99025}"/>
              </a:ext>
            </a:extLst>
          </p:cNvPr>
          <p:cNvSpPr txBox="1">
            <a:spLocks/>
          </p:cNvSpPr>
          <p:nvPr/>
        </p:nvSpPr>
        <p:spPr>
          <a:xfrm>
            <a:off x="3724561" y="854646"/>
            <a:ext cx="1694875" cy="1615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309563" hangingPunct="0">
              <a:lnSpc>
                <a:spcPct val="100000"/>
              </a:lnSpc>
              <a:spcAft>
                <a:spcPts val="450"/>
              </a:spcAft>
              <a:buNone/>
              <a:defRPr/>
            </a:pPr>
            <a:r>
              <a:rPr lang="en-US" sz="1050" kern="0" dirty="0">
                <a:solidFill>
                  <a:schemeClr val="tx1"/>
                </a:solidFill>
                <a:latin typeface="Rockwell"/>
                <a:sym typeface="Factoria W00 Bold"/>
              </a:rPr>
              <a:t>Monitored check-in</a:t>
            </a:r>
            <a:endParaRPr lang="en-US" sz="1050" kern="0" dirty="0">
              <a:solidFill>
                <a:schemeClr val="tx1"/>
              </a:solidFill>
              <a:latin typeface="Avenir Next LT Pro"/>
              <a:sym typeface="Factoria W00 Bold"/>
            </a:endParaRPr>
          </a:p>
        </p:txBody>
      </p:sp>
      <p:pic>
        <p:nvPicPr>
          <p:cNvPr id="9" name="Picture 8" descr="A screenshot of a cell phone&#10;&#10;Description automatically generated with medium confidence">
            <a:extLst>
              <a:ext uri="{FF2B5EF4-FFF2-40B4-BE49-F238E27FC236}">
                <a16:creationId xmlns:a16="http://schemas.microsoft.com/office/drawing/2014/main" id="{2BA2C1C6-9BA1-6C4E-9877-24FBBE2074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0112" y="1096000"/>
            <a:ext cx="2078117" cy="3889167"/>
          </a:xfrm>
          <a:prstGeom prst="rect">
            <a:avLst/>
          </a:prstGeom>
        </p:spPr>
      </p:pic>
      <p:pic>
        <p:nvPicPr>
          <p:cNvPr id="11" name="Picture 10" descr="A screenshot of a cell phone&#10;&#10;Description automatically generated with medium confidence">
            <a:extLst>
              <a:ext uri="{FF2B5EF4-FFF2-40B4-BE49-F238E27FC236}">
                <a16:creationId xmlns:a16="http://schemas.microsoft.com/office/drawing/2014/main" id="{14EAB691-86BF-CE41-AEF0-CF6B09E8C3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9279" y="1111594"/>
            <a:ext cx="2078117" cy="3889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454912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7843B-9784-A14B-AAB0-D8DAF6DBF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Control Center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B45A45-27FA-CA41-8C3D-BD95B0CE5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BE21A-17E0-5043-9881-5EDE30AA9A4D}"/>
              </a:ext>
            </a:extLst>
          </p:cNvPr>
          <p:cNvSpPr txBox="1"/>
          <p:nvPr/>
        </p:nvSpPr>
        <p:spPr>
          <a:xfrm>
            <a:off x="0" y="901129"/>
            <a:ext cx="2228329" cy="29987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20" tIns="22860" rIns="45720" bIns="22860" numCol="1" anchor="t">
            <a:no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Simple Interface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Home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0" dirty="0"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Events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People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Equipment Compliance</a:t>
            </a: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Geofencing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0" dirty="0"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Multimedia Gallery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0" dirty="0"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Analytics</a:t>
            </a: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0" dirty="0"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777F43E9-0A5A-DE47-A993-2615CEACD7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3704" y="731520"/>
            <a:ext cx="6931152" cy="440715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604A0DF-CC2B-4A4E-8EFE-71B37579CC3F}"/>
              </a:ext>
            </a:extLst>
          </p:cNvPr>
          <p:cNvSpPr/>
          <p:nvPr/>
        </p:nvSpPr>
        <p:spPr>
          <a:xfrm>
            <a:off x="2115519" y="650929"/>
            <a:ext cx="410705" cy="1920821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E876D27-839D-D843-8626-ED1926F907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5834" y="858995"/>
            <a:ext cx="538366" cy="50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1867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7843B-9784-A14B-AAB0-D8DAF6DBF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Control Center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B45A45-27FA-CA41-8C3D-BD95B0CE5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www.rkiinstruments.com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BE21A-17E0-5043-9881-5EDE30AA9A4D}"/>
              </a:ext>
            </a:extLst>
          </p:cNvPr>
          <p:cNvSpPr txBox="1"/>
          <p:nvPr/>
        </p:nvSpPr>
        <p:spPr>
          <a:xfrm>
            <a:off x="0" y="901129"/>
            <a:ext cx="2228329" cy="29987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45720" tIns="22860" rIns="45720" bIns="22860" numCol="1" anchor="t">
            <a:noAutofit/>
          </a:bodyPr>
          <a:lstStyle/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Dashboard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Active Operators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0" dirty="0"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Out of Compliance Instruments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>
                <a:latin typeface="Avenir Next LT Pro"/>
                <a:sym typeface="Factoria W00 Bold"/>
              </a:rPr>
              <a:t>Current Critical Events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/>
                <a:sym typeface="Factoria W00 Bold"/>
              </a:rPr>
              <a:t>Current Geofences</a:t>
            </a: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0" dirty="0"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0" dirty="0"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  <a:p>
            <a:pPr marL="0" marR="0" lvl="0" indent="0" algn="ctr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venir Next LT Pro"/>
              <a:sym typeface="Factoria W00 Bold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777F43E9-0A5A-DE47-A993-2615CEACD7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3704" y="731520"/>
            <a:ext cx="6931152" cy="440715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604A0DF-CC2B-4A4E-8EFE-71B37579CC3F}"/>
              </a:ext>
            </a:extLst>
          </p:cNvPr>
          <p:cNvSpPr/>
          <p:nvPr/>
        </p:nvSpPr>
        <p:spPr>
          <a:xfrm>
            <a:off x="2510725" y="1440091"/>
            <a:ext cx="2123268" cy="2054777"/>
          </a:xfrm>
          <a:prstGeom prst="rect">
            <a:avLst/>
          </a:prstGeom>
          <a:noFill/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F4EF03-3C85-AE4D-9700-F06A2541AD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5834" y="858995"/>
            <a:ext cx="538366" cy="50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437493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ummer">
      <a:maj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ヒラギノ丸ゴ Pro W4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52736</TotalTime>
  <Words>592</Words>
  <Application>Microsoft Macintosh PowerPoint</Application>
  <PresentationFormat>On-screen Show (16:9)</PresentationFormat>
  <Paragraphs>220</Paragraphs>
  <Slides>36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7" baseType="lpstr">
      <vt:lpstr>Arial</vt:lpstr>
      <vt:lpstr>Avenir Black</vt:lpstr>
      <vt:lpstr>Avenir Book</vt:lpstr>
      <vt:lpstr>Avenir Light</vt:lpstr>
      <vt:lpstr>Avenir Next LT Pro</vt:lpstr>
      <vt:lpstr>Calibri</vt:lpstr>
      <vt:lpstr>Century Gothic</vt:lpstr>
      <vt:lpstr>Helvetica</vt:lpstr>
      <vt:lpstr>Rockwell</vt:lpstr>
      <vt:lpstr>Wingdings</vt:lpstr>
      <vt:lpstr>Default Theme</vt:lpstr>
      <vt:lpstr>PowerPoint Presentation</vt:lpstr>
      <vt:lpstr>Live gas readings and alerts where and when they matter.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Safety Control Center</vt:lpstr>
      <vt:lpstr>Safety Control Center</vt:lpstr>
      <vt:lpstr>Safety Control Center</vt:lpstr>
      <vt:lpstr>Safety Control Center</vt:lpstr>
      <vt:lpstr>Safety Control Center</vt:lpstr>
      <vt:lpstr>Safety Control Center</vt:lpstr>
      <vt:lpstr>Safety Control Center</vt:lpstr>
      <vt:lpstr>Safety Control Center</vt:lpstr>
      <vt:lpstr>Safety Control Center</vt:lpstr>
      <vt:lpstr>Safety Control Center</vt:lpstr>
      <vt:lpstr>Safety Control Center</vt:lpstr>
      <vt:lpstr>Safety Control Center</vt:lpstr>
      <vt:lpstr>Safety Control Center</vt:lpstr>
      <vt:lpstr>Safety Control Center</vt:lpstr>
      <vt:lpstr>Safety Control Center</vt:lpstr>
      <vt:lpstr>Safety Control Center</vt:lpstr>
      <vt:lpstr>Safety Control Center</vt:lpstr>
      <vt:lpstr>Safety Control Center</vt:lpstr>
      <vt:lpstr>Safety Control Center</vt:lpstr>
      <vt:lpstr>Safety Control Center</vt:lpstr>
      <vt:lpstr>Safety Control Center</vt:lpstr>
      <vt:lpstr>Safety Control Center</vt:lpstr>
      <vt:lpstr>Safety Control Center</vt:lpstr>
      <vt:lpstr>Safety Control Center</vt:lpstr>
      <vt:lpstr>Safety Control Center</vt:lpstr>
      <vt:lpstr>Safety Control Center</vt:lpstr>
      <vt:lpstr>Safety Control Center</vt:lpstr>
      <vt:lpstr>Questions?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RKI &amp; GuardHat Alliance</dc:title>
  <dc:creator>Mike Johnson</dc:creator>
  <cp:lastModifiedBy>Mike Johnson</cp:lastModifiedBy>
  <cp:revision>100</cp:revision>
  <cp:lastPrinted>2022-09-01T22:15:24Z</cp:lastPrinted>
  <dcterms:created xsi:type="dcterms:W3CDTF">2021-09-28T22:25:41Z</dcterms:created>
  <dcterms:modified xsi:type="dcterms:W3CDTF">2023-03-20T19:42:17Z</dcterms:modified>
</cp:coreProperties>
</file>