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2960" y="-112"/>
      </p:cViewPr>
      <p:guideLst>
        <p:guide orient="horz" pos="2155"/>
        <p:guide pos="30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EFEEC-90CD-304A-B421-B2B8AB451AD0}" type="datetimeFigureOut">
              <a:rPr lang="en-US" smtClean="0"/>
              <a:t>6/26/14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926B0-0506-224D-82E7-BA3632D4E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64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506DC-D335-A341-9AF5-3FCDC756444F}" type="datetimeFigureOut">
              <a:rPr lang="en-US" smtClean="0"/>
              <a:t>6/26/14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650F0-0F22-4F47-8863-046EDC2DD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9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A48750-112D-194C-80E6-4C14D75807B5}" type="slidenum">
              <a:rPr lang="en-US" sz="1200" b="0">
                <a:latin typeface="Times" charset="0"/>
              </a:rPr>
              <a:pPr/>
              <a:t>1</a:t>
            </a:fld>
            <a:endParaRPr lang="en-US" sz="1200" b="0" dirty="0">
              <a:latin typeface="Times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7D01D81-5F1C-4D4E-AAA1-F5C6A484B6E4}" type="slidenum">
              <a:rPr lang="en-US" sz="1200" b="0">
                <a:latin typeface="Times" charset="0"/>
              </a:rPr>
              <a:pPr/>
              <a:t>3</a:t>
            </a:fld>
            <a:endParaRPr lang="en-US" sz="1200" b="0" dirty="0">
              <a:latin typeface="Times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A48750-112D-194C-80E6-4C14D75807B5}" type="slidenum">
              <a:rPr lang="en-US" sz="1200" b="0">
                <a:latin typeface="Times" charset="0"/>
              </a:rPr>
              <a:pPr/>
              <a:t>9</a:t>
            </a:fld>
            <a:endParaRPr lang="en-US" sz="1200" b="0" dirty="0">
              <a:latin typeface="Times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C208-78B8-204B-844E-CF69B0C0089B}" type="datetimeFigureOut">
              <a:rPr lang="en-US" smtClean="0"/>
              <a:t>6/26/14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youtube.com/watch?v=wyDYDMa7SwQ&amp;feature=c4-overview-vl&amp;list=PL46C93EC922FC725A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Microsoft_Excel_97_-_2004_Worksheet1.xls"/><Relationship Id="rId5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2.xls"/><Relationship Id="rId4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youtube.com/watch?v=FH1JbD0HSR8&amp;feature=c4-overview-vl&amp;list=PL46C93EC922FC725A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14400"/>
            <a:ext cx="7772400" cy="1371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EAGLE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</a:t>
            </a: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>
                <a:latin typeface="Tahoma" charset="0"/>
              </a:rPr>
              <a:t>www.rkiinstruments.com</a:t>
            </a:r>
          </a:p>
        </p:txBody>
      </p:sp>
      <p:pic>
        <p:nvPicPr>
          <p:cNvPr id="16388" name="Picture 6" descr="Eagle 2 angl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838200"/>
            <a:ext cx="4648200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5638800"/>
            <a:ext cx="5867400" cy="1066800"/>
          </a:xfrm>
        </p:spPr>
        <p:txBody>
          <a:bodyPr/>
          <a:lstStyle/>
          <a:p>
            <a:pPr algn="l" eaLnBrk="1" hangingPunct="1">
              <a:buFont typeface="Wingdings" charset="0"/>
              <a:buNone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User Operation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algn="l" eaLnBrk="1" hangingPunct="1">
              <a:buFont typeface="Wingdings" charset="0"/>
              <a:buNone/>
            </a:pPr>
            <a:r>
              <a:rPr lang="en-US" sz="1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ea typeface="ＭＳ Ｐゴシック" charset="0"/>
                <a:cs typeface="ＭＳ Ｐゴシック" charset="0"/>
                <a:hlinkClick r:id="rId4"/>
              </a:rPr>
              <a:t>Youtube Video</a:t>
            </a:r>
            <a:endParaRPr 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2130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84" name="Rectangle 196"/>
          <p:cNvSpPr>
            <a:spLocks noChangeArrowheads="1"/>
          </p:cNvSpPr>
          <p:nvPr/>
        </p:nvSpPr>
        <p:spPr bwMode="auto">
          <a:xfrm>
            <a:off x="457200" y="2133600"/>
            <a:ext cx="8305800" cy="4343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Parts List</a:t>
            </a:r>
          </a:p>
        </p:txBody>
      </p:sp>
      <p:sp>
        <p:nvSpPr>
          <p:cNvPr id="242792" name="Rectangle 104"/>
          <p:cNvSpPr>
            <a:spLocks noChangeArrowheads="1"/>
          </p:cNvSpPr>
          <p:nvPr/>
        </p:nvSpPr>
        <p:spPr bwMode="auto">
          <a:xfrm>
            <a:off x="2105025" y="20796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242838" name="Rectangle 150"/>
          <p:cNvSpPr>
            <a:spLocks noChangeArrowheads="1"/>
          </p:cNvSpPr>
          <p:nvPr/>
        </p:nvSpPr>
        <p:spPr bwMode="auto">
          <a:xfrm>
            <a:off x="1825625" y="20161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243717" name="Object 195"/>
          <p:cNvGraphicFramePr>
            <a:graphicFrameLocks noChangeAspect="1"/>
          </p:cNvGraphicFramePr>
          <p:nvPr/>
        </p:nvGraphicFramePr>
        <p:xfrm>
          <a:off x="762000" y="2286000"/>
          <a:ext cx="77724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Worksheet" r:id="rId4" imgW="5702300" imgH="2717800" progId="Excel.Sheet.8">
                  <p:embed/>
                </p:oleObj>
              </mc:Choice>
              <mc:Fallback>
                <p:oleObj name="Worksheet" r:id="rId4" imgW="5702300" imgH="27178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286000"/>
                        <a:ext cx="77724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8872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1" name="Rectangle 5"/>
          <p:cNvSpPr>
            <a:spLocks noChangeArrowheads="1"/>
          </p:cNvSpPr>
          <p:nvPr/>
        </p:nvSpPr>
        <p:spPr bwMode="auto">
          <a:xfrm>
            <a:off x="533400" y="2133600"/>
            <a:ext cx="8153400" cy="4343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Parts List</a:t>
            </a:r>
          </a:p>
        </p:txBody>
      </p:sp>
      <p:graphicFrame>
        <p:nvGraphicFramePr>
          <p:cNvPr id="245763" name="Object 4"/>
          <p:cNvGraphicFramePr>
            <a:graphicFrameLocks noChangeAspect="1"/>
          </p:cNvGraphicFramePr>
          <p:nvPr/>
        </p:nvGraphicFramePr>
        <p:xfrm>
          <a:off x="838200" y="2362200"/>
          <a:ext cx="76200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Worksheet" r:id="rId3" imgW="5702300" imgH="3175000" progId="Excel.Sheet.8">
                  <p:embed/>
                </p:oleObj>
              </mc:Choice>
              <mc:Fallback>
                <p:oleObj name="Worksheet" r:id="rId3" imgW="5702300" imgH="3175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362200"/>
                        <a:ext cx="76200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0883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Auto Calibration</a:t>
            </a:r>
          </a:p>
        </p:txBody>
      </p:sp>
      <p:sp>
        <p:nvSpPr>
          <p:cNvPr id="10445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To perform a calibration on a standard 4-gas Eagle 2, you will need: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Calibration gas cylinder with blend of 50% LEL methane, 12% O2, 25 ppm H2S, 50 ppm CO balance N2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Demand flow regulator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Non-absorbent tubing</a:t>
            </a:r>
          </a:p>
        </p:txBody>
      </p:sp>
      <p:pic>
        <p:nvPicPr>
          <p:cNvPr id="4" name="Picture 9" descr="03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3748" y1="26014" x2="80241" y2="26014"/>
                        <a14:foregroundMark x1="22727" y1="43159" x2="79685" y2="43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0200" y="4044683"/>
            <a:ext cx="2565400" cy="281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574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2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Auto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Calibration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Once warm up is complete, perform a demand zero setting all sensors to fresh air values.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While in Measuring Mode, press and hold the RANGE SHIFT button, then press the DISPLAY ADJUST button and release.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Calibration Mode Screen will be displayed with the cursor next to AUTO CALIBRATION.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55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Auto Calibration</a:t>
            </a:r>
          </a:p>
        </p:txBody>
      </p:sp>
      <p:sp>
        <p:nvSpPr>
          <p:cNvPr id="1105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Press the POWER ENTER button.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calibration values will be displayed.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CAL GAS VALUES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CH4          50% LEL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OXY	        12% vol.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H2S           25.0 ppm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CO	         50 ppm</a:t>
            </a:r>
          </a:p>
          <a:p>
            <a:pPr lvl="1">
              <a:lnSpc>
                <a:spcPct val="90000"/>
              </a:lnSpc>
              <a:buFont typeface="Symbol" charset="0"/>
              <a:buNone/>
            </a:pPr>
            <a:r>
              <a:rPr lang="en-US" sz="2400" dirty="0">
                <a:latin typeface="Arial" charset="0"/>
                <a:ea typeface="ＭＳ Ｐゴシック" charset="0"/>
              </a:rPr>
              <a:t>		ENTER TO BEGIN CAL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9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Auto Calibration</a:t>
            </a:r>
          </a:p>
        </p:txBody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Press the ENTER button to start the calibration.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Screw the Demand Flow regulator onto the calibration cylinder.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Connect the tubing from the demand flow regulator to the rigid tube on the probe.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Allow the Eagle 2 to draw gas for one minute.</a:t>
            </a:r>
          </a:p>
        </p:txBody>
      </p:sp>
    </p:spTree>
    <p:extLst>
      <p:ext uri="{BB962C8B-B14F-4D97-AF65-F5344CB8AC3E}">
        <p14:creationId xmlns:p14="http://schemas.microsoft.com/office/powerpoint/2010/main" val="2848609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Auto Calibration</a:t>
            </a:r>
          </a:p>
        </p:txBody>
      </p:sp>
      <p:sp>
        <p:nvSpPr>
          <p:cNvPr id="122882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Allow readings to stabilize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Press the POWER ENTER RESET button to complete calibration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Remove calibration gas from probe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If all channels passed calibration, the display will prompt you to remove the gas and then it will return to the Calibration Mode Screen.</a:t>
            </a:r>
          </a:p>
        </p:txBody>
      </p:sp>
    </p:spTree>
    <p:extLst>
      <p:ext uri="{BB962C8B-B14F-4D97-AF65-F5344CB8AC3E}">
        <p14:creationId xmlns:p14="http://schemas.microsoft.com/office/powerpoint/2010/main" val="3786984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Auto Calibration</a:t>
            </a:r>
          </a:p>
        </p:txBody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If any channels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didn’t</a:t>
            </a:r>
            <a:r>
              <a:rPr lang="en-US" altLang="ja-JP" sz="28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800" dirty="0">
                <a:latin typeface="Arial" charset="0"/>
                <a:ea typeface="ＭＳ Ｐゴシック" charset="0"/>
                <a:cs typeface="ＭＳ Ｐゴシック" charset="0"/>
              </a:rPr>
              <a:t>pass, the display will show which sensors failed and the buzzer and alarm LEDs activate. Press ENTER to return to the Calibration Mode Screen.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To return to Normal Operation, use RANGE SHIFT to place the cursor next to NORMAL OPERATION and press ENTER.</a:t>
            </a:r>
          </a:p>
        </p:txBody>
      </p:sp>
    </p:spTree>
    <p:extLst>
      <p:ext uri="{BB962C8B-B14F-4D97-AF65-F5344CB8AC3E}">
        <p14:creationId xmlns:p14="http://schemas.microsoft.com/office/powerpoint/2010/main" val="714560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Batteries</a:t>
            </a:r>
          </a:p>
        </p:txBody>
      </p:sp>
      <p:sp>
        <p:nvSpPr>
          <p:cNvPr id="173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Eagle 2 can take either alkaline or Ni-MH batteries. Either type must be C size.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battery compartment is located in the back of the bottom case of the Eagle 2.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To access the battery compartment, unscrew the thumbscrew located at the back of the unit.</a:t>
            </a:r>
          </a:p>
        </p:txBody>
      </p:sp>
    </p:spTree>
    <p:extLst>
      <p:ext uri="{BB962C8B-B14F-4D97-AF65-F5344CB8AC3E}">
        <p14:creationId xmlns:p14="http://schemas.microsoft.com/office/powerpoint/2010/main" val="3566608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Batteries</a:t>
            </a:r>
          </a:p>
        </p:txBody>
      </p:sp>
      <p:sp>
        <p:nvSpPr>
          <p:cNvPr id="175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Pull the battery case away from the bottom case.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Remove the old batteries and make sure the battery compartment is clean.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Carefully put the new batteries into the battery compartment being sure to follow the diagram and push the batteries in all the way.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Reinstall the battery case and tighten the thumbscrew.</a:t>
            </a:r>
          </a:p>
        </p:txBody>
      </p:sp>
    </p:spTree>
    <p:extLst>
      <p:ext uri="{BB962C8B-B14F-4D97-AF65-F5344CB8AC3E}">
        <p14:creationId xmlns:p14="http://schemas.microsoft.com/office/powerpoint/2010/main" val="52170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Features</a:t>
            </a:r>
          </a:p>
        </p:txBody>
      </p:sp>
      <p:pic>
        <p:nvPicPr>
          <p:cNvPr id="64514" name="Picture 4" descr="Eagle2_Image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488" y="914400"/>
            <a:ext cx="7439025" cy="55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Box 9"/>
          <p:cNvSpPr txBox="1">
            <a:spLocks noChangeArrowheads="1"/>
          </p:cNvSpPr>
          <p:nvPr/>
        </p:nvSpPr>
        <p:spPr bwMode="auto">
          <a:xfrm>
            <a:off x="5638800" y="1905000"/>
            <a:ext cx="3276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600" dirty="0"/>
              <a:t>Monitor up to 6 gases</a:t>
            </a:r>
          </a:p>
        </p:txBody>
      </p:sp>
      <p:sp>
        <p:nvSpPr>
          <p:cNvPr id="64516" name="TextBox 14"/>
          <p:cNvSpPr txBox="1">
            <a:spLocks noChangeArrowheads="1"/>
          </p:cNvSpPr>
          <p:nvPr/>
        </p:nvSpPr>
        <p:spPr bwMode="auto">
          <a:xfrm>
            <a:off x="762000" y="5410200"/>
            <a:ext cx="3276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Ergonomic RKI/ EMI/ chemical / weather resistant enclosure</a:t>
            </a:r>
          </a:p>
        </p:txBody>
      </p:sp>
      <p:sp>
        <p:nvSpPr>
          <p:cNvPr id="64517" name="TextBox 17"/>
          <p:cNvSpPr txBox="1">
            <a:spLocks noChangeArrowheads="1"/>
          </p:cNvSpPr>
          <p:nvPr/>
        </p:nvSpPr>
        <p:spPr bwMode="auto">
          <a:xfrm>
            <a:off x="304800" y="2590800"/>
            <a:ext cx="2286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Powerful long-life pump up to 125 feet</a:t>
            </a:r>
          </a:p>
        </p:txBody>
      </p:sp>
      <p:sp>
        <p:nvSpPr>
          <p:cNvPr id="64518" name="TextBox 19"/>
          <p:cNvSpPr txBox="1">
            <a:spLocks noChangeArrowheads="1"/>
          </p:cNvSpPr>
          <p:nvPr/>
        </p:nvSpPr>
        <p:spPr bwMode="auto">
          <a:xfrm>
            <a:off x="6553200" y="5867400"/>
            <a:ext cx="2362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600" dirty="0"/>
              <a:t>IRDA communication port for PC</a:t>
            </a:r>
          </a:p>
        </p:txBody>
      </p:sp>
      <p:sp>
        <p:nvSpPr>
          <p:cNvPr id="64519" name="Rectangle 23"/>
          <p:cNvSpPr>
            <a:spLocks noChangeArrowheads="1"/>
          </p:cNvSpPr>
          <p:nvPr/>
        </p:nvSpPr>
        <p:spPr bwMode="auto">
          <a:xfrm>
            <a:off x="5867400" y="2438400"/>
            <a:ext cx="2438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600" dirty="0"/>
              <a:t> Plug and play smart toxic sensors</a:t>
            </a:r>
          </a:p>
        </p:txBody>
      </p:sp>
      <p:sp>
        <p:nvSpPr>
          <p:cNvPr id="64520" name="Rectangle 24"/>
          <p:cNvSpPr>
            <a:spLocks noChangeArrowheads="1"/>
          </p:cNvSpPr>
          <p:nvPr/>
        </p:nvSpPr>
        <p:spPr bwMode="auto">
          <a:xfrm>
            <a:off x="6096000" y="3136900"/>
            <a:ext cx="2438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600" dirty="0"/>
              <a:t>PID for VOC detection</a:t>
            </a:r>
          </a:p>
          <a:p>
            <a:pPr algn="l"/>
            <a:r>
              <a:rPr lang="en-US" sz="1600" dirty="0"/>
              <a:t>IR for CO2, CH4, &amp; HC</a:t>
            </a:r>
          </a:p>
        </p:txBody>
      </p:sp>
      <p:sp>
        <p:nvSpPr>
          <p:cNvPr id="64521" name="TextBox 25"/>
          <p:cNvSpPr txBox="1">
            <a:spLocks noChangeArrowheads="1"/>
          </p:cNvSpPr>
          <p:nvPr/>
        </p:nvSpPr>
        <p:spPr bwMode="auto">
          <a:xfrm>
            <a:off x="304800" y="1676400"/>
            <a:ext cx="2667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PPM / LEL hydrocarbon detection</a:t>
            </a:r>
          </a:p>
        </p:txBody>
      </p:sp>
      <p:sp>
        <p:nvSpPr>
          <p:cNvPr id="64522" name="TextBox 26"/>
          <p:cNvSpPr txBox="1">
            <a:spLocks noChangeArrowheads="1"/>
          </p:cNvSpPr>
          <p:nvPr/>
        </p:nvSpPr>
        <p:spPr bwMode="auto">
          <a:xfrm>
            <a:off x="0" y="3429000"/>
            <a:ext cx="2286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Up to 18 hours of continuous operation</a:t>
            </a:r>
          </a:p>
        </p:txBody>
      </p:sp>
      <p:sp>
        <p:nvSpPr>
          <p:cNvPr id="64523" name="Rectangle 27"/>
          <p:cNvSpPr>
            <a:spLocks noChangeArrowheads="1"/>
          </p:cNvSpPr>
          <p:nvPr/>
        </p:nvSpPr>
        <p:spPr bwMode="auto">
          <a:xfrm>
            <a:off x="6934200" y="5105400"/>
            <a:ext cx="1752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600" dirty="0"/>
              <a:t>Datalogging standard</a:t>
            </a:r>
          </a:p>
        </p:txBody>
      </p:sp>
      <p:sp>
        <p:nvSpPr>
          <p:cNvPr id="64524" name="Rectangle 28"/>
          <p:cNvSpPr>
            <a:spLocks noChangeArrowheads="1"/>
          </p:cNvSpPr>
          <p:nvPr/>
        </p:nvSpPr>
        <p:spPr bwMode="auto">
          <a:xfrm>
            <a:off x="7010400" y="4064000"/>
            <a:ext cx="1752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600" dirty="0"/>
              <a:t>Glove friendly handle</a:t>
            </a:r>
          </a:p>
        </p:txBody>
      </p:sp>
      <p:sp>
        <p:nvSpPr>
          <p:cNvPr id="64525" name="TextBox 33"/>
          <p:cNvSpPr txBox="1">
            <a:spLocks noChangeArrowheads="1"/>
          </p:cNvSpPr>
          <p:nvPr/>
        </p:nvSpPr>
        <p:spPr bwMode="auto">
          <a:xfrm>
            <a:off x="0" y="4648200"/>
            <a:ext cx="2286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 smtClean="0"/>
              <a:t>Auto calibration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5772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Batteries</a:t>
            </a:r>
          </a:p>
        </p:txBody>
      </p:sp>
      <p:sp>
        <p:nvSpPr>
          <p:cNvPr id="177154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After replacing Hi-MH batteries, charge batteries for 4 hours for a complete charge.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Fresh alkaline batteries will operate the Eagle 2 for 18 hours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Charged Ni-MH batteries will operate the Eagle 2 for 20 hours at 25C (77F).</a:t>
            </a:r>
          </a:p>
        </p:txBody>
      </p:sp>
    </p:spTree>
    <p:extLst>
      <p:ext uri="{BB962C8B-B14F-4D97-AF65-F5344CB8AC3E}">
        <p14:creationId xmlns:p14="http://schemas.microsoft.com/office/powerpoint/2010/main" val="3942270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Hydrophobic Filter</a:t>
            </a:r>
          </a:p>
        </p:txBody>
      </p:sp>
      <p:sp>
        <p:nvSpPr>
          <p:cNvPr id="178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Replace the internal hydrophobic filter when it become dirty or clogged.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An unexplained low flow alarm may indicate the hydrophobic filter needs replacing.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To access the filter, turn the Eagle 2 upside down and unscrew the 3 screws holding the top case to the bottom case.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Carefully lift the top case off and place next to the bottom case.</a:t>
            </a:r>
          </a:p>
        </p:txBody>
      </p:sp>
    </p:spTree>
    <p:extLst>
      <p:ext uri="{BB962C8B-B14F-4D97-AF65-F5344CB8AC3E}">
        <p14:creationId xmlns:p14="http://schemas.microsoft.com/office/powerpoint/2010/main" val="1630574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Hydrophobic Filter</a:t>
            </a:r>
          </a:p>
        </p:txBody>
      </p:sp>
      <p:sp>
        <p:nvSpPr>
          <p:cNvPr id="180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3886200" cy="4648200"/>
          </a:xfrm>
        </p:spPr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Pull the grey connecting tubes off each end of the filter.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Install the new filter with the red RKI logo facing the front of the Eagle 2.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Filter P/N              33-0173RK</a:t>
            </a:r>
          </a:p>
        </p:txBody>
      </p:sp>
      <p:pic>
        <p:nvPicPr>
          <p:cNvPr id="180227" name="Picture 4" descr="01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48300" y="2667000"/>
            <a:ext cx="3238500" cy="32400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7" name="Line 5"/>
          <p:cNvSpPr>
            <a:spLocks noChangeShapeType="1"/>
          </p:cNvSpPr>
          <p:nvPr/>
        </p:nvSpPr>
        <p:spPr bwMode="auto">
          <a:xfrm>
            <a:off x="6477000" y="2971800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2761" name="Line 9"/>
          <p:cNvSpPr>
            <a:spLocks noChangeShapeType="1"/>
          </p:cNvSpPr>
          <p:nvPr/>
        </p:nvSpPr>
        <p:spPr bwMode="auto">
          <a:xfrm flipH="1" flipV="1">
            <a:off x="5257800" y="2514600"/>
            <a:ext cx="990600" cy="1524000"/>
          </a:xfrm>
          <a:prstGeom prst="line">
            <a:avLst/>
          </a:prstGeom>
          <a:noFill/>
          <a:ln w="28575">
            <a:solidFill>
              <a:srgbClr val="FF0818"/>
            </a:solidFill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2762" name="Text Box 10"/>
          <p:cNvSpPr txBox="1">
            <a:spLocks noChangeArrowheads="1"/>
          </p:cNvSpPr>
          <p:nvPr/>
        </p:nvSpPr>
        <p:spPr bwMode="auto">
          <a:xfrm>
            <a:off x="3352800" y="1828800"/>
            <a:ext cx="4114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dirty="0"/>
              <a:t>Hydrophobic Filter</a:t>
            </a:r>
          </a:p>
        </p:txBody>
      </p:sp>
    </p:spTree>
    <p:extLst>
      <p:ext uri="{BB962C8B-B14F-4D97-AF65-F5344CB8AC3E}">
        <p14:creationId xmlns:p14="http://schemas.microsoft.com/office/powerpoint/2010/main" val="2590547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Charcoal Filter</a:t>
            </a:r>
          </a:p>
        </p:txBody>
      </p:sp>
      <p:sp>
        <p:nvSpPr>
          <p:cNvPr id="182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3124200" cy="4572000"/>
          </a:xfrm>
        </p:spPr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Grasp the charcoal filter end cap and pull it off the charcoal filter.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Grasp the top of the charcoal filter firmly and pull it out of the flow block.</a:t>
            </a:r>
          </a:p>
        </p:txBody>
      </p:sp>
      <p:pic>
        <p:nvPicPr>
          <p:cNvPr id="182275" name="Picture 4" descr="01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94300" y="2514600"/>
            <a:ext cx="3721100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5" name="Line 5"/>
          <p:cNvSpPr>
            <a:spLocks noChangeShapeType="1"/>
          </p:cNvSpPr>
          <p:nvPr/>
        </p:nvSpPr>
        <p:spPr bwMode="auto">
          <a:xfrm flipH="1" flipV="1">
            <a:off x="4267200" y="2286000"/>
            <a:ext cx="2286000" cy="762000"/>
          </a:xfrm>
          <a:prstGeom prst="line">
            <a:avLst/>
          </a:prstGeom>
          <a:noFill/>
          <a:ln w="28575">
            <a:solidFill>
              <a:srgbClr val="FF0818"/>
            </a:solidFill>
            <a:round/>
            <a:headEnd type="triangle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4807" name="Text Box 7"/>
          <p:cNvSpPr txBox="1">
            <a:spLocks noChangeArrowheads="1"/>
          </p:cNvSpPr>
          <p:nvPr/>
        </p:nvSpPr>
        <p:spPr bwMode="auto">
          <a:xfrm>
            <a:off x="3352800" y="1828800"/>
            <a:ext cx="231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Charcoal Filter</a:t>
            </a:r>
          </a:p>
        </p:txBody>
      </p:sp>
    </p:spTree>
    <p:extLst>
      <p:ext uri="{BB962C8B-B14F-4D97-AF65-F5344CB8AC3E}">
        <p14:creationId xmlns:p14="http://schemas.microsoft.com/office/powerpoint/2010/main" val="2949547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Charcoal Filter</a:t>
            </a:r>
          </a:p>
        </p:txBody>
      </p:sp>
      <p:sp>
        <p:nvSpPr>
          <p:cNvPr id="1843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Insert the new charcoal filter into its position in the flow block and push it in until it bottoms out.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Insert the charcoal filter end cap into the end of the new charcoal filter and push it in until it bottoms out.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Charcoal filter P/N 33-6090RK</a:t>
            </a:r>
          </a:p>
        </p:txBody>
      </p:sp>
    </p:spTree>
    <p:extLst>
      <p:ext uri="{BB962C8B-B14F-4D97-AF65-F5344CB8AC3E}">
        <p14:creationId xmlns:p14="http://schemas.microsoft.com/office/powerpoint/2010/main" val="2565066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a Sensor</a:t>
            </a:r>
          </a:p>
        </p:txBody>
      </p:sp>
      <p:sp>
        <p:nvSpPr>
          <p:cNvPr id="186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24800" cy="12954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Locate the sensor you wish to replace.</a:t>
            </a:r>
          </a:p>
        </p:txBody>
      </p:sp>
      <p:pic>
        <p:nvPicPr>
          <p:cNvPr id="186371" name="Picture 8" descr="02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2432050"/>
            <a:ext cx="60198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53" name="Line 9"/>
          <p:cNvSpPr>
            <a:spLocks noChangeShapeType="1"/>
          </p:cNvSpPr>
          <p:nvPr/>
        </p:nvSpPr>
        <p:spPr bwMode="auto">
          <a:xfrm flipH="1">
            <a:off x="1371600" y="5181600"/>
            <a:ext cx="990600" cy="304800"/>
          </a:xfrm>
          <a:prstGeom prst="line">
            <a:avLst/>
          </a:prstGeom>
          <a:noFill/>
          <a:ln w="38100">
            <a:solidFill>
              <a:srgbClr val="FF0818"/>
            </a:solidFill>
            <a:round/>
            <a:headEnd type="triangle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228600" y="5105400"/>
            <a:ext cx="1217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CO </a:t>
            </a:r>
          </a:p>
          <a:p>
            <a:pPr algn="ctr">
              <a:defRPr/>
            </a:pPr>
            <a:r>
              <a:rPr lang="en-US" dirty="0"/>
              <a:t>Sensor</a:t>
            </a:r>
          </a:p>
        </p:txBody>
      </p:sp>
      <p:sp>
        <p:nvSpPr>
          <p:cNvPr id="210956" name="Line 12"/>
          <p:cNvSpPr>
            <a:spLocks noChangeShapeType="1"/>
          </p:cNvSpPr>
          <p:nvPr/>
        </p:nvSpPr>
        <p:spPr bwMode="auto">
          <a:xfrm flipH="1">
            <a:off x="3276600" y="5105400"/>
            <a:ext cx="1143000" cy="1066800"/>
          </a:xfrm>
          <a:prstGeom prst="line">
            <a:avLst/>
          </a:prstGeom>
          <a:noFill/>
          <a:ln w="38100">
            <a:solidFill>
              <a:srgbClr val="FF0818"/>
            </a:solidFill>
            <a:round/>
            <a:headEnd type="triangle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10957" name="Text Box 13"/>
          <p:cNvSpPr txBox="1">
            <a:spLocks noChangeArrowheads="1"/>
          </p:cNvSpPr>
          <p:nvPr/>
        </p:nvSpPr>
        <p:spPr bwMode="auto">
          <a:xfrm>
            <a:off x="2074863" y="6096000"/>
            <a:ext cx="2420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Oxygen Sensor</a:t>
            </a:r>
          </a:p>
        </p:txBody>
      </p:sp>
      <p:sp>
        <p:nvSpPr>
          <p:cNvPr id="210958" name="Line 14"/>
          <p:cNvSpPr>
            <a:spLocks noChangeShapeType="1"/>
          </p:cNvSpPr>
          <p:nvPr/>
        </p:nvSpPr>
        <p:spPr bwMode="auto">
          <a:xfrm>
            <a:off x="6553200" y="5486400"/>
            <a:ext cx="609600" cy="685800"/>
          </a:xfrm>
          <a:prstGeom prst="line">
            <a:avLst/>
          </a:prstGeom>
          <a:noFill/>
          <a:ln w="38100">
            <a:solidFill>
              <a:srgbClr val="FF0818"/>
            </a:solidFill>
            <a:round/>
            <a:headEnd type="triangle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10959" name="Text Box 15"/>
          <p:cNvSpPr txBox="1">
            <a:spLocks noChangeArrowheads="1"/>
          </p:cNvSpPr>
          <p:nvPr/>
        </p:nvSpPr>
        <p:spPr bwMode="auto">
          <a:xfrm>
            <a:off x="5732463" y="6096000"/>
            <a:ext cx="187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LEL Sensor</a:t>
            </a:r>
          </a:p>
        </p:txBody>
      </p:sp>
      <p:sp>
        <p:nvSpPr>
          <p:cNvPr id="210960" name="Line 16"/>
          <p:cNvSpPr>
            <a:spLocks noChangeShapeType="1"/>
          </p:cNvSpPr>
          <p:nvPr/>
        </p:nvSpPr>
        <p:spPr bwMode="auto">
          <a:xfrm flipV="1">
            <a:off x="6248400" y="3048000"/>
            <a:ext cx="1828800" cy="838200"/>
          </a:xfrm>
          <a:prstGeom prst="line">
            <a:avLst/>
          </a:prstGeom>
          <a:noFill/>
          <a:ln w="38100">
            <a:solidFill>
              <a:srgbClr val="FF0818"/>
            </a:solidFill>
            <a:round/>
            <a:headEnd type="triangle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10962" name="Text Box 18"/>
          <p:cNvSpPr txBox="1">
            <a:spLocks noChangeArrowheads="1"/>
          </p:cNvSpPr>
          <p:nvPr/>
        </p:nvSpPr>
        <p:spPr bwMode="auto">
          <a:xfrm>
            <a:off x="7926388" y="2667000"/>
            <a:ext cx="12176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H2S</a:t>
            </a:r>
          </a:p>
          <a:p>
            <a:pPr algn="ctr">
              <a:defRPr/>
            </a:pPr>
            <a:r>
              <a:rPr lang="en-US" dirty="0"/>
              <a:t>Sensor</a:t>
            </a:r>
          </a:p>
        </p:txBody>
      </p:sp>
    </p:spTree>
    <p:extLst>
      <p:ext uri="{BB962C8B-B14F-4D97-AF65-F5344CB8AC3E}">
        <p14:creationId xmlns:p14="http://schemas.microsoft.com/office/powerpoint/2010/main" val="2779246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LEL Sensor</a:t>
            </a:r>
          </a:p>
        </p:txBody>
      </p:sp>
      <p:sp>
        <p:nvSpPr>
          <p:cNvPr id="188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Unscrew and remove the 2 screws holding the LEL sensor retainer.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Grasp the LEL sensor connector and gently pull it up until it either disengages from the LEL sensor or the LEL sensor comes out of the flow block.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If the sensor came out, remove the sensor from the connector.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If the sensor stayed in the flow block, pull it up and remove it.</a:t>
            </a:r>
          </a:p>
        </p:txBody>
      </p:sp>
    </p:spTree>
    <p:extLst>
      <p:ext uri="{BB962C8B-B14F-4D97-AF65-F5344CB8AC3E}">
        <p14:creationId xmlns:p14="http://schemas.microsoft.com/office/powerpoint/2010/main" val="1582291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the LEL Sensor</a:t>
            </a:r>
          </a:p>
        </p:txBody>
      </p:sp>
      <p:sp>
        <p:nvSpPr>
          <p:cNvPr id="1904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Connect the new LEL sensor and the sensor connector.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Insert the LEL sensor into the sensor chamber.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Line up the LEL sensor retaining bracket and screw it back into place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Calibrate the Eagle 2 after replacing the LEL sensor</a:t>
            </a:r>
          </a:p>
        </p:txBody>
      </p:sp>
    </p:spTree>
    <p:extLst>
      <p:ext uri="{BB962C8B-B14F-4D97-AF65-F5344CB8AC3E}">
        <p14:creationId xmlns:p14="http://schemas.microsoft.com/office/powerpoint/2010/main" val="1568329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Oxygen Sensor</a:t>
            </a:r>
          </a:p>
        </p:txBody>
      </p:sp>
      <p:sp>
        <p:nvSpPr>
          <p:cNvPr id="192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Unscrew the 2 screws that hold the oxygen sensor bracket and remove the bracket.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the routing of the oxygen sensor cable to the main PCB.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Move the hydrophobic filter towards the side wall and pull the oxygen sensor out of the flow block making sure the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O-ring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doesn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t come with it.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48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Oxygen Sensor</a:t>
            </a:r>
          </a:p>
        </p:txBody>
      </p:sp>
      <p:sp>
        <p:nvSpPr>
          <p:cNvPr id="194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Grasp the connector on the end of the sensor cable and pull it away from the main PCB.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Insert the new oxygen sensor face down into the flow block.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Route the sensor cable the same way the old sensor cable was routed and connect it to the main PCB.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Reinstall the oxygen sensor bracket.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Calibrate the Eagle 2 after replacing the O2 sensor.</a:t>
            </a:r>
          </a:p>
        </p:txBody>
      </p:sp>
    </p:spTree>
    <p:extLst>
      <p:ext uri="{BB962C8B-B14F-4D97-AF65-F5344CB8AC3E}">
        <p14:creationId xmlns:p14="http://schemas.microsoft.com/office/powerpoint/2010/main" val="5013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Sensor Advancements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572000" cy="411480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PID Sensor</a:t>
            </a:r>
          </a:p>
          <a:p>
            <a:pPr lvl="1" eaLnBrk="1" hangingPunct="1"/>
            <a:r>
              <a:rPr lang="en-US" sz="2000" dirty="0">
                <a:latin typeface="Arial" charset="0"/>
                <a:ea typeface="ＭＳ Ｐゴシック" charset="0"/>
              </a:rPr>
              <a:t>Low ppm VOC</a:t>
            </a:r>
            <a:r>
              <a:rPr lang="ja-JP" altLang="en-US" sz="2000">
                <a:latin typeface="Arial" charset="0"/>
                <a:ea typeface="ＭＳ Ｐゴシック" charset="0"/>
              </a:rPr>
              <a:t>’</a:t>
            </a:r>
            <a:r>
              <a:rPr lang="en-US" sz="2000" dirty="0">
                <a:latin typeface="Arial" charset="0"/>
                <a:ea typeface="ＭＳ Ｐゴシック" charset="0"/>
              </a:rPr>
              <a:t>s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TC Sensor</a:t>
            </a:r>
          </a:p>
          <a:p>
            <a:pPr lvl="1" eaLnBrk="1" hangingPunct="1"/>
            <a:r>
              <a:rPr lang="en-US" sz="2000" dirty="0">
                <a:latin typeface="Arial" charset="0"/>
                <a:ea typeface="ＭＳ Ｐゴシック" charset="0"/>
              </a:rPr>
              <a:t>100% volume CH4</a:t>
            </a:r>
          </a:p>
          <a:p>
            <a:pPr lvl="1" eaLnBrk="1" hangingPunct="1"/>
            <a:r>
              <a:rPr lang="en-US" sz="2000" dirty="0">
                <a:latin typeface="Arial" charset="0"/>
                <a:ea typeface="ＭＳ Ｐゴシック" charset="0"/>
              </a:rPr>
              <a:t>10 / 100% volume H2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Smart ESM-01 toxic sensors</a:t>
            </a:r>
          </a:p>
          <a:p>
            <a:pPr lvl="1" eaLnBrk="1" hangingPunct="1"/>
            <a:r>
              <a:rPr lang="en-US" sz="2000" dirty="0">
                <a:latin typeface="Arial" charset="0"/>
                <a:ea typeface="ＭＳ Ｐゴシック" charset="0"/>
              </a:rPr>
              <a:t>Auto recognition</a:t>
            </a:r>
          </a:p>
          <a:p>
            <a:pPr lvl="1" eaLnBrk="1" hangingPunct="1"/>
            <a:r>
              <a:rPr lang="en-US" sz="2000" dirty="0">
                <a:latin typeface="Arial" charset="0"/>
                <a:ea typeface="ＭＳ Ｐゴシック" charset="0"/>
              </a:rPr>
              <a:t>Remote calibration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Combine up to 3 of super-toxic, IR, PID, or TC sensors</a:t>
            </a:r>
          </a:p>
        </p:txBody>
      </p:sp>
      <p:pic>
        <p:nvPicPr>
          <p:cNvPr id="18440" name="Content Placeholder 19" descr="Sensors.pn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103" r="-22103"/>
          <a:stretch>
            <a:fillRect/>
          </a:stretch>
        </p:blipFill>
        <p:spPr>
          <a:xfrm>
            <a:off x="4876800" y="1981200"/>
            <a:ext cx="3810000" cy="4114800"/>
          </a:xfrm>
        </p:spPr>
      </p:pic>
      <p:sp>
        <p:nvSpPr>
          <p:cNvPr id="18436" name="TextBox 14"/>
          <p:cNvSpPr txBox="1">
            <a:spLocks noChangeArrowheads="1"/>
          </p:cNvSpPr>
          <p:nvPr/>
        </p:nvSpPr>
        <p:spPr bwMode="auto">
          <a:xfrm>
            <a:off x="5562600" y="3429000"/>
            <a:ext cx="1295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/>
              <a:t>Catalytic</a:t>
            </a:r>
          </a:p>
        </p:txBody>
      </p:sp>
      <p:sp>
        <p:nvSpPr>
          <p:cNvPr id="18437" name="TextBox 15"/>
          <p:cNvSpPr txBox="1">
            <a:spLocks noChangeArrowheads="1"/>
          </p:cNvSpPr>
          <p:nvPr/>
        </p:nvSpPr>
        <p:spPr bwMode="auto">
          <a:xfrm>
            <a:off x="5410200" y="5591175"/>
            <a:ext cx="167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/>
              <a:t>Electrochemical</a:t>
            </a:r>
          </a:p>
        </p:txBody>
      </p:sp>
      <p:sp>
        <p:nvSpPr>
          <p:cNvPr id="18438" name="TextBox 16"/>
          <p:cNvSpPr txBox="1">
            <a:spLocks noChangeArrowheads="1"/>
          </p:cNvSpPr>
          <p:nvPr/>
        </p:nvSpPr>
        <p:spPr bwMode="auto">
          <a:xfrm>
            <a:off x="6934200" y="3048000"/>
            <a:ext cx="129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/>
              <a:t>PID</a:t>
            </a:r>
          </a:p>
        </p:txBody>
      </p:sp>
      <p:sp>
        <p:nvSpPr>
          <p:cNvPr id="18439" name="TextBox 17"/>
          <p:cNvSpPr txBox="1">
            <a:spLocks noChangeArrowheads="1"/>
          </p:cNvSpPr>
          <p:nvPr/>
        </p:nvSpPr>
        <p:spPr bwMode="auto">
          <a:xfrm>
            <a:off x="6781800" y="5591175"/>
            <a:ext cx="167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/>
              <a:t>Infrared</a:t>
            </a:r>
          </a:p>
        </p:txBody>
      </p:sp>
    </p:spTree>
    <p:extLst>
      <p:ext uri="{BB962C8B-B14F-4D97-AF65-F5344CB8AC3E}">
        <p14:creationId xmlns:p14="http://schemas.microsoft.com/office/powerpoint/2010/main" val="297853231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CO or H2S Sensor</a:t>
            </a:r>
          </a:p>
        </p:txBody>
      </p:sp>
      <p:sp>
        <p:nvSpPr>
          <p:cNvPr id="196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8768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Grasp the sensor firmly and rock it back and forth while pulling.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If this doesn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t work, use a pair of pliers and rock the sensor back and forth while pulling being careful not to damage the sensor.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Grasp the connector on the end of the sensor cable and pull it away from the main PCB.</a:t>
            </a:r>
          </a:p>
        </p:txBody>
      </p:sp>
    </p:spTree>
    <p:extLst>
      <p:ext uri="{BB962C8B-B14F-4D97-AF65-F5344CB8AC3E}">
        <p14:creationId xmlns:p14="http://schemas.microsoft.com/office/powerpoint/2010/main" val="2740463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Replacing CO or H2S Sensor</a:t>
            </a:r>
          </a:p>
        </p:txBody>
      </p:sp>
      <p:sp>
        <p:nvSpPr>
          <p:cNvPr id="198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Insert the sensor face down into the sensor chamber.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Push the sensor until it bottoms out.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Route the sensor cable the same way the old sensor cable was routed and connect it to the main PCB.</a:t>
            </a:r>
          </a:p>
        </p:txBody>
      </p:sp>
    </p:spTree>
    <p:extLst>
      <p:ext uri="{BB962C8B-B14F-4D97-AF65-F5344CB8AC3E}">
        <p14:creationId xmlns:p14="http://schemas.microsoft.com/office/powerpoint/2010/main" val="295696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Eagle 2 Operation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447800"/>
            <a:ext cx="7772400" cy="121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After initial startup, the Eagle 2 LCD will display the normal measuring screen: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9875" name="Picture 4" descr="041"/>
          <p:cNvPicPr>
            <a:picLocks noChangeAspect="1" noChangeArrowheads="1"/>
          </p:cNvPicPr>
          <p:nvPr/>
        </p:nvPicPr>
        <p:blipFill>
          <a:blip r:embed="rId3" cstate="email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920" l="9185" r="89845">
                        <a14:foregroundMark x1="33635" y1="35846" x2="66688" y2="3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457200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28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Fresh Air Adjustment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4114800"/>
          </a:xfrm>
        </p:spPr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Take the Eagle 2 to a fresh-air environment. 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This is a environment that is free of combustible and toxic gas and of normal oxygen content.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Press and hold the AIR/YES button.  The LCD will show: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DEMAND ZERO- HOLD AIR BUTTON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ADJUSTING ZERO- HOLD AIR BUTTON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ADJUSTING ZERO- RELEASE AIR BUTTON</a:t>
            </a:r>
          </a:p>
          <a:p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Eagle 2 will now set to fresh air values.</a:t>
            </a:r>
          </a:p>
        </p:txBody>
      </p:sp>
    </p:spTree>
    <p:extLst>
      <p:ext uri="{BB962C8B-B14F-4D97-AF65-F5344CB8AC3E}">
        <p14:creationId xmlns:p14="http://schemas.microsoft.com/office/powerpoint/2010/main" val="203597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Display Mode</a:t>
            </a:r>
          </a:p>
        </p:txBody>
      </p:sp>
      <p:sp>
        <p:nvSpPr>
          <p:cNvPr id="9216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To access Display Mode, while the Eagle 2 is in Normal Operation, press and release DISPLAY keypad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Use DISPLAY to scroll through the following screens: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Peak readings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Minimum operation and current battery voltage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Select how active channels are displayed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Turn catalytic LEL sensor ON or OFF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Enable or disable Methane elimination mode (if unit is configured appropriately)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Relative response (if turned on)</a:t>
            </a:r>
          </a:p>
        </p:txBody>
      </p:sp>
    </p:spTree>
    <p:extLst>
      <p:ext uri="{BB962C8B-B14F-4D97-AF65-F5344CB8AC3E}">
        <p14:creationId xmlns:p14="http://schemas.microsoft.com/office/powerpoint/2010/main" val="1554936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Display Mode</a:t>
            </a:r>
          </a:p>
        </p:txBody>
      </p:sp>
      <p:sp>
        <p:nvSpPr>
          <p:cNvPr id="9421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772400" cy="4114800"/>
          </a:xfrm>
        </p:spPr>
        <p:txBody>
          <a:bodyPr/>
          <a:lstStyle/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STEL readings (H2S &amp; CO only)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TWA readings (H2S &amp; CO only)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alarm settings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Select user ID (if turned on)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Select station ID (if turned on)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time in operation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date and time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Display remaining Data logging time (if turned on)</a:t>
            </a:r>
          </a:p>
          <a:p>
            <a:pPr lvl="1"/>
            <a:r>
              <a:rPr lang="en-US" sz="2400" dirty="0">
                <a:latin typeface="Arial" charset="0"/>
                <a:ea typeface="ＭＳ Ｐゴシック" charset="0"/>
              </a:rPr>
              <a:t>Return to Normal Operation</a:t>
            </a:r>
          </a:p>
        </p:txBody>
      </p:sp>
    </p:spTree>
    <p:extLst>
      <p:ext uri="{BB962C8B-B14F-4D97-AF65-F5344CB8AC3E}">
        <p14:creationId xmlns:p14="http://schemas.microsoft.com/office/powerpoint/2010/main" val="2786113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Using the Eagle 2</a:t>
            </a:r>
          </a:p>
        </p:txBody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543800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standard Eagle 2 is provided with a 5</a:t>
            </a:r>
            <a:r>
              <a:rPr lang="ja-JP" altLang="en-US" sz="28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800" dirty="0">
                <a:latin typeface="Arial" charset="0"/>
                <a:ea typeface="ＭＳ Ｐゴシック" charset="0"/>
                <a:cs typeface="ＭＳ Ｐゴシック" charset="0"/>
              </a:rPr>
              <a:t> polyurethane hose and a 10</a:t>
            </a:r>
            <a:r>
              <a:rPr lang="ja-JP" altLang="en-US" sz="28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800" dirty="0">
                <a:latin typeface="Arial" charset="0"/>
                <a:ea typeface="ＭＳ Ｐゴシック" charset="0"/>
                <a:cs typeface="ＭＳ Ｐゴシック" charset="0"/>
              </a:rPr>
              <a:t> probe with internal hydrophobic filter.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Eagle 2 can be used with the probe connected directly to the end of the instrument or can be used with hoses of varying lengths.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0818"/>
                </a:solidFill>
                <a:latin typeface="Arial" charset="0"/>
                <a:ea typeface="ＭＳ Ｐゴシック" charset="0"/>
                <a:cs typeface="ＭＳ Ｐゴシック" charset="0"/>
              </a:rPr>
              <a:t>Caution: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Sample time must be considered when using longer lengths of hose.</a:t>
            </a:r>
          </a:p>
        </p:txBody>
      </p:sp>
    </p:spTree>
    <p:extLst>
      <p:ext uri="{BB962C8B-B14F-4D97-AF65-F5344CB8AC3E}">
        <p14:creationId xmlns:p14="http://schemas.microsoft.com/office/powerpoint/2010/main" val="151056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14400"/>
            <a:ext cx="7772400" cy="1371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EAGLE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</a:t>
            </a: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>
                <a:latin typeface="Tahoma" charset="0"/>
              </a:rPr>
              <a:t>www.rkiinstruments.com</a:t>
            </a:r>
          </a:p>
        </p:txBody>
      </p:sp>
      <p:pic>
        <p:nvPicPr>
          <p:cNvPr id="16388" name="Picture 6" descr="Eagle 2 angl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838200"/>
            <a:ext cx="4648200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5638800"/>
            <a:ext cx="5867400" cy="1066800"/>
          </a:xfrm>
        </p:spPr>
        <p:txBody>
          <a:bodyPr/>
          <a:lstStyle/>
          <a:p>
            <a:pPr algn="l" eaLnBrk="1" hangingPunct="1">
              <a:buFont typeface="Wingdings" charset="0"/>
              <a:buNone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User Maintenance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algn="l" eaLnBrk="1" hangingPunct="1">
              <a:buFont typeface="Wingdings" charset="0"/>
              <a:buNone/>
            </a:pPr>
            <a:r>
              <a:rPr lang="en-US" sz="1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ea typeface="ＭＳ Ｐゴシック" charset="0"/>
                <a:cs typeface="ＭＳ Ｐゴシック" charset="0"/>
                <a:hlinkClick r:id="rId4"/>
              </a:rPr>
              <a:t>Youtube Video</a:t>
            </a:r>
            <a:endParaRPr 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519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6265</TotalTime>
  <Words>1456</Words>
  <Application>Microsoft Macintosh PowerPoint</Application>
  <PresentationFormat>On-screen Show (4:3)</PresentationFormat>
  <Paragraphs>173</Paragraphs>
  <Slides>31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Default Theme</vt:lpstr>
      <vt:lpstr>Microsoft Excel 97 - 2004 Worksheet</vt:lpstr>
      <vt:lpstr>EAGLE 2</vt:lpstr>
      <vt:lpstr>EAGLE 2 Features</vt:lpstr>
      <vt:lpstr>Sensor Advancements</vt:lpstr>
      <vt:lpstr>Eagle 2 Operation</vt:lpstr>
      <vt:lpstr>Fresh Air Adjustment</vt:lpstr>
      <vt:lpstr>Display Mode</vt:lpstr>
      <vt:lpstr>Display Mode</vt:lpstr>
      <vt:lpstr>Using the Eagle 2</vt:lpstr>
      <vt:lpstr>EAGLE 2</vt:lpstr>
      <vt:lpstr>Eagle 2 Parts List</vt:lpstr>
      <vt:lpstr>Eagle 2 Parts List</vt:lpstr>
      <vt:lpstr>Eagle 2 Auto Calibration</vt:lpstr>
      <vt:lpstr>Eagle 2 Auto Calibration</vt:lpstr>
      <vt:lpstr>Eagle 2 Auto Calibration</vt:lpstr>
      <vt:lpstr>Eagle 2 Auto Calibration</vt:lpstr>
      <vt:lpstr>Eagle 2 Auto Calibration</vt:lpstr>
      <vt:lpstr>Eagle 2 Auto Calibration</vt:lpstr>
      <vt:lpstr>Replacing Batteries</vt:lpstr>
      <vt:lpstr>Replacing Batteries</vt:lpstr>
      <vt:lpstr>Replacing Batteries</vt:lpstr>
      <vt:lpstr>Replacing Hydrophobic Filter</vt:lpstr>
      <vt:lpstr>Replacing Hydrophobic Filter</vt:lpstr>
      <vt:lpstr>Replacing Charcoal Filter</vt:lpstr>
      <vt:lpstr>Replacing Charcoal Filter</vt:lpstr>
      <vt:lpstr>Replacing a Sensor</vt:lpstr>
      <vt:lpstr>Replacing LEL Sensor</vt:lpstr>
      <vt:lpstr>Replacing the LEL Sensor</vt:lpstr>
      <vt:lpstr>Replacing Oxygen Sensor</vt:lpstr>
      <vt:lpstr>Replacing Oxygen Sensor</vt:lpstr>
      <vt:lpstr>Replacing CO or H2S Sensor</vt:lpstr>
      <vt:lpstr>Replacing CO or H2S Sensor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Johnson</dc:creator>
  <cp:lastModifiedBy>Steve Bretzke</cp:lastModifiedBy>
  <cp:revision>31</cp:revision>
  <cp:lastPrinted>2014-06-12T15:55:18Z</cp:lastPrinted>
  <dcterms:created xsi:type="dcterms:W3CDTF">2013-11-05T19:19:50Z</dcterms:created>
  <dcterms:modified xsi:type="dcterms:W3CDTF">2014-06-27T00:52:47Z</dcterms:modified>
</cp:coreProperties>
</file>