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8"/>
  </p:notesMasterIdLst>
  <p:handoutMasterIdLst>
    <p:handoutMasterId r:id="rId129"/>
  </p:handoutMasterIdLst>
  <p:sldIdLst>
    <p:sldId id="38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602" autoAdjust="0"/>
  </p:normalViewPr>
  <p:slideViewPr>
    <p:cSldViewPr snapToGrid="0" snapToObjects="1">
      <p:cViewPr varScale="1">
        <p:scale>
          <a:sx n="141" d="100"/>
          <a:sy n="141" d="100"/>
        </p:scale>
        <p:origin x="-2224" y="-112"/>
      </p:cViewPr>
      <p:guideLst>
        <p:guide orient="horz" pos="995"/>
        <p:guide pos="28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notesMaster" Target="notesMasters/notesMaster1.xml"/><Relationship Id="rId129" Type="http://schemas.openxmlformats.org/officeDocument/2006/relationships/handoutMaster" Target="handoutMasters/handout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printerSettings" Target="printerSettings/printerSettings1.bin"/><Relationship Id="rId131" Type="http://schemas.openxmlformats.org/officeDocument/2006/relationships/presProps" Target="presProps.xml"/><Relationship Id="rId132" Type="http://schemas.openxmlformats.org/officeDocument/2006/relationships/viewProps" Target="viewProps.xml"/><Relationship Id="rId133" Type="http://schemas.openxmlformats.org/officeDocument/2006/relationships/theme" Target="theme/theme1.xml"/><Relationship Id="rId13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6EFEEC-90CD-304A-B421-B2B8AB451AD0}" type="datetimeFigureOut">
              <a:rPr lang="en-US" smtClean="0"/>
              <a:t>6/26/14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B926B0-0506-224D-82E7-BA3632D4EED3}" type="slidenum">
              <a:rPr lang="en-US" smtClean="0"/>
              <a:t>‹#›</a:t>
            </a:fld>
            <a:endParaRPr lang="en-US"/>
          </a:p>
        </p:txBody>
      </p:sp>
    </p:spTree>
    <p:extLst>
      <p:ext uri="{BB962C8B-B14F-4D97-AF65-F5344CB8AC3E}">
        <p14:creationId xmlns:p14="http://schemas.microsoft.com/office/powerpoint/2010/main" val="12363642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5506DC-D335-A341-9AF5-3FCDC756444F}" type="datetimeFigureOut">
              <a:rPr lang="en-US" smtClean="0"/>
              <a:t>6/26/14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5650F0-0F22-4F47-8863-046EDC2DD909}" type="slidenum">
              <a:rPr lang="en-US" smtClean="0"/>
              <a:t>‹#›</a:t>
            </a:fld>
            <a:endParaRPr lang="en-US"/>
          </a:p>
        </p:txBody>
      </p:sp>
    </p:spTree>
    <p:extLst>
      <p:ext uri="{BB962C8B-B14F-4D97-AF65-F5344CB8AC3E}">
        <p14:creationId xmlns:p14="http://schemas.microsoft.com/office/powerpoint/2010/main" val="183189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fld id="{93110F9A-8F07-6845-974F-EC96E03153E7}" type="slidenum">
              <a:rPr lang="en-US" sz="1200"/>
              <a:pPr/>
              <a:t>1</a:t>
            </a:fld>
            <a:endParaRPr lang="en-US" sz="1200"/>
          </a:p>
        </p:txBody>
      </p:sp>
      <p:sp>
        <p:nvSpPr>
          <p:cNvPr id="18434" name="Rectangle 2"/>
          <p:cNvSpPr>
            <a:spLocks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Time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8281FD32-2BDD-474E-AFE9-BD3AF882767E}" type="slidenum">
              <a:rPr lang="en-US" sz="1200" b="0">
                <a:latin typeface="Times" charset="0"/>
              </a:rPr>
              <a:pPr/>
              <a:t>10</a:t>
            </a:fld>
            <a:endParaRPr lang="en-US" sz="1200" b="0">
              <a:latin typeface="Times" charset="0"/>
            </a:endParaRPr>
          </a:p>
        </p:txBody>
      </p:sp>
      <p:sp>
        <p:nvSpPr>
          <p:cNvPr id="35842" name="Rectangle 2"/>
          <p:cNvSpPr>
            <a:spLocks noChangeArrowheads="1" noTextEdit="1"/>
          </p:cNvSpPr>
          <p:nvPr>
            <p:ph type="sldImg"/>
          </p:nvPr>
        </p:nvSpPr>
        <p:spPr>
          <a:ln/>
        </p:spPr>
      </p:sp>
      <p:sp>
        <p:nvSpPr>
          <p:cNvPr id="358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6E70F1D2-8A1A-804D-9124-C2169601217A}" type="slidenum">
              <a:rPr lang="en-US" sz="1200" b="0">
                <a:latin typeface="Times" charset="0"/>
              </a:rPr>
              <a:pPr/>
              <a:t>11</a:t>
            </a:fld>
            <a:endParaRPr lang="en-US" sz="1200" b="0">
              <a:latin typeface="Times" charset="0"/>
            </a:endParaRPr>
          </a:p>
        </p:txBody>
      </p:sp>
      <p:sp>
        <p:nvSpPr>
          <p:cNvPr id="37890" name="Rectangle 2"/>
          <p:cNvSpPr>
            <a:spLocks noChangeArrowheads="1" noTextEdit="1"/>
          </p:cNvSpPr>
          <p:nvPr>
            <p:ph type="sldImg"/>
          </p:nvPr>
        </p:nvSpPr>
        <p:spPr>
          <a:ln/>
        </p:spPr>
      </p:sp>
      <p:sp>
        <p:nvSpPr>
          <p:cNvPr id="378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FEFAD820-5FF7-1346-9708-CD1166453C0B}" type="slidenum">
              <a:rPr lang="en-US" sz="1200" b="0">
                <a:latin typeface="Times" charset="0"/>
              </a:rPr>
              <a:pPr/>
              <a:t>12</a:t>
            </a:fld>
            <a:endParaRPr lang="en-US" sz="1200" b="0">
              <a:latin typeface="Times" charset="0"/>
            </a:endParaRPr>
          </a:p>
        </p:txBody>
      </p:sp>
      <p:sp>
        <p:nvSpPr>
          <p:cNvPr id="39938" name="Rectangle 2"/>
          <p:cNvSpPr>
            <a:spLocks noChangeArrowheads="1" noTextEdit="1"/>
          </p:cNvSpPr>
          <p:nvPr>
            <p:ph type="sldImg"/>
          </p:nvPr>
        </p:nvSpPr>
        <p:spPr>
          <a:ln/>
        </p:spPr>
      </p:sp>
      <p:sp>
        <p:nvSpPr>
          <p:cNvPr id="399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D16F26B1-1517-744C-99DE-1EF0A2719F6C}" type="slidenum">
              <a:rPr lang="en-US" sz="1200" b="0">
                <a:latin typeface="Times" charset="0"/>
              </a:rPr>
              <a:pPr/>
              <a:t>13</a:t>
            </a:fld>
            <a:endParaRPr lang="en-US" sz="1200" b="0">
              <a:latin typeface="Times" charset="0"/>
            </a:endParaRPr>
          </a:p>
        </p:txBody>
      </p:sp>
      <p:sp>
        <p:nvSpPr>
          <p:cNvPr id="41986" name="Rectangle 2"/>
          <p:cNvSpPr>
            <a:spLocks noChangeArrowheads="1" noTextEdit="1"/>
          </p:cNvSpPr>
          <p:nvPr>
            <p:ph type="sldImg"/>
          </p:nvPr>
        </p:nvSpPr>
        <p:spPr>
          <a:ln/>
        </p:spPr>
      </p:sp>
      <p:sp>
        <p:nvSpPr>
          <p:cNvPr id="419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noTextEdit="1"/>
          </p:cNvSpPr>
          <p:nvPr>
            <p:ph type="sldImg"/>
          </p:nvPr>
        </p:nvSpPr>
        <p:spPr>
          <a:ln/>
        </p:spPr>
      </p:sp>
      <p:sp>
        <p:nvSpPr>
          <p:cNvPr id="4403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noTextEdit="1"/>
          </p:cNvSpPr>
          <p:nvPr>
            <p:ph type="sldImg"/>
          </p:nvPr>
        </p:nvSpPr>
        <p:spPr>
          <a:ln/>
        </p:spPr>
      </p:sp>
      <p:sp>
        <p:nvSpPr>
          <p:cNvPr id="4608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026"/>
          <p:cNvSpPr>
            <a:spLocks noChangeArrowheads="1" noTextEdit="1"/>
          </p:cNvSpPr>
          <p:nvPr>
            <p:ph type="sldImg"/>
          </p:nvPr>
        </p:nvSpPr>
        <p:spPr>
          <a:ln/>
        </p:spPr>
      </p:sp>
      <p:sp>
        <p:nvSpPr>
          <p:cNvPr id="4813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noTextEdit="1"/>
          </p:cNvSpPr>
          <p:nvPr>
            <p:ph type="sldImg"/>
          </p:nvPr>
        </p:nvSpPr>
        <p:spPr>
          <a:ln/>
        </p:spPr>
      </p:sp>
      <p:sp>
        <p:nvSpPr>
          <p:cNvPr id="5017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026"/>
          <p:cNvSpPr>
            <a:spLocks noChangeArrowheads="1" noTextEdit="1"/>
          </p:cNvSpPr>
          <p:nvPr>
            <p:ph type="sldImg"/>
          </p:nvPr>
        </p:nvSpPr>
        <p:spPr>
          <a:ln/>
        </p:spPr>
      </p:sp>
      <p:sp>
        <p:nvSpPr>
          <p:cNvPr id="5222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noTextEdit="1"/>
          </p:cNvSpPr>
          <p:nvPr>
            <p:ph type="sldImg"/>
          </p:nvPr>
        </p:nvSpPr>
        <p:spPr>
          <a:ln/>
        </p:spPr>
      </p:sp>
      <p:sp>
        <p:nvSpPr>
          <p:cNvPr id="5427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026"/>
          <p:cNvSpPr>
            <a:spLocks noChangeArrowheads="1" noTextEdit="1"/>
          </p:cNvSpPr>
          <p:nvPr>
            <p:ph type="sldImg"/>
          </p:nvPr>
        </p:nvSpPr>
        <p:spPr>
          <a:ln/>
        </p:spPr>
      </p:sp>
      <p:sp>
        <p:nvSpPr>
          <p:cNvPr id="1945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026"/>
          <p:cNvSpPr>
            <a:spLocks noChangeArrowheads="1" noTextEdit="1"/>
          </p:cNvSpPr>
          <p:nvPr>
            <p:ph type="sldImg"/>
          </p:nvPr>
        </p:nvSpPr>
        <p:spPr>
          <a:ln/>
        </p:spPr>
      </p:sp>
      <p:sp>
        <p:nvSpPr>
          <p:cNvPr id="5632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ChangeArrowheads="1" noTextEdit="1"/>
          </p:cNvSpPr>
          <p:nvPr>
            <p:ph type="sldImg"/>
          </p:nvPr>
        </p:nvSpPr>
        <p:spPr>
          <a:ln/>
        </p:spPr>
      </p:sp>
      <p:sp>
        <p:nvSpPr>
          <p:cNvPr id="5837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026"/>
          <p:cNvSpPr>
            <a:spLocks noChangeArrowheads="1" noTextEdit="1"/>
          </p:cNvSpPr>
          <p:nvPr>
            <p:ph type="sldImg"/>
          </p:nvPr>
        </p:nvSpPr>
        <p:spPr>
          <a:ln/>
        </p:spPr>
      </p:sp>
      <p:sp>
        <p:nvSpPr>
          <p:cNvPr id="6041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ChangeArrowheads="1" noTextEdit="1"/>
          </p:cNvSpPr>
          <p:nvPr>
            <p:ph type="sldImg"/>
          </p:nvPr>
        </p:nvSpPr>
        <p:spPr>
          <a:ln/>
        </p:spPr>
      </p:sp>
      <p:sp>
        <p:nvSpPr>
          <p:cNvPr id="6246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026"/>
          <p:cNvSpPr>
            <a:spLocks noChangeArrowheads="1" noTextEdit="1"/>
          </p:cNvSpPr>
          <p:nvPr>
            <p:ph type="sldImg"/>
          </p:nvPr>
        </p:nvSpPr>
        <p:spPr>
          <a:ln/>
        </p:spPr>
      </p:sp>
      <p:sp>
        <p:nvSpPr>
          <p:cNvPr id="6451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026"/>
          <p:cNvSpPr>
            <a:spLocks noChangeArrowheads="1" noTextEdit="1"/>
          </p:cNvSpPr>
          <p:nvPr>
            <p:ph type="sldImg"/>
          </p:nvPr>
        </p:nvSpPr>
        <p:spPr>
          <a:ln/>
        </p:spPr>
      </p:sp>
      <p:sp>
        <p:nvSpPr>
          <p:cNvPr id="6758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026"/>
          <p:cNvSpPr>
            <a:spLocks noChangeArrowheads="1" noTextEdit="1"/>
          </p:cNvSpPr>
          <p:nvPr>
            <p:ph type="sldImg"/>
          </p:nvPr>
        </p:nvSpPr>
        <p:spPr>
          <a:ln/>
        </p:spPr>
      </p:sp>
      <p:sp>
        <p:nvSpPr>
          <p:cNvPr id="6963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026"/>
          <p:cNvSpPr>
            <a:spLocks noChangeArrowheads="1" noTextEdit="1"/>
          </p:cNvSpPr>
          <p:nvPr>
            <p:ph type="sldImg"/>
          </p:nvPr>
        </p:nvSpPr>
        <p:spPr>
          <a:ln/>
        </p:spPr>
      </p:sp>
      <p:sp>
        <p:nvSpPr>
          <p:cNvPr id="7168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noTextEdit="1"/>
          </p:cNvSpPr>
          <p:nvPr>
            <p:ph type="sldImg"/>
          </p:nvPr>
        </p:nvSpPr>
        <p:spPr>
          <a:ln/>
        </p:spPr>
      </p:sp>
      <p:sp>
        <p:nvSpPr>
          <p:cNvPr id="7373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noTextEdit="1"/>
          </p:cNvSpPr>
          <p:nvPr>
            <p:ph type="sldImg"/>
          </p:nvPr>
        </p:nvSpPr>
        <p:spPr>
          <a:ln/>
        </p:spPr>
      </p:sp>
      <p:sp>
        <p:nvSpPr>
          <p:cNvPr id="7577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026"/>
          <p:cNvSpPr>
            <a:spLocks noChangeArrowheads="1" noTextEdit="1"/>
          </p:cNvSpPr>
          <p:nvPr>
            <p:ph type="sldImg"/>
          </p:nvPr>
        </p:nvSpPr>
        <p:spPr>
          <a:ln/>
        </p:spPr>
      </p:sp>
      <p:sp>
        <p:nvSpPr>
          <p:cNvPr id="2150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noTextEdit="1"/>
          </p:cNvSpPr>
          <p:nvPr>
            <p:ph type="sldImg"/>
          </p:nvPr>
        </p:nvSpPr>
        <p:spPr>
          <a:ln/>
        </p:spPr>
      </p:sp>
      <p:sp>
        <p:nvSpPr>
          <p:cNvPr id="7782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noTextEdit="1"/>
          </p:cNvSpPr>
          <p:nvPr>
            <p:ph type="sldImg"/>
          </p:nvPr>
        </p:nvSpPr>
        <p:spPr>
          <a:ln/>
        </p:spPr>
      </p:sp>
      <p:sp>
        <p:nvSpPr>
          <p:cNvPr id="7987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noTextEdit="1"/>
          </p:cNvSpPr>
          <p:nvPr>
            <p:ph type="sldImg"/>
          </p:nvPr>
        </p:nvSpPr>
        <p:spPr>
          <a:ln/>
        </p:spPr>
      </p:sp>
      <p:sp>
        <p:nvSpPr>
          <p:cNvPr id="8192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noTextEdit="1"/>
          </p:cNvSpPr>
          <p:nvPr>
            <p:ph type="sldImg"/>
          </p:nvPr>
        </p:nvSpPr>
        <p:spPr>
          <a:ln/>
        </p:spPr>
      </p:sp>
      <p:sp>
        <p:nvSpPr>
          <p:cNvPr id="8397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noTextEdit="1"/>
          </p:cNvSpPr>
          <p:nvPr>
            <p:ph type="sldImg"/>
          </p:nvPr>
        </p:nvSpPr>
        <p:spPr>
          <a:ln/>
        </p:spPr>
      </p:sp>
      <p:sp>
        <p:nvSpPr>
          <p:cNvPr id="8601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026"/>
          <p:cNvSpPr>
            <a:spLocks noChangeArrowheads="1" noTextEdit="1"/>
          </p:cNvSpPr>
          <p:nvPr>
            <p:ph type="sldImg"/>
          </p:nvPr>
        </p:nvSpPr>
        <p:spPr>
          <a:ln/>
        </p:spPr>
      </p:sp>
      <p:sp>
        <p:nvSpPr>
          <p:cNvPr id="8806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1026"/>
          <p:cNvSpPr>
            <a:spLocks noChangeArrowheads="1" noTextEdit="1"/>
          </p:cNvSpPr>
          <p:nvPr>
            <p:ph type="sldImg"/>
          </p:nvPr>
        </p:nvSpPr>
        <p:spPr>
          <a:ln/>
        </p:spPr>
      </p:sp>
      <p:sp>
        <p:nvSpPr>
          <p:cNvPr id="9011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026"/>
          <p:cNvSpPr>
            <a:spLocks noChangeArrowheads="1" noTextEdit="1"/>
          </p:cNvSpPr>
          <p:nvPr>
            <p:ph type="sldImg"/>
          </p:nvPr>
        </p:nvSpPr>
        <p:spPr>
          <a:ln/>
        </p:spPr>
      </p:sp>
      <p:sp>
        <p:nvSpPr>
          <p:cNvPr id="9216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noTextEdit="1"/>
          </p:cNvSpPr>
          <p:nvPr>
            <p:ph type="sldImg"/>
          </p:nvPr>
        </p:nvSpPr>
        <p:spPr>
          <a:ln/>
        </p:spPr>
      </p:sp>
      <p:sp>
        <p:nvSpPr>
          <p:cNvPr id="9421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1026"/>
          <p:cNvSpPr>
            <a:spLocks noChangeArrowheads="1" noTextEdit="1"/>
          </p:cNvSpPr>
          <p:nvPr>
            <p:ph type="sldImg"/>
          </p:nvPr>
        </p:nvSpPr>
        <p:spPr>
          <a:ln/>
        </p:spPr>
      </p:sp>
      <p:sp>
        <p:nvSpPr>
          <p:cNvPr id="9625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026"/>
          <p:cNvSpPr>
            <a:spLocks noChangeArrowheads="1" noTextEdit="1"/>
          </p:cNvSpPr>
          <p:nvPr>
            <p:ph type="sldImg"/>
          </p:nvPr>
        </p:nvSpPr>
        <p:spPr>
          <a:ln/>
        </p:spPr>
      </p:sp>
      <p:sp>
        <p:nvSpPr>
          <p:cNvPr id="2355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026"/>
          <p:cNvSpPr>
            <a:spLocks noChangeArrowheads="1" noTextEdit="1"/>
          </p:cNvSpPr>
          <p:nvPr>
            <p:ph type="sldImg"/>
          </p:nvPr>
        </p:nvSpPr>
        <p:spPr>
          <a:ln/>
        </p:spPr>
      </p:sp>
      <p:sp>
        <p:nvSpPr>
          <p:cNvPr id="9830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026"/>
          <p:cNvSpPr>
            <a:spLocks noChangeArrowheads="1" noTextEdit="1"/>
          </p:cNvSpPr>
          <p:nvPr>
            <p:ph type="sldImg"/>
          </p:nvPr>
        </p:nvSpPr>
        <p:spPr>
          <a:ln/>
        </p:spPr>
      </p:sp>
      <p:sp>
        <p:nvSpPr>
          <p:cNvPr id="10035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noTextEdit="1"/>
          </p:cNvSpPr>
          <p:nvPr>
            <p:ph type="sldImg"/>
          </p:nvPr>
        </p:nvSpPr>
        <p:spPr>
          <a:ln/>
        </p:spPr>
      </p:sp>
      <p:sp>
        <p:nvSpPr>
          <p:cNvPr id="10240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noTextEdit="1"/>
          </p:cNvSpPr>
          <p:nvPr>
            <p:ph type="sldImg"/>
          </p:nvPr>
        </p:nvSpPr>
        <p:spPr>
          <a:ln/>
        </p:spPr>
      </p:sp>
      <p:sp>
        <p:nvSpPr>
          <p:cNvPr id="10445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noTextEdit="1"/>
          </p:cNvSpPr>
          <p:nvPr>
            <p:ph type="sldImg"/>
          </p:nvPr>
        </p:nvSpPr>
        <p:spPr>
          <a:ln/>
        </p:spPr>
      </p:sp>
      <p:sp>
        <p:nvSpPr>
          <p:cNvPr id="10649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noTextEdit="1"/>
          </p:cNvSpPr>
          <p:nvPr>
            <p:ph type="sldImg"/>
          </p:nvPr>
        </p:nvSpPr>
        <p:spPr>
          <a:ln/>
        </p:spPr>
      </p:sp>
      <p:sp>
        <p:nvSpPr>
          <p:cNvPr id="10854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noTextEdit="1"/>
          </p:cNvSpPr>
          <p:nvPr>
            <p:ph type="sldImg"/>
          </p:nvPr>
        </p:nvSpPr>
        <p:spPr>
          <a:ln/>
        </p:spPr>
      </p:sp>
      <p:sp>
        <p:nvSpPr>
          <p:cNvPr id="11059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noTextEdit="1"/>
          </p:cNvSpPr>
          <p:nvPr>
            <p:ph type="sldImg"/>
          </p:nvPr>
        </p:nvSpPr>
        <p:spPr>
          <a:ln/>
        </p:spPr>
      </p:sp>
      <p:sp>
        <p:nvSpPr>
          <p:cNvPr id="11264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noTextEdit="1"/>
          </p:cNvSpPr>
          <p:nvPr>
            <p:ph type="sldImg"/>
          </p:nvPr>
        </p:nvSpPr>
        <p:spPr>
          <a:ln/>
        </p:spPr>
      </p:sp>
      <p:sp>
        <p:nvSpPr>
          <p:cNvPr id="11469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noTextEdit="1"/>
          </p:cNvSpPr>
          <p:nvPr>
            <p:ph type="sldImg"/>
          </p:nvPr>
        </p:nvSpPr>
        <p:spPr>
          <a:ln/>
        </p:spPr>
      </p:sp>
      <p:sp>
        <p:nvSpPr>
          <p:cNvPr id="11673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ChangeArrowheads="1" noTextEdit="1"/>
          </p:cNvSpPr>
          <p:nvPr>
            <p:ph type="sldImg"/>
          </p:nvPr>
        </p:nvSpPr>
        <p:spPr>
          <a:ln/>
        </p:spPr>
      </p:sp>
      <p:sp>
        <p:nvSpPr>
          <p:cNvPr id="2560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noTextEdit="1"/>
          </p:cNvSpPr>
          <p:nvPr>
            <p:ph type="sldImg"/>
          </p:nvPr>
        </p:nvSpPr>
        <p:spPr>
          <a:ln/>
        </p:spPr>
      </p:sp>
      <p:sp>
        <p:nvSpPr>
          <p:cNvPr id="11878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noTextEdit="1"/>
          </p:cNvSpPr>
          <p:nvPr>
            <p:ph type="sldImg"/>
          </p:nvPr>
        </p:nvSpPr>
        <p:spPr>
          <a:ln/>
        </p:spPr>
      </p:sp>
      <p:sp>
        <p:nvSpPr>
          <p:cNvPr id="12083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ChangeArrowheads="1" noTextEdit="1"/>
          </p:cNvSpPr>
          <p:nvPr>
            <p:ph type="sldImg"/>
          </p:nvPr>
        </p:nvSpPr>
        <p:spPr>
          <a:ln/>
        </p:spPr>
      </p:sp>
      <p:sp>
        <p:nvSpPr>
          <p:cNvPr id="12390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ChangeArrowheads="1" noTextEdit="1"/>
          </p:cNvSpPr>
          <p:nvPr>
            <p:ph type="sldImg"/>
          </p:nvPr>
        </p:nvSpPr>
        <p:spPr>
          <a:ln/>
        </p:spPr>
      </p:sp>
      <p:sp>
        <p:nvSpPr>
          <p:cNvPr id="12595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1026"/>
          <p:cNvSpPr>
            <a:spLocks noChangeArrowheads="1" noTextEdit="1"/>
          </p:cNvSpPr>
          <p:nvPr>
            <p:ph type="sldImg"/>
          </p:nvPr>
        </p:nvSpPr>
        <p:spPr>
          <a:ln/>
        </p:spPr>
      </p:sp>
      <p:sp>
        <p:nvSpPr>
          <p:cNvPr id="12800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ChangeArrowheads="1" noTextEdit="1"/>
          </p:cNvSpPr>
          <p:nvPr>
            <p:ph type="sldImg"/>
          </p:nvPr>
        </p:nvSpPr>
        <p:spPr>
          <a:ln/>
        </p:spPr>
      </p:sp>
      <p:sp>
        <p:nvSpPr>
          <p:cNvPr id="13005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ChangeArrowheads="1" noTextEdit="1"/>
          </p:cNvSpPr>
          <p:nvPr>
            <p:ph type="sldImg"/>
          </p:nvPr>
        </p:nvSpPr>
        <p:spPr>
          <a:ln/>
        </p:spPr>
      </p:sp>
      <p:sp>
        <p:nvSpPr>
          <p:cNvPr id="13209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noTextEdit="1"/>
          </p:cNvSpPr>
          <p:nvPr>
            <p:ph type="sldImg"/>
          </p:nvPr>
        </p:nvSpPr>
        <p:spPr>
          <a:ln/>
        </p:spPr>
      </p:sp>
      <p:sp>
        <p:nvSpPr>
          <p:cNvPr id="13414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1026"/>
          <p:cNvSpPr>
            <a:spLocks noChangeArrowheads="1" noTextEdit="1"/>
          </p:cNvSpPr>
          <p:nvPr>
            <p:ph type="sldImg"/>
          </p:nvPr>
        </p:nvSpPr>
        <p:spPr>
          <a:ln/>
        </p:spPr>
      </p:sp>
      <p:sp>
        <p:nvSpPr>
          <p:cNvPr id="13619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1026"/>
          <p:cNvSpPr>
            <a:spLocks noChangeArrowheads="1" noTextEdit="1"/>
          </p:cNvSpPr>
          <p:nvPr>
            <p:ph type="sldImg"/>
          </p:nvPr>
        </p:nvSpPr>
        <p:spPr>
          <a:ln/>
        </p:spPr>
      </p:sp>
      <p:sp>
        <p:nvSpPr>
          <p:cNvPr id="13824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noTextEdit="1"/>
          </p:cNvSpPr>
          <p:nvPr>
            <p:ph type="sldImg"/>
          </p:nvPr>
        </p:nvSpPr>
        <p:spPr>
          <a:ln/>
        </p:spPr>
      </p:sp>
      <p:sp>
        <p:nvSpPr>
          <p:cNvPr id="2765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1026"/>
          <p:cNvSpPr>
            <a:spLocks noChangeArrowheads="1" noTextEdit="1"/>
          </p:cNvSpPr>
          <p:nvPr>
            <p:ph type="sldImg"/>
          </p:nvPr>
        </p:nvSpPr>
        <p:spPr>
          <a:ln/>
        </p:spPr>
      </p:sp>
      <p:sp>
        <p:nvSpPr>
          <p:cNvPr id="14029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1026"/>
          <p:cNvSpPr>
            <a:spLocks noChangeArrowheads="1" noTextEdit="1"/>
          </p:cNvSpPr>
          <p:nvPr>
            <p:ph type="sldImg"/>
          </p:nvPr>
        </p:nvSpPr>
        <p:spPr>
          <a:ln/>
        </p:spPr>
      </p:sp>
      <p:sp>
        <p:nvSpPr>
          <p:cNvPr id="14233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ChangeArrowheads="1" noTextEdit="1"/>
          </p:cNvSpPr>
          <p:nvPr>
            <p:ph type="sldImg"/>
          </p:nvPr>
        </p:nvSpPr>
        <p:spPr>
          <a:ln/>
        </p:spPr>
      </p:sp>
      <p:sp>
        <p:nvSpPr>
          <p:cNvPr id="14541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ChangeArrowheads="1" noTextEdit="1"/>
          </p:cNvSpPr>
          <p:nvPr>
            <p:ph type="sldImg"/>
          </p:nvPr>
        </p:nvSpPr>
        <p:spPr>
          <a:ln/>
        </p:spPr>
      </p:sp>
      <p:sp>
        <p:nvSpPr>
          <p:cNvPr id="14745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ChangeArrowheads="1" noTextEdit="1"/>
          </p:cNvSpPr>
          <p:nvPr>
            <p:ph type="sldImg"/>
          </p:nvPr>
        </p:nvSpPr>
        <p:spPr>
          <a:ln/>
        </p:spPr>
      </p:sp>
      <p:sp>
        <p:nvSpPr>
          <p:cNvPr id="14950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2"/>
          <p:cNvSpPr>
            <a:spLocks noChangeArrowheads="1" noTextEdit="1"/>
          </p:cNvSpPr>
          <p:nvPr>
            <p:ph type="sldImg"/>
          </p:nvPr>
        </p:nvSpPr>
        <p:spPr>
          <a:ln/>
        </p:spPr>
      </p:sp>
      <p:sp>
        <p:nvSpPr>
          <p:cNvPr id="15155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p:cNvSpPr>
            <a:spLocks noChangeArrowheads="1" noTextEdit="1"/>
          </p:cNvSpPr>
          <p:nvPr>
            <p:ph type="sldImg"/>
          </p:nvPr>
        </p:nvSpPr>
        <p:spPr>
          <a:ln/>
        </p:spPr>
      </p:sp>
      <p:sp>
        <p:nvSpPr>
          <p:cNvPr id="15360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ChangeArrowheads="1" noTextEdit="1"/>
          </p:cNvSpPr>
          <p:nvPr>
            <p:ph type="sldImg"/>
          </p:nvPr>
        </p:nvSpPr>
        <p:spPr>
          <a:ln/>
        </p:spPr>
      </p:sp>
      <p:sp>
        <p:nvSpPr>
          <p:cNvPr id="15565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ChangeArrowheads="1" noTextEdit="1"/>
          </p:cNvSpPr>
          <p:nvPr>
            <p:ph type="sldImg"/>
          </p:nvPr>
        </p:nvSpPr>
        <p:spPr>
          <a:ln/>
        </p:spPr>
      </p:sp>
      <p:sp>
        <p:nvSpPr>
          <p:cNvPr id="15769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
          <p:cNvSpPr>
            <a:spLocks noChangeArrowheads="1" noTextEdit="1"/>
          </p:cNvSpPr>
          <p:nvPr>
            <p:ph type="sldImg"/>
          </p:nvPr>
        </p:nvSpPr>
        <p:spPr>
          <a:ln/>
        </p:spPr>
      </p:sp>
      <p:sp>
        <p:nvSpPr>
          <p:cNvPr id="15974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E0D8B23A-3311-AC4B-A5D7-98CF1BE65758}" type="slidenum">
              <a:rPr lang="en-US" sz="1200" b="0">
                <a:latin typeface="Times" charset="0"/>
              </a:rPr>
              <a:pPr/>
              <a:t>7</a:t>
            </a:fld>
            <a:endParaRPr lang="en-US" sz="1200" b="0">
              <a:latin typeface="Times" charset="0"/>
            </a:endParaRPr>
          </a:p>
        </p:txBody>
      </p:sp>
      <p:sp>
        <p:nvSpPr>
          <p:cNvPr id="29698" name="Rectangle 2"/>
          <p:cNvSpPr>
            <a:spLocks noChangeArrowheads="1" noTextEdit="1"/>
          </p:cNvSpPr>
          <p:nvPr>
            <p:ph type="sldImg"/>
          </p:nvPr>
        </p:nvSpPr>
        <p:spPr>
          <a:ln/>
        </p:spPr>
      </p:sp>
      <p:sp>
        <p:nvSpPr>
          <p:cNvPr id="296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1026"/>
          <p:cNvSpPr>
            <a:spLocks noChangeArrowheads="1" noTextEdit="1"/>
          </p:cNvSpPr>
          <p:nvPr>
            <p:ph type="sldImg"/>
          </p:nvPr>
        </p:nvSpPr>
        <p:spPr>
          <a:ln/>
        </p:spPr>
      </p:sp>
      <p:sp>
        <p:nvSpPr>
          <p:cNvPr id="16179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2"/>
          <p:cNvSpPr>
            <a:spLocks noChangeArrowheads="1" noTextEdit="1"/>
          </p:cNvSpPr>
          <p:nvPr>
            <p:ph type="sldImg"/>
          </p:nvPr>
        </p:nvSpPr>
        <p:spPr>
          <a:ln/>
        </p:spPr>
      </p:sp>
      <p:sp>
        <p:nvSpPr>
          <p:cNvPr id="16384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p:cNvSpPr>
            <a:spLocks noChangeArrowheads="1" noTextEdit="1"/>
          </p:cNvSpPr>
          <p:nvPr>
            <p:ph type="sldImg"/>
          </p:nvPr>
        </p:nvSpPr>
        <p:spPr>
          <a:ln/>
        </p:spPr>
      </p:sp>
      <p:sp>
        <p:nvSpPr>
          <p:cNvPr id="16589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2"/>
          <p:cNvSpPr>
            <a:spLocks noChangeArrowheads="1" noTextEdit="1"/>
          </p:cNvSpPr>
          <p:nvPr>
            <p:ph type="sldImg"/>
          </p:nvPr>
        </p:nvSpPr>
        <p:spPr>
          <a:ln/>
        </p:spPr>
      </p:sp>
      <p:sp>
        <p:nvSpPr>
          <p:cNvPr id="16793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ChangeArrowheads="1" noTextEdit="1"/>
          </p:cNvSpPr>
          <p:nvPr>
            <p:ph type="sldImg"/>
          </p:nvPr>
        </p:nvSpPr>
        <p:spPr>
          <a:ln/>
        </p:spPr>
      </p:sp>
      <p:sp>
        <p:nvSpPr>
          <p:cNvPr id="17101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ChangeArrowheads="1" noTextEdit="1"/>
          </p:cNvSpPr>
          <p:nvPr>
            <p:ph type="sldImg"/>
          </p:nvPr>
        </p:nvSpPr>
        <p:spPr>
          <a:ln/>
        </p:spPr>
      </p:sp>
      <p:sp>
        <p:nvSpPr>
          <p:cNvPr id="17305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2"/>
          <p:cNvSpPr>
            <a:spLocks noChangeArrowheads="1" noTextEdit="1"/>
          </p:cNvSpPr>
          <p:nvPr>
            <p:ph type="sldImg"/>
          </p:nvPr>
        </p:nvSpPr>
        <p:spPr>
          <a:ln/>
        </p:spPr>
      </p:sp>
      <p:sp>
        <p:nvSpPr>
          <p:cNvPr id="17510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p:cNvSpPr>
            <a:spLocks noChangeArrowheads="1" noTextEdit="1"/>
          </p:cNvSpPr>
          <p:nvPr>
            <p:ph type="sldImg"/>
          </p:nvPr>
        </p:nvSpPr>
        <p:spPr>
          <a:ln/>
        </p:spPr>
      </p:sp>
      <p:sp>
        <p:nvSpPr>
          <p:cNvPr id="17817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p:cNvSpPr>
            <a:spLocks noChangeArrowheads="1" noTextEdit="1"/>
          </p:cNvSpPr>
          <p:nvPr>
            <p:ph type="sldImg"/>
          </p:nvPr>
        </p:nvSpPr>
        <p:spPr>
          <a:ln/>
        </p:spPr>
      </p:sp>
      <p:sp>
        <p:nvSpPr>
          <p:cNvPr id="18022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p:cNvSpPr>
            <a:spLocks noChangeArrowheads="1" noTextEdit="1"/>
          </p:cNvSpPr>
          <p:nvPr>
            <p:ph type="sldImg"/>
          </p:nvPr>
        </p:nvSpPr>
        <p:spPr>
          <a:ln/>
        </p:spPr>
      </p:sp>
      <p:sp>
        <p:nvSpPr>
          <p:cNvPr id="18227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9ACC70CB-BFA5-AE4F-932B-879AF866FC87}" type="slidenum">
              <a:rPr lang="en-US" sz="1200" b="0">
                <a:latin typeface="Times" charset="0"/>
              </a:rPr>
              <a:pPr/>
              <a:t>8</a:t>
            </a:fld>
            <a:endParaRPr lang="en-US" sz="1200" b="0">
              <a:latin typeface="Times" charset="0"/>
            </a:endParaRPr>
          </a:p>
        </p:txBody>
      </p:sp>
      <p:sp>
        <p:nvSpPr>
          <p:cNvPr id="31746" name="Rectangle 2"/>
          <p:cNvSpPr>
            <a:spLocks noChangeArrowheads="1" noTextEdit="1"/>
          </p:cNvSpPr>
          <p:nvPr>
            <p:ph type="sldImg"/>
          </p:nvPr>
        </p:nvSpPr>
        <p:spPr>
          <a:ln/>
        </p:spPr>
      </p:sp>
      <p:sp>
        <p:nvSpPr>
          <p:cNvPr id="317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p:cNvSpPr>
            <a:spLocks noChangeArrowheads="1" noTextEdit="1"/>
          </p:cNvSpPr>
          <p:nvPr>
            <p:ph type="sldImg"/>
          </p:nvPr>
        </p:nvSpPr>
        <p:spPr>
          <a:ln/>
        </p:spPr>
      </p:sp>
      <p:sp>
        <p:nvSpPr>
          <p:cNvPr id="18432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p:cNvSpPr>
            <a:spLocks noChangeArrowheads="1" noTextEdit="1"/>
          </p:cNvSpPr>
          <p:nvPr>
            <p:ph type="sldImg"/>
          </p:nvPr>
        </p:nvSpPr>
        <p:spPr>
          <a:ln/>
        </p:spPr>
      </p:sp>
      <p:sp>
        <p:nvSpPr>
          <p:cNvPr id="18637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ChangeArrowheads="1" noTextEdit="1"/>
          </p:cNvSpPr>
          <p:nvPr>
            <p:ph type="sldImg"/>
          </p:nvPr>
        </p:nvSpPr>
        <p:spPr>
          <a:ln/>
        </p:spPr>
      </p:sp>
      <p:sp>
        <p:nvSpPr>
          <p:cNvPr id="18841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ChangeArrowheads="1" noTextEdit="1"/>
          </p:cNvSpPr>
          <p:nvPr>
            <p:ph type="sldImg"/>
          </p:nvPr>
        </p:nvSpPr>
        <p:spPr>
          <a:ln/>
        </p:spPr>
      </p:sp>
      <p:sp>
        <p:nvSpPr>
          <p:cNvPr id="19046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2"/>
          <p:cNvSpPr>
            <a:spLocks noChangeArrowheads="1" noTextEdit="1"/>
          </p:cNvSpPr>
          <p:nvPr>
            <p:ph type="sldImg"/>
          </p:nvPr>
        </p:nvSpPr>
        <p:spPr>
          <a:ln/>
        </p:spPr>
      </p:sp>
      <p:sp>
        <p:nvSpPr>
          <p:cNvPr id="19251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2"/>
          <p:cNvSpPr>
            <a:spLocks noChangeArrowheads="1" noTextEdit="1"/>
          </p:cNvSpPr>
          <p:nvPr>
            <p:ph type="sldImg"/>
          </p:nvPr>
        </p:nvSpPr>
        <p:spPr>
          <a:ln/>
        </p:spPr>
      </p:sp>
      <p:sp>
        <p:nvSpPr>
          <p:cNvPr id="19456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2"/>
          <p:cNvSpPr>
            <a:spLocks noChangeArrowheads="1" noTextEdit="1"/>
          </p:cNvSpPr>
          <p:nvPr>
            <p:ph type="sldImg"/>
          </p:nvPr>
        </p:nvSpPr>
        <p:spPr>
          <a:ln/>
        </p:spPr>
      </p:sp>
      <p:sp>
        <p:nvSpPr>
          <p:cNvPr id="19661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Rectangle 2"/>
          <p:cNvSpPr>
            <a:spLocks noChangeArrowheads="1" noTextEdit="1"/>
          </p:cNvSpPr>
          <p:nvPr>
            <p:ph type="sldImg"/>
          </p:nvPr>
        </p:nvSpPr>
        <p:spPr>
          <a:ln/>
        </p:spPr>
      </p:sp>
      <p:sp>
        <p:nvSpPr>
          <p:cNvPr id="19865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ChangeArrowheads="1" noTextEdit="1"/>
          </p:cNvSpPr>
          <p:nvPr>
            <p:ph type="sldImg"/>
          </p:nvPr>
        </p:nvSpPr>
        <p:spPr>
          <a:ln/>
        </p:spPr>
      </p:sp>
      <p:sp>
        <p:nvSpPr>
          <p:cNvPr id="20787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ChangeArrowheads="1" noTextEdit="1"/>
          </p:cNvSpPr>
          <p:nvPr>
            <p:ph type="sldImg"/>
          </p:nvPr>
        </p:nvSpPr>
        <p:spPr>
          <a:ln/>
        </p:spPr>
      </p:sp>
      <p:sp>
        <p:nvSpPr>
          <p:cNvPr id="22528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fld id="{2293FFE1-D525-C74A-A129-F1E372E1860B}" type="slidenum">
              <a:rPr lang="en-US" sz="1200" b="0">
                <a:latin typeface="Times" charset="0"/>
              </a:rPr>
              <a:pPr/>
              <a:t>9</a:t>
            </a:fld>
            <a:endParaRPr lang="en-US" sz="1200" b="0">
              <a:latin typeface="Times" charset="0"/>
            </a:endParaRPr>
          </a:p>
        </p:txBody>
      </p:sp>
      <p:sp>
        <p:nvSpPr>
          <p:cNvPr id="33794" name="Rectangle 2"/>
          <p:cNvSpPr>
            <a:spLocks noChangeArrowheads="1" noTextEdit="1"/>
          </p:cNvSpPr>
          <p:nvPr>
            <p:ph type="sldImg"/>
          </p:nvPr>
        </p:nvSpPr>
        <p:spPr>
          <a:ln/>
        </p:spPr>
      </p:sp>
      <p:sp>
        <p:nvSpPr>
          <p:cNvPr id="337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2"/>
          <p:cNvSpPr>
            <a:spLocks noChangeArrowheads="1" noTextEdit="1"/>
          </p:cNvSpPr>
          <p:nvPr>
            <p:ph type="sldImg"/>
          </p:nvPr>
        </p:nvSpPr>
        <p:spPr>
          <a:ln/>
        </p:spPr>
      </p:sp>
      <p:sp>
        <p:nvSpPr>
          <p:cNvPr id="22733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2"/>
          <p:cNvSpPr>
            <a:spLocks noChangeArrowheads="1" noTextEdit="1"/>
          </p:cNvSpPr>
          <p:nvPr>
            <p:ph type="sldImg"/>
          </p:nvPr>
        </p:nvSpPr>
        <p:spPr>
          <a:ln/>
        </p:spPr>
      </p:sp>
      <p:sp>
        <p:nvSpPr>
          <p:cNvPr id="22937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2"/>
          <p:cNvSpPr>
            <a:spLocks noChangeArrowheads="1" noTextEdit="1"/>
          </p:cNvSpPr>
          <p:nvPr>
            <p:ph type="sldImg"/>
          </p:nvPr>
        </p:nvSpPr>
        <p:spPr>
          <a:ln/>
        </p:spPr>
      </p:sp>
      <p:sp>
        <p:nvSpPr>
          <p:cNvPr id="23142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2"/>
          <p:cNvSpPr>
            <a:spLocks noChangeArrowheads="1" noTextEdit="1"/>
          </p:cNvSpPr>
          <p:nvPr>
            <p:ph type="sldImg"/>
          </p:nvPr>
        </p:nvSpPr>
        <p:spPr>
          <a:ln/>
        </p:spPr>
      </p:sp>
      <p:sp>
        <p:nvSpPr>
          <p:cNvPr id="23347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2"/>
          <p:cNvSpPr>
            <a:spLocks noChangeArrowheads="1" noTextEdit="1"/>
          </p:cNvSpPr>
          <p:nvPr>
            <p:ph type="sldImg"/>
          </p:nvPr>
        </p:nvSpPr>
        <p:spPr>
          <a:ln/>
        </p:spPr>
      </p:sp>
      <p:sp>
        <p:nvSpPr>
          <p:cNvPr id="23552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p:cNvSpPr>
            <a:spLocks noChangeArrowheads="1" noTextEdit="1"/>
          </p:cNvSpPr>
          <p:nvPr>
            <p:ph type="sldImg"/>
          </p:nvPr>
        </p:nvSpPr>
        <p:spPr>
          <a:ln/>
        </p:spPr>
      </p:sp>
      <p:sp>
        <p:nvSpPr>
          <p:cNvPr id="23757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ChangeArrowheads="1" noTextEdit="1"/>
          </p:cNvSpPr>
          <p:nvPr>
            <p:ph type="sldImg"/>
          </p:nvPr>
        </p:nvSpPr>
        <p:spPr>
          <a:ln/>
        </p:spPr>
      </p:sp>
      <p:sp>
        <p:nvSpPr>
          <p:cNvPr id="23961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ChangeArrowheads="1" noTextEdit="1"/>
          </p:cNvSpPr>
          <p:nvPr>
            <p:ph type="sldImg"/>
          </p:nvPr>
        </p:nvSpPr>
        <p:spPr>
          <a:ln/>
        </p:spPr>
      </p:sp>
      <p:sp>
        <p:nvSpPr>
          <p:cNvPr id="24166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2"/>
          <p:cNvSpPr>
            <a:spLocks noChangeArrowheads="1" noTextEdit="1"/>
          </p:cNvSpPr>
          <p:nvPr>
            <p:ph type="sldImg"/>
          </p:nvPr>
        </p:nvSpPr>
        <p:spPr>
          <a:ln/>
        </p:spPr>
      </p:sp>
      <p:sp>
        <p:nvSpPr>
          <p:cNvPr id="24371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3974736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4019154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2311311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www.rkiinstruments.com</a:t>
            </a:r>
          </a:p>
        </p:txBody>
      </p:sp>
      <p:sp>
        <p:nvSpPr>
          <p:cNvPr id="7" name="Rectangle 6"/>
          <p:cNvSpPr>
            <a:spLocks noGrp="1" noChangeArrowheads="1"/>
          </p:cNvSpPr>
          <p:nvPr>
            <p:ph type="sldNum" sz="quarter" idx="12"/>
          </p:nvPr>
        </p:nvSpPr>
        <p:spPr>
          <a:ln/>
        </p:spPr>
        <p:txBody>
          <a:bodyPr/>
          <a:lstStyle>
            <a:lvl1pPr>
              <a:defRPr/>
            </a:lvl1pPr>
          </a:lstStyle>
          <a:p>
            <a:pPr>
              <a:defRPr/>
            </a:pPr>
            <a:fld id="{1F21C57D-6982-7545-8671-589E4EAD9EEC}" type="slidenum">
              <a:rPr lang="en-US"/>
              <a:pPr>
                <a:defRPr/>
              </a:pPr>
              <a:t>‹#›</a:t>
            </a:fld>
            <a:endParaRPr lang="en-US"/>
          </a:p>
        </p:txBody>
      </p:sp>
    </p:spTree>
    <p:extLst>
      <p:ext uri="{BB962C8B-B14F-4D97-AF65-F5344CB8AC3E}">
        <p14:creationId xmlns:p14="http://schemas.microsoft.com/office/powerpoint/2010/main" val="2208664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www.rkiinstruments.com</a:t>
            </a:r>
          </a:p>
        </p:txBody>
      </p:sp>
      <p:sp>
        <p:nvSpPr>
          <p:cNvPr id="6" name="Rectangle 6"/>
          <p:cNvSpPr>
            <a:spLocks noGrp="1" noChangeArrowheads="1"/>
          </p:cNvSpPr>
          <p:nvPr>
            <p:ph type="sldNum" sz="quarter" idx="12"/>
          </p:nvPr>
        </p:nvSpPr>
        <p:spPr>
          <a:ln/>
        </p:spPr>
        <p:txBody>
          <a:bodyPr/>
          <a:lstStyle>
            <a:lvl1pPr>
              <a:defRPr/>
            </a:lvl1pPr>
          </a:lstStyle>
          <a:p>
            <a:pPr>
              <a:defRPr/>
            </a:pPr>
            <a:fld id="{0DDC42CB-4E66-D141-A592-E55E7CCC95CA}" type="slidenum">
              <a:rPr lang="en-US"/>
              <a:pPr>
                <a:defRPr/>
              </a:pPr>
              <a:t>‹#›</a:t>
            </a:fld>
            <a:endParaRPr lang="en-US"/>
          </a:p>
        </p:txBody>
      </p:sp>
    </p:spTree>
    <p:extLst>
      <p:ext uri="{BB962C8B-B14F-4D97-AF65-F5344CB8AC3E}">
        <p14:creationId xmlns:p14="http://schemas.microsoft.com/office/powerpoint/2010/main" val="119719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747172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331621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333032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380574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9160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137683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2120948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A939C208-78B8-204B-844E-CF69B0C0089B}" type="datetimeFigureOut">
              <a:rPr lang="en-US" smtClean="0"/>
              <a:t>6/26/14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8E89968D-C1B6-CB4A-9E60-0B1EB4006758}" type="slidenum">
              <a:rPr lang="en-US" smtClean="0"/>
              <a:t>‹#›</a:t>
            </a:fld>
            <a:endParaRPr lang="en-US"/>
          </a:p>
        </p:txBody>
      </p:sp>
    </p:spTree>
    <p:extLst>
      <p:ext uri="{BB962C8B-B14F-4D97-AF65-F5344CB8AC3E}">
        <p14:creationId xmlns:p14="http://schemas.microsoft.com/office/powerpoint/2010/main" val="33229371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975" y="301625"/>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39C208-78B8-204B-844E-CF69B0C0089B}" type="datetimeFigureOut">
              <a:rPr lang="en-US" smtClean="0"/>
              <a:t>6/26/14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9968D-C1B6-CB4A-9E60-0B1EB4006758}" type="slidenum">
              <a:rPr lang="en-US" smtClean="0"/>
              <a:t>‹#›</a:t>
            </a:fld>
            <a:endParaRPr lang="en-US"/>
          </a:p>
        </p:txBody>
      </p:sp>
      <p:pic>
        <p:nvPicPr>
          <p:cNvPr id="1031" name="Picture 7"/>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228600" y="228600"/>
            <a:ext cx="9144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emf"/><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28.jpe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29.png"/></Relationships>
</file>

<file path=ppt/slides/_rels/slide122.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123.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98.xml"/><Relationship Id="rId4" Type="http://schemas.openxmlformats.org/officeDocument/2006/relationships/oleObject" Target="../embeddings/Microsoft_Excel_97_-_2004_Worksheet1.xls"/><Relationship Id="rId5" Type="http://schemas.openxmlformats.org/officeDocument/2006/relationships/image" Target="../media/image34.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oleObject" Target="../embeddings/Microsoft_Excel_97_-_2004_Worksheet2.xls"/><Relationship Id="rId4" Type="http://schemas.openxmlformats.org/officeDocument/2006/relationships/image" Target="../media/image35.emf"/><Relationship Id="rId1" Type="http://schemas.openxmlformats.org/officeDocument/2006/relationships/vmlDrawing" Target="../drawings/vmlDrawing2.vml"/><Relationship Id="rId2"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1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e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16.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16.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17.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fld id="{4C1D9C8A-55A9-C644-AE9C-54CCB65A0A54}" type="slidenum">
              <a:rPr lang="en-US" sz="1400">
                <a:latin typeface="Tahoma" charset="0"/>
              </a:rPr>
              <a:pPr/>
              <a:t>1</a:t>
            </a:fld>
            <a:endParaRPr lang="en-US" sz="1400">
              <a:latin typeface="Tahoma" charset="0"/>
            </a:endParaRPr>
          </a:p>
        </p:txBody>
      </p:sp>
      <p:sp>
        <p:nvSpPr>
          <p:cNvPr id="17411" name="Rectangle 10"/>
          <p:cNvSpPr>
            <a:spLocks noChangeArrowheads="1"/>
          </p:cNvSpPr>
          <p:nvPr/>
        </p:nvSpPr>
        <p:spPr bwMode="auto">
          <a:xfrm>
            <a:off x="0" y="2286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sz="2400"/>
          </a:p>
        </p:txBody>
      </p:sp>
      <p:sp>
        <p:nvSpPr>
          <p:cNvPr id="17412" name="Rectangle 23"/>
          <p:cNvSpPr>
            <a:spLocks noGrp="1" noChangeArrowheads="1"/>
          </p:cNvSpPr>
          <p:nvPr>
            <p:ph type="ctrTitle"/>
          </p:nvPr>
        </p:nvSpPr>
        <p:spPr>
          <a:xfrm>
            <a:off x="685800" y="3990975"/>
            <a:ext cx="7772400" cy="1470025"/>
          </a:xfrm>
        </p:spPr>
        <p:txBody>
          <a:bodyPr/>
          <a:lstStyle/>
          <a:p>
            <a:pPr eaLnBrk="1" hangingPunct="1"/>
            <a:r>
              <a:rPr lang="en-US" dirty="0" smtClean="0">
                <a:latin typeface="Arial" charset="0"/>
                <a:ea typeface="ＭＳ Ｐゴシック" charset="0"/>
                <a:cs typeface="ＭＳ Ｐゴシック" charset="0"/>
              </a:rPr>
              <a:t>Eagle 2</a:t>
            </a:r>
            <a:endParaRPr lang="en-US" dirty="0">
              <a:latin typeface="Arial" charset="0"/>
              <a:ea typeface="ＭＳ Ｐゴシック" charset="0"/>
              <a:cs typeface="ＭＳ Ｐゴシック" charset="0"/>
            </a:endParaRPr>
          </a:p>
        </p:txBody>
      </p:sp>
      <p:sp>
        <p:nvSpPr>
          <p:cNvPr id="17413" name="Rectangle 24"/>
          <p:cNvSpPr>
            <a:spLocks noGrp="1" noChangeArrowheads="1"/>
          </p:cNvSpPr>
          <p:nvPr>
            <p:ph type="subTitle" idx="1"/>
          </p:nvPr>
        </p:nvSpPr>
        <p:spPr>
          <a:xfrm>
            <a:off x="1371600" y="5016500"/>
            <a:ext cx="6400800" cy="1447800"/>
          </a:xfrm>
        </p:spPr>
        <p:txBody>
          <a:bodyPr/>
          <a:lstStyle/>
          <a:p>
            <a:pPr eaLnBrk="1" hangingPunct="1">
              <a:buFont typeface="Wingdings" charset="0"/>
              <a:buNone/>
            </a:pPr>
            <a:r>
              <a:rPr lang="en-US" dirty="0">
                <a:latin typeface="Arial" charset="0"/>
                <a:ea typeface="ＭＳ Ｐゴシック" charset="0"/>
                <a:cs typeface="ＭＳ Ｐゴシック" charset="0"/>
              </a:rPr>
              <a:t>Service Program</a:t>
            </a:r>
          </a:p>
          <a:p>
            <a:pPr eaLnBrk="1" hangingPunct="1">
              <a:buFont typeface="Wingdings" charset="0"/>
              <a:buNone/>
            </a:pPr>
            <a:r>
              <a:rPr lang="en-US" sz="1200" dirty="0">
                <a:latin typeface="Arial" charset="0"/>
                <a:ea typeface="ＭＳ Ｐゴシック" charset="0"/>
                <a:cs typeface="ＭＳ Ｐゴシック" charset="0"/>
              </a:rPr>
              <a:t>Rev. 1/14/13</a:t>
            </a:r>
            <a:endParaRPr lang="en-US" dirty="0">
              <a:latin typeface="Arial" charset="0"/>
              <a:ea typeface="ＭＳ Ｐゴシック" charset="0"/>
              <a:cs typeface="ＭＳ Ｐゴシック" charset="0"/>
            </a:endParaRPr>
          </a:p>
        </p:txBody>
      </p:sp>
      <p:pic>
        <p:nvPicPr>
          <p:cNvPr id="8"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2770" y="433342"/>
            <a:ext cx="5371414" cy="4030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3051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Display Advancements</a:t>
            </a:r>
          </a:p>
        </p:txBody>
      </p:sp>
      <p:sp>
        <p:nvSpPr>
          <p:cNvPr id="34819" name="Rectangle 3"/>
          <p:cNvSpPr>
            <a:spLocks noGrp="1" noChangeArrowheads="1"/>
          </p:cNvSpPr>
          <p:nvPr>
            <p:ph type="body" sz="half" idx="1"/>
          </p:nvPr>
        </p:nvSpPr>
        <p:spPr>
          <a:xfrm>
            <a:off x="685800" y="1981200"/>
            <a:ext cx="5257800" cy="4114800"/>
          </a:xfrm>
        </p:spPr>
        <p:txBody>
          <a:bodyPr/>
          <a:lstStyle/>
          <a:p>
            <a:pPr eaLnBrk="1" hangingPunct="1">
              <a:lnSpc>
                <a:spcPct val="90000"/>
              </a:lnSpc>
            </a:pPr>
            <a:r>
              <a:rPr lang="en-US" sz="2400">
                <a:latin typeface="Arial" charset="0"/>
                <a:ea typeface="ＭＳ Ｐゴシック" charset="0"/>
                <a:cs typeface="ＭＳ Ｐゴシック" charset="0"/>
              </a:rPr>
              <a:t>Larger graphical display</a:t>
            </a:r>
          </a:p>
          <a:p>
            <a:pPr lvl="1" eaLnBrk="1" hangingPunct="1">
              <a:lnSpc>
                <a:spcPct val="90000"/>
              </a:lnSpc>
            </a:pPr>
            <a:r>
              <a:rPr lang="en-US" sz="2000">
                <a:latin typeface="Arial" charset="0"/>
                <a:ea typeface="ＭＳ Ｐゴシック" charset="0"/>
              </a:rPr>
              <a:t>128 x 64 resolution with back light</a:t>
            </a:r>
          </a:p>
          <a:p>
            <a:pPr lvl="1" eaLnBrk="1" hangingPunct="1">
              <a:lnSpc>
                <a:spcPct val="90000"/>
              </a:lnSpc>
            </a:pPr>
            <a:r>
              <a:rPr lang="en-US" sz="2000">
                <a:latin typeface="Arial" charset="0"/>
                <a:ea typeface="ＭＳ Ｐゴシック" charset="0"/>
              </a:rPr>
              <a:t>Displays up to 6 gases</a:t>
            </a:r>
          </a:p>
          <a:p>
            <a:pPr eaLnBrk="1" hangingPunct="1">
              <a:lnSpc>
                <a:spcPct val="90000"/>
              </a:lnSpc>
            </a:pPr>
            <a:r>
              <a:rPr lang="en-US" sz="2400">
                <a:latin typeface="Arial" charset="0"/>
                <a:ea typeface="ＭＳ Ｐゴシック" charset="0"/>
                <a:cs typeface="ＭＳ Ｐゴシック" charset="0"/>
              </a:rPr>
              <a:t>3 display modes</a:t>
            </a:r>
          </a:p>
          <a:p>
            <a:pPr lvl="1" eaLnBrk="1" hangingPunct="1">
              <a:lnSpc>
                <a:spcPct val="90000"/>
              </a:lnSpc>
            </a:pPr>
            <a:r>
              <a:rPr lang="en-US" sz="2000">
                <a:latin typeface="Arial" charset="0"/>
                <a:ea typeface="ＭＳ Ｐゴシック" charset="0"/>
              </a:rPr>
              <a:t>Display all gases</a:t>
            </a:r>
          </a:p>
          <a:p>
            <a:pPr lvl="1" eaLnBrk="1" hangingPunct="1">
              <a:lnSpc>
                <a:spcPct val="90000"/>
              </a:lnSpc>
            </a:pPr>
            <a:r>
              <a:rPr lang="en-US" sz="2000">
                <a:latin typeface="Arial" charset="0"/>
                <a:ea typeface="ＭＳ Ｐゴシック" charset="0"/>
              </a:rPr>
              <a:t>Large font auto scroll</a:t>
            </a:r>
          </a:p>
          <a:p>
            <a:pPr lvl="1" eaLnBrk="1" hangingPunct="1">
              <a:lnSpc>
                <a:spcPct val="90000"/>
              </a:lnSpc>
            </a:pPr>
            <a:r>
              <a:rPr lang="en-US" sz="2000">
                <a:latin typeface="Arial" charset="0"/>
                <a:ea typeface="ＭＳ Ｐゴシック" charset="0"/>
              </a:rPr>
              <a:t>Large font manual scroll</a:t>
            </a:r>
          </a:p>
          <a:p>
            <a:pPr eaLnBrk="1" hangingPunct="1">
              <a:lnSpc>
                <a:spcPct val="90000"/>
              </a:lnSpc>
            </a:pPr>
            <a:r>
              <a:rPr lang="en-US" sz="2400">
                <a:latin typeface="Arial" charset="0"/>
                <a:ea typeface="ＭＳ Ｐゴシック" charset="0"/>
                <a:cs typeface="ＭＳ Ｐゴシック" charset="0"/>
              </a:rPr>
              <a:t>Back lit contrast &amp; delay control</a:t>
            </a:r>
          </a:p>
          <a:p>
            <a:pPr eaLnBrk="1" hangingPunct="1">
              <a:lnSpc>
                <a:spcPct val="90000"/>
              </a:lnSpc>
            </a:pPr>
            <a:r>
              <a:rPr lang="en-US" sz="2400">
                <a:latin typeface="Arial" charset="0"/>
                <a:ea typeface="ＭＳ Ｐゴシック" charset="0"/>
                <a:cs typeface="ＭＳ Ｐゴシック" charset="0"/>
              </a:rPr>
              <a:t>Protective scratch &amp; impact resistant coating</a:t>
            </a:r>
          </a:p>
          <a:p>
            <a:pPr eaLnBrk="1" hangingPunct="1">
              <a:lnSpc>
                <a:spcPct val="90000"/>
              </a:lnSpc>
            </a:pPr>
            <a:r>
              <a:rPr lang="en-US" sz="2400">
                <a:latin typeface="Arial" charset="0"/>
                <a:ea typeface="ＭＳ Ｐゴシック" charset="0"/>
                <a:cs typeface="ＭＳ Ｐゴシック" charset="0"/>
              </a:rPr>
              <a:t>Flow indicator icon</a:t>
            </a:r>
          </a:p>
          <a:p>
            <a:pPr lvl="1" eaLnBrk="1" hangingPunct="1">
              <a:lnSpc>
                <a:spcPct val="90000"/>
              </a:lnSpc>
            </a:pPr>
            <a:endParaRPr lang="en-US" sz="2000">
              <a:latin typeface="Arial" charset="0"/>
              <a:ea typeface="ＭＳ Ｐゴシック" charset="0"/>
            </a:endParaRPr>
          </a:p>
        </p:txBody>
      </p:sp>
      <p:pic>
        <p:nvPicPr>
          <p:cNvPr id="34820" name="Picture 4" descr="Eagle2_Image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343400" y="1628775"/>
            <a:ext cx="4800600" cy="3600450"/>
          </a:xfrm>
        </p:spPr>
      </p:pic>
      <p:sp>
        <p:nvSpPr>
          <p:cNvPr id="34817"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100120528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Cleaning</a:t>
            </a:r>
          </a:p>
        </p:txBody>
      </p:sp>
      <p:sp>
        <p:nvSpPr>
          <p:cNvPr id="206850" name="Rectangle 3"/>
          <p:cNvSpPr>
            <a:spLocks noGrp="1" noChangeArrowheads="1"/>
          </p:cNvSpPr>
          <p:nvPr>
            <p:ph idx="1"/>
          </p:nvPr>
        </p:nvSpPr>
        <p:spPr/>
        <p:txBody>
          <a:bodyPr/>
          <a:lstStyle/>
          <a:p>
            <a:r>
              <a:rPr lang="en-US" sz="2400">
                <a:latin typeface="Arial" charset="0"/>
                <a:ea typeface="ＭＳ Ｐゴシック" charset="0"/>
                <a:cs typeface="ＭＳ Ｐゴシック" charset="0"/>
              </a:rPr>
              <a:t>Inspect the PID for contamination on the detection window.  Contamination will appear as a blue hue</a:t>
            </a:r>
            <a:endParaRPr lang="en-US" sz="2800">
              <a:latin typeface="Arial" charset="0"/>
              <a:ea typeface="ＭＳ Ｐゴシック" charset="0"/>
              <a:cs typeface="ＭＳ Ｐゴシック" charset="0"/>
            </a:endParaRPr>
          </a:p>
        </p:txBody>
      </p:sp>
      <p:pic>
        <p:nvPicPr>
          <p:cNvPr id="20685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048000"/>
            <a:ext cx="15462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5" name="Rectangle 5"/>
          <p:cNvSpPr>
            <a:spLocks noChangeArrowheads="1"/>
          </p:cNvSpPr>
          <p:nvPr/>
        </p:nvSpPr>
        <p:spPr bwMode="auto">
          <a:xfrm>
            <a:off x="4267200" y="4191000"/>
            <a:ext cx="457200" cy="1524000"/>
          </a:xfrm>
          <a:prstGeom prst="rect">
            <a:avLst/>
          </a:prstGeom>
          <a:gradFill rotWithShape="0">
            <a:gsLst>
              <a:gs pos="0">
                <a:schemeClr val="accent1"/>
              </a:gs>
              <a:gs pos="50000">
                <a:schemeClr val="accent1">
                  <a:gamma/>
                  <a:shade val="46275"/>
                  <a:invGamma/>
                </a:schemeClr>
              </a:gs>
              <a:gs pos="100000">
                <a:schemeClr val="accent1"/>
              </a:gs>
            </a:gsLst>
            <a:lin ang="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7" dir="2700000" algn="ctr" rotWithShape="0">
                    <a:schemeClr val="bg2">
                      <a:alpha val="75000"/>
                    </a:schemeClr>
                  </a:outerShdw>
                </a:effectLst>
              </a14:hiddenEffects>
            </a:ext>
          </a:extLst>
        </p:spPr>
        <p:txBody>
          <a:bodyPr wrap="none" anchor="ctr"/>
          <a:lstStyle/>
          <a:p>
            <a:pPr>
              <a:defRPr/>
            </a:pPr>
            <a:endParaRPr lang="en-US"/>
          </a:p>
        </p:txBody>
      </p:sp>
      <p:sp>
        <p:nvSpPr>
          <p:cNvPr id="240646" name="AutoShape 6"/>
          <p:cNvSpPr>
            <a:spLocks noChangeArrowheads="1"/>
          </p:cNvSpPr>
          <p:nvPr/>
        </p:nvSpPr>
        <p:spPr bwMode="auto">
          <a:xfrm>
            <a:off x="4343400" y="5715000"/>
            <a:ext cx="304800" cy="3048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chemeClr val="tx1"/>
              </a:gs>
              <a:gs pos="50000">
                <a:schemeClr val="tx1">
                  <a:gamma/>
                  <a:shade val="46275"/>
                  <a:invGamma/>
                </a:schemeClr>
              </a:gs>
              <a:gs pos="100000">
                <a:schemeClr val="tx1"/>
              </a:gs>
            </a:gsLst>
            <a:lin ang="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pic>
        <p:nvPicPr>
          <p:cNvPr id="20685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3276600"/>
            <a:ext cx="1549400"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9" name="Line 9"/>
          <p:cNvSpPr>
            <a:spLocks noChangeShapeType="1"/>
          </p:cNvSpPr>
          <p:nvPr/>
        </p:nvSpPr>
        <p:spPr bwMode="auto">
          <a:xfrm flipH="1">
            <a:off x="4572000" y="3810000"/>
            <a:ext cx="2514600" cy="381000"/>
          </a:xfrm>
          <a:prstGeom prst="line">
            <a:avLst/>
          </a:prstGeom>
          <a:noFill/>
          <a:ln w="38100">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40650" name="Line 10"/>
          <p:cNvSpPr>
            <a:spLocks noChangeShapeType="1"/>
          </p:cNvSpPr>
          <p:nvPr/>
        </p:nvSpPr>
        <p:spPr bwMode="auto">
          <a:xfrm flipH="1" flipV="1">
            <a:off x="2514600" y="3810000"/>
            <a:ext cx="1981200" cy="381000"/>
          </a:xfrm>
          <a:prstGeom prst="line">
            <a:avLst/>
          </a:prstGeom>
          <a:noFill/>
          <a:ln w="38100">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40652" name="Text Box 12"/>
          <p:cNvSpPr txBox="1">
            <a:spLocks noChangeArrowheads="1"/>
          </p:cNvSpPr>
          <p:nvPr/>
        </p:nvSpPr>
        <p:spPr bwMode="auto">
          <a:xfrm>
            <a:off x="3657600" y="6172200"/>
            <a:ext cx="158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t>PID Lamp</a:t>
            </a:r>
          </a:p>
        </p:txBody>
      </p:sp>
    </p:spTree>
    <p:extLst>
      <p:ext uri="{BB962C8B-B14F-4D97-AF65-F5344CB8AC3E}">
        <p14:creationId xmlns:p14="http://schemas.microsoft.com/office/powerpoint/2010/main" val="9572442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Opening the PID</a:t>
            </a:r>
          </a:p>
        </p:txBody>
      </p:sp>
      <p:sp>
        <p:nvSpPr>
          <p:cNvPr id="208898" name="Rectangle 3"/>
          <p:cNvSpPr>
            <a:spLocks noGrp="1" noChangeArrowheads="1"/>
          </p:cNvSpPr>
          <p:nvPr>
            <p:ph idx="1"/>
          </p:nvPr>
        </p:nvSpPr>
        <p:spPr>
          <a:xfrm>
            <a:off x="685800" y="1579563"/>
            <a:ext cx="3048000" cy="4114800"/>
          </a:xfrm>
        </p:spPr>
        <p:txBody>
          <a:bodyPr/>
          <a:lstStyle/>
          <a:p>
            <a:r>
              <a:rPr lang="en-US">
                <a:latin typeface="Arial" charset="0"/>
                <a:ea typeface="ＭＳ Ｐゴシック" charset="0"/>
                <a:cs typeface="ＭＳ Ｐゴシック" charset="0"/>
              </a:rPr>
              <a:t>Use tool to compress tabs to remove PID Lamp</a:t>
            </a:r>
          </a:p>
        </p:txBody>
      </p:sp>
      <p:pic>
        <p:nvPicPr>
          <p:cNvPr id="208899" name="Picture 4" descr="Opening P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884363"/>
            <a:ext cx="383540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9204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Removing the PID</a:t>
            </a:r>
          </a:p>
        </p:txBody>
      </p:sp>
      <p:sp>
        <p:nvSpPr>
          <p:cNvPr id="209922" name="Rectangle 3"/>
          <p:cNvSpPr>
            <a:spLocks noGrp="1" noChangeArrowheads="1"/>
          </p:cNvSpPr>
          <p:nvPr>
            <p:ph idx="1"/>
          </p:nvPr>
        </p:nvSpPr>
        <p:spPr>
          <a:xfrm>
            <a:off x="685800" y="1579138"/>
            <a:ext cx="3657600" cy="4114800"/>
          </a:xfrm>
        </p:spPr>
        <p:txBody>
          <a:bodyPr/>
          <a:lstStyle/>
          <a:p>
            <a:r>
              <a:rPr lang="en-US">
                <a:latin typeface="Arial" charset="0"/>
                <a:ea typeface="ＭＳ Ｐゴシック" charset="0"/>
                <a:cs typeface="ＭＳ Ｐゴシック" charset="0"/>
              </a:rPr>
              <a:t>Grasp lamp with fingers and pull out.</a:t>
            </a:r>
          </a:p>
          <a:p>
            <a:r>
              <a:rPr lang="en-US">
                <a:latin typeface="Arial" charset="0"/>
                <a:ea typeface="ＭＳ Ｐゴシック" charset="0"/>
                <a:cs typeface="ＭＳ Ｐゴシック" charset="0"/>
              </a:rPr>
              <a:t>Use finger cots to protect lamp</a:t>
            </a:r>
          </a:p>
        </p:txBody>
      </p:sp>
      <p:pic>
        <p:nvPicPr>
          <p:cNvPr id="209923" name="Picture 4" descr="Removing PID Lamp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036338"/>
            <a:ext cx="3200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94999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Cleaning</a:t>
            </a:r>
          </a:p>
        </p:txBody>
      </p:sp>
      <p:sp>
        <p:nvSpPr>
          <p:cNvPr id="210946" name="Rectangle 3"/>
          <p:cNvSpPr>
            <a:spLocks noGrp="1" noChangeArrowheads="1"/>
          </p:cNvSpPr>
          <p:nvPr>
            <p:ph idx="1"/>
          </p:nvPr>
        </p:nvSpPr>
        <p:spPr/>
        <p:txBody>
          <a:bodyPr/>
          <a:lstStyle/>
          <a:p>
            <a:pPr>
              <a:lnSpc>
                <a:spcPct val="90000"/>
              </a:lnSpc>
            </a:pPr>
            <a:r>
              <a:rPr lang="en-US" dirty="0">
                <a:latin typeface="Arial" charset="0"/>
                <a:ea typeface="ＭＳ Ｐゴシック" charset="0"/>
                <a:cs typeface="ＭＳ Ｐゴシック" charset="0"/>
              </a:rPr>
              <a:t>Use PID lamp cleaning kit 82-0300RK</a:t>
            </a:r>
          </a:p>
          <a:p>
            <a:pPr lvl="1">
              <a:lnSpc>
                <a:spcPct val="90000"/>
              </a:lnSpc>
            </a:pPr>
            <a:r>
              <a:rPr lang="en-US" dirty="0">
                <a:latin typeface="Arial" charset="0"/>
                <a:ea typeface="ＭＳ Ｐゴシック" charset="0"/>
              </a:rPr>
              <a:t>Vial of cleaning compound contains a very fine aluminum oxide powder.</a:t>
            </a:r>
          </a:p>
          <a:p>
            <a:pPr lvl="1">
              <a:lnSpc>
                <a:spcPct val="90000"/>
              </a:lnSpc>
            </a:pPr>
            <a:r>
              <a:rPr lang="en-US" dirty="0">
                <a:latin typeface="Arial" charset="0"/>
                <a:ea typeface="ＭＳ Ｐゴシック" charset="0"/>
              </a:rPr>
              <a:t>Do not breathe vapor or dust.</a:t>
            </a:r>
          </a:p>
          <a:p>
            <a:pPr lvl="1">
              <a:lnSpc>
                <a:spcPct val="90000"/>
              </a:lnSpc>
            </a:pPr>
            <a:r>
              <a:rPr lang="en-US" dirty="0">
                <a:latin typeface="Arial" charset="0"/>
                <a:ea typeface="ＭＳ Ｐゴシック" charset="0"/>
              </a:rPr>
              <a:t>Avoid contact with skin, eyes and clothing.</a:t>
            </a:r>
          </a:p>
          <a:p>
            <a:pPr lvl="1">
              <a:lnSpc>
                <a:spcPct val="90000"/>
              </a:lnSpc>
            </a:pPr>
            <a:r>
              <a:rPr lang="en-US" dirty="0">
                <a:latin typeface="Arial" charset="0"/>
                <a:ea typeface="ＭＳ Ｐゴシック" charset="0"/>
              </a:rPr>
              <a:t>Wear suitable PPE when cleaning or handling the lamp</a:t>
            </a:r>
          </a:p>
          <a:p>
            <a:pPr lvl="1">
              <a:lnSpc>
                <a:spcPct val="90000"/>
              </a:lnSpc>
            </a:pPr>
            <a:r>
              <a:rPr lang="en-US" dirty="0">
                <a:latin typeface="Arial" charset="0"/>
                <a:ea typeface="ＭＳ Ｐゴシック" charset="0"/>
              </a:rPr>
              <a:t>Keep container closed to prevent water adsorption and contamination.</a:t>
            </a:r>
          </a:p>
        </p:txBody>
      </p:sp>
    </p:spTree>
    <p:extLst>
      <p:ext uri="{BB962C8B-B14F-4D97-AF65-F5344CB8AC3E}">
        <p14:creationId xmlns:p14="http://schemas.microsoft.com/office/powerpoint/2010/main" val="593051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Cleaning</a:t>
            </a:r>
          </a:p>
        </p:txBody>
      </p:sp>
      <p:sp>
        <p:nvSpPr>
          <p:cNvPr id="211970" name="Rectangle 3"/>
          <p:cNvSpPr>
            <a:spLocks noGrp="1" noChangeArrowheads="1"/>
          </p:cNvSpPr>
          <p:nvPr>
            <p:ph idx="1"/>
          </p:nvPr>
        </p:nvSpPr>
        <p:spPr/>
        <p:txBody>
          <a:bodyPr/>
          <a:lstStyle/>
          <a:p>
            <a:r>
              <a:rPr lang="en-US" sz="2800" dirty="0">
                <a:latin typeface="Arial" charset="0"/>
                <a:ea typeface="ＭＳ Ｐゴシック" charset="0"/>
                <a:cs typeface="ＭＳ Ｐゴシック" charset="0"/>
              </a:rPr>
              <a:t>Open vial of aluminum oxide polishing compound.</a:t>
            </a:r>
          </a:p>
          <a:p>
            <a:r>
              <a:rPr lang="en-US" sz="2800" dirty="0">
                <a:latin typeface="Arial" charset="0"/>
                <a:ea typeface="ＭＳ Ｐゴシック" charset="0"/>
                <a:cs typeface="ＭＳ Ｐゴシック" charset="0"/>
              </a:rPr>
              <a:t>Using a clean cotton swab, collect a small amount of compound.</a:t>
            </a:r>
          </a:p>
          <a:p>
            <a:r>
              <a:rPr lang="en-US" sz="2800" dirty="0">
                <a:latin typeface="Arial" charset="0"/>
                <a:ea typeface="ＭＳ Ｐゴシック" charset="0"/>
                <a:cs typeface="ＭＳ Ｐゴシック" charset="0"/>
              </a:rPr>
              <a:t>Use cotton swab to polish the PID lamp window.</a:t>
            </a:r>
          </a:p>
          <a:p>
            <a:pPr lvl="1"/>
            <a:r>
              <a:rPr lang="en-US" sz="2400" dirty="0">
                <a:latin typeface="Arial" charset="0"/>
                <a:ea typeface="ＭＳ Ｐゴシック" charset="0"/>
              </a:rPr>
              <a:t>Use a circular action applying light pressure</a:t>
            </a:r>
          </a:p>
          <a:p>
            <a:pPr lvl="1"/>
            <a:r>
              <a:rPr lang="en-US" sz="2400" dirty="0">
                <a:solidFill>
                  <a:srgbClr val="FF0818"/>
                </a:solidFill>
                <a:latin typeface="Arial" charset="0"/>
                <a:ea typeface="ＭＳ Ｐゴシック" charset="0"/>
              </a:rPr>
              <a:t>Never touch the lamp window with fingers!</a:t>
            </a:r>
          </a:p>
        </p:txBody>
      </p:sp>
    </p:spTree>
    <p:extLst>
      <p:ext uri="{BB962C8B-B14F-4D97-AF65-F5344CB8AC3E}">
        <p14:creationId xmlns:p14="http://schemas.microsoft.com/office/powerpoint/2010/main" val="23920171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PID Cleaning</a:t>
            </a:r>
          </a:p>
        </p:txBody>
      </p:sp>
      <p:sp>
        <p:nvSpPr>
          <p:cNvPr id="212994" name="Rectangle 1027"/>
          <p:cNvSpPr>
            <a:spLocks noGrp="1" noChangeArrowheads="1"/>
          </p:cNvSpPr>
          <p:nvPr>
            <p:ph idx="1"/>
          </p:nvPr>
        </p:nvSpPr>
        <p:spPr>
          <a:xfrm>
            <a:off x="685800" y="1597152"/>
            <a:ext cx="5029200" cy="4114800"/>
          </a:xfrm>
        </p:spPr>
        <p:txBody>
          <a:bodyPr/>
          <a:lstStyle/>
          <a:p>
            <a:r>
              <a:rPr lang="en-US">
                <a:latin typeface="Arial" charset="0"/>
                <a:ea typeface="ＭＳ Ｐゴシック" charset="0"/>
                <a:cs typeface="ＭＳ Ｐゴシック" charset="0"/>
              </a:rPr>
              <a:t>Polish the PID lamp window until a audible </a:t>
            </a:r>
            <a:r>
              <a:rPr lang="ja-JP" altLang="en-US">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squeaking</a:t>
            </a:r>
            <a:r>
              <a:rPr lang="ja-JP" altLang="en-US">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 is heard.</a:t>
            </a:r>
          </a:p>
          <a:p>
            <a:pPr lvl="1"/>
            <a:r>
              <a:rPr lang="en-US">
                <a:latin typeface="Arial" charset="0"/>
                <a:ea typeface="ＭＳ Ｐゴシック" charset="0"/>
              </a:rPr>
              <a:t>Usually about 15 seconds</a:t>
            </a:r>
          </a:p>
          <a:p>
            <a:r>
              <a:rPr lang="en-US">
                <a:latin typeface="Arial" charset="0"/>
                <a:ea typeface="ＭＳ Ｐゴシック" charset="0"/>
                <a:cs typeface="ＭＳ Ｐゴシック" charset="0"/>
              </a:rPr>
              <a:t>Remove residual powder with clean cotton swab</a:t>
            </a:r>
          </a:p>
        </p:txBody>
      </p:sp>
      <p:pic>
        <p:nvPicPr>
          <p:cNvPr id="212995" name="Picture 1029" descr="Cleaning PID L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673352"/>
            <a:ext cx="297180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8504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PID Cleaning</a:t>
            </a:r>
          </a:p>
        </p:txBody>
      </p:sp>
      <p:sp>
        <p:nvSpPr>
          <p:cNvPr id="214018" name="Rectangle 1027"/>
          <p:cNvSpPr>
            <a:spLocks noGrp="1" noChangeArrowheads="1"/>
          </p:cNvSpPr>
          <p:nvPr>
            <p:ph idx="1"/>
          </p:nvPr>
        </p:nvSpPr>
        <p:spPr>
          <a:xfrm>
            <a:off x="685800" y="1579563"/>
            <a:ext cx="3581400" cy="4114800"/>
          </a:xfrm>
        </p:spPr>
        <p:txBody>
          <a:bodyPr/>
          <a:lstStyle/>
          <a:p>
            <a:r>
              <a:rPr lang="en-US" sz="2800">
                <a:latin typeface="Arial" charset="0"/>
                <a:ea typeface="ＭＳ Ｐゴシック" charset="0"/>
                <a:cs typeface="ＭＳ Ｐゴシック" charset="0"/>
              </a:rPr>
              <a:t>Ensure lamp is completely dry and any visible signs of contamination are removed before refitting.</a:t>
            </a:r>
          </a:p>
          <a:p>
            <a:r>
              <a:rPr lang="en-US" sz="2800">
                <a:latin typeface="Arial" charset="0"/>
                <a:ea typeface="ＭＳ Ｐゴシック" charset="0"/>
                <a:cs typeface="ＭＳ Ｐゴシック" charset="0"/>
              </a:rPr>
              <a:t>Reinstall lamp into base.</a:t>
            </a:r>
          </a:p>
          <a:p>
            <a:endParaRPr lang="en-US" sz="2800">
              <a:latin typeface="Arial" charset="0"/>
              <a:ea typeface="ＭＳ Ｐゴシック" charset="0"/>
              <a:cs typeface="ＭＳ Ｐゴシック" charset="0"/>
            </a:endParaRPr>
          </a:p>
        </p:txBody>
      </p:sp>
      <p:pic>
        <p:nvPicPr>
          <p:cNvPr id="214019" name="Picture 1028" descr="Installing PID L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808163"/>
            <a:ext cx="396240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50006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Reassemble PID</a:t>
            </a:r>
          </a:p>
        </p:txBody>
      </p:sp>
      <p:sp>
        <p:nvSpPr>
          <p:cNvPr id="215042" name="Rectangle 3"/>
          <p:cNvSpPr>
            <a:spLocks noGrp="1" noChangeArrowheads="1"/>
          </p:cNvSpPr>
          <p:nvPr>
            <p:ph idx="1"/>
          </p:nvPr>
        </p:nvSpPr>
        <p:spPr>
          <a:xfrm>
            <a:off x="685800" y="1597152"/>
            <a:ext cx="4638480" cy="4114800"/>
          </a:xfrm>
        </p:spPr>
        <p:txBody>
          <a:bodyPr/>
          <a:lstStyle/>
          <a:p>
            <a:r>
              <a:rPr lang="en-US" dirty="0">
                <a:latin typeface="Arial" charset="0"/>
                <a:ea typeface="ＭＳ Ｐゴシック" charset="0"/>
                <a:cs typeface="ＭＳ Ｐゴシック" charset="0"/>
              </a:rPr>
              <a:t>Reassemble PID and calibrate as needed.</a:t>
            </a:r>
          </a:p>
        </p:txBody>
      </p:sp>
      <p:pic>
        <p:nvPicPr>
          <p:cNvPr id="215043" name="Picture 12" descr="pi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38586" y="1579563"/>
            <a:ext cx="17049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42066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16066"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If the EAGLE 2 is having calibration problems that cleaning the lamp could not solve, the lamp may need to be replaced.</a:t>
            </a:r>
          </a:p>
          <a:p>
            <a:r>
              <a:rPr lang="en-US">
                <a:latin typeface="Arial" charset="0"/>
                <a:ea typeface="ＭＳ Ｐゴシック" charset="0"/>
                <a:cs typeface="ＭＳ Ｐゴシック" charset="0"/>
              </a:rPr>
              <a:t>A contaminated electrode stack may also cause calibration problems by causing a drop in sensitivity. The electrode stack can also be replaced</a:t>
            </a:r>
          </a:p>
        </p:txBody>
      </p:sp>
    </p:spTree>
    <p:extLst>
      <p:ext uri="{BB962C8B-B14F-4D97-AF65-F5344CB8AC3E}">
        <p14:creationId xmlns:p14="http://schemas.microsoft.com/office/powerpoint/2010/main" val="6892266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17090" name="Rectangle 3"/>
          <p:cNvSpPr>
            <a:spLocks noGrp="1" noChangeArrowheads="1"/>
          </p:cNvSpPr>
          <p:nvPr>
            <p:ph idx="1"/>
          </p:nvPr>
        </p:nvSpPr>
        <p:spPr/>
        <p:txBody>
          <a:bodyPr/>
          <a:lstStyle/>
          <a:p>
            <a:r>
              <a:rPr lang="en-US">
                <a:latin typeface="Arial" charset="0"/>
                <a:ea typeface="ＭＳ Ｐゴシック" charset="0"/>
                <a:cs typeface="ＭＳ Ｐゴシック" charset="0"/>
              </a:rPr>
              <a:t>With the EAGLE 2 off, turn the instrument upside down and unscrew the 3 case screws.</a:t>
            </a:r>
          </a:p>
          <a:p>
            <a:r>
              <a:rPr lang="en-US">
                <a:latin typeface="Arial" charset="0"/>
                <a:ea typeface="ＭＳ Ｐゴシック" charset="0"/>
                <a:cs typeface="ＭＳ Ｐゴシック" charset="0"/>
              </a:rPr>
              <a:t>Turn the instrument right side up and carefully remove the top case.</a:t>
            </a:r>
          </a:p>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99348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Software Advancements</a:t>
            </a:r>
          </a:p>
        </p:txBody>
      </p:sp>
      <p:sp>
        <p:nvSpPr>
          <p:cNvPr id="36867" name="Rectangle 3"/>
          <p:cNvSpPr>
            <a:spLocks noGrp="1" noChangeArrowheads="1"/>
          </p:cNvSpPr>
          <p:nvPr>
            <p:ph type="body" sz="half" idx="1"/>
          </p:nvPr>
        </p:nvSpPr>
        <p:spPr>
          <a:xfrm>
            <a:off x="685800" y="1981200"/>
            <a:ext cx="5715000" cy="4114800"/>
          </a:xfrm>
        </p:spPr>
        <p:txBody>
          <a:bodyPr/>
          <a:lstStyle/>
          <a:p>
            <a:pPr eaLnBrk="1" hangingPunct="1">
              <a:lnSpc>
                <a:spcPct val="90000"/>
              </a:lnSpc>
            </a:pPr>
            <a:r>
              <a:rPr lang="en-US" sz="2400">
                <a:latin typeface="Arial" charset="0"/>
                <a:ea typeface="ＭＳ Ｐゴシック" charset="0"/>
                <a:cs typeface="ＭＳ Ｐゴシック" charset="0"/>
              </a:rPr>
              <a:t>3 Operating modes</a:t>
            </a:r>
          </a:p>
          <a:p>
            <a:pPr lvl="1" eaLnBrk="1" hangingPunct="1">
              <a:lnSpc>
                <a:spcPct val="90000"/>
              </a:lnSpc>
            </a:pPr>
            <a:r>
              <a:rPr lang="en-US" sz="2000">
                <a:latin typeface="Arial" charset="0"/>
                <a:ea typeface="ＭＳ Ｐゴシック" charset="0"/>
              </a:rPr>
              <a:t>Normal</a:t>
            </a:r>
          </a:p>
          <a:p>
            <a:pPr lvl="1" eaLnBrk="1" hangingPunct="1">
              <a:lnSpc>
                <a:spcPct val="90000"/>
              </a:lnSpc>
            </a:pPr>
            <a:r>
              <a:rPr lang="en-US" sz="2000">
                <a:latin typeface="Arial" charset="0"/>
                <a:ea typeface="ＭＳ Ｐゴシック" charset="0"/>
              </a:rPr>
              <a:t>Leak check</a:t>
            </a:r>
          </a:p>
          <a:p>
            <a:pPr lvl="1" eaLnBrk="1" hangingPunct="1">
              <a:lnSpc>
                <a:spcPct val="90000"/>
              </a:lnSpc>
            </a:pPr>
            <a:r>
              <a:rPr lang="en-US" sz="2000">
                <a:latin typeface="Arial" charset="0"/>
                <a:ea typeface="ＭＳ Ｐゴシック" charset="0"/>
              </a:rPr>
              <a:t>Bar hole sampling</a:t>
            </a:r>
          </a:p>
          <a:p>
            <a:pPr eaLnBrk="1" hangingPunct="1">
              <a:lnSpc>
                <a:spcPct val="90000"/>
              </a:lnSpc>
            </a:pPr>
            <a:r>
              <a:rPr lang="en-US" sz="2400">
                <a:latin typeface="Arial" charset="0"/>
                <a:ea typeface="ＭＳ Ｐゴシック" charset="0"/>
                <a:cs typeface="ＭＳ Ｐゴシック" charset="0"/>
              </a:rPr>
              <a:t>Data log up to 6 gases</a:t>
            </a:r>
          </a:p>
          <a:p>
            <a:pPr eaLnBrk="1" hangingPunct="1">
              <a:lnSpc>
                <a:spcPct val="90000"/>
              </a:lnSpc>
            </a:pPr>
            <a:r>
              <a:rPr lang="en-US" sz="2400">
                <a:latin typeface="Arial" charset="0"/>
                <a:ea typeface="ＭＳ Ｐゴシック" charset="0"/>
                <a:cs typeface="ＭＳ Ｐゴシック" charset="0"/>
              </a:rPr>
              <a:t>Calibration reminders</a:t>
            </a:r>
          </a:p>
          <a:p>
            <a:pPr lvl="1" eaLnBrk="1" hangingPunct="1">
              <a:lnSpc>
                <a:spcPct val="90000"/>
              </a:lnSpc>
            </a:pPr>
            <a:r>
              <a:rPr lang="en-US" sz="2000">
                <a:latin typeface="Arial" charset="0"/>
                <a:ea typeface="ＭＳ Ｐゴシック" charset="0"/>
              </a:rPr>
              <a:t>Confirm to cal</a:t>
            </a:r>
          </a:p>
          <a:p>
            <a:pPr lvl="1" eaLnBrk="1" hangingPunct="1">
              <a:lnSpc>
                <a:spcPct val="90000"/>
              </a:lnSpc>
            </a:pPr>
            <a:r>
              <a:rPr lang="en-US" sz="2000">
                <a:latin typeface="Arial" charset="0"/>
                <a:ea typeface="ＭＳ Ｐゴシック" charset="0"/>
              </a:rPr>
              <a:t>Must cal (lock out)</a:t>
            </a:r>
          </a:p>
          <a:p>
            <a:pPr lvl="1" eaLnBrk="1" hangingPunct="1">
              <a:lnSpc>
                <a:spcPct val="90000"/>
              </a:lnSpc>
            </a:pPr>
            <a:r>
              <a:rPr lang="en-US" sz="2000">
                <a:latin typeface="Arial" charset="0"/>
                <a:ea typeface="ＭＳ Ｐゴシック" charset="0"/>
              </a:rPr>
              <a:t>Notification only</a:t>
            </a:r>
          </a:p>
          <a:p>
            <a:pPr eaLnBrk="1" hangingPunct="1">
              <a:lnSpc>
                <a:spcPct val="90000"/>
              </a:lnSpc>
            </a:pPr>
            <a:r>
              <a:rPr lang="en-US" sz="2400">
                <a:latin typeface="Arial" charset="0"/>
                <a:ea typeface="ＭＳ Ｐゴシック" charset="0"/>
                <a:cs typeface="ＭＳ Ｐゴシック" charset="0"/>
              </a:rPr>
              <a:t>Gas channel positions fully programmable</a:t>
            </a:r>
          </a:p>
        </p:txBody>
      </p:sp>
      <p:sp>
        <p:nvSpPr>
          <p:cNvPr id="36865"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pic>
        <p:nvPicPr>
          <p:cNvPr id="36868"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628775"/>
            <a:ext cx="48006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380064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18114"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Locate the PID sensor and pull it out of the flow block.</a:t>
            </a:r>
          </a:p>
          <a:p>
            <a:r>
              <a:rPr lang="en-US">
                <a:latin typeface="Arial" charset="0"/>
                <a:ea typeface="ＭＳ Ｐゴシック" charset="0"/>
                <a:cs typeface="ＭＳ Ｐゴシック" charset="0"/>
              </a:rPr>
              <a:t>Remove the cable connector from the PID</a:t>
            </a:r>
            <a:r>
              <a:rPr lang="ja-JP" altLang="en-US">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s sub PCB.</a:t>
            </a:r>
          </a:p>
          <a:p>
            <a:r>
              <a:rPr lang="en-US">
                <a:latin typeface="Arial" charset="0"/>
                <a:ea typeface="ＭＳ Ｐゴシック" charset="0"/>
                <a:cs typeface="ＭＳ Ｐゴシック" charset="0"/>
              </a:rPr>
              <a:t>Place the PID sensor face down on a working surface and hold it steady.</a:t>
            </a:r>
          </a:p>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05748680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19138" name="Rectangle 3"/>
          <p:cNvSpPr>
            <a:spLocks noGrp="1" noChangeArrowheads="1"/>
          </p:cNvSpPr>
          <p:nvPr>
            <p:ph idx="1"/>
          </p:nvPr>
        </p:nvSpPr>
        <p:spPr>
          <a:xfrm>
            <a:off x="685800" y="1579563"/>
            <a:ext cx="4114800" cy="4114800"/>
          </a:xfrm>
        </p:spPr>
        <p:txBody>
          <a:bodyPr/>
          <a:lstStyle/>
          <a:p>
            <a:r>
              <a:rPr lang="en-US" dirty="0">
                <a:latin typeface="Arial" charset="0"/>
                <a:ea typeface="ＭＳ Ｐゴシック" charset="0"/>
                <a:cs typeface="ＭＳ Ｐゴシック" charset="0"/>
              </a:rPr>
              <a:t>Insert the tabs on the removal tool into the slots on the top of the PID and squeeze until the electrode stack and lamp are released. </a:t>
            </a:r>
          </a:p>
        </p:txBody>
      </p:sp>
      <p:pic>
        <p:nvPicPr>
          <p:cNvPr id="219139" name="Picture 5" descr="Opening P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808163"/>
            <a:ext cx="3530600"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5979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20162" name="Rectangle 3"/>
          <p:cNvSpPr>
            <a:spLocks noGrp="1" noChangeArrowheads="1"/>
          </p:cNvSpPr>
          <p:nvPr>
            <p:ph idx="1"/>
          </p:nvPr>
        </p:nvSpPr>
        <p:spPr/>
        <p:txBody>
          <a:bodyPr/>
          <a:lstStyle/>
          <a:p>
            <a:pPr>
              <a:lnSpc>
                <a:spcPct val="90000"/>
              </a:lnSpc>
            </a:pPr>
            <a:r>
              <a:rPr lang="en-US">
                <a:latin typeface="Arial" charset="0"/>
                <a:ea typeface="ＭＳ Ｐゴシック" charset="0"/>
                <a:cs typeface="ＭＳ Ｐゴシック" charset="0"/>
              </a:rPr>
              <a:t>Carefully lift the PID sensor body away from the electrode stack and lamp.</a:t>
            </a:r>
          </a:p>
          <a:p>
            <a:pPr>
              <a:lnSpc>
                <a:spcPct val="90000"/>
              </a:lnSpc>
            </a:pPr>
            <a:r>
              <a:rPr lang="en-US">
                <a:latin typeface="Arial" charset="0"/>
                <a:ea typeface="ＭＳ Ｐゴシック" charset="0"/>
                <a:cs typeface="ＭＳ Ｐゴシック" charset="0"/>
              </a:rPr>
              <a:t>Replace the old lamp or electrode stack with a new one.</a:t>
            </a:r>
          </a:p>
          <a:p>
            <a:pPr>
              <a:lnSpc>
                <a:spcPct val="90000"/>
              </a:lnSpc>
            </a:pPr>
            <a:r>
              <a:rPr lang="en-US" i="1">
                <a:latin typeface="Arial" charset="0"/>
                <a:ea typeface="ＭＳ Ｐゴシック" charset="0"/>
                <a:cs typeface="ＭＳ Ｐゴシック" charset="0"/>
              </a:rPr>
              <a:t>Be careful not to touch the lamp window with bare fingers. The use of finger cots for the lamp handling hand is recommended.</a:t>
            </a:r>
          </a:p>
        </p:txBody>
      </p:sp>
    </p:spTree>
    <p:extLst>
      <p:ext uri="{BB962C8B-B14F-4D97-AF65-F5344CB8AC3E}">
        <p14:creationId xmlns:p14="http://schemas.microsoft.com/office/powerpoint/2010/main" val="16485095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21186" name="Rectangle 3"/>
          <p:cNvSpPr>
            <a:spLocks noGrp="1" noChangeArrowheads="1"/>
          </p:cNvSpPr>
          <p:nvPr>
            <p:ph idx="1"/>
          </p:nvPr>
        </p:nvSpPr>
        <p:spPr>
          <a:xfrm>
            <a:off x="685800" y="1579563"/>
            <a:ext cx="4495800" cy="3886200"/>
          </a:xfrm>
        </p:spPr>
        <p:txBody>
          <a:bodyPr/>
          <a:lstStyle/>
          <a:p>
            <a:pPr>
              <a:lnSpc>
                <a:spcPct val="90000"/>
              </a:lnSpc>
            </a:pPr>
            <a:r>
              <a:rPr lang="en-US" sz="2800" dirty="0">
                <a:latin typeface="Arial" charset="0"/>
                <a:ea typeface="ＭＳ Ｐゴシック" charset="0"/>
                <a:cs typeface="ＭＳ Ｐゴシック" charset="0"/>
              </a:rPr>
              <a:t>Hold the electrode stack with one hand and place the window end of the lamp inside the O-ring. Twisting the lamp helps ensure a seal. The lamp should be freely supported by the O-ring.</a:t>
            </a:r>
          </a:p>
          <a:p>
            <a:pPr>
              <a:lnSpc>
                <a:spcPct val="90000"/>
              </a:lnSpc>
            </a:pPr>
            <a:endParaRPr lang="en-US" sz="2800" dirty="0">
              <a:latin typeface="Arial" charset="0"/>
              <a:ea typeface="ＭＳ Ｐゴシック" charset="0"/>
              <a:cs typeface="ＭＳ Ｐゴシック" charset="0"/>
            </a:endParaRPr>
          </a:p>
        </p:txBody>
      </p:sp>
      <p:sp>
        <p:nvSpPr>
          <p:cNvPr id="283652" name="Rectangle 4"/>
          <p:cNvSpPr>
            <a:spLocks noChangeArrowheads="1"/>
          </p:cNvSpPr>
          <p:nvPr/>
        </p:nvSpPr>
        <p:spPr bwMode="auto">
          <a:xfrm>
            <a:off x="3503613" y="50688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p>
        </p:txBody>
      </p:sp>
      <p:pic>
        <p:nvPicPr>
          <p:cNvPr id="221188" name="Picture 6" descr="Removing PID Lamp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55763"/>
            <a:ext cx="37338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154186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22210" name="Rectangle 1027"/>
          <p:cNvSpPr>
            <a:spLocks noGrp="1" noChangeArrowheads="1"/>
          </p:cNvSpPr>
          <p:nvPr>
            <p:ph idx="1"/>
          </p:nvPr>
        </p:nvSpPr>
        <p:spPr/>
        <p:txBody>
          <a:bodyPr/>
          <a:lstStyle/>
          <a:p>
            <a:r>
              <a:rPr lang="en-US" sz="2800" dirty="0">
                <a:latin typeface="Arial" charset="0"/>
                <a:ea typeface="ＭＳ Ｐゴシック" charset="0"/>
                <a:cs typeface="ＭＳ Ｐゴシック" charset="0"/>
              </a:rPr>
              <a:t>Holding onto the electrode stack, place the lamp into the lamp cavity in the sensor and then press the electrode stack until the clips engage and the stack and sensor faces are flush.</a:t>
            </a:r>
          </a:p>
          <a:p>
            <a:r>
              <a:rPr lang="en-US" sz="2800" dirty="0">
                <a:latin typeface="Arial" charset="0"/>
                <a:ea typeface="ＭＳ Ｐゴシック" charset="0"/>
                <a:cs typeface="ＭＳ Ｐゴシック" charset="0"/>
              </a:rPr>
              <a:t>Carefully line up the PID sensor pins with the sockets in the bottom of the sensor adapter and lower the sensor into the flow block.</a:t>
            </a:r>
          </a:p>
          <a:p>
            <a:endParaRPr lang="en-US" sz="28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3352143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PID Maintenance</a:t>
            </a:r>
          </a:p>
        </p:txBody>
      </p:sp>
      <p:sp>
        <p:nvSpPr>
          <p:cNvPr id="223234" name="Rectangle 1027"/>
          <p:cNvSpPr>
            <a:spLocks noGrp="1" noChangeArrowheads="1"/>
          </p:cNvSpPr>
          <p:nvPr>
            <p:ph idx="1"/>
          </p:nvPr>
        </p:nvSpPr>
        <p:spPr/>
        <p:txBody>
          <a:bodyPr/>
          <a:lstStyle/>
          <a:p>
            <a:r>
              <a:rPr lang="en-US" dirty="0">
                <a:latin typeface="Arial" charset="0"/>
                <a:ea typeface="ＭＳ Ｐゴシック" charset="0"/>
                <a:cs typeface="ＭＳ Ｐゴシック" charset="0"/>
              </a:rPr>
              <a:t>Plug the cable connector into the PID sub PCB</a:t>
            </a:r>
          </a:p>
          <a:p>
            <a:r>
              <a:rPr lang="en-US" dirty="0">
                <a:latin typeface="Arial" charset="0"/>
                <a:ea typeface="ＭＳ Ｐゴシック" charset="0"/>
                <a:cs typeface="ＭＳ Ｐゴシック" charset="0"/>
              </a:rPr>
              <a:t>Place the top case back on the bottom case, turn the instrument upside down, and screw the case screws back on.</a:t>
            </a:r>
          </a:p>
          <a:p>
            <a:r>
              <a:rPr lang="en-US" dirty="0">
                <a:latin typeface="Arial" charset="0"/>
                <a:ea typeface="ＭＳ Ｐゴシック" charset="0"/>
                <a:cs typeface="ＭＳ Ｐゴシック" charset="0"/>
              </a:rPr>
              <a:t>Calibrate the PID channel before use.</a:t>
            </a:r>
          </a:p>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6121094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24258"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The Eagle 2 has the ability to store data in its memory.</a:t>
            </a:r>
          </a:p>
          <a:p>
            <a:r>
              <a:rPr lang="en-US" dirty="0">
                <a:latin typeface="Arial" charset="0"/>
                <a:ea typeface="ＭＳ Ｐゴシック" charset="0"/>
                <a:cs typeface="ＭＳ Ｐゴシック" charset="0"/>
              </a:rPr>
              <a:t>That data can be downloaded to a computer using the Eagle 2 Data Logger Management Program.</a:t>
            </a:r>
          </a:p>
        </p:txBody>
      </p:sp>
    </p:spTree>
    <p:extLst>
      <p:ext uri="{BB962C8B-B14F-4D97-AF65-F5344CB8AC3E}">
        <p14:creationId xmlns:p14="http://schemas.microsoft.com/office/powerpoint/2010/main" val="29135074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26306"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Install the Data Logger Management Program on the computer you wish to use and launch the program.</a:t>
            </a:r>
          </a:p>
          <a:p>
            <a:r>
              <a:rPr lang="en-US" dirty="0">
                <a:latin typeface="Arial" charset="0"/>
                <a:ea typeface="ＭＳ Ｐゴシック" charset="0"/>
                <a:cs typeface="ＭＳ Ｐゴシック" charset="0"/>
              </a:rPr>
              <a:t>Make sure the Eagle 2 is off.</a:t>
            </a:r>
          </a:p>
          <a:p>
            <a:r>
              <a:rPr lang="en-US" dirty="0">
                <a:latin typeface="Arial" charset="0"/>
                <a:ea typeface="ＭＳ Ｐゴシック" charset="0"/>
                <a:cs typeface="ＭＳ Ｐゴシック" charset="0"/>
              </a:rPr>
              <a:t>Locate the IR port on your computer or plug an IrDA downloading cable into a USB port.</a:t>
            </a:r>
          </a:p>
        </p:txBody>
      </p:sp>
    </p:spTree>
    <p:extLst>
      <p:ext uri="{BB962C8B-B14F-4D97-AF65-F5344CB8AC3E}">
        <p14:creationId xmlns:p14="http://schemas.microsoft.com/office/powerpoint/2010/main" val="95868003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28354" name="Rectangle 3"/>
          <p:cNvSpPr>
            <a:spLocks noGrp="1" noChangeArrowheads="1"/>
          </p:cNvSpPr>
          <p:nvPr>
            <p:ph idx="1"/>
          </p:nvPr>
        </p:nvSpPr>
        <p:spPr>
          <a:xfrm>
            <a:off x="609600" y="1579138"/>
            <a:ext cx="7924800" cy="4572000"/>
          </a:xfrm>
        </p:spPr>
        <p:txBody>
          <a:bodyPr/>
          <a:lstStyle/>
          <a:p>
            <a:pPr>
              <a:lnSpc>
                <a:spcPct val="90000"/>
              </a:lnSpc>
            </a:pPr>
            <a:r>
              <a:rPr lang="en-US" dirty="0">
                <a:latin typeface="Arial" charset="0"/>
                <a:ea typeface="ＭＳ Ｐゴシック" charset="0"/>
                <a:cs typeface="ＭＳ Ｐゴシック" charset="0"/>
              </a:rPr>
              <a:t>Align the IR port on the front of the Eagle 2 with either the IR port on your computer or </a:t>
            </a:r>
            <a:r>
              <a:rPr lang="en-US" dirty="0" smtClean="0">
                <a:latin typeface="Arial" charset="0"/>
                <a:ea typeface="ＭＳ Ｐゴシック" charset="0"/>
                <a:cs typeface="ＭＳ Ｐゴシック" charset="0"/>
              </a:rPr>
              <a:t>the </a:t>
            </a:r>
            <a:br>
              <a:rPr lang="en-US" dirty="0" smtClean="0">
                <a:latin typeface="Arial" charset="0"/>
                <a:ea typeface="ＭＳ Ｐゴシック" charset="0"/>
                <a:cs typeface="ＭＳ Ｐゴシック" charset="0"/>
              </a:rPr>
            </a:br>
            <a:r>
              <a:rPr lang="en-US" dirty="0" smtClean="0">
                <a:latin typeface="Arial" charset="0"/>
                <a:ea typeface="ＭＳ Ｐゴシック" charset="0"/>
                <a:cs typeface="ＭＳ Ｐゴシック" charset="0"/>
              </a:rPr>
              <a:t>IR </a:t>
            </a:r>
            <a:r>
              <a:rPr lang="en-US" dirty="0">
                <a:latin typeface="Arial" charset="0"/>
                <a:ea typeface="ＭＳ Ｐゴシック" charset="0"/>
                <a:cs typeface="ＭＳ Ｐゴシック" charset="0"/>
              </a:rPr>
              <a:t>port </a:t>
            </a:r>
            <a:r>
              <a:rPr lang="en-US" dirty="0" smtClean="0">
                <a:latin typeface="Arial" charset="0"/>
                <a:ea typeface="ＭＳ Ｐゴシック" charset="0"/>
                <a:cs typeface="ＭＳ Ｐゴシック" charset="0"/>
              </a:rPr>
              <a:t>on the </a:t>
            </a:r>
            <a:br>
              <a:rPr lang="en-US" dirty="0" smtClean="0">
                <a:latin typeface="Arial" charset="0"/>
                <a:ea typeface="ＭＳ Ｐゴシック" charset="0"/>
                <a:cs typeface="ＭＳ Ｐゴシック" charset="0"/>
              </a:rPr>
            </a:br>
            <a:r>
              <a:rPr lang="en-US" dirty="0" smtClean="0">
                <a:latin typeface="Arial" charset="0"/>
                <a:ea typeface="ＭＳ Ｐゴシック" charset="0"/>
                <a:cs typeface="ＭＳ Ｐゴシック" charset="0"/>
              </a:rPr>
              <a:t>IrDA </a:t>
            </a:r>
            <a:r>
              <a:rPr lang="en-US" dirty="0">
                <a:latin typeface="Arial" charset="0"/>
                <a:ea typeface="ＭＳ Ｐゴシック" charset="0"/>
                <a:cs typeface="ＭＳ Ｐゴシック" charset="0"/>
              </a:rPr>
              <a:t>cable.</a:t>
            </a:r>
          </a:p>
          <a:p>
            <a:pPr>
              <a:lnSpc>
                <a:spcPct val="90000"/>
              </a:lnSpc>
            </a:pPr>
            <a:r>
              <a:rPr lang="en-US" dirty="0">
                <a:latin typeface="Arial" charset="0"/>
                <a:ea typeface="ＭＳ Ｐゴシック" charset="0"/>
                <a:cs typeface="ＭＳ Ｐゴシック" charset="0"/>
              </a:rPr>
              <a:t>The 2 IR ports </a:t>
            </a:r>
            <a:r>
              <a:rPr lang="en-US" dirty="0" smtClean="0">
                <a:latin typeface="Arial" charset="0"/>
                <a:ea typeface="ＭＳ Ｐゴシック" charset="0"/>
                <a:cs typeface="ＭＳ Ｐゴシック" charset="0"/>
              </a:rPr>
              <a:t/>
            </a:r>
            <a:br>
              <a:rPr lang="en-US" dirty="0" smtClean="0">
                <a:latin typeface="Arial" charset="0"/>
                <a:ea typeface="ＭＳ Ｐゴシック" charset="0"/>
                <a:cs typeface="ＭＳ Ｐゴシック" charset="0"/>
              </a:rPr>
            </a:br>
            <a:r>
              <a:rPr lang="en-US" dirty="0" smtClean="0">
                <a:latin typeface="Arial" charset="0"/>
                <a:ea typeface="ＭＳ Ｐゴシック" charset="0"/>
                <a:cs typeface="ＭＳ Ｐゴシック" charset="0"/>
              </a:rPr>
              <a:t>should be a </a:t>
            </a:r>
            <a:r>
              <a:rPr lang="en-US" dirty="0">
                <a:latin typeface="Arial" charset="0"/>
                <a:ea typeface="ＭＳ Ｐゴシック" charset="0"/>
                <a:cs typeface="ＭＳ Ｐゴシック" charset="0"/>
              </a:rPr>
              <a:t>few </a:t>
            </a:r>
            <a:r>
              <a:rPr lang="en-US" dirty="0" smtClean="0">
                <a:latin typeface="Arial" charset="0"/>
                <a:ea typeface="ＭＳ Ｐゴシック" charset="0"/>
                <a:cs typeface="ＭＳ Ｐゴシック" charset="0"/>
              </a:rPr>
              <a:t/>
            </a:r>
            <a:br>
              <a:rPr lang="en-US" dirty="0" smtClean="0">
                <a:latin typeface="Arial" charset="0"/>
                <a:ea typeface="ＭＳ Ｐゴシック" charset="0"/>
                <a:cs typeface="ＭＳ Ｐゴシック" charset="0"/>
              </a:rPr>
            </a:br>
            <a:r>
              <a:rPr lang="en-US" dirty="0" smtClean="0">
                <a:latin typeface="Arial" charset="0"/>
                <a:ea typeface="ＭＳ Ｐゴシック" charset="0"/>
                <a:cs typeface="ＭＳ Ｐゴシック" charset="0"/>
              </a:rPr>
              <a:t>inches part</a:t>
            </a:r>
            <a:r>
              <a:rPr lang="en-US" dirty="0">
                <a:latin typeface="Arial" charset="0"/>
                <a:ea typeface="ＭＳ Ｐゴシック" charset="0"/>
                <a:cs typeface="ＭＳ Ｐゴシック" charset="0"/>
              </a:rPr>
              <a:t>.	</a:t>
            </a:r>
          </a:p>
        </p:txBody>
      </p:sp>
      <p:pic>
        <p:nvPicPr>
          <p:cNvPr id="228355" name="Picture 7" descr="105"/>
          <p:cNvPicPr>
            <a:picLocks noChangeAspect="1" noChangeArrowheads="1"/>
          </p:cNvPicPr>
          <p:nvPr/>
        </p:nvPicPr>
        <p:blipFill rotWithShape="1">
          <a:blip r:embed="rId3">
            <a:extLst>
              <a:ext uri="{28A0092B-C50C-407E-A947-70E740481C1C}">
                <a14:useLocalDpi xmlns:a14="http://schemas.microsoft.com/office/drawing/2010/main" val="0"/>
              </a:ext>
            </a:extLst>
          </a:blip>
          <a:srcRect l="19034" r="15803"/>
          <a:stretch/>
        </p:blipFill>
        <p:spPr bwMode="auto">
          <a:xfrm>
            <a:off x="4876800" y="2884591"/>
            <a:ext cx="3277169"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40" name="Line 8"/>
          <p:cNvSpPr>
            <a:spLocks noChangeShapeType="1"/>
          </p:cNvSpPr>
          <p:nvPr/>
        </p:nvSpPr>
        <p:spPr bwMode="auto">
          <a:xfrm flipH="1" flipV="1">
            <a:off x="5715000" y="3507484"/>
            <a:ext cx="838200" cy="1676400"/>
          </a:xfrm>
          <a:prstGeom prst="line">
            <a:avLst/>
          </a:prstGeom>
          <a:noFill/>
          <a:ln w="12700">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48841" name="Text Box 9"/>
          <p:cNvSpPr txBox="1">
            <a:spLocks noChangeArrowheads="1"/>
          </p:cNvSpPr>
          <p:nvPr/>
        </p:nvSpPr>
        <p:spPr bwMode="auto">
          <a:xfrm>
            <a:off x="4876800" y="3126484"/>
            <a:ext cx="1182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solidFill>
                  <a:srgbClr val="000000"/>
                </a:solidFill>
              </a:rPr>
              <a:t>IR Port</a:t>
            </a:r>
          </a:p>
        </p:txBody>
      </p:sp>
      <p:sp>
        <p:nvSpPr>
          <p:cNvPr id="248842" name="Line 10"/>
          <p:cNvSpPr>
            <a:spLocks noChangeShapeType="1"/>
          </p:cNvSpPr>
          <p:nvPr/>
        </p:nvSpPr>
        <p:spPr bwMode="auto">
          <a:xfrm flipH="1" flipV="1">
            <a:off x="4876800" y="4269484"/>
            <a:ext cx="685800" cy="1447800"/>
          </a:xfrm>
          <a:prstGeom prst="line">
            <a:avLst/>
          </a:prstGeom>
          <a:noFill/>
          <a:ln w="12700">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48843" name="Text Box 11"/>
          <p:cNvSpPr txBox="1">
            <a:spLocks noChangeArrowheads="1"/>
          </p:cNvSpPr>
          <p:nvPr/>
        </p:nvSpPr>
        <p:spPr bwMode="auto">
          <a:xfrm>
            <a:off x="4030176" y="5183884"/>
            <a:ext cx="9505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dirty="0">
                <a:solidFill>
                  <a:srgbClr val="000000"/>
                </a:solidFill>
              </a:rPr>
              <a:t>IrDA Cable</a:t>
            </a:r>
          </a:p>
        </p:txBody>
      </p:sp>
    </p:spTree>
    <p:extLst>
      <p:ext uri="{BB962C8B-B14F-4D97-AF65-F5344CB8AC3E}">
        <p14:creationId xmlns:p14="http://schemas.microsoft.com/office/powerpoint/2010/main" val="283927461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30402" name="Rectangle 3"/>
          <p:cNvSpPr>
            <a:spLocks noGrp="1" noChangeArrowheads="1"/>
          </p:cNvSpPr>
          <p:nvPr>
            <p:ph idx="1"/>
          </p:nvPr>
        </p:nvSpPr>
        <p:spPr>
          <a:xfrm>
            <a:off x="449263" y="1579563"/>
            <a:ext cx="7772400" cy="4648200"/>
          </a:xfrm>
        </p:spPr>
        <p:txBody>
          <a:bodyPr/>
          <a:lstStyle/>
          <a:p>
            <a:pPr>
              <a:lnSpc>
                <a:spcPct val="90000"/>
              </a:lnSpc>
            </a:pPr>
            <a:r>
              <a:rPr lang="en-US" dirty="0">
                <a:latin typeface="Arial" charset="0"/>
                <a:ea typeface="ＭＳ Ｐゴシック" charset="0"/>
                <a:cs typeface="ＭＳ Ｐゴシック" charset="0"/>
              </a:rPr>
              <a:t>With the IR ports lined up, turn on the Eagle 2.</a:t>
            </a:r>
          </a:p>
          <a:p>
            <a:pPr>
              <a:lnSpc>
                <a:spcPct val="90000"/>
              </a:lnSpc>
            </a:pPr>
            <a:r>
              <a:rPr lang="en-US" dirty="0">
                <a:latin typeface="Arial" charset="0"/>
                <a:ea typeface="ＭＳ Ｐゴシック" charset="0"/>
                <a:cs typeface="ＭＳ Ｐゴシック" charset="0"/>
              </a:rPr>
              <a:t>It should get part way through its warm up sequence and display CONNECT IrDA.</a:t>
            </a:r>
          </a:p>
          <a:p>
            <a:pPr>
              <a:lnSpc>
                <a:spcPct val="90000"/>
              </a:lnSpc>
            </a:pPr>
            <a:r>
              <a:rPr lang="en-US" dirty="0">
                <a:latin typeface="Arial" charset="0"/>
                <a:ea typeface="ＭＳ Ｐゴシック" charset="0"/>
                <a:cs typeface="ＭＳ Ｐゴシック" charset="0"/>
              </a:rPr>
              <a:t>The connect light in the Download Window of the program will turn green and </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Connection Successful</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 displays in the download area.</a:t>
            </a:r>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920570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Software Advancements</a:t>
            </a:r>
          </a:p>
        </p:txBody>
      </p:sp>
      <p:sp>
        <p:nvSpPr>
          <p:cNvPr id="38915" name="Rectangle 3"/>
          <p:cNvSpPr>
            <a:spLocks noGrp="1" noChangeArrowheads="1"/>
          </p:cNvSpPr>
          <p:nvPr>
            <p:ph type="body" sz="half" idx="1"/>
          </p:nvPr>
        </p:nvSpPr>
        <p:spPr>
          <a:xfrm>
            <a:off x="685800" y="1981200"/>
            <a:ext cx="5715000" cy="4114800"/>
          </a:xfrm>
        </p:spPr>
        <p:txBody>
          <a:bodyPr/>
          <a:lstStyle/>
          <a:p>
            <a:pPr eaLnBrk="1" hangingPunct="1">
              <a:lnSpc>
                <a:spcPct val="90000"/>
              </a:lnSpc>
            </a:pPr>
            <a:r>
              <a:rPr lang="en-US" sz="2000">
                <a:latin typeface="Arial" charset="0"/>
                <a:ea typeface="ＭＳ Ｐゴシック" charset="0"/>
                <a:cs typeface="ＭＳ Ｐゴシック" charset="0"/>
              </a:rPr>
              <a:t>Preprogrammed response factors for LEL and PID sensors</a:t>
            </a:r>
            <a:endParaRPr lang="en-US" sz="2400">
              <a:latin typeface="Arial" charset="0"/>
              <a:ea typeface="ＭＳ Ｐゴシック" charset="0"/>
              <a:cs typeface="ＭＳ Ｐゴシック" charset="0"/>
            </a:endParaRPr>
          </a:p>
          <a:p>
            <a:pPr lvl="1" eaLnBrk="1" hangingPunct="1">
              <a:lnSpc>
                <a:spcPct val="90000"/>
              </a:lnSpc>
            </a:pPr>
            <a:r>
              <a:rPr lang="en-US" sz="2000">
                <a:latin typeface="Arial" charset="0"/>
                <a:ea typeface="ＭＳ Ｐゴシック" charset="0"/>
              </a:rPr>
              <a:t>Change target gas without re-calibrating</a:t>
            </a:r>
            <a:r>
              <a:rPr lang="en-US" sz="1800">
                <a:latin typeface="Arial" charset="0"/>
                <a:ea typeface="ＭＳ Ｐゴシック" charset="0"/>
              </a:rPr>
              <a:t> </a:t>
            </a:r>
          </a:p>
          <a:p>
            <a:pPr eaLnBrk="1" hangingPunct="1">
              <a:lnSpc>
                <a:spcPct val="90000"/>
              </a:lnSpc>
            </a:pPr>
            <a:r>
              <a:rPr lang="en-US" sz="2000">
                <a:latin typeface="Arial" charset="0"/>
                <a:ea typeface="ＭＳ Ｐゴシック" charset="0"/>
                <a:cs typeface="ＭＳ Ｐゴシック" charset="0"/>
              </a:rPr>
              <a:t>Password protection</a:t>
            </a:r>
          </a:p>
          <a:p>
            <a:pPr eaLnBrk="1" hangingPunct="1">
              <a:lnSpc>
                <a:spcPct val="90000"/>
              </a:lnSpc>
            </a:pPr>
            <a:r>
              <a:rPr lang="en-US" sz="2000">
                <a:latin typeface="Arial" charset="0"/>
                <a:ea typeface="ＭＳ Ｐゴシック" charset="0"/>
                <a:cs typeface="ＭＳ Ｐゴシック" charset="0"/>
              </a:rPr>
              <a:t>Software for all configurations included</a:t>
            </a:r>
          </a:p>
          <a:p>
            <a:pPr lvl="1" eaLnBrk="1" hangingPunct="1">
              <a:lnSpc>
                <a:spcPct val="90000"/>
              </a:lnSpc>
            </a:pPr>
            <a:r>
              <a:rPr lang="en-US" sz="1800">
                <a:latin typeface="Arial" charset="0"/>
                <a:ea typeface="ＭＳ Ｐゴシック" charset="0"/>
              </a:rPr>
              <a:t>No eprom replacements for upgrades</a:t>
            </a:r>
          </a:p>
          <a:p>
            <a:pPr eaLnBrk="1" hangingPunct="1">
              <a:lnSpc>
                <a:spcPct val="90000"/>
              </a:lnSpc>
            </a:pPr>
            <a:r>
              <a:rPr lang="en-US" sz="2000">
                <a:latin typeface="Arial" charset="0"/>
                <a:ea typeface="ＭＳ Ｐゴシック" charset="0"/>
                <a:cs typeface="ＭＳ Ｐゴシック" charset="0"/>
              </a:rPr>
              <a:t>Data logging standard on all versions</a:t>
            </a:r>
          </a:p>
          <a:p>
            <a:pPr eaLnBrk="1" hangingPunct="1">
              <a:lnSpc>
                <a:spcPct val="90000"/>
              </a:lnSpc>
            </a:pPr>
            <a:r>
              <a:rPr lang="en-US" sz="2000">
                <a:latin typeface="Arial" charset="0"/>
                <a:ea typeface="ＭＳ Ｐゴシック" charset="0"/>
                <a:cs typeface="ＭＳ Ｐゴシック" charset="0"/>
              </a:rPr>
              <a:t>Maintenance data loader - utility software</a:t>
            </a:r>
          </a:p>
          <a:p>
            <a:pPr lvl="1" eaLnBrk="1" hangingPunct="1">
              <a:lnSpc>
                <a:spcPct val="90000"/>
              </a:lnSpc>
            </a:pPr>
            <a:r>
              <a:rPr lang="en-US" sz="1800">
                <a:latin typeface="Arial" charset="0"/>
                <a:ea typeface="ＭＳ Ｐゴシック" charset="0"/>
              </a:rPr>
              <a:t>Reconfigure instrument versions</a:t>
            </a:r>
          </a:p>
          <a:p>
            <a:pPr lvl="1" eaLnBrk="1" hangingPunct="1">
              <a:lnSpc>
                <a:spcPct val="90000"/>
              </a:lnSpc>
            </a:pPr>
            <a:r>
              <a:rPr lang="en-US" sz="1800">
                <a:latin typeface="Arial" charset="0"/>
                <a:ea typeface="ＭＳ Ｐゴシック" charset="0"/>
              </a:rPr>
              <a:t>Save multiple configurations</a:t>
            </a:r>
          </a:p>
          <a:p>
            <a:pPr eaLnBrk="1" hangingPunct="1">
              <a:lnSpc>
                <a:spcPct val="90000"/>
              </a:lnSpc>
            </a:pPr>
            <a:endParaRPr lang="en-US" sz="2000">
              <a:latin typeface="Arial" charset="0"/>
              <a:ea typeface="ＭＳ Ｐゴシック" charset="0"/>
              <a:cs typeface="ＭＳ Ｐゴシック" charset="0"/>
            </a:endParaRPr>
          </a:p>
        </p:txBody>
      </p:sp>
      <p:pic>
        <p:nvPicPr>
          <p:cNvPr id="38916" name="Picture 4" descr="Eagle2_Image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34000" y="2286000"/>
            <a:ext cx="3810000" cy="2857500"/>
          </a:xfrm>
        </p:spPr>
      </p:pic>
      <p:sp>
        <p:nvSpPr>
          <p:cNvPr id="38913"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218502563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32450" name="Rectangle 3"/>
          <p:cNvSpPr>
            <a:spLocks noGrp="1" noChangeArrowheads="1"/>
          </p:cNvSpPr>
          <p:nvPr>
            <p:ph idx="1"/>
          </p:nvPr>
        </p:nvSpPr>
        <p:spPr/>
        <p:txBody>
          <a:bodyPr/>
          <a:lstStyle/>
          <a:p>
            <a:pPr>
              <a:lnSpc>
                <a:spcPct val="90000"/>
              </a:lnSpc>
            </a:pPr>
            <a:r>
              <a:rPr lang="en-US" dirty="0">
                <a:latin typeface="Arial" charset="0"/>
                <a:ea typeface="ＭＳ Ｐゴシック" charset="0"/>
                <a:cs typeface="ＭＳ Ｐゴシック" charset="0"/>
              </a:rPr>
              <a:t>Data can be manually downloaded by pressing </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Complete Download</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a:t>
            </a:r>
          </a:p>
          <a:p>
            <a:pPr>
              <a:lnSpc>
                <a:spcPct val="90000"/>
              </a:lnSpc>
            </a:pPr>
            <a:r>
              <a:rPr lang="en-US" dirty="0">
                <a:latin typeface="Arial" charset="0"/>
                <a:ea typeface="ＭＳ Ｐゴシック" charset="0"/>
                <a:cs typeface="ＭＳ Ｐゴシック" charset="0"/>
              </a:rPr>
              <a:t>All data that the instrument had been collecting will now be on the computer.</a:t>
            </a:r>
          </a:p>
          <a:p>
            <a:pPr>
              <a:lnSpc>
                <a:spcPct val="90000"/>
              </a:lnSpc>
            </a:pPr>
            <a:r>
              <a:rPr lang="en-US" dirty="0">
                <a:latin typeface="Arial" charset="0"/>
                <a:ea typeface="ＭＳ Ｐゴシック" charset="0"/>
                <a:cs typeface="ＭＳ Ｐゴシック" charset="0"/>
              </a:rPr>
              <a:t>To clear the data in the instrument, press </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Clear Logger Data</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a:t>
            </a:r>
          </a:p>
          <a:p>
            <a:pPr>
              <a:lnSpc>
                <a:spcPct val="90000"/>
              </a:lnSpc>
            </a:pPr>
            <a:r>
              <a:rPr lang="en-US" i="1" dirty="0">
                <a:latin typeface="Arial" charset="0"/>
                <a:ea typeface="ＭＳ Ｐゴシック" charset="0"/>
                <a:cs typeface="ＭＳ Ｐゴシック" charset="0"/>
              </a:rPr>
              <a:t>Be sure to download data before clearing it</a:t>
            </a:r>
            <a:r>
              <a:rPr lang="en-US" dirty="0">
                <a:latin typeface="Arial" charset="0"/>
                <a:ea typeface="ＭＳ Ｐゴシック" charset="0"/>
                <a:cs typeface="ＭＳ Ｐゴシック" charset="0"/>
              </a:rPr>
              <a:t> </a:t>
            </a:r>
            <a:r>
              <a:rPr lang="en-US" i="1" dirty="0">
                <a:latin typeface="Arial" charset="0"/>
                <a:ea typeface="ＭＳ Ｐゴシック" charset="0"/>
                <a:cs typeface="ＭＳ Ｐゴシック" charset="0"/>
              </a:rPr>
              <a:t>from the instrument.</a:t>
            </a:r>
          </a:p>
        </p:txBody>
      </p:sp>
    </p:spTree>
    <p:extLst>
      <p:ext uri="{BB962C8B-B14F-4D97-AF65-F5344CB8AC3E}">
        <p14:creationId xmlns:p14="http://schemas.microsoft.com/office/powerpoint/2010/main" val="1885232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34498" name="Rectangle 3"/>
          <p:cNvSpPr>
            <a:spLocks noGrp="1" noChangeArrowheads="1"/>
          </p:cNvSpPr>
          <p:nvPr>
            <p:ph idx="1"/>
          </p:nvPr>
        </p:nvSpPr>
        <p:spPr>
          <a:xfrm>
            <a:off x="449263" y="1597152"/>
            <a:ext cx="7772400" cy="4114800"/>
          </a:xfrm>
        </p:spPr>
        <p:txBody>
          <a:bodyPr/>
          <a:lstStyle/>
          <a:p>
            <a:r>
              <a:rPr lang="en-US" dirty="0">
                <a:latin typeface="Arial" charset="0"/>
                <a:ea typeface="ＭＳ Ｐゴシック" charset="0"/>
                <a:cs typeface="ＭＳ Ｐゴシック" charset="0"/>
              </a:rPr>
              <a:t>There are 6 control buttons in the program: Download, Instrument Information, Data, Last Calibration, Set, and Exit.</a:t>
            </a:r>
          </a:p>
          <a:p>
            <a:r>
              <a:rPr lang="en-US" dirty="0">
                <a:latin typeface="Arial" charset="0"/>
                <a:ea typeface="ＭＳ Ｐゴシック" charset="0"/>
                <a:cs typeface="ＭＳ Ｐゴシック" charset="0"/>
              </a:rPr>
              <a:t>The Download button opens the Download window if you are in another screen.</a:t>
            </a:r>
          </a:p>
        </p:txBody>
      </p:sp>
      <p:pic>
        <p:nvPicPr>
          <p:cNvPr id="234499" name="Picture 4" descr="download 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6358" y="5188077"/>
            <a:ext cx="11906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17896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36546" name="Rectangle 3"/>
          <p:cNvSpPr>
            <a:spLocks noGrp="1" noChangeArrowheads="1"/>
          </p:cNvSpPr>
          <p:nvPr>
            <p:ph idx="1"/>
          </p:nvPr>
        </p:nvSpPr>
        <p:spPr>
          <a:xfrm>
            <a:off x="1371600" y="1981200"/>
            <a:ext cx="7772400" cy="4572000"/>
          </a:xfrm>
        </p:spPr>
        <p:txBody>
          <a:bodyPr/>
          <a:lstStyle/>
          <a:p>
            <a:pPr>
              <a:lnSpc>
                <a:spcPct val="90000"/>
              </a:lnSpc>
            </a:pPr>
            <a:r>
              <a:rPr lang="en-US">
                <a:latin typeface="Arial" charset="0"/>
                <a:ea typeface="ＭＳ Ｐゴシック" charset="0"/>
                <a:cs typeface="ＭＳ Ｐゴシック" charset="0"/>
              </a:rPr>
              <a:t>The Instrument Information button brings up the Instrument Information screen which allows you to view calibration history and alarm set points.</a:t>
            </a:r>
          </a:p>
          <a:p>
            <a:pPr>
              <a:lnSpc>
                <a:spcPct val="90000"/>
              </a:lnSpc>
            </a:pPr>
            <a:r>
              <a:rPr lang="en-US">
                <a:latin typeface="Arial" charset="0"/>
                <a:ea typeface="ＭＳ Ｐゴシック" charset="0"/>
                <a:cs typeface="ＭＳ Ｐゴシック" charset="0"/>
              </a:rPr>
              <a:t>The Data button opens the Data screen which allows you to view calibration history, alarm events, trouble events, alarm trend data, and interval trend data.</a:t>
            </a:r>
          </a:p>
        </p:txBody>
      </p:sp>
      <p:pic>
        <p:nvPicPr>
          <p:cNvPr id="236547" name="Picture 4" descr="Instrument Information 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133600"/>
            <a:ext cx="117157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548" name="Picture 6" descr="Dat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038600"/>
            <a:ext cx="117157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8347980"/>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38594" name="Rectangle 3"/>
          <p:cNvSpPr>
            <a:spLocks noGrp="1" noChangeArrowheads="1"/>
          </p:cNvSpPr>
          <p:nvPr>
            <p:ph idx="1"/>
          </p:nvPr>
        </p:nvSpPr>
        <p:spPr>
          <a:xfrm>
            <a:off x="1371600" y="1981200"/>
            <a:ext cx="7772400" cy="4114800"/>
          </a:xfrm>
        </p:spPr>
        <p:txBody>
          <a:bodyPr/>
          <a:lstStyle/>
          <a:p>
            <a:r>
              <a:rPr lang="en-US">
                <a:latin typeface="Arial" charset="0"/>
                <a:ea typeface="ＭＳ Ｐゴシック" charset="0"/>
                <a:cs typeface="ＭＳ Ｐゴシック" charset="0"/>
              </a:rPr>
              <a:t>The Last Calibration button brings up the Last Calibration screen which displays the most recent successful calibration.</a:t>
            </a:r>
          </a:p>
          <a:p>
            <a:r>
              <a:rPr lang="en-US">
                <a:latin typeface="Arial" charset="0"/>
                <a:ea typeface="ＭＳ Ｐゴシック" charset="0"/>
                <a:cs typeface="ＭＳ Ｐゴシック" charset="0"/>
              </a:rPr>
              <a:t>The Set button brings up the Set screen which allows you to change alarm set points and to calibrate the instrument.</a:t>
            </a:r>
          </a:p>
        </p:txBody>
      </p:sp>
      <p:pic>
        <p:nvPicPr>
          <p:cNvPr id="238595" name="Picture 5" descr="last calibration 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09800"/>
            <a:ext cx="11620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8596" name="Picture 7" descr="Set But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191000"/>
            <a:ext cx="118110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2505601"/>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Data Logger</a:t>
            </a:r>
          </a:p>
        </p:txBody>
      </p:sp>
      <p:sp>
        <p:nvSpPr>
          <p:cNvPr id="240642" name="Rectangle 3"/>
          <p:cNvSpPr>
            <a:spLocks noGrp="1" noChangeArrowheads="1"/>
          </p:cNvSpPr>
          <p:nvPr>
            <p:ph idx="1"/>
          </p:nvPr>
        </p:nvSpPr>
        <p:spPr>
          <a:xfrm>
            <a:off x="1371600" y="1981200"/>
            <a:ext cx="7772400" cy="4114800"/>
          </a:xfrm>
        </p:spPr>
        <p:txBody>
          <a:bodyPr/>
          <a:lstStyle/>
          <a:p>
            <a:r>
              <a:rPr lang="en-US">
                <a:latin typeface="Arial" charset="0"/>
                <a:ea typeface="ＭＳ Ｐゴシック" charset="0"/>
                <a:cs typeface="ＭＳ Ｐゴシック" charset="0"/>
              </a:rPr>
              <a:t>When you are finished using the Data Logger Management Program, turn the Eagle 2 off by going to the Download screen and pressing </a:t>
            </a:r>
            <a:r>
              <a:rPr lang="ja-JP" altLang="en-US">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Power Off</a:t>
            </a:r>
            <a:r>
              <a:rPr lang="ja-JP" altLang="en-US">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a:t>
            </a:r>
          </a:p>
          <a:p>
            <a:r>
              <a:rPr lang="en-US">
                <a:latin typeface="Arial" charset="0"/>
                <a:ea typeface="ＭＳ Ｐゴシック" charset="0"/>
                <a:cs typeface="ＭＳ Ｐゴシック" charset="0"/>
              </a:rPr>
              <a:t>Then press the Exit control button to close the program.</a:t>
            </a:r>
          </a:p>
        </p:txBody>
      </p:sp>
    </p:spTree>
    <p:extLst>
      <p:ext uri="{BB962C8B-B14F-4D97-AF65-F5344CB8AC3E}">
        <p14:creationId xmlns:p14="http://schemas.microsoft.com/office/powerpoint/2010/main" val="7330116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Parts List</a:t>
            </a:r>
          </a:p>
        </p:txBody>
      </p:sp>
      <p:sp>
        <p:nvSpPr>
          <p:cNvPr id="242792" name="Rectangle 104"/>
          <p:cNvSpPr>
            <a:spLocks noChangeArrowheads="1"/>
          </p:cNvSpPr>
          <p:nvPr/>
        </p:nvSpPr>
        <p:spPr bwMode="auto">
          <a:xfrm>
            <a:off x="2105025" y="20796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p>
        </p:txBody>
      </p:sp>
      <p:sp>
        <p:nvSpPr>
          <p:cNvPr id="242838" name="Rectangle 150"/>
          <p:cNvSpPr>
            <a:spLocks noChangeArrowheads="1"/>
          </p:cNvSpPr>
          <p:nvPr/>
        </p:nvSpPr>
        <p:spPr bwMode="auto">
          <a:xfrm>
            <a:off x="1825625" y="20161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p>
        </p:txBody>
      </p:sp>
      <p:graphicFrame>
        <p:nvGraphicFramePr>
          <p:cNvPr id="242693" name="Object 195"/>
          <p:cNvGraphicFramePr>
            <a:graphicFrameLocks noChangeAspect="1"/>
          </p:cNvGraphicFramePr>
          <p:nvPr/>
        </p:nvGraphicFramePr>
        <p:xfrm>
          <a:off x="762000" y="2286000"/>
          <a:ext cx="7772400" cy="3962400"/>
        </p:xfrm>
        <a:graphic>
          <a:graphicData uri="http://schemas.openxmlformats.org/presentationml/2006/ole">
            <mc:AlternateContent xmlns:mc="http://schemas.openxmlformats.org/markup-compatibility/2006">
              <mc:Choice xmlns:v="urn:schemas-microsoft-com:vml" Requires="v">
                <p:oleObj spid="_x0000_s229379" name="Worksheet" r:id="rId4" imgW="5702300" imgH="2717800" progId="Excel.Sheet.8">
                  <p:embed/>
                </p:oleObj>
              </mc:Choice>
              <mc:Fallback>
                <p:oleObj name="Worksheet" r:id="rId4" imgW="5702300" imgH="271780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286000"/>
                        <a:ext cx="7772400" cy="396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21806173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Parts List</a:t>
            </a:r>
          </a:p>
        </p:txBody>
      </p:sp>
      <p:graphicFrame>
        <p:nvGraphicFramePr>
          <p:cNvPr id="244739" name="Object 4"/>
          <p:cNvGraphicFramePr>
            <a:graphicFrameLocks noChangeAspect="1"/>
          </p:cNvGraphicFramePr>
          <p:nvPr>
            <p:extLst>
              <p:ext uri="{D42A27DB-BD31-4B8C-83A1-F6EECF244321}">
                <p14:modId xmlns:p14="http://schemas.microsoft.com/office/powerpoint/2010/main" val="2484380674"/>
              </p:ext>
            </p:extLst>
          </p:nvPr>
        </p:nvGraphicFramePr>
        <p:xfrm>
          <a:off x="812800" y="2339975"/>
          <a:ext cx="7670800" cy="3932238"/>
        </p:xfrm>
        <a:graphic>
          <a:graphicData uri="http://schemas.openxmlformats.org/presentationml/2006/ole">
            <mc:AlternateContent xmlns:mc="http://schemas.openxmlformats.org/markup-compatibility/2006">
              <mc:Choice xmlns:v="urn:schemas-microsoft-com:vml" Requires="v">
                <p:oleObj spid="_x0000_s231427" name="Worksheet" r:id="rId3" imgW="5740400" imgH="3213100" progId="Excel.Sheet.8">
                  <p:embed/>
                </p:oleObj>
              </mc:Choice>
              <mc:Fallback>
                <p:oleObj name="Worksheet" r:id="rId3" imgW="5740400" imgH="3213100" progId="Excel.Sheet.8">
                  <p:embed/>
                  <p:pic>
                    <p:nvPicPr>
                      <p:cNvPr id="0" name=""/>
                      <p:cNvPicPr>
                        <a:picLocks noChangeAspect="1" noChangeArrowheads="1"/>
                      </p:cNvPicPr>
                      <p:nvPr/>
                    </p:nvPicPr>
                    <p:blipFill>
                      <a:blip r:embed="rId4"/>
                      <a:srcRect/>
                      <a:stretch>
                        <a:fillRect/>
                      </a:stretch>
                    </p:blipFill>
                    <p:spPr bwMode="auto">
                      <a:xfrm>
                        <a:off x="812800" y="2339975"/>
                        <a:ext cx="7670800" cy="3932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4129562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Software Advancements</a:t>
            </a:r>
          </a:p>
        </p:txBody>
      </p:sp>
      <p:sp>
        <p:nvSpPr>
          <p:cNvPr id="40963" name="Rectangle 3"/>
          <p:cNvSpPr>
            <a:spLocks noGrp="1" noChangeArrowheads="1"/>
          </p:cNvSpPr>
          <p:nvPr>
            <p:ph type="body" sz="half" idx="1"/>
          </p:nvPr>
        </p:nvSpPr>
        <p:spPr>
          <a:xfrm>
            <a:off x="685800" y="1981200"/>
            <a:ext cx="5943600" cy="4114800"/>
          </a:xfrm>
        </p:spPr>
        <p:txBody>
          <a:bodyPr/>
          <a:lstStyle/>
          <a:p>
            <a:pPr eaLnBrk="1" hangingPunct="1">
              <a:lnSpc>
                <a:spcPct val="90000"/>
              </a:lnSpc>
            </a:pPr>
            <a:r>
              <a:rPr lang="en-US" sz="2400">
                <a:latin typeface="Arial" charset="0"/>
                <a:ea typeface="ＭＳ Ｐゴシック" charset="0"/>
                <a:cs typeface="ＭＳ Ｐゴシック" charset="0"/>
              </a:rPr>
              <a:t>Calibration / Docking Station (SDM-E2)</a:t>
            </a:r>
          </a:p>
          <a:p>
            <a:pPr lvl="1" eaLnBrk="1" hangingPunct="1">
              <a:lnSpc>
                <a:spcPct val="90000"/>
              </a:lnSpc>
            </a:pPr>
            <a:r>
              <a:rPr lang="en-US" sz="1800">
                <a:latin typeface="Arial" charset="0"/>
                <a:ea typeface="ＭＳ Ｐゴシック" charset="0"/>
              </a:rPr>
              <a:t>Stand alone  docking module for bump test, calibration, and battery charging</a:t>
            </a:r>
          </a:p>
          <a:p>
            <a:pPr eaLnBrk="1" hangingPunct="1">
              <a:lnSpc>
                <a:spcPct val="90000"/>
              </a:lnSpc>
            </a:pPr>
            <a:r>
              <a:rPr lang="en-US" sz="2400">
                <a:latin typeface="Arial" charset="0"/>
                <a:ea typeface="ＭＳ Ｐゴシック" charset="0"/>
                <a:cs typeface="ＭＳ Ｐゴシック" charset="0"/>
              </a:rPr>
              <a:t>Gang up to 10 docks together</a:t>
            </a:r>
          </a:p>
          <a:p>
            <a:pPr eaLnBrk="1" hangingPunct="1">
              <a:lnSpc>
                <a:spcPct val="90000"/>
              </a:lnSpc>
            </a:pPr>
            <a:r>
              <a:rPr lang="en-US" sz="2400">
                <a:latin typeface="Arial" charset="0"/>
                <a:ea typeface="ＭＳ Ｐゴシック" charset="0"/>
                <a:cs typeface="ＭＳ Ｐゴシック" charset="0"/>
              </a:rPr>
              <a:t>Connects directly to PC</a:t>
            </a:r>
          </a:p>
          <a:p>
            <a:pPr eaLnBrk="1" hangingPunct="1"/>
            <a:r>
              <a:rPr lang="en-US" sz="2400">
                <a:latin typeface="Arial" charset="0"/>
                <a:ea typeface="ＭＳ Ｐゴシック" charset="0"/>
                <a:cs typeface="ＭＳ Ｐゴシック" charset="0"/>
              </a:rPr>
              <a:t>Available in 5 languages</a:t>
            </a:r>
          </a:p>
          <a:p>
            <a:pPr lvl="1" eaLnBrk="1" hangingPunct="1"/>
            <a:r>
              <a:rPr lang="en-US" sz="1800">
                <a:latin typeface="Arial" charset="0"/>
                <a:ea typeface="ＭＳ Ｐゴシック" charset="0"/>
              </a:rPr>
              <a:t>English, French, Spanish, Italian, &amp; German</a:t>
            </a:r>
          </a:p>
          <a:p>
            <a:pPr eaLnBrk="1" hangingPunct="1">
              <a:lnSpc>
                <a:spcPct val="90000"/>
              </a:lnSpc>
            </a:pPr>
            <a:endParaRPr lang="en-US" sz="2000">
              <a:latin typeface="Arial" charset="0"/>
              <a:ea typeface="ＭＳ Ｐゴシック" charset="0"/>
              <a:cs typeface="ＭＳ Ｐゴシック" charset="0"/>
            </a:endParaRPr>
          </a:p>
        </p:txBody>
      </p:sp>
      <p:pic>
        <p:nvPicPr>
          <p:cNvPr id="40964" name="Picture 4" descr="Eagle2_Image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34000" y="2286000"/>
            <a:ext cx="3810000" cy="2857500"/>
          </a:xfrm>
        </p:spPr>
      </p:pic>
      <p:sp>
        <p:nvSpPr>
          <p:cNvPr id="40961"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320068868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43010"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11" name="Group 12"/>
          <p:cNvGrpSpPr>
            <a:grpSpLocks/>
          </p:cNvGrpSpPr>
          <p:nvPr/>
        </p:nvGrpSpPr>
        <p:grpSpPr bwMode="auto">
          <a:xfrm>
            <a:off x="4953000" y="1905000"/>
            <a:ext cx="3962400" cy="381000"/>
            <a:chOff x="4953000" y="1905000"/>
            <a:chExt cx="3962400" cy="381000"/>
          </a:xfrm>
        </p:grpSpPr>
        <p:sp>
          <p:nvSpPr>
            <p:cNvPr id="43012"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43013"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591752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45058"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059" name="Group 12"/>
          <p:cNvGrpSpPr>
            <a:grpSpLocks/>
          </p:cNvGrpSpPr>
          <p:nvPr/>
        </p:nvGrpSpPr>
        <p:grpSpPr bwMode="auto">
          <a:xfrm>
            <a:off x="4953000" y="1905000"/>
            <a:ext cx="3962400" cy="381000"/>
            <a:chOff x="4953000" y="1905000"/>
            <a:chExt cx="3962400" cy="381000"/>
          </a:xfrm>
        </p:grpSpPr>
        <p:sp>
          <p:nvSpPr>
            <p:cNvPr id="45061"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45062"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45060"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Tree>
    <p:extLst>
      <p:ext uri="{BB962C8B-B14F-4D97-AF65-F5344CB8AC3E}">
        <p14:creationId xmlns:p14="http://schemas.microsoft.com/office/powerpoint/2010/main" val="3500640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47106"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107" name="Group 12"/>
          <p:cNvGrpSpPr>
            <a:grpSpLocks/>
          </p:cNvGrpSpPr>
          <p:nvPr/>
        </p:nvGrpSpPr>
        <p:grpSpPr bwMode="auto">
          <a:xfrm>
            <a:off x="4953000" y="1905000"/>
            <a:ext cx="3962400" cy="381000"/>
            <a:chOff x="4953000" y="1905000"/>
            <a:chExt cx="3962400" cy="381000"/>
          </a:xfrm>
        </p:grpSpPr>
        <p:sp>
          <p:nvSpPr>
            <p:cNvPr id="47110"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47111"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47108"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47109"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Tree>
    <p:extLst>
      <p:ext uri="{BB962C8B-B14F-4D97-AF65-F5344CB8AC3E}">
        <p14:creationId xmlns:p14="http://schemas.microsoft.com/office/powerpoint/2010/main" val="274295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49154"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55" name="Group 12"/>
          <p:cNvGrpSpPr>
            <a:grpSpLocks/>
          </p:cNvGrpSpPr>
          <p:nvPr/>
        </p:nvGrpSpPr>
        <p:grpSpPr bwMode="auto">
          <a:xfrm>
            <a:off x="4953000" y="1905000"/>
            <a:ext cx="3962400" cy="381000"/>
            <a:chOff x="4953000" y="1905000"/>
            <a:chExt cx="3962400" cy="381000"/>
          </a:xfrm>
        </p:grpSpPr>
        <p:sp>
          <p:nvSpPr>
            <p:cNvPr id="49160"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49161"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49156"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49157"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49158"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49159"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62606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51202"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03" name="Group 12"/>
          <p:cNvGrpSpPr>
            <a:grpSpLocks/>
          </p:cNvGrpSpPr>
          <p:nvPr/>
        </p:nvGrpSpPr>
        <p:grpSpPr bwMode="auto">
          <a:xfrm>
            <a:off x="4953000" y="1905000"/>
            <a:ext cx="3962400" cy="381000"/>
            <a:chOff x="4953000" y="1905000"/>
            <a:chExt cx="3962400" cy="381000"/>
          </a:xfrm>
        </p:grpSpPr>
        <p:sp>
          <p:nvSpPr>
            <p:cNvPr id="51209"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51210"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51204"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51205"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51206"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51207"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51208"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192341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53250"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1" name="Group 12"/>
          <p:cNvGrpSpPr>
            <a:grpSpLocks/>
          </p:cNvGrpSpPr>
          <p:nvPr/>
        </p:nvGrpSpPr>
        <p:grpSpPr bwMode="auto">
          <a:xfrm>
            <a:off x="4953000" y="1905000"/>
            <a:ext cx="3962400" cy="381000"/>
            <a:chOff x="4953000" y="1905000"/>
            <a:chExt cx="3962400" cy="381000"/>
          </a:xfrm>
        </p:grpSpPr>
        <p:sp>
          <p:nvSpPr>
            <p:cNvPr id="53258"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53259"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53252" name="TextBox 19"/>
          <p:cNvSpPr txBox="1">
            <a:spLocks noChangeArrowheads="1"/>
          </p:cNvSpPr>
          <p:nvPr/>
        </p:nvSpPr>
        <p:spPr bwMode="auto">
          <a:xfrm>
            <a:off x="6553200" y="5867400"/>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IRDA communication port for PC</a:t>
            </a:r>
          </a:p>
        </p:txBody>
      </p:sp>
      <p:sp>
        <p:nvSpPr>
          <p:cNvPr id="53253"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53254"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53255"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53256"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53257"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13" name="Straight Connector 21"/>
          <p:cNvCxnSpPr>
            <a:cxnSpLocks noChangeShapeType="1"/>
          </p:cNvCxnSpPr>
          <p:nvPr/>
        </p:nvCxnSpPr>
        <p:spPr bwMode="auto">
          <a:xfrm rot="10800000">
            <a:off x="6096000" y="5713413"/>
            <a:ext cx="457200" cy="4445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18639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a:latin typeface="Arial" charset="0"/>
                <a:ea typeface="ＭＳ Ｐゴシック" charset="0"/>
                <a:cs typeface="ＭＳ Ｐゴシック" charset="0"/>
              </a:rPr>
              <a:t>Applications</a:t>
            </a:r>
          </a:p>
        </p:txBody>
      </p:sp>
      <p:sp>
        <p:nvSpPr>
          <p:cNvPr id="18434" name="Text Placeholder 2"/>
          <p:cNvSpPr>
            <a:spLocks noGrp="1"/>
          </p:cNvSpPr>
          <p:nvPr>
            <p:ph sz="half" idx="1"/>
          </p:nvPr>
        </p:nvSpPr>
        <p:spPr/>
        <p:txBody>
          <a:bodyPr/>
          <a:lstStyle/>
          <a:p>
            <a:pPr eaLnBrk="1" hangingPunct="1"/>
            <a:r>
              <a:rPr lang="en-US">
                <a:latin typeface="Arial" charset="0"/>
                <a:ea typeface="ＭＳ Ｐゴシック" charset="0"/>
                <a:cs typeface="ＭＳ Ｐゴシック" charset="0"/>
              </a:rPr>
              <a:t>Arson investigation</a:t>
            </a:r>
          </a:p>
          <a:p>
            <a:pPr eaLnBrk="1" hangingPunct="1"/>
            <a:r>
              <a:rPr lang="en-US">
                <a:latin typeface="Arial" charset="0"/>
                <a:ea typeface="ＭＳ Ｐゴシック" charset="0"/>
                <a:cs typeface="ＭＳ Ｐゴシック" charset="0"/>
              </a:rPr>
              <a:t>Breweries</a:t>
            </a:r>
          </a:p>
          <a:p>
            <a:pPr eaLnBrk="1" hangingPunct="1"/>
            <a:r>
              <a:rPr lang="en-US">
                <a:latin typeface="Arial" charset="0"/>
                <a:ea typeface="ＭＳ Ｐゴシック" charset="0"/>
                <a:cs typeface="ＭＳ Ｐゴシック" charset="0"/>
              </a:rPr>
              <a:t>Chemical Plants</a:t>
            </a:r>
          </a:p>
          <a:p>
            <a:pPr eaLnBrk="1" hangingPunct="1"/>
            <a:r>
              <a:rPr lang="en-US">
                <a:latin typeface="Arial" charset="0"/>
                <a:ea typeface="ＭＳ Ｐゴシック" charset="0"/>
                <a:cs typeface="ＭＳ Ｐゴシック" charset="0"/>
              </a:rPr>
              <a:t>Environmental Service</a:t>
            </a:r>
          </a:p>
          <a:p>
            <a:pPr eaLnBrk="1" hangingPunct="1"/>
            <a:r>
              <a:rPr lang="en-US">
                <a:latin typeface="Arial" charset="0"/>
                <a:ea typeface="ＭＳ Ｐゴシック" charset="0"/>
                <a:cs typeface="ＭＳ Ｐゴシック" charset="0"/>
              </a:rPr>
              <a:t>Fire Departments</a:t>
            </a:r>
          </a:p>
          <a:p>
            <a:pPr eaLnBrk="1" hangingPunct="1"/>
            <a:r>
              <a:rPr lang="en-US">
                <a:latin typeface="Arial" charset="0"/>
                <a:ea typeface="ＭＳ Ｐゴシック" charset="0"/>
                <a:cs typeface="ＭＳ Ｐゴシック" charset="0"/>
              </a:rPr>
              <a:t>Hazmat Teams / Emergency Services</a:t>
            </a:r>
          </a:p>
        </p:txBody>
      </p:sp>
      <p:sp>
        <p:nvSpPr>
          <p:cNvPr id="18435" name="Content Placeholder 5"/>
          <p:cNvSpPr>
            <a:spLocks noGrp="1"/>
          </p:cNvSpPr>
          <p:nvPr>
            <p:ph sz="half" idx="2"/>
          </p:nvPr>
        </p:nvSpPr>
        <p:spPr/>
        <p:txBody>
          <a:bodyPr/>
          <a:lstStyle/>
          <a:p>
            <a:pPr eaLnBrk="1" hangingPunct="1"/>
            <a:r>
              <a:rPr lang="en-US">
                <a:latin typeface="Arial" charset="0"/>
                <a:ea typeface="ＭＳ Ｐゴシック" charset="0"/>
                <a:cs typeface="ＭＳ Ｐゴシック" charset="0"/>
              </a:rPr>
              <a:t>Landfills</a:t>
            </a:r>
          </a:p>
          <a:p>
            <a:pPr eaLnBrk="1" hangingPunct="1"/>
            <a:r>
              <a:rPr lang="en-US">
                <a:latin typeface="Arial" charset="0"/>
                <a:ea typeface="ＭＳ Ｐゴシック" charset="0"/>
                <a:cs typeface="ＭＳ Ｐゴシック" charset="0"/>
              </a:rPr>
              <a:t>Marine</a:t>
            </a:r>
          </a:p>
          <a:p>
            <a:pPr eaLnBrk="1" hangingPunct="1"/>
            <a:r>
              <a:rPr lang="en-US">
                <a:latin typeface="Arial" charset="0"/>
                <a:ea typeface="ＭＳ Ｐゴシック" charset="0"/>
                <a:cs typeface="ＭＳ Ｐゴシック" charset="0"/>
              </a:rPr>
              <a:t>Natural Gas Trans.</a:t>
            </a:r>
          </a:p>
          <a:p>
            <a:pPr eaLnBrk="1" hangingPunct="1"/>
            <a:r>
              <a:rPr lang="en-US">
                <a:latin typeface="Arial" charset="0"/>
                <a:ea typeface="ＭＳ Ｐゴシック" charset="0"/>
                <a:cs typeface="ＭＳ Ｐゴシック" charset="0"/>
              </a:rPr>
              <a:t>Power Utilities</a:t>
            </a:r>
          </a:p>
          <a:p>
            <a:pPr eaLnBrk="1" hangingPunct="1"/>
            <a:r>
              <a:rPr lang="en-US">
                <a:latin typeface="Arial" charset="0"/>
                <a:ea typeface="ＭＳ Ｐゴシック" charset="0"/>
                <a:cs typeface="ＭＳ Ｐゴシック" charset="0"/>
              </a:rPr>
              <a:t>Refineries</a:t>
            </a:r>
          </a:p>
          <a:p>
            <a:pPr eaLnBrk="1" hangingPunct="1"/>
            <a:r>
              <a:rPr lang="en-US">
                <a:latin typeface="Arial" charset="0"/>
                <a:ea typeface="ＭＳ Ｐゴシック" charset="0"/>
                <a:cs typeface="ＭＳ Ｐゴシック" charset="0"/>
              </a:rPr>
              <a:t>Waste Management</a:t>
            </a:r>
          </a:p>
          <a:p>
            <a:pPr eaLnBrk="1" hangingPunct="1"/>
            <a:r>
              <a:rPr lang="en-US">
                <a:latin typeface="Arial" charset="0"/>
                <a:ea typeface="ＭＳ Ｐゴシック" charset="0"/>
                <a:cs typeface="ＭＳ Ｐゴシック" charset="0"/>
              </a:rPr>
              <a:t>Waste Water Treatment</a:t>
            </a:r>
          </a:p>
          <a:p>
            <a:pPr eaLnBrk="1" hangingPunct="1"/>
            <a:endParaRPr lang="en-US">
              <a:latin typeface="Arial" charset="0"/>
              <a:ea typeface="ＭＳ Ｐゴシック" charset="0"/>
              <a:cs typeface="ＭＳ Ｐゴシック" charset="0"/>
            </a:endParaRPr>
          </a:p>
        </p:txBody>
      </p:sp>
      <p:sp>
        <p:nvSpPr>
          <p:cNvPr id="1843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1829847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55298"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299" name="Group 12"/>
          <p:cNvGrpSpPr>
            <a:grpSpLocks/>
          </p:cNvGrpSpPr>
          <p:nvPr/>
        </p:nvGrpSpPr>
        <p:grpSpPr bwMode="auto">
          <a:xfrm>
            <a:off x="4953000" y="1905000"/>
            <a:ext cx="3962400" cy="381000"/>
            <a:chOff x="4953000" y="1905000"/>
            <a:chExt cx="3962400" cy="381000"/>
          </a:xfrm>
        </p:grpSpPr>
        <p:sp>
          <p:nvSpPr>
            <p:cNvPr id="55310"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55311"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grpSp>
        <p:nvGrpSpPr>
          <p:cNvPr id="55300" name="Group 18"/>
          <p:cNvGrpSpPr>
            <a:grpSpLocks/>
          </p:cNvGrpSpPr>
          <p:nvPr/>
        </p:nvGrpSpPr>
        <p:grpSpPr bwMode="auto">
          <a:xfrm>
            <a:off x="762000" y="5181600"/>
            <a:ext cx="3962400" cy="809625"/>
            <a:chOff x="762000" y="5181600"/>
            <a:chExt cx="3962400" cy="810199"/>
          </a:xfrm>
        </p:grpSpPr>
        <p:sp>
          <p:nvSpPr>
            <p:cNvPr id="55308" name="TextBox 14"/>
            <p:cNvSpPr txBox="1">
              <a:spLocks noChangeArrowheads="1"/>
            </p:cNvSpPr>
            <p:nvPr/>
          </p:nvSpPr>
          <p:spPr bwMode="auto">
            <a:xfrm>
              <a:off x="762000" y="5410362"/>
              <a:ext cx="3276600" cy="5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Ergonomic RKI/ EMI/ chemical / weather resistant enclosure</a:t>
              </a:r>
            </a:p>
          </p:txBody>
        </p:sp>
        <p:cxnSp>
          <p:nvCxnSpPr>
            <p:cNvPr id="55309" name="Straight Connector 15"/>
            <p:cNvCxnSpPr>
              <a:cxnSpLocks noChangeShapeType="1"/>
            </p:cNvCxnSpPr>
            <p:nvPr/>
          </p:nvCxnSpPr>
          <p:spPr bwMode="auto">
            <a:xfrm rot="10800000" flipV="1">
              <a:off x="4038600" y="5181600"/>
              <a:ext cx="685800" cy="4572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55301" name="TextBox 19"/>
          <p:cNvSpPr txBox="1">
            <a:spLocks noChangeArrowheads="1"/>
          </p:cNvSpPr>
          <p:nvPr/>
        </p:nvSpPr>
        <p:spPr bwMode="auto">
          <a:xfrm>
            <a:off x="6553200" y="5867400"/>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IRDA communication port for PC</a:t>
            </a:r>
          </a:p>
        </p:txBody>
      </p:sp>
      <p:cxnSp>
        <p:nvCxnSpPr>
          <p:cNvPr id="55302" name="Straight Connector 21"/>
          <p:cNvCxnSpPr>
            <a:cxnSpLocks noChangeShapeType="1"/>
            <a:stCxn id="55301" idx="1"/>
          </p:cNvCxnSpPr>
          <p:nvPr/>
        </p:nvCxnSpPr>
        <p:spPr bwMode="auto">
          <a:xfrm rot="10800000">
            <a:off x="6096000" y="5713413"/>
            <a:ext cx="457200" cy="4445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55303"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55304"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55305"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55306"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55307"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233166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57346"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47" name="Group 12"/>
          <p:cNvGrpSpPr>
            <a:grpSpLocks/>
          </p:cNvGrpSpPr>
          <p:nvPr/>
        </p:nvGrpSpPr>
        <p:grpSpPr bwMode="auto">
          <a:xfrm>
            <a:off x="4953000" y="1905000"/>
            <a:ext cx="3962400" cy="381000"/>
            <a:chOff x="4953000" y="1905000"/>
            <a:chExt cx="3962400" cy="381000"/>
          </a:xfrm>
        </p:grpSpPr>
        <p:sp>
          <p:nvSpPr>
            <p:cNvPr id="57358"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57359"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grpSp>
        <p:nvGrpSpPr>
          <p:cNvPr id="57348" name="Group 18"/>
          <p:cNvGrpSpPr>
            <a:grpSpLocks/>
          </p:cNvGrpSpPr>
          <p:nvPr/>
        </p:nvGrpSpPr>
        <p:grpSpPr bwMode="auto">
          <a:xfrm>
            <a:off x="762000" y="5181600"/>
            <a:ext cx="3962400" cy="809625"/>
            <a:chOff x="762000" y="5181600"/>
            <a:chExt cx="3962400" cy="810199"/>
          </a:xfrm>
        </p:grpSpPr>
        <p:sp>
          <p:nvSpPr>
            <p:cNvPr id="57356" name="TextBox 14"/>
            <p:cNvSpPr txBox="1">
              <a:spLocks noChangeArrowheads="1"/>
            </p:cNvSpPr>
            <p:nvPr/>
          </p:nvSpPr>
          <p:spPr bwMode="auto">
            <a:xfrm>
              <a:off x="762000" y="5410362"/>
              <a:ext cx="3276600" cy="5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Ergonomic RKI/ EMI/ chemical / weather resistant enclosure</a:t>
              </a:r>
            </a:p>
          </p:txBody>
        </p:sp>
        <p:cxnSp>
          <p:nvCxnSpPr>
            <p:cNvPr id="57357" name="Straight Connector 15"/>
            <p:cNvCxnSpPr>
              <a:cxnSpLocks noChangeShapeType="1"/>
            </p:cNvCxnSpPr>
            <p:nvPr/>
          </p:nvCxnSpPr>
          <p:spPr bwMode="auto">
            <a:xfrm rot="10800000" flipV="1">
              <a:off x="4038600" y="5181600"/>
              <a:ext cx="685800" cy="4572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57349" name="TextBox 19"/>
          <p:cNvSpPr txBox="1">
            <a:spLocks noChangeArrowheads="1"/>
          </p:cNvSpPr>
          <p:nvPr/>
        </p:nvSpPr>
        <p:spPr bwMode="auto">
          <a:xfrm>
            <a:off x="6553200" y="5867400"/>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IRDA communication port for PC</a:t>
            </a:r>
          </a:p>
        </p:txBody>
      </p:sp>
      <p:sp>
        <p:nvSpPr>
          <p:cNvPr id="57350"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57351"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57352"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57353"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57354"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57355" name="TextBox 33"/>
          <p:cNvSpPr txBox="1">
            <a:spLocks noChangeArrowheads="1"/>
          </p:cNvSpPr>
          <p:nvPr/>
        </p:nvSpPr>
        <p:spPr bwMode="auto">
          <a:xfrm>
            <a:off x="0" y="46482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Autocalibration</a:t>
            </a:r>
          </a:p>
        </p:txBody>
      </p:sp>
      <p:cxnSp>
        <p:nvCxnSpPr>
          <p:cNvPr id="17" name="Straight Connector 21"/>
          <p:cNvCxnSpPr>
            <a:cxnSpLocks noChangeShapeType="1"/>
          </p:cNvCxnSpPr>
          <p:nvPr/>
        </p:nvCxnSpPr>
        <p:spPr bwMode="auto">
          <a:xfrm rot="10800000">
            <a:off x="6096000" y="5713413"/>
            <a:ext cx="457200" cy="4445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00324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59394"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395" name="Group 12"/>
          <p:cNvGrpSpPr>
            <a:grpSpLocks/>
          </p:cNvGrpSpPr>
          <p:nvPr/>
        </p:nvGrpSpPr>
        <p:grpSpPr bwMode="auto">
          <a:xfrm>
            <a:off x="4953000" y="1905000"/>
            <a:ext cx="3962400" cy="381000"/>
            <a:chOff x="4953000" y="1905000"/>
            <a:chExt cx="3962400" cy="381000"/>
          </a:xfrm>
        </p:grpSpPr>
        <p:sp>
          <p:nvSpPr>
            <p:cNvPr id="59407"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59408"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grpSp>
        <p:nvGrpSpPr>
          <p:cNvPr id="59396" name="Group 18"/>
          <p:cNvGrpSpPr>
            <a:grpSpLocks/>
          </p:cNvGrpSpPr>
          <p:nvPr/>
        </p:nvGrpSpPr>
        <p:grpSpPr bwMode="auto">
          <a:xfrm>
            <a:off x="762000" y="5181600"/>
            <a:ext cx="3962400" cy="809625"/>
            <a:chOff x="762000" y="5181600"/>
            <a:chExt cx="3962400" cy="810199"/>
          </a:xfrm>
        </p:grpSpPr>
        <p:sp>
          <p:nvSpPr>
            <p:cNvPr id="59405" name="TextBox 14"/>
            <p:cNvSpPr txBox="1">
              <a:spLocks noChangeArrowheads="1"/>
            </p:cNvSpPr>
            <p:nvPr/>
          </p:nvSpPr>
          <p:spPr bwMode="auto">
            <a:xfrm>
              <a:off x="762000" y="5410362"/>
              <a:ext cx="3276600" cy="5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Ergonomic RKI/ EMI/ chemical / weather resistant enclosure</a:t>
              </a:r>
            </a:p>
          </p:txBody>
        </p:sp>
        <p:cxnSp>
          <p:nvCxnSpPr>
            <p:cNvPr id="59406" name="Straight Connector 15"/>
            <p:cNvCxnSpPr>
              <a:cxnSpLocks noChangeShapeType="1"/>
            </p:cNvCxnSpPr>
            <p:nvPr/>
          </p:nvCxnSpPr>
          <p:spPr bwMode="auto">
            <a:xfrm rot="10800000" flipV="1">
              <a:off x="4038600" y="5181600"/>
              <a:ext cx="685800" cy="4572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59397" name="TextBox 19"/>
          <p:cNvSpPr txBox="1">
            <a:spLocks noChangeArrowheads="1"/>
          </p:cNvSpPr>
          <p:nvPr/>
        </p:nvSpPr>
        <p:spPr bwMode="auto">
          <a:xfrm>
            <a:off x="6553200" y="5867400"/>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IRDA communication port for PC</a:t>
            </a:r>
          </a:p>
        </p:txBody>
      </p:sp>
      <p:sp>
        <p:nvSpPr>
          <p:cNvPr id="59398"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59399"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59400" name="TextBox 26"/>
          <p:cNvSpPr txBox="1">
            <a:spLocks noChangeArrowheads="1"/>
          </p:cNvSpPr>
          <p:nvPr/>
        </p:nvSpPr>
        <p:spPr bwMode="auto">
          <a:xfrm>
            <a:off x="0" y="3429000"/>
            <a:ext cx="228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Up to 18 hours of continuous operation</a:t>
            </a:r>
          </a:p>
        </p:txBody>
      </p:sp>
      <p:sp>
        <p:nvSpPr>
          <p:cNvPr id="59401"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59402"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59403"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59404" name="TextBox 33"/>
          <p:cNvSpPr txBox="1">
            <a:spLocks noChangeArrowheads="1"/>
          </p:cNvSpPr>
          <p:nvPr/>
        </p:nvSpPr>
        <p:spPr bwMode="auto">
          <a:xfrm>
            <a:off x="0" y="46482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Autocalibration</a:t>
            </a:r>
          </a:p>
        </p:txBody>
      </p:sp>
      <p:cxnSp>
        <p:nvCxnSpPr>
          <p:cNvPr id="18" name="Straight Connector 21"/>
          <p:cNvCxnSpPr>
            <a:cxnSpLocks noChangeShapeType="1"/>
          </p:cNvCxnSpPr>
          <p:nvPr/>
        </p:nvCxnSpPr>
        <p:spPr bwMode="auto">
          <a:xfrm rot="10800000">
            <a:off x="6096000" y="5713413"/>
            <a:ext cx="457200" cy="4445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357116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61442"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443" name="Group 12"/>
          <p:cNvGrpSpPr>
            <a:grpSpLocks/>
          </p:cNvGrpSpPr>
          <p:nvPr/>
        </p:nvGrpSpPr>
        <p:grpSpPr bwMode="auto">
          <a:xfrm>
            <a:off x="4953000" y="1905000"/>
            <a:ext cx="3962400" cy="381000"/>
            <a:chOff x="4953000" y="1905000"/>
            <a:chExt cx="3962400" cy="381000"/>
          </a:xfrm>
        </p:grpSpPr>
        <p:sp>
          <p:nvSpPr>
            <p:cNvPr id="61457"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61458"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grpSp>
        <p:nvGrpSpPr>
          <p:cNvPr id="61444" name="Group 18"/>
          <p:cNvGrpSpPr>
            <a:grpSpLocks/>
          </p:cNvGrpSpPr>
          <p:nvPr/>
        </p:nvGrpSpPr>
        <p:grpSpPr bwMode="auto">
          <a:xfrm>
            <a:off x="762000" y="5181600"/>
            <a:ext cx="3962400" cy="809625"/>
            <a:chOff x="762000" y="5181600"/>
            <a:chExt cx="3962400" cy="810199"/>
          </a:xfrm>
        </p:grpSpPr>
        <p:sp>
          <p:nvSpPr>
            <p:cNvPr id="61455" name="TextBox 14"/>
            <p:cNvSpPr txBox="1">
              <a:spLocks noChangeArrowheads="1"/>
            </p:cNvSpPr>
            <p:nvPr/>
          </p:nvSpPr>
          <p:spPr bwMode="auto">
            <a:xfrm>
              <a:off x="762000" y="5410362"/>
              <a:ext cx="3276600" cy="5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Ergonomic RKI/ EMI/ chemical / weather resistant enclosure</a:t>
              </a:r>
            </a:p>
          </p:txBody>
        </p:sp>
        <p:cxnSp>
          <p:nvCxnSpPr>
            <p:cNvPr id="61456" name="Straight Connector 15"/>
            <p:cNvCxnSpPr>
              <a:cxnSpLocks noChangeShapeType="1"/>
            </p:cNvCxnSpPr>
            <p:nvPr/>
          </p:nvCxnSpPr>
          <p:spPr bwMode="auto">
            <a:xfrm rot="10800000" flipV="1">
              <a:off x="4038600" y="5181600"/>
              <a:ext cx="685800" cy="4572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61445" name="TextBox 17"/>
          <p:cNvSpPr txBox="1">
            <a:spLocks noChangeArrowheads="1"/>
          </p:cNvSpPr>
          <p:nvPr/>
        </p:nvSpPr>
        <p:spPr bwMode="auto">
          <a:xfrm>
            <a:off x="304800" y="2590800"/>
            <a:ext cx="228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Powerful long-life pump up to 125 feet</a:t>
            </a:r>
          </a:p>
        </p:txBody>
      </p:sp>
      <p:sp>
        <p:nvSpPr>
          <p:cNvPr id="61446" name="TextBox 19"/>
          <p:cNvSpPr txBox="1">
            <a:spLocks noChangeArrowheads="1"/>
          </p:cNvSpPr>
          <p:nvPr/>
        </p:nvSpPr>
        <p:spPr bwMode="auto">
          <a:xfrm>
            <a:off x="6553200" y="5867400"/>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IRDA communication port for PC</a:t>
            </a:r>
          </a:p>
        </p:txBody>
      </p:sp>
      <p:cxnSp>
        <p:nvCxnSpPr>
          <p:cNvPr id="61447" name="Straight Connector 21"/>
          <p:cNvCxnSpPr>
            <a:cxnSpLocks noChangeShapeType="1"/>
            <a:stCxn id="61446" idx="1"/>
          </p:cNvCxnSpPr>
          <p:nvPr/>
        </p:nvCxnSpPr>
        <p:spPr bwMode="auto">
          <a:xfrm rot="10800000">
            <a:off x="6096000" y="5713413"/>
            <a:ext cx="457200" cy="4445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61448"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61449"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61450" name="TextBox 26"/>
          <p:cNvSpPr txBox="1">
            <a:spLocks noChangeArrowheads="1"/>
          </p:cNvSpPr>
          <p:nvPr/>
        </p:nvSpPr>
        <p:spPr bwMode="auto">
          <a:xfrm>
            <a:off x="0" y="3429000"/>
            <a:ext cx="228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Up to 18 hours of continuous operation</a:t>
            </a:r>
          </a:p>
        </p:txBody>
      </p:sp>
      <p:sp>
        <p:nvSpPr>
          <p:cNvPr id="61451"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61452"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61453"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61454" name="TextBox 33"/>
          <p:cNvSpPr txBox="1">
            <a:spLocks noChangeArrowheads="1"/>
          </p:cNvSpPr>
          <p:nvPr/>
        </p:nvSpPr>
        <p:spPr bwMode="auto">
          <a:xfrm>
            <a:off x="0" y="46482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Autocalibration</a:t>
            </a:r>
          </a:p>
        </p:txBody>
      </p:sp>
    </p:spTree>
    <p:extLst>
      <p:ext uri="{BB962C8B-B14F-4D97-AF65-F5344CB8AC3E}">
        <p14:creationId xmlns:p14="http://schemas.microsoft.com/office/powerpoint/2010/main" val="2144233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32"/>
          <p:cNvSpPr>
            <a:spLocks noGrp="1"/>
          </p:cNvSpPr>
          <p:nvPr>
            <p:ph type="title"/>
          </p:nvPr>
        </p:nvSpPr>
        <p:spPr/>
        <p:txBody>
          <a:bodyPr/>
          <a:lstStyle/>
          <a:p>
            <a:pPr eaLnBrk="1" hangingPunct="1"/>
            <a:r>
              <a:rPr lang="en-US">
                <a:latin typeface="Arial" charset="0"/>
                <a:ea typeface="ＭＳ Ｐゴシック" charset="0"/>
                <a:cs typeface="ＭＳ Ｐゴシック" charset="0"/>
              </a:rPr>
              <a:t>EAGLE 2 Features</a:t>
            </a:r>
          </a:p>
        </p:txBody>
      </p:sp>
      <p:pic>
        <p:nvPicPr>
          <p:cNvPr id="63490" name="Picture 4" descr="Eagle2_Im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1" name="Group 12"/>
          <p:cNvGrpSpPr>
            <a:grpSpLocks/>
          </p:cNvGrpSpPr>
          <p:nvPr/>
        </p:nvGrpSpPr>
        <p:grpSpPr bwMode="auto">
          <a:xfrm>
            <a:off x="4953000" y="1905000"/>
            <a:ext cx="3962400" cy="381000"/>
            <a:chOff x="4953000" y="1905000"/>
            <a:chExt cx="3962400" cy="381000"/>
          </a:xfrm>
        </p:grpSpPr>
        <p:sp>
          <p:nvSpPr>
            <p:cNvPr id="63505" name="TextBox 9"/>
            <p:cNvSpPr txBox="1">
              <a:spLocks noChangeArrowheads="1"/>
            </p:cNvSpPr>
            <p:nvPr/>
          </p:nvSpPr>
          <p:spPr bwMode="auto">
            <a:xfrm>
              <a:off x="5638800" y="19050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Monitor up to 6 gases</a:t>
              </a:r>
            </a:p>
          </p:txBody>
        </p:sp>
        <p:cxnSp>
          <p:nvCxnSpPr>
            <p:cNvPr id="63506" name="Straight Connector 11"/>
            <p:cNvCxnSpPr>
              <a:cxnSpLocks noChangeShapeType="1"/>
            </p:cNvCxnSpPr>
            <p:nvPr/>
          </p:nvCxnSpPr>
          <p:spPr bwMode="auto">
            <a:xfrm rot="10800000" flipV="1">
              <a:off x="4953000" y="2133600"/>
              <a:ext cx="685800" cy="1524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grpSp>
        <p:nvGrpSpPr>
          <p:cNvPr id="63492" name="Group 18"/>
          <p:cNvGrpSpPr>
            <a:grpSpLocks/>
          </p:cNvGrpSpPr>
          <p:nvPr/>
        </p:nvGrpSpPr>
        <p:grpSpPr bwMode="auto">
          <a:xfrm>
            <a:off x="762000" y="5181600"/>
            <a:ext cx="3962400" cy="809625"/>
            <a:chOff x="762000" y="5181600"/>
            <a:chExt cx="3962400" cy="810199"/>
          </a:xfrm>
        </p:grpSpPr>
        <p:sp>
          <p:nvSpPr>
            <p:cNvPr id="63503" name="TextBox 14"/>
            <p:cNvSpPr txBox="1">
              <a:spLocks noChangeArrowheads="1"/>
            </p:cNvSpPr>
            <p:nvPr/>
          </p:nvSpPr>
          <p:spPr bwMode="auto">
            <a:xfrm>
              <a:off x="762000" y="5410362"/>
              <a:ext cx="3276600" cy="5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Ergonomic RKI/ EMI/ chemical / weather resistant enclosure</a:t>
              </a:r>
            </a:p>
          </p:txBody>
        </p:sp>
        <p:cxnSp>
          <p:nvCxnSpPr>
            <p:cNvPr id="63504" name="Straight Connector 15"/>
            <p:cNvCxnSpPr>
              <a:cxnSpLocks noChangeShapeType="1"/>
            </p:cNvCxnSpPr>
            <p:nvPr/>
          </p:nvCxnSpPr>
          <p:spPr bwMode="auto">
            <a:xfrm rot="10800000" flipV="1">
              <a:off x="4038600" y="5181600"/>
              <a:ext cx="685800" cy="4572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63493" name="TextBox 17"/>
          <p:cNvSpPr txBox="1">
            <a:spLocks noChangeArrowheads="1"/>
          </p:cNvSpPr>
          <p:nvPr/>
        </p:nvSpPr>
        <p:spPr bwMode="auto">
          <a:xfrm>
            <a:off x="304800" y="2590800"/>
            <a:ext cx="228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Powerful long-life pump up to 125 feet</a:t>
            </a:r>
          </a:p>
        </p:txBody>
      </p:sp>
      <p:sp>
        <p:nvSpPr>
          <p:cNvPr id="63494" name="TextBox 19"/>
          <p:cNvSpPr txBox="1">
            <a:spLocks noChangeArrowheads="1"/>
          </p:cNvSpPr>
          <p:nvPr/>
        </p:nvSpPr>
        <p:spPr bwMode="auto">
          <a:xfrm>
            <a:off x="6553200" y="5867400"/>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pPr algn="l"/>
            <a:r>
              <a:rPr lang="en-US" sz="1600"/>
              <a:t>IRDA communication port for PC</a:t>
            </a:r>
          </a:p>
        </p:txBody>
      </p:sp>
      <p:sp>
        <p:nvSpPr>
          <p:cNvPr id="63495" name="Rectangle 23"/>
          <p:cNvSpPr>
            <a:spLocks noChangeArrowheads="1"/>
          </p:cNvSpPr>
          <p:nvPr/>
        </p:nvSpPr>
        <p:spPr bwMode="auto">
          <a:xfrm>
            <a:off x="5867400" y="24384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 Plug and play smart toxic sensors</a:t>
            </a:r>
          </a:p>
        </p:txBody>
      </p:sp>
      <p:sp>
        <p:nvSpPr>
          <p:cNvPr id="63496" name="Rectangle 24"/>
          <p:cNvSpPr>
            <a:spLocks noChangeArrowheads="1"/>
          </p:cNvSpPr>
          <p:nvPr/>
        </p:nvSpPr>
        <p:spPr bwMode="auto">
          <a:xfrm>
            <a:off x="6096000" y="3136900"/>
            <a:ext cx="2438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PID for VOC detection</a:t>
            </a:r>
          </a:p>
          <a:p>
            <a:pPr algn="l"/>
            <a:r>
              <a:rPr lang="en-US" sz="1600"/>
              <a:t>IR for CO2, CH4, &amp; HC</a:t>
            </a:r>
          </a:p>
        </p:txBody>
      </p:sp>
      <p:sp>
        <p:nvSpPr>
          <p:cNvPr id="63497" name="TextBox 25"/>
          <p:cNvSpPr txBox="1">
            <a:spLocks noChangeArrowheads="1"/>
          </p:cNvSpPr>
          <p:nvPr/>
        </p:nvSpPr>
        <p:spPr bwMode="auto">
          <a:xfrm>
            <a:off x="304800" y="1676400"/>
            <a:ext cx="2667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PPM / LEL hydrocarbon detection</a:t>
            </a:r>
          </a:p>
        </p:txBody>
      </p:sp>
      <p:sp>
        <p:nvSpPr>
          <p:cNvPr id="63498" name="TextBox 26"/>
          <p:cNvSpPr txBox="1">
            <a:spLocks noChangeArrowheads="1"/>
          </p:cNvSpPr>
          <p:nvPr/>
        </p:nvSpPr>
        <p:spPr bwMode="auto">
          <a:xfrm>
            <a:off x="0" y="3429000"/>
            <a:ext cx="228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Up to 18 hours of continuous operation</a:t>
            </a:r>
          </a:p>
        </p:txBody>
      </p:sp>
      <p:sp>
        <p:nvSpPr>
          <p:cNvPr id="63499" name="Rectangle 27"/>
          <p:cNvSpPr>
            <a:spLocks noChangeArrowheads="1"/>
          </p:cNvSpPr>
          <p:nvPr/>
        </p:nvSpPr>
        <p:spPr bwMode="auto">
          <a:xfrm>
            <a:off x="6934200" y="51054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Datalogging standard</a:t>
            </a:r>
          </a:p>
        </p:txBody>
      </p:sp>
      <p:sp>
        <p:nvSpPr>
          <p:cNvPr id="63500" name="Rectangle 28"/>
          <p:cNvSpPr>
            <a:spLocks noChangeArrowheads="1"/>
          </p:cNvSpPr>
          <p:nvPr/>
        </p:nvSpPr>
        <p:spPr bwMode="auto">
          <a:xfrm>
            <a:off x="7010400" y="4064000"/>
            <a:ext cx="175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a:t>Glove friendly handle</a:t>
            </a:r>
          </a:p>
        </p:txBody>
      </p:sp>
      <p:cxnSp>
        <p:nvCxnSpPr>
          <p:cNvPr id="63501" name="Straight Connector 29"/>
          <p:cNvCxnSpPr>
            <a:cxnSpLocks noChangeShapeType="1"/>
          </p:cNvCxnSpPr>
          <p:nvPr/>
        </p:nvCxnSpPr>
        <p:spPr bwMode="auto">
          <a:xfrm rot="10800000" flipV="1">
            <a:off x="6096000" y="4267200"/>
            <a:ext cx="914400" cy="2286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63502" name="TextBox 33"/>
          <p:cNvSpPr txBox="1">
            <a:spLocks noChangeArrowheads="1"/>
          </p:cNvSpPr>
          <p:nvPr/>
        </p:nvSpPr>
        <p:spPr bwMode="auto">
          <a:xfrm>
            <a:off x="0" y="46482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600"/>
              <a:t>Autocalibration</a:t>
            </a:r>
          </a:p>
        </p:txBody>
      </p:sp>
      <p:cxnSp>
        <p:nvCxnSpPr>
          <p:cNvPr id="20" name="Straight Connector 21"/>
          <p:cNvCxnSpPr>
            <a:cxnSpLocks noChangeShapeType="1"/>
          </p:cNvCxnSpPr>
          <p:nvPr/>
        </p:nvCxnSpPr>
        <p:spPr bwMode="auto">
          <a:xfrm rot="10800000">
            <a:off x="6096000" y="5713413"/>
            <a:ext cx="457200" cy="444500"/>
          </a:xfrm>
          <a:prstGeom prst="line">
            <a:avLst/>
          </a:prstGeom>
          <a:noFill/>
          <a:ln w="34925">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039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pic>
        <p:nvPicPr>
          <p:cNvPr id="4" name="Picture 4" descr="Eagle2_Imag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914400"/>
            <a:ext cx="7439025"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1557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66562" name="Rectangle 3"/>
          <p:cNvSpPr>
            <a:spLocks noGrp="1" noChangeArrowheads="1"/>
          </p:cNvSpPr>
          <p:nvPr>
            <p:ph idx="1"/>
          </p:nvPr>
        </p:nvSpPr>
        <p:spPr/>
        <p:txBody>
          <a:bodyPr/>
          <a:lstStyle/>
          <a:p>
            <a:pPr>
              <a:lnSpc>
                <a:spcPct val="90000"/>
              </a:lnSpc>
            </a:pPr>
            <a:r>
              <a:rPr lang="en-US" sz="2800">
                <a:solidFill>
                  <a:srgbClr val="FF0818"/>
                </a:solidFill>
                <a:latin typeface="Arial" charset="0"/>
                <a:ea typeface="ＭＳ Ｐゴシック" charset="0"/>
                <a:cs typeface="ＭＳ Ｐゴシック" charset="0"/>
              </a:rPr>
              <a:t>Note: Always turn the Eagle 2 on in a fresh air environment (one free of combustible and toxic gas and with normal oxygen content).</a:t>
            </a:r>
          </a:p>
          <a:p>
            <a:pPr>
              <a:lnSpc>
                <a:spcPct val="90000"/>
              </a:lnSpc>
            </a:pPr>
            <a:r>
              <a:rPr lang="en-US" sz="2800">
                <a:latin typeface="Arial" charset="0"/>
                <a:ea typeface="ＭＳ Ｐゴシック" charset="0"/>
                <a:cs typeface="ＭＳ Ｐゴシック" charset="0"/>
              </a:rPr>
              <a:t>Attach the hose and probe to the Eagle 2</a:t>
            </a:r>
            <a:r>
              <a:rPr lang="ja-JP" altLang="en-US" sz="2800">
                <a:latin typeface="Arial" charset="0"/>
                <a:ea typeface="ＭＳ Ｐゴシック" charset="0"/>
                <a:cs typeface="ＭＳ Ｐゴシック" charset="0"/>
              </a:rPr>
              <a:t>’</a:t>
            </a:r>
            <a:r>
              <a:rPr lang="en-US" altLang="ja-JP" sz="2800">
                <a:latin typeface="Arial" charset="0"/>
                <a:ea typeface="ＭＳ Ｐゴシック" charset="0"/>
                <a:cs typeface="ＭＳ Ｐゴシック" charset="0"/>
              </a:rPr>
              <a:t>s inlet fitting.</a:t>
            </a:r>
          </a:p>
          <a:p>
            <a:pPr>
              <a:lnSpc>
                <a:spcPct val="90000"/>
              </a:lnSpc>
            </a:pPr>
            <a:r>
              <a:rPr lang="en-US" sz="2800">
                <a:latin typeface="Arial" charset="0"/>
                <a:ea typeface="ＭＳ Ｐゴシック" charset="0"/>
                <a:cs typeface="ＭＳ Ｐゴシック" charset="0"/>
              </a:rPr>
              <a:t>Press and briefly hold the POWER button.</a:t>
            </a:r>
          </a:p>
          <a:p>
            <a:pPr>
              <a:lnSpc>
                <a:spcPct val="90000"/>
              </a:lnSpc>
            </a:pPr>
            <a:r>
              <a:rPr lang="en-US" sz="2800">
                <a:latin typeface="Arial" charset="0"/>
                <a:ea typeface="ＭＳ Ｐゴシック" charset="0"/>
                <a:cs typeface="ＭＳ Ｐゴシック" charset="0"/>
              </a:rPr>
              <a:t>The Eagle 2 will power up and display the minimum battery voltage and actual battery voltage.</a:t>
            </a:r>
          </a:p>
        </p:txBody>
      </p:sp>
    </p:spTree>
    <p:extLst>
      <p:ext uri="{BB962C8B-B14F-4D97-AF65-F5344CB8AC3E}">
        <p14:creationId xmlns:p14="http://schemas.microsoft.com/office/powerpoint/2010/main" val="1344321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68610"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If LEAK CHECK MODE is turned on, the LCD will then prompt you to select </a:t>
            </a:r>
          </a:p>
          <a:p>
            <a:pPr lvl="1"/>
            <a:r>
              <a:rPr lang="en-US" sz="2400">
                <a:latin typeface="Arial" charset="0"/>
                <a:ea typeface="ＭＳ Ｐゴシック" charset="0"/>
              </a:rPr>
              <a:t>NORMAL MODE or</a:t>
            </a:r>
          </a:p>
          <a:p>
            <a:pPr lvl="1"/>
            <a:r>
              <a:rPr lang="en-US" sz="2400">
                <a:latin typeface="Arial" charset="0"/>
                <a:ea typeface="ＭＳ Ｐゴシック" charset="0"/>
              </a:rPr>
              <a:t>LEAK CHECK MODE</a:t>
            </a:r>
          </a:p>
          <a:p>
            <a:pPr lvl="1"/>
            <a:r>
              <a:rPr lang="en-US" sz="2400">
                <a:latin typeface="Arial" charset="0"/>
                <a:ea typeface="ＭＳ Ｐゴシック" charset="0"/>
              </a:rPr>
              <a:t>Press the UP or Down buttons to select either mode then press the POWER button.</a:t>
            </a:r>
          </a:p>
          <a:p>
            <a:r>
              <a:rPr lang="en-US" sz="2800">
                <a:latin typeface="Arial" charset="0"/>
                <a:ea typeface="ＭＳ Ｐゴシック" charset="0"/>
                <a:cs typeface="ＭＳ Ｐゴシック" charset="0"/>
              </a:rPr>
              <a:t>The LCD will then show the active gases for all sensors installed.</a:t>
            </a:r>
          </a:p>
          <a:p>
            <a:pPr lvl="1"/>
            <a:endParaRPr lang="en-US" sz="2400">
              <a:latin typeface="Arial" charset="0"/>
              <a:ea typeface="ＭＳ Ｐゴシック" charset="0"/>
            </a:endParaRPr>
          </a:p>
        </p:txBody>
      </p:sp>
    </p:spTree>
    <p:extLst>
      <p:ext uri="{BB962C8B-B14F-4D97-AF65-F5344CB8AC3E}">
        <p14:creationId xmlns:p14="http://schemas.microsoft.com/office/powerpoint/2010/main" val="2300090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70658" name="Rectangle 3"/>
          <p:cNvSpPr>
            <a:spLocks noGrp="1" noChangeArrowheads="1"/>
          </p:cNvSpPr>
          <p:nvPr>
            <p:ph idx="1"/>
          </p:nvPr>
        </p:nvSpPr>
        <p:spPr/>
        <p:txBody>
          <a:bodyPr/>
          <a:lstStyle/>
          <a:p>
            <a:pPr>
              <a:lnSpc>
                <a:spcPct val="90000"/>
              </a:lnSpc>
            </a:pPr>
            <a:r>
              <a:rPr lang="en-US" sz="2800">
                <a:latin typeface="Arial" charset="0"/>
                <a:ea typeface="ＭＳ Ｐゴシック" charset="0"/>
                <a:cs typeface="ＭＳ Ｐゴシック" charset="0"/>
              </a:rPr>
              <a:t>If the Lunch Break feature is turned on, it will indicate Lunch Break Mode ON, Resume Peak and TWA Measurements?</a:t>
            </a:r>
          </a:p>
          <a:p>
            <a:pPr lvl="1">
              <a:lnSpc>
                <a:spcPct val="90000"/>
              </a:lnSpc>
            </a:pPr>
            <a:r>
              <a:rPr lang="en-US" sz="2400">
                <a:latin typeface="Arial" charset="0"/>
                <a:ea typeface="ＭＳ Ｐゴシック" charset="0"/>
              </a:rPr>
              <a:t>Press the YES button to continue to accumulate the peak and TWA readings.</a:t>
            </a:r>
          </a:p>
          <a:p>
            <a:pPr lvl="1">
              <a:lnSpc>
                <a:spcPct val="90000"/>
              </a:lnSpc>
            </a:pPr>
            <a:r>
              <a:rPr lang="en-US" sz="2400">
                <a:latin typeface="Arial" charset="0"/>
                <a:ea typeface="ＭＳ Ｐゴシック" charset="0"/>
              </a:rPr>
              <a:t>To reset the accumulation of these measurements, press and release the DISPLAY ADJUST NO button before the countdown reaches 0.</a:t>
            </a:r>
          </a:p>
          <a:p>
            <a:pPr>
              <a:lnSpc>
                <a:spcPct val="90000"/>
              </a:lnSpc>
            </a:pPr>
            <a:endParaRPr lang="en-US" sz="2800">
              <a:latin typeface="Arial" charset="0"/>
              <a:ea typeface="ＭＳ Ｐゴシック" charset="0"/>
              <a:cs typeface="ＭＳ Ｐゴシック" charset="0"/>
            </a:endParaRPr>
          </a:p>
        </p:txBody>
      </p:sp>
    </p:spTree>
    <p:extLst>
      <p:ext uri="{BB962C8B-B14F-4D97-AF65-F5344CB8AC3E}">
        <p14:creationId xmlns:p14="http://schemas.microsoft.com/office/powerpoint/2010/main" val="2034775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72706"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The LCD will then display the alarms as follows:</a:t>
            </a:r>
          </a:p>
          <a:p>
            <a:pPr lvl="1"/>
            <a:r>
              <a:rPr lang="en-US" sz="2400">
                <a:latin typeface="Arial" charset="0"/>
                <a:ea typeface="ＭＳ Ｐゴシック" charset="0"/>
              </a:rPr>
              <a:t>LOW Alarm</a:t>
            </a:r>
          </a:p>
          <a:p>
            <a:pPr lvl="1"/>
            <a:r>
              <a:rPr lang="en-US" sz="2400">
                <a:latin typeface="Arial" charset="0"/>
                <a:ea typeface="ＭＳ Ｐゴシック" charset="0"/>
              </a:rPr>
              <a:t>HIGH Alarm</a:t>
            </a:r>
          </a:p>
          <a:p>
            <a:pPr lvl="1"/>
            <a:r>
              <a:rPr lang="en-US" sz="2400">
                <a:latin typeface="Arial" charset="0"/>
                <a:ea typeface="ＭＳ Ｐゴシック" charset="0"/>
              </a:rPr>
              <a:t>TWA Alarm (8 hour exposure, toxic gas)</a:t>
            </a:r>
          </a:p>
          <a:p>
            <a:pPr lvl="1"/>
            <a:r>
              <a:rPr lang="en-US" sz="2400">
                <a:latin typeface="Arial" charset="0"/>
                <a:ea typeface="ＭＳ Ｐゴシック" charset="0"/>
              </a:rPr>
              <a:t>STEL Alarm (15 min. exposure, toxic gas)</a:t>
            </a:r>
          </a:p>
          <a:p>
            <a:r>
              <a:rPr lang="en-US" sz="2800">
                <a:latin typeface="Arial" charset="0"/>
                <a:ea typeface="ＭＳ Ｐゴシック" charset="0"/>
                <a:cs typeface="ＭＳ Ｐゴシック" charset="0"/>
              </a:rPr>
              <a:t>After the alarm display, if the CAL REMINDER is turned on, the LCD will display how the CAL PAST DUE ACT is set.</a:t>
            </a:r>
          </a:p>
        </p:txBody>
      </p:sp>
    </p:spTree>
    <p:extLst>
      <p:ext uri="{BB962C8B-B14F-4D97-AF65-F5344CB8AC3E}">
        <p14:creationId xmlns:p14="http://schemas.microsoft.com/office/powerpoint/2010/main" val="2727502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a:latin typeface="Arial" charset="0"/>
                <a:ea typeface="ＭＳ Ｐゴシック" charset="0"/>
                <a:cs typeface="ＭＳ Ｐゴシック" charset="0"/>
              </a:rPr>
              <a:t>Features</a:t>
            </a:r>
          </a:p>
        </p:txBody>
      </p:sp>
      <p:sp>
        <p:nvSpPr>
          <p:cNvPr id="20482" name="Text Placeholder 2"/>
          <p:cNvSpPr>
            <a:spLocks noGrp="1"/>
          </p:cNvSpPr>
          <p:nvPr>
            <p:ph idx="1"/>
          </p:nvPr>
        </p:nvSpPr>
        <p:spPr/>
        <p:txBody>
          <a:bodyPr/>
          <a:lstStyle/>
          <a:p>
            <a:pPr eaLnBrk="1" hangingPunct="1"/>
            <a:r>
              <a:rPr lang="en-US">
                <a:latin typeface="Arial" charset="0"/>
                <a:ea typeface="ＭＳ Ｐゴシック" charset="0"/>
                <a:cs typeface="ＭＳ Ｐゴシック" charset="0"/>
              </a:rPr>
              <a:t>Monitor up to 6 Gases</a:t>
            </a:r>
          </a:p>
          <a:p>
            <a:pPr eaLnBrk="1" hangingPunct="1"/>
            <a:r>
              <a:rPr lang="en-US">
                <a:latin typeface="Arial" charset="0"/>
                <a:ea typeface="ＭＳ Ｐゴシック" charset="0"/>
                <a:cs typeface="ＭＳ Ｐゴシック" charset="0"/>
              </a:rPr>
              <a:t>3 operating modes</a:t>
            </a:r>
          </a:p>
          <a:p>
            <a:pPr lvl="1" eaLnBrk="1" hangingPunct="1"/>
            <a:r>
              <a:rPr lang="en-US">
                <a:latin typeface="Arial" charset="0"/>
                <a:ea typeface="ＭＳ Ｐゴシック" charset="0"/>
              </a:rPr>
              <a:t>Normal Operating Mode (confined space)</a:t>
            </a:r>
          </a:p>
          <a:p>
            <a:pPr lvl="1" eaLnBrk="1" hangingPunct="1"/>
            <a:r>
              <a:rPr lang="en-US">
                <a:latin typeface="Arial" charset="0"/>
                <a:ea typeface="ＭＳ Ｐゴシック" charset="0"/>
              </a:rPr>
              <a:t>Leak Check Mode (low ppm detection)</a:t>
            </a:r>
          </a:p>
          <a:p>
            <a:pPr lvl="1" eaLnBrk="1" hangingPunct="1"/>
            <a:r>
              <a:rPr lang="en-US">
                <a:latin typeface="Arial" charset="0"/>
                <a:ea typeface="ＭＳ Ｐゴシック" charset="0"/>
              </a:rPr>
              <a:t>Bar Hole Mode (underground detection)</a:t>
            </a:r>
          </a:p>
          <a:p>
            <a:pPr eaLnBrk="1" hangingPunct="1"/>
            <a:r>
              <a:rPr lang="en-US">
                <a:latin typeface="Arial" charset="0"/>
                <a:ea typeface="ＭＳ Ｐゴシック" charset="0"/>
                <a:cs typeface="ＭＳ Ｐゴシック" charset="0"/>
              </a:rPr>
              <a:t>PID Sensor</a:t>
            </a:r>
          </a:p>
          <a:p>
            <a:pPr eaLnBrk="1" hangingPunct="1"/>
            <a:r>
              <a:rPr lang="en-US">
                <a:latin typeface="Arial" charset="0"/>
                <a:ea typeface="ＭＳ Ｐゴシック" charset="0"/>
                <a:cs typeface="ＭＳ Ｐゴシック" charset="0"/>
              </a:rPr>
              <a:t>PPM or %LEL monitoring</a:t>
            </a:r>
          </a:p>
          <a:p>
            <a:pPr lvl="1" eaLnBrk="1" hangingPunct="1"/>
            <a:endParaRPr lang="en-US">
              <a:latin typeface="Arial" charset="0"/>
              <a:ea typeface="ＭＳ Ｐゴシック" charset="0"/>
            </a:endParaRPr>
          </a:p>
        </p:txBody>
      </p:sp>
      <p:sp>
        <p:nvSpPr>
          <p:cNvPr id="204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4129707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74754"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The LCD will then show the Date and Time</a:t>
            </a:r>
          </a:p>
          <a:p>
            <a:r>
              <a:rPr lang="en-US" dirty="0">
                <a:latin typeface="Arial" charset="0"/>
                <a:ea typeface="ＭＳ Ｐゴシック" charset="0"/>
                <a:cs typeface="ＭＳ Ｐゴシック" charset="0"/>
              </a:rPr>
              <a:t>If the USER/STATION ID is turned on, then the User/Station ID screen appears</a:t>
            </a:r>
          </a:p>
        </p:txBody>
      </p:sp>
    </p:spTree>
    <p:extLst>
      <p:ext uri="{BB962C8B-B14F-4D97-AF65-F5344CB8AC3E}">
        <p14:creationId xmlns:p14="http://schemas.microsoft.com/office/powerpoint/2010/main" val="2989503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76802" name="Rectangle 3"/>
          <p:cNvSpPr>
            <a:spLocks noGrp="1" noChangeArrowheads="1"/>
          </p:cNvSpPr>
          <p:nvPr>
            <p:ph idx="1"/>
          </p:nvPr>
        </p:nvSpPr>
        <p:spPr>
          <a:xfrm>
            <a:off x="685800" y="1589488"/>
            <a:ext cx="4419600" cy="3733800"/>
          </a:xfrm>
        </p:spPr>
        <p:txBody>
          <a:bodyPr/>
          <a:lstStyle/>
          <a:p>
            <a:pPr>
              <a:lnSpc>
                <a:spcPct val="90000"/>
              </a:lnSpc>
            </a:pPr>
            <a:r>
              <a:rPr lang="en-US" sz="2800" dirty="0">
                <a:latin typeface="Arial" charset="0"/>
                <a:ea typeface="ＭＳ Ｐゴシック" charset="0"/>
                <a:cs typeface="ＭＳ Ｐゴシック" charset="0"/>
              </a:rPr>
              <a:t>If one or more sensors fail during startup, the failed sensor will be shown in brackets.  Example: FAILED SENSOR(S) &lt;CO&gt; ENTER TO CONTINUE</a:t>
            </a:r>
          </a:p>
          <a:p>
            <a:pPr lvl="1">
              <a:lnSpc>
                <a:spcPct val="90000"/>
              </a:lnSpc>
            </a:pPr>
            <a:r>
              <a:rPr lang="en-US" sz="2400" dirty="0">
                <a:latin typeface="Arial" charset="0"/>
                <a:ea typeface="ＭＳ Ｐゴシック" charset="0"/>
              </a:rPr>
              <a:t>Replace the failed sensor and calibrate the Eagle 2 before use.</a:t>
            </a:r>
          </a:p>
          <a:p>
            <a:pPr>
              <a:lnSpc>
                <a:spcPct val="90000"/>
              </a:lnSpc>
            </a:pPr>
            <a:endParaRPr lang="en-US" sz="2800" dirty="0">
              <a:latin typeface="Arial" charset="0"/>
              <a:ea typeface="ＭＳ Ｐゴシック" charset="0"/>
              <a:cs typeface="ＭＳ Ｐゴシック" charset="0"/>
            </a:endParaRPr>
          </a:p>
        </p:txBody>
      </p:sp>
      <p:pic>
        <p:nvPicPr>
          <p:cNvPr id="76803" name="Picture 4" descr="064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057400"/>
            <a:ext cx="3265488"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8989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Operation</a:t>
            </a:r>
          </a:p>
        </p:txBody>
      </p:sp>
      <p:sp>
        <p:nvSpPr>
          <p:cNvPr id="78850" name="Rectangle 3"/>
          <p:cNvSpPr>
            <a:spLocks noGrp="1" noChangeArrowheads="1"/>
          </p:cNvSpPr>
          <p:nvPr>
            <p:ph idx="1"/>
          </p:nvPr>
        </p:nvSpPr>
        <p:spPr>
          <a:xfrm>
            <a:off x="685800" y="1598965"/>
            <a:ext cx="7772400" cy="1219200"/>
          </a:xfrm>
        </p:spPr>
        <p:txBody>
          <a:bodyPr/>
          <a:lstStyle/>
          <a:p>
            <a:pPr>
              <a:lnSpc>
                <a:spcPct val="90000"/>
              </a:lnSpc>
            </a:pPr>
            <a:r>
              <a:rPr lang="en-US" sz="2800" dirty="0">
                <a:latin typeface="Arial" charset="0"/>
                <a:ea typeface="ＭＳ Ｐゴシック" charset="0"/>
                <a:cs typeface="ＭＳ Ｐゴシック" charset="0"/>
              </a:rPr>
              <a:t>After initial startup, the Eagle 2 LCD will display the normal measuring screen:</a:t>
            </a:r>
          </a:p>
          <a:p>
            <a:pPr>
              <a:lnSpc>
                <a:spcPct val="90000"/>
              </a:lnSpc>
            </a:pPr>
            <a:endParaRPr lang="en-US" sz="2800" dirty="0">
              <a:latin typeface="Arial" charset="0"/>
              <a:ea typeface="ＭＳ Ｐゴシック" charset="0"/>
              <a:cs typeface="ＭＳ Ｐゴシック" charset="0"/>
            </a:endParaRPr>
          </a:p>
        </p:txBody>
      </p:sp>
      <p:pic>
        <p:nvPicPr>
          <p:cNvPr id="78851" name="Picture 4" descr="0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610" y="2578730"/>
            <a:ext cx="5059530" cy="4079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1300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Performing a Demand Zero</a:t>
            </a:r>
          </a:p>
        </p:txBody>
      </p:sp>
      <p:sp>
        <p:nvSpPr>
          <p:cNvPr id="80898"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Take the Eagle 2 to a fresh-air environment. </a:t>
            </a:r>
          </a:p>
          <a:p>
            <a:pPr lvl="1"/>
            <a:r>
              <a:rPr lang="en-US" sz="2400">
                <a:latin typeface="Arial" charset="0"/>
                <a:ea typeface="ＭＳ Ｐゴシック" charset="0"/>
              </a:rPr>
              <a:t>This is a environment that is free of combustible and toxic gas and of normal oxygen content.</a:t>
            </a:r>
          </a:p>
          <a:p>
            <a:r>
              <a:rPr lang="en-US" sz="2800">
                <a:latin typeface="Arial" charset="0"/>
                <a:ea typeface="ＭＳ Ｐゴシック" charset="0"/>
                <a:cs typeface="ＭＳ Ｐゴシック" charset="0"/>
              </a:rPr>
              <a:t>Press and hold the AIR/YES button.  The LCD will show:</a:t>
            </a:r>
          </a:p>
          <a:p>
            <a:pPr lvl="1"/>
            <a:r>
              <a:rPr lang="en-US" sz="2400">
                <a:latin typeface="Arial" charset="0"/>
                <a:ea typeface="ＭＳ Ｐゴシック" charset="0"/>
              </a:rPr>
              <a:t>DEMAND ZERO- HOLD AIR BUTTON</a:t>
            </a:r>
          </a:p>
          <a:p>
            <a:pPr lvl="1"/>
            <a:r>
              <a:rPr lang="en-US" sz="2400">
                <a:latin typeface="Arial" charset="0"/>
                <a:ea typeface="ＭＳ Ｐゴシック" charset="0"/>
              </a:rPr>
              <a:t>ADJUSTING ZERO- HOLD AIR BUTTON</a:t>
            </a:r>
          </a:p>
          <a:p>
            <a:pPr lvl="1"/>
            <a:r>
              <a:rPr lang="en-US" sz="2400">
                <a:latin typeface="Arial" charset="0"/>
                <a:ea typeface="ＭＳ Ｐゴシック" charset="0"/>
              </a:rPr>
              <a:t>ADJUSTING ZERO- RELEASE AIR BUTTON</a:t>
            </a:r>
          </a:p>
          <a:p>
            <a:r>
              <a:rPr lang="en-US" sz="2800">
                <a:latin typeface="Arial" charset="0"/>
                <a:ea typeface="ＭＳ Ｐゴシック" charset="0"/>
                <a:cs typeface="ＭＳ Ｐゴシック" charset="0"/>
              </a:rPr>
              <a:t>The Eagle 2 will now set to fresh air values.</a:t>
            </a:r>
          </a:p>
        </p:txBody>
      </p:sp>
    </p:spTree>
    <p:extLst>
      <p:ext uri="{BB962C8B-B14F-4D97-AF65-F5344CB8AC3E}">
        <p14:creationId xmlns:p14="http://schemas.microsoft.com/office/powerpoint/2010/main" val="1932513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p:txBody>
          <a:bodyPr/>
          <a:lstStyle/>
          <a:p>
            <a:r>
              <a:rPr lang="en-US" sz="3600">
                <a:latin typeface="Arial" charset="0"/>
                <a:ea typeface="ＭＳ Ｐゴシック" charset="0"/>
                <a:cs typeface="ＭＳ Ｐゴシック" charset="0"/>
              </a:rPr>
              <a:t>Performing a Flow Integrity Test</a:t>
            </a:r>
          </a:p>
        </p:txBody>
      </p:sp>
      <p:sp>
        <p:nvSpPr>
          <p:cNvPr id="82946"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The flow integrity test verifies there are no leaks in the hose and probe assembly, the pump is operating, and the flow fault circuit is active.</a:t>
            </a:r>
          </a:p>
          <a:p>
            <a:r>
              <a:rPr lang="en-US" dirty="0">
                <a:latin typeface="Arial" charset="0"/>
                <a:ea typeface="ＭＳ Ｐゴシック" charset="0"/>
                <a:cs typeface="ＭＳ Ｐゴシック" charset="0"/>
              </a:rPr>
              <a:t>With the Eagle 2 in normal operation and with the hose and probe attached, place your finger over the end of the probe to block flow.</a:t>
            </a:r>
          </a:p>
        </p:txBody>
      </p:sp>
    </p:spTree>
    <p:extLst>
      <p:ext uri="{BB962C8B-B14F-4D97-AF65-F5344CB8AC3E}">
        <p14:creationId xmlns:p14="http://schemas.microsoft.com/office/powerpoint/2010/main" val="1894579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ChangeArrowheads="1"/>
          </p:cNvSpPr>
          <p:nvPr>
            <p:ph type="title"/>
          </p:nvPr>
        </p:nvSpPr>
        <p:spPr/>
        <p:txBody>
          <a:bodyPr/>
          <a:lstStyle/>
          <a:p>
            <a:r>
              <a:rPr lang="en-US" sz="3600">
                <a:latin typeface="Arial" charset="0"/>
                <a:ea typeface="ＭＳ Ｐゴシック" charset="0"/>
                <a:cs typeface="ＭＳ Ｐゴシック" charset="0"/>
              </a:rPr>
              <a:t>Performing a Flow Integrity Test</a:t>
            </a:r>
          </a:p>
        </p:txBody>
      </p:sp>
      <p:sp>
        <p:nvSpPr>
          <p:cNvPr id="84994"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The Eagle 2 should indicate FAIL LOW FLOW LEVEL within a few seconds.  Press POWER ENTER RESET to restart the pump.</a:t>
            </a:r>
          </a:p>
          <a:p>
            <a:r>
              <a:rPr lang="en-US" dirty="0">
                <a:latin typeface="Arial" charset="0"/>
                <a:ea typeface="ＭＳ Ｐゴシック" charset="0"/>
                <a:cs typeface="ＭＳ Ｐゴシック" charset="0"/>
              </a:rPr>
              <a:t>If the Eagle 2 does not go into low flow alarm, inspect the hose and probe for leaks.</a:t>
            </a:r>
          </a:p>
        </p:txBody>
      </p:sp>
    </p:spTree>
    <p:extLst>
      <p:ext uri="{BB962C8B-B14F-4D97-AF65-F5344CB8AC3E}">
        <p14:creationId xmlns:p14="http://schemas.microsoft.com/office/powerpoint/2010/main" val="3656833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Performing a Breath Test</a:t>
            </a:r>
          </a:p>
        </p:txBody>
      </p:sp>
      <p:sp>
        <p:nvSpPr>
          <p:cNvPr id="87042" name="Rectangle 3"/>
          <p:cNvSpPr>
            <a:spLocks noGrp="1" noChangeArrowheads="1"/>
          </p:cNvSpPr>
          <p:nvPr>
            <p:ph idx="1"/>
          </p:nvPr>
        </p:nvSpPr>
        <p:spPr>
          <a:extLst>
            <a:ext uri="{91240B29-F687-4f45-9708-019B960494DF}">
              <a14:hiddenLine xmlns:a14="http://schemas.microsoft.com/office/drawing/2010/main" w="9525">
                <a:solidFill>
                  <a:srgbClr val="FF0818"/>
                </a:solidFill>
                <a:miter lim="800000"/>
                <a:headEnd/>
                <a:tailEnd/>
              </a14:hiddenLine>
            </a:ext>
          </a:extLst>
        </p:spPr>
        <p:txBody>
          <a:bodyPr/>
          <a:lstStyle/>
          <a:p>
            <a:r>
              <a:rPr lang="en-US" dirty="0">
                <a:latin typeface="Arial" charset="0"/>
                <a:ea typeface="ＭＳ Ｐゴシック" charset="0"/>
                <a:cs typeface="ＭＳ Ｐゴシック" charset="0"/>
              </a:rPr>
              <a:t>Performing a breath test quickly tests the Eagle 2</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s oxygen sensor, pump, and audible and visual alarms for proper operation. </a:t>
            </a:r>
          </a:p>
          <a:p>
            <a:pPr>
              <a:buFont typeface="Wingdings" charset="0"/>
              <a:buNone/>
            </a:pPr>
            <a:r>
              <a:rPr lang="en-US" i="1" dirty="0">
                <a:solidFill>
                  <a:srgbClr val="FF0818"/>
                </a:solidFill>
                <a:latin typeface="Arial" charset="0"/>
                <a:ea typeface="ＭＳ Ｐゴシック" charset="0"/>
                <a:cs typeface="ＭＳ Ｐゴシック" charset="0"/>
              </a:rPr>
              <a:t>Note:</a:t>
            </a:r>
            <a:r>
              <a:rPr lang="en-US" dirty="0">
                <a:solidFill>
                  <a:srgbClr val="FF0818"/>
                </a:solidFill>
                <a:latin typeface="Arial" charset="0"/>
                <a:ea typeface="ＭＳ Ｐゴシック" charset="0"/>
                <a:cs typeface="ＭＳ Ｐゴシック" charset="0"/>
              </a:rPr>
              <a:t> </a:t>
            </a:r>
            <a:r>
              <a:rPr lang="en-US" i="1" dirty="0">
                <a:solidFill>
                  <a:srgbClr val="FF0818"/>
                </a:solidFill>
                <a:latin typeface="Arial" charset="0"/>
                <a:ea typeface="ＭＳ Ｐゴシック" charset="0"/>
                <a:cs typeface="ＭＳ Ｐゴシック" charset="0"/>
              </a:rPr>
              <a:t>The breath test is not a substitute for calibration or a bump test.</a:t>
            </a:r>
            <a:endParaRPr lang="en-US" i="1"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258205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Performing a Breath Test</a:t>
            </a:r>
          </a:p>
        </p:txBody>
      </p:sp>
      <p:sp>
        <p:nvSpPr>
          <p:cNvPr id="89090" name="Rectangle 1027"/>
          <p:cNvSpPr>
            <a:spLocks noGrp="1" noChangeArrowheads="1"/>
          </p:cNvSpPr>
          <p:nvPr>
            <p:ph idx="1"/>
          </p:nvPr>
        </p:nvSpPr>
        <p:spPr/>
        <p:txBody>
          <a:bodyPr/>
          <a:lstStyle/>
          <a:p>
            <a:pPr>
              <a:lnSpc>
                <a:spcPct val="90000"/>
              </a:lnSpc>
            </a:pPr>
            <a:r>
              <a:rPr lang="en-US" dirty="0">
                <a:latin typeface="Arial" charset="0"/>
                <a:ea typeface="ＭＳ Ｐゴシック" charset="0"/>
                <a:cs typeface="ＭＳ Ｐゴシック" charset="0"/>
              </a:rPr>
              <a:t>Perform a demand zero</a:t>
            </a:r>
          </a:p>
          <a:p>
            <a:pPr>
              <a:lnSpc>
                <a:spcPct val="90000"/>
              </a:lnSpc>
            </a:pPr>
            <a:r>
              <a:rPr lang="en-US" dirty="0">
                <a:latin typeface="Arial" charset="0"/>
                <a:ea typeface="ＭＳ Ｐゴシック" charset="0"/>
                <a:cs typeface="ＭＳ Ｐゴシック" charset="0"/>
              </a:rPr>
              <a:t>Cup your hand over the end of the probe and gently exhale into the probe.</a:t>
            </a:r>
          </a:p>
          <a:p>
            <a:pPr>
              <a:lnSpc>
                <a:spcPct val="90000"/>
              </a:lnSpc>
            </a:pPr>
            <a:r>
              <a:rPr lang="en-US" dirty="0">
                <a:latin typeface="Arial" charset="0"/>
                <a:ea typeface="ＭＳ Ｐゴシック" charset="0"/>
                <a:cs typeface="ＭＳ Ｐゴシック" charset="0"/>
              </a:rPr>
              <a:t>In a few seconds, the oxygen reading will drop below the alarm point of 19.5% and activate alarms.</a:t>
            </a:r>
          </a:p>
          <a:p>
            <a:pPr>
              <a:lnSpc>
                <a:spcPct val="90000"/>
              </a:lnSpc>
            </a:pPr>
            <a:r>
              <a:rPr lang="en-US" dirty="0">
                <a:latin typeface="Arial" charset="0"/>
                <a:ea typeface="ＭＳ Ｐゴシック" charset="0"/>
                <a:cs typeface="ＭＳ Ｐゴシック" charset="0"/>
              </a:rPr>
              <a:t>Press the RESET button to silence alarms.</a:t>
            </a:r>
          </a:p>
        </p:txBody>
      </p:sp>
    </p:spTree>
    <p:extLst>
      <p:ext uri="{BB962C8B-B14F-4D97-AF65-F5344CB8AC3E}">
        <p14:creationId xmlns:p14="http://schemas.microsoft.com/office/powerpoint/2010/main" val="483658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Display Mode</a:t>
            </a:r>
          </a:p>
        </p:txBody>
      </p:sp>
      <p:sp>
        <p:nvSpPr>
          <p:cNvPr id="91138" name="Rectangle 1027"/>
          <p:cNvSpPr>
            <a:spLocks noGrp="1" noChangeArrowheads="1"/>
          </p:cNvSpPr>
          <p:nvPr>
            <p:ph idx="1"/>
          </p:nvPr>
        </p:nvSpPr>
        <p:spPr/>
        <p:txBody>
          <a:bodyPr/>
          <a:lstStyle/>
          <a:p>
            <a:pPr>
              <a:lnSpc>
                <a:spcPct val="80000"/>
              </a:lnSpc>
            </a:pPr>
            <a:r>
              <a:rPr lang="en-US" sz="2800" dirty="0">
                <a:latin typeface="Arial" charset="0"/>
                <a:ea typeface="ＭＳ Ｐゴシック" charset="0"/>
                <a:cs typeface="ＭＳ Ｐゴシック" charset="0"/>
              </a:rPr>
              <a:t>To access Display Mode, while the Eagle 2 is in Normal Operation, press and release DISPLAY</a:t>
            </a:r>
          </a:p>
          <a:p>
            <a:pPr>
              <a:lnSpc>
                <a:spcPct val="80000"/>
              </a:lnSpc>
            </a:pPr>
            <a:r>
              <a:rPr lang="en-US" sz="2800" dirty="0">
                <a:latin typeface="Arial" charset="0"/>
                <a:ea typeface="ＭＳ Ｐゴシック" charset="0"/>
                <a:cs typeface="ＭＳ Ｐゴシック" charset="0"/>
              </a:rPr>
              <a:t>Use DISPLAY to scroll through the following screens:</a:t>
            </a:r>
          </a:p>
          <a:p>
            <a:pPr lvl="1">
              <a:lnSpc>
                <a:spcPct val="80000"/>
              </a:lnSpc>
            </a:pPr>
            <a:r>
              <a:rPr lang="en-US" sz="2400" dirty="0">
                <a:latin typeface="Arial" charset="0"/>
                <a:ea typeface="ＭＳ Ｐゴシック" charset="0"/>
              </a:rPr>
              <a:t>Peak readings</a:t>
            </a:r>
          </a:p>
          <a:p>
            <a:pPr lvl="1">
              <a:lnSpc>
                <a:spcPct val="80000"/>
              </a:lnSpc>
            </a:pPr>
            <a:r>
              <a:rPr lang="en-US" sz="2400" dirty="0">
                <a:latin typeface="Arial" charset="0"/>
                <a:ea typeface="ＭＳ Ｐゴシック" charset="0"/>
              </a:rPr>
              <a:t>Battery voltage</a:t>
            </a:r>
          </a:p>
          <a:p>
            <a:pPr lvl="1">
              <a:lnSpc>
                <a:spcPct val="80000"/>
              </a:lnSpc>
            </a:pPr>
            <a:r>
              <a:rPr lang="en-US" sz="2400" dirty="0">
                <a:latin typeface="Arial" charset="0"/>
                <a:ea typeface="ＭＳ Ｐゴシック" charset="0"/>
              </a:rPr>
              <a:t>Gas display</a:t>
            </a:r>
          </a:p>
          <a:p>
            <a:pPr lvl="1">
              <a:lnSpc>
                <a:spcPct val="80000"/>
              </a:lnSpc>
            </a:pPr>
            <a:r>
              <a:rPr lang="en-US" sz="2400" dirty="0">
                <a:latin typeface="Arial" charset="0"/>
                <a:ea typeface="ＭＳ Ｐゴシック" charset="0"/>
              </a:rPr>
              <a:t>Methane elimination mode (if unit is configured appropriately)</a:t>
            </a:r>
          </a:p>
          <a:p>
            <a:pPr lvl="1">
              <a:lnSpc>
                <a:spcPct val="80000"/>
              </a:lnSpc>
            </a:pPr>
            <a:r>
              <a:rPr lang="en-US" sz="2400" dirty="0">
                <a:latin typeface="Arial" charset="0"/>
                <a:ea typeface="ＭＳ Ｐゴシック" charset="0"/>
              </a:rPr>
              <a:t>Relative response (if turned on)</a:t>
            </a:r>
          </a:p>
        </p:txBody>
      </p:sp>
    </p:spTree>
    <p:extLst>
      <p:ext uri="{BB962C8B-B14F-4D97-AF65-F5344CB8AC3E}">
        <p14:creationId xmlns:p14="http://schemas.microsoft.com/office/powerpoint/2010/main" val="1340904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Display Mode</a:t>
            </a:r>
          </a:p>
        </p:txBody>
      </p:sp>
      <p:sp>
        <p:nvSpPr>
          <p:cNvPr id="93186" name="Rectangle 1027"/>
          <p:cNvSpPr>
            <a:spLocks noGrp="1" noChangeArrowheads="1"/>
          </p:cNvSpPr>
          <p:nvPr>
            <p:ph idx="1"/>
          </p:nvPr>
        </p:nvSpPr>
        <p:spPr/>
        <p:txBody>
          <a:bodyPr/>
          <a:lstStyle/>
          <a:p>
            <a:pPr lvl="1"/>
            <a:r>
              <a:rPr lang="en-US" sz="2400" dirty="0">
                <a:latin typeface="Arial" charset="0"/>
                <a:ea typeface="ＭＳ Ｐゴシック" charset="0"/>
              </a:rPr>
              <a:t>STEL</a:t>
            </a:r>
          </a:p>
          <a:p>
            <a:pPr lvl="1"/>
            <a:r>
              <a:rPr lang="en-US" sz="2400" dirty="0">
                <a:latin typeface="Arial" charset="0"/>
                <a:ea typeface="ＭＳ Ｐゴシック" charset="0"/>
              </a:rPr>
              <a:t>TWA</a:t>
            </a:r>
          </a:p>
          <a:p>
            <a:pPr lvl="1"/>
            <a:r>
              <a:rPr lang="en-US" sz="2400" dirty="0">
                <a:latin typeface="Arial" charset="0"/>
                <a:ea typeface="ＭＳ Ｐゴシック" charset="0"/>
              </a:rPr>
              <a:t>View alarm settings</a:t>
            </a:r>
          </a:p>
          <a:p>
            <a:pPr lvl="1"/>
            <a:r>
              <a:rPr lang="en-US" sz="2400" dirty="0">
                <a:latin typeface="Arial" charset="0"/>
                <a:ea typeface="ＭＳ Ｐゴシック" charset="0"/>
              </a:rPr>
              <a:t>Select user ID (if turned on)</a:t>
            </a:r>
          </a:p>
          <a:p>
            <a:pPr lvl="1"/>
            <a:r>
              <a:rPr lang="en-US" sz="2400" dirty="0">
                <a:latin typeface="Arial" charset="0"/>
                <a:ea typeface="ＭＳ Ｐゴシック" charset="0"/>
              </a:rPr>
              <a:t>Select station ID (if turned on)</a:t>
            </a:r>
          </a:p>
          <a:p>
            <a:pPr lvl="1"/>
            <a:r>
              <a:rPr lang="en-US" sz="2400" dirty="0">
                <a:latin typeface="Arial" charset="0"/>
                <a:ea typeface="ＭＳ Ｐゴシック" charset="0"/>
              </a:rPr>
              <a:t>Time in operation</a:t>
            </a:r>
          </a:p>
          <a:p>
            <a:pPr lvl="1"/>
            <a:r>
              <a:rPr lang="en-US" sz="2400" dirty="0">
                <a:latin typeface="Arial" charset="0"/>
                <a:ea typeface="ＭＳ Ｐゴシック" charset="0"/>
              </a:rPr>
              <a:t>Date/time</a:t>
            </a:r>
          </a:p>
          <a:p>
            <a:pPr lvl="1"/>
            <a:r>
              <a:rPr lang="en-US" sz="2400" dirty="0">
                <a:latin typeface="Arial" charset="0"/>
                <a:ea typeface="ＭＳ Ｐゴシック" charset="0"/>
              </a:rPr>
              <a:t>Data logging time remaining (if turned on)</a:t>
            </a:r>
          </a:p>
          <a:p>
            <a:pPr lvl="1"/>
            <a:r>
              <a:rPr lang="en-US" sz="2400" dirty="0">
                <a:latin typeface="Arial" charset="0"/>
                <a:ea typeface="ＭＳ Ｐゴシック" charset="0"/>
              </a:rPr>
              <a:t>Return to Normal Operation</a:t>
            </a:r>
          </a:p>
        </p:txBody>
      </p:sp>
    </p:spTree>
    <p:extLst>
      <p:ext uri="{BB962C8B-B14F-4D97-AF65-F5344CB8AC3E}">
        <p14:creationId xmlns:p14="http://schemas.microsoft.com/office/powerpoint/2010/main" val="2324200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a:latin typeface="Arial" charset="0"/>
                <a:ea typeface="ＭＳ Ｐゴシック" charset="0"/>
                <a:cs typeface="ＭＳ Ｐゴシック" charset="0"/>
              </a:rPr>
              <a:t>Features</a:t>
            </a:r>
          </a:p>
        </p:txBody>
      </p:sp>
      <p:sp>
        <p:nvSpPr>
          <p:cNvPr id="22530" name="Content Placeholder 2"/>
          <p:cNvSpPr>
            <a:spLocks noGrp="1"/>
          </p:cNvSpPr>
          <p:nvPr>
            <p:ph idx="1"/>
          </p:nvPr>
        </p:nvSpPr>
        <p:spPr/>
        <p:txBody>
          <a:bodyPr/>
          <a:lstStyle/>
          <a:p>
            <a:pPr eaLnBrk="1" hangingPunct="1"/>
            <a:r>
              <a:rPr lang="en-US">
                <a:latin typeface="Arial" charset="0"/>
                <a:ea typeface="ＭＳ Ｐゴシック" charset="0"/>
                <a:cs typeface="ＭＳ Ｐゴシック" charset="0"/>
              </a:rPr>
              <a:t>Leak Check Blink Rate</a:t>
            </a:r>
          </a:p>
          <a:p>
            <a:pPr eaLnBrk="1" hangingPunct="1"/>
            <a:r>
              <a:rPr lang="en-US">
                <a:latin typeface="Arial" charset="0"/>
                <a:ea typeface="ＭＳ Ｐゴシック" charset="0"/>
                <a:cs typeface="ＭＳ Ｐゴシック" charset="0"/>
              </a:rPr>
              <a:t>Audible Alarm Silence</a:t>
            </a:r>
          </a:p>
          <a:p>
            <a:pPr eaLnBrk="1" hangingPunct="1"/>
            <a:r>
              <a:rPr lang="en-US">
                <a:latin typeface="Arial" charset="0"/>
                <a:ea typeface="ＭＳ Ｐゴシック" charset="0"/>
                <a:cs typeface="ＭＳ Ｐゴシック" charset="0"/>
              </a:rPr>
              <a:t>Data Logging</a:t>
            </a:r>
          </a:p>
          <a:p>
            <a:pPr eaLnBrk="1" hangingPunct="1"/>
            <a:r>
              <a:rPr lang="en-US">
                <a:latin typeface="Arial" charset="0"/>
                <a:ea typeface="ＭＳ Ｐゴシック" charset="0"/>
                <a:cs typeface="ＭＳ Ｐゴシック" charset="0"/>
              </a:rPr>
              <a:t>Auto Ranging with Combustible Gas</a:t>
            </a:r>
          </a:p>
          <a:p>
            <a:pPr eaLnBrk="1" hangingPunct="1"/>
            <a:r>
              <a:rPr lang="en-US">
                <a:latin typeface="Arial" charset="0"/>
                <a:ea typeface="ＭＳ Ｐゴシック" charset="0"/>
                <a:cs typeface="ＭＳ Ｐゴシック" charset="0"/>
              </a:rPr>
              <a:t>Ni-MH or Alkaline Batteries</a:t>
            </a:r>
          </a:p>
          <a:p>
            <a:pPr eaLnBrk="1" hangingPunct="1"/>
            <a:r>
              <a:rPr lang="en-US">
                <a:latin typeface="Arial" charset="0"/>
                <a:ea typeface="ＭＳ Ｐゴシック" charset="0"/>
                <a:cs typeface="ＭＳ Ｐゴシック" charset="0"/>
              </a:rPr>
              <a:t>Internal Sample Drawing Pump</a:t>
            </a:r>
          </a:p>
          <a:p>
            <a:pPr eaLnBrk="1" hangingPunct="1"/>
            <a:r>
              <a:rPr lang="en-US">
                <a:latin typeface="Arial" charset="0"/>
                <a:ea typeface="ＭＳ Ｐゴシック" charset="0"/>
                <a:cs typeface="ＭＳ Ｐゴシック" charset="0"/>
              </a:rPr>
              <a:t>Low Flow Alarm</a:t>
            </a:r>
          </a:p>
        </p:txBody>
      </p:sp>
      <p:sp>
        <p:nvSpPr>
          <p:cNvPr id="22531"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3094177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Display Mode</a:t>
            </a:r>
          </a:p>
        </p:txBody>
      </p:sp>
      <p:sp>
        <p:nvSpPr>
          <p:cNvPr id="95234"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Tips for using Display Mode:</a:t>
            </a:r>
          </a:p>
          <a:p>
            <a:pPr lvl="1"/>
            <a:r>
              <a:rPr lang="en-US" dirty="0">
                <a:latin typeface="Arial" charset="0"/>
                <a:ea typeface="ＭＳ Ｐゴシック" charset="0"/>
              </a:rPr>
              <a:t>To skip an item when a question is asked, press and release NO</a:t>
            </a:r>
          </a:p>
          <a:p>
            <a:pPr lvl="1"/>
            <a:r>
              <a:rPr lang="en-US" dirty="0">
                <a:latin typeface="Arial" charset="0"/>
                <a:ea typeface="ＭＳ Ｐゴシック" charset="0"/>
              </a:rPr>
              <a:t>To enter an item when a question is asked, press and release YES</a:t>
            </a:r>
          </a:p>
          <a:p>
            <a:pPr lvl="1"/>
            <a:r>
              <a:rPr lang="en-US" dirty="0">
                <a:latin typeface="Arial" charset="0"/>
                <a:ea typeface="ＭＳ Ｐゴシック" charset="0"/>
              </a:rPr>
              <a:t>To change a flashing parameter, use either YES or SHIFT</a:t>
            </a:r>
          </a:p>
        </p:txBody>
      </p:sp>
    </p:spTree>
    <p:extLst>
      <p:ext uri="{BB962C8B-B14F-4D97-AF65-F5344CB8AC3E}">
        <p14:creationId xmlns:p14="http://schemas.microsoft.com/office/powerpoint/2010/main" val="23639207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Using the Eagle 2</a:t>
            </a:r>
          </a:p>
        </p:txBody>
      </p:sp>
      <p:sp>
        <p:nvSpPr>
          <p:cNvPr id="97282" name="Rectangle 3"/>
          <p:cNvSpPr>
            <a:spLocks noGrp="1" noChangeArrowheads="1"/>
          </p:cNvSpPr>
          <p:nvPr>
            <p:ph idx="1"/>
          </p:nvPr>
        </p:nvSpPr>
        <p:spPr>
          <a:xfrm>
            <a:off x="762000" y="1580011"/>
            <a:ext cx="7543800" cy="3886200"/>
          </a:xfrm>
        </p:spPr>
        <p:txBody>
          <a:bodyPr/>
          <a:lstStyle/>
          <a:p>
            <a:pPr>
              <a:lnSpc>
                <a:spcPct val="90000"/>
              </a:lnSpc>
            </a:pPr>
            <a:r>
              <a:rPr lang="en-US" sz="2800" dirty="0">
                <a:latin typeface="Arial" charset="0"/>
                <a:ea typeface="ＭＳ Ｐゴシック" charset="0"/>
                <a:cs typeface="ＭＳ Ｐゴシック" charset="0"/>
              </a:rPr>
              <a:t>The standard Eagle 2 is provided with a 5</a:t>
            </a:r>
            <a:r>
              <a:rPr lang="ja-JP" altLang="en-US" sz="2800" dirty="0">
                <a:latin typeface="Arial" charset="0"/>
                <a:ea typeface="ＭＳ Ｐゴシック" charset="0"/>
                <a:cs typeface="ＭＳ Ｐゴシック" charset="0"/>
              </a:rPr>
              <a:t>’</a:t>
            </a:r>
            <a:r>
              <a:rPr lang="en-US" altLang="ja-JP" sz="2800" dirty="0">
                <a:latin typeface="Arial" charset="0"/>
                <a:ea typeface="ＭＳ Ｐゴシック" charset="0"/>
                <a:cs typeface="ＭＳ Ｐゴシック" charset="0"/>
              </a:rPr>
              <a:t> polyurethane hose and a 10</a:t>
            </a:r>
            <a:r>
              <a:rPr lang="ja-JP" altLang="en-US" sz="2800" dirty="0">
                <a:latin typeface="Arial" charset="0"/>
                <a:ea typeface="ＭＳ Ｐゴシック" charset="0"/>
                <a:cs typeface="ＭＳ Ｐゴシック" charset="0"/>
              </a:rPr>
              <a:t>”</a:t>
            </a:r>
            <a:r>
              <a:rPr lang="en-US" altLang="ja-JP" sz="2800" dirty="0">
                <a:latin typeface="Arial" charset="0"/>
                <a:ea typeface="ＭＳ Ｐゴシック" charset="0"/>
                <a:cs typeface="ＭＳ Ｐゴシック" charset="0"/>
              </a:rPr>
              <a:t> probe with internal hydrophobic filter.</a:t>
            </a:r>
          </a:p>
          <a:p>
            <a:pPr>
              <a:lnSpc>
                <a:spcPct val="90000"/>
              </a:lnSpc>
            </a:pPr>
            <a:r>
              <a:rPr lang="en-US" sz="2800" dirty="0">
                <a:latin typeface="Arial" charset="0"/>
                <a:ea typeface="ＭＳ Ｐゴシック" charset="0"/>
                <a:cs typeface="ＭＳ Ｐゴシック" charset="0"/>
              </a:rPr>
              <a:t>The Eagle 2 can be used with the probe connected directly to the end of the instrument or can be used with hoses of varying lengths.</a:t>
            </a:r>
          </a:p>
          <a:p>
            <a:pPr>
              <a:lnSpc>
                <a:spcPct val="90000"/>
              </a:lnSpc>
            </a:pPr>
            <a:r>
              <a:rPr lang="en-US" sz="2800" dirty="0">
                <a:solidFill>
                  <a:srgbClr val="FF0818"/>
                </a:solidFill>
                <a:latin typeface="Arial" charset="0"/>
                <a:ea typeface="ＭＳ Ｐゴシック" charset="0"/>
                <a:cs typeface="ＭＳ Ｐゴシック" charset="0"/>
              </a:rPr>
              <a:t>Caution:</a:t>
            </a:r>
            <a:r>
              <a:rPr lang="en-US" sz="2800" dirty="0">
                <a:latin typeface="Arial" charset="0"/>
                <a:ea typeface="ＭＳ Ｐゴシック" charset="0"/>
                <a:cs typeface="ＭＳ Ｐゴシック" charset="0"/>
              </a:rPr>
              <a:t> Sample time must be considered when using longer lengths of hose.</a:t>
            </a:r>
          </a:p>
        </p:txBody>
      </p:sp>
    </p:spTree>
    <p:extLst>
      <p:ext uri="{BB962C8B-B14F-4D97-AF65-F5344CB8AC3E}">
        <p14:creationId xmlns:p14="http://schemas.microsoft.com/office/powerpoint/2010/main" val="1348429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p:nvPr>
        </p:nvSpPr>
        <p:spPr/>
        <p:txBody>
          <a:bodyPr/>
          <a:lstStyle/>
          <a:p>
            <a:r>
              <a:rPr lang="en-US" dirty="0">
                <a:latin typeface="Arial" charset="0"/>
                <a:ea typeface="ＭＳ Ｐゴシック" charset="0"/>
                <a:cs typeface="ＭＳ Ｐゴシック" charset="0"/>
              </a:rPr>
              <a:t>Eagle 2 Response Times</a:t>
            </a:r>
          </a:p>
        </p:txBody>
      </p:sp>
      <p:graphicFrame>
        <p:nvGraphicFramePr>
          <p:cNvPr id="71728" name="Group 48"/>
          <p:cNvGraphicFramePr>
            <a:graphicFrameLocks noGrp="1"/>
          </p:cNvGraphicFramePr>
          <p:nvPr>
            <p:ph idx="1"/>
          </p:nvPr>
        </p:nvGraphicFramePr>
        <p:xfrm>
          <a:off x="457200" y="1600200"/>
          <a:ext cx="8229600" cy="4572000"/>
        </p:xfrm>
        <a:graphic>
          <a:graphicData uri="http://schemas.openxmlformats.org/drawingml/2006/table">
            <a:tbl>
              <a:tblPr/>
              <a:tblGrid>
                <a:gridCol w="4114800"/>
                <a:gridCol w="4114800"/>
              </a:tblGrid>
              <a:tr h="94488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Accessory Used</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Typical Time to 90% of response (T-90)</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Probe Only</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12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Probe and 5</a:t>
                      </a:r>
                      <a:r>
                        <a:rPr kumimoji="0" lang="ja-JP" altLang="en-US" sz="2800" b="0" i="0" u="none" strike="noStrike" cap="none" normalizeH="0" baseline="0" dirty="0">
                          <a:ln>
                            <a:noFill/>
                          </a:ln>
                          <a:solidFill>
                            <a:schemeClr val="tx1"/>
                          </a:solidFill>
                          <a:effectLst/>
                          <a:latin typeface="Arial" charset="0"/>
                          <a:ea typeface="ＭＳ Ｐゴシック" charset="0"/>
                          <a:cs typeface="ＭＳ Ｐゴシック" charset="0"/>
                        </a:rPr>
                        <a:t>’</a:t>
                      </a: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 hose</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15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Probe and 25</a:t>
                      </a:r>
                      <a:r>
                        <a:rPr kumimoji="0" lang="ja-JP" altLang="en-US" sz="2800" b="0" i="0" u="none" strike="noStrike" cap="none" normalizeH="0" baseline="0" dirty="0">
                          <a:ln>
                            <a:noFill/>
                          </a:ln>
                          <a:solidFill>
                            <a:schemeClr val="tx1"/>
                          </a:solidFill>
                          <a:effectLst/>
                          <a:latin typeface="Arial" charset="0"/>
                          <a:ea typeface="ＭＳ Ｐゴシック" charset="0"/>
                          <a:cs typeface="ＭＳ Ｐゴシック" charset="0"/>
                        </a:rPr>
                        <a:t>’</a:t>
                      </a: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 hose</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25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Probe and 50</a:t>
                      </a:r>
                      <a:r>
                        <a:rPr kumimoji="0" lang="ja-JP" altLang="en-US" sz="2800" b="0" i="0" u="none" strike="noStrike" cap="none" normalizeH="0" baseline="0" dirty="0">
                          <a:ln>
                            <a:noFill/>
                          </a:ln>
                          <a:solidFill>
                            <a:schemeClr val="tx1"/>
                          </a:solidFill>
                          <a:effectLst/>
                          <a:latin typeface="Arial" charset="0"/>
                          <a:ea typeface="ＭＳ Ｐゴシック" charset="0"/>
                          <a:cs typeface="ＭＳ Ｐゴシック" charset="0"/>
                        </a:rPr>
                        <a:t>’</a:t>
                      </a: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  hose</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35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Probe and 75</a:t>
                      </a:r>
                      <a:r>
                        <a:rPr kumimoji="0" lang="ja-JP" altLang="en-US" sz="2800" b="0" i="0" u="none" strike="noStrike" cap="none" normalizeH="0" baseline="0">
                          <a:ln>
                            <a:noFill/>
                          </a:ln>
                          <a:solidFill>
                            <a:schemeClr val="tx1"/>
                          </a:solidFill>
                          <a:effectLst/>
                          <a:latin typeface="Arial" charset="0"/>
                          <a:ea typeface="ＭＳ Ｐゴシック" charset="0"/>
                          <a:cs typeface="ＭＳ Ｐゴシック" charset="0"/>
                        </a:rPr>
                        <a:t>’</a:t>
                      </a: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 hose</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45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Probe and 100</a:t>
                      </a:r>
                      <a:r>
                        <a:rPr kumimoji="0" lang="ja-JP" altLang="en-US" sz="2800" b="0" i="0" u="none" strike="noStrike" cap="none" normalizeH="0" baseline="0">
                          <a:ln>
                            <a:noFill/>
                          </a:ln>
                          <a:solidFill>
                            <a:schemeClr val="tx1"/>
                          </a:solidFill>
                          <a:effectLst/>
                          <a:latin typeface="Arial" charset="0"/>
                          <a:ea typeface="ＭＳ Ｐゴシック" charset="0"/>
                          <a:cs typeface="ＭＳ Ｐゴシック" charset="0"/>
                        </a:rPr>
                        <a:t>’</a:t>
                      </a: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 hose</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60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8160">
                <a:tc>
                  <a:txBody>
                    <a:bodyPr/>
                    <a:lstStyle/>
                    <a:p>
                      <a:pPr marL="0" marR="0" lvl="0" indent="0" algn="l"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Probe and 125</a:t>
                      </a:r>
                      <a:r>
                        <a:rPr kumimoji="0" lang="ja-JP" altLang="en-US" sz="2800" b="0" i="0" u="none" strike="noStrike" cap="none" normalizeH="0" baseline="0">
                          <a:ln>
                            <a:noFill/>
                          </a:ln>
                          <a:solidFill>
                            <a:schemeClr val="tx1"/>
                          </a:solidFill>
                          <a:effectLst/>
                          <a:latin typeface="Arial" charset="0"/>
                          <a:ea typeface="ＭＳ Ｐゴシック" charset="0"/>
                          <a:cs typeface="ＭＳ Ｐゴシック" charset="0"/>
                        </a:rPr>
                        <a:t>’</a:t>
                      </a:r>
                      <a:r>
                        <a:rPr kumimoji="0" lang="en-US" sz="2800" b="0" i="0" u="none" strike="noStrike" cap="none" normalizeH="0" baseline="0">
                          <a:ln>
                            <a:noFill/>
                          </a:ln>
                          <a:solidFill>
                            <a:schemeClr val="tx1"/>
                          </a:solidFill>
                          <a:effectLst/>
                          <a:latin typeface="Arial" charset="0"/>
                          <a:ea typeface="ＭＳ Ｐゴシック" charset="0"/>
                          <a:cs typeface="ＭＳ Ｐゴシック" charset="0"/>
                        </a:rPr>
                        <a:t> hose</a:t>
                      </a:r>
                    </a:p>
                  </a:txBody>
                  <a:tcPr marL="96819" marR="968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cs typeface="ＭＳ Ｐゴシック" charset="0"/>
                        </a:rPr>
                        <a:t>75 Seconds</a:t>
                      </a:r>
                    </a:p>
                  </a:txBody>
                  <a:tcPr marL="96819" marR="968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2636892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82948" name="Text Box 4"/>
          <p:cNvSpPr txBox="1">
            <a:spLocks noChangeArrowheads="1"/>
          </p:cNvSpPr>
          <p:nvPr/>
        </p:nvSpPr>
        <p:spPr bwMode="auto">
          <a:xfrm>
            <a:off x="601663" y="1952625"/>
            <a:ext cx="8008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818"/>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a:solidFill>
                  <a:srgbClr val="FF0818"/>
                </a:solidFill>
              </a:rPr>
              <a:t>Note:</a:t>
            </a:r>
            <a:r>
              <a:rPr lang="en-US"/>
              <a:t> This describes a standard 4 gas unit LEL/O2/H2S/CO</a:t>
            </a:r>
          </a:p>
        </p:txBody>
      </p:sp>
      <p:pic>
        <p:nvPicPr>
          <p:cNvPr id="101379" name="Picture 9" descr="037"/>
          <p:cNvPicPr>
            <a:picLocks noChangeAspect="1" noChangeArrowheads="1"/>
          </p:cNvPicPr>
          <p:nvPr/>
        </p:nvPicPr>
        <p:blipFill rotWithShape="1">
          <a:blip r:embed="rId3">
            <a:extLst>
              <a:ext uri="{28A0092B-C50C-407E-A947-70E740481C1C}">
                <a14:useLocalDpi xmlns:a14="http://schemas.microsoft.com/office/drawing/2010/main" val="0"/>
              </a:ext>
            </a:extLst>
          </a:blip>
          <a:srcRect b="18956"/>
          <a:stretch/>
        </p:blipFill>
        <p:spPr bwMode="auto">
          <a:xfrm>
            <a:off x="1709843" y="2424974"/>
            <a:ext cx="6121189" cy="3999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2980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03426" name="Rectangle 1027"/>
          <p:cNvSpPr>
            <a:spLocks noGrp="1" noChangeArrowheads="1"/>
          </p:cNvSpPr>
          <p:nvPr>
            <p:ph idx="1"/>
          </p:nvPr>
        </p:nvSpPr>
        <p:spPr/>
        <p:txBody>
          <a:bodyPr/>
          <a:lstStyle/>
          <a:p>
            <a:r>
              <a:rPr lang="en-US" dirty="0">
                <a:latin typeface="Arial" charset="0"/>
                <a:ea typeface="ＭＳ Ｐゴシック" charset="0"/>
                <a:cs typeface="ＭＳ Ｐゴシック" charset="0"/>
              </a:rPr>
              <a:t>To perform a calibration on a standard 4-gas Eagle 2, you will need:</a:t>
            </a:r>
          </a:p>
          <a:p>
            <a:pPr lvl="1"/>
            <a:r>
              <a:rPr lang="en-US" dirty="0">
                <a:latin typeface="Arial" charset="0"/>
                <a:ea typeface="ＭＳ Ｐゴシック" charset="0"/>
              </a:rPr>
              <a:t>Calibration gas cylinder with blend of 50% LEL methane, 12% O2, 25 ppm H2S, 50 ppm CO balance N2</a:t>
            </a:r>
          </a:p>
          <a:p>
            <a:pPr lvl="1"/>
            <a:r>
              <a:rPr lang="en-US" dirty="0">
                <a:latin typeface="Arial" charset="0"/>
                <a:ea typeface="ＭＳ Ｐゴシック" charset="0"/>
              </a:rPr>
              <a:t>Demand flow regulator</a:t>
            </a:r>
          </a:p>
          <a:p>
            <a:pPr lvl="1"/>
            <a:r>
              <a:rPr lang="en-US" dirty="0">
                <a:latin typeface="Arial" charset="0"/>
                <a:ea typeface="ＭＳ Ｐゴシック" charset="0"/>
              </a:rPr>
              <a:t>Non-absorbent tubing</a:t>
            </a:r>
          </a:p>
        </p:txBody>
      </p:sp>
    </p:spTree>
    <p:extLst>
      <p:ext uri="{BB962C8B-B14F-4D97-AF65-F5344CB8AC3E}">
        <p14:creationId xmlns:p14="http://schemas.microsoft.com/office/powerpoint/2010/main" val="39002896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05474" name="Rectangle 4"/>
          <p:cNvSpPr>
            <a:spLocks noGrp="1" noChangeArrowheads="1"/>
          </p:cNvSpPr>
          <p:nvPr>
            <p:ph idx="1"/>
          </p:nvPr>
        </p:nvSpPr>
        <p:spPr/>
        <p:txBody>
          <a:bodyPr/>
          <a:lstStyle/>
          <a:p>
            <a:pPr>
              <a:lnSpc>
                <a:spcPct val="90000"/>
              </a:lnSpc>
            </a:pPr>
            <a:r>
              <a:rPr lang="en-US" sz="2800" dirty="0">
                <a:latin typeface="Arial" charset="0"/>
                <a:ea typeface="ＭＳ Ｐゴシック" charset="0"/>
                <a:cs typeface="ＭＳ Ｐゴシック" charset="0"/>
              </a:rPr>
              <a:t>Take the Eagle 2 to a fresh-air environment.</a:t>
            </a:r>
          </a:p>
          <a:p>
            <a:pPr>
              <a:lnSpc>
                <a:spcPct val="90000"/>
              </a:lnSpc>
            </a:pPr>
            <a:r>
              <a:rPr lang="en-US" sz="2800" dirty="0">
                <a:latin typeface="Arial" charset="0"/>
                <a:ea typeface="ＭＳ Ｐゴシック" charset="0"/>
                <a:cs typeface="ＭＳ Ｐゴシック" charset="0"/>
              </a:rPr>
              <a:t>Attach probe to the front of the instrument.</a:t>
            </a:r>
          </a:p>
          <a:p>
            <a:pPr>
              <a:lnSpc>
                <a:spcPct val="90000"/>
              </a:lnSpc>
            </a:pPr>
            <a:r>
              <a:rPr lang="en-US" sz="2800" dirty="0">
                <a:latin typeface="Arial" charset="0"/>
                <a:ea typeface="ＭＳ Ｐゴシック" charset="0"/>
                <a:cs typeface="ＭＳ Ｐゴシック" charset="0"/>
              </a:rPr>
              <a:t>Turn the Eagle 2 on and allow the instrument to warm up.</a:t>
            </a:r>
          </a:p>
          <a:p>
            <a:pPr>
              <a:lnSpc>
                <a:spcPct val="90000"/>
              </a:lnSpc>
            </a:pPr>
            <a:r>
              <a:rPr lang="en-US" sz="2800" dirty="0">
                <a:latin typeface="Arial" charset="0"/>
                <a:ea typeface="ＭＳ Ｐゴシック" charset="0"/>
                <a:cs typeface="ＭＳ Ｐゴシック" charset="0"/>
              </a:rPr>
              <a:t>Place your finger over the end of the probe and verify that the Eagle 2 indicates flow fail. This verifies that the probe and inlet are leak tight.</a:t>
            </a:r>
          </a:p>
          <a:p>
            <a:pPr>
              <a:lnSpc>
                <a:spcPct val="90000"/>
              </a:lnSpc>
            </a:pPr>
            <a:r>
              <a:rPr lang="en-US" sz="2800" dirty="0">
                <a:latin typeface="Arial" charset="0"/>
                <a:ea typeface="ＭＳ Ｐゴシック" charset="0"/>
                <a:cs typeface="ＭＳ Ｐゴシック" charset="0"/>
              </a:rPr>
              <a:t> Press the RESET switch to start up pump.  </a:t>
            </a:r>
          </a:p>
        </p:txBody>
      </p:sp>
    </p:spTree>
    <p:extLst>
      <p:ext uri="{BB962C8B-B14F-4D97-AF65-F5344CB8AC3E}">
        <p14:creationId xmlns:p14="http://schemas.microsoft.com/office/powerpoint/2010/main" val="1196724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Auto 2 Calibration</a:t>
            </a:r>
          </a:p>
        </p:txBody>
      </p:sp>
      <p:sp>
        <p:nvSpPr>
          <p:cNvPr id="107522" name="Rectangle 3"/>
          <p:cNvSpPr>
            <a:spLocks noGrp="1" noChangeArrowheads="1"/>
          </p:cNvSpPr>
          <p:nvPr>
            <p:ph idx="1"/>
          </p:nvPr>
        </p:nvSpPr>
        <p:spPr/>
        <p:txBody>
          <a:bodyPr/>
          <a:lstStyle/>
          <a:p>
            <a:pPr>
              <a:lnSpc>
                <a:spcPct val="90000"/>
              </a:lnSpc>
            </a:pPr>
            <a:r>
              <a:rPr lang="en-US" sz="2800" dirty="0">
                <a:latin typeface="Arial" charset="0"/>
                <a:ea typeface="ＭＳ Ｐゴシック" charset="0"/>
                <a:cs typeface="ＭＳ Ｐゴシック" charset="0"/>
              </a:rPr>
              <a:t>Once warm up is complete, perform a demand zero setting all sensors to fresh air values.</a:t>
            </a:r>
          </a:p>
          <a:p>
            <a:pPr>
              <a:lnSpc>
                <a:spcPct val="90000"/>
              </a:lnSpc>
            </a:pPr>
            <a:r>
              <a:rPr lang="en-US" sz="2800" dirty="0">
                <a:latin typeface="Arial" charset="0"/>
                <a:ea typeface="ＭＳ Ｐゴシック" charset="0"/>
                <a:cs typeface="ＭＳ Ｐゴシック" charset="0"/>
              </a:rPr>
              <a:t>While in Measuring Mode, press and hold the RANGE SHIFT button, then press the DISPLAY ADJUST button and release.</a:t>
            </a:r>
          </a:p>
          <a:p>
            <a:pPr>
              <a:lnSpc>
                <a:spcPct val="90000"/>
              </a:lnSpc>
            </a:pPr>
            <a:r>
              <a:rPr lang="en-US" sz="2800" dirty="0">
                <a:latin typeface="Arial" charset="0"/>
                <a:ea typeface="ＭＳ Ｐゴシック" charset="0"/>
                <a:cs typeface="ＭＳ Ｐゴシック" charset="0"/>
              </a:rPr>
              <a:t>The Calibration Mode Screen will be displayed with the cursor next to AUTO CALIBRATION.</a:t>
            </a:r>
          </a:p>
          <a:p>
            <a:pPr>
              <a:lnSpc>
                <a:spcPct val="90000"/>
              </a:lnSpc>
            </a:pPr>
            <a:endParaRPr lang="en-US" sz="2800" dirty="0">
              <a:latin typeface="Arial" charset="0"/>
              <a:ea typeface="ＭＳ Ｐゴシック" charset="0"/>
              <a:cs typeface="ＭＳ Ｐゴシック" charset="0"/>
            </a:endParaRPr>
          </a:p>
          <a:p>
            <a:pPr>
              <a:lnSpc>
                <a:spcPct val="90000"/>
              </a:lnSpc>
            </a:pPr>
            <a:endParaRPr lang="en-US" sz="28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463095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09570" name="Rectangle 3"/>
          <p:cNvSpPr>
            <a:spLocks noGrp="1" noChangeArrowheads="1"/>
          </p:cNvSpPr>
          <p:nvPr>
            <p:ph idx="1"/>
          </p:nvPr>
        </p:nvSpPr>
        <p:spPr/>
        <p:txBody>
          <a:bodyPr/>
          <a:lstStyle/>
          <a:p>
            <a:pPr>
              <a:lnSpc>
                <a:spcPct val="90000"/>
              </a:lnSpc>
            </a:pPr>
            <a:r>
              <a:rPr lang="en-US" sz="2800" dirty="0">
                <a:latin typeface="Arial" charset="0"/>
                <a:ea typeface="ＭＳ Ｐゴシック" charset="0"/>
                <a:cs typeface="ＭＳ Ｐゴシック" charset="0"/>
              </a:rPr>
              <a:t>Press the POWER ENTER button.</a:t>
            </a:r>
          </a:p>
          <a:p>
            <a:pPr>
              <a:lnSpc>
                <a:spcPct val="90000"/>
              </a:lnSpc>
            </a:pPr>
            <a:r>
              <a:rPr lang="en-US" sz="2800" dirty="0">
                <a:latin typeface="Arial" charset="0"/>
                <a:ea typeface="ＭＳ Ｐゴシック" charset="0"/>
                <a:cs typeface="ＭＳ Ｐゴシック" charset="0"/>
              </a:rPr>
              <a:t>The calibration values will be displayed.</a:t>
            </a:r>
          </a:p>
          <a:p>
            <a:pPr lvl="1">
              <a:lnSpc>
                <a:spcPct val="90000"/>
              </a:lnSpc>
              <a:buFont typeface="Symbol" charset="0"/>
              <a:buNone/>
            </a:pPr>
            <a:r>
              <a:rPr lang="en-US" sz="2400" dirty="0">
                <a:latin typeface="Arial" charset="0"/>
                <a:ea typeface="ＭＳ Ｐゴシック" charset="0"/>
              </a:rPr>
              <a:t>		CAL GAS VALUES</a:t>
            </a:r>
          </a:p>
          <a:p>
            <a:pPr lvl="1">
              <a:lnSpc>
                <a:spcPct val="90000"/>
              </a:lnSpc>
              <a:buFont typeface="Symbol" charset="0"/>
              <a:buNone/>
            </a:pPr>
            <a:r>
              <a:rPr lang="en-US" sz="2400" dirty="0">
                <a:latin typeface="Arial" charset="0"/>
                <a:ea typeface="ＭＳ Ｐゴシック" charset="0"/>
              </a:rPr>
              <a:t>		CH4          50% LEL</a:t>
            </a:r>
          </a:p>
          <a:p>
            <a:pPr lvl="1">
              <a:lnSpc>
                <a:spcPct val="90000"/>
              </a:lnSpc>
              <a:buFont typeface="Symbol" charset="0"/>
              <a:buNone/>
            </a:pPr>
            <a:r>
              <a:rPr lang="en-US" sz="2400" dirty="0">
                <a:latin typeface="Arial" charset="0"/>
                <a:ea typeface="ＭＳ Ｐゴシック" charset="0"/>
              </a:rPr>
              <a:t>		OXY	        12% vol.</a:t>
            </a:r>
          </a:p>
          <a:p>
            <a:pPr lvl="1">
              <a:lnSpc>
                <a:spcPct val="90000"/>
              </a:lnSpc>
              <a:buFont typeface="Symbol" charset="0"/>
              <a:buNone/>
            </a:pPr>
            <a:r>
              <a:rPr lang="en-US" sz="2400" dirty="0">
                <a:latin typeface="Arial" charset="0"/>
                <a:ea typeface="ＭＳ Ｐゴシック" charset="0"/>
              </a:rPr>
              <a:t>		H2S           25.0 ppm</a:t>
            </a:r>
          </a:p>
          <a:p>
            <a:pPr lvl="1">
              <a:lnSpc>
                <a:spcPct val="90000"/>
              </a:lnSpc>
              <a:buFont typeface="Symbol" charset="0"/>
              <a:buNone/>
            </a:pPr>
            <a:r>
              <a:rPr lang="en-US" sz="2400" dirty="0">
                <a:latin typeface="Arial" charset="0"/>
                <a:ea typeface="ＭＳ Ｐゴシック" charset="0"/>
              </a:rPr>
              <a:t>		CO	         50 ppm</a:t>
            </a:r>
          </a:p>
          <a:p>
            <a:pPr lvl="1">
              <a:lnSpc>
                <a:spcPct val="90000"/>
              </a:lnSpc>
              <a:buFont typeface="Symbol" charset="0"/>
              <a:buNone/>
            </a:pPr>
            <a:r>
              <a:rPr lang="en-US" sz="2400" dirty="0">
                <a:latin typeface="Arial" charset="0"/>
                <a:ea typeface="ＭＳ Ｐゴシック" charset="0"/>
              </a:rPr>
              <a:t>		ENTER TO BEGIN CAL</a:t>
            </a:r>
          </a:p>
          <a:p>
            <a:pPr>
              <a:lnSpc>
                <a:spcPct val="90000"/>
              </a:lnSpc>
            </a:pPr>
            <a:endParaRPr lang="en-US" sz="28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080088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11618" name="Rectangle 3"/>
          <p:cNvSpPr>
            <a:spLocks noGrp="1" noChangeArrowheads="1"/>
          </p:cNvSpPr>
          <p:nvPr>
            <p:ph idx="1"/>
          </p:nvPr>
        </p:nvSpPr>
        <p:spPr/>
        <p:txBody>
          <a:bodyPr/>
          <a:lstStyle/>
          <a:p>
            <a:pPr>
              <a:lnSpc>
                <a:spcPct val="80000"/>
              </a:lnSpc>
            </a:pPr>
            <a:r>
              <a:rPr lang="en-US" sz="2400" dirty="0">
                <a:latin typeface="Arial" charset="0"/>
                <a:ea typeface="ＭＳ Ｐゴシック" charset="0"/>
                <a:cs typeface="ＭＳ Ｐゴシック" charset="0"/>
              </a:rPr>
              <a:t>If the gas concentrations to be used are different than what is displayed, press and hold the RANGE SHIFT button then press the DISPLAY button.  The LCD will indicate the following:</a:t>
            </a:r>
          </a:p>
          <a:p>
            <a:pPr>
              <a:lnSpc>
                <a:spcPct val="80000"/>
              </a:lnSpc>
              <a:buFont typeface="Wingdings" charset="0"/>
              <a:buNone/>
            </a:pPr>
            <a:r>
              <a:rPr lang="en-US" sz="2400" dirty="0">
                <a:latin typeface="Arial" charset="0"/>
                <a:ea typeface="ＭＳ Ｐゴシック" charset="0"/>
                <a:cs typeface="ＭＳ Ｐゴシック" charset="0"/>
              </a:rPr>
              <a:t>             	ADJUST AUTO</a:t>
            </a:r>
          </a:p>
          <a:p>
            <a:pPr>
              <a:lnSpc>
                <a:spcPct val="80000"/>
              </a:lnSpc>
              <a:buFont typeface="Wingdings" charset="0"/>
              <a:buNone/>
            </a:pPr>
            <a:r>
              <a:rPr lang="en-US" sz="2400" dirty="0">
                <a:latin typeface="Arial" charset="0"/>
                <a:ea typeface="ＭＳ Ｐゴシック" charset="0"/>
                <a:cs typeface="ＭＳ Ｐゴシック" charset="0"/>
              </a:rPr>
              <a:t>      	    CALIBRATION VALUES</a:t>
            </a:r>
          </a:p>
          <a:p>
            <a:pPr>
              <a:lnSpc>
                <a:spcPct val="80000"/>
              </a:lnSpc>
              <a:buFont typeface="Wingdings" charset="0"/>
              <a:buNone/>
            </a:pPr>
            <a:r>
              <a:rPr lang="en-US" sz="2400" dirty="0">
                <a:latin typeface="Arial" charset="0"/>
                <a:ea typeface="ＭＳ Ｐゴシック" charset="0"/>
                <a:cs typeface="ＭＳ Ｐゴシック" charset="0"/>
              </a:rPr>
              <a:t>             	CH4	50% LEL</a:t>
            </a:r>
          </a:p>
          <a:p>
            <a:pPr>
              <a:lnSpc>
                <a:spcPct val="80000"/>
              </a:lnSpc>
              <a:buFont typeface="Wingdings" charset="0"/>
              <a:buNone/>
            </a:pPr>
            <a:r>
              <a:rPr lang="en-US" sz="2400" dirty="0">
                <a:latin typeface="Arial" charset="0"/>
                <a:ea typeface="ＭＳ Ｐゴシック" charset="0"/>
                <a:cs typeface="ＭＳ Ｐゴシック" charset="0"/>
              </a:rPr>
              <a:t>             	OXY	12.0 </a:t>
            </a:r>
            <a:r>
              <a:rPr lang="en-US" sz="2400" dirty="0" err="1">
                <a:latin typeface="Arial" charset="0"/>
                <a:ea typeface="ＭＳ Ｐゴシック" charset="0"/>
                <a:cs typeface="ＭＳ Ｐゴシック" charset="0"/>
              </a:rPr>
              <a:t>vol</a:t>
            </a:r>
            <a:r>
              <a:rPr lang="en-US" sz="2400" dirty="0">
                <a:latin typeface="Arial" charset="0"/>
                <a:ea typeface="ＭＳ Ｐゴシック" charset="0"/>
                <a:cs typeface="ＭＳ Ｐゴシック" charset="0"/>
              </a:rPr>
              <a:t>%</a:t>
            </a:r>
          </a:p>
          <a:p>
            <a:pPr>
              <a:lnSpc>
                <a:spcPct val="80000"/>
              </a:lnSpc>
              <a:buFont typeface="Wingdings" charset="0"/>
              <a:buNone/>
            </a:pPr>
            <a:r>
              <a:rPr lang="en-US" sz="2400" dirty="0">
                <a:latin typeface="Arial" charset="0"/>
                <a:ea typeface="ＭＳ Ｐゴシック" charset="0"/>
                <a:cs typeface="ＭＳ Ｐゴシック" charset="0"/>
              </a:rPr>
              <a:t>             	H2S	25.0 ppm</a:t>
            </a:r>
          </a:p>
          <a:p>
            <a:pPr>
              <a:lnSpc>
                <a:spcPct val="80000"/>
              </a:lnSpc>
              <a:buFont typeface="Wingdings" charset="0"/>
              <a:buNone/>
            </a:pPr>
            <a:r>
              <a:rPr lang="en-US" sz="2400" dirty="0">
                <a:latin typeface="Arial" charset="0"/>
                <a:ea typeface="ＭＳ Ｐゴシック" charset="0"/>
                <a:cs typeface="ＭＳ Ｐゴシック" charset="0"/>
              </a:rPr>
              <a:t>             	CO	50 ppm</a:t>
            </a:r>
          </a:p>
          <a:p>
            <a:pPr>
              <a:lnSpc>
                <a:spcPct val="80000"/>
              </a:lnSpc>
              <a:buFont typeface="Wingdings" charset="0"/>
              <a:buNone/>
            </a:pPr>
            <a:r>
              <a:rPr lang="en-US" sz="2400" dirty="0">
                <a:latin typeface="Arial" charset="0"/>
                <a:ea typeface="ＭＳ Ｐゴシック" charset="0"/>
                <a:cs typeface="ＭＳ Ｐゴシック" charset="0"/>
              </a:rPr>
              <a:t>             	END</a:t>
            </a:r>
          </a:p>
          <a:p>
            <a:pPr>
              <a:lnSpc>
                <a:spcPct val="80000"/>
              </a:lnSpc>
            </a:pPr>
            <a:endParaRPr lang="en-US" sz="24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3013970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13666" name="Rectangle 3"/>
          <p:cNvSpPr>
            <a:spLocks noGrp="1" noChangeArrowheads="1"/>
          </p:cNvSpPr>
          <p:nvPr>
            <p:ph idx="1"/>
          </p:nvPr>
        </p:nvSpPr>
        <p:spPr/>
        <p:txBody>
          <a:bodyPr/>
          <a:lstStyle/>
          <a:p>
            <a:pPr>
              <a:lnSpc>
                <a:spcPct val="90000"/>
              </a:lnSpc>
            </a:pPr>
            <a:r>
              <a:rPr lang="en-US" dirty="0">
                <a:latin typeface="Arial" charset="0"/>
                <a:ea typeface="ＭＳ Ｐゴシック" charset="0"/>
                <a:cs typeface="ＭＳ Ｐゴシック" charset="0"/>
              </a:rPr>
              <a:t>Use the AIR YES or RANGE SHIFT buttons to move the cursor to the channel you wish to change and press ENTER.</a:t>
            </a:r>
          </a:p>
          <a:p>
            <a:pPr>
              <a:lnSpc>
                <a:spcPct val="90000"/>
              </a:lnSpc>
            </a:pPr>
            <a:r>
              <a:rPr lang="en-US" dirty="0">
                <a:latin typeface="Arial" charset="0"/>
                <a:ea typeface="ＭＳ Ｐゴシック" charset="0"/>
                <a:cs typeface="ＭＳ Ｐゴシック" charset="0"/>
              </a:rPr>
              <a:t>The current value will begin to blink</a:t>
            </a:r>
          </a:p>
          <a:p>
            <a:pPr>
              <a:lnSpc>
                <a:spcPct val="90000"/>
              </a:lnSpc>
            </a:pPr>
            <a:r>
              <a:rPr lang="en-US" dirty="0">
                <a:latin typeface="Arial" charset="0"/>
                <a:ea typeface="ＭＳ Ｐゴシック" charset="0"/>
                <a:cs typeface="ＭＳ Ｐゴシック" charset="0"/>
              </a:rPr>
              <a:t>Use the AIR YES or RANGE SHIFT  buttons to increase or decrease that value, respectively.</a:t>
            </a:r>
          </a:p>
        </p:txBody>
      </p:sp>
    </p:spTree>
    <p:extLst>
      <p:ext uri="{BB962C8B-B14F-4D97-AF65-F5344CB8AC3E}">
        <p14:creationId xmlns:p14="http://schemas.microsoft.com/office/powerpoint/2010/main" val="2531340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a:latin typeface="Arial" charset="0"/>
                <a:ea typeface="ＭＳ Ｐゴシック" charset="0"/>
                <a:cs typeface="ＭＳ Ｐゴシック" charset="0"/>
              </a:rPr>
              <a:t>Features</a:t>
            </a:r>
          </a:p>
        </p:txBody>
      </p:sp>
      <p:sp>
        <p:nvSpPr>
          <p:cNvPr id="24578" name="Content Placeholder 2"/>
          <p:cNvSpPr>
            <a:spLocks noGrp="1"/>
          </p:cNvSpPr>
          <p:nvPr>
            <p:ph idx="1"/>
          </p:nvPr>
        </p:nvSpPr>
        <p:spPr/>
        <p:txBody>
          <a:bodyPr/>
          <a:lstStyle/>
          <a:p>
            <a:pPr eaLnBrk="1" hangingPunct="1"/>
            <a:r>
              <a:rPr lang="en-US">
                <a:latin typeface="Arial" charset="0"/>
                <a:ea typeface="ＭＳ Ｐゴシック" charset="0"/>
                <a:cs typeface="ＭＳ Ｐゴシック" charset="0"/>
              </a:rPr>
              <a:t>Audible and Visual Alarms</a:t>
            </a:r>
          </a:p>
          <a:p>
            <a:pPr eaLnBrk="1" hangingPunct="1"/>
            <a:r>
              <a:rPr lang="en-US">
                <a:latin typeface="Arial" charset="0"/>
                <a:ea typeface="ＭＳ Ｐゴシック" charset="0"/>
                <a:cs typeface="ＭＳ Ｐゴシック" charset="0"/>
              </a:rPr>
              <a:t>Calibration Reminder / Lock Out</a:t>
            </a:r>
          </a:p>
          <a:p>
            <a:pPr eaLnBrk="1" hangingPunct="1"/>
            <a:r>
              <a:rPr lang="en-US">
                <a:latin typeface="Arial" charset="0"/>
                <a:ea typeface="ＭＳ Ｐゴシック" charset="0"/>
                <a:cs typeface="ＭＳ Ｐゴシック" charset="0"/>
              </a:rPr>
              <a:t>Hydrophobic Filters (internal &amp; external)</a:t>
            </a:r>
          </a:p>
          <a:p>
            <a:pPr eaLnBrk="1" hangingPunct="1"/>
            <a:r>
              <a:rPr lang="en-US">
                <a:latin typeface="Arial" charset="0"/>
                <a:ea typeface="ＭＳ Ｐゴシック" charset="0"/>
                <a:cs typeface="ＭＳ Ｐゴシック" charset="0"/>
              </a:rPr>
              <a:t>Multi Lingual (5 languages)</a:t>
            </a:r>
          </a:p>
          <a:p>
            <a:pPr eaLnBrk="1" hangingPunct="1"/>
            <a:r>
              <a:rPr lang="en-US">
                <a:latin typeface="Arial" charset="0"/>
                <a:ea typeface="ＭＳ Ｐゴシック" charset="0"/>
                <a:cs typeface="ＭＳ Ｐゴシック" charset="0"/>
              </a:rPr>
              <a:t>Data logging, up to 600 hours of data</a:t>
            </a:r>
          </a:p>
          <a:p>
            <a:pPr eaLnBrk="1" hangingPunct="1"/>
            <a:r>
              <a:rPr lang="en-US">
                <a:latin typeface="Arial" charset="0"/>
                <a:ea typeface="ＭＳ Ｐゴシック" charset="0"/>
                <a:cs typeface="ＭＳ Ｐゴシック" charset="0"/>
              </a:rPr>
              <a:t>SDM-E2 Calibration Station</a:t>
            </a:r>
          </a:p>
          <a:p>
            <a:pPr eaLnBrk="1" hangingPunct="1"/>
            <a:r>
              <a:rPr lang="en-US">
                <a:latin typeface="Arial" charset="0"/>
                <a:ea typeface="ＭＳ Ｐゴシック" charset="0"/>
                <a:cs typeface="ＭＳ Ｐゴシック" charset="0"/>
              </a:rPr>
              <a:t>2 Year Warranty</a:t>
            </a:r>
          </a:p>
        </p:txBody>
      </p:sp>
      <p:sp>
        <p:nvSpPr>
          <p:cNvPr id="24579"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spTree>
    <p:extLst>
      <p:ext uri="{BB962C8B-B14F-4D97-AF65-F5344CB8AC3E}">
        <p14:creationId xmlns:p14="http://schemas.microsoft.com/office/powerpoint/2010/main" val="38755155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15714" name="Rectangle 3"/>
          <p:cNvSpPr>
            <a:spLocks noGrp="1" noChangeArrowheads="1"/>
          </p:cNvSpPr>
          <p:nvPr>
            <p:ph idx="1"/>
          </p:nvPr>
        </p:nvSpPr>
        <p:spPr/>
        <p:txBody>
          <a:bodyPr/>
          <a:lstStyle/>
          <a:p>
            <a:r>
              <a:rPr lang="en-US" dirty="0">
                <a:latin typeface="Arial" charset="0"/>
                <a:ea typeface="ＭＳ Ｐゴシック" charset="0"/>
                <a:cs typeface="ＭＳ Ｐゴシック" charset="0"/>
              </a:rPr>
              <a:t>To confirm the new calibration value, press ENTER.</a:t>
            </a:r>
          </a:p>
          <a:p>
            <a:r>
              <a:rPr lang="en-US" dirty="0">
                <a:latin typeface="Arial" charset="0"/>
                <a:ea typeface="ＭＳ Ｐゴシック" charset="0"/>
                <a:cs typeface="ＭＳ Ｐゴシック" charset="0"/>
              </a:rPr>
              <a:t>Follow the same procedure for changing other values.</a:t>
            </a:r>
          </a:p>
          <a:p>
            <a:r>
              <a:rPr lang="en-US" dirty="0">
                <a:latin typeface="Arial" charset="0"/>
                <a:ea typeface="ＭＳ Ｐゴシック" charset="0"/>
                <a:cs typeface="ＭＳ Ｐゴシック" charset="0"/>
              </a:rPr>
              <a:t>Make sure that the calibration values on the screen match the calibration values on the calibration cylinder.</a:t>
            </a:r>
          </a:p>
        </p:txBody>
      </p:sp>
    </p:spTree>
    <p:extLst>
      <p:ext uri="{BB962C8B-B14F-4D97-AF65-F5344CB8AC3E}">
        <p14:creationId xmlns:p14="http://schemas.microsoft.com/office/powerpoint/2010/main" val="26068188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17762" name="Rectangle 3"/>
          <p:cNvSpPr>
            <a:spLocks noGrp="1" noChangeArrowheads="1"/>
          </p:cNvSpPr>
          <p:nvPr>
            <p:ph idx="1"/>
          </p:nvPr>
        </p:nvSpPr>
        <p:spPr/>
        <p:txBody>
          <a:bodyPr/>
          <a:lstStyle/>
          <a:p>
            <a:pPr>
              <a:lnSpc>
                <a:spcPct val="90000"/>
              </a:lnSpc>
            </a:pPr>
            <a:r>
              <a:rPr lang="en-US" dirty="0">
                <a:latin typeface="Arial" charset="0"/>
                <a:ea typeface="ＭＳ Ｐゴシック" charset="0"/>
                <a:cs typeface="ＭＳ Ｐゴシック" charset="0"/>
              </a:rPr>
              <a:t>To return to the auto calibration screen, scroll down to END and press ENTER.</a:t>
            </a:r>
          </a:p>
          <a:p>
            <a:pPr>
              <a:lnSpc>
                <a:spcPct val="90000"/>
              </a:lnSpc>
            </a:pPr>
            <a:r>
              <a:rPr lang="en-US" dirty="0">
                <a:latin typeface="Arial" charset="0"/>
                <a:ea typeface="ＭＳ Ｐゴシック" charset="0"/>
                <a:cs typeface="ＭＳ Ｐゴシック" charset="0"/>
              </a:rPr>
              <a:t>The screen will then ask if you would like to save the changes. Press YES to save them.</a:t>
            </a:r>
          </a:p>
          <a:p>
            <a:pPr>
              <a:lnSpc>
                <a:spcPct val="90000"/>
              </a:lnSpc>
            </a:pPr>
            <a:r>
              <a:rPr lang="en-US" dirty="0">
                <a:latin typeface="Arial" charset="0"/>
                <a:ea typeface="ＭＳ Ｐゴシック" charset="0"/>
                <a:cs typeface="ＭＳ Ｐゴシック" charset="0"/>
              </a:rPr>
              <a:t>You will be returned to the auto calibration screen and the new calibration values will be displayed.</a:t>
            </a:r>
          </a:p>
        </p:txBody>
      </p:sp>
    </p:spTree>
    <p:extLst>
      <p:ext uri="{BB962C8B-B14F-4D97-AF65-F5344CB8AC3E}">
        <p14:creationId xmlns:p14="http://schemas.microsoft.com/office/powerpoint/2010/main" val="2278110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19810" name="Rectangle 3"/>
          <p:cNvSpPr>
            <a:spLocks noGrp="1" noChangeArrowheads="1"/>
          </p:cNvSpPr>
          <p:nvPr>
            <p:ph idx="1"/>
          </p:nvPr>
        </p:nvSpPr>
        <p:spPr>
          <a:xfrm>
            <a:off x="449263" y="1598965"/>
            <a:ext cx="8008937" cy="4495800"/>
          </a:xfrm>
        </p:spPr>
        <p:txBody>
          <a:bodyPr/>
          <a:lstStyle/>
          <a:p>
            <a:pPr>
              <a:lnSpc>
                <a:spcPct val="90000"/>
              </a:lnSpc>
            </a:pPr>
            <a:r>
              <a:rPr lang="en-US" dirty="0">
                <a:latin typeface="Arial" charset="0"/>
                <a:ea typeface="ＭＳ Ｐゴシック" charset="0"/>
                <a:cs typeface="ＭＳ Ｐゴシック" charset="0"/>
              </a:rPr>
              <a:t>Press the ENTER button to start the calibration.</a:t>
            </a:r>
          </a:p>
          <a:p>
            <a:pPr>
              <a:lnSpc>
                <a:spcPct val="90000"/>
              </a:lnSpc>
            </a:pPr>
            <a:r>
              <a:rPr lang="en-US" dirty="0">
                <a:latin typeface="Arial" charset="0"/>
                <a:ea typeface="ＭＳ Ｐゴシック" charset="0"/>
                <a:cs typeface="ＭＳ Ｐゴシック" charset="0"/>
              </a:rPr>
              <a:t>Screw the Demand Flow regulator onto the calibration cylinder.</a:t>
            </a:r>
          </a:p>
          <a:p>
            <a:pPr>
              <a:lnSpc>
                <a:spcPct val="90000"/>
              </a:lnSpc>
            </a:pPr>
            <a:r>
              <a:rPr lang="en-US" dirty="0">
                <a:latin typeface="Arial" charset="0"/>
                <a:ea typeface="ＭＳ Ｐゴシック" charset="0"/>
                <a:cs typeface="ＭＳ Ｐゴシック" charset="0"/>
              </a:rPr>
              <a:t>Connect the tubing from the demand flow regulator to the rigid tube on the probe.</a:t>
            </a:r>
          </a:p>
          <a:p>
            <a:pPr>
              <a:lnSpc>
                <a:spcPct val="90000"/>
              </a:lnSpc>
            </a:pPr>
            <a:r>
              <a:rPr lang="en-US" dirty="0">
                <a:latin typeface="Arial" charset="0"/>
                <a:ea typeface="ＭＳ Ｐゴシック" charset="0"/>
                <a:cs typeface="ＭＳ Ｐゴシック" charset="0"/>
              </a:rPr>
              <a:t>Allow the Eagle 2 to draw gas for one minute.</a:t>
            </a:r>
          </a:p>
        </p:txBody>
      </p:sp>
    </p:spTree>
    <p:extLst>
      <p:ext uri="{BB962C8B-B14F-4D97-AF65-F5344CB8AC3E}">
        <p14:creationId xmlns:p14="http://schemas.microsoft.com/office/powerpoint/2010/main" val="30539085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21858" name="Rectangle 1027"/>
          <p:cNvSpPr>
            <a:spLocks noGrp="1" noChangeArrowheads="1"/>
          </p:cNvSpPr>
          <p:nvPr>
            <p:ph idx="1"/>
          </p:nvPr>
        </p:nvSpPr>
        <p:spPr/>
        <p:txBody>
          <a:bodyPr/>
          <a:lstStyle/>
          <a:p>
            <a:pPr>
              <a:lnSpc>
                <a:spcPct val="90000"/>
              </a:lnSpc>
            </a:pPr>
            <a:r>
              <a:rPr lang="en-US">
                <a:latin typeface="Arial" charset="0"/>
                <a:ea typeface="ＭＳ Ｐゴシック" charset="0"/>
                <a:cs typeface="ＭＳ Ｐゴシック" charset="0"/>
              </a:rPr>
              <a:t>Allow readings to stabilize</a:t>
            </a:r>
          </a:p>
          <a:p>
            <a:pPr>
              <a:lnSpc>
                <a:spcPct val="90000"/>
              </a:lnSpc>
            </a:pPr>
            <a:r>
              <a:rPr lang="en-US">
                <a:latin typeface="Arial" charset="0"/>
                <a:ea typeface="ＭＳ Ｐゴシック" charset="0"/>
                <a:cs typeface="ＭＳ Ｐゴシック" charset="0"/>
              </a:rPr>
              <a:t>Press the POWER ENTER RESET button to complete calibration</a:t>
            </a:r>
          </a:p>
          <a:p>
            <a:pPr>
              <a:lnSpc>
                <a:spcPct val="90000"/>
              </a:lnSpc>
            </a:pPr>
            <a:r>
              <a:rPr lang="en-US">
                <a:latin typeface="Arial" charset="0"/>
                <a:ea typeface="ＭＳ Ｐゴシック" charset="0"/>
                <a:cs typeface="ＭＳ Ｐゴシック" charset="0"/>
              </a:rPr>
              <a:t>Remove calibration gas from probe</a:t>
            </a:r>
          </a:p>
          <a:p>
            <a:pPr>
              <a:lnSpc>
                <a:spcPct val="90000"/>
              </a:lnSpc>
            </a:pPr>
            <a:r>
              <a:rPr lang="en-US">
                <a:latin typeface="Arial" charset="0"/>
                <a:ea typeface="ＭＳ Ｐゴシック" charset="0"/>
                <a:cs typeface="ＭＳ Ｐゴシック" charset="0"/>
              </a:rPr>
              <a:t>If all channels passed calibration, the display will prompt you to remove the gas and then it will return to the Calibration Mode Screen.</a:t>
            </a:r>
          </a:p>
        </p:txBody>
      </p:sp>
    </p:spTree>
    <p:extLst>
      <p:ext uri="{BB962C8B-B14F-4D97-AF65-F5344CB8AC3E}">
        <p14:creationId xmlns:p14="http://schemas.microsoft.com/office/powerpoint/2010/main" val="14410273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22882" name="Rectangle 3"/>
          <p:cNvSpPr>
            <a:spLocks noGrp="1" noChangeArrowheads="1"/>
          </p:cNvSpPr>
          <p:nvPr>
            <p:ph idx="1"/>
          </p:nvPr>
        </p:nvSpPr>
        <p:spPr/>
        <p:txBody>
          <a:bodyPr/>
          <a:lstStyle/>
          <a:p>
            <a:r>
              <a:rPr lang="en-US" sz="2800" dirty="0" smtClean="0">
                <a:latin typeface="Arial" charset="0"/>
                <a:ea typeface="ＭＳ Ｐゴシック" charset="0"/>
                <a:cs typeface="ＭＳ Ｐゴシック" charset="0"/>
              </a:rPr>
              <a:t>If </a:t>
            </a:r>
            <a:r>
              <a:rPr lang="en-US" sz="2800" dirty="0">
                <a:latin typeface="Arial" charset="0"/>
                <a:ea typeface="ＭＳ Ｐゴシック" charset="0"/>
                <a:cs typeface="ＭＳ Ｐゴシック" charset="0"/>
              </a:rPr>
              <a:t>any channels </a:t>
            </a:r>
            <a:r>
              <a:rPr lang="en-US" sz="2800" dirty="0" err="1">
                <a:latin typeface="Arial" charset="0"/>
                <a:ea typeface="ＭＳ Ｐゴシック" charset="0"/>
                <a:cs typeface="ＭＳ Ｐゴシック" charset="0"/>
              </a:rPr>
              <a:t>didn</a:t>
            </a:r>
            <a:r>
              <a:rPr lang="ja-JP" altLang="en-US" sz="2800" dirty="0">
                <a:latin typeface="Arial" charset="0"/>
                <a:ea typeface="ＭＳ Ｐゴシック" charset="0"/>
                <a:cs typeface="ＭＳ Ｐゴシック" charset="0"/>
              </a:rPr>
              <a:t>’</a:t>
            </a:r>
            <a:r>
              <a:rPr lang="en-US" altLang="ja-JP" sz="2800" dirty="0">
                <a:latin typeface="Arial" charset="0"/>
                <a:ea typeface="ＭＳ Ｐゴシック" charset="0"/>
                <a:cs typeface="ＭＳ Ｐゴシック" charset="0"/>
              </a:rPr>
              <a:t>t pass, the display will show which sensors failed and the buzzer and alarm LEDs activate. Press ENTER to return to the Calibration Mode Screen.</a:t>
            </a:r>
          </a:p>
          <a:p>
            <a:r>
              <a:rPr lang="en-US" sz="2800" dirty="0">
                <a:latin typeface="Arial" charset="0"/>
                <a:ea typeface="ＭＳ Ｐゴシック" charset="0"/>
                <a:cs typeface="ＭＳ Ｐゴシック" charset="0"/>
              </a:rPr>
              <a:t>To return to Normal Operation, use RANGE SHIFT to place the cursor next to NORMAL OPERATION and press ENTER.</a:t>
            </a:r>
          </a:p>
        </p:txBody>
      </p:sp>
    </p:spTree>
    <p:extLst>
      <p:ext uri="{BB962C8B-B14F-4D97-AF65-F5344CB8AC3E}">
        <p14:creationId xmlns:p14="http://schemas.microsoft.com/office/powerpoint/2010/main" val="58845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Auto Calibration</a:t>
            </a:r>
          </a:p>
        </p:txBody>
      </p:sp>
      <p:sp>
        <p:nvSpPr>
          <p:cNvPr id="124930" name="Rectangle 3"/>
          <p:cNvSpPr>
            <a:spLocks noGrp="1" noChangeArrowheads="1"/>
          </p:cNvSpPr>
          <p:nvPr>
            <p:ph idx="1"/>
          </p:nvPr>
        </p:nvSpPr>
        <p:spPr/>
        <p:txBody>
          <a:bodyPr/>
          <a:lstStyle/>
          <a:p>
            <a:r>
              <a:rPr lang="en-US">
                <a:latin typeface="Arial" charset="0"/>
                <a:ea typeface="ＭＳ Ｐゴシック" charset="0"/>
                <a:cs typeface="ＭＳ Ｐゴシック" charset="0"/>
              </a:rPr>
              <a:t>Unscrew the flow regulator from the calibration cylinder.</a:t>
            </a:r>
          </a:p>
          <a:p>
            <a:r>
              <a:rPr lang="en-US">
                <a:latin typeface="Arial" charset="0"/>
                <a:ea typeface="ＭＳ Ｐゴシック" charset="0"/>
                <a:cs typeface="ＭＳ Ｐゴシック" charset="0"/>
              </a:rPr>
              <a:t>Store the calibration materials in a safe place.</a:t>
            </a:r>
          </a:p>
        </p:txBody>
      </p:sp>
    </p:spTree>
    <p:extLst>
      <p:ext uri="{BB962C8B-B14F-4D97-AF65-F5344CB8AC3E}">
        <p14:creationId xmlns:p14="http://schemas.microsoft.com/office/powerpoint/2010/main" val="162433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26978"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A standard 4-gas Eagle 2 can be calibrated using Auto Calibration and a 4-gas mix.</a:t>
            </a:r>
          </a:p>
          <a:p>
            <a:r>
              <a:rPr lang="en-US">
                <a:latin typeface="Arial" charset="0"/>
                <a:ea typeface="ＭＳ Ｐゴシック" charset="0"/>
                <a:cs typeface="ＭＳ Ｐゴシック" charset="0"/>
              </a:rPr>
              <a:t>If any additional sensors are installed (eg. PID, toxic gas, IR, or TC), they need to be calibrated individually using Single Calibration.</a:t>
            </a:r>
          </a:p>
        </p:txBody>
      </p:sp>
    </p:spTree>
    <p:extLst>
      <p:ext uri="{BB962C8B-B14F-4D97-AF65-F5344CB8AC3E}">
        <p14:creationId xmlns:p14="http://schemas.microsoft.com/office/powerpoint/2010/main" val="19649113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29026" name="Rectangle 3"/>
          <p:cNvSpPr>
            <a:spLocks noGrp="1" noChangeArrowheads="1"/>
          </p:cNvSpPr>
          <p:nvPr>
            <p:ph idx="1"/>
          </p:nvPr>
        </p:nvSpPr>
        <p:spPr/>
        <p:txBody>
          <a:bodyPr/>
          <a:lstStyle/>
          <a:p>
            <a:pPr>
              <a:lnSpc>
                <a:spcPct val="90000"/>
              </a:lnSpc>
            </a:pPr>
            <a:r>
              <a:rPr lang="en-US">
                <a:latin typeface="Arial" charset="0"/>
                <a:ea typeface="ＭＳ Ｐゴシック" charset="0"/>
                <a:cs typeface="ＭＳ Ｐゴシック" charset="0"/>
              </a:rPr>
              <a:t>To perform a single calibration, you will need:</a:t>
            </a:r>
          </a:p>
          <a:p>
            <a:pPr lvl="1">
              <a:lnSpc>
                <a:spcPct val="90000"/>
              </a:lnSpc>
            </a:pPr>
            <a:r>
              <a:rPr lang="en-US">
                <a:latin typeface="Arial" charset="0"/>
                <a:ea typeface="ＭＳ Ｐゴシック" charset="0"/>
              </a:rPr>
              <a:t>Known concentrations of the target gas</a:t>
            </a:r>
          </a:p>
          <a:p>
            <a:pPr lvl="1">
              <a:lnSpc>
                <a:spcPct val="90000"/>
              </a:lnSpc>
            </a:pPr>
            <a:r>
              <a:rPr lang="en-US">
                <a:latin typeface="Arial" charset="0"/>
                <a:ea typeface="ＭＳ Ｐゴシック" charset="0"/>
              </a:rPr>
              <a:t>Demand flow regulator</a:t>
            </a:r>
          </a:p>
          <a:p>
            <a:pPr lvl="1">
              <a:lnSpc>
                <a:spcPct val="90000"/>
              </a:lnSpc>
            </a:pPr>
            <a:r>
              <a:rPr lang="en-US">
                <a:latin typeface="Arial" charset="0"/>
                <a:ea typeface="ＭＳ Ｐゴシック" charset="0"/>
              </a:rPr>
              <a:t>Non-absorbent tubing</a:t>
            </a:r>
          </a:p>
          <a:p>
            <a:pPr>
              <a:lnSpc>
                <a:spcPct val="90000"/>
              </a:lnSpc>
            </a:pPr>
            <a:r>
              <a:rPr lang="en-US">
                <a:latin typeface="Arial" charset="0"/>
                <a:ea typeface="ＭＳ Ｐゴシック" charset="0"/>
                <a:cs typeface="ＭＳ Ｐゴシック" charset="0"/>
              </a:rPr>
              <a:t>Enter Calibration Mode by pressing and holding RANGE SHIFT, then pressing DISPLAY and releasing both.</a:t>
            </a:r>
          </a:p>
        </p:txBody>
      </p:sp>
    </p:spTree>
    <p:extLst>
      <p:ext uri="{BB962C8B-B14F-4D97-AF65-F5344CB8AC3E}">
        <p14:creationId xmlns:p14="http://schemas.microsoft.com/office/powerpoint/2010/main" val="2134247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31074" name="Rectangle 3"/>
          <p:cNvSpPr>
            <a:spLocks noGrp="1" noChangeArrowheads="1"/>
          </p:cNvSpPr>
          <p:nvPr>
            <p:ph idx="1"/>
          </p:nvPr>
        </p:nvSpPr>
        <p:spPr/>
        <p:txBody>
          <a:bodyPr/>
          <a:lstStyle/>
          <a:p>
            <a:r>
              <a:rPr lang="en-US">
                <a:latin typeface="Arial" charset="0"/>
                <a:ea typeface="ＭＳ Ｐゴシック" charset="0"/>
                <a:cs typeface="ＭＳ Ｐゴシック" charset="0"/>
              </a:rPr>
              <a:t>Use the RANGE SHIFT button to move the cursor next to SINGLE CALIBRATION and press ENTER.</a:t>
            </a:r>
          </a:p>
          <a:p>
            <a:r>
              <a:rPr lang="en-US">
                <a:latin typeface="Arial" charset="0"/>
                <a:ea typeface="ＭＳ Ｐゴシック" charset="0"/>
                <a:cs typeface="ＭＳ Ｐゴシック" charset="0"/>
              </a:rPr>
              <a:t>Screw the demand flow regulator into the calibration cylinder and connect tubing.</a:t>
            </a:r>
          </a:p>
          <a:p>
            <a:r>
              <a:rPr lang="en-US">
                <a:latin typeface="Arial" charset="0"/>
                <a:ea typeface="ＭＳ Ｐゴシック" charset="0"/>
                <a:cs typeface="ＭＳ Ｐゴシック" charset="0"/>
              </a:rPr>
              <a:t>Insert the probe into the Eagle 2.</a:t>
            </a:r>
          </a:p>
        </p:txBody>
      </p:sp>
    </p:spTree>
    <p:extLst>
      <p:ext uri="{BB962C8B-B14F-4D97-AF65-F5344CB8AC3E}">
        <p14:creationId xmlns:p14="http://schemas.microsoft.com/office/powerpoint/2010/main" val="31218825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33122" name="Rectangle 3"/>
          <p:cNvSpPr>
            <a:spLocks noGrp="1" noChangeArrowheads="1"/>
          </p:cNvSpPr>
          <p:nvPr>
            <p:ph idx="1"/>
          </p:nvPr>
        </p:nvSpPr>
        <p:spPr>
          <a:xfrm>
            <a:off x="685800" y="1580011"/>
            <a:ext cx="7772400" cy="4572000"/>
          </a:xfrm>
        </p:spPr>
        <p:txBody>
          <a:bodyPr/>
          <a:lstStyle/>
          <a:p>
            <a:pPr>
              <a:lnSpc>
                <a:spcPct val="90000"/>
              </a:lnSpc>
              <a:buFont typeface="Wingdings" charset="0"/>
              <a:buNone/>
            </a:pPr>
            <a:r>
              <a:rPr lang="en-US" dirty="0">
                <a:latin typeface="Arial" charset="0"/>
                <a:ea typeface="ＭＳ Ｐゴシック" charset="0"/>
                <a:cs typeface="ＭＳ Ｐゴシック" charset="0"/>
              </a:rPr>
              <a:t>			SELECT SENSOR</a:t>
            </a:r>
          </a:p>
          <a:p>
            <a:pPr>
              <a:lnSpc>
                <a:spcPct val="90000"/>
              </a:lnSpc>
              <a:buFont typeface="Wingdings" charset="0"/>
              <a:buNone/>
            </a:pPr>
            <a:r>
              <a:rPr lang="en-US" dirty="0">
                <a:latin typeface="Arial" charset="0"/>
                <a:ea typeface="ＭＳ Ｐゴシック" charset="0"/>
                <a:cs typeface="ＭＳ Ｐゴシック" charset="0"/>
              </a:rPr>
              <a:t>			TO CALIBRATE</a:t>
            </a:r>
          </a:p>
          <a:p>
            <a:pPr>
              <a:lnSpc>
                <a:spcPct val="90000"/>
              </a:lnSpc>
              <a:buFont typeface="Wingdings" charset="0"/>
              <a:buNone/>
            </a:pPr>
            <a:r>
              <a:rPr lang="en-US" dirty="0">
                <a:latin typeface="Arial" charset="0"/>
                <a:ea typeface="ＭＳ Ｐゴシック" charset="0"/>
                <a:cs typeface="ＭＳ Ｐゴシック" charset="0"/>
              </a:rPr>
              <a:t>				ESCAPE</a:t>
            </a:r>
          </a:p>
          <a:p>
            <a:pPr>
              <a:lnSpc>
                <a:spcPct val="90000"/>
              </a:lnSpc>
              <a:buFont typeface="Wingdings" charset="0"/>
              <a:buNone/>
            </a:pPr>
            <a:r>
              <a:rPr lang="en-US" dirty="0">
                <a:latin typeface="Arial" charset="0"/>
                <a:ea typeface="ＭＳ Ｐゴシック" charset="0"/>
                <a:cs typeface="ＭＳ Ｐゴシック" charset="0"/>
              </a:rPr>
              <a:t>			CH4		OXY</a:t>
            </a:r>
          </a:p>
          <a:p>
            <a:pPr>
              <a:lnSpc>
                <a:spcPct val="90000"/>
              </a:lnSpc>
              <a:buFont typeface="Wingdings" charset="0"/>
              <a:buNone/>
            </a:pPr>
            <a:r>
              <a:rPr lang="en-US" dirty="0">
                <a:latin typeface="Arial" charset="0"/>
                <a:ea typeface="ＭＳ Ｐゴシック" charset="0"/>
                <a:cs typeface="ＭＳ Ｐゴシック" charset="0"/>
              </a:rPr>
              <a:t>			H2S		CO</a:t>
            </a:r>
          </a:p>
          <a:p>
            <a:pPr>
              <a:lnSpc>
                <a:spcPct val="90000"/>
              </a:lnSpc>
            </a:pPr>
            <a:r>
              <a:rPr lang="en-US" dirty="0">
                <a:latin typeface="Arial" charset="0"/>
                <a:ea typeface="ＭＳ Ｐゴシック" charset="0"/>
                <a:cs typeface="ＭＳ Ｐゴシック" charset="0"/>
              </a:rPr>
              <a:t>Use the RANGE SHIFT and AIR YES buttons to move the cursor next to the channel you wish to calibrate and press ENTER.</a:t>
            </a:r>
          </a:p>
        </p:txBody>
      </p:sp>
    </p:spTree>
    <p:extLst>
      <p:ext uri="{BB962C8B-B14F-4D97-AF65-F5344CB8AC3E}">
        <p14:creationId xmlns:p14="http://schemas.microsoft.com/office/powerpoint/2010/main" val="4219029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685800" y="685800"/>
            <a:ext cx="7772400" cy="1143000"/>
          </a:xfrm>
        </p:spPr>
        <p:txBody>
          <a:bodyPr/>
          <a:lstStyle/>
          <a:p>
            <a:pPr eaLnBrk="1" hangingPunct="1"/>
            <a:r>
              <a:rPr lang="en-US">
                <a:latin typeface="Arial" charset="0"/>
                <a:ea typeface="ＭＳ Ｐゴシック" charset="0"/>
                <a:cs typeface="ＭＳ Ｐゴシック" charset="0"/>
              </a:rPr>
              <a:t>Sensor Technologies</a:t>
            </a:r>
          </a:p>
        </p:txBody>
      </p:sp>
      <p:sp>
        <p:nvSpPr>
          <p:cNvPr id="26626" name="Text Placeholder 2"/>
          <p:cNvSpPr>
            <a:spLocks noGrp="1"/>
          </p:cNvSpPr>
          <p:nvPr>
            <p:ph idx="1"/>
          </p:nvPr>
        </p:nvSpPr>
        <p:spPr/>
        <p:txBody>
          <a:bodyPr/>
          <a:lstStyle/>
          <a:p>
            <a:pPr eaLnBrk="1" hangingPunct="1"/>
            <a:r>
              <a:rPr lang="en-US">
                <a:latin typeface="Arial" charset="0"/>
                <a:ea typeface="ＭＳ Ｐゴシック" charset="0"/>
                <a:cs typeface="ＭＳ Ｐゴシック" charset="0"/>
              </a:rPr>
              <a:t>PID- Photo Ionization</a:t>
            </a:r>
          </a:p>
          <a:p>
            <a:pPr eaLnBrk="1" hangingPunct="1"/>
            <a:r>
              <a:rPr lang="en-US">
                <a:latin typeface="Arial" charset="0"/>
                <a:ea typeface="ＭＳ Ｐゴシック" charset="0"/>
                <a:cs typeface="ＭＳ Ｐゴシック" charset="0"/>
              </a:rPr>
              <a:t>IR- Infrared Sensor</a:t>
            </a:r>
          </a:p>
          <a:p>
            <a:pPr eaLnBrk="1" hangingPunct="1"/>
            <a:r>
              <a:rPr lang="en-US">
                <a:latin typeface="Arial" charset="0"/>
                <a:ea typeface="ＭＳ Ｐゴシック" charset="0"/>
                <a:cs typeface="ＭＳ Ｐゴシック" charset="0"/>
              </a:rPr>
              <a:t>TC- Thermal Conductivity</a:t>
            </a:r>
          </a:p>
          <a:p>
            <a:pPr eaLnBrk="1" hangingPunct="1"/>
            <a:r>
              <a:rPr lang="en-US">
                <a:latin typeface="Arial" charset="0"/>
                <a:ea typeface="ＭＳ Ｐゴシック" charset="0"/>
                <a:cs typeface="ＭＳ Ｐゴシック" charset="0"/>
              </a:rPr>
              <a:t>EC- Electrochemical</a:t>
            </a:r>
          </a:p>
          <a:p>
            <a:pPr eaLnBrk="1" hangingPunct="1"/>
            <a:r>
              <a:rPr lang="en-US">
                <a:latin typeface="Arial" charset="0"/>
                <a:ea typeface="ＭＳ Ｐゴシック" charset="0"/>
                <a:cs typeface="ＭＳ Ｐゴシック" charset="0"/>
              </a:rPr>
              <a:t>Catalytic Bead</a:t>
            </a:r>
          </a:p>
          <a:p>
            <a:pPr lvl="1" eaLnBrk="1" hangingPunct="1"/>
            <a:endParaRPr lang="en-US">
              <a:latin typeface="Arial" charset="0"/>
              <a:ea typeface="ＭＳ Ｐゴシック" charset="0"/>
            </a:endParaRPr>
          </a:p>
        </p:txBody>
      </p:sp>
      <p:sp>
        <p:nvSpPr>
          <p:cNvPr id="266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pic>
        <p:nvPicPr>
          <p:cNvPr id="26628" name="Picture 7" descr="IR_C0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114800"/>
            <a:ext cx="14255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8" descr="ESM_NH3.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962400"/>
            <a:ext cx="139858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9" descr="TC_sensor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1676400"/>
            <a:ext cx="112395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10" descr="pid-.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4724400"/>
            <a:ext cx="11144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11" descr="TC_sensor.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1676400"/>
            <a:ext cx="8683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9510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35170"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Use the RANGE SHIFT and AIR YES buttons to adjust the calibration value, if necessary.</a:t>
            </a:r>
          </a:p>
          <a:p>
            <a:r>
              <a:rPr lang="en-US">
                <a:latin typeface="Arial" charset="0"/>
                <a:ea typeface="ＭＳ Ｐゴシック" charset="0"/>
                <a:cs typeface="ＭＳ Ｐゴシック" charset="0"/>
              </a:rPr>
              <a:t>It is important that the value on the screen match the value on the cylinder.</a:t>
            </a:r>
          </a:p>
          <a:p>
            <a:r>
              <a:rPr lang="en-US">
                <a:latin typeface="Arial" charset="0"/>
                <a:ea typeface="ＭＳ Ｐゴシック" charset="0"/>
                <a:cs typeface="ＭＳ Ｐゴシック" charset="0"/>
              </a:rPr>
              <a:t>Press ENTER to begin calibration; the screen will flash CAL IN PROGRESS.</a:t>
            </a:r>
          </a:p>
        </p:txBody>
      </p:sp>
    </p:spTree>
    <p:extLst>
      <p:ext uri="{BB962C8B-B14F-4D97-AF65-F5344CB8AC3E}">
        <p14:creationId xmlns:p14="http://schemas.microsoft.com/office/powerpoint/2010/main" val="16712324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37218"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Connect the sample tubing to the probe and allow gas to flow for 1 minute.</a:t>
            </a:r>
          </a:p>
          <a:p>
            <a:r>
              <a:rPr lang="en-US">
                <a:latin typeface="Arial" charset="0"/>
                <a:ea typeface="ＭＳ Ｐゴシック" charset="0"/>
                <a:cs typeface="ＭＳ Ｐゴシック" charset="0"/>
              </a:rPr>
              <a:t>Press ENTER to finish the calibration.</a:t>
            </a:r>
          </a:p>
          <a:p>
            <a:r>
              <a:rPr lang="en-US">
                <a:latin typeface="Arial" charset="0"/>
                <a:ea typeface="ＭＳ Ｐゴシック" charset="0"/>
                <a:cs typeface="ＭＳ Ｐゴシック" charset="0"/>
              </a:rPr>
              <a:t>If the calibration was successful, the Eagle 2 will display the span and then return to the sensor selection screen.</a:t>
            </a:r>
          </a:p>
        </p:txBody>
      </p:sp>
    </p:spTree>
    <p:extLst>
      <p:ext uri="{BB962C8B-B14F-4D97-AF65-F5344CB8AC3E}">
        <p14:creationId xmlns:p14="http://schemas.microsoft.com/office/powerpoint/2010/main" val="2368745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39266"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If the calibration was unsuccessful, the display will show that the sensor failure and the span. The buzzer and LEDs will pulse.</a:t>
            </a:r>
          </a:p>
          <a:p>
            <a:r>
              <a:rPr lang="en-US">
                <a:latin typeface="Arial" charset="0"/>
                <a:ea typeface="ＭＳ Ｐゴシック" charset="0"/>
                <a:cs typeface="ＭＳ Ｐゴシック" charset="0"/>
              </a:rPr>
              <a:t>Press ENTER to silence the alarm and return to the sensor selection screen.</a:t>
            </a:r>
          </a:p>
        </p:txBody>
      </p:sp>
    </p:spTree>
    <p:extLst>
      <p:ext uri="{BB962C8B-B14F-4D97-AF65-F5344CB8AC3E}">
        <p14:creationId xmlns:p14="http://schemas.microsoft.com/office/powerpoint/2010/main" val="2656335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Eagle 2 Single Calibration</a:t>
            </a:r>
          </a:p>
        </p:txBody>
      </p:sp>
      <p:sp>
        <p:nvSpPr>
          <p:cNvPr id="141314"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Repeat the process for any other sensors.</a:t>
            </a:r>
          </a:p>
          <a:p>
            <a:r>
              <a:rPr lang="en-US">
                <a:latin typeface="Arial" charset="0"/>
                <a:ea typeface="ＭＳ Ｐゴシック" charset="0"/>
                <a:cs typeface="ＭＳ Ｐゴシック" charset="0"/>
              </a:rPr>
              <a:t>When finished, move the cursor to ESCAPE and press ENTER to return to the calibration screen.</a:t>
            </a:r>
          </a:p>
          <a:p>
            <a:r>
              <a:rPr lang="en-US">
                <a:latin typeface="Arial" charset="0"/>
                <a:ea typeface="ＭＳ Ｐゴシック" charset="0"/>
                <a:cs typeface="ＭＳ Ｐゴシック" charset="0"/>
              </a:rPr>
              <a:t>Move the cursor to NORMAL OPERATION and press ENTER.</a:t>
            </a:r>
          </a:p>
        </p:txBody>
      </p:sp>
    </p:spTree>
    <p:extLst>
      <p:ext uri="{BB962C8B-B14F-4D97-AF65-F5344CB8AC3E}">
        <p14:creationId xmlns:p14="http://schemas.microsoft.com/office/powerpoint/2010/main" val="22532537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 up and configuration</a:t>
            </a:r>
          </a:p>
        </p:txBody>
      </p:sp>
      <p:pic>
        <p:nvPicPr>
          <p:cNvPr id="4" name="Picture 3" descr="Setup1.jpg"/>
          <p:cNvPicPr>
            <a:picLocks noChangeAspect="1"/>
          </p:cNvPicPr>
          <p:nvPr/>
        </p:nvPicPr>
        <p:blipFill rotWithShape="1">
          <a:blip r:embed="rId2">
            <a:extLst>
              <a:ext uri="{28A0092B-C50C-407E-A947-70E740481C1C}">
                <a14:useLocalDpi xmlns:a14="http://schemas.microsoft.com/office/drawing/2010/main" val="0"/>
              </a:ext>
            </a:extLst>
          </a:blip>
          <a:srcRect t="8522"/>
          <a:stretch/>
        </p:blipFill>
        <p:spPr>
          <a:xfrm>
            <a:off x="1525974" y="1579563"/>
            <a:ext cx="6207591" cy="4578392"/>
          </a:xfrm>
          <a:prstGeom prst="rect">
            <a:avLst/>
          </a:prstGeom>
        </p:spPr>
      </p:pic>
    </p:spTree>
    <p:extLst>
      <p:ext uri="{BB962C8B-B14F-4D97-AF65-F5344CB8AC3E}">
        <p14:creationId xmlns:p14="http://schemas.microsoft.com/office/powerpoint/2010/main" val="29215503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Setup Mode</a:t>
            </a:r>
          </a:p>
        </p:txBody>
      </p:sp>
      <p:sp>
        <p:nvSpPr>
          <p:cNvPr id="144386" name="Rectangle 3"/>
          <p:cNvSpPr>
            <a:spLocks noGrp="1" noChangeArrowheads="1"/>
          </p:cNvSpPr>
          <p:nvPr>
            <p:ph idx="1"/>
          </p:nvPr>
        </p:nvSpPr>
        <p:spPr>
          <a:extLst>
            <a:ext uri="{91240B29-F687-4f45-9708-019B960494DF}">
              <a14:hiddenLine xmlns:a14="http://schemas.microsoft.com/office/drawing/2010/main" w="9525">
                <a:solidFill>
                  <a:srgbClr val="FF0818"/>
                </a:solidFill>
                <a:miter lim="800000"/>
                <a:headEnd/>
                <a:tailEnd/>
              </a14:hiddenLine>
            </a:ext>
          </a:extLst>
        </p:spPr>
        <p:txBody>
          <a:bodyPr/>
          <a:lstStyle/>
          <a:p>
            <a:r>
              <a:rPr lang="en-US" sz="2800" i="1">
                <a:solidFill>
                  <a:srgbClr val="FF0818"/>
                </a:solidFill>
                <a:latin typeface="Arial" charset="0"/>
                <a:ea typeface="ＭＳ Ｐゴシック" charset="0"/>
                <a:cs typeface="ＭＳ Ｐゴシック" charset="0"/>
              </a:rPr>
              <a:t>Note</a:t>
            </a:r>
            <a:r>
              <a:rPr lang="en-US" sz="2800" i="1">
                <a:latin typeface="Arial" charset="0"/>
                <a:ea typeface="ＭＳ Ｐゴシック" charset="0"/>
                <a:cs typeface="ＭＳ Ｐゴシック" charset="0"/>
              </a:rPr>
              <a:t>: The Eagle 2 is not a gas monitoring device when it is in Setup Mode.</a:t>
            </a:r>
          </a:p>
          <a:p>
            <a:r>
              <a:rPr lang="en-US" sz="2800">
                <a:latin typeface="Arial" charset="0"/>
                <a:ea typeface="ＭＳ Ｐゴシック" charset="0"/>
                <a:cs typeface="ＭＳ Ｐゴシック" charset="0"/>
              </a:rPr>
              <a:t>To access Setup Mode, with the unit off, press and hold the AIR YES and RANGE SHIFT buttons and then hold POWER. Release when you hear a beep.</a:t>
            </a:r>
          </a:p>
          <a:p>
            <a:r>
              <a:rPr lang="en-US" sz="2800">
                <a:latin typeface="Arial" charset="0"/>
                <a:ea typeface="ＭＳ Ｐゴシック" charset="0"/>
                <a:cs typeface="ＭＳ Ｐゴシック" charset="0"/>
              </a:rPr>
              <a:t>A list of the following will be displayed 6 at a time:</a:t>
            </a:r>
          </a:p>
        </p:txBody>
      </p:sp>
    </p:spTree>
    <p:extLst>
      <p:ext uri="{BB962C8B-B14F-4D97-AF65-F5344CB8AC3E}">
        <p14:creationId xmlns:p14="http://schemas.microsoft.com/office/powerpoint/2010/main" val="10759495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Setup Mode</a:t>
            </a:r>
          </a:p>
        </p:txBody>
      </p:sp>
      <p:sp>
        <p:nvSpPr>
          <p:cNvPr id="146434" name="Rectangle 3"/>
          <p:cNvSpPr>
            <a:spLocks noGrp="1" noChangeArrowheads="1"/>
          </p:cNvSpPr>
          <p:nvPr>
            <p:ph idx="1"/>
          </p:nvPr>
        </p:nvSpPr>
        <p:spPr/>
        <p:txBody>
          <a:bodyPr/>
          <a:lstStyle/>
          <a:p>
            <a:pPr lvl="1">
              <a:lnSpc>
                <a:spcPct val="90000"/>
              </a:lnSpc>
            </a:pPr>
            <a:r>
              <a:rPr lang="en-US" sz="2400">
                <a:latin typeface="Arial" charset="0"/>
                <a:ea typeface="ＭＳ Ｐゴシック" charset="0"/>
              </a:rPr>
              <a:t>Set Date and Time</a:t>
            </a:r>
          </a:p>
          <a:p>
            <a:pPr lvl="1">
              <a:lnSpc>
                <a:spcPct val="90000"/>
              </a:lnSpc>
            </a:pPr>
            <a:r>
              <a:rPr lang="en-US" sz="2400">
                <a:latin typeface="Arial" charset="0"/>
                <a:ea typeface="ＭＳ Ｐゴシック" charset="0"/>
              </a:rPr>
              <a:t>Set Date Format</a:t>
            </a:r>
          </a:p>
          <a:p>
            <a:pPr lvl="1">
              <a:lnSpc>
                <a:spcPct val="90000"/>
              </a:lnSpc>
            </a:pPr>
            <a:r>
              <a:rPr lang="en-US" sz="2400">
                <a:latin typeface="Arial" charset="0"/>
                <a:ea typeface="ＭＳ Ｐゴシック" charset="0"/>
              </a:rPr>
              <a:t>Set Battery Type</a:t>
            </a:r>
          </a:p>
          <a:p>
            <a:pPr lvl="1">
              <a:lnSpc>
                <a:spcPct val="90000"/>
              </a:lnSpc>
            </a:pPr>
            <a:r>
              <a:rPr lang="en-US" sz="2400">
                <a:latin typeface="Arial" charset="0"/>
                <a:ea typeface="ＭＳ Ｐゴシック" charset="0"/>
              </a:rPr>
              <a:t>Configure Channels</a:t>
            </a:r>
          </a:p>
          <a:p>
            <a:pPr lvl="1">
              <a:lnSpc>
                <a:spcPct val="90000"/>
              </a:lnSpc>
            </a:pPr>
            <a:r>
              <a:rPr lang="en-US" sz="2400">
                <a:latin typeface="Arial" charset="0"/>
                <a:ea typeface="ＭＳ Ｐゴシック" charset="0"/>
              </a:rPr>
              <a:t>Configure Gases</a:t>
            </a:r>
          </a:p>
          <a:p>
            <a:pPr lvl="1">
              <a:lnSpc>
                <a:spcPct val="90000"/>
              </a:lnSpc>
            </a:pPr>
            <a:r>
              <a:rPr lang="en-US" sz="2400">
                <a:latin typeface="Arial" charset="0"/>
                <a:ea typeface="ＭＳ Ｐゴシック" charset="0"/>
              </a:rPr>
              <a:t>Catalytic Units</a:t>
            </a:r>
          </a:p>
          <a:p>
            <a:pPr lvl="1">
              <a:lnSpc>
                <a:spcPct val="90000"/>
              </a:lnSpc>
            </a:pPr>
            <a:r>
              <a:rPr lang="en-US" sz="2400">
                <a:latin typeface="Arial" charset="0"/>
                <a:ea typeface="ＭＳ Ｐゴシック" charset="0"/>
              </a:rPr>
              <a:t>Relative Responses</a:t>
            </a:r>
          </a:p>
          <a:p>
            <a:pPr lvl="1">
              <a:lnSpc>
                <a:spcPct val="90000"/>
              </a:lnSpc>
            </a:pPr>
            <a:r>
              <a:rPr lang="en-US" sz="2400">
                <a:latin typeface="Arial" charset="0"/>
                <a:ea typeface="ＭＳ Ｐゴシック" charset="0"/>
              </a:rPr>
              <a:t>Alarm Points</a:t>
            </a:r>
          </a:p>
          <a:p>
            <a:pPr lvl="1">
              <a:lnSpc>
                <a:spcPct val="90000"/>
              </a:lnSpc>
            </a:pPr>
            <a:r>
              <a:rPr lang="en-US" sz="2400">
                <a:latin typeface="Arial" charset="0"/>
                <a:ea typeface="ＭＳ Ｐゴシック" charset="0"/>
              </a:rPr>
              <a:t>Alarm Latching</a:t>
            </a:r>
          </a:p>
          <a:p>
            <a:pPr lvl="1">
              <a:lnSpc>
                <a:spcPct val="90000"/>
              </a:lnSpc>
            </a:pPr>
            <a:r>
              <a:rPr lang="en-US" sz="2400">
                <a:latin typeface="Arial" charset="0"/>
                <a:ea typeface="ＭＳ Ｐゴシック" charset="0"/>
              </a:rPr>
              <a:t>Alarm Silence</a:t>
            </a:r>
          </a:p>
        </p:txBody>
      </p:sp>
    </p:spTree>
    <p:extLst>
      <p:ext uri="{BB962C8B-B14F-4D97-AF65-F5344CB8AC3E}">
        <p14:creationId xmlns:p14="http://schemas.microsoft.com/office/powerpoint/2010/main" val="27895831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Setup Mode</a:t>
            </a:r>
          </a:p>
        </p:txBody>
      </p:sp>
      <p:sp>
        <p:nvSpPr>
          <p:cNvPr id="148482" name="Rectangle 3"/>
          <p:cNvSpPr>
            <a:spLocks noGrp="1" noChangeArrowheads="1"/>
          </p:cNvSpPr>
          <p:nvPr>
            <p:ph idx="1"/>
          </p:nvPr>
        </p:nvSpPr>
        <p:spPr/>
        <p:txBody>
          <a:bodyPr/>
          <a:lstStyle/>
          <a:p>
            <a:pPr lvl="1">
              <a:lnSpc>
                <a:spcPct val="90000"/>
              </a:lnSpc>
            </a:pPr>
            <a:r>
              <a:rPr lang="en-US" sz="2400">
                <a:latin typeface="Arial" charset="0"/>
                <a:ea typeface="ＭＳ Ｐゴシック" charset="0"/>
              </a:rPr>
              <a:t>User/Station ID</a:t>
            </a:r>
          </a:p>
          <a:p>
            <a:pPr lvl="1">
              <a:lnSpc>
                <a:spcPct val="90000"/>
              </a:lnSpc>
            </a:pPr>
            <a:r>
              <a:rPr lang="en-US" sz="2400">
                <a:latin typeface="Arial" charset="0"/>
                <a:ea typeface="ＭＳ Ｐゴシック" charset="0"/>
              </a:rPr>
              <a:t>Adj Autocal Values</a:t>
            </a:r>
          </a:p>
          <a:p>
            <a:pPr lvl="1">
              <a:lnSpc>
                <a:spcPct val="90000"/>
              </a:lnSpc>
            </a:pPr>
            <a:r>
              <a:rPr lang="en-US" sz="2400">
                <a:latin typeface="Arial" charset="0"/>
                <a:ea typeface="ＭＳ Ｐゴシック" charset="0"/>
              </a:rPr>
              <a:t>Backlight Delay</a:t>
            </a:r>
          </a:p>
          <a:p>
            <a:pPr lvl="1">
              <a:lnSpc>
                <a:spcPct val="90000"/>
              </a:lnSpc>
            </a:pPr>
            <a:r>
              <a:rPr lang="en-US" sz="2400">
                <a:latin typeface="Arial" charset="0"/>
                <a:ea typeface="ＭＳ Ｐゴシック" charset="0"/>
              </a:rPr>
              <a:t>Auto Fresh Air Adj</a:t>
            </a:r>
          </a:p>
          <a:p>
            <a:pPr lvl="1">
              <a:lnSpc>
                <a:spcPct val="90000"/>
              </a:lnSpc>
            </a:pPr>
            <a:r>
              <a:rPr lang="en-US" sz="2400">
                <a:latin typeface="Arial" charset="0"/>
                <a:ea typeface="ＭＳ Ｐゴシック" charset="0"/>
              </a:rPr>
              <a:t>Data Log Interval</a:t>
            </a:r>
          </a:p>
          <a:p>
            <a:pPr lvl="1">
              <a:lnSpc>
                <a:spcPct val="90000"/>
              </a:lnSpc>
            </a:pPr>
            <a:r>
              <a:rPr lang="en-US" sz="2400">
                <a:latin typeface="Arial" charset="0"/>
                <a:ea typeface="ＭＳ Ｐゴシック" charset="0"/>
              </a:rPr>
              <a:t>Data Log Overwrite</a:t>
            </a:r>
          </a:p>
          <a:p>
            <a:pPr lvl="1">
              <a:lnSpc>
                <a:spcPct val="90000"/>
              </a:lnSpc>
            </a:pPr>
            <a:r>
              <a:rPr lang="en-US" sz="2400">
                <a:latin typeface="Arial" charset="0"/>
                <a:ea typeface="ＭＳ Ｐゴシック" charset="0"/>
              </a:rPr>
              <a:t>Data Log Memory</a:t>
            </a:r>
          </a:p>
          <a:p>
            <a:pPr lvl="1">
              <a:lnSpc>
                <a:spcPct val="90000"/>
              </a:lnSpc>
            </a:pPr>
            <a:r>
              <a:rPr lang="en-US" sz="2400">
                <a:latin typeface="Arial" charset="0"/>
                <a:ea typeface="ＭＳ Ｐゴシック" charset="0"/>
              </a:rPr>
              <a:t>Adjust Contrast</a:t>
            </a:r>
          </a:p>
          <a:p>
            <a:pPr lvl="1">
              <a:lnSpc>
                <a:spcPct val="90000"/>
              </a:lnSpc>
            </a:pPr>
            <a:r>
              <a:rPr lang="en-US" sz="2400">
                <a:latin typeface="Arial" charset="0"/>
                <a:ea typeface="ＭＳ Ｐゴシック" charset="0"/>
              </a:rPr>
              <a:t>Cal Reminder</a:t>
            </a:r>
          </a:p>
          <a:p>
            <a:pPr lvl="1">
              <a:lnSpc>
                <a:spcPct val="90000"/>
              </a:lnSpc>
            </a:pPr>
            <a:r>
              <a:rPr lang="en-US" sz="2400">
                <a:latin typeface="Arial" charset="0"/>
                <a:ea typeface="ＭＳ Ｐゴシック" charset="0"/>
              </a:rPr>
              <a:t>Cal Past Due Act</a:t>
            </a:r>
          </a:p>
        </p:txBody>
      </p:sp>
    </p:spTree>
    <p:extLst>
      <p:ext uri="{BB962C8B-B14F-4D97-AF65-F5344CB8AC3E}">
        <p14:creationId xmlns:p14="http://schemas.microsoft.com/office/powerpoint/2010/main" val="40950773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Setup Mode</a:t>
            </a:r>
          </a:p>
        </p:txBody>
      </p:sp>
      <p:sp>
        <p:nvSpPr>
          <p:cNvPr id="150530" name="Rectangle 3"/>
          <p:cNvSpPr>
            <a:spLocks noGrp="1" noChangeArrowheads="1"/>
          </p:cNvSpPr>
          <p:nvPr>
            <p:ph idx="1"/>
          </p:nvPr>
        </p:nvSpPr>
        <p:spPr/>
        <p:txBody>
          <a:bodyPr/>
          <a:lstStyle/>
          <a:p>
            <a:pPr lvl="1">
              <a:lnSpc>
                <a:spcPct val="80000"/>
              </a:lnSpc>
            </a:pPr>
            <a:r>
              <a:rPr lang="en-US" sz="2400">
                <a:latin typeface="Arial" charset="0"/>
                <a:ea typeface="ＭＳ Ｐゴシック" charset="0"/>
              </a:rPr>
              <a:t>Cal Interval</a:t>
            </a:r>
          </a:p>
          <a:p>
            <a:pPr lvl="1">
              <a:lnSpc>
                <a:spcPct val="80000"/>
              </a:lnSpc>
            </a:pPr>
            <a:r>
              <a:rPr lang="en-US" sz="2400">
                <a:latin typeface="Arial" charset="0"/>
                <a:ea typeface="ＭＳ Ｐゴシック" charset="0"/>
              </a:rPr>
              <a:t>LC/BH Mode Select</a:t>
            </a:r>
          </a:p>
          <a:p>
            <a:pPr lvl="1">
              <a:lnSpc>
                <a:spcPct val="80000"/>
              </a:lnSpc>
            </a:pPr>
            <a:r>
              <a:rPr lang="en-US" sz="2400">
                <a:latin typeface="Arial" charset="0"/>
                <a:ea typeface="ＭＳ Ｐゴシック" charset="0"/>
              </a:rPr>
              <a:t>BH Measuring Time</a:t>
            </a:r>
          </a:p>
          <a:p>
            <a:pPr lvl="1">
              <a:lnSpc>
                <a:spcPct val="80000"/>
              </a:lnSpc>
            </a:pPr>
            <a:r>
              <a:rPr lang="en-US" sz="2400">
                <a:latin typeface="Arial" charset="0"/>
                <a:ea typeface="ＭＳ Ｐゴシック" charset="0"/>
              </a:rPr>
              <a:t>Zero Follower</a:t>
            </a:r>
          </a:p>
          <a:p>
            <a:pPr lvl="1">
              <a:lnSpc>
                <a:spcPct val="80000"/>
              </a:lnSpc>
            </a:pPr>
            <a:r>
              <a:rPr lang="en-US" sz="2400">
                <a:latin typeface="Arial" charset="0"/>
                <a:ea typeface="ＭＳ Ｐゴシック" charset="0"/>
              </a:rPr>
              <a:t>Zero Suppression</a:t>
            </a:r>
          </a:p>
          <a:p>
            <a:pPr lvl="1">
              <a:lnSpc>
                <a:spcPct val="80000"/>
              </a:lnSpc>
            </a:pPr>
            <a:r>
              <a:rPr lang="en-US" sz="2400">
                <a:latin typeface="Arial" charset="0"/>
                <a:ea typeface="ＭＳ Ｐゴシック" charset="0"/>
              </a:rPr>
              <a:t>Confirmation Alert</a:t>
            </a:r>
          </a:p>
          <a:p>
            <a:pPr lvl="1">
              <a:lnSpc>
                <a:spcPct val="80000"/>
              </a:lnSpc>
            </a:pPr>
            <a:r>
              <a:rPr lang="en-US" sz="2400">
                <a:latin typeface="Arial" charset="0"/>
                <a:ea typeface="ＭＳ Ｐゴシック" charset="0"/>
              </a:rPr>
              <a:t>Change Password</a:t>
            </a:r>
          </a:p>
          <a:p>
            <a:pPr lvl="1">
              <a:lnSpc>
                <a:spcPct val="80000"/>
              </a:lnSpc>
            </a:pPr>
            <a:r>
              <a:rPr lang="en-US" sz="2400">
                <a:latin typeface="Arial" charset="0"/>
                <a:ea typeface="ＭＳ Ｐゴシック" charset="0"/>
              </a:rPr>
              <a:t>Default Settings</a:t>
            </a:r>
          </a:p>
          <a:p>
            <a:pPr lvl="1">
              <a:lnSpc>
                <a:spcPct val="80000"/>
              </a:lnSpc>
            </a:pPr>
            <a:r>
              <a:rPr lang="en-US" sz="2400">
                <a:latin typeface="Arial" charset="0"/>
                <a:ea typeface="ＭＳ Ｐゴシック" charset="0"/>
              </a:rPr>
              <a:t>Lunch Break</a:t>
            </a:r>
          </a:p>
          <a:p>
            <a:pPr lvl="1">
              <a:lnSpc>
                <a:spcPct val="80000"/>
              </a:lnSpc>
            </a:pPr>
            <a:r>
              <a:rPr lang="en-US" sz="2400">
                <a:latin typeface="Arial" charset="0"/>
                <a:ea typeface="ＭＳ Ｐゴシック" charset="0"/>
              </a:rPr>
              <a:t>Select Language</a:t>
            </a:r>
          </a:p>
          <a:p>
            <a:pPr lvl="1">
              <a:lnSpc>
                <a:spcPct val="80000"/>
              </a:lnSpc>
            </a:pPr>
            <a:r>
              <a:rPr lang="en-US" sz="2400">
                <a:latin typeface="Arial" charset="0"/>
                <a:ea typeface="ＭＳ Ｐゴシック" charset="0"/>
              </a:rPr>
              <a:t>Normal Operation</a:t>
            </a:r>
          </a:p>
        </p:txBody>
      </p:sp>
    </p:spTree>
    <p:extLst>
      <p:ext uri="{BB962C8B-B14F-4D97-AF65-F5344CB8AC3E}">
        <p14:creationId xmlns:p14="http://schemas.microsoft.com/office/powerpoint/2010/main" val="14317552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Setup Mode</a:t>
            </a:r>
          </a:p>
        </p:txBody>
      </p:sp>
      <p:sp>
        <p:nvSpPr>
          <p:cNvPr id="152578" name="Rectangle 3"/>
          <p:cNvSpPr>
            <a:spLocks noGrp="1" noChangeArrowheads="1"/>
          </p:cNvSpPr>
          <p:nvPr>
            <p:ph idx="1"/>
          </p:nvPr>
        </p:nvSpPr>
        <p:spPr/>
        <p:txBody>
          <a:bodyPr/>
          <a:lstStyle/>
          <a:p>
            <a:r>
              <a:rPr lang="en-US">
                <a:latin typeface="Arial" charset="0"/>
                <a:ea typeface="ＭＳ Ｐゴシック" charset="0"/>
                <a:cs typeface="ＭＳ Ｐゴシック" charset="0"/>
              </a:rPr>
              <a:t>Use the AIR YES and RANGE SHIFT buttons to move through the menu.</a:t>
            </a:r>
          </a:p>
          <a:p>
            <a:r>
              <a:rPr lang="en-US">
                <a:latin typeface="Arial" charset="0"/>
                <a:ea typeface="ＭＳ Ｐゴシック" charset="0"/>
                <a:cs typeface="ＭＳ Ｐゴシック" charset="0"/>
              </a:rPr>
              <a:t>Use the ENTER button to enter a selected menu item.</a:t>
            </a:r>
          </a:p>
          <a:p>
            <a:r>
              <a:rPr lang="en-US">
                <a:latin typeface="Arial" charset="0"/>
                <a:ea typeface="ＭＳ Ｐゴシック" charset="0"/>
                <a:cs typeface="ＭＳ Ｐゴシック" charset="0"/>
              </a:rPr>
              <a:t>Adjustable, flashing parameters can be changed using the AIR YES and RANGE SHIFT buttons.</a:t>
            </a:r>
          </a:p>
        </p:txBody>
      </p:sp>
    </p:spTree>
    <p:extLst>
      <p:ext uri="{BB962C8B-B14F-4D97-AF65-F5344CB8AC3E}">
        <p14:creationId xmlns:p14="http://schemas.microsoft.com/office/powerpoint/2010/main" val="1183262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Sensor Advancements</a:t>
            </a:r>
          </a:p>
        </p:txBody>
      </p:sp>
      <p:sp>
        <p:nvSpPr>
          <p:cNvPr id="28675" name="Rectangle 3"/>
          <p:cNvSpPr>
            <a:spLocks noGrp="1" noChangeArrowheads="1"/>
          </p:cNvSpPr>
          <p:nvPr>
            <p:ph type="body" sz="half" idx="1"/>
          </p:nvPr>
        </p:nvSpPr>
        <p:spPr>
          <a:xfrm>
            <a:off x="685800" y="1981200"/>
            <a:ext cx="5257800" cy="4114800"/>
          </a:xfrm>
        </p:spPr>
        <p:txBody>
          <a:bodyPr/>
          <a:lstStyle/>
          <a:p>
            <a:pPr eaLnBrk="1" hangingPunct="1"/>
            <a:r>
              <a:rPr lang="en-US" sz="2400">
                <a:latin typeface="Arial" charset="0"/>
                <a:ea typeface="ＭＳ Ｐゴシック" charset="0"/>
                <a:cs typeface="ＭＳ Ｐゴシック" charset="0"/>
              </a:rPr>
              <a:t>PID Sensor</a:t>
            </a:r>
          </a:p>
          <a:p>
            <a:pPr lvl="1" eaLnBrk="1" hangingPunct="1"/>
            <a:r>
              <a:rPr lang="en-US" sz="2000">
                <a:latin typeface="Arial" charset="0"/>
                <a:ea typeface="ＭＳ Ｐゴシック" charset="0"/>
              </a:rPr>
              <a:t>Low ppm VOC</a:t>
            </a:r>
            <a:r>
              <a:rPr lang="ja-JP" altLang="en-US" sz="2000">
                <a:latin typeface="Arial" charset="0"/>
                <a:ea typeface="ＭＳ Ｐゴシック" charset="0"/>
              </a:rPr>
              <a:t>’</a:t>
            </a:r>
            <a:r>
              <a:rPr lang="en-US" altLang="ja-JP" sz="2000">
                <a:latin typeface="Arial" charset="0"/>
                <a:ea typeface="ＭＳ Ｐゴシック" charset="0"/>
              </a:rPr>
              <a:t>s</a:t>
            </a:r>
          </a:p>
          <a:p>
            <a:pPr eaLnBrk="1" hangingPunct="1"/>
            <a:r>
              <a:rPr lang="en-US" sz="2400">
                <a:latin typeface="Arial" charset="0"/>
                <a:ea typeface="ＭＳ Ｐゴシック" charset="0"/>
                <a:cs typeface="ＭＳ Ｐゴシック" charset="0"/>
              </a:rPr>
              <a:t>TC Sensor</a:t>
            </a:r>
          </a:p>
          <a:p>
            <a:pPr lvl="1" eaLnBrk="1" hangingPunct="1"/>
            <a:r>
              <a:rPr lang="en-US" sz="2000">
                <a:latin typeface="Arial" charset="0"/>
                <a:ea typeface="ＭＳ Ｐゴシック" charset="0"/>
              </a:rPr>
              <a:t>100% volume CH4</a:t>
            </a:r>
          </a:p>
          <a:p>
            <a:pPr lvl="1" eaLnBrk="1" hangingPunct="1"/>
            <a:r>
              <a:rPr lang="en-US" sz="2000">
                <a:latin typeface="Arial" charset="0"/>
                <a:ea typeface="ＭＳ Ｐゴシック" charset="0"/>
              </a:rPr>
              <a:t>10 / 100% volume H2</a:t>
            </a:r>
          </a:p>
          <a:p>
            <a:pPr eaLnBrk="1" hangingPunct="1"/>
            <a:r>
              <a:rPr lang="en-US" sz="2400">
                <a:latin typeface="Arial" charset="0"/>
                <a:ea typeface="ＭＳ Ｐゴシック" charset="0"/>
                <a:cs typeface="ＭＳ Ｐゴシック" charset="0"/>
              </a:rPr>
              <a:t>Smart ESM-01 toxic sensors</a:t>
            </a:r>
          </a:p>
          <a:p>
            <a:pPr lvl="1" eaLnBrk="1" hangingPunct="1"/>
            <a:r>
              <a:rPr lang="en-US" sz="2000">
                <a:latin typeface="Arial" charset="0"/>
                <a:ea typeface="ＭＳ Ｐゴシック" charset="0"/>
              </a:rPr>
              <a:t>Auto recognition</a:t>
            </a:r>
          </a:p>
          <a:p>
            <a:pPr lvl="1" eaLnBrk="1" hangingPunct="1"/>
            <a:r>
              <a:rPr lang="en-US" sz="2000">
                <a:latin typeface="Arial" charset="0"/>
                <a:ea typeface="ＭＳ Ｐゴシック" charset="0"/>
              </a:rPr>
              <a:t>Remote calibration</a:t>
            </a:r>
          </a:p>
          <a:p>
            <a:pPr eaLnBrk="1" hangingPunct="1"/>
            <a:r>
              <a:rPr lang="en-US" sz="2400">
                <a:latin typeface="Arial" charset="0"/>
                <a:ea typeface="ＭＳ Ｐゴシック" charset="0"/>
                <a:cs typeface="ＭＳ Ｐゴシック" charset="0"/>
              </a:rPr>
              <a:t>Combine up to 3 of super-toxic, IR, PID, or TC sensors</a:t>
            </a:r>
          </a:p>
        </p:txBody>
      </p:sp>
      <p:sp>
        <p:nvSpPr>
          <p:cNvPr id="28673"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pic>
        <p:nvPicPr>
          <p:cNvPr id="28676" name="Picture 9" descr="IR_C0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114800"/>
            <a:ext cx="14255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0" descr="ESM_NH3.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962400"/>
            <a:ext cx="139858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1" descr="TC_sensor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1752600"/>
            <a:ext cx="112395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12" descr="pid-.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1905000"/>
            <a:ext cx="11144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13" descr="TC_sensor.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1676400"/>
            <a:ext cx="8683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4636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Configuring Channels</a:t>
            </a:r>
          </a:p>
        </p:txBody>
      </p:sp>
      <p:sp>
        <p:nvSpPr>
          <p:cNvPr id="154626"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Channels can be configured to a different gas or be set to </a:t>
            </a:r>
            <a:r>
              <a:rPr lang="ja-JP" altLang="en-US" sz="2800">
                <a:latin typeface="Arial" charset="0"/>
                <a:ea typeface="ＭＳ Ｐゴシック" charset="0"/>
                <a:cs typeface="ＭＳ Ｐゴシック" charset="0"/>
              </a:rPr>
              <a:t>“</a:t>
            </a:r>
            <a:r>
              <a:rPr lang="en-US" altLang="ja-JP" sz="2800">
                <a:latin typeface="Arial" charset="0"/>
                <a:ea typeface="ＭＳ Ｐゴシック" charset="0"/>
                <a:cs typeface="ＭＳ Ｐゴシック" charset="0"/>
              </a:rPr>
              <a:t>Not Used</a:t>
            </a:r>
            <a:r>
              <a:rPr lang="ja-JP" altLang="en-US" sz="2800">
                <a:latin typeface="Arial" charset="0"/>
                <a:ea typeface="ＭＳ Ｐゴシック" charset="0"/>
                <a:cs typeface="ＭＳ Ｐゴシック" charset="0"/>
              </a:rPr>
              <a:t>”</a:t>
            </a:r>
            <a:r>
              <a:rPr lang="en-US" altLang="ja-JP" sz="2800">
                <a:latin typeface="Arial" charset="0"/>
                <a:ea typeface="ＭＳ Ｐゴシック" charset="0"/>
                <a:cs typeface="ＭＳ Ｐゴシック" charset="0"/>
              </a:rPr>
              <a:t>.</a:t>
            </a:r>
          </a:p>
          <a:p>
            <a:r>
              <a:rPr lang="en-US" sz="2800">
                <a:latin typeface="Arial" charset="0"/>
                <a:ea typeface="ＭＳ Ｐゴシック" charset="0"/>
                <a:cs typeface="ＭＳ Ｐゴシック" charset="0"/>
              </a:rPr>
              <a:t>To enter channel configuration, in Setup Mode, place the cursor next to </a:t>
            </a:r>
            <a:r>
              <a:rPr lang="ja-JP" altLang="en-US" sz="2800">
                <a:latin typeface="Arial" charset="0"/>
                <a:ea typeface="ＭＳ Ｐゴシック" charset="0"/>
                <a:cs typeface="ＭＳ Ｐゴシック" charset="0"/>
              </a:rPr>
              <a:t>“</a:t>
            </a:r>
            <a:r>
              <a:rPr lang="en-US" altLang="ja-JP" sz="2800">
                <a:latin typeface="Arial" charset="0"/>
                <a:ea typeface="ＭＳ Ｐゴシック" charset="0"/>
                <a:cs typeface="ＭＳ Ｐゴシック" charset="0"/>
              </a:rPr>
              <a:t>Configure Channels</a:t>
            </a:r>
            <a:r>
              <a:rPr lang="ja-JP" altLang="en-US" sz="2800">
                <a:latin typeface="Arial" charset="0"/>
                <a:ea typeface="ＭＳ Ｐゴシック" charset="0"/>
                <a:cs typeface="ＭＳ Ｐゴシック" charset="0"/>
              </a:rPr>
              <a:t>”</a:t>
            </a:r>
            <a:r>
              <a:rPr lang="en-US" altLang="ja-JP" sz="2800">
                <a:latin typeface="Arial" charset="0"/>
                <a:ea typeface="ＭＳ Ｐゴシック" charset="0"/>
                <a:cs typeface="ＭＳ Ｐゴシック" charset="0"/>
              </a:rPr>
              <a:t> and press ENTER.</a:t>
            </a:r>
          </a:p>
          <a:p>
            <a:r>
              <a:rPr lang="en-US" sz="2800">
                <a:latin typeface="Arial" charset="0"/>
                <a:ea typeface="ＭＳ Ｐゴシック" charset="0"/>
                <a:cs typeface="ＭＳ Ｐゴシック" charset="0"/>
              </a:rPr>
              <a:t>Make sure that the correct sensors and electronic hardware are installed and that the construction and flow system are appropriate for installed sensors.</a:t>
            </a:r>
          </a:p>
        </p:txBody>
      </p:sp>
    </p:spTree>
    <p:extLst>
      <p:ext uri="{BB962C8B-B14F-4D97-AF65-F5344CB8AC3E}">
        <p14:creationId xmlns:p14="http://schemas.microsoft.com/office/powerpoint/2010/main" val="2575767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Configuring Channels</a:t>
            </a:r>
          </a:p>
        </p:txBody>
      </p:sp>
      <p:sp>
        <p:nvSpPr>
          <p:cNvPr id="156674" name="Rectangle 3"/>
          <p:cNvSpPr>
            <a:spLocks noGrp="1" noChangeArrowheads="1"/>
          </p:cNvSpPr>
          <p:nvPr>
            <p:ph idx="1"/>
          </p:nvPr>
        </p:nvSpPr>
        <p:spPr/>
        <p:txBody>
          <a:bodyPr/>
          <a:lstStyle/>
          <a:p>
            <a:pPr>
              <a:lnSpc>
                <a:spcPct val="80000"/>
              </a:lnSpc>
            </a:pPr>
            <a:r>
              <a:rPr lang="en-US" sz="2800">
                <a:latin typeface="Arial" charset="0"/>
                <a:ea typeface="ＭＳ Ｐゴシック" charset="0"/>
                <a:cs typeface="ＭＳ Ｐゴシック" charset="0"/>
              </a:rPr>
              <a:t>The Configure Channels Screen comes up:</a:t>
            </a:r>
          </a:p>
          <a:p>
            <a:pPr>
              <a:lnSpc>
                <a:spcPct val="80000"/>
              </a:lnSpc>
              <a:buFont typeface="Wingdings" charset="0"/>
              <a:buNone/>
            </a:pPr>
            <a:r>
              <a:rPr lang="en-US" sz="2800">
                <a:latin typeface="Arial" charset="0"/>
                <a:ea typeface="ＭＳ Ｐゴシック" charset="0"/>
                <a:cs typeface="ＭＳ Ｐゴシック" charset="0"/>
              </a:rPr>
              <a:t>			CONFIGURE CHANNEL</a:t>
            </a:r>
          </a:p>
          <a:p>
            <a:pPr>
              <a:lnSpc>
                <a:spcPct val="80000"/>
              </a:lnSpc>
              <a:buFont typeface="Wingdings" charset="0"/>
              <a:buNone/>
            </a:pPr>
            <a:r>
              <a:rPr lang="en-US" sz="2800">
                <a:latin typeface="Arial" charset="0"/>
                <a:ea typeface="ＭＳ Ｐゴシック" charset="0"/>
                <a:cs typeface="ＭＳ Ｐゴシック" charset="0"/>
              </a:rPr>
              <a:t>			CH1: CAT (CH4)</a:t>
            </a:r>
          </a:p>
          <a:p>
            <a:pPr>
              <a:lnSpc>
                <a:spcPct val="80000"/>
              </a:lnSpc>
              <a:buFont typeface="Wingdings" charset="0"/>
              <a:buNone/>
            </a:pPr>
            <a:r>
              <a:rPr lang="en-US" sz="2800">
                <a:latin typeface="Arial" charset="0"/>
                <a:ea typeface="ＭＳ Ｐゴシック" charset="0"/>
                <a:cs typeface="ＭＳ Ｐゴシック" charset="0"/>
              </a:rPr>
              <a:t>			CH2: OXY (OXY)</a:t>
            </a:r>
          </a:p>
          <a:p>
            <a:pPr>
              <a:lnSpc>
                <a:spcPct val="80000"/>
              </a:lnSpc>
              <a:buFont typeface="Wingdings" charset="0"/>
              <a:buNone/>
            </a:pPr>
            <a:r>
              <a:rPr lang="en-US" sz="2800">
                <a:latin typeface="Arial" charset="0"/>
                <a:ea typeface="ＭＳ Ｐゴシック" charset="0"/>
                <a:cs typeface="ＭＳ Ｐゴシック" charset="0"/>
              </a:rPr>
              <a:t>			CH3: H2S (H2S)</a:t>
            </a:r>
          </a:p>
          <a:p>
            <a:pPr>
              <a:lnSpc>
                <a:spcPct val="80000"/>
              </a:lnSpc>
              <a:buFont typeface="Wingdings" charset="0"/>
              <a:buNone/>
            </a:pPr>
            <a:r>
              <a:rPr lang="en-US" sz="2800">
                <a:latin typeface="Arial" charset="0"/>
                <a:ea typeface="ＭＳ Ｐゴシック" charset="0"/>
                <a:cs typeface="ＭＳ Ｐゴシック" charset="0"/>
              </a:rPr>
              <a:t>			CH4: CO (CO)</a:t>
            </a:r>
          </a:p>
          <a:p>
            <a:pPr>
              <a:lnSpc>
                <a:spcPct val="80000"/>
              </a:lnSpc>
              <a:buFont typeface="Wingdings" charset="0"/>
              <a:buNone/>
            </a:pPr>
            <a:r>
              <a:rPr lang="en-US" sz="2800">
                <a:latin typeface="Arial" charset="0"/>
                <a:ea typeface="ＭＳ Ｐゴシック" charset="0"/>
                <a:cs typeface="ＭＳ Ｐゴシック" charset="0"/>
              </a:rPr>
              <a:t>			CH5: NOT USED</a:t>
            </a:r>
          </a:p>
          <a:p>
            <a:pPr>
              <a:lnSpc>
                <a:spcPct val="80000"/>
              </a:lnSpc>
              <a:buFont typeface="Wingdings" charset="0"/>
              <a:buNone/>
            </a:pPr>
            <a:r>
              <a:rPr lang="en-US" sz="2800">
                <a:latin typeface="Arial" charset="0"/>
                <a:ea typeface="ＭＳ Ｐゴシック" charset="0"/>
                <a:cs typeface="ＭＳ Ｐゴシック" charset="0"/>
              </a:rPr>
              <a:t>			CH6: NOT USED</a:t>
            </a:r>
          </a:p>
          <a:p>
            <a:pPr>
              <a:lnSpc>
                <a:spcPct val="80000"/>
              </a:lnSpc>
              <a:buFont typeface="Wingdings" charset="0"/>
              <a:buNone/>
            </a:pPr>
            <a:r>
              <a:rPr lang="en-US" sz="2800">
                <a:latin typeface="Arial" charset="0"/>
                <a:ea typeface="ＭＳ Ｐゴシック" charset="0"/>
                <a:cs typeface="ＭＳ Ｐゴシック" charset="0"/>
              </a:rPr>
              <a:t>			END</a:t>
            </a:r>
          </a:p>
        </p:txBody>
      </p:sp>
    </p:spTree>
    <p:extLst>
      <p:ext uri="{BB962C8B-B14F-4D97-AF65-F5344CB8AC3E}">
        <p14:creationId xmlns:p14="http://schemas.microsoft.com/office/powerpoint/2010/main" val="36857230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Configuring Channels</a:t>
            </a:r>
          </a:p>
        </p:txBody>
      </p:sp>
      <p:sp>
        <p:nvSpPr>
          <p:cNvPr id="158722"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Place the cursor next to the channel you wish to configure and press ENTER.</a:t>
            </a:r>
          </a:p>
          <a:p>
            <a:r>
              <a:rPr lang="en-US" sz="2800">
                <a:latin typeface="Arial" charset="0"/>
                <a:ea typeface="ＭＳ Ｐゴシック" charset="0"/>
                <a:cs typeface="ＭＳ Ｐゴシック" charset="0"/>
              </a:rPr>
              <a:t>You may choose between CAT, OXY, H2S, CO, OP1, OP2, OP3, and NOT USED for the new configuration.</a:t>
            </a:r>
          </a:p>
          <a:p>
            <a:r>
              <a:rPr lang="en-US" sz="2800">
                <a:latin typeface="Arial" charset="0"/>
                <a:ea typeface="ＭＳ Ｐゴシック" charset="0"/>
                <a:cs typeface="ＭＳ Ｐゴシック" charset="0"/>
              </a:rPr>
              <a:t>OP1, OP2, and OP3 are not defined for a standard 4-gas Eagle 2 and are only factory defined when hardware is installed for the optional sensors.</a:t>
            </a:r>
          </a:p>
        </p:txBody>
      </p:sp>
    </p:spTree>
    <p:extLst>
      <p:ext uri="{BB962C8B-B14F-4D97-AF65-F5344CB8AC3E}">
        <p14:creationId xmlns:p14="http://schemas.microsoft.com/office/powerpoint/2010/main" val="26466125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Configuring Channels</a:t>
            </a:r>
          </a:p>
        </p:txBody>
      </p:sp>
      <p:sp>
        <p:nvSpPr>
          <p:cNvPr id="160770" name="Rectangle 1027"/>
          <p:cNvSpPr>
            <a:spLocks noGrp="1" noChangeArrowheads="1"/>
          </p:cNvSpPr>
          <p:nvPr>
            <p:ph idx="1"/>
          </p:nvPr>
        </p:nvSpPr>
        <p:spPr/>
        <p:txBody>
          <a:bodyPr/>
          <a:lstStyle/>
          <a:p>
            <a:pPr>
              <a:lnSpc>
                <a:spcPct val="90000"/>
              </a:lnSpc>
            </a:pPr>
            <a:r>
              <a:rPr lang="en-US">
                <a:latin typeface="Arial" charset="0"/>
                <a:ea typeface="ＭＳ Ｐゴシック" charset="0"/>
                <a:cs typeface="ＭＳ Ｐゴシック" charset="0"/>
              </a:rPr>
              <a:t>Place the cursor next to the desired configuration and press ENTER.</a:t>
            </a:r>
          </a:p>
          <a:p>
            <a:pPr>
              <a:lnSpc>
                <a:spcPct val="90000"/>
              </a:lnSpc>
            </a:pPr>
            <a:r>
              <a:rPr lang="en-US">
                <a:latin typeface="Arial" charset="0"/>
                <a:ea typeface="ＭＳ Ｐゴシック" charset="0"/>
                <a:cs typeface="ＭＳ Ｐゴシック" charset="0"/>
              </a:rPr>
              <a:t>Repeat the process for any other channels you wish to configure.</a:t>
            </a:r>
          </a:p>
          <a:p>
            <a:pPr>
              <a:lnSpc>
                <a:spcPct val="90000"/>
              </a:lnSpc>
            </a:pPr>
            <a:r>
              <a:rPr lang="en-US">
                <a:latin typeface="Arial" charset="0"/>
                <a:ea typeface="ＭＳ Ｐゴシック" charset="0"/>
                <a:cs typeface="ＭＳ Ｐゴシック" charset="0"/>
              </a:rPr>
              <a:t>When you are finished, move the cursor next to END and press ENTER.</a:t>
            </a:r>
          </a:p>
          <a:p>
            <a:pPr>
              <a:lnSpc>
                <a:spcPct val="90000"/>
              </a:lnSpc>
            </a:pPr>
            <a:r>
              <a:rPr lang="en-US">
                <a:latin typeface="Arial" charset="0"/>
                <a:ea typeface="ＭＳ Ｐゴシック" charset="0"/>
                <a:cs typeface="ＭＳ Ｐゴシック" charset="0"/>
              </a:rPr>
              <a:t>Press YES to save the changes.</a:t>
            </a:r>
          </a:p>
          <a:p>
            <a:pPr>
              <a:lnSpc>
                <a:spcPct val="90000"/>
              </a:lnSpc>
            </a:pPr>
            <a:r>
              <a:rPr lang="en-US">
                <a:latin typeface="Arial" charset="0"/>
                <a:ea typeface="ＭＳ Ｐゴシック" charset="0"/>
                <a:cs typeface="ＭＳ Ｐゴシック" charset="0"/>
              </a:rPr>
              <a:t>You will be returned to the Setup Menu.</a:t>
            </a:r>
          </a:p>
        </p:txBody>
      </p:sp>
    </p:spTree>
    <p:extLst>
      <p:ext uri="{BB962C8B-B14F-4D97-AF65-F5344CB8AC3E}">
        <p14:creationId xmlns:p14="http://schemas.microsoft.com/office/powerpoint/2010/main" val="36831271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Changing Alarm Set Points</a:t>
            </a:r>
          </a:p>
        </p:txBody>
      </p:sp>
      <p:sp>
        <p:nvSpPr>
          <p:cNvPr id="162818" name="Rectangle 3"/>
          <p:cNvSpPr>
            <a:spLocks noGrp="1" noChangeArrowheads="1"/>
          </p:cNvSpPr>
          <p:nvPr>
            <p:ph idx="1"/>
          </p:nvPr>
        </p:nvSpPr>
        <p:spPr/>
        <p:txBody>
          <a:bodyPr/>
          <a:lstStyle/>
          <a:p>
            <a:pPr>
              <a:lnSpc>
                <a:spcPct val="90000"/>
              </a:lnSpc>
            </a:pPr>
            <a:r>
              <a:rPr lang="en-US" sz="2800">
                <a:latin typeface="Arial" charset="0"/>
                <a:ea typeface="ＭＳ Ｐゴシック" charset="0"/>
                <a:cs typeface="ＭＳ Ｐゴシック" charset="0"/>
              </a:rPr>
              <a:t>To change the alarm set points for any channel, in Setup Mode, place the cursor next to Alarm Points and press ENTER.</a:t>
            </a:r>
          </a:p>
          <a:p>
            <a:pPr>
              <a:lnSpc>
                <a:spcPct val="90000"/>
              </a:lnSpc>
            </a:pPr>
            <a:r>
              <a:rPr lang="en-US" sz="2800">
                <a:latin typeface="Arial" charset="0"/>
                <a:ea typeface="ＭＳ Ｐゴシック" charset="0"/>
                <a:cs typeface="ＭＳ Ｐゴシック" charset="0"/>
              </a:rPr>
              <a:t>The Alarm Points Screen will come up:</a:t>
            </a:r>
          </a:p>
          <a:p>
            <a:pPr>
              <a:lnSpc>
                <a:spcPct val="90000"/>
              </a:lnSpc>
              <a:buFont typeface="Wingdings" charset="0"/>
              <a:buNone/>
            </a:pPr>
            <a:r>
              <a:rPr lang="en-US" sz="2800">
                <a:latin typeface="Arial" charset="0"/>
                <a:ea typeface="ＭＳ Ｐゴシック" charset="0"/>
                <a:cs typeface="ＭＳ Ｐゴシック" charset="0"/>
              </a:rPr>
              <a:t>			CHANGE ALARM</a:t>
            </a:r>
          </a:p>
          <a:p>
            <a:pPr>
              <a:lnSpc>
                <a:spcPct val="90000"/>
              </a:lnSpc>
              <a:buFont typeface="Wingdings" charset="0"/>
              <a:buNone/>
            </a:pPr>
            <a:r>
              <a:rPr lang="en-US" sz="2800">
                <a:latin typeface="Arial" charset="0"/>
                <a:ea typeface="ＭＳ Ｐゴシック" charset="0"/>
                <a:cs typeface="ＭＳ Ｐゴシック" charset="0"/>
              </a:rPr>
              <a:t>			POINT SETTINGS</a:t>
            </a:r>
          </a:p>
          <a:p>
            <a:pPr>
              <a:lnSpc>
                <a:spcPct val="90000"/>
              </a:lnSpc>
              <a:buFont typeface="Wingdings" charset="0"/>
              <a:buNone/>
            </a:pPr>
            <a:r>
              <a:rPr lang="en-US" sz="2800">
                <a:latin typeface="Arial" charset="0"/>
                <a:ea typeface="ＭＳ Ｐゴシック" charset="0"/>
                <a:cs typeface="ＭＳ Ｐゴシック" charset="0"/>
              </a:rPr>
              <a:t>			1: CH4     2: OXY</a:t>
            </a:r>
          </a:p>
          <a:p>
            <a:pPr>
              <a:lnSpc>
                <a:spcPct val="90000"/>
              </a:lnSpc>
              <a:buFont typeface="Wingdings" charset="0"/>
              <a:buNone/>
            </a:pPr>
            <a:r>
              <a:rPr lang="en-US" sz="2800">
                <a:latin typeface="Arial" charset="0"/>
                <a:ea typeface="ＭＳ Ｐゴシック" charset="0"/>
                <a:cs typeface="ＭＳ Ｐゴシック" charset="0"/>
              </a:rPr>
              <a:t>			3: H2S     4: CO</a:t>
            </a:r>
          </a:p>
          <a:p>
            <a:pPr>
              <a:lnSpc>
                <a:spcPct val="90000"/>
              </a:lnSpc>
              <a:buFont typeface="Wingdings" charset="0"/>
              <a:buNone/>
            </a:pPr>
            <a:r>
              <a:rPr lang="en-US" sz="2800">
                <a:latin typeface="Arial" charset="0"/>
                <a:ea typeface="ＭＳ Ｐゴシック" charset="0"/>
                <a:cs typeface="ＭＳ Ｐゴシック" charset="0"/>
              </a:rPr>
              <a:t>				 END</a:t>
            </a:r>
          </a:p>
        </p:txBody>
      </p:sp>
    </p:spTree>
    <p:extLst>
      <p:ext uri="{BB962C8B-B14F-4D97-AF65-F5344CB8AC3E}">
        <p14:creationId xmlns:p14="http://schemas.microsoft.com/office/powerpoint/2010/main" val="12569775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Changing Alarm Set Points</a:t>
            </a:r>
          </a:p>
        </p:txBody>
      </p:sp>
      <p:sp>
        <p:nvSpPr>
          <p:cNvPr id="164866" name="Rectangle 3"/>
          <p:cNvSpPr>
            <a:spLocks noGrp="1" noChangeArrowheads="1"/>
          </p:cNvSpPr>
          <p:nvPr>
            <p:ph idx="1"/>
          </p:nvPr>
        </p:nvSpPr>
        <p:spPr/>
        <p:txBody>
          <a:bodyPr/>
          <a:lstStyle/>
          <a:p>
            <a:r>
              <a:rPr lang="en-US">
                <a:latin typeface="Arial" charset="0"/>
                <a:ea typeface="ＭＳ Ｐゴシック" charset="0"/>
                <a:cs typeface="ＭＳ Ｐゴシック" charset="0"/>
              </a:rPr>
              <a:t>Use AIR YES or RANGE SHIFT to place the cursor next to the channel you wish to edit and press ENTER.</a:t>
            </a:r>
          </a:p>
          <a:p>
            <a:r>
              <a:rPr lang="en-US">
                <a:latin typeface="Arial" charset="0"/>
                <a:ea typeface="ＭＳ Ｐゴシック" charset="0"/>
                <a:cs typeface="ＭＳ Ｐゴシック" charset="0"/>
              </a:rPr>
              <a:t>The alarm points will be displayed.</a:t>
            </a:r>
          </a:p>
          <a:p>
            <a:r>
              <a:rPr lang="en-US">
                <a:latin typeface="Arial" charset="0"/>
                <a:ea typeface="ＭＳ Ｐゴシック" charset="0"/>
                <a:cs typeface="ＭＳ Ｐゴシック" charset="0"/>
              </a:rPr>
              <a:t>To change a set point, place the cursor next to it and press ENTER.</a:t>
            </a:r>
          </a:p>
        </p:txBody>
      </p:sp>
    </p:spTree>
    <p:extLst>
      <p:ext uri="{BB962C8B-B14F-4D97-AF65-F5344CB8AC3E}">
        <p14:creationId xmlns:p14="http://schemas.microsoft.com/office/powerpoint/2010/main" val="3122982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Changing Alarm Set Points</a:t>
            </a:r>
          </a:p>
        </p:txBody>
      </p:sp>
      <p:sp>
        <p:nvSpPr>
          <p:cNvPr id="166914"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The alarm set point will begin to flash.</a:t>
            </a:r>
          </a:p>
          <a:p>
            <a:r>
              <a:rPr lang="en-US" sz="2800">
                <a:latin typeface="Arial" charset="0"/>
                <a:ea typeface="ＭＳ Ｐゴシック" charset="0"/>
                <a:cs typeface="ＭＳ Ｐゴシック" charset="0"/>
              </a:rPr>
              <a:t>Use AIR YES or RANGE SHIFT to increase or decrease the set point, respectively.</a:t>
            </a:r>
          </a:p>
          <a:p>
            <a:r>
              <a:rPr lang="en-US" sz="2800">
                <a:latin typeface="Arial" charset="0"/>
                <a:ea typeface="ＭＳ Ｐゴシック" charset="0"/>
                <a:cs typeface="ＭＳ Ｐゴシック" charset="0"/>
              </a:rPr>
              <a:t>When finished, press ENTER.</a:t>
            </a:r>
          </a:p>
          <a:p>
            <a:r>
              <a:rPr lang="en-US" sz="2800">
                <a:latin typeface="Arial" charset="0"/>
                <a:ea typeface="ＭＳ Ｐゴシック" charset="0"/>
                <a:cs typeface="ＭＳ Ｐゴシック" charset="0"/>
              </a:rPr>
              <a:t>Repeat this process to change other channel alarm set points.</a:t>
            </a:r>
          </a:p>
          <a:p>
            <a:r>
              <a:rPr lang="en-US" sz="2800">
                <a:latin typeface="Arial" charset="0"/>
                <a:ea typeface="ＭＳ Ｐゴシック" charset="0"/>
                <a:cs typeface="ＭＳ Ｐゴシック" charset="0"/>
              </a:rPr>
              <a:t>To return to Setup Mode, move the cursor to END and press ENTER.</a:t>
            </a:r>
          </a:p>
        </p:txBody>
      </p:sp>
    </p:spTree>
    <p:extLst>
      <p:ext uri="{BB962C8B-B14F-4D97-AF65-F5344CB8AC3E}">
        <p14:creationId xmlns:p14="http://schemas.microsoft.com/office/powerpoint/2010/main" val="30167149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Maintenance</a:t>
            </a:r>
          </a:p>
        </p:txBody>
      </p:sp>
      <p:pic>
        <p:nvPicPr>
          <p:cNvPr id="1689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590800"/>
            <a:ext cx="2498725"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1123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Eagle 2 Maintenance</a:t>
            </a:r>
          </a:p>
        </p:txBody>
      </p:sp>
      <p:sp>
        <p:nvSpPr>
          <p:cNvPr id="169986" name="Rectangle 4"/>
          <p:cNvSpPr>
            <a:spLocks noGrp="1" noChangeArrowheads="1"/>
          </p:cNvSpPr>
          <p:nvPr>
            <p:ph idx="1"/>
          </p:nvPr>
        </p:nvSpPr>
        <p:spPr/>
        <p:txBody>
          <a:bodyPr/>
          <a:lstStyle/>
          <a:p>
            <a:r>
              <a:rPr lang="en-US">
                <a:latin typeface="Arial" charset="0"/>
                <a:ea typeface="ＭＳ Ｐゴシック" charset="0"/>
                <a:cs typeface="ＭＳ Ｐゴシック" charset="0"/>
              </a:rPr>
              <a:t>Some maintenance procedures may be performed by the user.  More complicated procedures must be performed by RKI Instruments, Inc.</a:t>
            </a:r>
          </a:p>
          <a:p>
            <a:r>
              <a:rPr lang="en-US">
                <a:latin typeface="Arial" charset="0"/>
                <a:ea typeface="ＭＳ Ｐゴシック" charset="0"/>
                <a:cs typeface="ＭＳ Ｐゴシック" charset="0"/>
              </a:rPr>
              <a:t>For all maintenance procedures, be sure that the Eagle 2 is turned off.</a:t>
            </a:r>
          </a:p>
        </p:txBody>
      </p:sp>
    </p:spTree>
    <p:extLst>
      <p:ext uri="{BB962C8B-B14F-4D97-AF65-F5344CB8AC3E}">
        <p14:creationId xmlns:p14="http://schemas.microsoft.com/office/powerpoint/2010/main" val="16367397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Batteries</a:t>
            </a:r>
          </a:p>
        </p:txBody>
      </p:sp>
      <p:sp>
        <p:nvSpPr>
          <p:cNvPr id="172034" name="Rectangle 3"/>
          <p:cNvSpPr>
            <a:spLocks noGrp="1" noChangeArrowheads="1"/>
          </p:cNvSpPr>
          <p:nvPr>
            <p:ph idx="1"/>
          </p:nvPr>
        </p:nvSpPr>
        <p:spPr/>
        <p:txBody>
          <a:bodyPr/>
          <a:lstStyle/>
          <a:p>
            <a:r>
              <a:rPr lang="en-US" sz="2800">
                <a:latin typeface="Arial" charset="0"/>
                <a:ea typeface="ＭＳ Ｐゴシック" charset="0"/>
                <a:cs typeface="ＭＳ Ｐゴシック" charset="0"/>
              </a:rPr>
              <a:t>The Eagle 2 can take either alkaline or Ni-MH batteries. Either type must be C size.</a:t>
            </a:r>
          </a:p>
          <a:p>
            <a:r>
              <a:rPr lang="en-US" sz="2800">
                <a:latin typeface="Arial" charset="0"/>
                <a:ea typeface="ＭＳ Ｐゴシック" charset="0"/>
                <a:cs typeface="ＭＳ Ｐゴシック" charset="0"/>
              </a:rPr>
              <a:t>The battery compartment is located in the back of the bottom case of the Eagle 2.</a:t>
            </a:r>
          </a:p>
          <a:p>
            <a:r>
              <a:rPr lang="en-US" sz="2800">
                <a:latin typeface="Arial" charset="0"/>
                <a:ea typeface="ＭＳ Ｐゴシック" charset="0"/>
                <a:cs typeface="ＭＳ Ｐゴシック" charset="0"/>
              </a:rPr>
              <a:t>To access the battery compartment, unscrew the thumbscrew located at the back of the unit.</a:t>
            </a:r>
          </a:p>
        </p:txBody>
      </p:sp>
    </p:spTree>
    <p:extLst>
      <p:ext uri="{BB962C8B-B14F-4D97-AF65-F5344CB8AC3E}">
        <p14:creationId xmlns:p14="http://schemas.microsoft.com/office/powerpoint/2010/main" val="1578176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Physical Advancements</a:t>
            </a:r>
          </a:p>
        </p:txBody>
      </p:sp>
      <p:sp>
        <p:nvSpPr>
          <p:cNvPr id="30723" name="Rectangle 3"/>
          <p:cNvSpPr>
            <a:spLocks noGrp="1" noChangeArrowheads="1"/>
          </p:cNvSpPr>
          <p:nvPr>
            <p:ph type="body" sz="half" idx="1"/>
          </p:nvPr>
        </p:nvSpPr>
        <p:spPr>
          <a:xfrm>
            <a:off x="685800" y="1981200"/>
            <a:ext cx="5715000" cy="4114800"/>
          </a:xfrm>
        </p:spPr>
        <p:txBody>
          <a:bodyPr/>
          <a:lstStyle/>
          <a:p>
            <a:pPr eaLnBrk="1" hangingPunct="1">
              <a:lnSpc>
                <a:spcPct val="90000"/>
              </a:lnSpc>
            </a:pPr>
            <a:r>
              <a:rPr lang="en-US" sz="2400">
                <a:latin typeface="Arial" charset="0"/>
                <a:ea typeface="ＭＳ Ｐゴシック" charset="0"/>
                <a:cs typeface="ＭＳ Ｐゴシック" charset="0"/>
              </a:rPr>
              <a:t>35% smaller, 40% lighter</a:t>
            </a:r>
          </a:p>
          <a:p>
            <a:pPr eaLnBrk="1" hangingPunct="1">
              <a:lnSpc>
                <a:spcPct val="90000"/>
              </a:lnSpc>
            </a:pPr>
            <a:r>
              <a:rPr lang="en-US" sz="2400">
                <a:latin typeface="Arial" charset="0"/>
                <a:ea typeface="ＭＳ Ｐゴシック" charset="0"/>
                <a:cs typeface="ＭＳ Ｐゴシック" charset="0"/>
              </a:rPr>
              <a:t>4 button operation</a:t>
            </a:r>
          </a:p>
          <a:p>
            <a:pPr eaLnBrk="1" hangingPunct="1">
              <a:lnSpc>
                <a:spcPct val="90000"/>
              </a:lnSpc>
            </a:pPr>
            <a:r>
              <a:rPr lang="en-US" sz="2400">
                <a:latin typeface="Arial" charset="0"/>
                <a:ea typeface="ＭＳ Ｐゴシック" charset="0"/>
                <a:cs typeface="ＭＳ Ｐゴシック" charset="0"/>
              </a:rPr>
              <a:t>Louder buzzer</a:t>
            </a:r>
          </a:p>
          <a:p>
            <a:pPr lvl="1" eaLnBrk="1" hangingPunct="1">
              <a:lnSpc>
                <a:spcPct val="90000"/>
              </a:lnSpc>
            </a:pPr>
            <a:r>
              <a:rPr lang="en-US" sz="2000">
                <a:latin typeface="Arial" charset="0"/>
                <a:ea typeface="ＭＳ Ｐゴシック" charset="0"/>
              </a:rPr>
              <a:t>95 dB at 30 cm</a:t>
            </a:r>
          </a:p>
          <a:p>
            <a:pPr eaLnBrk="1" hangingPunct="1">
              <a:lnSpc>
                <a:spcPct val="90000"/>
              </a:lnSpc>
            </a:pPr>
            <a:r>
              <a:rPr lang="en-US" sz="2400">
                <a:latin typeface="Arial" charset="0"/>
                <a:ea typeface="ＭＳ Ｐゴシック" charset="0"/>
                <a:cs typeface="ＭＳ Ｐゴシック" charset="0"/>
              </a:rPr>
              <a:t>Removable battery compartment</a:t>
            </a:r>
          </a:p>
          <a:p>
            <a:pPr lvl="1" eaLnBrk="1" hangingPunct="1">
              <a:lnSpc>
                <a:spcPct val="90000"/>
              </a:lnSpc>
            </a:pPr>
            <a:r>
              <a:rPr lang="en-US" sz="2000">
                <a:latin typeface="Arial" charset="0"/>
                <a:ea typeface="ＭＳ Ｐゴシック" charset="0"/>
              </a:rPr>
              <a:t>Charge with or without the instrument</a:t>
            </a:r>
          </a:p>
          <a:p>
            <a:pPr lvl="1" eaLnBrk="1" hangingPunct="1">
              <a:lnSpc>
                <a:spcPct val="90000"/>
              </a:lnSpc>
            </a:pPr>
            <a:r>
              <a:rPr lang="en-US" sz="2000">
                <a:latin typeface="Arial" charset="0"/>
                <a:ea typeface="ＭＳ Ｐゴシック" charset="0"/>
              </a:rPr>
              <a:t>No tools needed to remove</a:t>
            </a:r>
          </a:p>
          <a:p>
            <a:pPr eaLnBrk="1" hangingPunct="1">
              <a:lnSpc>
                <a:spcPct val="90000"/>
              </a:lnSpc>
            </a:pPr>
            <a:r>
              <a:rPr lang="en-US" sz="2400">
                <a:latin typeface="Arial" charset="0"/>
                <a:ea typeface="ＭＳ Ｐゴシック" charset="0"/>
                <a:cs typeface="ＭＳ Ｐゴシック" charset="0"/>
              </a:rPr>
              <a:t>Dual battery options</a:t>
            </a:r>
          </a:p>
          <a:p>
            <a:pPr lvl="1" eaLnBrk="1" hangingPunct="1">
              <a:lnSpc>
                <a:spcPct val="90000"/>
              </a:lnSpc>
            </a:pPr>
            <a:r>
              <a:rPr lang="en-US" sz="2000">
                <a:latin typeface="Arial" charset="0"/>
                <a:ea typeface="ＭＳ Ｐゴシック" charset="0"/>
              </a:rPr>
              <a:t>18 hours on 4 C size alkaline</a:t>
            </a:r>
          </a:p>
          <a:p>
            <a:pPr lvl="1" eaLnBrk="1" hangingPunct="1">
              <a:lnSpc>
                <a:spcPct val="90000"/>
              </a:lnSpc>
            </a:pPr>
            <a:r>
              <a:rPr lang="en-US" sz="2000">
                <a:latin typeface="Arial" charset="0"/>
                <a:ea typeface="ＭＳ Ｐゴシック" charset="0"/>
              </a:rPr>
              <a:t>20 hours on 4 C size Ni-MH</a:t>
            </a:r>
          </a:p>
          <a:p>
            <a:pPr eaLnBrk="1" hangingPunct="1">
              <a:lnSpc>
                <a:spcPct val="90000"/>
              </a:lnSpc>
            </a:pPr>
            <a:endParaRPr lang="en-US" sz="2400">
              <a:latin typeface="Arial" charset="0"/>
              <a:ea typeface="ＭＳ Ｐゴシック" charset="0"/>
              <a:cs typeface="ＭＳ Ｐゴシック" charset="0"/>
            </a:endParaRPr>
          </a:p>
        </p:txBody>
      </p:sp>
      <p:sp>
        <p:nvSpPr>
          <p:cNvPr id="30721"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pic>
        <p:nvPicPr>
          <p:cNvPr id="30724" name="Picture 7" descr="battery-pack-slan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29000"/>
            <a:ext cx="4681538"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8" descr="front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371600"/>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807589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Batteries</a:t>
            </a:r>
          </a:p>
        </p:txBody>
      </p:sp>
      <p:sp>
        <p:nvSpPr>
          <p:cNvPr id="174082" name="Rectangle 3"/>
          <p:cNvSpPr>
            <a:spLocks noGrp="1" noChangeArrowheads="1"/>
          </p:cNvSpPr>
          <p:nvPr>
            <p:ph idx="1"/>
          </p:nvPr>
        </p:nvSpPr>
        <p:spPr/>
        <p:txBody>
          <a:bodyPr/>
          <a:lstStyle/>
          <a:p>
            <a:pPr>
              <a:lnSpc>
                <a:spcPct val="90000"/>
              </a:lnSpc>
            </a:pPr>
            <a:r>
              <a:rPr lang="en-US" sz="2800">
                <a:latin typeface="Arial" charset="0"/>
                <a:ea typeface="ＭＳ Ｐゴシック" charset="0"/>
                <a:cs typeface="ＭＳ Ｐゴシック" charset="0"/>
              </a:rPr>
              <a:t>Pull the battery case away from the bottom case.</a:t>
            </a:r>
          </a:p>
          <a:p>
            <a:pPr>
              <a:lnSpc>
                <a:spcPct val="90000"/>
              </a:lnSpc>
            </a:pPr>
            <a:r>
              <a:rPr lang="en-US" sz="2800">
                <a:latin typeface="Arial" charset="0"/>
                <a:ea typeface="ＭＳ Ｐゴシック" charset="0"/>
                <a:cs typeface="ＭＳ Ｐゴシック" charset="0"/>
              </a:rPr>
              <a:t>Remove the old batteries and make sure the battery compartment is clean.</a:t>
            </a:r>
          </a:p>
          <a:p>
            <a:pPr>
              <a:lnSpc>
                <a:spcPct val="90000"/>
              </a:lnSpc>
            </a:pPr>
            <a:r>
              <a:rPr lang="en-US" sz="2800">
                <a:latin typeface="Arial" charset="0"/>
                <a:ea typeface="ＭＳ Ｐゴシック" charset="0"/>
                <a:cs typeface="ＭＳ Ｐゴシック" charset="0"/>
              </a:rPr>
              <a:t>Carefully put the new batteries into the battery compartment being sure to follow the diagram and push the batteries in all the way.</a:t>
            </a:r>
          </a:p>
          <a:p>
            <a:pPr>
              <a:lnSpc>
                <a:spcPct val="90000"/>
              </a:lnSpc>
            </a:pPr>
            <a:r>
              <a:rPr lang="en-US" sz="2800">
                <a:latin typeface="Arial" charset="0"/>
                <a:ea typeface="ＭＳ Ｐゴシック" charset="0"/>
                <a:cs typeface="ＭＳ Ｐゴシック" charset="0"/>
              </a:rPr>
              <a:t>Reinstall the battery case and tighten the thumbscrew.</a:t>
            </a:r>
          </a:p>
        </p:txBody>
      </p:sp>
    </p:spTree>
    <p:extLst>
      <p:ext uri="{BB962C8B-B14F-4D97-AF65-F5344CB8AC3E}">
        <p14:creationId xmlns:p14="http://schemas.microsoft.com/office/powerpoint/2010/main" val="7688848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Replacing Batteries</a:t>
            </a:r>
          </a:p>
        </p:txBody>
      </p:sp>
      <p:sp>
        <p:nvSpPr>
          <p:cNvPr id="176130" name="Rectangle 1027"/>
          <p:cNvSpPr>
            <a:spLocks noGrp="1" noChangeArrowheads="1"/>
          </p:cNvSpPr>
          <p:nvPr>
            <p:ph idx="1"/>
          </p:nvPr>
        </p:nvSpPr>
        <p:spPr/>
        <p:txBody>
          <a:bodyPr/>
          <a:lstStyle/>
          <a:p>
            <a:r>
              <a:rPr lang="en-US">
                <a:latin typeface="Arial" charset="0"/>
                <a:ea typeface="ＭＳ Ｐゴシック" charset="0"/>
                <a:cs typeface="ＭＳ Ｐゴシック" charset="0"/>
              </a:rPr>
              <a:t>After replacing Hi-MH batteries, charge batteries for 4 hours for a complete charge.</a:t>
            </a:r>
          </a:p>
          <a:p>
            <a:r>
              <a:rPr lang="en-US">
                <a:latin typeface="Arial" charset="0"/>
                <a:ea typeface="ＭＳ Ｐゴシック" charset="0"/>
                <a:cs typeface="ＭＳ Ｐゴシック" charset="0"/>
              </a:rPr>
              <a:t>Fresh alkaline batteries will operate the Eagle 2 for 18 hours</a:t>
            </a:r>
          </a:p>
          <a:p>
            <a:r>
              <a:rPr lang="en-US">
                <a:latin typeface="Arial" charset="0"/>
                <a:ea typeface="ＭＳ Ｐゴシック" charset="0"/>
                <a:cs typeface="ＭＳ Ｐゴシック" charset="0"/>
              </a:rPr>
              <a:t>Charged Ni-MH batteries will operate the Eagle 2 for 20 hours at 25C (77F).</a:t>
            </a:r>
          </a:p>
        </p:txBody>
      </p:sp>
    </p:spTree>
    <p:extLst>
      <p:ext uri="{BB962C8B-B14F-4D97-AF65-F5344CB8AC3E}">
        <p14:creationId xmlns:p14="http://schemas.microsoft.com/office/powerpoint/2010/main" val="25975113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Hydrophobic Filter</a:t>
            </a:r>
          </a:p>
        </p:txBody>
      </p:sp>
      <p:sp>
        <p:nvSpPr>
          <p:cNvPr id="177154" name="Rectangle 3"/>
          <p:cNvSpPr>
            <a:spLocks noGrp="1" noChangeArrowheads="1"/>
          </p:cNvSpPr>
          <p:nvPr>
            <p:ph idx="1"/>
          </p:nvPr>
        </p:nvSpPr>
        <p:spPr>
          <a:xfrm>
            <a:off x="449263" y="1589488"/>
            <a:ext cx="7772400" cy="4495800"/>
          </a:xfrm>
        </p:spPr>
        <p:txBody>
          <a:bodyPr/>
          <a:lstStyle/>
          <a:p>
            <a:r>
              <a:rPr lang="en-US" sz="2800" dirty="0">
                <a:latin typeface="Arial" charset="0"/>
                <a:ea typeface="ＭＳ Ｐゴシック" charset="0"/>
                <a:cs typeface="ＭＳ Ｐゴシック" charset="0"/>
              </a:rPr>
              <a:t>Replace the internal hydrophobic filter when it become dirty or clogged.</a:t>
            </a:r>
          </a:p>
          <a:p>
            <a:r>
              <a:rPr lang="en-US" sz="2800" dirty="0">
                <a:latin typeface="Arial" charset="0"/>
                <a:ea typeface="ＭＳ Ｐゴシック" charset="0"/>
                <a:cs typeface="ＭＳ Ｐゴシック" charset="0"/>
              </a:rPr>
              <a:t>An unexplained low flow alarm may indicate the hydrophobic filter needs replacing.</a:t>
            </a:r>
          </a:p>
          <a:p>
            <a:r>
              <a:rPr lang="en-US" sz="2800" dirty="0">
                <a:latin typeface="Arial" charset="0"/>
                <a:ea typeface="ＭＳ Ｐゴシック" charset="0"/>
                <a:cs typeface="ＭＳ Ｐゴシック" charset="0"/>
              </a:rPr>
              <a:t>To access the filter, turn the Eagle 2 upside down and unscrew the 3 screws holding the top case to the bottom case.</a:t>
            </a:r>
          </a:p>
          <a:p>
            <a:r>
              <a:rPr lang="en-US" sz="2800" dirty="0">
                <a:latin typeface="Arial" charset="0"/>
                <a:ea typeface="ＭＳ Ｐゴシック" charset="0"/>
                <a:cs typeface="ＭＳ Ｐゴシック" charset="0"/>
              </a:rPr>
              <a:t>Carefully lift the top case off and place next to the bottom case.</a:t>
            </a:r>
          </a:p>
        </p:txBody>
      </p:sp>
    </p:spTree>
    <p:extLst>
      <p:ext uri="{BB962C8B-B14F-4D97-AF65-F5344CB8AC3E}">
        <p14:creationId xmlns:p14="http://schemas.microsoft.com/office/powerpoint/2010/main" val="20724701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Hydrophobic Filter</a:t>
            </a:r>
          </a:p>
        </p:txBody>
      </p:sp>
      <p:sp>
        <p:nvSpPr>
          <p:cNvPr id="179202" name="Rectangle 3"/>
          <p:cNvSpPr>
            <a:spLocks noGrp="1" noChangeArrowheads="1"/>
          </p:cNvSpPr>
          <p:nvPr>
            <p:ph idx="1"/>
          </p:nvPr>
        </p:nvSpPr>
        <p:spPr>
          <a:xfrm>
            <a:off x="381000" y="1592632"/>
            <a:ext cx="3886200" cy="4648200"/>
          </a:xfrm>
        </p:spPr>
        <p:txBody>
          <a:bodyPr/>
          <a:lstStyle/>
          <a:p>
            <a:r>
              <a:rPr lang="en-US" sz="2800" dirty="0">
                <a:latin typeface="Arial" charset="0"/>
                <a:ea typeface="ＭＳ Ｐゴシック" charset="0"/>
                <a:cs typeface="ＭＳ Ｐゴシック" charset="0"/>
              </a:rPr>
              <a:t>Pull the grey connecting tubes off each end of the filter.</a:t>
            </a:r>
          </a:p>
          <a:p>
            <a:r>
              <a:rPr lang="en-US" sz="2800" dirty="0">
                <a:latin typeface="Arial" charset="0"/>
                <a:ea typeface="ＭＳ Ｐゴシック" charset="0"/>
                <a:cs typeface="ＭＳ Ｐゴシック" charset="0"/>
              </a:rPr>
              <a:t>Install the new filter with the red RKI logo facing the front of the Eagle 2.</a:t>
            </a:r>
          </a:p>
          <a:p>
            <a:r>
              <a:rPr lang="en-US" sz="2800" dirty="0">
                <a:latin typeface="Arial" charset="0"/>
                <a:ea typeface="ＭＳ Ｐゴシック" charset="0"/>
                <a:cs typeface="ＭＳ Ｐゴシック" charset="0"/>
              </a:rPr>
              <a:t>Filter P/N              33-0173RK</a:t>
            </a:r>
          </a:p>
        </p:txBody>
      </p:sp>
      <p:pic>
        <p:nvPicPr>
          <p:cNvPr id="179203" name="Picture 4" descr="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278432"/>
            <a:ext cx="4267200" cy="32400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2757" name="Line 5"/>
          <p:cNvSpPr>
            <a:spLocks noChangeShapeType="1"/>
          </p:cNvSpPr>
          <p:nvPr/>
        </p:nvSpPr>
        <p:spPr bwMode="auto">
          <a:xfrm>
            <a:off x="6477000" y="2971800"/>
            <a:ext cx="0" cy="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02761" name="Line 9"/>
          <p:cNvSpPr>
            <a:spLocks noChangeShapeType="1"/>
          </p:cNvSpPr>
          <p:nvPr/>
        </p:nvSpPr>
        <p:spPr bwMode="auto">
          <a:xfrm flipH="1" flipV="1">
            <a:off x="5257800" y="2514600"/>
            <a:ext cx="990600" cy="1524000"/>
          </a:xfrm>
          <a:prstGeom prst="line">
            <a:avLst/>
          </a:prstGeom>
          <a:noFill/>
          <a:ln w="28575">
            <a:solidFill>
              <a:srgbClr val="FF0818"/>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02762" name="Text Box 10"/>
          <p:cNvSpPr txBox="1">
            <a:spLocks noChangeArrowheads="1"/>
          </p:cNvSpPr>
          <p:nvPr/>
        </p:nvSpPr>
        <p:spPr bwMode="auto">
          <a:xfrm>
            <a:off x="3352800" y="1440232"/>
            <a:ext cx="4114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1600"/>
          </a:p>
          <a:p>
            <a:pPr>
              <a:defRPr/>
            </a:pPr>
            <a:r>
              <a:rPr lang="en-US"/>
              <a:t>Hydrophobic Filter</a:t>
            </a:r>
          </a:p>
        </p:txBody>
      </p:sp>
    </p:spTree>
    <p:extLst>
      <p:ext uri="{BB962C8B-B14F-4D97-AF65-F5344CB8AC3E}">
        <p14:creationId xmlns:p14="http://schemas.microsoft.com/office/powerpoint/2010/main" val="25867579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Charcoal Filter</a:t>
            </a:r>
          </a:p>
        </p:txBody>
      </p:sp>
      <p:sp>
        <p:nvSpPr>
          <p:cNvPr id="181250" name="Rectangle 3"/>
          <p:cNvSpPr>
            <a:spLocks noGrp="1" noChangeArrowheads="1"/>
          </p:cNvSpPr>
          <p:nvPr>
            <p:ph idx="1"/>
          </p:nvPr>
        </p:nvSpPr>
        <p:spPr>
          <a:xfrm>
            <a:off x="609600" y="1592631"/>
            <a:ext cx="3124200" cy="4572000"/>
          </a:xfrm>
        </p:spPr>
        <p:txBody>
          <a:bodyPr/>
          <a:lstStyle/>
          <a:p>
            <a:r>
              <a:rPr lang="en-US" sz="2800" dirty="0">
                <a:latin typeface="Arial" charset="0"/>
                <a:ea typeface="ＭＳ Ｐゴシック" charset="0"/>
                <a:cs typeface="ＭＳ Ｐゴシック" charset="0"/>
              </a:rPr>
              <a:t>Grasp the charcoal filter end cap and pull it off the charcoal filter.</a:t>
            </a:r>
          </a:p>
          <a:p>
            <a:r>
              <a:rPr lang="en-US" sz="2800" dirty="0">
                <a:latin typeface="Arial" charset="0"/>
                <a:ea typeface="ＭＳ Ｐゴシック" charset="0"/>
                <a:cs typeface="ＭＳ Ｐゴシック" charset="0"/>
              </a:rPr>
              <a:t>Grasp the top of the charcoal filter firmly and pull it out of the flow block.</a:t>
            </a:r>
          </a:p>
        </p:txBody>
      </p:sp>
      <p:pic>
        <p:nvPicPr>
          <p:cNvPr id="181251" name="Picture 4" descr="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126031"/>
            <a:ext cx="4953000" cy="357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05" name="Line 5"/>
          <p:cNvSpPr>
            <a:spLocks noChangeShapeType="1"/>
          </p:cNvSpPr>
          <p:nvPr/>
        </p:nvSpPr>
        <p:spPr bwMode="auto">
          <a:xfrm flipH="1" flipV="1">
            <a:off x="4267200" y="2286000"/>
            <a:ext cx="2286000" cy="762000"/>
          </a:xfrm>
          <a:prstGeom prst="line">
            <a:avLst/>
          </a:prstGeom>
          <a:noFill/>
          <a:ln w="28575">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04807" name="Text Box 7"/>
          <p:cNvSpPr txBox="1">
            <a:spLocks noChangeArrowheads="1"/>
          </p:cNvSpPr>
          <p:nvPr/>
        </p:nvSpPr>
        <p:spPr bwMode="auto">
          <a:xfrm>
            <a:off x="3352800" y="1440231"/>
            <a:ext cx="2317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t>Charcoal Filter</a:t>
            </a:r>
          </a:p>
        </p:txBody>
      </p:sp>
    </p:spTree>
    <p:extLst>
      <p:ext uri="{BB962C8B-B14F-4D97-AF65-F5344CB8AC3E}">
        <p14:creationId xmlns:p14="http://schemas.microsoft.com/office/powerpoint/2010/main" val="39716136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Charcoal Filter</a:t>
            </a:r>
          </a:p>
        </p:txBody>
      </p:sp>
      <p:sp>
        <p:nvSpPr>
          <p:cNvPr id="183298" name="Rectangle 3"/>
          <p:cNvSpPr>
            <a:spLocks noGrp="1" noChangeArrowheads="1"/>
          </p:cNvSpPr>
          <p:nvPr>
            <p:ph idx="1"/>
          </p:nvPr>
        </p:nvSpPr>
        <p:spPr/>
        <p:txBody>
          <a:bodyPr/>
          <a:lstStyle/>
          <a:p>
            <a:r>
              <a:rPr lang="en-US">
                <a:latin typeface="Arial" charset="0"/>
                <a:ea typeface="ＭＳ Ｐゴシック" charset="0"/>
                <a:cs typeface="ＭＳ Ｐゴシック" charset="0"/>
              </a:rPr>
              <a:t>Insert the new charcoal filter into its position in the flow block and push it in until it bottoms out.</a:t>
            </a:r>
          </a:p>
          <a:p>
            <a:r>
              <a:rPr lang="en-US">
                <a:latin typeface="Arial" charset="0"/>
                <a:ea typeface="ＭＳ Ｐゴシック" charset="0"/>
                <a:cs typeface="ＭＳ Ｐゴシック" charset="0"/>
              </a:rPr>
              <a:t>Insert the charcoal filter end cap into the end of the new charcoal filter and push it in until it bottoms out.</a:t>
            </a:r>
          </a:p>
          <a:p>
            <a:r>
              <a:rPr lang="en-US">
                <a:latin typeface="Arial" charset="0"/>
                <a:ea typeface="ＭＳ Ｐゴシック" charset="0"/>
                <a:cs typeface="ＭＳ Ｐゴシック" charset="0"/>
              </a:rPr>
              <a:t>Charcoal filter P/N 33-6090RK</a:t>
            </a:r>
          </a:p>
        </p:txBody>
      </p:sp>
    </p:spTree>
    <p:extLst>
      <p:ext uri="{BB962C8B-B14F-4D97-AF65-F5344CB8AC3E}">
        <p14:creationId xmlns:p14="http://schemas.microsoft.com/office/powerpoint/2010/main" val="23975532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a Sensor</a:t>
            </a:r>
          </a:p>
        </p:txBody>
      </p:sp>
      <p:sp>
        <p:nvSpPr>
          <p:cNvPr id="185346" name="Rectangle 3"/>
          <p:cNvSpPr>
            <a:spLocks noGrp="1" noChangeArrowheads="1"/>
          </p:cNvSpPr>
          <p:nvPr>
            <p:ph idx="1"/>
          </p:nvPr>
        </p:nvSpPr>
        <p:spPr>
          <a:xfrm>
            <a:off x="685800" y="1579563"/>
            <a:ext cx="7924800" cy="1295400"/>
          </a:xfrm>
        </p:spPr>
        <p:txBody>
          <a:bodyPr/>
          <a:lstStyle/>
          <a:p>
            <a:r>
              <a:rPr lang="en-US">
                <a:latin typeface="Arial" charset="0"/>
                <a:ea typeface="ＭＳ Ｐゴシック" charset="0"/>
                <a:cs typeface="ＭＳ Ｐゴシック" charset="0"/>
              </a:rPr>
              <a:t>Locate the sensor you wish to replace.</a:t>
            </a:r>
          </a:p>
        </p:txBody>
      </p:sp>
      <p:pic>
        <p:nvPicPr>
          <p:cNvPr id="185347" name="Picture 8" descr="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182813"/>
            <a:ext cx="601980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53" name="Line 9"/>
          <p:cNvSpPr>
            <a:spLocks noChangeShapeType="1"/>
          </p:cNvSpPr>
          <p:nvPr/>
        </p:nvSpPr>
        <p:spPr bwMode="auto">
          <a:xfrm flipH="1">
            <a:off x="1371600" y="4932363"/>
            <a:ext cx="990600" cy="304800"/>
          </a:xfrm>
          <a:prstGeom prst="line">
            <a:avLst/>
          </a:prstGeom>
          <a:noFill/>
          <a:ln w="38100">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10954" name="Text Box 10"/>
          <p:cNvSpPr txBox="1">
            <a:spLocks noChangeArrowheads="1"/>
          </p:cNvSpPr>
          <p:nvPr/>
        </p:nvSpPr>
        <p:spPr bwMode="auto">
          <a:xfrm>
            <a:off x="228600" y="4856163"/>
            <a:ext cx="12176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a:t>CO </a:t>
            </a:r>
          </a:p>
          <a:p>
            <a:pPr algn="ctr">
              <a:defRPr/>
            </a:pPr>
            <a:r>
              <a:rPr lang="en-US"/>
              <a:t>Sensor</a:t>
            </a:r>
          </a:p>
        </p:txBody>
      </p:sp>
      <p:sp>
        <p:nvSpPr>
          <p:cNvPr id="210956" name="Line 12"/>
          <p:cNvSpPr>
            <a:spLocks noChangeShapeType="1"/>
          </p:cNvSpPr>
          <p:nvPr/>
        </p:nvSpPr>
        <p:spPr bwMode="auto">
          <a:xfrm flipH="1">
            <a:off x="3276600" y="4856163"/>
            <a:ext cx="1143000" cy="1066800"/>
          </a:xfrm>
          <a:prstGeom prst="line">
            <a:avLst/>
          </a:prstGeom>
          <a:noFill/>
          <a:ln w="38100">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10957" name="Text Box 13"/>
          <p:cNvSpPr txBox="1">
            <a:spLocks noChangeArrowheads="1"/>
          </p:cNvSpPr>
          <p:nvPr/>
        </p:nvSpPr>
        <p:spPr bwMode="auto">
          <a:xfrm>
            <a:off x="2074863" y="5846763"/>
            <a:ext cx="24209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solidFill>
                  <a:srgbClr val="000000"/>
                </a:solidFill>
              </a:rPr>
              <a:t>Oxygen Sensor</a:t>
            </a:r>
          </a:p>
        </p:txBody>
      </p:sp>
      <p:sp>
        <p:nvSpPr>
          <p:cNvPr id="210958" name="Line 14"/>
          <p:cNvSpPr>
            <a:spLocks noChangeShapeType="1"/>
          </p:cNvSpPr>
          <p:nvPr/>
        </p:nvSpPr>
        <p:spPr bwMode="auto">
          <a:xfrm>
            <a:off x="6553200" y="5237163"/>
            <a:ext cx="609600" cy="685800"/>
          </a:xfrm>
          <a:prstGeom prst="line">
            <a:avLst/>
          </a:prstGeom>
          <a:noFill/>
          <a:ln w="38100">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10959" name="Text Box 15"/>
          <p:cNvSpPr txBox="1">
            <a:spLocks noChangeArrowheads="1"/>
          </p:cNvSpPr>
          <p:nvPr/>
        </p:nvSpPr>
        <p:spPr bwMode="auto">
          <a:xfrm>
            <a:off x="5732463" y="5846763"/>
            <a:ext cx="1878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solidFill>
                  <a:srgbClr val="000000"/>
                </a:solidFill>
              </a:rPr>
              <a:t>LEL Sensor</a:t>
            </a:r>
          </a:p>
        </p:txBody>
      </p:sp>
      <p:sp>
        <p:nvSpPr>
          <p:cNvPr id="210960" name="Line 16"/>
          <p:cNvSpPr>
            <a:spLocks noChangeShapeType="1"/>
          </p:cNvSpPr>
          <p:nvPr/>
        </p:nvSpPr>
        <p:spPr bwMode="auto">
          <a:xfrm flipV="1">
            <a:off x="6248400" y="2798763"/>
            <a:ext cx="1828800" cy="838200"/>
          </a:xfrm>
          <a:prstGeom prst="line">
            <a:avLst/>
          </a:prstGeom>
          <a:noFill/>
          <a:ln w="38100">
            <a:solidFill>
              <a:srgbClr val="FF0818"/>
            </a:solidFill>
            <a:round/>
            <a:headEnd type="triangle" w="lg"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10962" name="Text Box 18"/>
          <p:cNvSpPr txBox="1">
            <a:spLocks noChangeArrowheads="1"/>
          </p:cNvSpPr>
          <p:nvPr/>
        </p:nvSpPr>
        <p:spPr bwMode="auto">
          <a:xfrm>
            <a:off x="7926388" y="2417763"/>
            <a:ext cx="12176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a:t>H2S</a:t>
            </a:r>
          </a:p>
          <a:p>
            <a:pPr algn="ctr">
              <a:defRPr/>
            </a:pPr>
            <a:r>
              <a:rPr lang="en-US"/>
              <a:t>Sensor</a:t>
            </a:r>
          </a:p>
        </p:txBody>
      </p:sp>
    </p:spTree>
    <p:extLst>
      <p:ext uri="{BB962C8B-B14F-4D97-AF65-F5344CB8AC3E}">
        <p14:creationId xmlns:p14="http://schemas.microsoft.com/office/powerpoint/2010/main" val="1859741183"/>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LEL Sensor</a:t>
            </a:r>
          </a:p>
        </p:txBody>
      </p:sp>
      <p:sp>
        <p:nvSpPr>
          <p:cNvPr id="187394" name="Rectangle 3"/>
          <p:cNvSpPr>
            <a:spLocks noGrp="1" noChangeArrowheads="1"/>
          </p:cNvSpPr>
          <p:nvPr>
            <p:ph idx="1"/>
          </p:nvPr>
        </p:nvSpPr>
        <p:spPr>
          <a:xfrm>
            <a:off x="452640" y="1579563"/>
            <a:ext cx="7772400" cy="4495800"/>
          </a:xfrm>
        </p:spPr>
        <p:txBody>
          <a:bodyPr/>
          <a:lstStyle/>
          <a:p>
            <a:pPr>
              <a:lnSpc>
                <a:spcPct val="90000"/>
              </a:lnSpc>
            </a:pPr>
            <a:r>
              <a:rPr lang="en-US" sz="2800" dirty="0">
                <a:latin typeface="Arial" charset="0"/>
                <a:ea typeface="ＭＳ Ｐゴシック" charset="0"/>
                <a:cs typeface="ＭＳ Ｐゴシック" charset="0"/>
              </a:rPr>
              <a:t>Unscrew and remove the 2 screws holding the LEL sensor retainer.</a:t>
            </a:r>
          </a:p>
          <a:p>
            <a:pPr>
              <a:lnSpc>
                <a:spcPct val="90000"/>
              </a:lnSpc>
            </a:pPr>
            <a:r>
              <a:rPr lang="en-US" sz="2800" dirty="0">
                <a:latin typeface="Arial" charset="0"/>
                <a:ea typeface="ＭＳ Ｐゴシック" charset="0"/>
                <a:cs typeface="ＭＳ Ｐゴシック" charset="0"/>
              </a:rPr>
              <a:t>Grasp the LEL sensor connector and gently pull it up until it either disengages from the LEL sensor or the LEL sensor comes out of the flow block.</a:t>
            </a:r>
          </a:p>
          <a:p>
            <a:pPr>
              <a:lnSpc>
                <a:spcPct val="90000"/>
              </a:lnSpc>
            </a:pPr>
            <a:r>
              <a:rPr lang="en-US" sz="2800" dirty="0">
                <a:latin typeface="Arial" charset="0"/>
                <a:ea typeface="ＭＳ Ｐゴシック" charset="0"/>
                <a:cs typeface="ＭＳ Ｐゴシック" charset="0"/>
              </a:rPr>
              <a:t>If the sensor came out, remove the sensor from the connector.</a:t>
            </a:r>
          </a:p>
          <a:p>
            <a:pPr>
              <a:lnSpc>
                <a:spcPct val="90000"/>
              </a:lnSpc>
            </a:pPr>
            <a:r>
              <a:rPr lang="en-US" sz="2800" dirty="0">
                <a:latin typeface="Arial" charset="0"/>
                <a:ea typeface="ＭＳ Ｐゴシック" charset="0"/>
                <a:cs typeface="ＭＳ Ｐゴシック" charset="0"/>
              </a:rPr>
              <a:t>If the sensor stayed in the flow block, pull it up and remove it.</a:t>
            </a:r>
          </a:p>
        </p:txBody>
      </p:sp>
    </p:spTree>
    <p:extLst>
      <p:ext uri="{BB962C8B-B14F-4D97-AF65-F5344CB8AC3E}">
        <p14:creationId xmlns:p14="http://schemas.microsoft.com/office/powerpoint/2010/main" val="826742996"/>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the LEL Sensor</a:t>
            </a:r>
          </a:p>
        </p:txBody>
      </p:sp>
      <p:sp>
        <p:nvSpPr>
          <p:cNvPr id="189442" name="Rectangle 3"/>
          <p:cNvSpPr>
            <a:spLocks noGrp="1" noChangeArrowheads="1"/>
          </p:cNvSpPr>
          <p:nvPr>
            <p:ph idx="1"/>
          </p:nvPr>
        </p:nvSpPr>
        <p:spPr/>
        <p:txBody>
          <a:bodyPr/>
          <a:lstStyle/>
          <a:p>
            <a:pPr>
              <a:lnSpc>
                <a:spcPct val="90000"/>
              </a:lnSpc>
            </a:pPr>
            <a:r>
              <a:rPr lang="en-US">
                <a:latin typeface="Arial" charset="0"/>
                <a:ea typeface="ＭＳ Ｐゴシック" charset="0"/>
                <a:cs typeface="ＭＳ Ｐゴシック" charset="0"/>
              </a:rPr>
              <a:t>Connect the new LEL sensor and the sensor connector.</a:t>
            </a:r>
          </a:p>
          <a:p>
            <a:pPr>
              <a:lnSpc>
                <a:spcPct val="90000"/>
              </a:lnSpc>
            </a:pPr>
            <a:r>
              <a:rPr lang="en-US">
                <a:latin typeface="Arial" charset="0"/>
                <a:ea typeface="ＭＳ Ｐゴシック" charset="0"/>
                <a:cs typeface="ＭＳ Ｐゴシック" charset="0"/>
              </a:rPr>
              <a:t>Insert the LEL sensor into the sensor chamber.</a:t>
            </a:r>
          </a:p>
          <a:p>
            <a:pPr>
              <a:lnSpc>
                <a:spcPct val="90000"/>
              </a:lnSpc>
            </a:pPr>
            <a:r>
              <a:rPr lang="en-US">
                <a:latin typeface="Arial" charset="0"/>
                <a:ea typeface="ＭＳ Ｐゴシック" charset="0"/>
                <a:cs typeface="ＭＳ Ｐゴシック" charset="0"/>
              </a:rPr>
              <a:t>Line up the LEL sensor retaining bracket and screw it back into place</a:t>
            </a:r>
          </a:p>
          <a:p>
            <a:pPr>
              <a:lnSpc>
                <a:spcPct val="90000"/>
              </a:lnSpc>
            </a:pPr>
            <a:r>
              <a:rPr lang="en-US">
                <a:latin typeface="Arial" charset="0"/>
                <a:ea typeface="ＭＳ Ｐゴシック" charset="0"/>
                <a:cs typeface="ＭＳ Ｐゴシック" charset="0"/>
              </a:rPr>
              <a:t>Calibrate the Eagle 2 after replacing the LEL sensor</a:t>
            </a:r>
          </a:p>
        </p:txBody>
      </p:sp>
    </p:spTree>
    <p:extLst>
      <p:ext uri="{BB962C8B-B14F-4D97-AF65-F5344CB8AC3E}">
        <p14:creationId xmlns:p14="http://schemas.microsoft.com/office/powerpoint/2010/main" val="42747973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Oxygen Sensor</a:t>
            </a:r>
          </a:p>
        </p:txBody>
      </p:sp>
      <p:sp>
        <p:nvSpPr>
          <p:cNvPr id="191490" name="Rectangle 3"/>
          <p:cNvSpPr>
            <a:spLocks noGrp="1" noChangeArrowheads="1"/>
          </p:cNvSpPr>
          <p:nvPr>
            <p:ph idx="1"/>
          </p:nvPr>
        </p:nvSpPr>
        <p:spPr>
          <a:xfrm>
            <a:off x="449263" y="1580011"/>
            <a:ext cx="7772400" cy="4572000"/>
          </a:xfrm>
        </p:spPr>
        <p:txBody>
          <a:bodyPr/>
          <a:lstStyle/>
          <a:p>
            <a:pPr>
              <a:lnSpc>
                <a:spcPct val="90000"/>
              </a:lnSpc>
            </a:pPr>
            <a:r>
              <a:rPr lang="en-US" dirty="0">
                <a:latin typeface="Arial" charset="0"/>
                <a:ea typeface="ＭＳ Ｐゴシック" charset="0"/>
                <a:cs typeface="ＭＳ Ｐゴシック" charset="0"/>
              </a:rPr>
              <a:t>Unscrew the 2 screws that hold the oxygen sensor bracket and remove the bracket.</a:t>
            </a:r>
          </a:p>
          <a:p>
            <a:pPr>
              <a:lnSpc>
                <a:spcPct val="90000"/>
              </a:lnSpc>
            </a:pPr>
            <a:r>
              <a:rPr lang="en-US" dirty="0">
                <a:latin typeface="Arial" charset="0"/>
                <a:ea typeface="ＭＳ Ｐゴシック" charset="0"/>
                <a:cs typeface="ＭＳ Ｐゴシック" charset="0"/>
              </a:rPr>
              <a:t>Note the routing of the oxygen sensor cable to the main PCB.</a:t>
            </a:r>
          </a:p>
          <a:p>
            <a:pPr>
              <a:lnSpc>
                <a:spcPct val="90000"/>
              </a:lnSpc>
            </a:pPr>
            <a:r>
              <a:rPr lang="en-US" dirty="0">
                <a:latin typeface="Arial" charset="0"/>
                <a:ea typeface="ＭＳ Ｐゴシック" charset="0"/>
                <a:cs typeface="ＭＳ Ｐゴシック" charset="0"/>
              </a:rPr>
              <a:t>Move the hydrophobic filter towards the side wall and pull the oxygen sensor out of the flow block making sure the </a:t>
            </a:r>
            <a:r>
              <a:rPr lang="en-US" dirty="0" err="1">
                <a:latin typeface="Arial" charset="0"/>
                <a:ea typeface="ＭＳ Ｐゴシック" charset="0"/>
                <a:cs typeface="ＭＳ Ｐゴシック" charset="0"/>
              </a:rPr>
              <a:t>o-ring</a:t>
            </a:r>
            <a:r>
              <a:rPr lang="en-US" dirty="0">
                <a:latin typeface="Arial" charset="0"/>
                <a:ea typeface="ＭＳ Ｐゴシック" charset="0"/>
                <a:cs typeface="ＭＳ Ｐゴシック" charset="0"/>
              </a:rPr>
              <a:t> </a:t>
            </a:r>
            <a:r>
              <a:rPr lang="en-US" dirty="0" err="1">
                <a:latin typeface="Arial" charset="0"/>
                <a:ea typeface="ＭＳ Ｐゴシック" charset="0"/>
                <a:cs typeface="ＭＳ Ｐゴシック" charset="0"/>
              </a:rPr>
              <a:t>doesn</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t come with it.</a:t>
            </a:r>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635477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Physical Advancements</a:t>
            </a:r>
          </a:p>
        </p:txBody>
      </p:sp>
      <p:sp>
        <p:nvSpPr>
          <p:cNvPr id="36868" name="Rectangle 3"/>
          <p:cNvSpPr>
            <a:spLocks noGrp="1" noChangeArrowheads="1"/>
          </p:cNvSpPr>
          <p:nvPr>
            <p:ph type="body" sz="half" idx="1"/>
          </p:nvPr>
        </p:nvSpPr>
        <p:spPr>
          <a:xfrm>
            <a:off x="685800" y="1981200"/>
            <a:ext cx="5715000" cy="4114800"/>
          </a:xfrm>
        </p:spPr>
        <p:txBody>
          <a:bodyPr/>
          <a:lstStyle/>
          <a:p>
            <a:pPr eaLnBrk="1" hangingPunct="1">
              <a:lnSpc>
                <a:spcPct val="90000"/>
              </a:lnSpc>
              <a:defRPr/>
            </a:pPr>
            <a:r>
              <a:rPr lang="en-US" sz="2400" dirty="0">
                <a:latin typeface="Arial" charset="0"/>
                <a:ea typeface="ＭＳ Ｐゴシック" charset="0"/>
                <a:cs typeface="ＭＳ Ｐゴシック" charset="0"/>
              </a:rPr>
              <a:t>Increased visibility of LED alarms </a:t>
            </a:r>
          </a:p>
          <a:p>
            <a:pPr eaLnBrk="1" hangingPunct="1">
              <a:lnSpc>
                <a:spcPct val="90000"/>
              </a:lnSpc>
              <a:defRPr/>
            </a:pPr>
            <a:r>
              <a:rPr lang="en-US" sz="2400" dirty="0">
                <a:latin typeface="Arial" charset="0"/>
                <a:ea typeface="ＭＳ Ｐゴシック" charset="0"/>
                <a:cs typeface="ＭＳ Ｐゴシック" charset="0"/>
              </a:rPr>
              <a:t>IR communications port</a:t>
            </a:r>
          </a:p>
          <a:p>
            <a:pPr eaLnBrk="1" hangingPunct="1">
              <a:lnSpc>
                <a:spcPct val="90000"/>
              </a:lnSpc>
              <a:defRPr/>
            </a:pPr>
            <a:r>
              <a:rPr lang="en-US" sz="2400" dirty="0">
                <a:latin typeface="Arial" charset="0"/>
                <a:ea typeface="ＭＳ Ｐゴシック" charset="0"/>
                <a:cs typeface="ＭＳ Ｐゴシック" charset="0"/>
              </a:rPr>
              <a:t>Antistatic enclosure</a:t>
            </a:r>
          </a:p>
          <a:p>
            <a:pPr eaLnBrk="1" hangingPunct="1">
              <a:lnSpc>
                <a:spcPct val="90000"/>
              </a:lnSpc>
              <a:defRPr/>
            </a:pPr>
            <a:r>
              <a:rPr lang="en-US" sz="2400" dirty="0">
                <a:latin typeface="Arial" charset="0"/>
                <a:ea typeface="ＭＳ Ｐゴシック" charset="0"/>
                <a:cs typeface="ＭＳ Ｐゴシック" charset="0"/>
              </a:rPr>
              <a:t>Increased space under handle</a:t>
            </a:r>
          </a:p>
          <a:p>
            <a:pPr lvl="1" eaLnBrk="1" hangingPunct="1">
              <a:lnSpc>
                <a:spcPct val="90000"/>
              </a:lnSpc>
              <a:defRPr/>
            </a:pPr>
            <a:r>
              <a:rPr lang="en-US" sz="2000" dirty="0">
                <a:latin typeface="Arial" charset="0"/>
                <a:ea typeface="ＭＳ Ｐゴシック" charset="0"/>
              </a:rPr>
              <a:t>Fits a large gloved hand comfortably</a:t>
            </a:r>
          </a:p>
          <a:p>
            <a:pPr eaLnBrk="1" hangingPunct="1">
              <a:lnSpc>
                <a:spcPct val="90000"/>
              </a:lnSpc>
              <a:defRPr/>
            </a:pPr>
            <a:r>
              <a:rPr lang="en-US" sz="2400" dirty="0">
                <a:latin typeface="Arial" charset="0"/>
                <a:ea typeface="ＭＳ Ｐゴシック" charset="0"/>
                <a:cs typeface="ＭＳ Ｐゴシック" charset="0"/>
              </a:rPr>
              <a:t>Intrinsically </a:t>
            </a:r>
            <a:r>
              <a:rPr lang="en-US" sz="2400" dirty="0" smtClean="0">
                <a:latin typeface="Arial" charset="0"/>
                <a:ea typeface="ＭＳ Ｐゴシック" charset="0"/>
                <a:cs typeface="ＭＳ Ｐゴシック" charset="0"/>
              </a:rPr>
              <a:t>safe design</a:t>
            </a:r>
            <a:endParaRPr lang="en-US" sz="2400" dirty="0">
              <a:latin typeface="Arial" charset="0"/>
              <a:ea typeface="ＭＳ Ｐゴシック" charset="0"/>
              <a:cs typeface="ＭＳ Ｐゴシック" charset="0"/>
            </a:endParaRPr>
          </a:p>
          <a:p>
            <a:pPr lvl="1" eaLnBrk="1" hangingPunct="1">
              <a:lnSpc>
                <a:spcPct val="90000"/>
              </a:lnSpc>
              <a:defRPr/>
            </a:pPr>
            <a:r>
              <a:rPr lang="en-US" sz="2000" dirty="0" smtClean="0">
                <a:latin typeface="Arial" charset="0"/>
                <a:ea typeface="ＭＳ Ｐゴシック" charset="0"/>
              </a:rPr>
              <a:t>Class I, Groups A, B, C &amp; D</a:t>
            </a:r>
          </a:p>
          <a:p>
            <a:pPr lvl="1" eaLnBrk="1" hangingPunct="1">
              <a:lnSpc>
                <a:spcPct val="90000"/>
              </a:lnSpc>
              <a:defRPr/>
            </a:pPr>
            <a:r>
              <a:rPr lang="en-US" sz="2000" dirty="0" smtClean="0">
                <a:latin typeface="Arial" charset="0"/>
                <a:ea typeface="ＭＳ Ｐゴシック" charset="0"/>
              </a:rPr>
              <a:t>CSA Approved</a:t>
            </a:r>
            <a:endParaRPr lang="en-US" sz="2400" dirty="0" smtClean="0">
              <a:latin typeface="Arial" charset="0"/>
              <a:ea typeface="ＭＳ Ｐゴシック" charset="0"/>
            </a:endParaRPr>
          </a:p>
          <a:p>
            <a:pPr marL="514350" lvl="1" indent="0" eaLnBrk="1" hangingPunct="1">
              <a:lnSpc>
                <a:spcPct val="90000"/>
              </a:lnSpc>
              <a:buFont typeface="Symbol" charset="0"/>
              <a:buNone/>
              <a:defRPr/>
            </a:pPr>
            <a:r>
              <a:rPr lang="en-US" sz="1600" dirty="0" smtClean="0">
                <a:latin typeface="Arial" charset="0"/>
                <a:ea typeface="ＭＳ Ｐゴシック" charset="0"/>
              </a:rPr>
              <a:t> </a:t>
            </a:r>
            <a:endParaRPr lang="en-US" sz="1600" dirty="0">
              <a:latin typeface="Arial" charset="0"/>
              <a:ea typeface="ＭＳ Ｐゴシック" charset="0"/>
            </a:endParaRPr>
          </a:p>
          <a:p>
            <a:pPr eaLnBrk="1" hangingPunct="1">
              <a:lnSpc>
                <a:spcPct val="90000"/>
              </a:lnSpc>
              <a:defRPr/>
            </a:pPr>
            <a:endParaRPr lang="en-US" sz="2400" dirty="0">
              <a:latin typeface="Arial" charset="0"/>
              <a:ea typeface="ＭＳ Ｐゴシック" charset="0"/>
              <a:cs typeface="ＭＳ Ｐゴシック" charset="0"/>
            </a:endParaRPr>
          </a:p>
        </p:txBody>
      </p:sp>
      <p:sp>
        <p:nvSpPr>
          <p:cNvPr id="32769"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r" eaLnBrk="0" fontAlgn="base" hangingPunct="0">
              <a:spcBef>
                <a:spcPct val="0"/>
              </a:spcBef>
              <a:spcAft>
                <a:spcPct val="0"/>
              </a:spcAft>
              <a:defRPr sz="2400" b="1">
                <a:solidFill>
                  <a:schemeClr val="tx1"/>
                </a:solidFill>
                <a:latin typeface="Arial" charset="0"/>
                <a:ea typeface="ＭＳ Ｐゴシック" charset="0"/>
              </a:defRPr>
            </a:lvl9pPr>
          </a:lstStyle>
          <a:p>
            <a:r>
              <a:rPr lang="en-US" sz="1400" b="0">
                <a:latin typeface="Tahoma" charset="0"/>
              </a:rPr>
              <a:t>www.rkiinstruments.com</a:t>
            </a:r>
          </a:p>
        </p:txBody>
      </p:sp>
      <p:pic>
        <p:nvPicPr>
          <p:cNvPr id="32772" name="Picture 5" descr="back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752600"/>
            <a:ext cx="4276725"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699271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Oxygen Sensor</a:t>
            </a:r>
          </a:p>
        </p:txBody>
      </p:sp>
      <p:sp>
        <p:nvSpPr>
          <p:cNvPr id="193538" name="Rectangle 3"/>
          <p:cNvSpPr>
            <a:spLocks noGrp="1" noChangeArrowheads="1"/>
          </p:cNvSpPr>
          <p:nvPr>
            <p:ph idx="1"/>
          </p:nvPr>
        </p:nvSpPr>
        <p:spPr>
          <a:xfrm>
            <a:off x="449263" y="1579563"/>
            <a:ext cx="7772400" cy="4648200"/>
          </a:xfrm>
        </p:spPr>
        <p:txBody>
          <a:bodyPr/>
          <a:lstStyle/>
          <a:p>
            <a:pPr>
              <a:lnSpc>
                <a:spcPct val="90000"/>
              </a:lnSpc>
            </a:pPr>
            <a:r>
              <a:rPr lang="en-US" sz="2800" dirty="0">
                <a:latin typeface="Arial" charset="0"/>
                <a:ea typeface="ＭＳ Ｐゴシック" charset="0"/>
                <a:cs typeface="ＭＳ Ｐゴシック" charset="0"/>
              </a:rPr>
              <a:t>Grasp the connector on the end of the sensor cable and pull it away from the main PCB.</a:t>
            </a:r>
          </a:p>
          <a:p>
            <a:pPr>
              <a:lnSpc>
                <a:spcPct val="90000"/>
              </a:lnSpc>
            </a:pPr>
            <a:r>
              <a:rPr lang="en-US" sz="2800" dirty="0">
                <a:latin typeface="Arial" charset="0"/>
                <a:ea typeface="ＭＳ Ｐゴシック" charset="0"/>
                <a:cs typeface="ＭＳ Ｐゴシック" charset="0"/>
              </a:rPr>
              <a:t>Insert the new oxygen sensor face down into the flow block.</a:t>
            </a:r>
          </a:p>
          <a:p>
            <a:pPr>
              <a:lnSpc>
                <a:spcPct val="90000"/>
              </a:lnSpc>
            </a:pPr>
            <a:r>
              <a:rPr lang="en-US" sz="2800" dirty="0">
                <a:latin typeface="Arial" charset="0"/>
                <a:ea typeface="ＭＳ Ｐゴシック" charset="0"/>
                <a:cs typeface="ＭＳ Ｐゴシック" charset="0"/>
              </a:rPr>
              <a:t>Route the sensor cable the same way the old sensor cable was routed and connect it to the main PCB.</a:t>
            </a:r>
          </a:p>
          <a:p>
            <a:pPr>
              <a:lnSpc>
                <a:spcPct val="90000"/>
              </a:lnSpc>
            </a:pPr>
            <a:r>
              <a:rPr lang="en-US" sz="2800" dirty="0">
                <a:latin typeface="Arial" charset="0"/>
                <a:ea typeface="ＭＳ Ｐゴシック" charset="0"/>
                <a:cs typeface="ＭＳ Ｐゴシック" charset="0"/>
              </a:rPr>
              <a:t>Reinstall the oxygen sensor bracket.</a:t>
            </a:r>
          </a:p>
          <a:p>
            <a:pPr>
              <a:lnSpc>
                <a:spcPct val="90000"/>
              </a:lnSpc>
            </a:pPr>
            <a:r>
              <a:rPr lang="en-US" sz="2800" dirty="0">
                <a:latin typeface="Arial" charset="0"/>
                <a:ea typeface="ＭＳ Ｐゴシック" charset="0"/>
                <a:cs typeface="ＭＳ Ｐゴシック" charset="0"/>
              </a:rPr>
              <a:t>Calibrate the Eagle 2 after replacing the O2 sensor.</a:t>
            </a:r>
          </a:p>
        </p:txBody>
      </p:sp>
    </p:spTree>
    <p:extLst>
      <p:ext uri="{BB962C8B-B14F-4D97-AF65-F5344CB8AC3E}">
        <p14:creationId xmlns:p14="http://schemas.microsoft.com/office/powerpoint/2010/main" val="10546558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CO or H2S Sensor</a:t>
            </a:r>
          </a:p>
        </p:txBody>
      </p:sp>
      <p:sp>
        <p:nvSpPr>
          <p:cNvPr id="195586" name="Rectangle 3"/>
          <p:cNvSpPr>
            <a:spLocks noGrp="1" noChangeArrowheads="1"/>
          </p:cNvSpPr>
          <p:nvPr>
            <p:ph idx="1"/>
          </p:nvPr>
        </p:nvSpPr>
        <p:spPr>
          <a:xfrm>
            <a:off x="449263" y="1589488"/>
            <a:ext cx="7772400" cy="4876800"/>
          </a:xfrm>
        </p:spPr>
        <p:txBody>
          <a:bodyPr/>
          <a:lstStyle/>
          <a:p>
            <a:r>
              <a:rPr lang="en-US" dirty="0">
                <a:latin typeface="Arial" charset="0"/>
                <a:ea typeface="ＭＳ Ｐゴシック" charset="0"/>
                <a:cs typeface="ＭＳ Ｐゴシック" charset="0"/>
              </a:rPr>
              <a:t>Grasp the sensor firmly and rock it back and forth while pulling.</a:t>
            </a:r>
          </a:p>
          <a:p>
            <a:r>
              <a:rPr lang="en-US" dirty="0">
                <a:latin typeface="Arial" charset="0"/>
                <a:ea typeface="ＭＳ Ｐゴシック" charset="0"/>
                <a:cs typeface="ＭＳ Ｐゴシック" charset="0"/>
              </a:rPr>
              <a:t>If this </a:t>
            </a:r>
            <a:r>
              <a:rPr lang="en-US" dirty="0" err="1">
                <a:latin typeface="Arial" charset="0"/>
                <a:ea typeface="ＭＳ Ｐゴシック" charset="0"/>
                <a:cs typeface="ＭＳ Ｐゴシック" charset="0"/>
              </a:rPr>
              <a:t>doesn</a:t>
            </a:r>
            <a:r>
              <a:rPr lang="ja-JP" altLang="en-US"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t work, use a pair of pliers and rock the sensor back and forth while pulling being careful not to damage the sensor.</a:t>
            </a:r>
          </a:p>
          <a:p>
            <a:r>
              <a:rPr lang="en-US" dirty="0">
                <a:latin typeface="Arial" charset="0"/>
                <a:ea typeface="ＭＳ Ｐゴシック" charset="0"/>
                <a:cs typeface="ＭＳ Ｐゴシック" charset="0"/>
              </a:rPr>
              <a:t>Grasp the connector on the end of the sensor cable and pull it away from the main PCB.</a:t>
            </a:r>
          </a:p>
        </p:txBody>
      </p:sp>
    </p:spTree>
    <p:extLst>
      <p:ext uri="{BB962C8B-B14F-4D97-AF65-F5344CB8AC3E}">
        <p14:creationId xmlns:p14="http://schemas.microsoft.com/office/powerpoint/2010/main" val="17445086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Replacing CO or H2S Sensor</a:t>
            </a:r>
          </a:p>
        </p:txBody>
      </p:sp>
      <p:sp>
        <p:nvSpPr>
          <p:cNvPr id="197634" name="Rectangle 3"/>
          <p:cNvSpPr>
            <a:spLocks noGrp="1" noChangeArrowheads="1"/>
          </p:cNvSpPr>
          <p:nvPr>
            <p:ph idx="1"/>
          </p:nvPr>
        </p:nvSpPr>
        <p:spPr/>
        <p:txBody>
          <a:bodyPr/>
          <a:lstStyle/>
          <a:p>
            <a:r>
              <a:rPr lang="en-US">
                <a:latin typeface="Arial" charset="0"/>
                <a:ea typeface="ＭＳ Ｐゴシック" charset="0"/>
                <a:cs typeface="ＭＳ Ｐゴシック" charset="0"/>
              </a:rPr>
              <a:t>Insert the sensor face down into the sensor chamber.</a:t>
            </a:r>
          </a:p>
          <a:p>
            <a:r>
              <a:rPr lang="en-US">
                <a:latin typeface="Arial" charset="0"/>
                <a:ea typeface="ＭＳ Ｐゴシック" charset="0"/>
                <a:cs typeface="ＭＳ Ｐゴシック" charset="0"/>
              </a:rPr>
              <a:t>Push the sensor until it bottoms out.</a:t>
            </a:r>
          </a:p>
          <a:p>
            <a:r>
              <a:rPr lang="en-US">
                <a:latin typeface="Arial" charset="0"/>
                <a:ea typeface="ＭＳ Ｐゴシック" charset="0"/>
                <a:cs typeface="ＭＳ Ｐゴシック" charset="0"/>
              </a:rPr>
              <a:t>Route the sensor cable the same way the old sensor cable was routed and connect it to the main PCB.</a:t>
            </a:r>
          </a:p>
        </p:txBody>
      </p:sp>
    </p:spTree>
    <p:extLst>
      <p:ext uri="{BB962C8B-B14F-4D97-AF65-F5344CB8AC3E}">
        <p14:creationId xmlns:p14="http://schemas.microsoft.com/office/powerpoint/2010/main" val="935554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Replacing the pump</a:t>
            </a:r>
          </a:p>
        </p:txBody>
      </p:sp>
      <p:sp>
        <p:nvSpPr>
          <p:cNvPr id="199682" name="Rectangle 1027"/>
          <p:cNvSpPr>
            <a:spLocks noGrp="1" noChangeArrowheads="1"/>
          </p:cNvSpPr>
          <p:nvPr>
            <p:ph idx="1"/>
          </p:nvPr>
        </p:nvSpPr>
        <p:spPr>
          <a:xfrm>
            <a:off x="685800" y="1570533"/>
            <a:ext cx="3962400" cy="4114800"/>
          </a:xfrm>
        </p:spPr>
        <p:txBody>
          <a:bodyPr/>
          <a:lstStyle/>
          <a:p>
            <a:r>
              <a:rPr lang="en-US" sz="2800" dirty="0">
                <a:latin typeface="Arial" charset="0"/>
                <a:ea typeface="ＭＳ Ｐゴシック" charset="0"/>
                <a:cs typeface="ＭＳ Ｐゴシック" charset="0"/>
              </a:rPr>
              <a:t>Remove the three Phillips screws that hold the pump to the bottom plate.</a:t>
            </a:r>
          </a:p>
          <a:p>
            <a:r>
              <a:rPr lang="en-US" sz="2800" dirty="0">
                <a:latin typeface="Arial" charset="0"/>
                <a:ea typeface="ＭＳ Ｐゴシック" charset="0"/>
                <a:cs typeface="ＭＳ Ｐゴシック" charset="0"/>
              </a:rPr>
              <a:t>Remove pump inlet and outlet tubing taking care to mark where each tube attaches.</a:t>
            </a:r>
          </a:p>
        </p:txBody>
      </p:sp>
      <p:pic>
        <p:nvPicPr>
          <p:cNvPr id="199683" name="Picture 1028" descr="E2 Pu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722933"/>
            <a:ext cx="4087813"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4917" name="Text Box 1029"/>
          <p:cNvSpPr txBox="1">
            <a:spLocks noChangeArrowheads="1"/>
          </p:cNvSpPr>
          <p:nvPr/>
        </p:nvSpPr>
        <p:spPr bwMode="auto">
          <a:xfrm>
            <a:off x="6096000" y="5410200"/>
            <a:ext cx="1250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t>Screws</a:t>
            </a:r>
          </a:p>
        </p:txBody>
      </p:sp>
      <p:sp>
        <p:nvSpPr>
          <p:cNvPr id="294918" name="Line 1030"/>
          <p:cNvSpPr>
            <a:spLocks noChangeShapeType="1"/>
          </p:cNvSpPr>
          <p:nvPr/>
        </p:nvSpPr>
        <p:spPr bwMode="auto">
          <a:xfrm flipH="1" flipV="1">
            <a:off x="5791200" y="4191000"/>
            <a:ext cx="914400" cy="1295400"/>
          </a:xfrm>
          <a:prstGeom prst="line">
            <a:avLst/>
          </a:prstGeom>
          <a:noFill/>
          <a:ln w="38100">
            <a:solidFill>
              <a:srgbClr val="FF0818"/>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94919" name="Line 1031"/>
          <p:cNvSpPr>
            <a:spLocks noChangeShapeType="1"/>
          </p:cNvSpPr>
          <p:nvPr/>
        </p:nvSpPr>
        <p:spPr bwMode="auto">
          <a:xfrm flipV="1">
            <a:off x="6705600" y="3429000"/>
            <a:ext cx="304800" cy="2057400"/>
          </a:xfrm>
          <a:prstGeom prst="line">
            <a:avLst/>
          </a:prstGeom>
          <a:noFill/>
          <a:ln w="38100">
            <a:solidFill>
              <a:srgbClr val="FF0818"/>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94920" name="Line 1032"/>
          <p:cNvSpPr>
            <a:spLocks noChangeShapeType="1"/>
          </p:cNvSpPr>
          <p:nvPr/>
        </p:nvSpPr>
        <p:spPr bwMode="auto">
          <a:xfrm flipV="1">
            <a:off x="6705600" y="4267200"/>
            <a:ext cx="381000" cy="1295400"/>
          </a:xfrm>
          <a:prstGeom prst="line">
            <a:avLst/>
          </a:prstGeom>
          <a:noFill/>
          <a:ln w="38100">
            <a:solidFill>
              <a:srgbClr val="FF0818"/>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Tree>
    <p:extLst>
      <p:ext uri="{BB962C8B-B14F-4D97-AF65-F5344CB8AC3E}">
        <p14:creationId xmlns:p14="http://schemas.microsoft.com/office/powerpoint/2010/main" val="10795351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Setting the DP Switch</a:t>
            </a:r>
          </a:p>
        </p:txBody>
      </p:sp>
      <p:sp>
        <p:nvSpPr>
          <p:cNvPr id="200706" name="Rectangle 1027"/>
          <p:cNvSpPr>
            <a:spLocks noGrp="1" noChangeArrowheads="1"/>
          </p:cNvSpPr>
          <p:nvPr>
            <p:ph idx="1"/>
          </p:nvPr>
        </p:nvSpPr>
        <p:spPr/>
        <p:txBody>
          <a:bodyPr/>
          <a:lstStyle/>
          <a:p>
            <a:r>
              <a:rPr lang="en-US" sz="2800" dirty="0">
                <a:latin typeface="Arial" charset="0"/>
                <a:ea typeface="ＭＳ Ｐゴシック" charset="0"/>
                <a:cs typeface="ＭＳ Ｐゴシック" charset="0"/>
              </a:rPr>
              <a:t>The DP (differential pressure) switch monitors the pressure in the flow system.  </a:t>
            </a:r>
          </a:p>
          <a:p>
            <a:r>
              <a:rPr lang="en-US" sz="2800" dirty="0">
                <a:latin typeface="Arial" charset="0"/>
                <a:ea typeface="ＭＳ Ｐゴシック" charset="0"/>
                <a:cs typeface="ＭＳ Ｐゴシック" charset="0"/>
              </a:rPr>
              <a:t>Plugged filters, dirt, dust or age can cause the pump flow to decrease activating the flow fail circuit.</a:t>
            </a:r>
          </a:p>
          <a:p>
            <a:r>
              <a:rPr lang="en-US" sz="2800" dirty="0">
                <a:latin typeface="Arial" charset="0"/>
                <a:ea typeface="ＭＳ Ｐゴシック" charset="0"/>
                <a:cs typeface="ＭＳ Ｐゴシック" charset="0"/>
              </a:rPr>
              <a:t>If the pump and all filters are found to be good, then adjustment of the DP switch is necessary.</a:t>
            </a:r>
          </a:p>
        </p:txBody>
      </p:sp>
    </p:spTree>
    <p:extLst>
      <p:ext uri="{BB962C8B-B14F-4D97-AF65-F5344CB8AC3E}">
        <p14:creationId xmlns:p14="http://schemas.microsoft.com/office/powerpoint/2010/main" val="34208773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Setting the DP Switch</a:t>
            </a:r>
          </a:p>
        </p:txBody>
      </p:sp>
      <p:sp>
        <p:nvSpPr>
          <p:cNvPr id="201730" name="Rectangle 3"/>
          <p:cNvSpPr>
            <a:spLocks noGrp="1" noChangeArrowheads="1"/>
          </p:cNvSpPr>
          <p:nvPr>
            <p:ph idx="1"/>
          </p:nvPr>
        </p:nvSpPr>
        <p:spPr>
          <a:xfrm>
            <a:off x="685800" y="1579563"/>
            <a:ext cx="3657600" cy="4114800"/>
          </a:xfrm>
        </p:spPr>
        <p:txBody>
          <a:bodyPr/>
          <a:lstStyle/>
          <a:p>
            <a:r>
              <a:rPr lang="en-US" sz="2800" dirty="0">
                <a:latin typeface="Arial" charset="0"/>
                <a:ea typeface="ＭＳ Ｐゴシック" charset="0"/>
                <a:cs typeface="ＭＳ Ｐゴシック" charset="0"/>
              </a:rPr>
              <a:t>Normal flow for the Eagle 2 is between 1.6 and 2 SCFH depending on the number of sensors.</a:t>
            </a:r>
          </a:p>
          <a:p>
            <a:r>
              <a:rPr lang="en-US" sz="2800" dirty="0">
                <a:latin typeface="Arial" charset="0"/>
                <a:ea typeface="ＭＳ Ｐゴシック" charset="0"/>
                <a:cs typeface="ＭＳ Ｐゴシック" charset="0"/>
              </a:rPr>
              <a:t>Trip point for the DP switch is .6 SCFH +/- .1.</a:t>
            </a:r>
          </a:p>
          <a:p>
            <a:endParaRPr lang="en-US" sz="2800" dirty="0">
              <a:latin typeface="Arial" charset="0"/>
              <a:ea typeface="ＭＳ Ｐゴシック" charset="0"/>
              <a:cs typeface="ＭＳ Ｐゴシック" charset="0"/>
            </a:endParaRPr>
          </a:p>
        </p:txBody>
      </p:sp>
      <p:pic>
        <p:nvPicPr>
          <p:cNvPr id="201731" name="Picture 4" descr="E2 DP Swit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655763"/>
            <a:ext cx="393541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9013" name="Text Box 5"/>
          <p:cNvSpPr txBox="1">
            <a:spLocks noChangeArrowheads="1"/>
          </p:cNvSpPr>
          <p:nvPr/>
        </p:nvSpPr>
        <p:spPr bwMode="auto">
          <a:xfrm>
            <a:off x="4437063" y="5084763"/>
            <a:ext cx="4300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t>DP switch adjustment screw</a:t>
            </a:r>
          </a:p>
        </p:txBody>
      </p:sp>
      <p:sp>
        <p:nvSpPr>
          <p:cNvPr id="299014" name="Line 6"/>
          <p:cNvSpPr>
            <a:spLocks noChangeShapeType="1"/>
          </p:cNvSpPr>
          <p:nvPr/>
        </p:nvSpPr>
        <p:spPr bwMode="auto">
          <a:xfrm flipV="1">
            <a:off x="5257800" y="2951163"/>
            <a:ext cx="990600" cy="2133600"/>
          </a:xfrm>
          <a:prstGeom prst="line">
            <a:avLst/>
          </a:prstGeom>
          <a:noFill/>
          <a:ln w="38100">
            <a:solidFill>
              <a:srgbClr val="FF0818"/>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Tree>
    <p:extLst>
      <p:ext uri="{BB962C8B-B14F-4D97-AF65-F5344CB8AC3E}">
        <p14:creationId xmlns:p14="http://schemas.microsoft.com/office/powerpoint/2010/main" val="19090255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Setting the DP Switch</a:t>
            </a:r>
          </a:p>
        </p:txBody>
      </p:sp>
      <p:sp>
        <p:nvSpPr>
          <p:cNvPr id="202754" name="Rectangle 3"/>
          <p:cNvSpPr>
            <a:spLocks noGrp="1" noChangeArrowheads="1"/>
          </p:cNvSpPr>
          <p:nvPr>
            <p:ph idx="1"/>
          </p:nvPr>
        </p:nvSpPr>
        <p:spPr>
          <a:xfrm>
            <a:off x="685800" y="1589488"/>
            <a:ext cx="3657600" cy="4114800"/>
          </a:xfrm>
        </p:spPr>
        <p:txBody>
          <a:bodyPr/>
          <a:lstStyle/>
          <a:p>
            <a:r>
              <a:rPr lang="en-US" sz="2800">
                <a:latin typeface="Arial" charset="0"/>
                <a:ea typeface="ＭＳ Ｐゴシック" charset="0"/>
                <a:cs typeface="ＭＳ Ｐゴシック" charset="0"/>
              </a:rPr>
              <a:t>Recommended parts:</a:t>
            </a:r>
          </a:p>
          <a:p>
            <a:pPr lvl="1">
              <a:buFont typeface="Wingdings" charset="0"/>
              <a:buChar char="§"/>
            </a:pPr>
            <a:r>
              <a:rPr lang="en-US">
                <a:latin typeface="Arial" charset="0"/>
                <a:ea typeface="ＭＳ Ｐゴシック" charset="0"/>
              </a:rPr>
              <a:t>P/N 17-0505RK male quick connect fitting and</a:t>
            </a:r>
          </a:p>
          <a:p>
            <a:pPr lvl="1">
              <a:buFont typeface="Wingdings" charset="0"/>
              <a:buChar char="§"/>
            </a:pPr>
            <a:r>
              <a:rPr lang="en-US">
                <a:latin typeface="Arial" charset="0"/>
                <a:ea typeface="ＭＳ Ｐゴシック" charset="0"/>
              </a:rPr>
              <a:t>P/N 31-0023RK 0-2.00 SCFH flow meter.</a:t>
            </a:r>
            <a:endParaRPr lang="en-US" sz="2000">
              <a:latin typeface="Arial" charset="0"/>
              <a:ea typeface="ＭＳ Ｐゴシック" charset="0"/>
            </a:endParaRPr>
          </a:p>
        </p:txBody>
      </p:sp>
      <p:sp>
        <p:nvSpPr>
          <p:cNvPr id="300036" name="Rectangle 4"/>
          <p:cNvSpPr>
            <a:spLocks noChangeArrowheads="1"/>
          </p:cNvSpPr>
          <p:nvPr/>
        </p:nvSpPr>
        <p:spPr bwMode="auto">
          <a:xfrm>
            <a:off x="5464175" y="22721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p>
        </p:txBody>
      </p:sp>
      <p:pic>
        <p:nvPicPr>
          <p:cNvPr id="30003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665688"/>
            <a:ext cx="3810000" cy="403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25400" dist="25399" dir="2700000" algn="ctr" rotWithShape="0">
                    <a:schemeClr val="bg2">
                      <a:alpha val="74998"/>
                    </a:schemeClr>
                  </a:outerShdw>
                </a:effectLst>
              </a14:hiddenEffects>
            </a:ext>
          </a:extLst>
        </p:spPr>
      </p:pic>
    </p:spTree>
    <p:extLst>
      <p:ext uri="{BB962C8B-B14F-4D97-AF65-F5344CB8AC3E}">
        <p14:creationId xmlns:p14="http://schemas.microsoft.com/office/powerpoint/2010/main" val="3489871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1026"/>
          <p:cNvSpPr>
            <a:spLocks noGrp="1" noChangeArrowheads="1"/>
          </p:cNvSpPr>
          <p:nvPr>
            <p:ph type="title"/>
          </p:nvPr>
        </p:nvSpPr>
        <p:spPr/>
        <p:txBody>
          <a:bodyPr/>
          <a:lstStyle/>
          <a:p>
            <a:r>
              <a:rPr lang="en-US">
                <a:latin typeface="Arial" charset="0"/>
                <a:ea typeface="ＭＳ Ｐゴシック" charset="0"/>
                <a:cs typeface="ＭＳ Ｐゴシック" charset="0"/>
              </a:rPr>
              <a:t>Setting the DP Switch</a:t>
            </a:r>
          </a:p>
        </p:txBody>
      </p:sp>
      <p:sp>
        <p:nvSpPr>
          <p:cNvPr id="203778" name="Rectangle 1027"/>
          <p:cNvSpPr>
            <a:spLocks noGrp="1" noChangeArrowheads="1"/>
          </p:cNvSpPr>
          <p:nvPr>
            <p:ph idx="1"/>
          </p:nvPr>
        </p:nvSpPr>
        <p:spPr/>
        <p:txBody>
          <a:bodyPr/>
          <a:lstStyle/>
          <a:p>
            <a:pPr>
              <a:lnSpc>
                <a:spcPct val="90000"/>
              </a:lnSpc>
            </a:pPr>
            <a:r>
              <a:rPr lang="en-US">
                <a:latin typeface="Arial" charset="0"/>
                <a:ea typeface="ＭＳ Ｐゴシック" charset="0"/>
                <a:cs typeface="ＭＳ Ｐゴシック" charset="0"/>
              </a:rPr>
              <a:t>Turn on the Eagle 2 and allow unit to warm up.</a:t>
            </a:r>
          </a:p>
          <a:p>
            <a:pPr>
              <a:lnSpc>
                <a:spcPct val="90000"/>
              </a:lnSpc>
            </a:pPr>
            <a:r>
              <a:rPr lang="en-US">
                <a:latin typeface="Arial" charset="0"/>
                <a:ea typeface="ＭＳ Ｐゴシック" charset="0"/>
                <a:cs typeface="ＭＳ Ｐゴシック" charset="0"/>
              </a:rPr>
              <a:t>Perform a Demand Zero if needed.</a:t>
            </a:r>
          </a:p>
          <a:p>
            <a:pPr>
              <a:lnSpc>
                <a:spcPct val="90000"/>
              </a:lnSpc>
            </a:pPr>
            <a:r>
              <a:rPr lang="en-US">
                <a:latin typeface="Arial" charset="0"/>
                <a:ea typeface="ＭＳ Ｐゴシック" charset="0"/>
                <a:cs typeface="ＭＳ Ｐゴシック" charset="0"/>
              </a:rPr>
              <a:t>Attach the flow meter to the inlet fitting of the Eagle 2 making sure that the flow meter valve is fully open.</a:t>
            </a:r>
          </a:p>
          <a:p>
            <a:pPr>
              <a:lnSpc>
                <a:spcPct val="90000"/>
              </a:lnSpc>
            </a:pPr>
            <a:r>
              <a:rPr lang="en-US">
                <a:latin typeface="Arial" charset="0"/>
                <a:ea typeface="ＭＳ Ｐゴシック" charset="0"/>
                <a:cs typeface="ＭＳ Ｐゴシック" charset="0"/>
              </a:rPr>
              <a:t>Verify that the flow rate is between 1.6 and 2 SCFH.</a:t>
            </a:r>
          </a:p>
        </p:txBody>
      </p:sp>
    </p:spTree>
    <p:extLst>
      <p:ext uri="{BB962C8B-B14F-4D97-AF65-F5344CB8AC3E}">
        <p14:creationId xmlns:p14="http://schemas.microsoft.com/office/powerpoint/2010/main" val="5144037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Setting the DP Switch</a:t>
            </a:r>
          </a:p>
        </p:txBody>
      </p:sp>
      <p:sp>
        <p:nvSpPr>
          <p:cNvPr id="204802" name="Rectangle 3"/>
          <p:cNvSpPr>
            <a:spLocks noGrp="1" noChangeArrowheads="1"/>
          </p:cNvSpPr>
          <p:nvPr>
            <p:ph idx="1"/>
          </p:nvPr>
        </p:nvSpPr>
        <p:spPr>
          <a:xfrm>
            <a:off x="685800" y="1598965"/>
            <a:ext cx="3581400" cy="4114800"/>
          </a:xfrm>
        </p:spPr>
        <p:txBody>
          <a:bodyPr/>
          <a:lstStyle/>
          <a:p>
            <a:r>
              <a:rPr lang="en-US" sz="2800">
                <a:latin typeface="Arial" charset="0"/>
                <a:ea typeface="ＭＳ Ｐゴシック" charset="0"/>
                <a:cs typeface="ＭＳ Ｐゴシック" charset="0"/>
              </a:rPr>
              <a:t>Slowly close the valve on the flow meter until the the reading drops to about .6 SCFH. The Eagle 2 should activate flow fault and the pump shut down.</a:t>
            </a:r>
          </a:p>
        </p:txBody>
      </p:sp>
      <p:sp>
        <p:nvSpPr>
          <p:cNvPr id="302084" name="Rectangle 4"/>
          <p:cNvSpPr>
            <a:spLocks noChangeArrowheads="1"/>
          </p:cNvSpPr>
          <p:nvPr/>
        </p:nvSpPr>
        <p:spPr bwMode="auto">
          <a:xfrm>
            <a:off x="6111875" y="226412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p>
        </p:txBody>
      </p:sp>
      <p:pic>
        <p:nvPicPr>
          <p:cNvPr id="204804" name="Picture 8" descr="Flow Adj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827565"/>
            <a:ext cx="4392613"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85014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Grp="1" noChangeArrowheads="1"/>
          </p:cNvSpPr>
          <p:nvPr>
            <p:ph type="title"/>
          </p:nvPr>
        </p:nvSpPr>
        <p:spPr/>
        <p:txBody>
          <a:bodyPr/>
          <a:lstStyle/>
          <a:p>
            <a:r>
              <a:rPr lang="en-US">
                <a:latin typeface="Arial" charset="0"/>
                <a:ea typeface="ＭＳ Ｐゴシック" charset="0"/>
                <a:cs typeface="ＭＳ Ｐゴシック" charset="0"/>
              </a:rPr>
              <a:t>Setting the DP Switch</a:t>
            </a:r>
          </a:p>
        </p:txBody>
      </p:sp>
      <p:sp>
        <p:nvSpPr>
          <p:cNvPr id="205826" name="Rectangle 3"/>
          <p:cNvSpPr>
            <a:spLocks noGrp="1" noChangeArrowheads="1"/>
          </p:cNvSpPr>
          <p:nvPr>
            <p:ph idx="1"/>
          </p:nvPr>
        </p:nvSpPr>
        <p:spPr>
          <a:xfrm>
            <a:off x="685800" y="1579563"/>
            <a:ext cx="3962400" cy="4114800"/>
          </a:xfrm>
        </p:spPr>
        <p:txBody>
          <a:bodyPr/>
          <a:lstStyle/>
          <a:p>
            <a:r>
              <a:rPr lang="en-US">
                <a:latin typeface="Arial" charset="0"/>
                <a:ea typeface="ＭＳ Ｐゴシック" charset="0"/>
                <a:cs typeface="ＭＳ Ｐゴシック" charset="0"/>
              </a:rPr>
              <a:t>Adjust DP switch as needed to activate flow fault at .6 SCFH +/- .1.</a:t>
            </a:r>
          </a:p>
          <a:p>
            <a:r>
              <a:rPr lang="en-US">
                <a:latin typeface="Arial" charset="0"/>
                <a:ea typeface="ＭＳ Ｐゴシック" charset="0"/>
                <a:cs typeface="ＭＳ Ｐゴシック" charset="0"/>
              </a:rPr>
              <a:t>Retest as necessary to verify trip point.</a:t>
            </a:r>
          </a:p>
        </p:txBody>
      </p:sp>
      <p:sp>
        <p:nvSpPr>
          <p:cNvPr id="306180" name="Rectangle 4"/>
          <p:cNvSpPr>
            <a:spLocks noChangeArrowheads="1"/>
          </p:cNvSpPr>
          <p:nvPr/>
        </p:nvSpPr>
        <p:spPr bwMode="auto">
          <a:xfrm>
            <a:off x="5668963" y="3006726"/>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p>
        </p:txBody>
      </p:sp>
      <p:pic>
        <p:nvPicPr>
          <p:cNvPr id="205828" name="Picture 5" descr="E2 DP Swit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112963"/>
            <a:ext cx="393541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012618"/>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11591</TotalTime>
  <Words>5350</Words>
  <Application>Microsoft Macintosh PowerPoint</Application>
  <PresentationFormat>On-screen Show (4:3)</PresentationFormat>
  <Paragraphs>692</Paragraphs>
  <Slides>126</Slides>
  <Notes>98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126</vt:i4>
      </vt:variant>
    </vt:vector>
  </HeadingPairs>
  <TitlesOfParts>
    <vt:vector size="128" baseType="lpstr">
      <vt:lpstr>Default Theme</vt:lpstr>
      <vt:lpstr>Microsoft Excel 97 - 2004 Worksheet</vt:lpstr>
      <vt:lpstr>Eagle 2</vt:lpstr>
      <vt:lpstr>Applications</vt:lpstr>
      <vt:lpstr>Features</vt:lpstr>
      <vt:lpstr>Features</vt:lpstr>
      <vt:lpstr>Features</vt:lpstr>
      <vt:lpstr>Sensor Technologies</vt:lpstr>
      <vt:lpstr>Sensor Advancements</vt:lpstr>
      <vt:lpstr>Physical Advancements</vt:lpstr>
      <vt:lpstr>Physical Advancements</vt:lpstr>
      <vt:lpstr>Display Advancements</vt:lpstr>
      <vt:lpstr>Software Advancements</vt:lpstr>
      <vt:lpstr>Software Advancements</vt:lpstr>
      <vt:lpstr>Software Advancements</vt:lpstr>
      <vt:lpstr>EAGLE 2 Features</vt:lpstr>
      <vt:lpstr>EAGLE 2 Features</vt:lpstr>
      <vt:lpstr>EAGLE 2 Features</vt:lpstr>
      <vt:lpstr>EAGLE 2 Features</vt:lpstr>
      <vt:lpstr>EAGLE 2 Features</vt:lpstr>
      <vt:lpstr>EAGLE 2 Features</vt:lpstr>
      <vt:lpstr>EAGLE 2 Features</vt:lpstr>
      <vt:lpstr>EAGLE 2 Features</vt:lpstr>
      <vt:lpstr>EAGLE 2 Features</vt:lpstr>
      <vt:lpstr>EAGLE 2 Features</vt:lpstr>
      <vt:lpstr>EAGLE 2 Features</vt:lpstr>
      <vt:lpstr>Eagle 2 Operation</vt:lpstr>
      <vt:lpstr>Eagle 2 Operation</vt:lpstr>
      <vt:lpstr>Eagle 2 Operation</vt:lpstr>
      <vt:lpstr>Eagle 2 Operation</vt:lpstr>
      <vt:lpstr>Eagle 2 Operation</vt:lpstr>
      <vt:lpstr>Eagle 2 Operation</vt:lpstr>
      <vt:lpstr>Eagle 2 Operation</vt:lpstr>
      <vt:lpstr>Eagle 2 Operation</vt:lpstr>
      <vt:lpstr>Performing a Demand Zero</vt:lpstr>
      <vt:lpstr>Performing a Flow Integrity Test</vt:lpstr>
      <vt:lpstr>Performing a Flow Integrity Test</vt:lpstr>
      <vt:lpstr>Performing a Breath Test</vt:lpstr>
      <vt:lpstr>Performing a Breath Test</vt:lpstr>
      <vt:lpstr>Display Mode</vt:lpstr>
      <vt:lpstr>Display Mode</vt:lpstr>
      <vt:lpstr>Display Mode</vt:lpstr>
      <vt:lpstr>Using the Eagle 2</vt:lpstr>
      <vt:lpstr>Eagle 2 Response Times</vt:lpstr>
      <vt:lpstr>Eagle 2 Auto Calibration</vt:lpstr>
      <vt:lpstr>Eagle 2 Auto Calibration</vt:lpstr>
      <vt:lpstr>Eagle 2 Auto Calibration</vt:lpstr>
      <vt:lpstr>Eagle Auto 2 Calibration</vt:lpstr>
      <vt:lpstr>Eagle 2 Auto Calibration</vt:lpstr>
      <vt:lpstr>Eagle 2 Auto Calibration</vt:lpstr>
      <vt:lpstr>Eagle 2 Auto Calibration</vt:lpstr>
      <vt:lpstr>Eagle 2 Auto Calibration</vt:lpstr>
      <vt:lpstr>Eagle 2 Auto Calibration</vt:lpstr>
      <vt:lpstr>Eagle 2 Auto Calibration</vt:lpstr>
      <vt:lpstr>Eagle 2 Auto Calibration</vt:lpstr>
      <vt:lpstr>Eagle 2 Auto Calibration</vt:lpstr>
      <vt:lpstr>Eagle 2 Auto Calibration</vt:lpstr>
      <vt:lpstr>Eagle 2 Single Calibration</vt:lpstr>
      <vt:lpstr>Eagle 2 Single Calibration</vt:lpstr>
      <vt:lpstr>Eagle 2 Single Calibration</vt:lpstr>
      <vt:lpstr>Eagle 2 Single Calibration</vt:lpstr>
      <vt:lpstr>Eagle 2 Single Calibration</vt:lpstr>
      <vt:lpstr>Eagle 2 Single Calibration</vt:lpstr>
      <vt:lpstr>Eagle 2 Single Calibration</vt:lpstr>
      <vt:lpstr>Eagle 2 Single Calibration</vt:lpstr>
      <vt:lpstr>Set up and configuration</vt:lpstr>
      <vt:lpstr>Setup Mode</vt:lpstr>
      <vt:lpstr>Setup Mode</vt:lpstr>
      <vt:lpstr>Setup Mode</vt:lpstr>
      <vt:lpstr>Setup Mode</vt:lpstr>
      <vt:lpstr>Setup Mode</vt:lpstr>
      <vt:lpstr>Configuring Channels</vt:lpstr>
      <vt:lpstr>Configuring Channels</vt:lpstr>
      <vt:lpstr>Configuring Channels</vt:lpstr>
      <vt:lpstr>Configuring Channels</vt:lpstr>
      <vt:lpstr>Changing Alarm Set Points</vt:lpstr>
      <vt:lpstr>Changing Alarm Set Points</vt:lpstr>
      <vt:lpstr>Changing Alarm Set Points</vt:lpstr>
      <vt:lpstr>Eagle 2 Maintenance</vt:lpstr>
      <vt:lpstr>Eagle 2 Maintenance</vt:lpstr>
      <vt:lpstr>Replacing Batteries</vt:lpstr>
      <vt:lpstr>Replacing Batteries</vt:lpstr>
      <vt:lpstr>Replacing Batteries</vt:lpstr>
      <vt:lpstr>Replacing Hydrophobic Filter</vt:lpstr>
      <vt:lpstr>Replacing Hydrophobic Filter</vt:lpstr>
      <vt:lpstr>Replacing Charcoal Filter</vt:lpstr>
      <vt:lpstr>Replacing Charcoal Filter</vt:lpstr>
      <vt:lpstr>Replacing a Sensor</vt:lpstr>
      <vt:lpstr>Replacing LEL Sensor</vt:lpstr>
      <vt:lpstr>Replacing the LEL Sensor</vt:lpstr>
      <vt:lpstr>Replacing Oxygen Sensor</vt:lpstr>
      <vt:lpstr>Replacing Oxygen Sensor</vt:lpstr>
      <vt:lpstr>Replacing CO or H2S Sensor</vt:lpstr>
      <vt:lpstr>Replacing CO or H2S Sensor</vt:lpstr>
      <vt:lpstr>Replacing the pump</vt:lpstr>
      <vt:lpstr>Setting the DP Switch</vt:lpstr>
      <vt:lpstr>Setting the DP Switch</vt:lpstr>
      <vt:lpstr>Setting the DP Switch</vt:lpstr>
      <vt:lpstr>Setting the DP Switch</vt:lpstr>
      <vt:lpstr>Setting the DP Switch</vt:lpstr>
      <vt:lpstr>Setting the DP Switch</vt:lpstr>
      <vt:lpstr>PID Cleaning</vt:lpstr>
      <vt:lpstr>Opening the PID</vt:lpstr>
      <vt:lpstr>Removing the PID</vt:lpstr>
      <vt:lpstr>PID Cleaning</vt:lpstr>
      <vt:lpstr>PID Cleaning</vt:lpstr>
      <vt:lpstr>PID Cleaning</vt:lpstr>
      <vt:lpstr>PID Cleaning</vt:lpstr>
      <vt:lpstr>Reassemble PID</vt:lpstr>
      <vt:lpstr>PID Maintenance</vt:lpstr>
      <vt:lpstr>PID Maintenance</vt:lpstr>
      <vt:lpstr>PID Maintenance</vt:lpstr>
      <vt:lpstr>PID Maintenance</vt:lpstr>
      <vt:lpstr>PID Maintenance</vt:lpstr>
      <vt:lpstr>PID Maintenance</vt:lpstr>
      <vt:lpstr>PID Maintenance</vt:lpstr>
      <vt:lpstr>PID Maintenance</vt:lpstr>
      <vt:lpstr>Eagle 2 Data Logger</vt:lpstr>
      <vt:lpstr>Eagle 2 Data Logger</vt:lpstr>
      <vt:lpstr>Eagle 2 Data Logger</vt:lpstr>
      <vt:lpstr>Eagle 2 Data Logger</vt:lpstr>
      <vt:lpstr>Eagle 2 Data Logger</vt:lpstr>
      <vt:lpstr>Eagle 2 Data Logger</vt:lpstr>
      <vt:lpstr>Eagle 2 Data Logger</vt:lpstr>
      <vt:lpstr>Eagle 2 Data Logger</vt:lpstr>
      <vt:lpstr>Eagle 2 Data Logger</vt:lpstr>
      <vt:lpstr>Eagle 2 Parts List</vt:lpstr>
      <vt:lpstr>Eagle 2 Parts List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Johnson</dc:creator>
  <cp:lastModifiedBy>Steve Bretzke</cp:lastModifiedBy>
  <cp:revision>39</cp:revision>
  <cp:lastPrinted>2014-06-12T15:55:18Z</cp:lastPrinted>
  <dcterms:created xsi:type="dcterms:W3CDTF">2013-11-05T19:19:50Z</dcterms:created>
  <dcterms:modified xsi:type="dcterms:W3CDTF">2014-06-30T17:40:30Z</dcterms:modified>
</cp:coreProperties>
</file>