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65" r:id="rId4"/>
    <p:sldId id="266" r:id="rId5"/>
    <p:sldId id="267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06" r:id="rId34"/>
    <p:sldId id="284" r:id="rId35"/>
    <p:sldId id="285" r:id="rId36"/>
    <p:sldId id="286" r:id="rId37"/>
    <p:sldId id="287" r:id="rId38"/>
    <p:sldId id="288" r:id="rId39"/>
    <p:sldId id="289" r:id="rId40"/>
    <p:sldId id="292" r:id="rId41"/>
    <p:sldId id="293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55"/>
    <p:restoredTop sz="94674"/>
  </p:normalViewPr>
  <p:slideViewPr>
    <p:cSldViewPr snapToGrid="0" snapToObjects="1">
      <p:cViewPr>
        <p:scale>
          <a:sx n="125" d="100"/>
          <a:sy n="125" d="100"/>
        </p:scale>
        <p:origin x="856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1349BF-95AF-404D-886E-CE58E9B06503}" type="datetimeFigureOut">
              <a:rPr lang="en-US" smtClean="0"/>
              <a:t>6/13/24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499978-1FEA-7940-845D-C0F34A8A2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367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E4685-BB19-B845-BD6E-E664E61C879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323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E4685-BB19-B845-BD6E-E664E61C879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617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E4685-BB19-B845-BD6E-E664E61C879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489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E4685-BB19-B845-BD6E-E664E61C879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680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E4685-BB19-B845-BD6E-E664E61C879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9010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E4685-BB19-B845-BD6E-E664E61C879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9153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E4685-BB19-B845-BD6E-E664E61C879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7085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E4685-BB19-B845-BD6E-E664E61C879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606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BA3F1-30D8-774F-8EDC-5D0974C33D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568447-1D6F-2949-985A-91F70D91BE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276F8C-66AC-2743-91B6-BD15FB3AD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073FA-4F85-9749-AA8B-AC279C977E11}" type="datetimeyyyy">
              <a:rPr lang="en-US" smtClean="0"/>
              <a:t>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1FEC92-00A7-BB49-8922-A1FC6FE70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898B0-9ECC-EF4F-B32D-DB4610178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B2A0-9119-2E41-94CD-C35AC1E91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7D6E5-1830-AF42-8705-2C2072C0A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584682-5253-B74F-BBEA-CF61AC397F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5A002F-53F9-0F48-A96B-09CECF6F8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FEBE8-AD70-7D4D-ADB6-B5C528B7B38A}" type="datetimeyyyy">
              <a:rPr lang="en-US" smtClean="0"/>
              <a:t>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CD401C-6906-E348-9FD5-A4B96039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177E5F-163F-5D46-AAA0-E2141022E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B2A0-9119-2E41-94CD-C35AC1E91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935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2121E2-2BF4-3042-9875-55A7460D8E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9B0129-AF39-9244-81A8-67B1AE1206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B64EF-907A-894D-AE0F-7B8DD598C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62E8-2FDC-B34F-87F7-9962DA4DADBB}" type="datetimeyyyy">
              <a:rPr lang="en-US" smtClean="0"/>
              <a:t>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C3D16-3213-AF41-A266-3417830FE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CD9807-4C8B-EE41-9284-0F2CA3A5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B2A0-9119-2E41-94CD-C35AC1E91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379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5A4D2-931B-3F4C-B522-7F2A1055F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876AF-062C-394B-8F2A-25DE3EECE9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5AD35D-995F-6345-B6EB-6339A37AD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BF1E-8261-D646-8FD1-1F8EBD417ABA}" type="datetimeyyyy">
              <a:rPr lang="en-US" smtClean="0"/>
              <a:t>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8C73D-79F2-CE4B-AB21-576238CC4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37A1BC-2017-4848-ABB0-E2F60ECCD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B2A0-9119-2E41-94CD-C35AC1E91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36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B2E34-D45D-E049-A592-9F09660B4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69F49D-5098-2C43-967B-EF747C369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7EC0A9-224F-2642-BB95-B9AA79D3A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95837-3E69-BA47-A731-2AEF96315ED8}" type="datetimeyyyy">
              <a:rPr lang="en-US" smtClean="0"/>
              <a:t>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34BD45-1AEA-3147-9E18-F6B442C76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477EF-590B-CF47-9E5B-35FFC42D3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B2A0-9119-2E41-94CD-C35AC1E91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289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209D5-41A7-CA41-AFDA-72834E7D9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8E121-4179-BA48-9EB2-C10D9ACE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74FFD4-3013-764D-81FA-55DBE2EEA7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B48EF-A68F-A64E-9677-C560FB4B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BFB7-F2BD-AA47-8F5F-4B01E443CC20}" type="datetimeyyyy">
              <a:rPr lang="en-US" smtClean="0"/>
              <a:t>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71E870-4251-C74A-BA51-97CCAE570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1F43E0-41CA-5A45-85CE-C2F016C45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B2A0-9119-2E41-94CD-C35AC1E91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882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39AC7-7A53-1743-B721-78B214A1E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3BCFD8-A7FD-AE4D-97D5-A378115E9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C559EC-21E1-8444-B223-76BA96866A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9C0A1A-702E-F144-89AE-D4CC96C009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4E9AFA-E237-3341-A0B1-65BE7E5A15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1830F0-5AE6-624F-855C-848EF4503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DD967-FAA6-4C43-9858-5947B190E376}" type="datetimeyyyy">
              <a:rPr lang="en-US" smtClean="0"/>
              <a:t>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32048E-F867-F744-BBC4-BEA528116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49D545-A6A7-0648-A4F9-1D33F6EC1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B2A0-9119-2E41-94CD-C35AC1E91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15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89CCC-51D0-5242-8E56-3BB4A7F08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33360-E86A-8F4E-9FB0-10DB5941F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D572-73C3-734A-B35A-47ECECA11084}" type="datetimeyyyy">
              <a:rPr lang="en-US" smtClean="0"/>
              <a:t>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85F39A-7ECC-F144-9C64-8846F8543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8E46AE-A1A4-DA45-A8FD-2DE100688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B2A0-9119-2E41-94CD-C35AC1E91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679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D4119B-7811-2644-8D28-5675CFA1A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DD48-F85C-2D4D-8DB6-6CA28956E810}" type="datetimeyyyy">
              <a:rPr lang="en-US" smtClean="0"/>
              <a:t>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09600A-1A77-8645-9D7D-83A93180B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A02258-8264-0C41-BDCC-C9CA09DD8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B2A0-9119-2E41-94CD-C35AC1E91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558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04282-DBB1-C943-B38D-C0CF35199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20738-C37F-3149-A78B-3204E436A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44BEE5-A43B-854C-8081-9FE38A6D8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5CF669-30D4-2546-8E21-E8BF057C5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D5BF1-7B3B-154C-B77E-35EAD394D7D3}" type="datetimeyyyy">
              <a:rPr lang="en-US" smtClean="0"/>
              <a:t>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64E989-3675-BB4E-A8B4-87C91B139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FB6A02-F68E-F94F-AD2E-EF4E5A98D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B2A0-9119-2E41-94CD-C35AC1E91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052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B9D2D-AB88-1C4A-ABDE-98AE9FB4A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752AE2-7C3D-A744-8267-0A92FED8E4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4A68A9-5C26-0D4D-A0E5-2F31F73DC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9F6AB-2A3C-C64A-B16F-0BD2CF0FD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E585-8D8E-6649-83EF-511239595C21}" type="datetimeyyyy">
              <a:rPr lang="en-US" smtClean="0"/>
              <a:t>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40402E-C9E1-094F-B423-46DD2F9F4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39AD3C-B0E7-5F43-9C5D-CD80D0CC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B2A0-9119-2E41-94CD-C35AC1E91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74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CA8966-4D4B-3740-B945-10E52B33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D6736-86B4-3F49-949D-B434FFDE7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3B4668-FA39-D145-9FDD-D4A0A0BBE3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F404A-E7E0-3E45-8567-31CE92ED9BC3}" type="datetimeyyyy">
              <a:rPr lang="en-US" smtClean="0"/>
              <a:t>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FA1201-2E96-AB4B-A2AD-CC66574B44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E1EB3-02FA-194E-BEAB-94C7A577A0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9B2A0-9119-2E41-94CD-C35AC1E91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748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EC3914A-0179-1647-8A86-C3991258DBCE}"/>
              </a:ext>
            </a:extLst>
          </p:cNvPr>
          <p:cNvSpPr txBox="1"/>
          <p:nvPr/>
        </p:nvSpPr>
        <p:spPr>
          <a:xfrm>
            <a:off x="4568978" y="163201"/>
            <a:ext cx="30540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A87133-DC50-4E43-9AC1-F24CAB820C13}"/>
              </a:ext>
            </a:extLst>
          </p:cNvPr>
          <p:cNvSpPr txBox="1"/>
          <p:nvPr/>
        </p:nvSpPr>
        <p:spPr>
          <a:xfrm>
            <a:off x="4800709" y="994198"/>
            <a:ext cx="25905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Service PowerPoint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3B6A12-73CA-EC40-BBBF-4AFB40B076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86682" y="1225030"/>
            <a:ext cx="3673177" cy="563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330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67F37CD-560C-3A4E-8FAA-DD8BCA7B8307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181596-2C2E-E342-985B-452DB5ECFC90}"/>
              </a:ext>
            </a:extLst>
          </p:cNvPr>
          <p:cNvSpPr txBox="1"/>
          <p:nvPr/>
        </p:nvSpPr>
        <p:spPr>
          <a:xfrm>
            <a:off x="3981190" y="0"/>
            <a:ext cx="42296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Fresh Air Adjust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EC496DD-89D2-3C44-883D-D457D02789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653" y="2705806"/>
            <a:ext cx="2742489" cy="273883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9D0C422-6EA4-DB4A-ABA4-3F86517C85E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2767" y="2705805"/>
            <a:ext cx="2742488" cy="273883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DF65E53-46ED-0444-A77A-472A5726623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5880" y="2705805"/>
            <a:ext cx="2742488" cy="273883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8FEEF09-D845-8F41-813E-5B28C29F0DD7}"/>
              </a:ext>
            </a:extLst>
          </p:cNvPr>
          <p:cNvSpPr txBox="1"/>
          <p:nvPr/>
        </p:nvSpPr>
        <p:spPr>
          <a:xfrm>
            <a:off x="4324392" y="1224477"/>
            <a:ext cx="35432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Verify that the instrument is in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fresh air environment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CB86510-D8C3-904C-8CA3-AE89D038DE0F}"/>
              </a:ext>
            </a:extLst>
          </p:cNvPr>
          <p:cNvCxnSpPr/>
          <p:nvPr/>
        </p:nvCxnSpPr>
        <p:spPr>
          <a:xfrm>
            <a:off x="2616910" y="4054248"/>
            <a:ext cx="890751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E999ED9-F368-7C46-9B75-2204C0284477}"/>
              </a:ext>
            </a:extLst>
          </p:cNvPr>
          <p:cNvCxnSpPr/>
          <p:nvPr/>
        </p:nvCxnSpPr>
        <p:spPr>
          <a:xfrm>
            <a:off x="5751935" y="4054248"/>
            <a:ext cx="890751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EF161EAB-F639-A74E-B12C-B6EAAB6878F9}"/>
              </a:ext>
            </a:extLst>
          </p:cNvPr>
          <p:cNvSpPr/>
          <p:nvPr/>
        </p:nvSpPr>
        <p:spPr>
          <a:xfrm>
            <a:off x="737138" y="4388173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0216884-F932-7942-8856-5BF8F5928A79}"/>
              </a:ext>
            </a:extLst>
          </p:cNvPr>
          <p:cNvSpPr/>
          <p:nvPr/>
        </p:nvSpPr>
        <p:spPr>
          <a:xfrm>
            <a:off x="3855407" y="4388173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777C680-89CB-6F42-A2A4-5AD52E72160E}"/>
              </a:ext>
            </a:extLst>
          </p:cNvPr>
          <p:cNvSpPr txBox="1"/>
          <p:nvPr/>
        </p:nvSpPr>
        <p:spPr>
          <a:xfrm>
            <a:off x="332130" y="5637076"/>
            <a:ext cx="26452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Press and hold the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button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5EDA7AB-A004-4644-8B91-1F6DAAFC2BC0}"/>
              </a:ext>
            </a:extLst>
          </p:cNvPr>
          <p:cNvSpPr txBox="1"/>
          <p:nvPr/>
        </p:nvSpPr>
        <p:spPr>
          <a:xfrm>
            <a:off x="3507661" y="5641429"/>
            <a:ext cx="2483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Keep holding the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AIR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button 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until prompted to release it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F4E64ABF-EF3D-1F44-A32F-B25628971A3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03022" y="2705805"/>
            <a:ext cx="2742489" cy="2738837"/>
          </a:xfrm>
          <a:prstGeom prst="rect">
            <a:avLst/>
          </a:prstGeom>
        </p:spPr>
      </p:pic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A789647-FE88-F14D-8C3D-88EDFCFFF33C}"/>
              </a:ext>
            </a:extLst>
          </p:cNvPr>
          <p:cNvCxnSpPr/>
          <p:nvPr/>
        </p:nvCxnSpPr>
        <p:spPr>
          <a:xfrm>
            <a:off x="8870320" y="4055101"/>
            <a:ext cx="890751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577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67F37CD-560C-3A4E-8FAA-DD8BCA7B8307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181596-2C2E-E342-985B-452DB5ECFC90}"/>
              </a:ext>
            </a:extLst>
          </p:cNvPr>
          <p:cNvSpPr txBox="1"/>
          <p:nvPr/>
        </p:nvSpPr>
        <p:spPr>
          <a:xfrm>
            <a:off x="4028741" y="0"/>
            <a:ext cx="36825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Display Mode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EB7EF3-46D9-3E44-B042-ED1488ABBB01}"/>
              </a:ext>
            </a:extLst>
          </p:cNvPr>
          <p:cNvSpPr txBox="1"/>
          <p:nvPr/>
        </p:nvSpPr>
        <p:spPr>
          <a:xfrm>
            <a:off x="1953483" y="1224477"/>
            <a:ext cx="78712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From the Normal Operation Screen ( Measuring Mode )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Press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POWER/MODE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 cycle through Display Mode’s menu items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727E5A-5A91-3641-BA91-A82A300458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964" y="2705806"/>
            <a:ext cx="2742490" cy="27388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DD45B4-A42E-1E4D-A68A-1B3410CDF74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8770" y="2705805"/>
            <a:ext cx="2742490" cy="27388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277B9C-D594-9842-B341-301FC39D554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1576" y="2705805"/>
            <a:ext cx="2742489" cy="2738838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97A7920F-48BE-8A4A-843E-27A5777AF73D}"/>
              </a:ext>
            </a:extLst>
          </p:cNvPr>
          <p:cNvSpPr/>
          <p:nvPr/>
        </p:nvSpPr>
        <p:spPr>
          <a:xfrm>
            <a:off x="2399501" y="4388173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AA913B8-4D49-734B-B4F2-BC6F535A8E7B}"/>
              </a:ext>
            </a:extLst>
          </p:cNvPr>
          <p:cNvSpPr/>
          <p:nvPr/>
        </p:nvSpPr>
        <p:spPr>
          <a:xfrm>
            <a:off x="6151134" y="4388173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65BF7E9-799E-CE42-8E02-0852AA403A4E}"/>
              </a:ext>
            </a:extLst>
          </p:cNvPr>
          <p:cNvCxnSpPr/>
          <p:nvPr/>
        </p:nvCxnSpPr>
        <p:spPr>
          <a:xfrm>
            <a:off x="3519265" y="4070814"/>
            <a:ext cx="890751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5033DE3-4981-B04A-B0FB-C84B3110C4A4}"/>
              </a:ext>
            </a:extLst>
          </p:cNvPr>
          <p:cNvCxnSpPr/>
          <p:nvPr/>
        </p:nvCxnSpPr>
        <p:spPr>
          <a:xfrm>
            <a:off x="7298633" y="4054248"/>
            <a:ext cx="890751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EA4A0AAB-517B-4D4A-84E8-049295295103}"/>
              </a:ext>
            </a:extLst>
          </p:cNvPr>
          <p:cNvSpPr/>
          <p:nvPr/>
        </p:nvSpPr>
        <p:spPr>
          <a:xfrm>
            <a:off x="9876224" y="4388173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F9EAC9D-3E8D-9043-9E94-A89CA1B9DB50}"/>
              </a:ext>
            </a:extLst>
          </p:cNvPr>
          <p:cNvCxnSpPr>
            <a:cxnSpLocks/>
          </p:cNvCxnSpPr>
          <p:nvPr/>
        </p:nvCxnSpPr>
        <p:spPr>
          <a:xfrm flipH="1">
            <a:off x="2867284" y="1932363"/>
            <a:ext cx="520944" cy="2455810"/>
          </a:xfrm>
          <a:prstGeom prst="straightConnector1">
            <a:avLst/>
          </a:prstGeom>
          <a:ln w="825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4150AB2F-82CB-B74F-8A67-52E3D98F7342}"/>
              </a:ext>
            </a:extLst>
          </p:cNvPr>
          <p:cNvSpPr txBox="1"/>
          <p:nvPr/>
        </p:nvSpPr>
        <p:spPr>
          <a:xfrm>
            <a:off x="290829" y="6305213"/>
            <a:ext cx="3472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Press AIR to turn on/off the light</a:t>
            </a:r>
          </a:p>
        </p:txBody>
      </p:sp>
      <p:cxnSp>
        <p:nvCxnSpPr>
          <p:cNvPr id="26" name="Elbow Connector 25">
            <a:extLst>
              <a:ext uri="{FF2B5EF4-FFF2-40B4-BE49-F238E27FC236}">
                <a16:creationId xmlns:a16="http://schemas.microsoft.com/office/drawing/2014/main" id="{65B43975-7E54-084B-8EB9-392CD01D1FA1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04284" y="5078498"/>
            <a:ext cx="1486264" cy="998563"/>
          </a:xfrm>
          <a:prstGeom prst="bentConnector3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985289F-35AA-2045-8A1B-AC86F3611596}"/>
              </a:ext>
            </a:extLst>
          </p:cNvPr>
          <p:cNvSpPr txBox="1"/>
          <p:nvPr/>
        </p:nvSpPr>
        <p:spPr>
          <a:xfrm>
            <a:off x="1661758" y="5633523"/>
            <a:ext cx="9509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Flashlight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8F44FFF-D909-9847-AAFA-19CED8BEF53A}"/>
              </a:ext>
            </a:extLst>
          </p:cNvPr>
          <p:cNvSpPr txBox="1"/>
          <p:nvPr/>
        </p:nvSpPr>
        <p:spPr>
          <a:xfrm>
            <a:off x="9286066" y="5637076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STEL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32CE3D0-4936-6441-8EB1-F2C0E23A92FC}"/>
              </a:ext>
            </a:extLst>
          </p:cNvPr>
          <p:cNvSpPr txBox="1"/>
          <p:nvPr/>
        </p:nvSpPr>
        <p:spPr>
          <a:xfrm>
            <a:off x="5603098" y="5637075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Peak</a:t>
            </a:r>
          </a:p>
        </p:txBody>
      </p:sp>
    </p:spTree>
    <p:extLst>
      <p:ext uri="{BB962C8B-B14F-4D97-AF65-F5344CB8AC3E}">
        <p14:creationId xmlns:p14="http://schemas.microsoft.com/office/powerpoint/2010/main" val="1075566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67F37CD-560C-3A4E-8FAA-DD8BCA7B8307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181596-2C2E-E342-985B-452DB5ECFC90}"/>
              </a:ext>
            </a:extLst>
          </p:cNvPr>
          <p:cNvSpPr txBox="1"/>
          <p:nvPr/>
        </p:nvSpPr>
        <p:spPr>
          <a:xfrm>
            <a:off x="4028741" y="0"/>
            <a:ext cx="36825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Display Mode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727E5A-5A91-3641-BA91-A82A300458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964" y="2705806"/>
            <a:ext cx="2742490" cy="27388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DD45B4-A42E-1E4D-A68A-1B3410CDF74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8770" y="2705805"/>
            <a:ext cx="2742489" cy="27388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277B9C-D594-9842-B341-301FC39D554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57547" y="1291100"/>
            <a:ext cx="2600749" cy="2597285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97A7920F-48BE-8A4A-843E-27A5777AF73D}"/>
              </a:ext>
            </a:extLst>
          </p:cNvPr>
          <p:cNvSpPr/>
          <p:nvPr/>
        </p:nvSpPr>
        <p:spPr>
          <a:xfrm>
            <a:off x="2399501" y="4388173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AA913B8-4D49-734B-B4F2-BC6F535A8E7B}"/>
              </a:ext>
            </a:extLst>
          </p:cNvPr>
          <p:cNvSpPr/>
          <p:nvPr/>
        </p:nvSpPr>
        <p:spPr>
          <a:xfrm>
            <a:off x="9896282" y="2889561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65BF7E9-799E-CE42-8E02-0852AA403A4E}"/>
              </a:ext>
            </a:extLst>
          </p:cNvPr>
          <p:cNvCxnSpPr/>
          <p:nvPr/>
        </p:nvCxnSpPr>
        <p:spPr>
          <a:xfrm>
            <a:off x="3519265" y="4070814"/>
            <a:ext cx="890751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985289F-35AA-2045-8A1B-AC86F3611596}"/>
              </a:ext>
            </a:extLst>
          </p:cNvPr>
          <p:cNvSpPr txBox="1"/>
          <p:nvPr/>
        </p:nvSpPr>
        <p:spPr>
          <a:xfrm>
            <a:off x="1661758" y="5633523"/>
            <a:ext cx="577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TWA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32CE3D0-4936-6441-8EB1-F2C0E23A92FC}"/>
              </a:ext>
            </a:extLst>
          </p:cNvPr>
          <p:cNvSpPr txBox="1"/>
          <p:nvPr/>
        </p:nvSpPr>
        <p:spPr>
          <a:xfrm>
            <a:off x="5348877" y="5637075"/>
            <a:ext cx="11512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HC Gas List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138BE23-ECAD-F245-9A65-A713313456C8}"/>
              </a:ext>
            </a:extLst>
          </p:cNvPr>
          <p:cNvCxnSpPr>
            <a:cxnSpLocks/>
          </p:cNvCxnSpPr>
          <p:nvPr/>
        </p:nvCxnSpPr>
        <p:spPr>
          <a:xfrm>
            <a:off x="7087281" y="4188254"/>
            <a:ext cx="1060583" cy="112238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DF69E436-3E7C-2542-91BE-94A81DC2CE4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57546" y="4121849"/>
            <a:ext cx="2600749" cy="2597285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F4699EF-13AE-5847-A9DB-53AC10E17856}"/>
              </a:ext>
            </a:extLst>
          </p:cNvPr>
          <p:cNvCxnSpPr>
            <a:cxnSpLocks/>
          </p:cNvCxnSpPr>
          <p:nvPr/>
        </p:nvCxnSpPr>
        <p:spPr>
          <a:xfrm flipV="1">
            <a:off x="7087281" y="2936029"/>
            <a:ext cx="1144295" cy="1059793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35D47222-43BC-8548-AF17-848167CA7980}"/>
              </a:ext>
            </a:extLst>
          </p:cNvPr>
          <p:cNvSpPr txBox="1"/>
          <p:nvPr/>
        </p:nvSpPr>
        <p:spPr>
          <a:xfrm>
            <a:off x="6877533" y="1987023"/>
            <a:ext cx="3472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Press AIR to </a:t>
            </a:r>
            <a:b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change HC Gas List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5BE9E6-A663-2F49-98E6-0E407B684E36}"/>
              </a:ext>
            </a:extLst>
          </p:cNvPr>
          <p:cNvSpPr txBox="1"/>
          <p:nvPr/>
        </p:nvSpPr>
        <p:spPr>
          <a:xfrm>
            <a:off x="6653797" y="5688836"/>
            <a:ext cx="3472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Press POWER/MODE to </a:t>
            </a:r>
            <a:b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continue to the next </a:t>
            </a:r>
            <a:b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display menu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2B422B5-4440-4D48-9C47-984A1191DE34}"/>
              </a:ext>
            </a:extLst>
          </p:cNvPr>
          <p:cNvSpPr/>
          <p:nvPr/>
        </p:nvSpPr>
        <p:spPr>
          <a:xfrm>
            <a:off x="10914443" y="5697612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D39B0BD-D8D8-C744-A61D-4CB453629F16}"/>
              </a:ext>
            </a:extLst>
          </p:cNvPr>
          <p:cNvSpPr/>
          <p:nvPr/>
        </p:nvSpPr>
        <p:spPr>
          <a:xfrm>
            <a:off x="6146386" y="4388172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759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67F37CD-560C-3A4E-8FAA-DD8BCA7B8307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181596-2C2E-E342-985B-452DB5ECFC90}"/>
              </a:ext>
            </a:extLst>
          </p:cNvPr>
          <p:cNvSpPr txBox="1"/>
          <p:nvPr/>
        </p:nvSpPr>
        <p:spPr>
          <a:xfrm>
            <a:off x="4028741" y="0"/>
            <a:ext cx="36825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Display Mode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DD45B4-A42E-1E4D-A68A-1B3410CDF74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5584" y="2705805"/>
            <a:ext cx="2742489" cy="27388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277B9C-D594-9842-B341-301FC39D554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4361" y="1291100"/>
            <a:ext cx="2600748" cy="2597285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3AA913B8-4D49-734B-B4F2-BC6F535A8E7B}"/>
              </a:ext>
            </a:extLst>
          </p:cNvPr>
          <p:cNvSpPr/>
          <p:nvPr/>
        </p:nvSpPr>
        <p:spPr>
          <a:xfrm>
            <a:off x="3547491" y="4388173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32CE3D0-4936-6441-8EB1-F2C0E23A92FC}"/>
              </a:ext>
            </a:extLst>
          </p:cNvPr>
          <p:cNvSpPr txBox="1"/>
          <p:nvPr/>
        </p:nvSpPr>
        <p:spPr>
          <a:xfrm>
            <a:off x="2560069" y="5637075"/>
            <a:ext cx="1468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Calibration Data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138BE23-ECAD-F245-9A65-A713313456C8}"/>
              </a:ext>
            </a:extLst>
          </p:cNvPr>
          <p:cNvCxnSpPr>
            <a:cxnSpLocks/>
          </p:cNvCxnSpPr>
          <p:nvPr/>
        </p:nvCxnSpPr>
        <p:spPr>
          <a:xfrm>
            <a:off x="4454095" y="4188254"/>
            <a:ext cx="1060583" cy="112238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DF69E436-3E7C-2542-91BE-94A81DC2CE4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4360" y="4121849"/>
            <a:ext cx="2600748" cy="2597285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F4699EF-13AE-5847-A9DB-53AC10E17856}"/>
              </a:ext>
            </a:extLst>
          </p:cNvPr>
          <p:cNvCxnSpPr>
            <a:cxnSpLocks/>
          </p:cNvCxnSpPr>
          <p:nvPr/>
        </p:nvCxnSpPr>
        <p:spPr>
          <a:xfrm flipV="1">
            <a:off x="4454095" y="2936029"/>
            <a:ext cx="1144295" cy="1059793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35D47222-43BC-8548-AF17-848167CA7980}"/>
              </a:ext>
            </a:extLst>
          </p:cNvPr>
          <p:cNvSpPr txBox="1"/>
          <p:nvPr/>
        </p:nvSpPr>
        <p:spPr>
          <a:xfrm>
            <a:off x="4244347" y="1987023"/>
            <a:ext cx="3472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Press AIR to </a:t>
            </a:r>
            <a:b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display cal. data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5BE9E6-A663-2F49-98E6-0E407B684E36}"/>
              </a:ext>
            </a:extLst>
          </p:cNvPr>
          <p:cNvSpPr txBox="1"/>
          <p:nvPr/>
        </p:nvSpPr>
        <p:spPr>
          <a:xfrm>
            <a:off x="4020611" y="5688836"/>
            <a:ext cx="3472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Press POWER/MODE to </a:t>
            </a:r>
            <a:b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continue to the next </a:t>
            </a:r>
            <a:b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display menu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CC12240-4B20-B94D-BD62-C23083D79446}"/>
              </a:ext>
            </a:extLst>
          </p:cNvPr>
          <p:cNvSpPr/>
          <p:nvPr/>
        </p:nvSpPr>
        <p:spPr>
          <a:xfrm>
            <a:off x="7254795" y="2855773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16AF9E8-3131-2F4E-BDF3-CCE8859B4A4F}"/>
              </a:ext>
            </a:extLst>
          </p:cNvPr>
          <p:cNvSpPr/>
          <p:nvPr/>
        </p:nvSpPr>
        <p:spPr>
          <a:xfrm>
            <a:off x="8280600" y="5688836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01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67F37CD-560C-3A4E-8FAA-DD8BCA7B8307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181596-2C2E-E342-985B-452DB5ECFC90}"/>
              </a:ext>
            </a:extLst>
          </p:cNvPr>
          <p:cNvSpPr txBox="1"/>
          <p:nvPr/>
        </p:nvSpPr>
        <p:spPr>
          <a:xfrm>
            <a:off x="4028741" y="0"/>
            <a:ext cx="36825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Display Mode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DD45B4-A42E-1E4D-A68A-1B3410CDF74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5584" y="2705805"/>
            <a:ext cx="2742489" cy="273883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277B9C-D594-9842-B341-301FC39D554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4361" y="1291100"/>
            <a:ext cx="2600748" cy="2597284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3AA913B8-4D49-734B-B4F2-BC6F535A8E7B}"/>
              </a:ext>
            </a:extLst>
          </p:cNvPr>
          <p:cNvSpPr/>
          <p:nvPr/>
        </p:nvSpPr>
        <p:spPr>
          <a:xfrm>
            <a:off x="3547491" y="4388173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32CE3D0-4936-6441-8EB1-F2C0E23A92FC}"/>
              </a:ext>
            </a:extLst>
          </p:cNvPr>
          <p:cNvSpPr txBox="1"/>
          <p:nvPr/>
        </p:nvSpPr>
        <p:spPr>
          <a:xfrm>
            <a:off x="2547376" y="5637075"/>
            <a:ext cx="1378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Snap Log Data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138BE23-ECAD-F245-9A65-A713313456C8}"/>
              </a:ext>
            </a:extLst>
          </p:cNvPr>
          <p:cNvCxnSpPr>
            <a:cxnSpLocks/>
          </p:cNvCxnSpPr>
          <p:nvPr/>
        </p:nvCxnSpPr>
        <p:spPr>
          <a:xfrm>
            <a:off x="4454095" y="4188254"/>
            <a:ext cx="1060583" cy="112238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DF69E436-3E7C-2542-91BE-94A81DC2CE4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4360" y="4121849"/>
            <a:ext cx="2600748" cy="2597284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F4699EF-13AE-5847-A9DB-53AC10E17856}"/>
              </a:ext>
            </a:extLst>
          </p:cNvPr>
          <p:cNvCxnSpPr>
            <a:cxnSpLocks/>
          </p:cNvCxnSpPr>
          <p:nvPr/>
        </p:nvCxnSpPr>
        <p:spPr>
          <a:xfrm flipV="1">
            <a:off x="4454095" y="2936029"/>
            <a:ext cx="1144295" cy="1059793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35D47222-43BC-8548-AF17-848167CA7980}"/>
              </a:ext>
            </a:extLst>
          </p:cNvPr>
          <p:cNvSpPr txBox="1"/>
          <p:nvPr/>
        </p:nvSpPr>
        <p:spPr>
          <a:xfrm>
            <a:off x="4244347" y="1987023"/>
            <a:ext cx="3472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Press AIR to </a:t>
            </a:r>
            <a:b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display snap log data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5BE9E6-A663-2F49-98E6-0E407B684E36}"/>
              </a:ext>
            </a:extLst>
          </p:cNvPr>
          <p:cNvSpPr txBox="1"/>
          <p:nvPr/>
        </p:nvSpPr>
        <p:spPr>
          <a:xfrm>
            <a:off x="4020611" y="5688836"/>
            <a:ext cx="3472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Press POWER/MODE to </a:t>
            </a:r>
            <a:b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continue to the next </a:t>
            </a:r>
            <a:b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display menu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A9DEAD3-4277-8D4C-AA1D-EA9D98DF56BA}"/>
              </a:ext>
            </a:extLst>
          </p:cNvPr>
          <p:cNvSpPr/>
          <p:nvPr/>
        </p:nvSpPr>
        <p:spPr>
          <a:xfrm>
            <a:off x="7254795" y="2855773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40FEF85-B58C-5546-8D9C-F6D1056982F4}"/>
              </a:ext>
            </a:extLst>
          </p:cNvPr>
          <p:cNvSpPr/>
          <p:nvPr/>
        </p:nvSpPr>
        <p:spPr>
          <a:xfrm>
            <a:off x="8280600" y="5688836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219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67F37CD-560C-3A4E-8FAA-DD8BCA7B8307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181596-2C2E-E342-985B-452DB5ECFC90}"/>
              </a:ext>
            </a:extLst>
          </p:cNvPr>
          <p:cNvSpPr txBox="1"/>
          <p:nvPr/>
        </p:nvSpPr>
        <p:spPr>
          <a:xfrm>
            <a:off x="4028741" y="0"/>
            <a:ext cx="36825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Display Mode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727E5A-5A91-3641-BA91-A82A300458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1751" y="2705806"/>
            <a:ext cx="2742490" cy="27388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DD45B4-A42E-1E4D-A68A-1B3410CDF74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1069" y="2705805"/>
            <a:ext cx="2742489" cy="27388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277B9C-D594-9842-B341-301FC39D554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10393" y="1291100"/>
            <a:ext cx="2600748" cy="2597285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97A7920F-48BE-8A4A-843E-27A5777AF73D}"/>
              </a:ext>
            </a:extLst>
          </p:cNvPr>
          <p:cNvSpPr/>
          <p:nvPr/>
        </p:nvSpPr>
        <p:spPr>
          <a:xfrm>
            <a:off x="1446190" y="4388173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AA913B8-4D49-734B-B4F2-BC6F535A8E7B}"/>
              </a:ext>
            </a:extLst>
          </p:cNvPr>
          <p:cNvSpPr/>
          <p:nvPr/>
        </p:nvSpPr>
        <p:spPr>
          <a:xfrm>
            <a:off x="7449128" y="2889561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65BF7E9-799E-CE42-8E02-0852AA403A4E}"/>
              </a:ext>
            </a:extLst>
          </p:cNvPr>
          <p:cNvCxnSpPr/>
          <p:nvPr/>
        </p:nvCxnSpPr>
        <p:spPr>
          <a:xfrm>
            <a:off x="2259448" y="4070814"/>
            <a:ext cx="890751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985289F-35AA-2045-8A1B-AC86F3611596}"/>
              </a:ext>
            </a:extLst>
          </p:cNvPr>
          <p:cNvSpPr txBox="1"/>
          <p:nvPr/>
        </p:nvSpPr>
        <p:spPr>
          <a:xfrm>
            <a:off x="246454" y="5633523"/>
            <a:ext cx="16824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Date / Time / Temp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32CE3D0-4936-6441-8EB1-F2C0E23A92FC}"/>
              </a:ext>
            </a:extLst>
          </p:cNvPr>
          <p:cNvSpPr txBox="1"/>
          <p:nvPr/>
        </p:nvSpPr>
        <p:spPr>
          <a:xfrm>
            <a:off x="3597775" y="5637075"/>
            <a:ext cx="1200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Alarm Points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138BE23-ECAD-F245-9A65-A713313456C8}"/>
              </a:ext>
            </a:extLst>
          </p:cNvPr>
          <p:cNvCxnSpPr>
            <a:cxnSpLocks/>
          </p:cNvCxnSpPr>
          <p:nvPr/>
        </p:nvCxnSpPr>
        <p:spPr>
          <a:xfrm>
            <a:off x="5301741" y="4188254"/>
            <a:ext cx="1060583" cy="112238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DF69E436-3E7C-2542-91BE-94A81DC2CE4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10392" y="4121849"/>
            <a:ext cx="2600748" cy="2597285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F4699EF-13AE-5847-A9DB-53AC10E17856}"/>
              </a:ext>
            </a:extLst>
          </p:cNvPr>
          <p:cNvCxnSpPr>
            <a:cxnSpLocks/>
          </p:cNvCxnSpPr>
          <p:nvPr/>
        </p:nvCxnSpPr>
        <p:spPr>
          <a:xfrm flipV="1">
            <a:off x="5301741" y="2936029"/>
            <a:ext cx="1144295" cy="1059793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35D47222-43BC-8548-AF17-848167CA7980}"/>
              </a:ext>
            </a:extLst>
          </p:cNvPr>
          <p:cNvSpPr txBox="1"/>
          <p:nvPr/>
        </p:nvSpPr>
        <p:spPr>
          <a:xfrm>
            <a:off x="4458277" y="1987023"/>
            <a:ext cx="347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Press AIR to </a:t>
            </a:r>
            <a:b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display alarm points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5BE9E6-A663-2F49-98E6-0E407B684E36}"/>
              </a:ext>
            </a:extLst>
          </p:cNvPr>
          <p:cNvSpPr txBox="1"/>
          <p:nvPr/>
        </p:nvSpPr>
        <p:spPr>
          <a:xfrm>
            <a:off x="4458277" y="5688836"/>
            <a:ext cx="34728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Press POWER/MODE </a:t>
            </a:r>
            <a:b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to continue to the next </a:t>
            </a:r>
            <a:b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display menu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2B422B5-4440-4D48-9C47-984A1191DE34}"/>
              </a:ext>
            </a:extLst>
          </p:cNvPr>
          <p:cNvSpPr/>
          <p:nvPr/>
        </p:nvSpPr>
        <p:spPr>
          <a:xfrm>
            <a:off x="8467289" y="5697612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0E360C3-7BC3-9140-B3A8-A2EF5F135456}"/>
              </a:ext>
            </a:extLst>
          </p:cNvPr>
          <p:cNvCxnSpPr/>
          <p:nvPr/>
        </p:nvCxnSpPr>
        <p:spPr>
          <a:xfrm>
            <a:off x="8921811" y="3995822"/>
            <a:ext cx="890751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1A01AE8B-3F54-D249-B54B-B6D9D5D4802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68252" y="2705805"/>
            <a:ext cx="2742488" cy="273883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9B31DE8-79C9-2D4A-9A86-8D9AF6A20E98}"/>
              </a:ext>
            </a:extLst>
          </p:cNvPr>
          <p:cNvSpPr txBox="1"/>
          <p:nvPr/>
        </p:nvSpPr>
        <p:spPr>
          <a:xfrm>
            <a:off x="9928239" y="5637076"/>
            <a:ext cx="22637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Normal Operation Screen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E0E62F8-A2FE-954E-BB06-4780EC65A998}"/>
              </a:ext>
            </a:extLst>
          </p:cNvPr>
          <p:cNvSpPr/>
          <p:nvPr/>
        </p:nvSpPr>
        <p:spPr>
          <a:xfrm>
            <a:off x="4480409" y="4388173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09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67F37CD-560C-3A4E-8FAA-DD8BCA7B8307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181596-2C2E-E342-985B-452DB5ECFC90}"/>
              </a:ext>
            </a:extLst>
          </p:cNvPr>
          <p:cNvSpPr txBox="1"/>
          <p:nvPr/>
        </p:nvSpPr>
        <p:spPr>
          <a:xfrm>
            <a:off x="3268142" y="0"/>
            <a:ext cx="56557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Calibration (GAS CAL)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BCF8D2-8CBA-D242-96E1-2AF9A57A334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678" y="1809343"/>
            <a:ext cx="2684834" cy="35797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E13F611-69F3-1949-A3B7-F18D657A87B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5682" y="1809343"/>
            <a:ext cx="2684834" cy="3579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B31A7C6-3406-5241-8603-3B769EB1112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82686" y="1809343"/>
            <a:ext cx="2684834" cy="3579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2612E93-DE67-3E4F-8D98-594034019AF7}"/>
              </a:ext>
            </a:extLst>
          </p:cNvPr>
          <p:cNvSpPr txBox="1"/>
          <p:nvPr/>
        </p:nvSpPr>
        <p:spPr>
          <a:xfrm>
            <a:off x="955190" y="5713133"/>
            <a:ext cx="27802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Calibration Cylinder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BFB7B1-2DB4-A744-A0F3-144525F46225}"/>
              </a:ext>
            </a:extLst>
          </p:cNvPr>
          <p:cNvSpPr txBox="1"/>
          <p:nvPr/>
        </p:nvSpPr>
        <p:spPr>
          <a:xfrm>
            <a:off x="4537600" y="5713133"/>
            <a:ext cx="3116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Demand Flow Regulator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0F7BA47-0EC2-304F-84F8-CE2C3D24A130}"/>
              </a:ext>
            </a:extLst>
          </p:cNvPr>
          <p:cNvSpPr txBox="1"/>
          <p:nvPr/>
        </p:nvSpPr>
        <p:spPr>
          <a:xfrm>
            <a:off x="9390432" y="5713133"/>
            <a:ext cx="3116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Tubing</a:t>
            </a:r>
          </a:p>
        </p:txBody>
      </p:sp>
    </p:spTree>
    <p:extLst>
      <p:ext uri="{BB962C8B-B14F-4D97-AF65-F5344CB8AC3E}">
        <p14:creationId xmlns:p14="http://schemas.microsoft.com/office/powerpoint/2010/main" val="2019920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AA370D-E627-1449-8EAF-3AB19066AF9D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8D367D-5D77-BB48-85B4-43E0FAF67469}"/>
              </a:ext>
            </a:extLst>
          </p:cNvPr>
          <p:cNvSpPr txBox="1"/>
          <p:nvPr/>
        </p:nvSpPr>
        <p:spPr>
          <a:xfrm>
            <a:off x="3268142" y="0"/>
            <a:ext cx="56557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Calibration (GAS CAL)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C991E8-37B1-754D-AEE8-939A1E979CA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95417" y="2041593"/>
            <a:ext cx="4192620" cy="3144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A182CB-91AB-4A44-9811-A3F4078919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878958" y="2041594"/>
            <a:ext cx="4192620" cy="3144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289A51-C903-684D-B321-7384158336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7562500" y="2041592"/>
            <a:ext cx="4192620" cy="3144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F0760A8-F28F-6642-A636-286784028C84}"/>
              </a:ext>
            </a:extLst>
          </p:cNvPr>
          <p:cNvSpPr txBox="1"/>
          <p:nvPr/>
        </p:nvSpPr>
        <p:spPr>
          <a:xfrm>
            <a:off x="628844" y="5821901"/>
            <a:ext cx="295138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With the instrument off, Press 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AIR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and then 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POWER/MODE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to enter 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User Mode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FECE2A-A7E3-044A-970E-C0925391B238}"/>
              </a:ext>
            </a:extLst>
          </p:cNvPr>
          <p:cNvSpPr txBox="1"/>
          <p:nvPr/>
        </p:nvSpPr>
        <p:spPr>
          <a:xfrm>
            <a:off x="4357710" y="5821901"/>
            <a:ext cx="2893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BUMP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is the first menu to appear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347EB6-28A0-7140-8E1D-AF188B191345}"/>
              </a:ext>
            </a:extLst>
          </p:cNvPr>
          <p:cNvSpPr txBox="1"/>
          <p:nvPr/>
        </p:nvSpPr>
        <p:spPr>
          <a:xfrm>
            <a:off x="8006426" y="5821900"/>
            <a:ext cx="27879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Press 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to scroll to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GAS CAL</a:t>
            </a:r>
            <a:b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and then press 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POWER/MODE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32BCE1E-3C3E-2B40-AEA7-3689726A4789}"/>
              </a:ext>
            </a:extLst>
          </p:cNvPr>
          <p:cNvCxnSpPr>
            <a:cxnSpLocks/>
          </p:cNvCxnSpPr>
          <p:nvPr/>
        </p:nvCxnSpPr>
        <p:spPr>
          <a:xfrm>
            <a:off x="3978613" y="3866533"/>
            <a:ext cx="379097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F819CC6-A251-4245-8ADA-41FAB867D0EA}"/>
              </a:ext>
            </a:extLst>
          </p:cNvPr>
          <p:cNvCxnSpPr>
            <a:cxnSpLocks/>
          </p:cNvCxnSpPr>
          <p:nvPr/>
        </p:nvCxnSpPr>
        <p:spPr>
          <a:xfrm>
            <a:off x="7627329" y="3866533"/>
            <a:ext cx="379097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61EA38-74DB-104C-9191-CC74B57C7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CCB2A-DF5D-2441-BDCA-E947B1AE381F}" type="datetimeyyyy">
              <a:rPr lang="en-US" smtClean="0"/>
              <a:t>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818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0D6D90D-EE2E-A845-A3CB-8A1F5578E02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3036" y="1517514"/>
            <a:ext cx="3144464" cy="4192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48523E3-06BF-D845-B772-038976BED4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6254" y="1517514"/>
            <a:ext cx="3144464" cy="4192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AA370D-E627-1449-8EAF-3AB19066AF9D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8D367D-5D77-BB48-85B4-43E0FAF67469}"/>
              </a:ext>
            </a:extLst>
          </p:cNvPr>
          <p:cNvSpPr txBox="1"/>
          <p:nvPr/>
        </p:nvSpPr>
        <p:spPr>
          <a:xfrm>
            <a:off x="3268142" y="0"/>
            <a:ext cx="56557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Calibration (GAS CAL)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C991E8-37B1-754D-AEE8-939A1E979CA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95417" y="2041593"/>
            <a:ext cx="4192620" cy="3144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F0760A8-F28F-6642-A636-286784028C84}"/>
              </a:ext>
            </a:extLst>
          </p:cNvPr>
          <p:cNvSpPr txBox="1"/>
          <p:nvPr/>
        </p:nvSpPr>
        <p:spPr>
          <a:xfrm>
            <a:off x="628844" y="5821901"/>
            <a:ext cx="27878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AIR CAL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appears on the screen.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Press 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POWER/MODE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FECE2A-A7E3-044A-970E-C0925391B238}"/>
              </a:ext>
            </a:extLst>
          </p:cNvPr>
          <p:cNvSpPr txBox="1"/>
          <p:nvPr/>
        </p:nvSpPr>
        <p:spPr>
          <a:xfrm>
            <a:off x="4357710" y="5821901"/>
            <a:ext cx="32672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Press and hold 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until prompted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to release it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32BCE1E-3C3E-2B40-AEA7-3689726A4789}"/>
              </a:ext>
            </a:extLst>
          </p:cNvPr>
          <p:cNvCxnSpPr>
            <a:cxnSpLocks/>
          </p:cNvCxnSpPr>
          <p:nvPr/>
        </p:nvCxnSpPr>
        <p:spPr>
          <a:xfrm>
            <a:off x="3978613" y="3866533"/>
            <a:ext cx="379097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F819CC6-A251-4245-8ADA-41FAB867D0EA}"/>
              </a:ext>
            </a:extLst>
          </p:cNvPr>
          <p:cNvCxnSpPr>
            <a:cxnSpLocks/>
          </p:cNvCxnSpPr>
          <p:nvPr/>
        </p:nvCxnSpPr>
        <p:spPr>
          <a:xfrm>
            <a:off x="7627329" y="3866533"/>
            <a:ext cx="379097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ABDC43-A5E2-094F-9CB8-DA7DB6414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6962-D777-5848-82A6-0C7B5BED7068}" type="datetimeyyyy">
              <a:rPr lang="en-US" smtClean="0"/>
              <a:t>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460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0D6D90D-EE2E-A845-A3CB-8A1F5578E02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3036" y="1517515"/>
            <a:ext cx="3144464" cy="4192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48523E3-06BF-D845-B772-038976BED4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6254" y="1517515"/>
            <a:ext cx="3144464" cy="4192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AA370D-E627-1449-8EAF-3AB19066AF9D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8D367D-5D77-BB48-85B4-43E0FAF67469}"/>
              </a:ext>
            </a:extLst>
          </p:cNvPr>
          <p:cNvSpPr txBox="1"/>
          <p:nvPr/>
        </p:nvSpPr>
        <p:spPr>
          <a:xfrm>
            <a:off x="3268142" y="0"/>
            <a:ext cx="56557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Calibration (GAS CAL)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C991E8-37B1-754D-AEE8-939A1E979CA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6119" y="1517514"/>
            <a:ext cx="3144464" cy="4192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F0760A8-F28F-6642-A636-286784028C84}"/>
              </a:ext>
            </a:extLst>
          </p:cNvPr>
          <p:cNvSpPr txBox="1"/>
          <p:nvPr/>
        </p:nvSpPr>
        <p:spPr>
          <a:xfrm>
            <a:off x="628844" y="5821901"/>
            <a:ext cx="31373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Press 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to scroll to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AUTOCAL</a:t>
            </a:r>
            <a:endParaRPr 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FECE2A-A7E3-044A-970E-C0925391B238}"/>
              </a:ext>
            </a:extLst>
          </p:cNvPr>
          <p:cNvSpPr txBox="1"/>
          <p:nvPr/>
        </p:nvSpPr>
        <p:spPr>
          <a:xfrm>
            <a:off x="4357710" y="5821901"/>
            <a:ext cx="29049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Press 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POWER/MODE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to enter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AUTOCAL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32BCE1E-3C3E-2B40-AEA7-3689726A4789}"/>
              </a:ext>
            </a:extLst>
          </p:cNvPr>
          <p:cNvCxnSpPr>
            <a:cxnSpLocks/>
          </p:cNvCxnSpPr>
          <p:nvPr/>
        </p:nvCxnSpPr>
        <p:spPr>
          <a:xfrm>
            <a:off x="3978613" y="3866533"/>
            <a:ext cx="379097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F819CC6-A251-4245-8ADA-41FAB867D0EA}"/>
              </a:ext>
            </a:extLst>
          </p:cNvPr>
          <p:cNvCxnSpPr>
            <a:cxnSpLocks/>
          </p:cNvCxnSpPr>
          <p:nvPr/>
        </p:nvCxnSpPr>
        <p:spPr>
          <a:xfrm>
            <a:off x="7627329" y="3866533"/>
            <a:ext cx="379097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139A554F-3DDE-8542-AB47-48824DEE07B9}"/>
              </a:ext>
            </a:extLst>
          </p:cNvPr>
          <p:cNvSpPr/>
          <p:nvPr/>
        </p:nvSpPr>
        <p:spPr>
          <a:xfrm>
            <a:off x="6212743" y="4417356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004097-DA8D-814A-8451-A440A6EB4F25}"/>
              </a:ext>
            </a:extLst>
          </p:cNvPr>
          <p:cNvSpPr txBox="1"/>
          <p:nvPr/>
        </p:nvSpPr>
        <p:spPr>
          <a:xfrm>
            <a:off x="8020508" y="5821901"/>
            <a:ext cx="35253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Connect the demand flow regulator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to the calibration cylinder, attach the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hose to the demand flow regulator and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instrument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4BCEAC-4253-9844-8D89-977324F1D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8ABA5-427B-8843-A706-0F15EF394712}" type="datetimeyyyy">
              <a:rPr lang="en-US" smtClean="0"/>
              <a:t>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034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FE28B0-72BD-0D4F-B8B2-87E3FB1540A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3664" y="318317"/>
            <a:ext cx="8564672" cy="622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9803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0D6D90D-EE2E-A845-A3CB-8A1F5578E02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3036" y="1517515"/>
            <a:ext cx="3144463" cy="4192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48523E3-06BF-D845-B772-038976BED4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6254" y="1517515"/>
            <a:ext cx="3144463" cy="4192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AA370D-E627-1449-8EAF-3AB19066AF9D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8D367D-5D77-BB48-85B4-43E0FAF67469}"/>
              </a:ext>
            </a:extLst>
          </p:cNvPr>
          <p:cNvSpPr txBox="1"/>
          <p:nvPr/>
        </p:nvSpPr>
        <p:spPr>
          <a:xfrm>
            <a:off x="3268142" y="0"/>
            <a:ext cx="56557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Calibration (GAS CAL)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C991E8-37B1-754D-AEE8-939A1E979CA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6119" y="1517515"/>
            <a:ext cx="3144464" cy="4192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F0760A8-F28F-6642-A636-286784028C84}"/>
              </a:ext>
            </a:extLst>
          </p:cNvPr>
          <p:cNvSpPr txBox="1"/>
          <p:nvPr/>
        </p:nvSpPr>
        <p:spPr>
          <a:xfrm>
            <a:off x="628844" y="5821901"/>
            <a:ext cx="3256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The  screen will show the calibration</a:t>
            </a:r>
            <a:b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values, which should match the </a:t>
            </a:r>
            <a:b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calibration cylinder. Press </a:t>
            </a:r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POWER/</a:t>
            </a:r>
            <a:b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MODE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and let the gas flow for 1 minute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FECE2A-A7E3-044A-970E-C0925391B238}"/>
              </a:ext>
            </a:extLst>
          </p:cNvPr>
          <p:cNvSpPr txBox="1"/>
          <p:nvPr/>
        </p:nvSpPr>
        <p:spPr>
          <a:xfrm>
            <a:off x="4357710" y="5821901"/>
            <a:ext cx="36241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After the reading stabilizes, press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POWER/MODE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The result will show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PASS.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The instrument will automatically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start up to Normal Operation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32BCE1E-3C3E-2B40-AEA7-3689726A4789}"/>
              </a:ext>
            </a:extLst>
          </p:cNvPr>
          <p:cNvCxnSpPr>
            <a:cxnSpLocks/>
          </p:cNvCxnSpPr>
          <p:nvPr/>
        </p:nvCxnSpPr>
        <p:spPr>
          <a:xfrm>
            <a:off x="3978613" y="3866533"/>
            <a:ext cx="379097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F819CC6-A251-4245-8ADA-41FAB867D0EA}"/>
              </a:ext>
            </a:extLst>
          </p:cNvPr>
          <p:cNvCxnSpPr>
            <a:cxnSpLocks/>
          </p:cNvCxnSpPr>
          <p:nvPr/>
        </p:nvCxnSpPr>
        <p:spPr>
          <a:xfrm>
            <a:off x="7627329" y="3866533"/>
            <a:ext cx="379097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139A554F-3DDE-8542-AB47-48824DEE07B9}"/>
              </a:ext>
            </a:extLst>
          </p:cNvPr>
          <p:cNvSpPr/>
          <p:nvPr/>
        </p:nvSpPr>
        <p:spPr>
          <a:xfrm>
            <a:off x="6095999" y="4478316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17C6DE-D707-C841-9B34-B2CA20C2FF05}"/>
              </a:ext>
            </a:extLst>
          </p:cNvPr>
          <p:cNvSpPr txBox="1"/>
          <p:nvPr/>
        </p:nvSpPr>
        <p:spPr>
          <a:xfrm>
            <a:off x="7958372" y="5821901"/>
            <a:ext cx="360040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If the result shows FAIL, press 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b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/MODE.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instrument will prompt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you to repeat the calibration process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0817E5C-A791-7242-90A1-070B48759E11}"/>
              </a:ext>
            </a:extLst>
          </p:cNvPr>
          <p:cNvSpPr/>
          <p:nvPr/>
        </p:nvSpPr>
        <p:spPr>
          <a:xfrm>
            <a:off x="9758576" y="3984377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D29A4-0359-254B-80EE-C019D38F2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5866-1884-3F47-8CC9-7C5DA0A0848F}" type="datetimeyyyy">
              <a:rPr lang="en-US" smtClean="0"/>
              <a:t>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048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B28810F-3BFB-813A-D7CA-6F94CE686A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45876" y="2689840"/>
            <a:ext cx="2416621" cy="27388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50DFC3-2B18-0847-5746-1EBF09D8CA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37" y="0"/>
            <a:ext cx="2373458" cy="6982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AA370D-E627-1449-8EAF-3AB19066AF9D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8D367D-5D77-BB48-85B4-43E0FAF67469}"/>
              </a:ext>
            </a:extLst>
          </p:cNvPr>
          <p:cNvSpPr txBox="1"/>
          <p:nvPr/>
        </p:nvSpPr>
        <p:spPr>
          <a:xfrm>
            <a:off x="3766675" y="0"/>
            <a:ext cx="46586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Leak Check Mode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FECE2A-A7E3-044A-970E-C0925391B238}"/>
              </a:ext>
            </a:extLst>
          </p:cNvPr>
          <p:cNvSpPr txBox="1"/>
          <p:nvPr/>
        </p:nvSpPr>
        <p:spPr>
          <a:xfrm>
            <a:off x="2560779" y="5850268"/>
            <a:ext cx="2484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Press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to scroll to the 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Leak Check Mode item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F819CC6-A251-4245-8ADA-41FAB867D0EA}"/>
              </a:ext>
            </a:extLst>
          </p:cNvPr>
          <p:cNvCxnSpPr>
            <a:cxnSpLocks/>
          </p:cNvCxnSpPr>
          <p:nvPr/>
        </p:nvCxnSpPr>
        <p:spPr>
          <a:xfrm>
            <a:off x="2201242" y="4157894"/>
            <a:ext cx="403743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139A554F-3DDE-8542-AB47-48824DEE07B9}"/>
              </a:ext>
            </a:extLst>
          </p:cNvPr>
          <p:cNvSpPr/>
          <p:nvPr/>
        </p:nvSpPr>
        <p:spPr>
          <a:xfrm>
            <a:off x="1412040" y="4157894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17C6DE-D707-C841-9B34-B2CA20C2FF05}"/>
              </a:ext>
            </a:extLst>
          </p:cNvPr>
          <p:cNvSpPr txBox="1"/>
          <p:nvPr/>
        </p:nvSpPr>
        <p:spPr>
          <a:xfrm>
            <a:off x="5045498" y="5850268"/>
            <a:ext cx="33798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With the Leak Check Mode selection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displayed, press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POWER MODE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begin the Leak Check Mode startup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sequence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0817E5C-A791-7242-90A1-070B48759E11}"/>
              </a:ext>
            </a:extLst>
          </p:cNvPr>
          <p:cNvSpPr/>
          <p:nvPr/>
        </p:nvSpPr>
        <p:spPr>
          <a:xfrm>
            <a:off x="4321945" y="4731121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6D0E2E-233B-6454-3937-20344B9313E6}"/>
              </a:ext>
            </a:extLst>
          </p:cNvPr>
          <p:cNvSpPr txBox="1"/>
          <p:nvPr/>
        </p:nvSpPr>
        <p:spPr>
          <a:xfrm>
            <a:off x="1898373" y="1252587"/>
            <a:ext cx="52815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Press and briefly hold down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POWER MODE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Release the button when you hear a beep.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Mode Select Screen displays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77320BB-C42A-2A5A-F0FF-02170DF54D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614893" y="2689840"/>
            <a:ext cx="2416621" cy="2738838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05226F54-FBC9-FB7A-3DB2-B1B2D9FFBEB6}"/>
              </a:ext>
            </a:extLst>
          </p:cNvPr>
          <p:cNvSpPr/>
          <p:nvPr/>
        </p:nvSpPr>
        <p:spPr>
          <a:xfrm>
            <a:off x="7235239" y="4731120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F79B6FA-58C1-99E7-2E1A-D6E6976D9309}"/>
              </a:ext>
            </a:extLst>
          </p:cNvPr>
          <p:cNvCxnSpPr>
            <a:cxnSpLocks/>
          </p:cNvCxnSpPr>
          <p:nvPr/>
        </p:nvCxnSpPr>
        <p:spPr>
          <a:xfrm>
            <a:off x="5192314" y="4157894"/>
            <a:ext cx="403743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CFF74920-B9C2-3F2C-98D5-9819865C7CD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133346" y="2689840"/>
            <a:ext cx="2416621" cy="2738837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C30DF37-73C7-BC3F-0F14-4225BBB6EF1E}"/>
              </a:ext>
            </a:extLst>
          </p:cNvPr>
          <p:cNvCxnSpPr>
            <a:cxnSpLocks/>
          </p:cNvCxnSpPr>
          <p:nvPr/>
        </p:nvCxnSpPr>
        <p:spPr>
          <a:xfrm>
            <a:off x="8227534" y="4157894"/>
            <a:ext cx="682341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2CC9F01-4496-2068-209E-5072345562C9}"/>
              </a:ext>
            </a:extLst>
          </p:cNvPr>
          <p:cNvSpPr txBox="1"/>
          <p:nvPr/>
        </p:nvSpPr>
        <p:spPr>
          <a:xfrm>
            <a:off x="8713855" y="5814363"/>
            <a:ext cx="3478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With the Leak Check Mode displayed, you are ready to use the GX-Force</a:t>
            </a:r>
          </a:p>
        </p:txBody>
      </p:sp>
    </p:spTree>
    <p:extLst>
      <p:ext uri="{BB962C8B-B14F-4D97-AF65-F5344CB8AC3E}">
        <p14:creationId xmlns:p14="http://schemas.microsoft.com/office/powerpoint/2010/main" val="3235640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B28810F-3BFB-813A-D7CA-6F94CE686A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486967" y="2709718"/>
            <a:ext cx="2416621" cy="27388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AA370D-E627-1449-8EAF-3AB19066AF9D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8D367D-5D77-BB48-85B4-43E0FAF67469}"/>
              </a:ext>
            </a:extLst>
          </p:cNvPr>
          <p:cNvSpPr txBox="1"/>
          <p:nvPr/>
        </p:nvSpPr>
        <p:spPr>
          <a:xfrm>
            <a:off x="3766675" y="0"/>
            <a:ext cx="46586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Leak Check Mode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0817E5C-A791-7242-90A1-070B48759E11}"/>
              </a:ext>
            </a:extLst>
          </p:cNvPr>
          <p:cNvSpPr/>
          <p:nvPr/>
        </p:nvSpPr>
        <p:spPr>
          <a:xfrm>
            <a:off x="3713894" y="4841254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77320BB-C42A-2A5A-F0FF-02170DF54D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56197" y="2709718"/>
            <a:ext cx="2416621" cy="2738837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05226F54-FBC9-FB7A-3DB2-B1B2D9FFBEB6}"/>
              </a:ext>
            </a:extLst>
          </p:cNvPr>
          <p:cNvSpPr/>
          <p:nvPr/>
        </p:nvSpPr>
        <p:spPr>
          <a:xfrm>
            <a:off x="6448743" y="4760937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F79B6FA-58C1-99E7-2E1A-D6E6976D9309}"/>
              </a:ext>
            </a:extLst>
          </p:cNvPr>
          <p:cNvCxnSpPr>
            <a:cxnSpLocks/>
          </p:cNvCxnSpPr>
          <p:nvPr/>
        </p:nvCxnSpPr>
        <p:spPr>
          <a:xfrm>
            <a:off x="3189236" y="4237408"/>
            <a:ext cx="297731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CFF74920-B9C2-3F2C-98D5-9819865C7C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17737" y="2709718"/>
            <a:ext cx="2416621" cy="27388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0182A5-5EF7-8139-E800-AC020EE64FD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025427" y="2709717"/>
            <a:ext cx="2416621" cy="2738837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6D71C7E-5132-DF04-2342-00DE395BD47C}"/>
              </a:ext>
            </a:extLst>
          </p:cNvPr>
          <p:cNvSpPr/>
          <p:nvPr/>
        </p:nvSpPr>
        <p:spPr>
          <a:xfrm>
            <a:off x="9217973" y="4760936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3484DBF-E6BF-FCBD-A85C-839339744529}"/>
              </a:ext>
            </a:extLst>
          </p:cNvPr>
          <p:cNvCxnSpPr>
            <a:cxnSpLocks/>
          </p:cNvCxnSpPr>
          <p:nvPr/>
        </p:nvCxnSpPr>
        <p:spPr>
          <a:xfrm>
            <a:off x="5958466" y="4237408"/>
            <a:ext cx="297731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3187A17-5250-2CFB-BDAF-8C91B47C3BF6}"/>
              </a:ext>
            </a:extLst>
          </p:cNvPr>
          <p:cNvCxnSpPr>
            <a:cxnSpLocks/>
          </p:cNvCxnSpPr>
          <p:nvPr/>
        </p:nvCxnSpPr>
        <p:spPr>
          <a:xfrm>
            <a:off x="8727696" y="4214242"/>
            <a:ext cx="297731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5B320CF7-D88E-2E27-6209-506A7C214AF3}"/>
              </a:ext>
            </a:extLst>
          </p:cNvPr>
          <p:cNvSpPr txBox="1"/>
          <p:nvPr/>
        </p:nvSpPr>
        <p:spPr>
          <a:xfrm>
            <a:off x="1953483" y="1224477"/>
            <a:ext cx="78712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From the Leak Check Operation Screen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Press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POWER/MODE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 cycle through Display Mode’s menu items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C072B35-D3DD-F00D-D315-4875A84FB1A5}"/>
              </a:ext>
            </a:extLst>
          </p:cNvPr>
          <p:cNvCxnSpPr>
            <a:cxnSpLocks/>
          </p:cNvCxnSpPr>
          <p:nvPr/>
        </p:nvCxnSpPr>
        <p:spPr>
          <a:xfrm flipH="1">
            <a:off x="2733261" y="1932363"/>
            <a:ext cx="654967" cy="2993275"/>
          </a:xfrm>
          <a:prstGeom prst="straightConnector1">
            <a:avLst/>
          </a:prstGeom>
          <a:ln w="825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3486F88-DC2E-E821-5B14-20820DF3F743}"/>
              </a:ext>
            </a:extLst>
          </p:cNvPr>
          <p:cNvSpPr txBox="1"/>
          <p:nvPr/>
        </p:nvSpPr>
        <p:spPr>
          <a:xfrm>
            <a:off x="4120434" y="5892330"/>
            <a:ext cx="9509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Flashlight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7D407A-7DD1-DF10-1D5A-5DF37A84E0E9}"/>
              </a:ext>
            </a:extLst>
          </p:cNvPr>
          <p:cNvSpPr txBox="1"/>
          <p:nvPr/>
        </p:nvSpPr>
        <p:spPr>
          <a:xfrm>
            <a:off x="6896765" y="5892329"/>
            <a:ext cx="593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Peak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135A91-08B0-77F6-FF8F-A5C6E699EEC9}"/>
              </a:ext>
            </a:extLst>
          </p:cNvPr>
          <p:cNvSpPr txBox="1"/>
          <p:nvPr/>
        </p:nvSpPr>
        <p:spPr>
          <a:xfrm>
            <a:off x="9544285" y="5892328"/>
            <a:ext cx="1378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Snap Log Data</a:t>
            </a:r>
          </a:p>
        </p:txBody>
      </p:sp>
    </p:spTree>
    <p:extLst>
      <p:ext uri="{BB962C8B-B14F-4D97-AF65-F5344CB8AC3E}">
        <p14:creationId xmlns:p14="http://schemas.microsoft.com/office/powerpoint/2010/main" val="17709180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AA370D-E627-1449-8EAF-3AB19066AF9D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8D367D-5D77-BB48-85B4-43E0FAF67469}"/>
              </a:ext>
            </a:extLst>
          </p:cNvPr>
          <p:cNvSpPr txBox="1"/>
          <p:nvPr/>
        </p:nvSpPr>
        <p:spPr>
          <a:xfrm>
            <a:off x="2237906" y="0"/>
            <a:ext cx="7738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Adjusting Leak Check Settings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BE9834-6F7D-A6CF-B680-19152027FB9D}"/>
              </a:ext>
            </a:extLst>
          </p:cNvPr>
          <p:cNvSpPr txBox="1"/>
          <p:nvPr/>
        </p:nvSpPr>
        <p:spPr>
          <a:xfrm>
            <a:off x="8583892" y="3294988"/>
            <a:ext cx="26837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Navigate to the RKI website</a:t>
            </a:r>
          </a:p>
        </p:txBody>
      </p:sp>
      <p:pic>
        <p:nvPicPr>
          <p:cNvPr id="9" name="Picture 8" descr="A person wearing a hard hat&#10;&#10;Description automatically generated">
            <a:extLst>
              <a:ext uri="{FF2B5EF4-FFF2-40B4-BE49-F238E27FC236}">
                <a16:creationId xmlns:a16="http://schemas.microsoft.com/office/drawing/2014/main" id="{5D481F94-F45D-3623-654D-E73F571E2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797" y="1206989"/>
            <a:ext cx="8137638" cy="47915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58342DE-E175-DFF2-6B95-89E367C174EF}"/>
              </a:ext>
            </a:extLst>
          </p:cNvPr>
          <p:cNvSpPr txBox="1"/>
          <p:nvPr/>
        </p:nvSpPr>
        <p:spPr>
          <a:xfrm>
            <a:off x="8583892" y="3725875"/>
            <a:ext cx="31101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Select “Product Resources”, then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click on “Software”</a:t>
            </a:r>
          </a:p>
        </p:txBody>
      </p:sp>
      <p:sp>
        <p:nvSpPr>
          <p:cNvPr id="14" name="Left Arrow 13">
            <a:extLst>
              <a:ext uri="{FF2B5EF4-FFF2-40B4-BE49-F238E27FC236}">
                <a16:creationId xmlns:a16="http://schemas.microsoft.com/office/drawing/2014/main" id="{B3D52FD9-5AE5-9232-E0A8-465E7F963C24}"/>
              </a:ext>
            </a:extLst>
          </p:cNvPr>
          <p:cNvSpPr/>
          <p:nvPr/>
        </p:nvSpPr>
        <p:spPr>
          <a:xfrm rot="1140335">
            <a:off x="4151804" y="2977539"/>
            <a:ext cx="4622089" cy="309173"/>
          </a:xfrm>
          <a:prstGeom prst="leftArrow">
            <a:avLst>
              <a:gd name="adj1" fmla="val 17442"/>
              <a:gd name="adj2" fmla="val 11081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EC1C4D-1BEA-05C3-C72D-C87D3609900E}"/>
              </a:ext>
            </a:extLst>
          </p:cNvPr>
          <p:cNvSpPr txBox="1"/>
          <p:nvPr/>
        </p:nvSpPr>
        <p:spPr>
          <a:xfrm>
            <a:off x="8520923" y="1639704"/>
            <a:ext cx="3558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Download the GX-Force Setup Program to adjust Leak Check Mode parameters</a:t>
            </a:r>
          </a:p>
        </p:txBody>
      </p:sp>
    </p:spTree>
    <p:extLst>
      <p:ext uri="{BB962C8B-B14F-4D97-AF65-F5344CB8AC3E}">
        <p14:creationId xmlns:p14="http://schemas.microsoft.com/office/powerpoint/2010/main" val="37486940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AA370D-E627-1449-8EAF-3AB19066AF9D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8D367D-5D77-BB48-85B4-43E0FAF67469}"/>
              </a:ext>
            </a:extLst>
          </p:cNvPr>
          <p:cNvSpPr txBox="1"/>
          <p:nvPr/>
        </p:nvSpPr>
        <p:spPr>
          <a:xfrm>
            <a:off x="2237906" y="0"/>
            <a:ext cx="7738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Adjusting Leak Check Settings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D481F94-F45D-3623-654D-E73F571E2E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2809" y="1206989"/>
            <a:ext cx="8049613" cy="47915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58342DE-E175-DFF2-6B95-89E367C174EF}"/>
              </a:ext>
            </a:extLst>
          </p:cNvPr>
          <p:cNvSpPr txBox="1"/>
          <p:nvPr/>
        </p:nvSpPr>
        <p:spPr>
          <a:xfrm>
            <a:off x="8502612" y="3737586"/>
            <a:ext cx="35573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On the Software page, click “Portable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Monitors”, then click on the “GX-Force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Setup Program” link to begin downloading the installation file</a:t>
            </a:r>
          </a:p>
        </p:txBody>
      </p:sp>
      <p:sp>
        <p:nvSpPr>
          <p:cNvPr id="14" name="Left Arrow 13">
            <a:extLst>
              <a:ext uri="{FF2B5EF4-FFF2-40B4-BE49-F238E27FC236}">
                <a16:creationId xmlns:a16="http://schemas.microsoft.com/office/drawing/2014/main" id="{B3D52FD9-5AE5-9232-E0A8-465E7F963C24}"/>
              </a:ext>
            </a:extLst>
          </p:cNvPr>
          <p:cNvSpPr/>
          <p:nvPr/>
        </p:nvSpPr>
        <p:spPr>
          <a:xfrm rot="182261">
            <a:off x="4398567" y="3583000"/>
            <a:ext cx="4180070" cy="309173"/>
          </a:xfrm>
          <a:prstGeom prst="leftArrow">
            <a:avLst>
              <a:gd name="adj1" fmla="val 17442"/>
              <a:gd name="adj2" fmla="val 11081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067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502DD5-ECFA-956D-005C-B85DAA92A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139" y="1722497"/>
            <a:ext cx="3893226" cy="43212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AA370D-E627-1449-8EAF-3AB19066AF9D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8D367D-5D77-BB48-85B4-43E0FAF67469}"/>
              </a:ext>
            </a:extLst>
          </p:cNvPr>
          <p:cNvSpPr txBox="1"/>
          <p:nvPr/>
        </p:nvSpPr>
        <p:spPr>
          <a:xfrm>
            <a:off x="2237906" y="0"/>
            <a:ext cx="7738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Adjusting Leak Check Settings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8342DE-E175-DFF2-6B95-89E367C174EF}"/>
              </a:ext>
            </a:extLst>
          </p:cNvPr>
          <p:cNvSpPr txBox="1"/>
          <p:nvPr/>
        </p:nvSpPr>
        <p:spPr>
          <a:xfrm>
            <a:off x="6656350" y="2920805"/>
            <a:ext cx="466986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Open the GX-Force Setup program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setup.exe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and follow the on-screen installation guide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Connect the GX-Force to the computer using a Micro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USB Type C cable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Open the GX-Force Setup Program</a:t>
            </a:r>
          </a:p>
        </p:txBody>
      </p:sp>
    </p:spTree>
    <p:extLst>
      <p:ext uri="{BB962C8B-B14F-4D97-AF65-F5344CB8AC3E}">
        <p14:creationId xmlns:p14="http://schemas.microsoft.com/office/powerpoint/2010/main" val="22244806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AA370D-E627-1449-8EAF-3AB19066AF9D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8D367D-5D77-BB48-85B4-43E0FAF67469}"/>
              </a:ext>
            </a:extLst>
          </p:cNvPr>
          <p:cNvSpPr txBox="1"/>
          <p:nvPr/>
        </p:nvSpPr>
        <p:spPr>
          <a:xfrm>
            <a:off x="2237906" y="0"/>
            <a:ext cx="7738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Adjusting Leak Check Settings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48CFE8-AF42-EB35-37A8-E5641AD0EE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26259" y="1206989"/>
            <a:ext cx="8002712" cy="47915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677F4A-C3EC-6867-1BE5-4804EE226D65}"/>
              </a:ext>
            </a:extLst>
          </p:cNvPr>
          <p:cNvSpPr txBox="1"/>
          <p:nvPr/>
        </p:nvSpPr>
        <p:spPr>
          <a:xfrm>
            <a:off x="8583892" y="3725875"/>
            <a:ext cx="3634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Enter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1939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into the password input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field. The following interface will appear.</a:t>
            </a:r>
          </a:p>
        </p:txBody>
      </p:sp>
    </p:spTree>
    <p:extLst>
      <p:ext uri="{BB962C8B-B14F-4D97-AF65-F5344CB8AC3E}">
        <p14:creationId xmlns:p14="http://schemas.microsoft.com/office/powerpoint/2010/main" val="20102204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AA370D-E627-1449-8EAF-3AB19066AF9D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8D367D-5D77-BB48-85B4-43E0FAF67469}"/>
              </a:ext>
            </a:extLst>
          </p:cNvPr>
          <p:cNvSpPr txBox="1"/>
          <p:nvPr/>
        </p:nvSpPr>
        <p:spPr>
          <a:xfrm>
            <a:off x="2237906" y="0"/>
            <a:ext cx="7738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Adjusting Leak Check Settings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677F4A-C3EC-6867-1BE5-4804EE226D65}"/>
              </a:ext>
            </a:extLst>
          </p:cNvPr>
          <p:cNvSpPr txBox="1"/>
          <p:nvPr/>
        </p:nvSpPr>
        <p:spPr>
          <a:xfrm>
            <a:off x="2237906" y="4415084"/>
            <a:ext cx="8422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Press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POWER MODE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to turn on the instrument. The unit will begin communicating with the computer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B37A9D-B6B5-29AC-C147-7B877CE678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37" y="0"/>
            <a:ext cx="2373458" cy="6982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A white rectangular sign with black text&#10;&#10;Description automatically generated">
            <a:extLst>
              <a:ext uri="{FF2B5EF4-FFF2-40B4-BE49-F238E27FC236}">
                <a16:creationId xmlns:a16="http://schemas.microsoft.com/office/drawing/2014/main" id="{7B3454C4-0829-3CE9-FBA0-C8C7560F0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176" y="1382650"/>
            <a:ext cx="3634008" cy="248078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B402933-D0FF-75B8-27C1-507F84FEAE5E}"/>
              </a:ext>
            </a:extLst>
          </p:cNvPr>
          <p:cNvSpPr/>
          <p:nvPr/>
        </p:nvSpPr>
        <p:spPr>
          <a:xfrm>
            <a:off x="1409218" y="4149634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9022F5F-3630-68DA-6A32-E6ABE99E9AD4}"/>
              </a:ext>
            </a:extLst>
          </p:cNvPr>
          <p:cNvCxnSpPr>
            <a:cxnSpLocks/>
          </p:cNvCxnSpPr>
          <p:nvPr/>
        </p:nvCxnSpPr>
        <p:spPr>
          <a:xfrm flipV="1">
            <a:off x="1442712" y="2872409"/>
            <a:ext cx="3256464" cy="904461"/>
          </a:xfrm>
          <a:prstGeom prst="straightConnector1">
            <a:avLst/>
          </a:prstGeom>
          <a:ln w="825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2287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AA370D-E627-1449-8EAF-3AB19066AF9D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8D367D-5D77-BB48-85B4-43E0FAF67469}"/>
              </a:ext>
            </a:extLst>
          </p:cNvPr>
          <p:cNvSpPr txBox="1"/>
          <p:nvPr/>
        </p:nvSpPr>
        <p:spPr>
          <a:xfrm>
            <a:off x="2237906" y="0"/>
            <a:ext cx="7738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Adjusting Leak Check Settings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677F4A-C3EC-6867-1BE5-4804EE226D65}"/>
              </a:ext>
            </a:extLst>
          </p:cNvPr>
          <p:cNvSpPr txBox="1"/>
          <p:nvPr/>
        </p:nvSpPr>
        <p:spPr>
          <a:xfrm>
            <a:off x="2237906" y="6143479"/>
            <a:ext cx="74863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Both the instrument screen and status area in the Setup Program will update accordingly</a:t>
            </a:r>
          </a:p>
        </p:txBody>
      </p:sp>
      <p:pic>
        <p:nvPicPr>
          <p:cNvPr id="8" name="Picture 7" descr="A white rectangular sign with black text&#10;&#10;Description automatically generated">
            <a:extLst>
              <a:ext uri="{FF2B5EF4-FFF2-40B4-BE49-F238E27FC236}">
                <a16:creationId xmlns:a16="http://schemas.microsoft.com/office/drawing/2014/main" id="{7B3454C4-0829-3CE9-FBA0-C8C7560F0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11" y="2031404"/>
            <a:ext cx="3634008" cy="2480780"/>
          </a:xfrm>
          <a:prstGeom prst="rect">
            <a:avLst/>
          </a:prstGeom>
        </p:spPr>
      </p:pic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3142979F-5ABA-EDEA-55C7-F2497B03D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2789" y="1013791"/>
            <a:ext cx="7772400" cy="451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1824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AA370D-E627-1449-8EAF-3AB19066AF9D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8D367D-5D77-BB48-85B4-43E0FAF67469}"/>
              </a:ext>
            </a:extLst>
          </p:cNvPr>
          <p:cNvSpPr txBox="1"/>
          <p:nvPr/>
        </p:nvSpPr>
        <p:spPr>
          <a:xfrm>
            <a:off x="2237906" y="0"/>
            <a:ext cx="7738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Adjusting Leak Check Settings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677F4A-C3EC-6867-1BE5-4804EE226D65}"/>
              </a:ext>
            </a:extLst>
          </p:cNvPr>
          <p:cNvSpPr txBox="1"/>
          <p:nvPr/>
        </p:nvSpPr>
        <p:spPr>
          <a:xfrm>
            <a:off x="2237906" y="5989590"/>
            <a:ext cx="5961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Click on the “Instrument Information” button in the GX-Force Program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42979F-5ABA-EDEA-55C7-F2497B03D0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04356" y="1378114"/>
            <a:ext cx="7772400" cy="421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388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B34A4E3-7D43-C049-93F7-9448370D1EB3}"/>
              </a:ext>
            </a:extLst>
          </p:cNvPr>
          <p:cNvSpPr txBox="1"/>
          <p:nvPr/>
        </p:nvSpPr>
        <p:spPr>
          <a:xfrm>
            <a:off x="10074304" y="0"/>
            <a:ext cx="21176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Agenda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A7FB00E-BCF8-BD4B-8154-05CC67324658}"/>
              </a:ext>
            </a:extLst>
          </p:cNvPr>
          <p:cNvSpPr txBox="1">
            <a:spLocks/>
          </p:cNvSpPr>
          <p:nvPr/>
        </p:nvSpPr>
        <p:spPr>
          <a:xfrm>
            <a:off x="1888892" y="1694070"/>
            <a:ext cx="5357191" cy="4209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Control Buttons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Start-up procedure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Fresh air adjust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Display Mode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Calibration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Filter &amp; sensor replacement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CF6CF8-6373-A448-BFC0-8798A012529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9615" y="169407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0877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AA370D-E627-1449-8EAF-3AB19066AF9D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8D367D-5D77-BB48-85B4-43E0FAF67469}"/>
              </a:ext>
            </a:extLst>
          </p:cNvPr>
          <p:cNvSpPr txBox="1"/>
          <p:nvPr/>
        </p:nvSpPr>
        <p:spPr>
          <a:xfrm>
            <a:off x="2237906" y="0"/>
            <a:ext cx="7738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Adjusting Leak Check Settings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677F4A-C3EC-6867-1BE5-4804EE226D65}"/>
              </a:ext>
            </a:extLst>
          </p:cNvPr>
          <p:cNvSpPr txBox="1"/>
          <p:nvPr/>
        </p:nvSpPr>
        <p:spPr>
          <a:xfrm>
            <a:off x="845986" y="6150113"/>
            <a:ext cx="58464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Click on the “Detail Settings” button to open the Parameters window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42979F-5ABA-EDEA-55C7-F2497B03D0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54355" y="1051483"/>
            <a:ext cx="10683289" cy="475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8049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2F29270-1118-5606-DD0A-377C49DE9143}"/>
              </a:ext>
            </a:extLst>
          </p:cNvPr>
          <p:cNvSpPr/>
          <p:nvPr/>
        </p:nvSpPr>
        <p:spPr>
          <a:xfrm>
            <a:off x="7052205" y="2885440"/>
            <a:ext cx="4780456" cy="33426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AA370D-E627-1449-8EAF-3AB19066AF9D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8D367D-5D77-BB48-85B4-43E0FAF67469}"/>
              </a:ext>
            </a:extLst>
          </p:cNvPr>
          <p:cNvSpPr txBox="1"/>
          <p:nvPr/>
        </p:nvSpPr>
        <p:spPr>
          <a:xfrm>
            <a:off x="2237906" y="0"/>
            <a:ext cx="7738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Adjusting Leak Check Settings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677F4A-C3EC-6867-1BE5-4804EE226D65}"/>
              </a:ext>
            </a:extLst>
          </p:cNvPr>
          <p:cNvSpPr txBox="1"/>
          <p:nvPr/>
        </p:nvSpPr>
        <p:spPr>
          <a:xfrm>
            <a:off x="7052205" y="1162110"/>
            <a:ext cx="49305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parameter window displays the Maintenance Tab</a:t>
            </a: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60D58D29-87E2-3D4E-7AFD-DC2269FFF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1840"/>
            <a:ext cx="6804273" cy="61061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69637CF-3C0F-9304-B479-0F8BAD8B83C3}"/>
              </a:ext>
            </a:extLst>
          </p:cNvPr>
          <p:cNvSpPr txBox="1"/>
          <p:nvPr/>
        </p:nvSpPr>
        <p:spPr>
          <a:xfrm>
            <a:off x="7052205" y="1592997"/>
            <a:ext cx="4930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To adjust the parameter, double click on the right column of the setting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0584044-B461-20BA-432E-36454C6612A3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4780456" y="1854607"/>
            <a:ext cx="2271749" cy="2440202"/>
          </a:xfrm>
          <a:prstGeom prst="straightConnector1">
            <a:avLst/>
          </a:prstGeom>
          <a:ln w="825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B0D273C-8192-F372-9CE6-3A5095ACEAB4}"/>
              </a:ext>
            </a:extLst>
          </p:cNvPr>
          <p:cNvSpPr txBox="1"/>
          <p:nvPr/>
        </p:nvSpPr>
        <p:spPr>
          <a:xfrm>
            <a:off x="7129868" y="3009976"/>
            <a:ext cx="4775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(factory setting): Only the LEL channel displays in Leak Check Mode </a:t>
            </a: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NC+CO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The LEL and CO channels are displayed in Leak Check Mode </a:t>
            </a: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NC+O2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The LEL and O2 channels are displayed in Leak Check Mode </a:t>
            </a: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NC+CO+O2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The LEL, CO, and O2 channels are displayed in Leak Check Mode</a:t>
            </a:r>
          </a:p>
        </p:txBody>
      </p:sp>
    </p:spTree>
    <p:extLst>
      <p:ext uri="{BB962C8B-B14F-4D97-AF65-F5344CB8AC3E}">
        <p14:creationId xmlns:p14="http://schemas.microsoft.com/office/powerpoint/2010/main" val="41501205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AA370D-E627-1449-8EAF-3AB19066AF9D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8D367D-5D77-BB48-85B4-43E0FAF67469}"/>
              </a:ext>
            </a:extLst>
          </p:cNvPr>
          <p:cNvSpPr txBox="1"/>
          <p:nvPr/>
        </p:nvSpPr>
        <p:spPr>
          <a:xfrm>
            <a:off x="2237906" y="0"/>
            <a:ext cx="7738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Adjusting Leak Check Settings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9637CF-3C0F-9304-B479-0F8BAD8B83C3}"/>
              </a:ext>
            </a:extLst>
          </p:cNvPr>
          <p:cNvSpPr txBox="1"/>
          <p:nvPr/>
        </p:nvSpPr>
        <p:spPr>
          <a:xfrm>
            <a:off x="2394531" y="6013995"/>
            <a:ext cx="93090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Press “Update” in the main Setup window to save all adjustments made to the instrument</a:t>
            </a:r>
          </a:p>
        </p:txBody>
      </p:sp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A708B973-0B67-E857-4AD2-1A05ACD56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457" y="965925"/>
            <a:ext cx="11215086" cy="432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6123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AA370D-E627-1449-8EAF-3AB19066AF9D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8D367D-5D77-BB48-85B4-43E0FAF67469}"/>
              </a:ext>
            </a:extLst>
          </p:cNvPr>
          <p:cNvSpPr txBox="1"/>
          <p:nvPr/>
        </p:nvSpPr>
        <p:spPr>
          <a:xfrm>
            <a:off x="2237906" y="0"/>
            <a:ext cx="7738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Adjusting Leak Check Settings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9637CF-3C0F-9304-B479-0F8BAD8B83C3}"/>
              </a:ext>
            </a:extLst>
          </p:cNvPr>
          <p:cNvSpPr txBox="1"/>
          <p:nvPr/>
        </p:nvSpPr>
        <p:spPr>
          <a:xfrm>
            <a:off x="2394531" y="6013995"/>
            <a:ext cx="93090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Click the “Power Off” button to power off the instrument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7A66F1-10A8-8283-20AC-B4D6AEA709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54356" y="1051483"/>
            <a:ext cx="10683287" cy="4755034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63C3C64-3BA4-8383-EDFA-5E5FC147A619}"/>
              </a:ext>
            </a:extLst>
          </p:cNvPr>
          <p:cNvCxnSpPr>
            <a:cxnSpLocks/>
          </p:cNvCxnSpPr>
          <p:nvPr/>
        </p:nvCxnSpPr>
        <p:spPr>
          <a:xfrm flipV="1">
            <a:off x="7142480" y="1767840"/>
            <a:ext cx="2733040" cy="447040"/>
          </a:xfrm>
          <a:prstGeom prst="straightConnector1">
            <a:avLst/>
          </a:prstGeom>
          <a:ln w="825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2967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94A5F38-EADD-B24D-88D8-9891F3B66CC0}"/>
              </a:ext>
            </a:extLst>
          </p:cNvPr>
          <p:cNvSpPr txBox="1"/>
          <p:nvPr/>
        </p:nvSpPr>
        <p:spPr>
          <a:xfrm>
            <a:off x="2381585" y="0"/>
            <a:ext cx="7428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Filter &amp; Sensor Replacement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7233CD-B4EA-0049-A9F9-CF5D623B9133}"/>
              </a:ext>
            </a:extLst>
          </p:cNvPr>
          <p:cNvSpPr txBox="1"/>
          <p:nvPr/>
        </p:nvSpPr>
        <p:spPr>
          <a:xfrm>
            <a:off x="2064766" y="1031526"/>
            <a:ext cx="80624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Take the GX-Force to a non-static environment and 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turn it off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if it is 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EF685A-443C-BB43-A968-3B8D8282249F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4B1E22-38ED-3740-AD8F-D09B5F2B2B3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7127" y="1523681"/>
            <a:ext cx="4272788" cy="498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Curved Up Arrow 9">
            <a:extLst>
              <a:ext uri="{FF2B5EF4-FFF2-40B4-BE49-F238E27FC236}">
                <a16:creationId xmlns:a16="http://schemas.microsoft.com/office/drawing/2014/main" id="{F5BBB4E8-DEBB-A14C-B8B3-468E1A81FC90}"/>
              </a:ext>
            </a:extLst>
          </p:cNvPr>
          <p:cNvSpPr/>
          <p:nvPr/>
        </p:nvSpPr>
        <p:spPr>
          <a:xfrm rot="15971916">
            <a:off x="8263827" y="5509604"/>
            <a:ext cx="385471" cy="23362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urved Up Arrow 10">
            <a:extLst>
              <a:ext uri="{FF2B5EF4-FFF2-40B4-BE49-F238E27FC236}">
                <a16:creationId xmlns:a16="http://schemas.microsoft.com/office/drawing/2014/main" id="{440D27FC-C82C-3F4A-898E-235F1B74018E}"/>
              </a:ext>
            </a:extLst>
          </p:cNvPr>
          <p:cNvSpPr/>
          <p:nvPr/>
        </p:nvSpPr>
        <p:spPr>
          <a:xfrm rot="15971916">
            <a:off x="7239180" y="2724251"/>
            <a:ext cx="385471" cy="23362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urved Up Arrow 12">
            <a:extLst>
              <a:ext uri="{FF2B5EF4-FFF2-40B4-BE49-F238E27FC236}">
                <a16:creationId xmlns:a16="http://schemas.microsoft.com/office/drawing/2014/main" id="{8FFFF81C-52C9-5446-9DEA-6CE79329BC49}"/>
              </a:ext>
            </a:extLst>
          </p:cNvPr>
          <p:cNvSpPr/>
          <p:nvPr/>
        </p:nvSpPr>
        <p:spPr>
          <a:xfrm rot="6380151">
            <a:off x="5903262" y="2942061"/>
            <a:ext cx="385471" cy="23362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Curved Up Arrow 14">
            <a:extLst>
              <a:ext uri="{FF2B5EF4-FFF2-40B4-BE49-F238E27FC236}">
                <a16:creationId xmlns:a16="http://schemas.microsoft.com/office/drawing/2014/main" id="{2B7C83D2-2DF7-5E48-8905-4914C48FD73C}"/>
              </a:ext>
            </a:extLst>
          </p:cNvPr>
          <p:cNvSpPr/>
          <p:nvPr/>
        </p:nvSpPr>
        <p:spPr>
          <a:xfrm rot="6380151">
            <a:off x="6988930" y="5727415"/>
            <a:ext cx="385471" cy="23362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C9A698-CBCF-D145-B521-83E48938FBDA}"/>
              </a:ext>
            </a:extLst>
          </p:cNvPr>
          <p:cNvSpPr txBox="1"/>
          <p:nvPr/>
        </p:nvSpPr>
        <p:spPr>
          <a:xfrm>
            <a:off x="809838" y="3818026"/>
            <a:ext cx="38731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Unscrew the four captive screws</a:t>
            </a:r>
          </a:p>
        </p:txBody>
      </p:sp>
    </p:spTree>
    <p:extLst>
      <p:ext uri="{BB962C8B-B14F-4D97-AF65-F5344CB8AC3E}">
        <p14:creationId xmlns:p14="http://schemas.microsoft.com/office/powerpoint/2010/main" val="14369777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94A5F38-EADD-B24D-88D8-9891F3B66CC0}"/>
              </a:ext>
            </a:extLst>
          </p:cNvPr>
          <p:cNvSpPr txBox="1"/>
          <p:nvPr/>
        </p:nvSpPr>
        <p:spPr>
          <a:xfrm>
            <a:off x="2381585" y="0"/>
            <a:ext cx="7428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Filter &amp; Sensor Replacement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EF685A-443C-BB43-A968-3B8D8282249F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C9A698-CBCF-D145-B521-83E48938FBDA}"/>
              </a:ext>
            </a:extLst>
          </p:cNvPr>
          <p:cNvSpPr txBox="1"/>
          <p:nvPr/>
        </p:nvSpPr>
        <p:spPr>
          <a:xfrm>
            <a:off x="3398786" y="6021079"/>
            <a:ext cx="5700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Lift up the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Rear Case Assembly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set it aside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BEC88B-4FA1-B34F-9702-A3A0205F3EE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846" y="1303506"/>
            <a:ext cx="3598681" cy="4250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A0A8B2-37C3-BB4A-B13F-49E1641905A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4175" y="1303506"/>
            <a:ext cx="3242278" cy="4250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07CC0E1-CCFC-E74D-9C40-28DAF7FD7E17}"/>
              </a:ext>
            </a:extLst>
          </p:cNvPr>
          <p:cNvCxnSpPr>
            <a:cxnSpLocks/>
          </p:cNvCxnSpPr>
          <p:nvPr/>
        </p:nvCxnSpPr>
        <p:spPr>
          <a:xfrm>
            <a:off x="5698281" y="3526065"/>
            <a:ext cx="795438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5872007-75F1-CB43-9D13-0BE7B67C02CD}"/>
              </a:ext>
            </a:extLst>
          </p:cNvPr>
          <p:cNvCxnSpPr>
            <a:cxnSpLocks/>
          </p:cNvCxnSpPr>
          <p:nvPr/>
        </p:nvCxnSpPr>
        <p:spPr>
          <a:xfrm flipH="1">
            <a:off x="8922391" y="1760706"/>
            <a:ext cx="1233286" cy="857444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BC93D95-5D19-BD4A-A05B-1775E0E5E7F8}"/>
              </a:ext>
            </a:extLst>
          </p:cNvPr>
          <p:cNvSpPr txBox="1"/>
          <p:nvPr/>
        </p:nvSpPr>
        <p:spPr>
          <a:xfrm>
            <a:off x="10272409" y="1576040"/>
            <a:ext cx="1559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Part # 21-1982</a:t>
            </a:r>
          </a:p>
        </p:txBody>
      </p:sp>
    </p:spTree>
    <p:extLst>
      <p:ext uri="{BB962C8B-B14F-4D97-AF65-F5344CB8AC3E}">
        <p14:creationId xmlns:p14="http://schemas.microsoft.com/office/powerpoint/2010/main" val="33396334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94A5F38-EADD-B24D-88D8-9891F3B66CC0}"/>
              </a:ext>
            </a:extLst>
          </p:cNvPr>
          <p:cNvSpPr txBox="1"/>
          <p:nvPr/>
        </p:nvSpPr>
        <p:spPr>
          <a:xfrm>
            <a:off x="2381585" y="0"/>
            <a:ext cx="7428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Filter &amp; Sensor Replacement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EF685A-443C-BB43-A968-3B8D8282249F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C9A698-CBCF-D145-B521-83E48938FBDA}"/>
              </a:ext>
            </a:extLst>
          </p:cNvPr>
          <p:cNvSpPr txBox="1"/>
          <p:nvPr/>
        </p:nvSpPr>
        <p:spPr>
          <a:xfrm>
            <a:off x="3702075" y="5821024"/>
            <a:ext cx="44101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Lift up the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Filter Gasket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and replace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if needed.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Part # 07-6064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BEC88B-4FA1-B34F-9702-A3A0205F3EE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76070" y="1303506"/>
            <a:ext cx="3164411" cy="4250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26741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94A5F38-EADD-B24D-88D8-9891F3B66CC0}"/>
              </a:ext>
            </a:extLst>
          </p:cNvPr>
          <p:cNvSpPr txBox="1"/>
          <p:nvPr/>
        </p:nvSpPr>
        <p:spPr>
          <a:xfrm>
            <a:off x="2381585" y="0"/>
            <a:ext cx="7428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Filter &amp; Sensor Replacement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EF685A-443C-BB43-A968-3B8D8282249F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4A0A8B2-37C3-BB4A-B13F-49E1641905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6250" y="1303506"/>
            <a:ext cx="3170766" cy="4250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FFDD5F-4289-8B4C-B068-5CA7783A2C4A}"/>
              </a:ext>
            </a:extLst>
          </p:cNvPr>
          <p:cNvSpPr txBox="1"/>
          <p:nvPr/>
        </p:nvSpPr>
        <p:spPr>
          <a:xfrm>
            <a:off x="1543151" y="5821024"/>
            <a:ext cx="45688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Lift up the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Sensor Filters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and replace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if needed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8AFA40-4CB6-384F-BB2B-840627D3E636}"/>
              </a:ext>
            </a:extLst>
          </p:cNvPr>
          <p:cNvSpPr txBox="1"/>
          <p:nvPr/>
        </p:nvSpPr>
        <p:spPr>
          <a:xfrm>
            <a:off x="6973805" y="2493718"/>
            <a:ext cx="16900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Filter Part #’s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B74B1A-78FB-354E-8990-77758099DE98}"/>
              </a:ext>
            </a:extLst>
          </p:cNvPr>
          <p:cNvSpPr txBox="1"/>
          <p:nvPr/>
        </p:nvSpPr>
        <p:spPr>
          <a:xfrm>
            <a:off x="6218431" y="2893828"/>
            <a:ext cx="105189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33-7130: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33-7131: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33-7132: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33-7133: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964DAF-F397-7F42-BACF-79278B7F51C9}"/>
              </a:ext>
            </a:extLst>
          </p:cNvPr>
          <p:cNvSpPr txBox="1"/>
          <p:nvPr/>
        </p:nvSpPr>
        <p:spPr>
          <a:xfrm>
            <a:off x="7465824" y="2892168"/>
            <a:ext cx="378020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Scrubber disk filter for dual CO/H2S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Scrubber disk filter for LEL</a:t>
            </a:r>
          </a:p>
          <a:p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Scrubber disk filter for CO and CO(-H2)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Humidity filter disk for H2S</a:t>
            </a:r>
          </a:p>
          <a:p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8743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94A5F38-EADD-B24D-88D8-9891F3B66CC0}"/>
              </a:ext>
            </a:extLst>
          </p:cNvPr>
          <p:cNvSpPr txBox="1"/>
          <p:nvPr/>
        </p:nvSpPr>
        <p:spPr>
          <a:xfrm>
            <a:off x="2381585" y="0"/>
            <a:ext cx="7428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Filter &amp; Sensor Replacement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EF685A-443C-BB43-A968-3B8D8282249F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C9A698-CBCF-D145-B521-83E48938FBDA}"/>
              </a:ext>
            </a:extLst>
          </p:cNvPr>
          <p:cNvSpPr txBox="1"/>
          <p:nvPr/>
        </p:nvSpPr>
        <p:spPr>
          <a:xfrm>
            <a:off x="3702075" y="5821024"/>
            <a:ext cx="48269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Lift up the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Sensor Retainer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and replace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if needed.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Part # 21-1983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BEC88B-4FA1-B34F-9702-A3A0205F3EE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76070" y="1310937"/>
            <a:ext cx="3164411" cy="4236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20841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94A5F38-EADD-B24D-88D8-9891F3B66CC0}"/>
              </a:ext>
            </a:extLst>
          </p:cNvPr>
          <p:cNvSpPr txBox="1"/>
          <p:nvPr/>
        </p:nvSpPr>
        <p:spPr>
          <a:xfrm>
            <a:off x="2381585" y="0"/>
            <a:ext cx="7428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Filter &amp; Sensor Replacement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EF685A-443C-BB43-A968-3B8D8282249F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4A0A8B2-37C3-BB4A-B13F-49E1641905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7869" y="1303506"/>
            <a:ext cx="3167527" cy="4250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FFDD5F-4289-8B4C-B068-5CA7783A2C4A}"/>
              </a:ext>
            </a:extLst>
          </p:cNvPr>
          <p:cNvSpPr txBox="1"/>
          <p:nvPr/>
        </p:nvSpPr>
        <p:spPr>
          <a:xfrm>
            <a:off x="1543151" y="5821024"/>
            <a:ext cx="38731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Lift up the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Sensors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and replace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if needed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475C129-8E1D-3747-85F8-3568E141535F}"/>
              </a:ext>
            </a:extLst>
          </p:cNvPr>
          <p:cNvSpPr txBox="1"/>
          <p:nvPr/>
        </p:nvSpPr>
        <p:spPr>
          <a:xfrm>
            <a:off x="7072962" y="1773871"/>
            <a:ext cx="1932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Sensor Part #’s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38FA9E-4E22-B34D-9502-7E5637EF872A}"/>
              </a:ext>
            </a:extLst>
          </p:cNvPr>
          <p:cNvSpPr txBox="1"/>
          <p:nvPr/>
        </p:nvSpPr>
        <p:spPr>
          <a:xfrm>
            <a:off x="6317588" y="2173981"/>
            <a:ext cx="192552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ESR-A13i-H2S:</a:t>
            </a:r>
            <a:b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ESR-A1DP-COHS: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ESR-A13P-CO: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ESR-A1CP-CO-H: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ESR-X13P-OXY: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NCR-6309: </a:t>
            </a:r>
          </a:p>
          <a:p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312AA5-901D-7D4A-BF38-C72AC144939A}"/>
              </a:ext>
            </a:extLst>
          </p:cNvPr>
          <p:cNvSpPr txBox="1"/>
          <p:nvPr/>
        </p:nvSpPr>
        <p:spPr>
          <a:xfrm>
            <a:off x="8175788" y="2173981"/>
            <a:ext cx="26629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H2S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Sensor</a:t>
            </a:r>
            <a:b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600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H2S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Combo Sensor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Sensor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with H2 comp.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O2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Sensor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LEL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Sensor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422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id="{12FAB3EC-6E8F-F641-9664-CE36F9F335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886284"/>
              </p:ext>
            </p:extLst>
          </p:nvPr>
        </p:nvGraphicFramePr>
        <p:xfrm>
          <a:off x="3844384" y="1469656"/>
          <a:ext cx="8181711" cy="49079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61935">
                  <a:extLst>
                    <a:ext uri="{9D8B030D-6E8A-4147-A177-3AD203B41FA5}">
                      <a16:colId xmlns:a16="http://schemas.microsoft.com/office/drawing/2014/main" val="3308093983"/>
                    </a:ext>
                  </a:extLst>
                </a:gridCol>
                <a:gridCol w="6319776">
                  <a:extLst>
                    <a:ext uri="{9D8B030D-6E8A-4147-A177-3AD203B41FA5}">
                      <a16:colId xmlns:a16="http://schemas.microsoft.com/office/drawing/2014/main" val="106712632"/>
                    </a:ext>
                  </a:extLst>
                </a:gridCol>
              </a:tblGrid>
              <a:tr h="655966">
                <a:tc>
                  <a:txBody>
                    <a:bodyPr/>
                    <a:lstStyle/>
                    <a:p>
                      <a:r>
                        <a:rPr lang="en-US" dirty="0"/>
                        <a:t>Button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Function(s)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676165"/>
                  </a:ext>
                </a:extLst>
              </a:tr>
              <a:tr h="209858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AIR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Turns on LCD backlight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Reset alarm button for latching alarms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Enters User Mode, Maintenance Mode, and Gas Select mode when used with POWER MODE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Activates the demand zero for fresh air reading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Changes the value of a parameter available for adjustment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Scrolls through parameter options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561992"/>
                  </a:ext>
                </a:extLst>
              </a:tr>
              <a:tr h="215344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Power MODE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Turns the GX-Force on and off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Turns on LCD backlight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Enters and scrolls through Display Mode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Save button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Reset alarm button for latching alarms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Enters User Mode, Maintenance Mode, and Gas Select  mode when used with AIR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956773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C3451A0-5748-CA4C-9633-F54F058DFEE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77" y="670560"/>
            <a:ext cx="1979371" cy="5821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7F37CD-560C-3A4E-8FAA-DD8BCA7B8307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181596-2C2E-E342-985B-452DB5ECFC90}"/>
              </a:ext>
            </a:extLst>
          </p:cNvPr>
          <p:cNvSpPr txBox="1"/>
          <p:nvPr/>
        </p:nvSpPr>
        <p:spPr>
          <a:xfrm>
            <a:off x="4101129" y="0"/>
            <a:ext cx="42041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Control Buttons</a:t>
            </a:r>
          </a:p>
        </p:txBody>
      </p:sp>
    </p:spTree>
    <p:extLst>
      <p:ext uri="{BB962C8B-B14F-4D97-AF65-F5344CB8AC3E}">
        <p14:creationId xmlns:p14="http://schemas.microsoft.com/office/powerpoint/2010/main" val="6555371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94A5F38-EADD-B24D-88D8-9891F3B66CC0}"/>
              </a:ext>
            </a:extLst>
          </p:cNvPr>
          <p:cNvSpPr txBox="1"/>
          <p:nvPr/>
        </p:nvSpPr>
        <p:spPr>
          <a:xfrm>
            <a:off x="2381585" y="0"/>
            <a:ext cx="7428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Filter &amp; Sensor Replacement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EF685A-443C-BB43-A968-3B8D8282249F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4A0A8B2-37C3-BB4A-B13F-49E1641905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6784" y="1060408"/>
            <a:ext cx="3536811" cy="47371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FFDD5F-4289-8B4C-B068-5CA7783A2C4A}"/>
              </a:ext>
            </a:extLst>
          </p:cNvPr>
          <p:cNvSpPr txBox="1"/>
          <p:nvPr/>
        </p:nvSpPr>
        <p:spPr>
          <a:xfrm>
            <a:off x="1252540" y="5943573"/>
            <a:ext cx="4365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Remove 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Rubber Nozzle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replace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needed.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Part # 17-1001RK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889A1C-2615-3C4F-86DF-62065A58803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94500" y="1065182"/>
            <a:ext cx="3536811" cy="4727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8457590-EF30-7040-889C-ED4127B9DAEE}"/>
              </a:ext>
            </a:extLst>
          </p:cNvPr>
          <p:cNvSpPr txBox="1"/>
          <p:nvPr/>
        </p:nvSpPr>
        <p:spPr>
          <a:xfrm>
            <a:off x="6580256" y="5943572"/>
            <a:ext cx="40559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Remove the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Filter Holder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(twist it counter 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clockwise) and replace if needed. 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Part # 21-1833RK </a:t>
            </a:r>
          </a:p>
        </p:txBody>
      </p:sp>
      <p:sp>
        <p:nvSpPr>
          <p:cNvPr id="13" name="Curved Up Arrow 12">
            <a:extLst>
              <a:ext uri="{FF2B5EF4-FFF2-40B4-BE49-F238E27FC236}">
                <a16:creationId xmlns:a16="http://schemas.microsoft.com/office/drawing/2014/main" id="{BD3A833E-9FBE-8049-99BA-EC759EE28B9C}"/>
              </a:ext>
            </a:extLst>
          </p:cNvPr>
          <p:cNvSpPr/>
          <p:nvPr/>
        </p:nvSpPr>
        <p:spPr>
          <a:xfrm rot="5612043">
            <a:off x="7321822" y="3036076"/>
            <a:ext cx="836798" cy="50716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5908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94A5F38-EADD-B24D-88D8-9891F3B66CC0}"/>
              </a:ext>
            </a:extLst>
          </p:cNvPr>
          <p:cNvSpPr txBox="1"/>
          <p:nvPr/>
        </p:nvSpPr>
        <p:spPr>
          <a:xfrm>
            <a:off x="2381585" y="0"/>
            <a:ext cx="7428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Filter &amp; Sensor Replacement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EF685A-443C-BB43-A968-3B8D8282249F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4A0A8B2-37C3-BB4A-B13F-49E1641905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6784" y="1075879"/>
            <a:ext cx="3536811" cy="4706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FFDD5F-4289-8B4C-B068-5CA7783A2C4A}"/>
              </a:ext>
            </a:extLst>
          </p:cNvPr>
          <p:cNvSpPr txBox="1"/>
          <p:nvPr/>
        </p:nvSpPr>
        <p:spPr>
          <a:xfrm>
            <a:off x="1003529" y="5943573"/>
            <a:ext cx="486331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Remove the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Teflon Filter Disk and Wire Mesh Disk Filter</a:t>
            </a:r>
            <a:b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and replace if needed. 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Part # 33-0159RK  /  33-1112RK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889A1C-2615-3C4F-86DF-62065A58803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95400" y="1065182"/>
            <a:ext cx="3535011" cy="4727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8457590-EF30-7040-889C-ED4127B9DAEE}"/>
              </a:ext>
            </a:extLst>
          </p:cNvPr>
          <p:cNvSpPr txBox="1"/>
          <p:nvPr/>
        </p:nvSpPr>
        <p:spPr>
          <a:xfrm>
            <a:off x="6998675" y="5943572"/>
            <a:ext cx="35317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Remove 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Gasket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replace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needed.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Part # 07-2005RK</a:t>
            </a:r>
          </a:p>
        </p:txBody>
      </p:sp>
    </p:spTree>
    <p:extLst>
      <p:ext uri="{BB962C8B-B14F-4D97-AF65-F5344CB8AC3E}">
        <p14:creationId xmlns:p14="http://schemas.microsoft.com/office/powerpoint/2010/main" val="106555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67F37CD-560C-3A4E-8FAA-DD8BCA7B8307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181596-2C2E-E342-985B-452DB5ECFC90}"/>
              </a:ext>
            </a:extLst>
          </p:cNvPr>
          <p:cNvSpPr txBox="1"/>
          <p:nvPr/>
        </p:nvSpPr>
        <p:spPr>
          <a:xfrm>
            <a:off x="3588839" y="0"/>
            <a:ext cx="50143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Start-up Procedure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2DEA80-C926-FE46-92C2-8CB7AB225307}"/>
              </a:ext>
            </a:extLst>
          </p:cNvPr>
          <p:cNvSpPr txBox="1"/>
          <p:nvPr/>
        </p:nvSpPr>
        <p:spPr>
          <a:xfrm>
            <a:off x="6096704" y="2286206"/>
            <a:ext cx="50129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Press and hold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POWER MODE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button.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Release the button when you hear a beep.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5DB264-E361-904E-A868-C2FC5EBE87C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8668" y="-16252"/>
            <a:ext cx="2373458" cy="6982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CA0F009-ACF2-5F40-9551-DC256457A2D9}"/>
              </a:ext>
            </a:extLst>
          </p:cNvPr>
          <p:cNvCxnSpPr>
            <a:cxnSpLocks/>
          </p:cNvCxnSpPr>
          <p:nvPr/>
        </p:nvCxnSpPr>
        <p:spPr>
          <a:xfrm flipH="1">
            <a:off x="3793402" y="2640149"/>
            <a:ext cx="2303302" cy="1714568"/>
          </a:xfrm>
          <a:prstGeom prst="straightConnector1">
            <a:avLst/>
          </a:prstGeom>
          <a:ln w="825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0732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67F37CD-560C-3A4E-8FAA-DD8BCA7B8307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181596-2C2E-E342-985B-452DB5ECFC90}"/>
              </a:ext>
            </a:extLst>
          </p:cNvPr>
          <p:cNvSpPr txBox="1"/>
          <p:nvPr/>
        </p:nvSpPr>
        <p:spPr>
          <a:xfrm>
            <a:off x="3588839" y="0"/>
            <a:ext cx="50143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Start-up Procedure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EB7EF3-46D9-3E44-B042-ED1488ABBB01}"/>
              </a:ext>
            </a:extLst>
          </p:cNvPr>
          <p:cNvSpPr txBox="1"/>
          <p:nvPr/>
        </p:nvSpPr>
        <p:spPr>
          <a:xfrm>
            <a:off x="3873175" y="1224477"/>
            <a:ext cx="40318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Start-up sequence will commence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727E5A-5A91-3641-BA91-A82A300458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964" y="2705806"/>
            <a:ext cx="2742491" cy="27388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DD45B4-A42E-1E4D-A68A-1B3410CDF74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8770" y="2705805"/>
            <a:ext cx="2742490" cy="27388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277B9C-D594-9842-B341-301FC39D554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1576" y="2705805"/>
            <a:ext cx="2742490" cy="2738838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97A7920F-48BE-8A4A-843E-27A5777AF73D}"/>
              </a:ext>
            </a:extLst>
          </p:cNvPr>
          <p:cNvSpPr/>
          <p:nvPr/>
        </p:nvSpPr>
        <p:spPr>
          <a:xfrm>
            <a:off x="1329458" y="4388173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AA913B8-4D49-734B-B4F2-BC6F535A8E7B}"/>
              </a:ext>
            </a:extLst>
          </p:cNvPr>
          <p:cNvSpPr/>
          <p:nvPr/>
        </p:nvSpPr>
        <p:spPr>
          <a:xfrm>
            <a:off x="6151134" y="4388173"/>
            <a:ext cx="573227" cy="573227"/>
          </a:xfrm>
          <a:prstGeom prst="ellipse">
            <a:avLst/>
          </a:prstGeom>
          <a:solidFill>
            <a:schemeClr val="accent4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F010FD-E2C6-2449-8AE2-5A8FF9EC9290}"/>
              </a:ext>
            </a:extLst>
          </p:cNvPr>
          <p:cNvSpPr txBox="1"/>
          <p:nvPr/>
        </p:nvSpPr>
        <p:spPr>
          <a:xfrm>
            <a:off x="894898" y="5637076"/>
            <a:ext cx="300915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Press the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button to bypass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CAL.RMDR and continue 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using the GX-Force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A45FCF5-C8EB-354B-B841-9B714CDD9C7E}"/>
              </a:ext>
            </a:extLst>
          </p:cNvPr>
          <p:cNvCxnSpPr>
            <a:cxnSpLocks/>
          </p:cNvCxnSpPr>
          <p:nvPr/>
        </p:nvCxnSpPr>
        <p:spPr>
          <a:xfrm flipH="1" flipV="1">
            <a:off x="1731523" y="4961400"/>
            <a:ext cx="553913" cy="74589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B2B6C98-59D8-AC4B-98F6-F5DFA4E73BC3}"/>
              </a:ext>
            </a:extLst>
          </p:cNvPr>
          <p:cNvSpPr txBox="1"/>
          <p:nvPr/>
        </p:nvSpPr>
        <p:spPr>
          <a:xfrm>
            <a:off x="1031131" y="2101919"/>
            <a:ext cx="6796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If CAL.RMDR is set to ON (factory setting) and a calibration is due, the screen that appears next depends on the CAL.EXPD setting in User Mode.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BC5605-621F-4944-B884-EBCBE700CEE5}"/>
              </a:ext>
            </a:extLst>
          </p:cNvPr>
          <p:cNvSpPr txBox="1"/>
          <p:nvPr/>
        </p:nvSpPr>
        <p:spPr>
          <a:xfrm>
            <a:off x="4646555" y="5641429"/>
            <a:ext cx="320151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Press the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POWER/MODE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button 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to calibrate the instrument in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User Mode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0DCA186-D229-D049-8050-DA913537A873}"/>
              </a:ext>
            </a:extLst>
          </p:cNvPr>
          <p:cNvCxnSpPr>
            <a:cxnSpLocks/>
          </p:cNvCxnSpPr>
          <p:nvPr/>
        </p:nvCxnSpPr>
        <p:spPr>
          <a:xfrm flipV="1">
            <a:off x="6410528" y="4834647"/>
            <a:ext cx="0" cy="872645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A6E55A6-BA07-5044-B420-1EE5133B4243}"/>
              </a:ext>
            </a:extLst>
          </p:cNvPr>
          <p:cNvSpPr txBox="1"/>
          <p:nvPr/>
        </p:nvSpPr>
        <p:spPr>
          <a:xfrm>
            <a:off x="9028585" y="5637076"/>
            <a:ext cx="13481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Date and Time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65BF7E9-799E-CE42-8E02-0852AA403A4E}"/>
              </a:ext>
            </a:extLst>
          </p:cNvPr>
          <p:cNvCxnSpPr/>
          <p:nvPr/>
        </p:nvCxnSpPr>
        <p:spPr>
          <a:xfrm>
            <a:off x="3519265" y="4070814"/>
            <a:ext cx="890751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5033DE3-4981-B04A-B0FB-C84B3110C4A4}"/>
              </a:ext>
            </a:extLst>
          </p:cNvPr>
          <p:cNvCxnSpPr/>
          <p:nvPr/>
        </p:nvCxnSpPr>
        <p:spPr>
          <a:xfrm>
            <a:off x="7298633" y="4054248"/>
            <a:ext cx="890751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7286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67F37CD-560C-3A4E-8FAA-DD8BCA7B8307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181596-2C2E-E342-985B-452DB5ECFC90}"/>
              </a:ext>
            </a:extLst>
          </p:cNvPr>
          <p:cNvSpPr txBox="1"/>
          <p:nvPr/>
        </p:nvSpPr>
        <p:spPr>
          <a:xfrm>
            <a:off x="3588839" y="0"/>
            <a:ext cx="50143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Start-up Procedure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727E5A-5A91-3641-BA91-A82A300458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964" y="2705806"/>
            <a:ext cx="2742490" cy="27388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DD45B4-A42E-1E4D-A68A-1B3410CDF74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8770" y="2705805"/>
            <a:ext cx="2742490" cy="27388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277B9C-D594-9842-B341-301FC39D554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1576" y="2705805"/>
            <a:ext cx="2742489" cy="273883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A6E55A6-BA07-5044-B420-1EE5133B4243}"/>
              </a:ext>
            </a:extLst>
          </p:cNvPr>
          <p:cNvSpPr txBox="1"/>
          <p:nvPr/>
        </p:nvSpPr>
        <p:spPr>
          <a:xfrm>
            <a:off x="9116950" y="5637076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Full Scale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F05AA0-5079-FC43-97F1-86AB244E2D61}"/>
              </a:ext>
            </a:extLst>
          </p:cNvPr>
          <p:cNvSpPr txBox="1"/>
          <p:nvPr/>
        </p:nvSpPr>
        <p:spPr>
          <a:xfrm>
            <a:off x="5245805" y="5637075"/>
            <a:ext cx="12484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Target Gases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0277DA-3083-6E4E-BB27-1505B221A6DC}"/>
              </a:ext>
            </a:extLst>
          </p:cNvPr>
          <p:cNvSpPr txBox="1"/>
          <p:nvPr/>
        </p:nvSpPr>
        <p:spPr>
          <a:xfrm>
            <a:off x="1437466" y="5637075"/>
            <a:ext cx="13994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Battery Voltage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7F32936-DD21-0848-A0C2-149CEE09D966}"/>
              </a:ext>
            </a:extLst>
          </p:cNvPr>
          <p:cNvCxnSpPr/>
          <p:nvPr/>
        </p:nvCxnSpPr>
        <p:spPr>
          <a:xfrm>
            <a:off x="3519265" y="4070814"/>
            <a:ext cx="890751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901D876-EE0C-314E-860D-8C28D35436A3}"/>
              </a:ext>
            </a:extLst>
          </p:cNvPr>
          <p:cNvCxnSpPr/>
          <p:nvPr/>
        </p:nvCxnSpPr>
        <p:spPr>
          <a:xfrm>
            <a:off x="7298633" y="4054248"/>
            <a:ext cx="890751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6925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67F37CD-560C-3A4E-8FAA-DD8BCA7B8307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181596-2C2E-E342-985B-452DB5ECFC90}"/>
              </a:ext>
            </a:extLst>
          </p:cNvPr>
          <p:cNvSpPr txBox="1"/>
          <p:nvPr/>
        </p:nvSpPr>
        <p:spPr>
          <a:xfrm>
            <a:off x="3588839" y="0"/>
            <a:ext cx="50143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Start-up Procedure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727E5A-5A91-3641-BA91-A82A300458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964" y="2705806"/>
            <a:ext cx="2742490" cy="27388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DD45B4-A42E-1E4D-A68A-1B3410CDF74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8770" y="2705805"/>
            <a:ext cx="2742489" cy="27388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277B9C-D594-9842-B341-301FC39D554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1576" y="2705805"/>
            <a:ext cx="2742489" cy="273883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A6E55A6-BA07-5044-B420-1EE5133B4243}"/>
              </a:ext>
            </a:extLst>
          </p:cNvPr>
          <p:cNvSpPr txBox="1"/>
          <p:nvPr/>
        </p:nvSpPr>
        <p:spPr>
          <a:xfrm>
            <a:off x="9072193" y="5637076"/>
            <a:ext cx="10612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High Alarm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F05AA0-5079-FC43-97F1-86AB244E2D61}"/>
              </a:ext>
            </a:extLst>
          </p:cNvPr>
          <p:cNvSpPr txBox="1"/>
          <p:nvPr/>
        </p:nvSpPr>
        <p:spPr>
          <a:xfrm>
            <a:off x="5543642" y="5637075"/>
            <a:ext cx="652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Alarm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0277DA-3083-6E4E-BB27-1505B221A6DC}"/>
              </a:ext>
            </a:extLst>
          </p:cNvPr>
          <p:cNvSpPr txBox="1"/>
          <p:nvPr/>
        </p:nvSpPr>
        <p:spPr>
          <a:xfrm>
            <a:off x="1714785" y="5637075"/>
            <a:ext cx="8448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Warning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1D0584C-14E7-1147-88A1-E2A061944CEF}"/>
              </a:ext>
            </a:extLst>
          </p:cNvPr>
          <p:cNvCxnSpPr/>
          <p:nvPr/>
        </p:nvCxnSpPr>
        <p:spPr>
          <a:xfrm>
            <a:off x="3519265" y="4070814"/>
            <a:ext cx="890751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1E6F349-0ADB-EB4C-A4BA-A59D5690275F}"/>
              </a:ext>
            </a:extLst>
          </p:cNvPr>
          <p:cNvCxnSpPr/>
          <p:nvPr/>
        </p:nvCxnSpPr>
        <p:spPr>
          <a:xfrm>
            <a:off x="7298633" y="4054248"/>
            <a:ext cx="890751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4715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67F37CD-560C-3A4E-8FAA-DD8BCA7B8307}"/>
              </a:ext>
            </a:extLst>
          </p:cNvPr>
          <p:cNvSpPr txBox="1"/>
          <p:nvPr/>
        </p:nvSpPr>
        <p:spPr>
          <a:xfrm>
            <a:off x="10838744" y="0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GX-Force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181596-2C2E-E342-985B-452DB5ECFC90}"/>
              </a:ext>
            </a:extLst>
          </p:cNvPr>
          <p:cNvSpPr txBox="1"/>
          <p:nvPr/>
        </p:nvSpPr>
        <p:spPr>
          <a:xfrm>
            <a:off x="3588839" y="0"/>
            <a:ext cx="50143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Start-up Procedure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727E5A-5A91-3641-BA91-A82A300458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964" y="2705806"/>
            <a:ext cx="2742489" cy="27388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DD45B4-A42E-1E4D-A68A-1B3410CDF74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8770" y="2705805"/>
            <a:ext cx="2742489" cy="273883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277B9C-D594-9842-B341-301FC39D554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1576" y="2705805"/>
            <a:ext cx="2742488" cy="273883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A6E55A6-BA07-5044-B420-1EE5133B4243}"/>
              </a:ext>
            </a:extLst>
          </p:cNvPr>
          <p:cNvSpPr txBox="1"/>
          <p:nvPr/>
        </p:nvSpPr>
        <p:spPr>
          <a:xfrm>
            <a:off x="8495786" y="5637076"/>
            <a:ext cx="2214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Normal Operation Screen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F05AA0-5079-FC43-97F1-86AB244E2D61}"/>
              </a:ext>
            </a:extLst>
          </p:cNvPr>
          <p:cNvSpPr txBox="1"/>
          <p:nvPr/>
        </p:nvSpPr>
        <p:spPr>
          <a:xfrm>
            <a:off x="5581441" y="5637075"/>
            <a:ext cx="577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TWA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0277DA-3083-6E4E-BB27-1505B221A6DC}"/>
              </a:ext>
            </a:extLst>
          </p:cNvPr>
          <p:cNvSpPr txBox="1"/>
          <p:nvPr/>
        </p:nvSpPr>
        <p:spPr>
          <a:xfrm>
            <a:off x="1820455" y="5637075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STEL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1D0584C-14E7-1147-88A1-E2A061944CEF}"/>
              </a:ext>
            </a:extLst>
          </p:cNvPr>
          <p:cNvCxnSpPr/>
          <p:nvPr/>
        </p:nvCxnSpPr>
        <p:spPr>
          <a:xfrm>
            <a:off x="3519265" y="4070814"/>
            <a:ext cx="890751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1E6F349-0ADB-EB4C-A4BA-A59D5690275F}"/>
              </a:ext>
            </a:extLst>
          </p:cNvPr>
          <p:cNvCxnSpPr/>
          <p:nvPr/>
        </p:nvCxnSpPr>
        <p:spPr>
          <a:xfrm>
            <a:off x="7298633" y="4054248"/>
            <a:ext cx="890751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1858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5435</TotalTime>
  <Words>1363</Words>
  <Application>Microsoft Macintosh PowerPoint</Application>
  <PresentationFormat>Widescreen</PresentationFormat>
  <Paragraphs>221</Paragraphs>
  <Slides>41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Marty Schwartz</dc:creator>
  <cp:lastModifiedBy>Rainier Navidad</cp:lastModifiedBy>
  <cp:revision>37</cp:revision>
  <cp:lastPrinted>2023-11-08T23:21:00Z</cp:lastPrinted>
  <dcterms:created xsi:type="dcterms:W3CDTF">2023-10-18T18:37:02Z</dcterms:created>
  <dcterms:modified xsi:type="dcterms:W3CDTF">2024-06-14T16:42:59Z</dcterms:modified>
</cp:coreProperties>
</file>