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65" r:id="rId3"/>
    <p:sldId id="260" r:id="rId4"/>
    <p:sldId id="266" r:id="rId5"/>
    <p:sldId id="257" r:id="rId6"/>
    <p:sldId id="259" r:id="rId7"/>
    <p:sldId id="258" r:id="rId8"/>
    <p:sldId id="261" r:id="rId9"/>
    <p:sldId id="264" r:id="rId10"/>
    <p:sldId id="263" r:id="rId11"/>
    <p:sldId id="262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44"/>
    <p:restoredTop sz="94608"/>
  </p:normalViewPr>
  <p:slideViewPr>
    <p:cSldViewPr snapToGrid="0" snapToObjects="1">
      <p:cViewPr varScale="1">
        <p:scale>
          <a:sx n="135" d="100"/>
          <a:sy n="135" d="100"/>
        </p:scale>
        <p:origin x="78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1D9A84-9430-FB4B-B785-39C67917D714}" type="datetimeFigureOut">
              <a:rPr lang="en-US" smtClean="0"/>
              <a:t>2/3/25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78D73C-4B97-5940-92CB-AFF982D528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939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78D73C-4B97-5940-92CB-AFF982D5289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2819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78D73C-4B97-5940-92CB-AFF982D5289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6939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78D73C-4B97-5940-92CB-AFF982D5289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2167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25F66D-C797-8C5C-B8A3-2B8CE214EF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F857C4A-CCC7-0D42-2BCA-90058B565D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43D4493-AEE2-CB2D-B1B9-AC0C0CD8B1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Part #:  81-SDMFRC101, List Price $1,595.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E23D4F-A94D-2B17-12E6-B234F6B17D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78D73C-4B97-5940-92CB-AFF982D5289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8612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B0345A-E4F6-F5DB-EED2-43F5C842F4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828DE99-57A7-313E-1ECB-AB35EADC60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EA839B7-8DE4-B3DA-DAE4-22142E7EB6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14E426-F1BF-1F35-7DE0-BE4642B088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78D73C-4B97-5940-92CB-AFF982D5289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8632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78D73C-4B97-5940-92CB-AFF982D5289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8529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64D36D-7DBA-7057-5F1C-FFDD8D25C7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9AADE16-2760-520A-CB66-6D1673F4F4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2446D1B-D063-CA88-D3B2-40C3B7BEDB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A8DBCB-C60F-74C3-F0E1-7B28DC0CA2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78D73C-4B97-5940-92CB-AFF982D5289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4664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78D73C-4B97-5940-92CB-AFF982D5289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5776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78D73C-4B97-5940-92CB-AFF982D5289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2027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78D73C-4B97-5940-92CB-AFF982D5289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21821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78D73C-4B97-5940-92CB-AFF982D5289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813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78D73C-4B97-5940-92CB-AFF982D5289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1457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7DC432-6F91-3742-A664-9F131CEA15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C6798E-A10D-E443-90F0-A1DA800335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D42A64-510B-184F-A3EE-D3C7571C93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C2613-2357-E240-911F-9BEDCD4F6BA7}" type="datetimeFigureOut">
              <a:rPr lang="en-US" smtClean="0"/>
              <a:t>2/3/25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71F68D-D12F-1B40-B27E-855FA5020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E972FD-6FF9-6147-8863-8F7C0A1AAE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BD9C1-4F1C-684E-8362-D0FC4B1CF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722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4F537-D8AF-B648-AB4F-92650DB13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BF1F4D-BB7E-D242-99ED-C35640F1BD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D52A75-EAE7-0345-AB0D-18E4215AD3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C2613-2357-E240-911F-9BEDCD4F6BA7}" type="datetimeFigureOut">
              <a:rPr lang="en-US" smtClean="0"/>
              <a:t>2/3/25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4E26AE-8C8D-1D47-857A-ECF4F51FD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E70DCE-3D3F-A847-8817-A03872926F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BD9C1-4F1C-684E-8362-D0FC4B1CF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117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F607848-14BF-DC49-B22A-9E87515DE86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4EF42C-97F0-EE41-BD9F-97C3D03B1D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37EB91-022E-184C-A0E6-974B06B87F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C2613-2357-E240-911F-9BEDCD4F6BA7}" type="datetimeFigureOut">
              <a:rPr lang="en-US" smtClean="0"/>
              <a:t>2/3/25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4CC0D2-0DEC-8944-AC01-DE8E75392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0E4BC5-9492-BC4E-837C-1EA8E7846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BD9C1-4F1C-684E-8362-D0FC4B1CF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5216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FD80BB-C6B0-034E-A1E3-5FF287185B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D1E038-AB26-CD42-B176-3F2A7DFCFD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54EBAD-4093-BE47-92F2-1FBC374838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C2613-2357-E240-911F-9BEDCD4F6BA7}" type="datetimeFigureOut">
              <a:rPr lang="en-US" smtClean="0"/>
              <a:t>2/3/25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CA7473-60B5-4344-912C-5FEA91FC1E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1CA124-E513-0943-B276-8867857586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BD9C1-4F1C-684E-8362-D0FC4B1CF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8773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CFA701-832C-6442-B744-DC63E46D07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66E711-F0AA-934D-BEBC-05D7DEBE03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C5D508-37B5-C44F-866F-3F868020E3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C2613-2357-E240-911F-9BEDCD4F6BA7}" type="datetimeFigureOut">
              <a:rPr lang="en-US" smtClean="0"/>
              <a:t>2/3/25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D39E4D-A0BF-6D4A-B8E0-F0CF9E24B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E19591-B020-344B-8ACF-3DCFD71B9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BD9C1-4F1C-684E-8362-D0FC4B1CF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007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9E99E0-60DB-2449-AB71-9F77D731C6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AB5338-253D-9E4B-9C5D-D8E05DB6AA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E56DB2-F94D-9749-BC7B-A3242EF49D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6D10C0-DF9C-7748-909B-57881EBC2C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C2613-2357-E240-911F-9BEDCD4F6BA7}" type="datetimeFigureOut">
              <a:rPr lang="en-US" smtClean="0"/>
              <a:t>2/3/25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BD38A1-45EA-3646-8B72-23EE7A2EA4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41CCDD-832C-1742-8992-35B8D606A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BD9C1-4F1C-684E-8362-D0FC4B1CF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811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A84CE0-BA40-AA44-AB0F-2206B26A1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E851E6-D415-A241-AA31-BF415273D0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406873-CCE0-CB4E-B2FB-C7748D5DEA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FC0E01-B7F7-8A4B-971E-89999DEC92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FC8EF58-A10A-644C-943B-A99EAE6536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EF1DB1E-087A-A444-AB2E-B3AAD4021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C2613-2357-E240-911F-9BEDCD4F6BA7}" type="datetimeFigureOut">
              <a:rPr lang="en-US" smtClean="0"/>
              <a:t>2/3/25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2A37451-770A-A249-A848-635DCEF3D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63CEF09-B1E6-3044-A4AE-25512B90A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BD9C1-4F1C-684E-8362-D0FC4B1CF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4753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1B2B71-4FF9-DC49-A69B-B39D559736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453CDF8-84AA-C443-BAC0-9B77C2D42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C2613-2357-E240-911F-9BEDCD4F6BA7}" type="datetimeFigureOut">
              <a:rPr lang="en-US" smtClean="0"/>
              <a:t>2/3/25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6AAA2CD-047D-FE4C-9AF8-06D9BA94B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ECDB4A6-CC50-5F44-A24E-96A24048FA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BD9C1-4F1C-684E-8362-D0FC4B1CF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56528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2F9A17B-C00D-194B-886C-20DB56ACDC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C2613-2357-E240-911F-9BEDCD4F6BA7}" type="datetimeFigureOut">
              <a:rPr lang="en-US" smtClean="0"/>
              <a:t>2/3/25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8EE205E-30F8-6645-B2BF-695F571E07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E59F08-6FF7-4B4C-9E98-87ED072CA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BD9C1-4F1C-684E-8362-D0FC4B1CF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82074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9ADD8F-714A-1249-A9E6-505B7DEFB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DDE0FE-4D7B-254A-B9D1-52339CF45D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C7FE9A-5AF8-E441-84BC-6EF23D7F22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9FA5D7-C02C-8742-BB25-CBA724F843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C2613-2357-E240-911F-9BEDCD4F6BA7}" type="datetimeFigureOut">
              <a:rPr lang="en-US" smtClean="0"/>
              <a:t>2/3/25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69F02F-63AC-E04C-B47A-E5E03B5E55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CF7F0E-882B-AC4D-9712-BD4C2442AC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BD9C1-4F1C-684E-8362-D0FC4B1CF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9681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5DAD2D-D646-D941-9250-E514F0C467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E23929C-B59B-5E45-9501-BB7551A5DBD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1DDD6A-E252-5D47-BE01-F9852DE4E4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C49B60-24D7-E547-9F3F-A5D389AAB4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C2613-2357-E240-911F-9BEDCD4F6BA7}" type="datetimeFigureOut">
              <a:rPr lang="en-US" smtClean="0"/>
              <a:t>2/3/25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DDAD39-843B-344E-8AE7-FE865E1D2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AC9FF7-1143-7C44-B578-058A8760B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BD9C1-4F1C-684E-8362-D0FC4B1CF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0212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6433A7C-1453-FD4B-BBB3-9D5A6D4C4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28D563-BBDC-3D4C-AB47-4278ACC0C2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3B2991-701A-0143-BB79-7C115ACEF8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1C2613-2357-E240-911F-9BEDCD4F6BA7}" type="datetimeFigureOut">
              <a:rPr lang="en-US" smtClean="0"/>
              <a:t>2/3/25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7508C8-6823-784C-A37A-B2D8002963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546A56-DFC2-8641-AD8E-A083CE29B2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CBD9C1-4F1C-684E-8362-D0FC4B1CF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879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2.pn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11" Type="http://schemas.openxmlformats.org/officeDocument/2006/relationships/image" Target="../media/image19.tiff"/><Relationship Id="rId5" Type="http://schemas.openxmlformats.org/officeDocument/2006/relationships/image" Target="../media/image13.png"/><Relationship Id="rId10" Type="http://schemas.openxmlformats.org/officeDocument/2006/relationships/image" Target="../media/image18.jpeg"/><Relationship Id="rId4" Type="http://schemas.openxmlformats.org/officeDocument/2006/relationships/image" Target="../media/image12.png"/><Relationship Id="rId9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B4FC92F-E9EA-2D4C-9390-A6A2AAECC48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63613" y="0"/>
            <a:ext cx="4028388" cy="6858000"/>
          </a:xfrm>
          <a:prstGeom prst="rect">
            <a:avLst/>
          </a:prstGeom>
        </p:spPr>
      </p:pic>
      <p:sp>
        <p:nvSpPr>
          <p:cNvPr id="7" name="Rectangle 2">
            <a:extLst>
              <a:ext uri="{FF2B5EF4-FFF2-40B4-BE49-F238E27FC236}">
                <a16:creationId xmlns:a16="http://schemas.microsoft.com/office/drawing/2014/main" id="{3093CDBA-A720-E940-A814-55531BB2123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669103" y="2971800"/>
            <a:ext cx="7345503" cy="9144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altLang="en-US" sz="8900" b="1" dirty="0">
                <a:latin typeface="Century Gothic" panose="020B0502020202020204" pitchFamily="34" charset="0"/>
                <a:ea typeface="ＭＳ Ｐゴシック" panose="020B0600070205080204" pitchFamily="34" charset="-128"/>
              </a:rPr>
              <a:t>GX-Force</a:t>
            </a:r>
            <a:br>
              <a:rPr lang="en-US" altLang="en-US" sz="3038" dirty="0">
                <a:latin typeface="Century Gothic" panose="020B0502020202020204" pitchFamily="34" charset="0"/>
                <a:ea typeface="ＭＳ Ｐゴシック" panose="020B0600070205080204" pitchFamily="34" charset="-128"/>
              </a:rPr>
            </a:br>
            <a:br>
              <a:rPr lang="en-US" altLang="en-US" sz="3038" dirty="0">
                <a:latin typeface="Century Gothic" panose="020B0502020202020204" pitchFamily="34" charset="0"/>
                <a:ea typeface="ＭＳ Ｐゴシック" panose="020B0600070205080204" pitchFamily="34" charset="-128"/>
              </a:rPr>
            </a:br>
            <a:r>
              <a:rPr lang="en-US" altLang="en-US" sz="4000" dirty="0">
                <a:latin typeface="Century Gothic" panose="020B0502020202020204" pitchFamily="34" charset="0"/>
                <a:ea typeface="ＭＳ Ｐゴシック" panose="020B0600070205080204" pitchFamily="34" charset="-128"/>
              </a:rPr>
              <a:t>Portable Four Gas Monitor</a:t>
            </a:r>
            <a:endParaRPr lang="en-US" altLang="en-US" sz="4000" dirty="0">
              <a:solidFill>
                <a:srgbClr val="F5FF9B"/>
              </a:solidFill>
              <a:latin typeface="Century Gothic" panose="020B0502020202020204" pitchFamily="34" charset="0"/>
              <a:ea typeface="ＭＳ Ｐゴシック" panose="020B0600070205080204" pitchFamily="34" charset="-128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5BFC0C8-D810-A442-910A-F3872C3D725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13895" cy="650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6399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E5BFC0C8-D810-A442-910A-F3872C3D725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13895" cy="650253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D3DE9BCB-00D4-6D4F-84C5-DE73D8FD3B29}"/>
              </a:ext>
            </a:extLst>
          </p:cNvPr>
          <p:cNvSpPr txBox="1">
            <a:spLocks noChangeArrowheads="1"/>
          </p:cNvSpPr>
          <p:nvPr/>
        </p:nvSpPr>
        <p:spPr>
          <a:xfrm>
            <a:off x="1" y="107132"/>
            <a:ext cx="12192000" cy="63739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4000" b="1" dirty="0">
                <a:latin typeface="Century Gothic" panose="020B0502020202020204" pitchFamily="34" charset="0"/>
                <a:ea typeface="ＭＳ Ｐゴシック" panose="020B0600070205080204" pitchFamily="34" charset="-128"/>
              </a:rPr>
              <a:t>LED Light</a:t>
            </a:r>
            <a:endParaRPr lang="en-US" altLang="en-US" sz="4000" dirty="0">
              <a:solidFill>
                <a:srgbClr val="F5FF9B"/>
              </a:solidFill>
              <a:latin typeface="Century Gothic" panose="020B0502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1DEF54D-2E29-E24B-9C5C-5DE77368223F}"/>
              </a:ext>
            </a:extLst>
          </p:cNvPr>
          <p:cNvSpPr txBox="1"/>
          <p:nvPr/>
        </p:nvSpPr>
        <p:spPr>
          <a:xfrm>
            <a:off x="11165372" y="19774"/>
            <a:ext cx="10266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GX-Force</a:t>
            </a:r>
          </a:p>
        </p:txBody>
      </p:sp>
      <p:sp>
        <p:nvSpPr>
          <p:cNvPr id="30" name="Rectangle 2">
            <a:extLst>
              <a:ext uri="{FF2B5EF4-FFF2-40B4-BE49-F238E27FC236}">
                <a16:creationId xmlns:a16="http://schemas.microsoft.com/office/drawing/2014/main" id="{BD170D54-5A34-5A47-8D2D-D84AE05F4F6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30353" y="3429000"/>
            <a:ext cx="6729984" cy="9144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altLang="en-US" sz="3200" dirty="0">
                <a:latin typeface="Century Gothic" panose="020B0502020202020204" pitchFamily="34" charset="0"/>
                <a:ea typeface="ＭＳ Ｐゴシック" panose="020B0600070205080204" pitchFamily="34" charset="-128"/>
              </a:rPr>
              <a:t>For jobs that require more lighting</a:t>
            </a:r>
            <a:endParaRPr lang="en-US" altLang="en-US" sz="2200" b="1" i="1" dirty="0">
              <a:solidFill>
                <a:srgbClr val="F5FF9B"/>
              </a:solidFill>
              <a:latin typeface="Century Gothic" panose="020B0502020202020204" pitchFamily="34" charset="0"/>
              <a:ea typeface="ＭＳ Ｐゴシック" panose="020B0600070205080204" pitchFamily="34" charset="-128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89E2E01-A319-3547-A34A-2BB6E7376DF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48703" y="19774"/>
            <a:ext cx="4579727" cy="6818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4937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E5BFC0C8-D810-A442-910A-F3872C3D725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13895" cy="650253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D3DE9BCB-00D4-6D4F-84C5-DE73D8FD3B29}"/>
              </a:ext>
            </a:extLst>
          </p:cNvPr>
          <p:cNvSpPr txBox="1">
            <a:spLocks noChangeArrowheads="1"/>
          </p:cNvSpPr>
          <p:nvPr/>
        </p:nvSpPr>
        <p:spPr>
          <a:xfrm>
            <a:off x="1" y="107132"/>
            <a:ext cx="12192000" cy="63739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4000" b="1" dirty="0">
                <a:latin typeface="Century Gothic" panose="020B0502020202020204" pitchFamily="34" charset="0"/>
                <a:ea typeface="ＭＳ Ｐゴシック" panose="020B0600070205080204" pitchFamily="34" charset="-128"/>
              </a:rPr>
              <a:t>Power Source</a:t>
            </a:r>
            <a:endParaRPr lang="en-US" altLang="en-US" sz="4000" dirty="0">
              <a:solidFill>
                <a:srgbClr val="F5FF9B"/>
              </a:solidFill>
              <a:latin typeface="Century Gothic" panose="020B0502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1DEF54D-2E29-E24B-9C5C-5DE77368223F}"/>
              </a:ext>
            </a:extLst>
          </p:cNvPr>
          <p:cNvSpPr txBox="1"/>
          <p:nvPr/>
        </p:nvSpPr>
        <p:spPr>
          <a:xfrm>
            <a:off x="11165372" y="19774"/>
            <a:ext cx="10266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GX-Force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55BD86B-466E-7841-BF97-C57D812D646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0137" y="747477"/>
            <a:ext cx="5505236" cy="6110523"/>
          </a:xfrm>
          <a:prstGeom prst="rect">
            <a:avLst/>
          </a:prstGeom>
        </p:spPr>
      </p:pic>
      <p:sp>
        <p:nvSpPr>
          <p:cNvPr id="30" name="Rectangle 2">
            <a:extLst>
              <a:ext uri="{FF2B5EF4-FFF2-40B4-BE49-F238E27FC236}">
                <a16:creationId xmlns:a16="http://schemas.microsoft.com/office/drawing/2014/main" id="{BD170D54-5A34-5A47-8D2D-D84AE05F4F6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463080" y="2646189"/>
            <a:ext cx="5128489" cy="9144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altLang="en-US" sz="7300" b="1" dirty="0">
                <a:latin typeface="Century Gothic" panose="020B0502020202020204" pitchFamily="34" charset="0"/>
                <a:ea typeface="ＭＳ Ｐゴシック" panose="020B0600070205080204" pitchFamily="34" charset="-128"/>
              </a:rPr>
              <a:t>30 hours</a:t>
            </a:r>
            <a:br>
              <a:rPr lang="en-US" altLang="en-US" sz="3200" b="1" dirty="0">
                <a:latin typeface="Century Gothic" panose="020B0502020202020204" pitchFamily="34" charset="0"/>
                <a:ea typeface="ＭＳ Ｐゴシック" panose="020B0600070205080204" pitchFamily="34" charset="-128"/>
              </a:rPr>
            </a:br>
            <a:r>
              <a:rPr lang="en-US" altLang="en-US" sz="3200" dirty="0">
                <a:latin typeface="Century Gothic" panose="020B0502020202020204" pitchFamily="34" charset="0"/>
                <a:ea typeface="ＭＳ Ｐゴシック" panose="020B0600070205080204" pitchFamily="34" charset="-128"/>
              </a:rPr>
              <a:t>Continuous operating time</a:t>
            </a:r>
            <a:endParaRPr lang="en-US" altLang="en-US" sz="2200" b="1" i="1" dirty="0">
              <a:solidFill>
                <a:srgbClr val="F5FF9B"/>
              </a:solidFill>
              <a:latin typeface="Century Gothic" panose="020B0502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80F9277-3919-F341-AD2D-8792993E91FD}"/>
              </a:ext>
            </a:extLst>
          </p:cNvPr>
          <p:cNvSpPr txBox="1"/>
          <p:nvPr/>
        </p:nvSpPr>
        <p:spPr>
          <a:xfrm>
            <a:off x="4027325" y="5760750"/>
            <a:ext cx="40188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8</a:t>
            </a:r>
            <a:r>
              <a:rPr lang="en-US"/>
              <a:t> </a:t>
            </a:r>
            <a:r>
              <a:rPr lang="en-US" dirty="0"/>
              <a:t>hours to fully recharge via USB-C cable.</a:t>
            </a:r>
            <a:br>
              <a:rPr lang="en-US" dirty="0"/>
            </a:br>
            <a:r>
              <a:rPr lang="en-US" dirty="0"/>
              <a:t>No need for bulky charging cradle.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276375B-D324-6A4A-B032-A24C751CB693}"/>
              </a:ext>
            </a:extLst>
          </p:cNvPr>
          <p:cNvSpPr txBox="1"/>
          <p:nvPr/>
        </p:nvSpPr>
        <p:spPr>
          <a:xfrm>
            <a:off x="3685032" y="5459301"/>
            <a:ext cx="46457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000" b="1" dirty="0">
                <a:latin typeface="Century Gothic" panose="020B0502020202020204" pitchFamily="34" charset="0"/>
                <a:ea typeface="ＭＳ Ｐゴシック" panose="020B0600070205080204" pitchFamily="34" charset="-128"/>
              </a:rPr>
              <a:t>Lithium-ion battery - Rechargeable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6426563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ABACD9-FFB4-5DF0-49C9-8C777EB767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7119329-A9D4-E2D5-2AC0-EADC635DCD0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13895" cy="650253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7100AE99-F2D5-34CA-B496-9CD3451FA032}"/>
              </a:ext>
            </a:extLst>
          </p:cNvPr>
          <p:cNvSpPr txBox="1">
            <a:spLocks noChangeArrowheads="1"/>
          </p:cNvSpPr>
          <p:nvPr/>
        </p:nvSpPr>
        <p:spPr>
          <a:xfrm>
            <a:off x="1" y="107132"/>
            <a:ext cx="12192000" cy="63739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4000" b="1" dirty="0">
                <a:latin typeface="Century Gothic" panose="020B0502020202020204" pitchFamily="34" charset="0"/>
                <a:ea typeface="ＭＳ Ｐゴシック" panose="020B0600070205080204" pitchFamily="34" charset="-128"/>
              </a:rPr>
              <a:t>Universal Calibration Station</a:t>
            </a:r>
            <a:endParaRPr lang="en-US" altLang="en-US" sz="4000" dirty="0">
              <a:solidFill>
                <a:srgbClr val="F5FF9B"/>
              </a:solidFill>
              <a:latin typeface="Century Gothic" panose="020B0502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7A50B6F-960F-37DF-6C92-9847D039ADD0}"/>
              </a:ext>
            </a:extLst>
          </p:cNvPr>
          <p:cNvSpPr txBox="1"/>
          <p:nvPr/>
        </p:nvSpPr>
        <p:spPr>
          <a:xfrm>
            <a:off x="11165372" y="19774"/>
            <a:ext cx="10266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GX-Force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1BCF4B0-20C5-5155-E271-EA4D5210E6A2}"/>
              </a:ext>
            </a:extLst>
          </p:cNvPr>
          <p:cNvSpPr txBox="1"/>
          <p:nvPr/>
        </p:nvSpPr>
        <p:spPr>
          <a:xfrm>
            <a:off x="298805" y="1280947"/>
            <a:ext cx="5873083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Charging (Lithium-Ion Battery)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Calibration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Bump Test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3 Calibration gas ports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Save Bump Test and Calibration records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Bump test and calibration records copy to USB jump drive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2B817A6-A891-DD6F-B834-A8E617B7282F}"/>
              </a:ext>
            </a:extLst>
          </p:cNvPr>
          <p:cNvSpPr txBox="1"/>
          <p:nvPr/>
        </p:nvSpPr>
        <p:spPr>
          <a:xfrm>
            <a:off x="8723062" y="2026390"/>
            <a:ext cx="18095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entury Gothic" panose="020B0502020202020204" pitchFamily="34" charset="0"/>
                <a:ea typeface="ＭＳ Ｐゴシック" panose="020B0600070205080204" pitchFamily="34" charset="-128"/>
              </a:rPr>
              <a:t>SDM-Force</a:t>
            </a:r>
            <a:endParaRPr lang="en-US" sz="2400" b="1" dirty="0"/>
          </a:p>
        </p:txBody>
      </p:sp>
      <p:pic>
        <p:nvPicPr>
          <p:cNvPr id="6" name="Picture 5" descr="A grey device with a screen and a black background&#10;&#10;AI-generated content may be incorrect.">
            <a:extLst>
              <a:ext uri="{FF2B5EF4-FFF2-40B4-BE49-F238E27FC236}">
                <a16:creationId xmlns:a16="http://schemas.microsoft.com/office/drawing/2014/main" id="{37E2AF81-E9FC-07CC-52D6-11EE4F0C42F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56143" y="396878"/>
            <a:ext cx="3861287" cy="41556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894747D-D425-75A5-8E4E-D7DDF1D9FAC4}"/>
              </a:ext>
            </a:extLst>
          </p:cNvPr>
          <p:cNvSpPr txBox="1"/>
          <p:nvPr/>
        </p:nvSpPr>
        <p:spPr>
          <a:xfrm>
            <a:off x="298805" y="928201"/>
            <a:ext cx="57131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entury Gothic" panose="020B0502020202020204" pitchFamily="34" charset="0"/>
                <a:ea typeface="ＭＳ Ｐゴシック" panose="020B0600070205080204" pitchFamily="34" charset="-128"/>
              </a:rPr>
              <a:t>Stand Alone Station</a:t>
            </a:r>
            <a:endParaRPr lang="en-US" sz="2400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0B731EE-AF12-79BA-1CE3-2B864C26415F}"/>
              </a:ext>
            </a:extLst>
          </p:cNvPr>
          <p:cNvSpPr txBox="1"/>
          <p:nvPr/>
        </p:nvSpPr>
        <p:spPr>
          <a:xfrm>
            <a:off x="306947" y="3942016"/>
            <a:ext cx="388523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Multiple connected to a PC (10 max)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Charging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Calibration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Bump Test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Configure GX-Force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3 Calibration gas ports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D302917-5BDB-0F6C-9E43-50FBF7F03EF2}"/>
              </a:ext>
            </a:extLst>
          </p:cNvPr>
          <p:cNvSpPr txBox="1"/>
          <p:nvPr/>
        </p:nvSpPr>
        <p:spPr>
          <a:xfrm>
            <a:off x="306947" y="3589271"/>
            <a:ext cx="57131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entury Gothic" panose="020B0502020202020204" pitchFamily="34" charset="0"/>
                <a:ea typeface="ＭＳ Ｐゴシック" panose="020B0600070205080204" pitchFamily="34" charset="-128"/>
              </a:rPr>
              <a:t>Multi Module System</a:t>
            </a:r>
            <a:endParaRPr lang="en-US" sz="2400" b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7BCB8A1-7C81-F0EA-057C-8501B261C017}"/>
              </a:ext>
            </a:extLst>
          </p:cNvPr>
          <p:cNvSpPr txBox="1"/>
          <p:nvPr/>
        </p:nvSpPr>
        <p:spPr>
          <a:xfrm>
            <a:off x="4294456" y="4619496"/>
            <a:ext cx="57131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entury Gothic" panose="020B0502020202020204" pitchFamily="34" charset="0"/>
                <a:ea typeface="ＭＳ Ｐゴシック" panose="020B0600070205080204" pitchFamily="34" charset="-128"/>
              </a:rPr>
              <a:t>PC Controller Software</a:t>
            </a:r>
            <a:endParaRPr lang="en-US" sz="24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276D302-E589-9860-22B6-FEA9BA8ACEC9}"/>
              </a:ext>
            </a:extLst>
          </p:cNvPr>
          <p:cNvSpPr txBox="1"/>
          <p:nvPr/>
        </p:nvSpPr>
        <p:spPr>
          <a:xfrm>
            <a:off x="4087787" y="5054083"/>
            <a:ext cx="447921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Includes PC software for viewing/archiving bump test and calibration records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dirty="0"/>
              <a:t>Archiving data to network location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dirty="0"/>
              <a:t>Software controlled data retrieval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dirty="0"/>
              <a:t>Automatic calibration/bump test option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5" name="Picture 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2F358C38-A8B5-0253-5568-A7D13E498E3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98275" y="4544737"/>
            <a:ext cx="3359698" cy="2031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056796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102646-03DA-6D67-8BD7-831B03B5ED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4B40D6B-4812-9F57-AF13-EA511419BA2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63613" y="0"/>
            <a:ext cx="4028388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B4EEC9E-B81C-B7C1-9538-ADABABB2CE8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13895" cy="650253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7D062C96-A7F5-F883-EA08-41F022F48B7F}"/>
              </a:ext>
            </a:extLst>
          </p:cNvPr>
          <p:cNvSpPr txBox="1">
            <a:spLocks noChangeArrowheads="1"/>
          </p:cNvSpPr>
          <p:nvPr/>
        </p:nvSpPr>
        <p:spPr>
          <a:xfrm>
            <a:off x="1" y="107132"/>
            <a:ext cx="12192000" cy="63739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4000" b="1" dirty="0">
                <a:latin typeface="Century Gothic" panose="020B0502020202020204" pitchFamily="34" charset="0"/>
                <a:ea typeface="ＭＳ Ｐゴシック" panose="020B0600070205080204" pitchFamily="34" charset="-128"/>
              </a:rPr>
              <a:t>Standard Features</a:t>
            </a:r>
            <a:endParaRPr lang="en-US" altLang="en-US" sz="4000" dirty="0">
              <a:solidFill>
                <a:srgbClr val="F5FF9B"/>
              </a:solidFill>
              <a:latin typeface="Century Gothic" panose="020B0502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0D83DA6-2036-516D-2B99-26879C0FEE77}"/>
              </a:ext>
            </a:extLst>
          </p:cNvPr>
          <p:cNvSpPr txBox="1"/>
          <p:nvPr/>
        </p:nvSpPr>
        <p:spPr>
          <a:xfrm>
            <a:off x="11165372" y="19774"/>
            <a:ext cx="10266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GX-Force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8A67FC0-D14F-375A-DC86-1AA713291DF6}"/>
              </a:ext>
            </a:extLst>
          </p:cNvPr>
          <p:cNvSpPr txBox="1"/>
          <p:nvPr/>
        </p:nvSpPr>
        <p:spPr>
          <a:xfrm>
            <a:off x="1040277" y="1122637"/>
            <a:ext cx="760399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2 Operating mode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Normal and Leak Check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Internal sample pump with 100’ sample range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30 hours of operation (Lithium-ion battery)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USB-C charging and data connection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Lightweight design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Water and dust resistant design, IP67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Field replaceable sensors &amp; filters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Impact resistant design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Intrinsically safe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Large LCD Auto-backlit display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3 year warranty</a:t>
            </a:r>
          </a:p>
        </p:txBody>
      </p:sp>
    </p:spTree>
    <p:extLst>
      <p:ext uri="{BB962C8B-B14F-4D97-AF65-F5344CB8AC3E}">
        <p14:creationId xmlns:p14="http://schemas.microsoft.com/office/powerpoint/2010/main" val="22791481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Guard">
            <a:extLst>
              <a:ext uri="{FF2B5EF4-FFF2-40B4-BE49-F238E27FC236}">
                <a16:creationId xmlns:a16="http://schemas.microsoft.com/office/drawing/2014/main" id="{C4F382A1-C771-51F3-A05A-309696F025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611" b="10704"/>
          <a:stretch/>
        </p:blipFill>
        <p:spPr bwMode="auto">
          <a:xfrm>
            <a:off x="6882809" y="1286539"/>
            <a:ext cx="5309191" cy="5571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B4FC92F-E9EA-2D4C-9390-A6A2AAECC48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87151" y="1402007"/>
            <a:ext cx="3204849" cy="545599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5BFC0C8-D810-A442-910A-F3872C3D725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13895" cy="650253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D3DE9BCB-00D4-6D4F-84C5-DE73D8FD3B29}"/>
              </a:ext>
            </a:extLst>
          </p:cNvPr>
          <p:cNvSpPr txBox="1">
            <a:spLocks noChangeArrowheads="1"/>
          </p:cNvSpPr>
          <p:nvPr/>
        </p:nvSpPr>
        <p:spPr>
          <a:xfrm>
            <a:off x="1" y="107132"/>
            <a:ext cx="12192000" cy="63739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4000" b="1" dirty="0">
                <a:latin typeface="Century Gothic" panose="020B0502020202020204" pitchFamily="34" charset="0"/>
                <a:ea typeface="ＭＳ Ｐゴシック" panose="020B0600070205080204" pitchFamily="34" charset="-128"/>
              </a:rPr>
              <a:t>Normal Mode</a:t>
            </a:r>
            <a:endParaRPr lang="en-US" altLang="en-US" sz="4000" dirty="0">
              <a:solidFill>
                <a:srgbClr val="F5FF9B"/>
              </a:solidFill>
              <a:latin typeface="Century Gothic" panose="020B0502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1DEF54D-2E29-E24B-9C5C-5DE77368223F}"/>
              </a:ext>
            </a:extLst>
          </p:cNvPr>
          <p:cNvSpPr txBox="1"/>
          <p:nvPr/>
        </p:nvSpPr>
        <p:spPr>
          <a:xfrm>
            <a:off x="11165372" y="19774"/>
            <a:ext cx="10266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GX-Force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E3B9418-EB9B-5348-A7C1-550F2BEF0446}"/>
              </a:ext>
            </a:extLst>
          </p:cNvPr>
          <p:cNvSpPr txBox="1"/>
          <p:nvPr/>
        </p:nvSpPr>
        <p:spPr>
          <a:xfrm>
            <a:off x="306947" y="2771222"/>
            <a:ext cx="712333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Monitor LEL, O2, CO, H2S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Internal Sample Pump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Pull samples up to 100’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Maintain steady sample flow to sensors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Vibration, audible, and visual alarms</a:t>
            </a:r>
          </a:p>
        </p:txBody>
      </p:sp>
    </p:spTree>
    <p:extLst>
      <p:ext uri="{BB962C8B-B14F-4D97-AF65-F5344CB8AC3E}">
        <p14:creationId xmlns:p14="http://schemas.microsoft.com/office/powerpoint/2010/main" val="10654267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3A7D9D-BD59-AD26-2123-BAC50A3E2D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61732E8-34DE-CA11-18B7-C0441816080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13895" cy="650253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0087EF80-B778-EA84-C98F-EDB7C632F623}"/>
              </a:ext>
            </a:extLst>
          </p:cNvPr>
          <p:cNvSpPr txBox="1">
            <a:spLocks noChangeArrowheads="1"/>
          </p:cNvSpPr>
          <p:nvPr/>
        </p:nvSpPr>
        <p:spPr>
          <a:xfrm>
            <a:off x="1" y="107132"/>
            <a:ext cx="12192000" cy="63739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4000" b="1" dirty="0">
                <a:latin typeface="Century Gothic" panose="020B0502020202020204" pitchFamily="34" charset="0"/>
                <a:ea typeface="ＭＳ Ｐゴシック" panose="020B0600070205080204" pitchFamily="34" charset="-128"/>
              </a:rPr>
              <a:t>Leak Check Mode</a:t>
            </a:r>
            <a:endParaRPr lang="en-US" altLang="en-US" sz="4000" dirty="0">
              <a:solidFill>
                <a:srgbClr val="F5FF9B"/>
              </a:solidFill>
              <a:latin typeface="Century Gothic" panose="020B0502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B483D82-7FC0-0794-72D6-975961E4131E}"/>
              </a:ext>
            </a:extLst>
          </p:cNvPr>
          <p:cNvSpPr txBox="1"/>
          <p:nvPr/>
        </p:nvSpPr>
        <p:spPr>
          <a:xfrm>
            <a:off x="11165372" y="19774"/>
            <a:ext cx="10266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GX-Force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64F4E03-F225-96A4-B412-45EDB79C5423}"/>
              </a:ext>
            </a:extLst>
          </p:cNvPr>
          <p:cNvSpPr txBox="1"/>
          <p:nvPr/>
        </p:nvSpPr>
        <p:spPr>
          <a:xfrm>
            <a:off x="306947" y="2167906"/>
            <a:ext cx="8071509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PPM Leak detector, with 0–5000 ppm range</a:t>
            </a:r>
          </a:p>
          <a:p>
            <a:pPr marL="914400" lvl="1" indent="-457200">
              <a:buFont typeface="Courier New" panose="02070309020205020404" pitchFamily="49" charset="0"/>
              <a:buChar char="o"/>
            </a:pPr>
            <a:r>
              <a:rPr lang="en-US" sz="2400" dirty="0"/>
              <a:t>Auto ranges to 0-100% LEL if reading gets too high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50  ppm increments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Accuracy</a:t>
            </a:r>
          </a:p>
          <a:p>
            <a:pPr marL="914400" lvl="1" indent="-457200">
              <a:buFont typeface="Courier New" panose="02070309020205020404" pitchFamily="49" charset="0"/>
              <a:buChar char="o"/>
            </a:pPr>
            <a:r>
              <a:rPr lang="en-US" sz="2800" i="1" dirty="0"/>
              <a:t>+/- 20% (typically +/- 10%)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T90 response time in 10 seconds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CO &amp; O2 display in leak check mode, ideal for residential investigations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EEA9FBB-7D2D-8280-C437-5E95ED5A390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07059" y="1659118"/>
            <a:ext cx="5179108" cy="5179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4006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E5BFC0C8-D810-A442-910A-F3872C3D725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13895" cy="65025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929514C-6771-5B4C-964B-37F836F9D91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9666" y="813736"/>
            <a:ext cx="1972668" cy="5801964"/>
          </a:xfrm>
          <a:prstGeom prst="rect">
            <a:avLst/>
          </a:prstGeom>
        </p:spPr>
      </p:pic>
      <p:sp>
        <p:nvSpPr>
          <p:cNvPr id="10" name="Rectangle 2">
            <a:extLst>
              <a:ext uri="{FF2B5EF4-FFF2-40B4-BE49-F238E27FC236}">
                <a16:creationId xmlns:a16="http://schemas.microsoft.com/office/drawing/2014/main" id="{210B8636-BC99-014E-ABBB-67C073E4A6B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" y="107132"/>
            <a:ext cx="12192000" cy="637391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altLang="en-US" sz="4000" b="1" dirty="0">
                <a:latin typeface="Century Gothic" panose="020B0502020202020204" pitchFamily="34" charset="0"/>
                <a:ea typeface="ＭＳ Ｐゴシック" panose="020B0600070205080204" pitchFamily="34" charset="-128"/>
              </a:rPr>
              <a:t>Physical Overview</a:t>
            </a:r>
            <a:endParaRPr lang="en-US" altLang="en-US" sz="4000" dirty="0">
              <a:solidFill>
                <a:srgbClr val="F5FF9B"/>
              </a:solidFill>
              <a:latin typeface="Century Gothic" panose="020B0502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B4A0761-21FD-4E40-85CD-582A7C5CB1F1}"/>
              </a:ext>
            </a:extLst>
          </p:cNvPr>
          <p:cNvSpPr txBox="1"/>
          <p:nvPr/>
        </p:nvSpPr>
        <p:spPr>
          <a:xfrm>
            <a:off x="11165372" y="19774"/>
            <a:ext cx="10266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GX-Force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AAA277AD-1B1D-884B-B2C3-18A38EB28E99}"/>
              </a:ext>
            </a:extLst>
          </p:cNvPr>
          <p:cNvCxnSpPr>
            <a:cxnSpLocks/>
          </p:cNvCxnSpPr>
          <p:nvPr/>
        </p:nvCxnSpPr>
        <p:spPr>
          <a:xfrm>
            <a:off x="4255477" y="1441938"/>
            <a:ext cx="1608992" cy="0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39FCA918-902F-9947-A3E4-C5FB6114BA98}"/>
              </a:ext>
            </a:extLst>
          </p:cNvPr>
          <p:cNvSpPr txBox="1"/>
          <p:nvPr/>
        </p:nvSpPr>
        <p:spPr>
          <a:xfrm>
            <a:off x="3426574" y="1284176"/>
            <a:ext cx="803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Nozzle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01E2F5F5-D9BF-7E48-A19F-4C0FAB6BCCFD}"/>
              </a:ext>
            </a:extLst>
          </p:cNvPr>
          <p:cNvCxnSpPr>
            <a:cxnSpLocks/>
          </p:cNvCxnSpPr>
          <p:nvPr/>
        </p:nvCxnSpPr>
        <p:spPr>
          <a:xfrm>
            <a:off x="4255477" y="2286000"/>
            <a:ext cx="1840523" cy="715107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D7F837C3-31AF-2345-A826-3B93D2E50313}"/>
              </a:ext>
            </a:extLst>
          </p:cNvPr>
          <p:cNvCxnSpPr>
            <a:cxnSpLocks/>
          </p:cNvCxnSpPr>
          <p:nvPr/>
        </p:nvCxnSpPr>
        <p:spPr>
          <a:xfrm>
            <a:off x="4255477" y="2286000"/>
            <a:ext cx="2441331" cy="1593697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4F530FA6-52FF-7D41-93ED-C1D2E6DA0A49}"/>
              </a:ext>
            </a:extLst>
          </p:cNvPr>
          <p:cNvCxnSpPr>
            <a:cxnSpLocks/>
          </p:cNvCxnSpPr>
          <p:nvPr/>
        </p:nvCxnSpPr>
        <p:spPr>
          <a:xfrm>
            <a:off x="4255477" y="2286000"/>
            <a:ext cx="1220665" cy="1609716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73576F70-D83E-A649-A791-EEDB3A7104F6}"/>
              </a:ext>
            </a:extLst>
          </p:cNvPr>
          <p:cNvSpPr txBox="1"/>
          <p:nvPr/>
        </p:nvSpPr>
        <p:spPr>
          <a:xfrm>
            <a:off x="3034146" y="2122517"/>
            <a:ext cx="12410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Alarm LEDs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4823E7E4-347F-AC4A-9AA2-375F5AA3B5F8}"/>
              </a:ext>
            </a:extLst>
          </p:cNvPr>
          <p:cNvCxnSpPr>
            <a:cxnSpLocks/>
          </p:cNvCxnSpPr>
          <p:nvPr/>
        </p:nvCxnSpPr>
        <p:spPr>
          <a:xfrm>
            <a:off x="4275191" y="4091353"/>
            <a:ext cx="1408662" cy="0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C2825D1C-DB96-524B-9AC7-D6AD50EF6BDD}"/>
              </a:ext>
            </a:extLst>
          </p:cNvPr>
          <p:cNvSpPr txBox="1"/>
          <p:nvPr/>
        </p:nvSpPr>
        <p:spPr>
          <a:xfrm>
            <a:off x="2977929" y="3906687"/>
            <a:ext cx="1269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LCD Display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B481C417-BF07-B541-B579-CB3F5B038BE2}"/>
              </a:ext>
            </a:extLst>
          </p:cNvPr>
          <p:cNvCxnSpPr>
            <a:cxnSpLocks/>
          </p:cNvCxnSpPr>
          <p:nvPr/>
        </p:nvCxnSpPr>
        <p:spPr>
          <a:xfrm>
            <a:off x="4230192" y="4525106"/>
            <a:ext cx="1408662" cy="0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A0B17AD0-979F-2143-9047-D3E09524FDF5}"/>
              </a:ext>
            </a:extLst>
          </p:cNvPr>
          <p:cNvSpPr txBox="1"/>
          <p:nvPr/>
        </p:nvSpPr>
        <p:spPr>
          <a:xfrm>
            <a:off x="2960677" y="4340440"/>
            <a:ext cx="11922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AIR Button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F7344686-2D3A-4545-827C-6FBD319D4F1C}"/>
              </a:ext>
            </a:extLst>
          </p:cNvPr>
          <p:cNvCxnSpPr>
            <a:cxnSpLocks/>
          </p:cNvCxnSpPr>
          <p:nvPr/>
        </p:nvCxnSpPr>
        <p:spPr>
          <a:xfrm flipV="1">
            <a:off x="4230192" y="4774223"/>
            <a:ext cx="1865808" cy="317567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2A27C526-9EF9-4147-A7F9-AA2151146831}"/>
              </a:ext>
            </a:extLst>
          </p:cNvPr>
          <p:cNvSpPr txBox="1"/>
          <p:nvPr/>
        </p:nvSpPr>
        <p:spPr>
          <a:xfrm>
            <a:off x="2653016" y="4892312"/>
            <a:ext cx="16221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Buzzer opening</a:t>
            </a:r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C302A747-E4DC-6E4B-B90C-BE6E3CB30202}"/>
              </a:ext>
            </a:extLst>
          </p:cNvPr>
          <p:cNvCxnSpPr>
            <a:cxnSpLocks/>
          </p:cNvCxnSpPr>
          <p:nvPr/>
        </p:nvCxnSpPr>
        <p:spPr>
          <a:xfrm flipH="1">
            <a:off x="6458080" y="5967555"/>
            <a:ext cx="1503728" cy="1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B6DD0E00-0EE3-A347-91CF-0C3B0115D5DB}"/>
              </a:ext>
            </a:extLst>
          </p:cNvPr>
          <p:cNvSpPr txBox="1"/>
          <p:nvPr/>
        </p:nvSpPr>
        <p:spPr>
          <a:xfrm>
            <a:off x="8027220" y="5782889"/>
            <a:ext cx="14158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Charging LED</a:t>
            </a:r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34641C6E-AD44-4241-A492-11BDCB229C3D}"/>
              </a:ext>
            </a:extLst>
          </p:cNvPr>
          <p:cNvCxnSpPr>
            <a:cxnSpLocks/>
          </p:cNvCxnSpPr>
          <p:nvPr/>
        </p:nvCxnSpPr>
        <p:spPr>
          <a:xfrm flipH="1">
            <a:off x="5706216" y="5489643"/>
            <a:ext cx="2230307" cy="137682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FDA3E8A6-2DAE-8C44-8B2B-7B8AE9D44CBA}"/>
              </a:ext>
            </a:extLst>
          </p:cNvPr>
          <p:cNvCxnSpPr>
            <a:cxnSpLocks/>
          </p:cNvCxnSpPr>
          <p:nvPr/>
        </p:nvCxnSpPr>
        <p:spPr>
          <a:xfrm flipH="1">
            <a:off x="6585038" y="5489643"/>
            <a:ext cx="1351485" cy="152363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3A3C4577-7005-B142-A67F-1041C6E39F32}"/>
              </a:ext>
            </a:extLst>
          </p:cNvPr>
          <p:cNvSpPr txBox="1"/>
          <p:nvPr/>
        </p:nvSpPr>
        <p:spPr>
          <a:xfrm>
            <a:off x="8027219" y="5304977"/>
            <a:ext cx="18008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Wrist Strap Holes</a:t>
            </a:r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E5777977-1845-5340-ADD0-179B3A8A3649}"/>
              </a:ext>
            </a:extLst>
          </p:cNvPr>
          <p:cNvCxnSpPr>
            <a:cxnSpLocks/>
          </p:cNvCxnSpPr>
          <p:nvPr/>
        </p:nvCxnSpPr>
        <p:spPr>
          <a:xfrm flipH="1">
            <a:off x="6696808" y="4525106"/>
            <a:ext cx="1330411" cy="2802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9E57F641-486F-AF4F-BBF4-F03CE9568590}"/>
              </a:ext>
            </a:extLst>
          </p:cNvPr>
          <p:cNvSpPr txBox="1"/>
          <p:nvPr/>
        </p:nvSpPr>
        <p:spPr>
          <a:xfrm>
            <a:off x="8027219" y="4340440"/>
            <a:ext cx="22445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POWER MODE </a:t>
            </a:r>
            <a:r>
              <a:rPr lang="en-US" dirty="0" err="1"/>
              <a:t>Buttob</a:t>
            </a:r>
            <a:endParaRPr lang="en-US" dirty="0"/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8A26C347-1C1D-5540-8FDC-BB9EFBBB2360}"/>
              </a:ext>
            </a:extLst>
          </p:cNvPr>
          <p:cNvCxnSpPr>
            <a:cxnSpLocks/>
          </p:cNvCxnSpPr>
          <p:nvPr/>
        </p:nvCxnSpPr>
        <p:spPr>
          <a:xfrm flipH="1">
            <a:off x="6417129" y="2670822"/>
            <a:ext cx="1621945" cy="0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A0E9E378-2EB6-EC48-A2F2-F29A31E7CA7A}"/>
              </a:ext>
            </a:extLst>
          </p:cNvPr>
          <p:cNvSpPr txBox="1"/>
          <p:nvPr/>
        </p:nvSpPr>
        <p:spPr>
          <a:xfrm>
            <a:off x="8072540" y="2491849"/>
            <a:ext cx="13267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Filter Casing</a:t>
            </a:r>
          </a:p>
        </p:txBody>
      </p:sp>
    </p:spTree>
    <p:extLst>
      <p:ext uri="{BB962C8B-B14F-4D97-AF65-F5344CB8AC3E}">
        <p14:creationId xmlns:p14="http://schemas.microsoft.com/office/powerpoint/2010/main" val="9173773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E5BFC0C8-D810-A442-910A-F3872C3D725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13895" cy="65025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4F42310-A19C-E74C-A4C5-B74B9C48FE38}"/>
              </a:ext>
            </a:extLst>
          </p:cNvPr>
          <p:cNvSpPr txBox="1"/>
          <p:nvPr/>
        </p:nvSpPr>
        <p:spPr>
          <a:xfrm>
            <a:off x="11165372" y="19774"/>
            <a:ext cx="10266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GX-Force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7C60EBE-1CBE-A54F-B8CE-BA254BE1078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3895" y="399880"/>
            <a:ext cx="1969839" cy="6194885"/>
          </a:xfrm>
          <a:prstGeom prst="rect">
            <a:avLst/>
          </a:prstGeom>
        </p:spPr>
      </p:pic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5300D6D5-FFC5-5F45-8ADD-920323A90EDB}"/>
              </a:ext>
            </a:extLst>
          </p:cNvPr>
          <p:cNvCxnSpPr>
            <a:cxnSpLocks/>
          </p:cNvCxnSpPr>
          <p:nvPr/>
        </p:nvCxnSpPr>
        <p:spPr>
          <a:xfrm flipV="1">
            <a:off x="2736134" y="2177533"/>
            <a:ext cx="0" cy="4049487"/>
          </a:xfrm>
          <a:prstGeom prst="straightConnector1">
            <a:avLst/>
          </a:prstGeom>
          <a:ln w="285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1F4A6C9E-2069-B140-B48B-C555FA1C69BC}"/>
              </a:ext>
            </a:extLst>
          </p:cNvPr>
          <p:cNvSpPr txBox="1"/>
          <p:nvPr/>
        </p:nvSpPr>
        <p:spPr>
          <a:xfrm>
            <a:off x="2888535" y="4202276"/>
            <a:ext cx="7697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6.8” H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E791CE53-5B01-684A-9EC7-3581BB845A48}"/>
              </a:ext>
            </a:extLst>
          </p:cNvPr>
          <p:cNvCxnSpPr>
            <a:cxnSpLocks/>
          </p:cNvCxnSpPr>
          <p:nvPr/>
        </p:nvCxnSpPr>
        <p:spPr>
          <a:xfrm flipV="1">
            <a:off x="1375419" y="6594764"/>
            <a:ext cx="930967" cy="1"/>
          </a:xfrm>
          <a:prstGeom prst="straightConnector1">
            <a:avLst/>
          </a:prstGeom>
          <a:ln w="285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64958882-AC63-C646-ABE2-4317B03A63EA}"/>
              </a:ext>
            </a:extLst>
          </p:cNvPr>
          <p:cNvSpPr txBox="1"/>
          <p:nvPr/>
        </p:nvSpPr>
        <p:spPr>
          <a:xfrm>
            <a:off x="2306386" y="6410098"/>
            <a:ext cx="830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2.5” W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2657D07-A111-DE44-8B8C-F4F86630C8F4}"/>
              </a:ext>
            </a:extLst>
          </p:cNvPr>
          <p:cNvCxnSpPr>
            <a:cxnSpLocks/>
          </p:cNvCxnSpPr>
          <p:nvPr/>
        </p:nvCxnSpPr>
        <p:spPr>
          <a:xfrm>
            <a:off x="727958" y="5976257"/>
            <a:ext cx="460278" cy="495641"/>
          </a:xfrm>
          <a:prstGeom prst="straightConnector1">
            <a:avLst/>
          </a:prstGeom>
          <a:ln w="285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B6BEE2CC-0875-3F45-AE48-2E89EBE3122E}"/>
              </a:ext>
            </a:extLst>
          </p:cNvPr>
          <p:cNvSpPr txBox="1"/>
          <p:nvPr/>
        </p:nvSpPr>
        <p:spPr>
          <a:xfrm>
            <a:off x="1854" y="6164000"/>
            <a:ext cx="8851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1.85” D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FEEF688-E6DB-7E43-B821-243427E9EC75}"/>
              </a:ext>
            </a:extLst>
          </p:cNvPr>
          <p:cNvSpPr txBox="1"/>
          <p:nvPr/>
        </p:nvSpPr>
        <p:spPr>
          <a:xfrm>
            <a:off x="3601057" y="4812924"/>
            <a:ext cx="18814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9.87 oz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AE348689-9779-A14E-B295-EE5ED3055AB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1057" y="5429213"/>
            <a:ext cx="1628314" cy="1415925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F43A0DB2-C473-194C-ADAB-59C4FDC924D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92337" y="379680"/>
            <a:ext cx="3797809" cy="6465458"/>
          </a:xfrm>
          <a:prstGeom prst="rect">
            <a:avLst/>
          </a:prstGeom>
        </p:spPr>
      </p:pic>
      <p:sp>
        <p:nvSpPr>
          <p:cNvPr id="32" name="Rectangle 2">
            <a:extLst>
              <a:ext uri="{FF2B5EF4-FFF2-40B4-BE49-F238E27FC236}">
                <a16:creationId xmlns:a16="http://schemas.microsoft.com/office/drawing/2014/main" id="{1F3EE00F-A02D-2744-8595-0F80050C0DCD}"/>
              </a:ext>
            </a:extLst>
          </p:cNvPr>
          <p:cNvSpPr txBox="1">
            <a:spLocks noChangeArrowheads="1"/>
          </p:cNvSpPr>
          <p:nvPr/>
        </p:nvSpPr>
        <p:spPr>
          <a:xfrm>
            <a:off x="1" y="107132"/>
            <a:ext cx="12192000" cy="63739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4000" b="1" dirty="0">
                <a:latin typeface="Century Gothic" panose="020B0502020202020204" pitchFamily="34" charset="0"/>
                <a:ea typeface="ＭＳ Ｐゴシック" panose="020B0600070205080204" pitchFamily="34" charset="-128"/>
              </a:rPr>
              <a:t>Easy-To-Grip Lightweight Design</a:t>
            </a:r>
            <a:endParaRPr lang="en-US" altLang="en-US" sz="4000" dirty="0">
              <a:solidFill>
                <a:srgbClr val="F5FF9B"/>
              </a:solidFill>
              <a:latin typeface="Century Gothic" panose="020B0502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BF5B45F-EBF2-6B4A-964F-F7CA6AC1920C}"/>
              </a:ext>
            </a:extLst>
          </p:cNvPr>
          <p:cNvSpPr txBox="1"/>
          <p:nvPr/>
        </p:nvSpPr>
        <p:spPr>
          <a:xfrm>
            <a:off x="6096000" y="5814009"/>
            <a:ext cx="32214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Tapered design allows for better grip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09C5BE0-6CAE-EF44-8A63-B38BB1691A36}"/>
              </a:ext>
            </a:extLst>
          </p:cNvPr>
          <p:cNvSpPr txBox="1"/>
          <p:nvPr/>
        </p:nvSpPr>
        <p:spPr>
          <a:xfrm>
            <a:off x="5032472" y="4322474"/>
            <a:ext cx="40677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Concussion resistant – 10’ drop test</a:t>
            </a:r>
          </a:p>
          <a:p>
            <a:pPr marL="742950" lvl="1" indent="-285750">
              <a:buFont typeface="Wingdings" pitchFamily="2" charset="2"/>
              <a:buChar char="Ø"/>
            </a:pPr>
            <a:r>
              <a:rPr lang="en-US" i="1" dirty="0"/>
              <a:t>Withstands brutal conditions from rugged environments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3B5D0CB-254D-F04A-8304-D4EF16719CFE}"/>
              </a:ext>
            </a:extLst>
          </p:cNvPr>
          <p:cNvSpPr txBox="1"/>
          <p:nvPr/>
        </p:nvSpPr>
        <p:spPr>
          <a:xfrm>
            <a:off x="4040082" y="3115559"/>
            <a:ext cx="51922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Intrinsically, explosion, and flame-proof enclosure</a:t>
            </a:r>
          </a:p>
          <a:p>
            <a:pPr marL="742950" lvl="1" indent="-285750">
              <a:buFont typeface="Wingdings" pitchFamily="2" charset="2"/>
              <a:buChar char="Ø"/>
            </a:pPr>
            <a:r>
              <a:rPr lang="en-US" i="1" dirty="0"/>
              <a:t>Designed for extreme environments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FFAB23C-AB42-B548-BF96-DEEB4BFBCE00}"/>
              </a:ext>
            </a:extLst>
          </p:cNvPr>
          <p:cNvSpPr txBox="1"/>
          <p:nvPr/>
        </p:nvSpPr>
        <p:spPr>
          <a:xfrm>
            <a:off x="4880071" y="1197807"/>
            <a:ext cx="50611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IP67</a:t>
            </a:r>
          </a:p>
          <a:p>
            <a:pPr marL="742950" lvl="1" indent="-285750">
              <a:buFont typeface="Wingdings" pitchFamily="2" charset="2"/>
              <a:buChar char="Ø"/>
            </a:pPr>
            <a:r>
              <a:rPr lang="en-US" i="1" dirty="0"/>
              <a:t>Functional after exposure to heavy dust, pressurized water, or submersion in water. Critical for harsh industrial environments.</a:t>
            </a:r>
          </a:p>
        </p:txBody>
      </p:sp>
    </p:spTree>
    <p:extLst>
      <p:ext uri="{BB962C8B-B14F-4D97-AF65-F5344CB8AC3E}">
        <p14:creationId xmlns:p14="http://schemas.microsoft.com/office/powerpoint/2010/main" val="7687690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E5BFC0C8-D810-A442-910A-F3872C3D725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13895" cy="65025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929514C-6771-5B4C-964B-37F836F9D91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3895" y="1694582"/>
            <a:ext cx="1415405" cy="416295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699D9AD-2082-7D47-A5B7-6E1758B53DC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71246" y="1457600"/>
            <a:ext cx="3882298" cy="4399938"/>
          </a:xfrm>
          <a:prstGeom prst="rect">
            <a:avLst/>
          </a:prstGeom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8F327BDD-55C2-5B41-B951-CA3F9C4BFD4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" y="107132"/>
            <a:ext cx="12192000" cy="637391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altLang="en-US" sz="4000" b="1" dirty="0">
                <a:latin typeface="Century Gothic" panose="020B0502020202020204" pitchFamily="34" charset="0"/>
                <a:ea typeface="ＭＳ Ｐゴシック" panose="020B0600070205080204" pitchFamily="34" charset="-128"/>
              </a:rPr>
              <a:t>LCD Display With Auto Backlight</a:t>
            </a:r>
            <a:endParaRPr lang="en-US" altLang="en-US" sz="4000" dirty="0">
              <a:solidFill>
                <a:srgbClr val="F5FF9B"/>
              </a:solidFill>
              <a:latin typeface="Century Gothic" panose="020B0502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1658895-766F-3F45-9CDA-90F0D01F613E}"/>
              </a:ext>
            </a:extLst>
          </p:cNvPr>
          <p:cNvSpPr txBox="1"/>
          <p:nvPr/>
        </p:nvSpPr>
        <p:spPr>
          <a:xfrm>
            <a:off x="11165372" y="19774"/>
            <a:ext cx="10266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GX-Force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8A973428-3629-4D47-930F-A391F789C60F}"/>
              </a:ext>
            </a:extLst>
          </p:cNvPr>
          <p:cNvCxnSpPr>
            <a:cxnSpLocks/>
          </p:cNvCxnSpPr>
          <p:nvPr/>
        </p:nvCxnSpPr>
        <p:spPr>
          <a:xfrm>
            <a:off x="4288256" y="1517322"/>
            <a:ext cx="1459401" cy="1291192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3160E4A6-BAB5-BD4B-AC19-D18D5D019B02}"/>
              </a:ext>
            </a:extLst>
          </p:cNvPr>
          <p:cNvSpPr txBox="1"/>
          <p:nvPr/>
        </p:nvSpPr>
        <p:spPr>
          <a:xfrm>
            <a:off x="1321597" y="848571"/>
            <a:ext cx="330084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Heart Symbol</a:t>
            </a:r>
            <a:br>
              <a:rPr lang="en-US" dirty="0"/>
            </a:br>
            <a:r>
              <a:rPr lang="en-US" dirty="0"/>
              <a:t>    - Indicates the operation status</a:t>
            </a:r>
          </a:p>
          <a:p>
            <a:endParaRPr lang="en-US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9FA07631-0E17-584E-8B45-A7A95D740337}"/>
              </a:ext>
            </a:extLst>
          </p:cNvPr>
          <p:cNvCxnSpPr>
            <a:cxnSpLocks/>
          </p:cNvCxnSpPr>
          <p:nvPr/>
        </p:nvCxnSpPr>
        <p:spPr>
          <a:xfrm flipV="1">
            <a:off x="4279225" y="4193890"/>
            <a:ext cx="1454663" cy="1477567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68767FA2-4B21-934E-8C6E-A2D72ABA509D}"/>
              </a:ext>
            </a:extLst>
          </p:cNvPr>
          <p:cNvSpPr txBox="1"/>
          <p:nvPr/>
        </p:nvSpPr>
        <p:spPr>
          <a:xfrm>
            <a:off x="2029300" y="5315538"/>
            <a:ext cx="26214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Battery Icon</a:t>
            </a:r>
            <a:br>
              <a:rPr lang="en-US" dirty="0"/>
            </a:br>
            <a:r>
              <a:rPr lang="en-US" dirty="0"/>
              <a:t>    - Displays battery status</a:t>
            </a:r>
          </a:p>
          <a:p>
            <a:endParaRPr lang="en-US" dirty="0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08046F87-5E48-4647-8E28-31422657018F}"/>
              </a:ext>
            </a:extLst>
          </p:cNvPr>
          <p:cNvCxnSpPr>
            <a:cxnSpLocks/>
          </p:cNvCxnSpPr>
          <p:nvPr/>
        </p:nvCxnSpPr>
        <p:spPr>
          <a:xfrm flipH="1">
            <a:off x="6354804" y="4193889"/>
            <a:ext cx="2908872" cy="0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F5B2EBFD-7FDD-0745-BD04-A57B8987F217}"/>
              </a:ext>
            </a:extLst>
          </p:cNvPr>
          <p:cNvSpPr txBox="1"/>
          <p:nvPr/>
        </p:nvSpPr>
        <p:spPr>
          <a:xfrm>
            <a:off x="9263676" y="3930162"/>
            <a:ext cx="276005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Fan/Pump Icon</a:t>
            </a:r>
            <a:br>
              <a:rPr lang="en-US" dirty="0"/>
            </a:br>
            <a:r>
              <a:rPr lang="en-US" dirty="0"/>
              <a:t>    - Indicates that the pump</a:t>
            </a:r>
          </a:p>
          <a:p>
            <a:r>
              <a:rPr lang="en-US" dirty="0"/>
              <a:t>       is active</a:t>
            </a:r>
          </a:p>
          <a:p>
            <a:endParaRPr lang="en-US" dirty="0"/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4C3AD987-1179-674B-A0B8-9D603CC4A0D0}"/>
              </a:ext>
            </a:extLst>
          </p:cNvPr>
          <p:cNvCxnSpPr>
            <a:cxnSpLocks/>
          </p:cNvCxnSpPr>
          <p:nvPr/>
        </p:nvCxnSpPr>
        <p:spPr>
          <a:xfrm flipH="1">
            <a:off x="8181078" y="3069771"/>
            <a:ext cx="1082598" cy="220604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382CC416-FB63-5A41-ABCD-2431E1189653}"/>
              </a:ext>
            </a:extLst>
          </p:cNvPr>
          <p:cNvSpPr txBox="1"/>
          <p:nvPr/>
        </p:nvSpPr>
        <p:spPr>
          <a:xfrm>
            <a:off x="9263676" y="2831669"/>
            <a:ext cx="12593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Gas display</a:t>
            </a:r>
            <a:endParaRPr lang="en-US" dirty="0"/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B1472828-DFED-8949-B50F-7E48F9762CAB}"/>
              </a:ext>
            </a:extLst>
          </p:cNvPr>
          <p:cNvCxnSpPr>
            <a:cxnSpLocks/>
          </p:cNvCxnSpPr>
          <p:nvPr/>
        </p:nvCxnSpPr>
        <p:spPr>
          <a:xfrm flipH="1">
            <a:off x="7267941" y="2162918"/>
            <a:ext cx="1995735" cy="668751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C73DFE33-A979-7741-9691-9FB9A12900D2}"/>
              </a:ext>
            </a:extLst>
          </p:cNvPr>
          <p:cNvSpPr txBox="1"/>
          <p:nvPr/>
        </p:nvSpPr>
        <p:spPr>
          <a:xfrm>
            <a:off x="9263676" y="1972237"/>
            <a:ext cx="6928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Clock</a:t>
            </a:r>
            <a:endParaRPr lang="en-US" dirty="0"/>
          </a:p>
        </p:txBody>
      </p:sp>
      <p:sp>
        <p:nvSpPr>
          <p:cNvPr id="34" name="Notched Right Arrow 33">
            <a:extLst>
              <a:ext uri="{FF2B5EF4-FFF2-40B4-BE49-F238E27FC236}">
                <a16:creationId xmlns:a16="http://schemas.microsoft.com/office/drawing/2014/main" id="{F03A1A5F-938E-4248-8196-DF24A5C53654}"/>
              </a:ext>
            </a:extLst>
          </p:cNvPr>
          <p:cNvSpPr/>
          <p:nvPr/>
        </p:nvSpPr>
        <p:spPr>
          <a:xfrm>
            <a:off x="2359669" y="3657569"/>
            <a:ext cx="1650071" cy="739809"/>
          </a:xfrm>
          <a:prstGeom prst="notchedRightArrow">
            <a:avLst/>
          </a:prstGeom>
          <a:gradFill flip="none" rotWithShape="1">
            <a:gsLst>
              <a:gs pos="0">
                <a:schemeClr val="accent2">
                  <a:lumMod val="89000"/>
                </a:schemeClr>
              </a:gs>
              <a:gs pos="23000">
                <a:schemeClr val="accent2">
                  <a:lumMod val="89000"/>
                </a:schemeClr>
              </a:gs>
              <a:gs pos="69000">
                <a:schemeClr val="accent2">
                  <a:lumMod val="75000"/>
                </a:schemeClr>
              </a:gs>
              <a:gs pos="97000">
                <a:schemeClr val="accent2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0FFC9CE3-5CB4-A34B-9066-2EB055895132}"/>
              </a:ext>
            </a:extLst>
          </p:cNvPr>
          <p:cNvCxnSpPr>
            <a:cxnSpLocks/>
          </p:cNvCxnSpPr>
          <p:nvPr/>
        </p:nvCxnSpPr>
        <p:spPr>
          <a:xfrm flipH="1" flipV="1">
            <a:off x="5813507" y="5666415"/>
            <a:ext cx="1098888" cy="454850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13AA98F1-B827-2E43-A52E-12454869E613}"/>
              </a:ext>
            </a:extLst>
          </p:cNvPr>
          <p:cNvCxnSpPr>
            <a:cxnSpLocks/>
          </p:cNvCxnSpPr>
          <p:nvPr/>
        </p:nvCxnSpPr>
        <p:spPr>
          <a:xfrm flipV="1">
            <a:off x="6912395" y="5640789"/>
            <a:ext cx="1071419" cy="480476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33FF3D50-F55B-9C4C-A325-D44AA63C69EC}"/>
              </a:ext>
            </a:extLst>
          </p:cNvPr>
          <p:cNvSpPr txBox="1"/>
          <p:nvPr/>
        </p:nvSpPr>
        <p:spPr>
          <a:xfrm>
            <a:off x="4348071" y="6154214"/>
            <a:ext cx="512864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2 Button Operation</a:t>
            </a:r>
            <a:br>
              <a:rPr lang="en-US" dirty="0"/>
            </a:br>
            <a:r>
              <a:rPr lang="en-US" dirty="0"/>
              <a:t>    Easy to use interface with 2 glove-friendly buttons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93757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E5BFC0C8-D810-A442-910A-F3872C3D725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13895" cy="650253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D3DE9BCB-00D4-6D4F-84C5-DE73D8FD3B29}"/>
              </a:ext>
            </a:extLst>
          </p:cNvPr>
          <p:cNvSpPr txBox="1">
            <a:spLocks noChangeArrowheads="1"/>
          </p:cNvSpPr>
          <p:nvPr/>
        </p:nvSpPr>
        <p:spPr>
          <a:xfrm>
            <a:off x="1" y="107132"/>
            <a:ext cx="12192000" cy="63739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4000" b="1" dirty="0">
                <a:latin typeface="Century Gothic" panose="020B0502020202020204" pitchFamily="34" charset="0"/>
                <a:ea typeface="ＭＳ Ｐゴシック" panose="020B0600070205080204" pitchFamily="34" charset="-128"/>
              </a:rPr>
              <a:t>Advanced Sensors</a:t>
            </a:r>
            <a:endParaRPr lang="en-US" altLang="en-US" sz="4000" dirty="0">
              <a:solidFill>
                <a:srgbClr val="F5FF9B"/>
              </a:solidFill>
              <a:latin typeface="Century Gothic" panose="020B0502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1DEF54D-2E29-E24B-9C5C-5DE77368223F}"/>
              </a:ext>
            </a:extLst>
          </p:cNvPr>
          <p:cNvSpPr txBox="1"/>
          <p:nvPr/>
        </p:nvSpPr>
        <p:spPr>
          <a:xfrm>
            <a:off x="11165372" y="19774"/>
            <a:ext cx="10266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GX-Force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36C1686-1665-744D-AF62-DAAFE3A8068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50200" y="650253"/>
            <a:ext cx="1368166" cy="46897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4C695F51-5C8F-904D-889B-9BCE6C892BA3}"/>
              </a:ext>
            </a:extLst>
          </p:cNvPr>
          <p:cNvGrpSpPr/>
          <p:nvPr/>
        </p:nvGrpSpPr>
        <p:grpSpPr>
          <a:xfrm>
            <a:off x="2350648" y="1709852"/>
            <a:ext cx="6975417" cy="1783906"/>
            <a:chOff x="588590" y="2431885"/>
            <a:chExt cx="6975417" cy="1783906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BEB1B039-BFC7-E04B-80E7-2C140BDAA98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8590" y="2468822"/>
              <a:ext cx="1194269" cy="960179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3D60689D-C3EA-4240-B8D1-D2C9C79981D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953432" y="2445982"/>
              <a:ext cx="978294" cy="960179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72C3CCBA-2363-7343-823C-0955FDEBBC7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269981" y="2468822"/>
              <a:ext cx="967799" cy="960179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45C28722-1E2B-894D-9B79-3CAEBB7700D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418848" y="2445982"/>
              <a:ext cx="987612" cy="960179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169837CE-C8D9-0948-9B0C-FE35C2E4A0C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557220" y="2431885"/>
              <a:ext cx="1006787" cy="960179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185302A2-3B20-084A-8F3E-F87560D6562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2299" y="2468822"/>
              <a:ext cx="997109" cy="960179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7D0FED8-45FD-EC4A-AB39-76DEB78B7DA9}"/>
                </a:ext>
              </a:extLst>
            </p:cNvPr>
            <p:cNvSpPr txBox="1"/>
            <p:nvPr/>
          </p:nvSpPr>
          <p:spPr>
            <a:xfrm>
              <a:off x="939502" y="3569460"/>
              <a:ext cx="4924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LEL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77D036F-049E-5046-BDB4-236223FAC919}"/>
                </a:ext>
              </a:extLst>
            </p:cNvPr>
            <p:cNvSpPr txBox="1"/>
            <p:nvPr/>
          </p:nvSpPr>
          <p:spPr>
            <a:xfrm>
              <a:off x="2215594" y="3569460"/>
              <a:ext cx="4539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O2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8E8D605-40CA-2B4F-975A-5F51485D081A}"/>
                </a:ext>
              </a:extLst>
            </p:cNvPr>
            <p:cNvSpPr txBox="1"/>
            <p:nvPr/>
          </p:nvSpPr>
          <p:spPr>
            <a:xfrm>
              <a:off x="3141771" y="3569460"/>
              <a:ext cx="91518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Dual</a:t>
              </a:r>
              <a:br>
                <a:rPr lang="en-US" dirty="0"/>
              </a:br>
              <a:r>
                <a:rPr lang="en-US" dirty="0"/>
                <a:t>CO/H2S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B79AE74-F43B-6E4F-96D1-076DB0A82382}"/>
                </a:ext>
              </a:extLst>
            </p:cNvPr>
            <p:cNvSpPr txBox="1"/>
            <p:nvPr/>
          </p:nvSpPr>
          <p:spPr>
            <a:xfrm>
              <a:off x="4478003" y="3569460"/>
              <a:ext cx="5517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H2S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65B23FA-56A6-B648-8900-7E4A8FB48BBA}"/>
                </a:ext>
              </a:extLst>
            </p:cNvPr>
            <p:cNvSpPr txBox="1"/>
            <p:nvPr/>
          </p:nvSpPr>
          <p:spPr>
            <a:xfrm>
              <a:off x="5636777" y="3569460"/>
              <a:ext cx="55175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CO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1061533-5583-BB4A-8321-169537F4088F}"/>
                </a:ext>
              </a:extLst>
            </p:cNvPr>
            <p:cNvSpPr txBox="1"/>
            <p:nvPr/>
          </p:nvSpPr>
          <p:spPr>
            <a:xfrm>
              <a:off x="6584936" y="3569459"/>
              <a:ext cx="9790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CO(–H2)</a:t>
              </a:r>
              <a:br>
                <a:rPr lang="en-US" dirty="0"/>
              </a:br>
              <a:endParaRPr lang="en-US" dirty="0"/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4229D15C-838A-2C4F-AC49-E940F67F117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98837" y="3950980"/>
            <a:ext cx="2217048" cy="2111015"/>
          </a:xfrm>
          <a:prstGeom prst="rect">
            <a:avLst/>
          </a:prstGeom>
        </p:spPr>
      </p:pic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27539F10-FB36-5249-8C21-E3643001484B}"/>
              </a:ext>
            </a:extLst>
          </p:cNvPr>
          <p:cNvCxnSpPr>
            <a:cxnSpLocks/>
            <a:endCxn id="17" idx="2"/>
          </p:cNvCxnSpPr>
          <p:nvPr/>
        </p:nvCxnSpPr>
        <p:spPr>
          <a:xfrm flipH="1" flipV="1">
            <a:off x="2947782" y="3216759"/>
            <a:ext cx="3051741" cy="899290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233FD453-5086-2D46-8D20-EB00FD2E0DCD}"/>
              </a:ext>
            </a:extLst>
          </p:cNvPr>
          <p:cNvCxnSpPr>
            <a:cxnSpLocks/>
          </p:cNvCxnSpPr>
          <p:nvPr/>
        </p:nvCxnSpPr>
        <p:spPr>
          <a:xfrm flipV="1">
            <a:off x="5999523" y="3216761"/>
            <a:ext cx="2767077" cy="899288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4B9A123D-2497-5642-AEB5-BD646AC52CFD}"/>
              </a:ext>
            </a:extLst>
          </p:cNvPr>
          <p:cNvCxnSpPr>
            <a:cxnSpLocks/>
          </p:cNvCxnSpPr>
          <p:nvPr/>
        </p:nvCxnSpPr>
        <p:spPr>
          <a:xfrm flipH="1" flipV="1">
            <a:off x="2947782" y="3216759"/>
            <a:ext cx="3017000" cy="888531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1319F083-C05C-1741-9689-F6D0179B164C}"/>
              </a:ext>
            </a:extLst>
          </p:cNvPr>
          <p:cNvCxnSpPr>
            <a:cxnSpLocks/>
          </p:cNvCxnSpPr>
          <p:nvPr/>
        </p:nvCxnSpPr>
        <p:spPr>
          <a:xfrm flipH="1" flipV="1">
            <a:off x="4183632" y="3176750"/>
            <a:ext cx="1815890" cy="939299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9384FBAC-7022-9343-886D-BB8A07F7244E}"/>
              </a:ext>
            </a:extLst>
          </p:cNvPr>
          <p:cNvCxnSpPr>
            <a:cxnSpLocks/>
          </p:cNvCxnSpPr>
          <p:nvPr/>
        </p:nvCxnSpPr>
        <p:spPr>
          <a:xfrm flipH="1" flipV="1">
            <a:off x="5390188" y="3409998"/>
            <a:ext cx="634329" cy="706051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A0D044B1-C992-F149-97EA-DB236B3F157D}"/>
              </a:ext>
            </a:extLst>
          </p:cNvPr>
          <p:cNvCxnSpPr>
            <a:cxnSpLocks/>
          </p:cNvCxnSpPr>
          <p:nvPr/>
        </p:nvCxnSpPr>
        <p:spPr>
          <a:xfrm flipV="1">
            <a:off x="5999522" y="3182577"/>
            <a:ext cx="472207" cy="922713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26C71F8D-0705-244D-B38B-E3026BEE1F74}"/>
              </a:ext>
            </a:extLst>
          </p:cNvPr>
          <p:cNvCxnSpPr>
            <a:cxnSpLocks/>
          </p:cNvCxnSpPr>
          <p:nvPr/>
        </p:nvCxnSpPr>
        <p:spPr>
          <a:xfrm flipV="1">
            <a:off x="6010429" y="3164190"/>
            <a:ext cx="1569267" cy="941100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711D36D0-2C33-6546-8A36-8B6038364B55}"/>
              </a:ext>
            </a:extLst>
          </p:cNvPr>
          <p:cNvSpPr txBox="1"/>
          <p:nvPr/>
        </p:nvSpPr>
        <p:spPr>
          <a:xfrm>
            <a:off x="2583772" y="6007694"/>
            <a:ext cx="6762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Industry leading </a:t>
            </a:r>
            <a:r>
              <a:rPr lang="en-US" b="1" dirty="0"/>
              <a:t>3-Year Warranty </a:t>
            </a:r>
            <a:r>
              <a:rPr lang="en-US" dirty="0"/>
              <a:t>for your peace of mind and support</a:t>
            </a:r>
          </a:p>
        </p:txBody>
      </p:sp>
    </p:spTree>
    <p:extLst>
      <p:ext uri="{BB962C8B-B14F-4D97-AF65-F5344CB8AC3E}">
        <p14:creationId xmlns:p14="http://schemas.microsoft.com/office/powerpoint/2010/main" val="30275166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E5BFC0C8-D810-A442-910A-F3872C3D725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13895" cy="650253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D3DE9BCB-00D4-6D4F-84C5-DE73D8FD3B29}"/>
              </a:ext>
            </a:extLst>
          </p:cNvPr>
          <p:cNvSpPr txBox="1">
            <a:spLocks noChangeArrowheads="1"/>
          </p:cNvSpPr>
          <p:nvPr/>
        </p:nvSpPr>
        <p:spPr>
          <a:xfrm>
            <a:off x="1" y="107132"/>
            <a:ext cx="12192000" cy="63739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4000" b="1" dirty="0">
                <a:latin typeface="Century Gothic" panose="020B0502020202020204" pitchFamily="34" charset="0"/>
                <a:ea typeface="ＭＳ Ｐゴシック" panose="020B0600070205080204" pitchFamily="34" charset="-128"/>
              </a:rPr>
              <a:t>Sensors Specs</a:t>
            </a:r>
            <a:endParaRPr lang="en-US" altLang="en-US" sz="4000" dirty="0">
              <a:solidFill>
                <a:srgbClr val="F5FF9B"/>
              </a:solidFill>
              <a:latin typeface="Century Gothic" panose="020B0502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1DEF54D-2E29-E24B-9C5C-5DE77368223F}"/>
              </a:ext>
            </a:extLst>
          </p:cNvPr>
          <p:cNvSpPr txBox="1"/>
          <p:nvPr/>
        </p:nvSpPr>
        <p:spPr>
          <a:xfrm>
            <a:off x="11165372" y="19774"/>
            <a:ext cx="10266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GX-Force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36C1686-1665-744D-AF62-DAAFE3A8068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50200" y="650253"/>
            <a:ext cx="1368166" cy="46897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3846356-DF27-2046-9626-06C4FFBC611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51" y="1756614"/>
            <a:ext cx="12166349" cy="3693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7714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2678</TotalTime>
  <Words>472</Words>
  <Application>Microsoft Macintosh PowerPoint</Application>
  <PresentationFormat>Widescreen</PresentationFormat>
  <Paragraphs>118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Century Gothic</vt:lpstr>
      <vt:lpstr>Courier New</vt:lpstr>
      <vt:lpstr>Wingdings</vt:lpstr>
      <vt:lpstr>Office Theme</vt:lpstr>
      <vt:lpstr>GX-Force  Portable Four Gas Monitor</vt:lpstr>
      <vt:lpstr>PowerPoint Presentation</vt:lpstr>
      <vt:lpstr>PowerPoint Presentation</vt:lpstr>
      <vt:lpstr>PowerPoint Presentation</vt:lpstr>
      <vt:lpstr>Physical Overview</vt:lpstr>
      <vt:lpstr>PowerPoint Presentation</vt:lpstr>
      <vt:lpstr>LCD Display With Auto Backlight</vt:lpstr>
      <vt:lpstr>PowerPoint Presentation</vt:lpstr>
      <vt:lpstr>PowerPoint Presentation</vt:lpstr>
      <vt:lpstr>For jobs that require more lighting</vt:lpstr>
      <vt:lpstr>30 hours Continuous operating time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GX-Force  Portable Four Gas Monitor</dc:title>
  <dc:creator>Marty Schwartz</dc:creator>
  <cp:lastModifiedBy>Rainier Navidad</cp:lastModifiedBy>
  <cp:revision>17</cp:revision>
  <dcterms:created xsi:type="dcterms:W3CDTF">2023-05-12T19:01:40Z</dcterms:created>
  <dcterms:modified xsi:type="dcterms:W3CDTF">2025-02-03T22:52:03Z</dcterms:modified>
</cp:coreProperties>
</file>