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21"/>
  </p:notesMasterIdLst>
  <p:handoutMasterIdLst>
    <p:handoutMasterId r:id="rId22"/>
  </p:handoutMasterIdLst>
  <p:sldIdLst>
    <p:sldId id="257" r:id="rId2"/>
    <p:sldId id="260" r:id="rId3"/>
    <p:sldId id="262" r:id="rId4"/>
    <p:sldId id="264" r:id="rId5"/>
    <p:sldId id="263" r:id="rId6"/>
    <p:sldId id="265" r:id="rId7"/>
    <p:sldId id="318" r:id="rId8"/>
    <p:sldId id="267" r:id="rId9"/>
    <p:sldId id="268" r:id="rId10"/>
    <p:sldId id="269" r:id="rId11"/>
    <p:sldId id="270" r:id="rId12"/>
    <p:sldId id="271" r:id="rId13"/>
    <p:sldId id="305" r:id="rId14"/>
    <p:sldId id="313" r:id="rId15"/>
    <p:sldId id="314" r:id="rId16"/>
    <p:sldId id="315" r:id="rId17"/>
    <p:sldId id="316" r:id="rId18"/>
    <p:sldId id="317" r:id="rId19"/>
    <p:sldId id="319" r:id="rId20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5940675A-B579-460E-94D1-54222C63F5DA}" styleName="No Style, Table Grid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9D7B26C5-4107-4FEC-AEDC-1716B250A1EF}" styleName="Light Style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  <a:tblStyle styleId="{D7AC3CCA-C797-4891-BE02-D94E43425B78}" styleName="Medium Style 4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dk1"/>
              </a:solidFill>
            </a:ln>
          </a:left>
          <a:right>
            <a:ln w="12700" cmpd="sng">
              <a:solidFill>
                <a:schemeClr val="dk1"/>
              </a:solidFill>
            </a:ln>
          </a:right>
          <a:top>
            <a:ln w="12700" cmpd="sng">
              <a:solidFill>
                <a:schemeClr val="dk1"/>
              </a:solidFill>
            </a:ln>
          </a:top>
          <a:bottom>
            <a:ln w="12700" cmpd="sng">
              <a:solidFill>
                <a:schemeClr val="dk1"/>
              </a:solidFill>
            </a:ln>
          </a:bottom>
          <a:insideH>
            <a:ln w="12700" cmpd="sng">
              <a:solidFill>
                <a:schemeClr val="dk1"/>
              </a:solidFill>
            </a:ln>
          </a:insideH>
          <a:insideV>
            <a:ln w="12700" cmpd="sng">
              <a:solidFill>
                <a:schemeClr val="dk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dk1"/>
              </a:solidFill>
            </a:ln>
          </a:top>
        </a:tcBdr>
        <a:fill>
          <a:solidFill>
            <a:schemeClr val="dk1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dk1">
              <a:tint val="20000"/>
            </a:schemeClr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3333"/>
    <p:restoredTop sz="96301"/>
  </p:normalViewPr>
  <p:slideViewPr>
    <p:cSldViewPr snapToGrid="0">
      <p:cViewPr>
        <p:scale>
          <a:sx n="150" d="100"/>
          <a:sy n="150" d="100"/>
        </p:scale>
        <p:origin x="272" y="2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>
      <p:cViewPr varScale="1">
        <p:scale>
          <a:sx n="108" d="100"/>
          <a:sy n="108" d="100"/>
        </p:scale>
        <p:origin x="4240" y="208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ableStyles" Target="tableStyles.xml"/><Relationship Id="rId3" Type="http://schemas.openxmlformats.org/officeDocument/2006/relationships/slide" Target="slides/slide2.xml"/><Relationship Id="rId21" Type="http://schemas.openxmlformats.org/officeDocument/2006/relationships/notesMaster" Target="notesMasters/notesMaster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handoutMaster" Target="handoutMasters/handout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087798BB-B4E0-9DE7-D2D9-CA8D52877920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7F7C3E76-071A-F310-7F0A-45AC23C085D6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DD8F89C-5C7A-C941-B454-174E3AFA6A94}" type="datetimeFigureOut">
              <a:rPr lang="en-US" smtClean="0"/>
              <a:t>12/5/25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54CBD186-D97F-FDC2-B726-C92DADEA5D44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3D11A60F-4335-5129-2BDF-16B8A0B61000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3D5D289-86F4-EC4E-B83D-8809AEC1E13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43620646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AC08762-43F7-8347-8635-5C7DEA6CE95E}" type="datetimeFigureOut">
              <a:rPr lang="en-US" smtClean="0"/>
              <a:t>12/5/25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F91D786-7373-E040-BEE1-41DF533D54A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17705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378D73C-4B97-5940-92CB-AFF982D52890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3828196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E433C83-C898-07D6-3FF6-8686352B1FD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86961E65-B728-136A-FBEC-8ECE7B8AE7C5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67BBC840-678E-6B14-0383-40D94BFAE11D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A442DDE-BDA0-3F67-1C09-E7F46FFA2ED8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378D73C-4B97-5940-92CB-AFF982D52890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4620164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0388BB9-558C-D44C-FC4D-57B4A68BFC3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9287AB20-5453-1570-1A23-E7BFF2401700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EE6C8736-0289-673F-769F-15263A8E4BE8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85712D14-3B49-1BFC-2C74-942116556352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378D73C-4B97-5940-92CB-AFF982D52890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46578459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D9ABB13-9653-4298-C172-BEF7F032294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40F9367C-A439-C700-2192-6F61F01B80EF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C5A728A4-31A6-1F52-2F51-EBDB158EC40E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8F7C17F6-9514-A068-F79A-80695851917C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378D73C-4B97-5940-92CB-AFF982D52890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347350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587ED60-D23E-BBE0-6A58-114B17BD289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6DCE2F46-D6ED-350F-7C4E-A2BBB7212A69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599B2DC2-3BF5-AAA3-F474-4E4C16BEC2A6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184FEA4-1013-00C2-DFD7-802DA098B68A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378D73C-4B97-5940-92CB-AFF982D52890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34894896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7454D3C-FB27-992B-2573-809D3A13F89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E65A9A60-6B09-3C6C-E020-5BBA68B1E05C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EFD6DFFA-ED70-88DF-AC38-A3C2D23D1C80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2BE23639-1320-3EE1-635C-7120A501EDAF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378D73C-4B97-5940-92CB-AFF982D52890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79563546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EBEC7D2-588C-878E-AA2C-A72BB49760B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11EACCFF-6811-C04C-F360-E7C271A106DB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9F0EFAC1-EB75-C2CB-7C9C-9693F12F4FF9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AE170955-D934-BBC3-05D5-75A259714522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378D73C-4B97-5940-92CB-AFF982D52890}" type="slidenum">
              <a:rPr lang="en-US" smtClean="0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25615023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73CC94B-389B-3EA6-55C6-CFB1316DC42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4EFD6CAF-614F-5C1E-B872-4B0B5821CCCA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170112C2-706C-6BCE-92E4-6C4576249791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C76AB83-A541-B5FA-175B-5A8639AE4B2A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378D73C-4B97-5940-92CB-AFF982D52890}" type="slidenum">
              <a:rPr lang="en-US" smtClean="0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20602194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0DADAA5-7FD0-9D76-E3F7-E52B449189D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55936624-DE18-A811-1966-050B5F4E6E1E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B5525B31-9F6E-449E-B242-1AFDBD531282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D17508EC-A3C1-9984-8490-425CAD63CABF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378D73C-4B97-5940-92CB-AFF982D52890}" type="slidenum">
              <a:rPr lang="en-US" smtClean="0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68693635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84D0489-E7A8-34D0-12DE-DC8CCEADF25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7BEEC0C7-9829-F878-2699-6D5187518B4F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026CB93D-F0D7-DD4A-5F12-4A0847B3A3B6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8F65A9A4-D9F3-34E8-54B8-F4AC5D0110F2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378D73C-4B97-5940-92CB-AFF982D52890}" type="slidenum">
              <a:rPr lang="en-US" smtClean="0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17595878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4A5571E-4976-D409-2913-226002829C1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067B074E-1696-5FC2-B464-CB5DE35FE725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F4AB5830-C3AD-E79A-46E6-5C0A13F1FEB6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29C2D40E-F852-538E-0FB8-B681E58986E3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378D73C-4B97-5940-92CB-AFF982D52890}" type="slidenum">
              <a:rPr lang="en-US" smtClean="0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21083504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7E2A5C6-2183-A713-ADB7-74411465F54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FC43FEFB-D392-A00F-71D6-792F5F5D1FC7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59C38C26-D52B-B2AF-94C4-B43F7794B2CC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0FFFCD9-B425-069E-BD96-52FF0AFB73DF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378D73C-4B97-5940-92CB-AFF982D52890}" type="slidenum">
              <a:rPr lang="en-US" smtClean="0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25556182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24D19F2-4C67-5681-D45C-B65F48E3D8E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81D7E5AD-CD09-1DC8-816B-68FA4A13E8A5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6796778E-48D6-FE5B-FA6D-ABD02D09714A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A0114FD-2F83-3A24-EEFF-CCC5495E0229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378D73C-4B97-5940-92CB-AFF982D52890}" type="slidenum">
              <a:rPr lang="en-US" smtClean="0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430542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489C894-4E75-2B91-899A-B9DD03D7CAB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50E1433C-BDB9-D2EA-D2DE-AFB6CE8BC0BF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9824BC7A-A2C0-87CD-E7BD-38A59369E0C7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ECDACE7-7098-3B20-2106-A236B4999C8D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378D73C-4B97-5940-92CB-AFF982D52890}" type="slidenum">
              <a:rPr lang="en-US" smtClean="0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24207826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75C8E7F-8856-2A11-6312-0160C511BC5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7F3B7E29-DFA4-EBAF-D98A-ABD73006CB3F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F873923E-0942-F31B-3EB8-9BFB919DD126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2CDEB56-A82C-FBFE-857C-5716D926B15D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378D73C-4B97-5940-92CB-AFF982D52890}" type="slidenum">
              <a:rPr lang="en-US" smtClean="0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6305037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82C122E-8085-BE77-3A12-463892A35ED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FEEDAE57-14FC-0A51-FC20-BECD88C1BCFE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3BF9FF8-1140-504E-4969-59804E502A1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B67D51-D8EE-834F-9F47-9EDB5306979D}" type="datetimeFigureOut">
              <a:rPr lang="en-US" smtClean="0"/>
              <a:t>12/5/25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5C0365D-A05D-E139-158A-43EBDF3073C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4673585-EF0C-C2BB-1A0A-67A6CC25076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A4F331-CB7D-CF4D-96BB-7E690851137D}" type="slidenum">
              <a:rPr lang="en-US" smtClean="0"/>
              <a:t>‹#›</a:t>
            </a:fld>
            <a:endParaRPr lang="en-US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05FBB803-57B3-20AE-655B-B3FEAF2F91C0}"/>
              </a:ext>
            </a:extLst>
          </p:cNvPr>
          <p:cNvSpPr txBox="1"/>
          <p:nvPr userDrawn="1"/>
        </p:nvSpPr>
        <p:spPr>
          <a:xfrm>
            <a:off x="11165372" y="0"/>
            <a:ext cx="103919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GX-6100</a:t>
            </a: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DDCFA366-E257-03B0-37EE-DECBE4B95D4B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613895" cy="65025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3803661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AE40E60-B47A-47AC-A6E3-D18D4C2AC35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57743C0-6233-FB58-D49F-7272A02A038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866A702-F4FC-C8C9-191C-9C604CA95E4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B67D51-D8EE-834F-9F47-9EDB5306979D}" type="datetimeFigureOut">
              <a:rPr lang="en-US" smtClean="0"/>
              <a:t>12/5/25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265784C-D65C-A34E-6AE1-F91184BAA59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E4DFE42-E7EF-6C21-16D0-659531BBAA2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A4F331-CB7D-CF4D-96BB-7E690851137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4524114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F01552E-A64A-D043-50DE-A3D51FEDF59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87F1713-DA00-CFAB-C626-97914CC5C16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385C5F8-D9FE-F100-577B-A3670CA1D83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B67D51-D8EE-834F-9F47-9EDB5306979D}" type="datetimeFigureOut">
              <a:rPr lang="en-US" smtClean="0"/>
              <a:t>12/5/25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25A7E00-B659-D767-E08B-8B19E36A31D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CCCA4E5-06E0-59F0-F78B-F83C9CA82E9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A4F331-CB7D-CF4D-96BB-7E690851137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3222721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B4DC48F-477D-34C5-4D76-429610BD7BC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9D66619-5641-0D8C-E80A-BB7412BF8259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E6FF9FE9-98F7-3ED6-5AF7-CA0D5564721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4C15A414-AB55-7760-26B5-AF1BC46B2D9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B67D51-D8EE-834F-9F47-9EDB5306979D}" type="datetimeFigureOut">
              <a:rPr lang="en-US" smtClean="0"/>
              <a:t>12/5/25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B1361B17-FDD2-1877-2168-3C8ECE66CCC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0A854E74-5520-8EA1-C6D8-F05E33538F0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A4F331-CB7D-CF4D-96BB-7E690851137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2474750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B3ABD6C-DD0F-D93C-FDB1-FE402DCCA49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3EFE765-7F3C-8DDB-8834-65B5A4A501C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AD96D966-85CC-2606-43D3-BD23655414D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5278B83E-323E-3FA6-43C4-3ACB2C75DC01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13DA9457-CE70-BA7B-52E2-2A5A6D0D62C2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A229F950-4ACA-4956-2CD6-DF1905A7548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B67D51-D8EE-834F-9F47-9EDB5306979D}" type="datetimeFigureOut">
              <a:rPr lang="en-US" smtClean="0"/>
              <a:t>12/5/25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7939A5CD-1B50-9DA9-5357-5C8E37C00C3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D46894C4-66EF-83F1-9193-44B5418376E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A4F331-CB7D-CF4D-96BB-7E690851137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3390533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F97A41F-F1A5-7957-25AD-45F8DA6FEEA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CA42BEBC-0620-B3D1-5692-20A1F9DBBCB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B67D51-D8EE-834F-9F47-9EDB5306979D}" type="datetimeFigureOut">
              <a:rPr lang="en-US" smtClean="0"/>
              <a:t>12/5/25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C20BEC55-355D-150B-901B-8F1A6F83E2F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62136C75-03A4-14BF-F1B6-5AC26776955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A4F331-CB7D-CF4D-96BB-7E690851137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355956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80AFD7A0-402B-1B71-608D-132358FE851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B67D51-D8EE-834F-9F47-9EDB5306979D}" type="datetimeFigureOut">
              <a:rPr lang="en-US" smtClean="0"/>
              <a:t>12/5/25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B1250532-36D2-5659-7FDE-96981F838B6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5853613-C960-0482-CD31-5F65DF448CA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A4F331-CB7D-CF4D-96BB-7E690851137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2186921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E8F400C-EA57-7992-24CC-BCB85BA8D59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88B5E0F-A8D6-FEEA-7684-44F6722D6D3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D5BFAF4-2846-1D76-D3E5-1621505661F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BD5553FC-E2DE-B76A-B70C-6AC536DF70E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B67D51-D8EE-834F-9F47-9EDB5306979D}" type="datetimeFigureOut">
              <a:rPr lang="en-US" smtClean="0"/>
              <a:t>12/5/25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935E50C0-423F-8279-138C-6DE87D397C0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2C935171-30B7-6D2D-9F26-18C8946A0DC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A4F331-CB7D-CF4D-96BB-7E690851137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4629062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E59BEFA-04AA-5C25-D3C7-705B96D1DD2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0ECEAD30-A279-60DC-B5BA-37701C8B415C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9E10C7F-3B4E-208D-3E23-DEB7149FF6F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DB697AD0-0EC2-209E-4BEA-3DCAA90093C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B67D51-D8EE-834F-9F47-9EDB5306979D}" type="datetimeFigureOut">
              <a:rPr lang="en-US" smtClean="0"/>
              <a:t>12/5/25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9E47D519-3D50-19C5-8FBA-4BBE17F18CF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02C51FA2-ABD9-34C4-891D-7385F850A1C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A4F331-CB7D-CF4D-96BB-7E690851137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941398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0B9C87C-4E85-9F3A-36C2-25711A15838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268E3552-CBAF-C982-9751-D93DDED0B1C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6C3F444-D43A-DCA2-2D15-9B7403FA775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B67D51-D8EE-834F-9F47-9EDB5306979D}" type="datetimeFigureOut">
              <a:rPr lang="en-US" smtClean="0"/>
              <a:t>12/5/25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A2E05B6-384E-4F37-DDF0-255B46D374C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BB390F7-9124-979F-CF4E-8271B175F5D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A4F331-CB7D-CF4D-96BB-7E690851137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2270547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B250A1D4-CA2F-081A-3C0A-762CBFA8DDDD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42386BEF-A26B-832C-4C32-3414DEBCC060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54EF5D4-6478-22AC-4137-8E531427B01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B67D51-D8EE-834F-9F47-9EDB5306979D}" type="datetimeFigureOut">
              <a:rPr lang="en-US" smtClean="0"/>
              <a:t>12/5/25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BBE3EE7-583E-DA44-A5A1-821DA172109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08F13D9-A91D-9C69-FD2A-12950FC3FE2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A4F331-CB7D-CF4D-96BB-7E690851137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7202828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456339BD-63D3-7CEE-0BA6-A1D497E4697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3E90FBA-AA8C-B453-A4DF-FDD0C5D4D82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6A5EB76-4B95-1C9D-14FE-446A49D8EA3D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A3B67D51-D8EE-834F-9F47-9EDB5306979D}" type="datetimeFigureOut">
              <a:rPr lang="en-US" smtClean="0"/>
              <a:t>12/5/25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BFB203E-ED59-E5ED-524D-E92870B7827C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153C6EA-4667-66A1-DC07-D689BED8E42C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CAA4F331-CB7D-CF4D-96BB-7E690851137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9523951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3" Type="http://schemas.openxmlformats.org/officeDocument/2006/relationships/image" Target="../media/image1.png"/><Relationship Id="rId7" Type="http://schemas.openxmlformats.org/officeDocument/2006/relationships/image" Target="../media/image7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7" Type="http://schemas.openxmlformats.org/officeDocument/2006/relationships/image" Target="../media/image8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1.png"/><Relationship Id="rId5" Type="http://schemas.openxmlformats.org/officeDocument/2006/relationships/image" Target="../media/image10.png"/><Relationship Id="rId4" Type="http://schemas.openxmlformats.org/officeDocument/2006/relationships/image" Target="../media/image9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2.png"/><Relationship Id="rId4" Type="http://schemas.openxmlformats.org/officeDocument/2006/relationships/image" Target="../media/image3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4.png"/><Relationship Id="rId4" Type="http://schemas.openxmlformats.org/officeDocument/2006/relationships/image" Target="../media/image13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5.png"/><Relationship Id="rId4" Type="http://schemas.openxmlformats.org/officeDocument/2006/relationships/image" Target="../media/image3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8.svg"/><Relationship Id="rId5" Type="http://schemas.openxmlformats.org/officeDocument/2006/relationships/image" Target="../media/image17.png"/><Relationship Id="rId4" Type="http://schemas.openxmlformats.org/officeDocument/2006/relationships/image" Target="../media/image1.pn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22.png"/><Relationship Id="rId3" Type="http://schemas.openxmlformats.org/officeDocument/2006/relationships/image" Target="../media/image1.png"/><Relationship Id="rId7" Type="http://schemas.openxmlformats.org/officeDocument/2006/relationships/image" Target="../media/image21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0.png"/><Relationship Id="rId5" Type="http://schemas.openxmlformats.org/officeDocument/2006/relationships/image" Target="../media/image16.png"/><Relationship Id="rId4" Type="http://schemas.openxmlformats.org/officeDocument/2006/relationships/image" Target="../media/image19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3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24.png"/><Relationship Id="rId4" Type="http://schemas.openxmlformats.org/officeDocument/2006/relationships/image" Target="../media/image16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25.png"/><Relationship Id="rId4" Type="http://schemas.openxmlformats.org/officeDocument/2006/relationships/image" Target="../media/image16.png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0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1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2">
            <a:extLst>
              <a:ext uri="{FF2B5EF4-FFF2-40B4-BE49-F238E27FC236}">
                <a16:creationId xmlns:a16="http://schemas.microsoft.com/office/drawing/2014/main" id="{3093CDBA-A720-E940-A814-55531BB21232}"/>
              </a:ext>
            </a:extLst>
          </p:cNvPr>
          <p:cNvSpPr>
            <a:spLocks noGrp="1" noChangeArrowheads="1"/>
          </p:cNvSpPr>
          <p:nvPr>
            <p:ph type="ctrTitle"/>
          </p:nvPr>
        </p:nvSpPr>
        <p:spPr>
          <a:xfrm>
            <a:off x="3132143" y="3837432"/>
            <a:ext cx="8133265" cy="914400"/>
          </a:xfrm>
        </p:spPr>
        <p:txBody>
          <a:bodyPr>
            <a:normAutofit fontScale="90000"/>
          </a:bodyPr>
          <a:lstStyle/>
          <a:p>
            <a:pPr algn="ctr" eaLnBrk="1" hangingPunct="1"/>
            <a:r>
              <a:rPr lang="en-US" altLang="en-US" sz="8900" b="1" dirty="0">
                <a:latin typeface="Century Gothic" panose="020B0502020202020204" pitchFamily="34" charset="0"/>
                <a:ea typeface="ＭＳ Ｐゴシック" panose="020B0600070205080204" pitchFamily="34" charset="-128"/>
              </a:rPr>
              <a:t>GX-6100</a:t>
            </a:r>
            <a:br>
              <a:rPr lang="en-US" altLang="en-US" sz="3038" dirty="0">
                <a:latin typeface="Century Gothic" panose="020B0502020202020204" pitchFamily="34" charset="0"/>
                <a:ea typeface="ＭＳ Ｐゴシック" panose="020B0600070205080204" pitchFamily="34" charset="-128"/>
              </a:rPr>
            </a:br>
            <a:br>
              <a:rPr lang="en-US" altLang="en-US" sz="3038" dirty="0">
                <a:latin typeface="Century Gothic" panose="020B0502020202020204" pitchFamily="34" charset="0"/>
                <a:ea typeface="ＭＳ Ｐゴシック" panose="020B0600070205080204" pitchFamily="34" charset="-128"/>
              </a:rPr>
            </a:br>
            <a:r>
              <a:rPr lang="en-US" altLang="en-US" sz="4000" dirty="0">
                <a:latin typeface="Century Gothic" panose="020B0502020202020204" pitchFamily="34" charset="0"/>
                <a:ea typeface="ＭＳ Ｐゴシック" panose="020B0600070205080204" pitchFamily="34" charset="-128"/>
              </a:rPr>
              <a:t>6 Gas Sample Draw</a:t>
            </a:r>
            <a:br>
              <a:rPr lang="en-US" altLang="en-US" sz="4000" dirty="0">
                <a:latin typeface="Century Gothic" panose="020B0502020202020204" pitchFamily="34" charset="0"/>
                <a:ea typeface="ＭＳ Ｐゴシック" panose="020B0600070205080204" pitchFamily="34" charset="-128"/>
              </a:rPr>
            </a:br>
            <a:r>
              <a:rPr lang="en-US" altLang="en-US" sz="4000" dirty="0">
                <a:latin typeface="Century Gothic" panose="020B0502020202020204" pitchFamily="34" charset="0"/>
                <a:ea typeface="ＭＳ Ｐゴシック" panose="020B0600070205080204" pitchFamily="34" charset="-128"/>
              </a:rPr>
              <a:t>PID / IR / TC / MOS </a:t>
            </a:r>
            <a:br>
              <a:rPr lang="en-US" altLang="en-US" sz="4000" dirty="0">
                <a:latin typeface="Century Gothic" panose="020B0502020202020204" pitchFamily="34" charset="0"/>
                <a:ea typeface="ＭＳ Ｐゴシック" panose="020B0600070205080204" pitchFamily="34" charset="-128"/>
              </a:rPr>
            </a:br>
            <a:r>
              <a:rPr lang="en-US" altLang="en-US" sz="4000" dirty="0">
                <a:latin typeface="Century Gothic" panose="020B0502020202020204" pitchFamily="34" charset="0"/>
                <a:ea typeface="ＭＳ Ｐゴシック" panose="020B0600070205080204" pitchFamily="34" charset="-128"/>
              </a:rPr>
              <a:t>&amp; Super Toxic Sensors</a:t>
            </a: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E5BFC0C8-D810-A442-910A-F3872C3D7254}"/>
              </a:ext>
            </a:extLst>
          </p:cNvPr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613895" cy="650253"/>
          </a:xfrm>
          <a:prstGeom prst="rect">
            <a:avLst/>
          </a:prstGeom>
        </p:spPr>
      </p:pic>
      <p:pic>
        <p:nvPicPr>
          <p:cNvPr id="2" name="Picture 1">
            <a:extLst>
              <a:ext uri="{FF2B5EF4-FFF2-40B4-BE49-F238E27FC236}">
                <a16:creationId xmlns:a16="http://schemas.microsoft.com/office/drawing/2014/main" id="{2403869A-A9C8-76E3-251C-83DED3DB89CD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l="3500" r="3500"/>
          <a:stretch/>
        </p:blipFill>
        <p:spPr>
          <a:xfrm>
            <a:off x="0" y="0"/>
            <a:ext cx="3084577" cy="6858000"/>
          </a:xfrm>
          <a:prstGeom prst="rect">
            <a:avLst/>
          </a:prstGeom>
        </p:spPr>
      </p:pic>
      <p:sp>
        <p:nvSpPr>
          <p:cNvPr id="3" name="Rectangle 2">
            <a:extLst>
              <a:ext uri="{FF2B5EF4-FFF2-40B4-BE49-F238E27FC236}">
                <a16:creationId xmlns:a16="http://schemas.microsoft.com/office/drawing/2014/main" id="{375378D5-920A-8170-32AA-D3C7CF4A2E67}"/>
              </a:ext>
            </a:extLst>
          </p:cNvPr>
          <p:cNvSpPr/>
          <p:nvPr/>
        </p:nvSpPr>
        <p:spPr>
          <a:xfrm>
            <a:off x="11076495" y="0"/>
            <a:ext cx="1115505" cy="452487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9663991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F8567E1-CE73-1A37-2748-C320F562064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B4FDF206-25A7-1C63-482A-93253CD85B78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989136" y="0"/>
            <a:ext cx="2257505" cy="6858000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518E8C1A-A7C8-8919-B989-693893A3FB44}"/>
              </a:ext>
            </a:extLst>
          </p:cNvPr>
          <p:cNvSpPr txBox="1"/>
          <p:nvPr/>
        </p:nvSpPr>
        <p:spPr>
          <a:xfrm>
            <a:off x="3853718" y="3864991"/>
            <a:ext cx="7524436" cy="16312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Wingdings" pitchFamily="2" charset="2"/>
              <a:buChar char="ü"/>
            </a:pPr>
            <a:r>
              <a:rPr lang="en-US" sz="2000" i="1" dirty="0"/>
              <a:t>Next-generation handheld 6-gas detector</a:t>
            </a:r>
          </a:p>
          <a:p>
            <a:pPr marL="342900" indent="-342900">
              <a:buFont typeface="Wingdings" pitchFamily="2" charset="2"/>
              <a:buChar char="ü"/>
            </a:pPr>
            <a:r>
              <a:rPr lang="en-US" sz="2000" i="1" dirty="0"/>
              <a:t>Advanced smart sensor technology</a:t>
            </a:r>
          </a:p>
          <a:p>
            <a:pPr marL="342900" indent="-342900">
              <a:buFont typeface="Wingdings" pitchFamily="2" charset="2"/>
              <a:buChar char="ü"/>
            </a:pPr>
            <a:r>
              <a:rPr lang="en-US" sz="2000" i="1" dirty="0"/>
              <a:t>Longest battery runtime in its class</a:t>
            </a:r>
          </a:p>
          <a:p>
            <a:pPr marL="342900" indent="-342900">
              <a:buFont typeface="Wingdings" pitchFamily="2" charset="2"/>
              <a:buChar char="ü"/>
            </a:pPr>
            <a:r>
              <a:rPr lang="en-US" sz="2000" i="1" dirty="0"/>
              <a:t>Enhanced alarms for maximum safety</a:t>
            </a:r>
          </a:p>
          <a:p>
            <a:pPr marL="342900" indent="-342900">
              <a:buFont typeface="Wingdings" pitchFamily="2" charset="2"/>
              <a:buChar char="ü"/>
            </a:pPr>
            <a:r>
              <a:rPr lang="en-US" sz="2000" i="1" dirty="0"/>
              <a:t>Wireless connectivity for real-time alert sharing</a:t>
            </a:r>
          </a:p>
        </p:txBody>
      </p:sp>
      <p:sp>
        <p:nvSpPr>
          <p:cNvPr id="2" name="Rectangle 2">
            <a:extLst>
              <a:ext uri="{FF2B5EF4-FFF2-40B4-BE49-F238E27FC236}">
                <a16:creationId xmlns:a16="http://schemas.microsoft.com/office/drawing/2014/main" id="{323140CA-9A27-5C33-4796-28BF227A5B37}"/>
              </a:ext>
            </a:extLst>
          </p:cNvPr>
          <p:cNvSpPr>
            <a:spLocks noGrp="1" noChangeArrowheads="1"/>
          </p:cNvSpPr>
          <p:nvPr>
            <p:ph type="ctrTitle"/>
          </p:nvPr>
        </p:nvSpPr>
        <p:spPr>
          <a:xfrm>
            <a:off x="3552060" y="2078610"/>
            <a:ext cx="7378743" cy="914400"/>
          </a:xfrm>
        </p:spPr>
        <p:txBody>
          <a:bodyPr>
            <a:normAutofit fontScale="90000"/>
          </a:bodyPr>
          <a:lstStyle/>
          <a:p>
            <a:r>
              <a:rPr lang="en-US" sz="3200" b="1" dirty="0">
                <a:latin typeface="+mn-lt"/>
              </a:rPr>
              <a:t>The GX-6100 delivers everything the </a:t>
            </a:r>
            <a:br>
              <a:rPr lang="en-US" sz="3200" b="1" dirty="0">
                <a:latin typeface="+mn-lt"/>
              </a:rPr>
            </a:br>
            <a:r>
              <a:rPr lang="en-US" sz="3200" b="1" dirty="0">
                <a:latin typeface="+mn-lt"/>
              </a:rPr>
              <a:t>GX-6000 offered </a:t>
            </a:r>
            <a:r>
              <a:rPr lang="en-US" sz="3200" b="1">
                <a:latin typeface="+mn-lt"/>
              </a:rPr>
              <a:t>— </a:t>
            </a:r>
            <a:r>
              <a:rPr lang="en-US" sz="3200" b="1" u="sng">
                <a:latin typeface="+mn-lt"/>
              </a:rPr>
              <a:t>AND SO MUCH MORE!</a:t>
            </a:r>
            <a:endParaRPr lang="en-US" altLang="en-US" sz="4000" b="1" u="sng" dirty="0">
              <a:solidFill>
                <a:srgbClr val="F5FF9B"/>
              </a:solidFill>
              <a:latin typeface="+mn-lt"/>
              <a:ea typeface="ＭＳ Ｐゴシック" panose="020B060007020508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71859415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C2E32B7-945F-363E-27CD-8AD5A5D7696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>
            <a:extLst>
              <a:ext uri="{FF2B5EF4-FFF2-40B4-BE49-F238E27FC236}">
                <a16:creationId xmlns:a16="http://schemas.microsoft.com/office/drawing/2014/main" id="{3969A526-B1AC-21B3-E9A3-937066C0974C}"/>
              </a:ext>
            </a:extLst>
          </p:cNvPr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613895" cy="650253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366CEDAA-3C9A-EAE6-6BE8-C3E65356EF82}"/>
              </a:ext>
            </a:extLst>
          </p:cNvPr>
          <p:cNvSpPr txBox="1"/>
          <p:nvPr/>
        </p:nvSpPr>
        <p:spPr>
          <a:xfrm>
            <a:off x="4722830" y="1952239"/>
            <a:ext cx="7126664" cy="38164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000" b="1" dirty="0"/>
              <a:t>R</a:t>
            </a:r>
            <a:r>
              <a:rPr lang="en-US" sz="2000" dirty="0"/>
              <a:t> sensors with </a:t>
            </a:r>
            <a:r>
              <a:rPr lang="en-US" sz="2000" b="1" dirty="0"/>
              <a:t>3-year warranty</a:t>
            </a:r>
          </a:p>
          <a:p>
            <a:pPr marL="800100" lvl="1" indent="-342900">
              <a:buFont typeface="Courier New" panose="02070309020205020404" pitchFamily="49" charset="0"/>
              <a:buChar char="o"/>
            </a:pPr>
            <a:r>
              <a:rPr lang="en-US" b="1" i="1" dirty="0"/>
              <a:t>Interchangeable</a:t>
            </a:r>
            <a:r>
              <a:rPr lang="en-US" i="1" dirty="0"/>
              <a:t> with the </a:t>
            </a:r>
            <a:r>
              <a:rPr lang="en-US" b="1" i="1" dirty="0"/>
              <a:t>GX-3R</a:t>
            </a:r>
            <a:r>
              <a:rPr lang="en-US" i="1" dirty="0"/>
              <a:t>, </a:t>
            </a:r>
            <a:r>
              <a:rPr lang="en-US" b="1" i="1" dirty="0"/>
              <a:t>GX-3R Pro</a:t>
            </a:r>
            <a:r>
              <a:rPr lang="en-US" i="1" dirty="0"/>
              <a:t>, and </a:t>
            </a:r>
            <a:r>
              <a:rPr lang="en-US" b="1" i="1" dirty="0"/>
              <a:t>GX-Force</a:t>
            </a:r>
            <a:br>
              <a:rPr lang="en-US" b="1" i="1" dirty="0"/>
            </a:br>
            <a:br>
              <a:rPr lang="en-US" b="1" i="1" dirty="0"/>
            </a:br>
            <a:br>
              <a:rPr lang="en-US" b="1" i="1" dirty="0"/>
            </a:br>
            <a:br>
              <a:rPr lang="en-US" b="1" i="1" dirty="0"/>
            </a:br>
            <a:endParaRPr lang="en-US" b="1" i="1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000" b="1" dirty="0"/>
              <a:t>Smart</a:t>
            </a:r>
            <a:r>
              <a:rPr lang="en-US" sz="2000" dirty="0"/>
              <a:t> sensors for wide gas detection range</a:t>
            </a:r>
          </a:p>
          <a:p>
            <a:pPr marL="800100" lvl="1" indent="-342900">
              <a:buFont typeface="Courier New" panose="02070309020205020404" pitchFamily="49" charset="0"/>
              <a:buChar char="o"/>
            </a:pPr>
            <a:r>
              <a:rPr lang="en-US" i="1" dirty="0"/>
              <a:t>Humidity-resistant PID sensors</a:t>
            </a:r>
          </a:p>
          <a:p>
            <a:pPr marL="800100" lvl="1" indent="-342900">
              <a:buFont typeface="Courier New" panose="02070309020205020404" pitchFamily="49" charset="0"/>
              <a:buChar char="o"/>
            </a:pPr>
            <a:r>
              <a:rPr lang="en-US" i="1" dirty="0"/>
              <a:t>Electrochemical sensors for toxic gases</a:t>
            </a:r>
          </a:p>
          <a:p>
            <a:pPr marL="800100" lvl="1" indent="-342900">
              <a:buFont typeface="Courier New" panose="02070309020205020404" pitchFamily="49" charset="0"/>
              <a:buChar char="o"/>
            </a:pPr>
            <a:r>
              <a:rPr lang="en-US" i="1" dirty="0"/>
              <a:t>IR sensors for combustibles and CO2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000" b="1" dirty="0"/>
              <a:t>TC</a:t>
            </a:r>
            <a:r>
              <a:rPr lang="en-US" sz="2000" dirty="0"/>
              <a:t> sensors measure % volume combustibles</a:t>
            </a:r>
          </a:p>
          <a:p>
            <a:pPr marL="800100" lvl="1" indent="-342900">
              <a:buFont typeface="Courier New" panose="02070309020205020404" pitchFamily="49" charset="0"/>
              <a:buChar char="o"/>
            </a:pPr>
            <a:r>
              <a:rPr lang="en-US" i="1" dirty="0"/>
              <a:t>Interchangeable with the GX-2003, GX-2012, and Gas Tracer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000" b="1" dirty="0"/>
              <a:t>MOS</a:t>
            </a:r>
            <a:r>
              <a:rPr lang="en-US" sz="2000" dirty="0"/>
              <a:t> sensors detect methane and isobutane in PPM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1758F6E6-51F0-A62C-6E60-AECEC8DD8F8E}"/>
              </a:ext>
            </a:extLst>
          </p:cNvPr>
          <p:cNvSpPr txBox="1"/>
          <p:nvPr/>
        </p:nvSpPr>
        <p:spPr>
          <a:xfrm>
            <a:off x="0" y="0"/>
            <a:ext cx="121920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000" b="1" dirty="0">
                <a:latin typeface="Century Gothic" panose="020B0502020202020204" pitchFamily="34" charset="0"/>
              </a:rPr>
              <a:t>Sensor Technology</a:t>
            </a:r>
          </a:p>
        </p:txBody>
      </p:sp>
      <p:pic>
        <p:nvPicPr>
          <p:cNvPr id="5" name="Picture 4" descr="A black device with different colored objects&#10;&#10;AI-generated content may be incorrect.">
            <a:extLst>
              <a:ext uri="{FF2B5EF4-FFF2-40B4-BE49-F238E27FC236}">
                <a16:creationId xmlns:a16="http://schemas.microsoft.com/office/drawing/2014/main" id="{6E27C21E-7C7D-0CF1-C791-A4E98F0F681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884576"/>
            <a:ext cx="4431323" cy="5973424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14" name="Picture 13">
            <a:extLst>
              <a:ext uri="{FF2B5EF4-FFF2-40B4-BE49-F238E27FC236}">
                <a16:creationId xmlns:a16="http://schemas.microsoft.com/office/drawing/2014/main" id="{F29B78BC-C901-DF69-B16F-A14F0900CE47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077650" y="1598071"/>
            <a:ext cx="476980" cy="548527"/>
          </a:xfrm>
          <a:prstGeom prst="rect">
            <a:avLst/>
          </a:prstGeom>
        </p:spPr>
      </p:pic>
      <p:pic>
        <p:nvPicPr>
          <p:cNvPr id="15" name="Picture 14">
            <a:extLst>
              <a:ext uri="{FF2B5EF4-FFF2-40B4-BE49-F238E27FC236}">
                <a16:creationId xmlns:a16="http://schemas.microsoft.com/office/drawing/2014/main" id="{5E6067AA-F4F4-BFEA-1D16-370AFFFCC514}"/>
              </a:ext>
            </a:extLst>
          </p:cNvPr>
          <p:cNvPicPr>
            <a:picLocks noChangeAspect="1"/>
          </p:cNvPicPr>
          <p:nvPr/>
        </p:nvPicPr>
        <p:blipFill>
          <a:blip r:embed="rId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882311" y="1565758"/>
            <a:ext cx="605042" cy="580840"/>
          </a:xfrm>
          <a:prstGeom prst="rect">
            <a:avLst/>
          </a:prstGeom>
        </p:spPr>
      </p:pic>
      <p:pic>
        <p:nvPicPr>
          <p:cNvPr id="16" name="Picture 15">
            <a:extLst>
              <a:ext uri="{FF2B5EF4-FFF2-40B4-BE49-F238E27FC236}">
                <a16:creationId xmlns:a16="http://schemas.microsoft.com/office/drawing/2014/main" id="{3F76C995-F88F-BB6C-1572-DE6399E116A9}"/>
              </a:ext>
            </a:extLst>
          </p:cNvPr>
          <p:cNvPicPr>
            <a:picLocks noChangeAspect="1"/>
          </p:cNvPicPr>
          <p:nvPr/>
        </p:nvPicPr>
        <p:blipFill>
          <a:blip r:embed="rId7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865335" y="884576"/>
            <a:ext cx="433203" cy="1362365"/>
          </a:xfrm>
          <a:prstGeom prst="rect">
            <a:avLst/>
          </a:prstGeom>
        </p:spPr>
      </p:pic>
      <p:cxnSp>
        <p:nvCxnSpPr>
          <p:cNvPr id="18" name="Straight Arrow Connector 17">
            <a:extLst>
              <a:ext uri="{FF2B5EF4-FFF2-40B4-BE49-F238E27FC236}">
                <a16:creationId xmlns:a16="http://schemas.microsoft.com/office/drawing/2014/main" id="{D88DA548-17DE-5241-E947-E45EF923B192}"/>
              </a:ext>
            </a:extLst>
          </p:cNvPr>
          <p:cNvCxnSpPr/>
          <p:nvPr/>
        </p:nvCxnSpPr>
        <p:spPr>
          <a:xfrm flipV="1">
            <a:off x="8508318" y="2037082"/>
            <a:ext cx="512770" cy="294702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1" name="Straight Arrow Connector 20">
            <a:extLst>
              <a:ext uri="{FF2B5EF4-FFF2-40B4-BE49-F238E27FC236}">
                <a16:creationId xmlns:a16="http://schemas.microsoft.com/office/drawing/2014/main" id="{6A990903-FB49-EA78-74F7-24CD4745F2AB}"/>
              </a:ext>
            </a:extLst>
          </p:cNvPr>
          <p:cNvCxnSpPr/>
          <p:nvPr/>
        </p:nvCxnSpPr>
        <p:spPr>
          <a:xfrm flipV="1">
            <a:off x="9405331" y="2055974"/>
            <a:ext cx="512770" cy="294702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2" name="Straight Arrow Connector 21">
            <a:extLst>
              <a:ext uri="{FF2B5EF4-FFF2-40B4-BE49-F238E27FC236}">
                <a16:creationId xmlns:a16="http://schemas.microsoft.com/office/drawing/2014/main" id="{6F7B3299-84E9-DAE7-0124-2D8800E19A9F}"/>
              </a:ext>
            </a:extLst>
          </p:cNvPr>
          <p:cNvCxnSpPr/>
          <p:nvPr/>
        </p:nvCxnSpPr>
        <p:spPr>
          <a:xfrm flipV="1">
            <a:off x="10419959" y="2024653"/>
            <a:ext cx="512770" cy="294702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2" name="Picture 1" descr="A close-up of a filter&#10;&#10;AI-generated content may be incorrect.">
            <a:extLst>
              <a:ext uri="{FF2B5EF4-FFF2-40B4-BE49-F238E27FC236}">
                <a16:creationId xmlns:a16="http://schemas.microsoft.com/office/drawing/2014/main" id="{E98A6184-9612-F669-AE0C-4BF5586DD586}"/>
              </a:ext>
            </a:extLst>
          </p:cNvPr>
          <p:cNvPicPr>
            <a:picLocks noChangeAspect="1"/>
          </p:cNvPicPr>
          <p:nvPr/>
        </p:nvPicPr>
        <p:blipFill>
          <a:blip r:embed="rId8"/>
          <a:srcRect r="28813"/>
          <a:stretch>
            <a:fillRect/>
          </a:stretch>
        </p:blipFill>
        <p:spPr>
          <a:xfrm>
            <a:off x="5876213" y="2529047"/>
            <a:ext cx="4308619" cy="1297618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41987581-445A-EEF0-279B-DF33250863A3}"/>
              </a:ext>
            </a:extLst>
          </p:cNvPr>
          <p:cNvSpPr txBox="1"/>
          <p:nvPr/>
        </p:nvSpPr>
        <p:spPr>
          <a:xfrm>
            <a:off x="5003881" y="6077553"/>
            <a:ext cx="8147537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b="1" dirty="0"/>
              <a:t>6 Sensors slots for 7 gas channels</a:t>
            </a:r>
          </a:p>
        </p:txBody>
      </p:sp>
      <p:sp>
        <p:nvSpPr>
          <p:cNvPr id="10" name="Frame 9">
            <a:extLst>
              <a:ext uri="{FF2B5EF4-FFF2-40B4-BE49-F238E27FC236}">
                <a16:creationId xmlns:a16="http://schemas.microsoft.com/office/drawing/2014/main" id="{103B7F94-A95E-5EB2-E440-1F19CF578E45}"/>
              </a:ext>
            </a:extLst>
          </p:cNvPr>
          <p:cNvSpPr/>
          <p:nvPr/>
        </p:nvSpPr>
        <p:spPr>
          <a:xfrm>
            <a:off x="1711568" y="4935415"/>
            <a:ext cx="914401" cy="937847"/>
          </a:xfrm>
          <a:prstGeom prst="frame">
            <a:avLst>
              <a:gd name="adj1" fmla="val 6853"/>
            </a:avLst>
          </a:prstGeom>
          <a:solidFill>
            <a:schemeClr val="bg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11" name="Rounded Rectangle 10">
            <a:extLst>
              <a:ext uri="{FF2B5EF4-FFF2-40B4-BE49-F238E27FC236}">
                <a16:creationId xmlns:a16="http://schemas.microsoft.com/office/drawing/2014/main" id="{D1994F7A-EF1E-0A68-2F64-AE9767585FB0}"/>
              </a:ext>
            </a:extLst>
          </p:cNvPr>
          <p:cNvSpPr/>
          <p:nvPr/>
        </p:nvSpPr>
        <p:spPr>
          <a:xfrm>
            <a:off x="2977657" y="4033142"/>
            <a:ext cx="1291535" cy="954107"/>
          </a:xfrm>
          <a:prstGeom prst="roundRect">
            <a:avLst/>
          </a:prstGeom>
          <a:solidFill>
            <a:schemeClr val="tx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35FAB4F1-959A-4406-74D2-848E5CC3BDE3}"/>
              </a:ext>
            </a:extLst>
          </p:cNvPr>
          <p:cNvSpPr txBox="1"/>
          <p:nvPr/>
        </p:nvSpPr>
        <p:spPr>
          <a:xfrm>
            <a:off x="2909312" y="4033142"/>
            <a:ext cx="1359880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b="1" i="1" dirty="0">
                <a:ln w="19050">
                  <a:noFill/>
                </a:ln>
                <a:solidFill>
                  <a:schemeClr val="bg1"/>
                </a:solidFill>
              </a:rPr>
              <a:t>Dual </a:t>
            </a:r>
            <a:br>
              <a:rPr lang="en-US" sz="2800" b="1" i="1" dirty="0">
                <a:ln w="19050">
                  <a:noFill/>
                </a:ln>
                <a:solidFill>
                  <a:schemeClr val="bg1"/>
                </a:solidFill>
              </a:rPr>
            </a:br>
            <a:r>
              <a:rPr lang="en-US" sz="2800" b="1" i="1" dirty="0">
                <a:ln w="19050">
                  <a:noFill/>
                </a:ln>
                <a:solidFill>
                  <a:schemeClr val="bg1"/>
                </a:solidFill>
              </a:rPr>
              <a:t>Sensor</a:t>
            </a:r>
          </a:p>
        </p:txBody>
      </p:sp>
      <p:sp>
        <p:nvSpPr>
          <p:cNvPr id="12" name="Right Arrow 11">
            <a:extLst>
              <a:ext uri="{FF2B5EF4-FFF2-40B4-BE49-F238E27FC236}">
                <a16:creationId xmlns:a16="http://schemas.microsoft.com/office/drawing/2014/main" id="{9E454549-B3B5-8602-EC6A-D65EBFC8F56D}"/>
              </a:ext>
            </a:extLst>
          </p:cNvPr>
          <p:cNvSpPr/>
          <p:nvPr/>
        </p:nvSpPr>
        <p:spPr>
          <a:xfrm rot="8587141">
            <a:off x="2634100" y="5014617"/>
            <a:ext cx="459189" cy="400110"/>
          </a:xfrm>
          <a:prstGeom prst="rightArrow">
            <a:avLst/>
          </a:prstGeom>
          <a:solidFill>
            <a:schemeClr val="bg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4140966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F00A92C-B55B-1914-F1CD-6D64AB1FC5F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>
            <a:extLst>
              <a:ext uri="{FF2B5EF4-FFF2-40B4-BE49-F238E27FC236}">
                <a16:creationId xmlns:a16="http://schemas.microsoft.com/office/drawing/2014/main" id="{5E449D36-7C99-CEF1-3438-A23FE1F1246E}"/>
              </a:ext>
            </a:extLst>
          </p:cNvPr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613895" cy="650253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B6606210-F537-7BFB-A24B-7A4DC8BAB1D8}"/>
              </a:ext>
            </a:extLst>
          </p:cNvPr>
          <p:cNvSpPr txBox="1"/>
          <p:nvPr/>
        </p:nvSpPr>
        <p:spPr>
          <a:xfrm>
            <a:off x="0" y="5042118"/>
            <a:ext cx="6729046" cy="18158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000" dirty="0"/>
              <a:t>Detects:</a:t>
            </a:r>
          </a:p>
          <a:p>
            <a:pPr marL="800100" lvl="1" indent="-342900">
              <a:buFont typeface="Courier New" panose="02070309020205020404" pitchFamily="49" charset="0"/>
              <a:buChar char="o"/>
            </a:pPr>
            <a:r>
              <a:rPr lang="en-US" i="1" dirty="0"/>
              <a:t>CO2, SO2, NO2, HCN, Cl2, NH3, PH3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000" dirty="0"/>
              <a:t>Expanded combustible gas detection range:</a:t>
            </a:r>
          </a:p>
          <a:p>
            <a:pPr marL="800100" lvl="1" indent="-342900">
              <a:buFont typeface="Courier New" panose="02070309020205020404" pitchFamily="49" charset="0"/>
              <a:buChar char="o"/>
            </a:pPr>
            <a:r>
              <a:rPr lang="en-US" i="1" dirty="0"/>
              <a:t>PPM</a:t>
            </a:r>
          </a:p>
          <a:p>
            <a:pPr marL="800100" lvl="1" indent="-342900">
              <a:buFont typeface="Courier New" panose="02070309020205020404" pitchFamily="49" charset="0"/>
              <a:buChar char="o"/>
            </a:pPr>
            <a:r>
              <a:rPr lang="en-US" i="1" dirty="0"/>
              <a:t>% LEL</a:t>
            </a:r>
          </a:p>
          <a:p>
            <a:pPr marL="800100" lvl="1" indent="-342900">
              <a:buFont typeface="Courier New" panose="02070309020205020404" pitchFamily="49" charset="0"/>
              <a:buChar char="o"/>
            </a:pPr>
            <a:r>
              <a:rPr lang="en-US" i="1" dirty="0"/>
              <a:t>% Vol.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93F6640F-6407-3007-38D2-DD6DCDA21C93}"/>
              </a:ext>
            </a:extLst>
          </p:cNvPr>
          <p:cNvSpPr txBox="1"/>
          <p:nvPr/>
        </p:nvSpPr>
        <p:spPr>
          <a:xfrm>
            <a:off x="0" y="0"/>
            <a:ext cx="121920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000" b="1" dirty="0">
                <a:latin typeface="Century Gothic" panose="020B0502020202020204" pitchFamily="34" charset="0"/>
              </a:rPr>
              <a:t>Sensor Technology</a:t>
            </a: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77465636-AC29-74B1-74B2-71C46DB8D1E0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20598" y="924725"/>
            <a:ext cx="1182457" cy="1583944"/>
          </a:xfrm>
          <a:prstGeom prst="rect">
            <a:avLst/>
          </a:prstGeom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0142C57A-19FF-CFF1-8094-00003D75747D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81179" y="960603"/>
            <a:ext cx="1118388" cy="1512187"/>
          </a:xfrm>
          <a:prstGeom prst="rect">
            <a:avLst/>
          </a:prstGeom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1FA087DC-3016-6C4E-98BB-66AD4795C2DB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25053" y="899253"/>
            <a:ext cx="1296144" cy="1602378"/>
          </a:xfrm>
          <a:prstGeom prst="rect">
            <a:avLst/>
          </a:prstGeom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</p:pic>
      <p:pic>
        <p:nvPicPr>
          <p:cNvPr id="10" name="Picture 9" descr="A close-up of a filter&#10;&#10;AI-generated content may be incorrect.">
            <a:extLst>
              <a:ext uri="{FF2B5EF4-FFF2-40B4-BE49-F238E27FC236}">
                <a16:creationId xmlns:a16="http://schemas.microsoft.com/office/drawing/2014/main" id="{3BE86EEF-EAB2-9AAC-93DC-B775FBB4C769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2765694" y="3624627"/>
            <a:ext cx="6052527" cy="1297618"/>
          </a:xfrm>
          <a:prstGeom prst="rect">
            <a:avLst/>
          </a:prstGeom>
        </p:spPr>
      </p:pic>
      <p:graphicFrame>
        <p:nvGraphicFramePr>
          <p:cNvPr id="11" name="Table 10">
            <a:extLst>
              <a:ext uri="{FF2B5EF4-FFF2-40B4-BE49-F238E27FC236}">
                <a16:creationId xmlns:a16="http://schemas.microsoft.com/office/drawing/2014/main" id="{7068CE47-A12F-990D-FD7C-D0FD9D18A692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421006492"/>
              </p:ext>
            </p:extLst>
          </p:nvPr>
        </p:nvGraphicFramePr>
        <p:xfrm>
          <a:off x="1671667" y="2508669"/>
          <a:ext cx="2880320" cy="11277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88032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411049">
                <a:tc>
                  <a:txBody>
                    <a:bodyPr/>
                    <a:lstStyle/>
                    <a:p>
                      <a:pPr algn="ctr"/>
                      <a:r>
                        <a:rPr lang="en-US" sz="1600" b="0" dirty="0">
                          <a:solidFill>
                            <a:schemeClr val="tx1"/>
                          </a:solidFill>
                        </a:rPr>
                        <a:t>Smart Electrochemical</a:t>
                      </a:r>
                      <a:r>
                        <a:rPr lang="en-US" sz="1600" b="0" baseline="0" dirty="0">
                          <a:solidFill>
                            <a:schemeClr val="tx1"/>
                          </a:solidFill>
                        </a:rPr>
                        <a:t> </a:t>
                      </a:r>
                      <a:br>
                        <a:rPr lang="en-US" sz="1600" b="0" baseline="0" dirty="0">
                          <a:solidFill>
                            <a:schemeClr val="tx1"/>
                          </a:solidFill>
                        </a:rPr>
                      </a:br>
                      <a:r>
                        <a:rPr lang="en-US" sz="1600" b="0" baseline="0" dirty="0">
                          <a:solidFill>
                            <a:schemeClr val="tx1"/>
                          </a:solidFill>
                        </a:rPr>
                        <a:t>(ESS-03DH-XXX)</a:t>
                      </a:r>
                      <a:endParaRPr lang="en-US" sz="16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rgbClr val="FFFF00">
                        <a:alpha val="6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89414">
                <a:tc>
                  <a:txBody>
                    <a:bodyPr/>
                    <a:lstStyle/>
                    <a:p>
                      <a:pPr algn="l"/>
                      <a:r>
                        <a:rPr lang="en-US" sz="1000" dirty="0"/>
                        <a:t>Monitor</a:t>
                      </a:r>
                      <a:r>
                        <a:rPr lang="en-US" sz="1000" baseline="0" dirty="0"/>
                        <a:t> a wide variety of toxic gases. Smart plug and play sensors are auto recognized and can be remotely calibrated</a:t>
                      </a:r>
                      <a:endParaRPr lang="en-US" sz="1000" dirty="0"/>
                    </a:p>
                  </a:txBody>
                  <a:tcPr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</a:tbl>
          </a:graphicData>
        </a:graphic>
      </p:graphicFrame>
      <p:graphicFrame>
        <p:nvGraphicFramePr>
          <p:cNvPr id="12" name="Table 11">
            <a:extLst>
              <a:ext uri="{FF2B5EF4-FFF2-40B4-BE49-F238E27FC236}">
                <a16:creationId xmlns:a16="http://schemas.microsoft.com/office/drawing/2014/main" id="{47C029F1-B60A-E012-AB93-591EA986A9F2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236150716"/>
              </p:ext>
            </p:extLst>
          </p:nvPr>
        </p:nvGraphicFramePr>
        <p:xfrm>
          <a:off x="4661510" y="2508669"/>
          <a:ext cx="2540568" cy="91196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54056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578138">
                <a:tc>
                  <a:txBody>
                    <a:bodyPr/>
                    <a:lstStyle/>
                    <a:p>
                      <a:pPr algn="ctr"/>
                      <a:r>
                        <a:rPr lang="en-US" sz="1600" b="0" dirty="0">
                          <a:solidFill>
                            <a:schemeClr val="tx1"/>
                          </a:solidFill>
                        </a:rPr>
                        <a:t>Photo</a:t>
                      </a:r>
                      <a:r>
                        <a:rPr lang="en-US" sz="1600" b="0" baseline="0" dirty="0">
                          <a:solidFill>
                            <a:schemeClr val="tx1"/>
                          </a:solidFill>
                        </a:rPr>
                        <a:t> Ionization Detection</a:t>
                      </a:r>
                      <a:br>
                        <a:rPr lang="en-US" sz="1600" b="0" baseline="0" dirty="0">
                          <a:solidFill>
                            <a:schemeClr val="tx1"/>
                          </a:solidFill>
                        </a:rPr>
                      </a:br>
                      <a:r>
                        <a:rPr lang="en-US" sz="1600" b="0" baseline="0" dirty="0">
                          <a:solidFill>
                            <a:schemeClr val="tx1"/>
                          </a:solidFill>
                        </a:rPr>
                        <a:t>PID</a:t>
                      </a:r>
                      <a:endParaRPr lang="en-US" sz="16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rgbClr val="3F9365">
                        <a:alpha val="68343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32847">
                <a:tc>
                  <a:txBody>
                    <a:bodyPr/>
                    <a:lstStyle/>
                    <a:p>
                      <a:pPr algn="ctr"/>
                      <a:r>
                        <a:rPr lang="en-US" sz="1000" dirty="0"/>
                        <a:t>Monitor low ppm VOC gases.</a:t>
                      </a:r>
                    </a:p>
                  </a:txBody>
                  <a:tcPr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</a:tbl>
          </a:graphicData>
        </a:graphic>
      </p:graphicFrame>
      <p:graphicFrame>
        <p:nvGraphicFramePr>
          <p:cNvPr id="13" name="Table 12">
            <a:extLst>
              <a:ext uri="{FF2B5EF4-FFF2-40B4-BE49-F238E27FC236}">
                <a16:creationId xmlns:a16="http://schemas.microsoft.com/office/drawing/2014/main" id="{7329019D-D1A6-139C-51FA-2F1FEEF84848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924101038"/>
              </p:ext>
            </p:extLst>
          </p:nvPr>
        </p:nvGraphicFramePr>
        <p:xfrm>
          <a:off x="7361766" y="2508669"/>
          <a:ext cx="2540568" cy="1109833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54056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pPr algn="ctr"/>
                      <a:r>
                        <a:rPr lang="en-US" sz="1600" b="0" dirty="0">
                          <a:solidFill>
                            <a:schemeClr val="tx1"/>
                          </a:solidFill>
                        </a:rPr>
                        <a:t>Infrared</a:t>
                      </a:r>
                      <a:br>
                        <a:rPr lang="en-US" sz="1600" b="0" baseline="0" dirty="0">
                          <a:solidFill>
                            <a:schemeClr val="tx1"/>
                          </a:solidFill>
                        </a:rPr>
                      </a:br>
                      <a:r>
                        <a:rPr lang="en-US" sz="1600" b="0" baseline="0" dirty="0">
                          <a:solidFill>
                            <a:schemeClr val="tx1"/>
                          </a:solidFill>
                        </a:rPr>
                        <a:t>(DES-3311-1/2)</a:t>
                      </a:r>
                      <a:endParaRPr lang="en-US" sz="16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chemeClr val="accent5">
                        <a:lumMod val="75000"/>
                        <a:alpha val="43288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530713">
                <a:tc>
                  <a:txBody>
                    <a:bodyPr/>
                    <a:lstStyle/>
                    <a:p>
                      <a:pPr algn="l"/>
                      <a:r>
                        <a:rPr lang="en-US" sz="1000" dirty="0"/>
                        <a:t>Monitor</a:t>
                      </a:r>
                      <a:r>
                        <a:rPr lang="en-US" sz="1000" baseline="0" dirty="0"/>
                        <a:t> Combustible gases in inert environments. Monitor wide range of CO2.</a:t>
                      </a:r>
                      <a:endParaRPr lang="en-US" sz="1000" dirty="0"/>
                    </a:p>
                  </a:txBody>
                  <a:tcPr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  <p:sp>
        <p:nvSpPr>
          <p:cNvPr id="14" name="TextBox 13">
            <a:extLst>
              <a:ext uri="{FF2B5EF4-FFF2-40B4-BE49-F238E27FC236}">
                <a16:creationId xmlns:a16="http://schemas.microsoft.com/office/drawing/2014/main" id="{2FB38F2A-0CED-61B2-EA8D-B7088814F931}"/>
              </a:ext>
            </a:extLst>
          </p:cNvPr>
          <p:cNvSpPr txBox="1"/>
          <p:nvPr/>
        </p:nvSpPr>
        <p:spPr>
          <a:xfrm>
            <a:off x="3250944" y="4841567"/>
            <a:ext cx="763171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00" dirty="0"/>
              <a:t>O2 Sensor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36EF062D-F705-DD4C-66EB-47E79A1DB658}"/>
              </a:ext>
            </a:extLst>
          </p:cNvPr>
          <p:cNvSpPr txBox="1"/>
          <p:nvPr/>
        </p:nvSpPr>
        <p:spPr>
          <a:xfrm>
            <a:off x="4377820" y="4841567"/>
            <a:ext cx="1570493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00" dirty="0"/>
              <a:t>Dual CO/H2S Sensor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BC182507-EC58-1962-6EAE-8F0FEAA692E9}"/>
              </a:ext>
            </a:extLst>
          </p:cNvPr>
          <p:cNvSpPr txBox="1"/>
          <p:nvPr/>
        </p:nvSpPr>
        <p:spPr>
          <a:xfrm>
            <a:off x="6059544" y="4841567"/>
            <a:ext cx="875016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00" dirty="0"/>
              <a:t>LEL Sensor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C1BDA375-ED11-CC19-D4D9-350EF5DEBFBA}"/>
              </a:ext>
            </a:extLst>
          </p:cNvPr>
          <p:cNvSpPr txBox="1"/>
          <p:nvPr/>
        </p:nvSpPr>
        <p:spPr>
          <a:xfrm>
            <a:off x="7439022" y="4841567"/>
            <a:ext cx="1570492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00" dirty="0"/>
              <a:t>TC / MOS Sensor</a:t>
            </a:r>
          </a:p>
        </p:txBody>
      </p:sp>
    </p:spTree>
    <p:extLst>
      <p:ext uri="{BB962C8B-B14F-4D97-AF65-F5344CB8AC3E}">
        <p14:creationId xmlns:p14="http://schemas.microsoft.com/office/powerpoint/2010/main" val="218129315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9D2B774-3065-1BA4-614F-3CBC14B32BA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>
            <a:extLst>
              <a:ext uri="{FF2B5EF4-FFF2-40B4-BE49-F238E27FC236}">
                <a16:creationId xmlns:a16="http://schemas.microsoft.com/office/drawing/2014/main" id="{79F7D68C-E2E2-E797-3AA2-E981EE5790D7}"/>
              </a:ext>
            </a:extLst>
          </p:cNvPr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613895" cy="650253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66278B01-4609-A0B5-7B20-1723181426E1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/>
          <a:stretch/>
        </p:blipFill>
        <p:spPr>
          <a:xfrm>
            <a:off x="989136" y="0"/>
            <a:ext cx="2257505" cy="6858000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5D6D5DE3-562A-6786-9004-0B7DAED50D80}"/>
              </a:ext>
            </a:extLst>
          </p:cNvPr>
          <p:cNvSpPr txBox="1"/>
          <p:nvPr/>
        </p:nvSpPr>
        <p:spPr>
          <a:xfrm>
            <a:off x="3853718" y="2121031"/>
            <a:ext cx="6308377" cy="30469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000" dirty="0"/>
              <a:t>4 PID lamp options:</a:t>
            </a:r>
          </a:p>
          <a:p>
            <a:pPr marL="800100" lvl="1" indent="-342900">
              <a:buFont typeface="Courier New" panose="02070309020205020404" pitchFamily="49" charset="0"/>
              <a:buChar char="o"/>
            </a:pPr>
            <a:r>
              <a:rPr lang="en-US" i="1" dirty="0"/>
              <a:t>10.0 eV</a:t>
            </a:r>
          </a:p>
          <a:p>
            <a:pPr marL="800100" lvl="1" indent="-342900">
              <a:buFont typeface="Courier New" panose="02070309020205020404" pitchFamily="49" charset="0"/>
              <a:buChar char="o"/>
            </a:pPr>
            <a:r>
              <a:rPr lang="en-US" i="1" dirty="0"/>
              <a:t>10.6 eV (low/high)</a:t>
            </a:r>
          </a:p>
          <a:p>
            <a:pPr marL="800100" lvl="1" indent="-342900">
              <a:buFont typeface="Courier New" panose="02070309020205020404" pitchFamily="49" charset="0"/>
              <a:buChar char="o"/>
            </a:pPr>
            <a:r>
              <a:rPr lang="en-US" i="1" dirty="0"/>
              <a:t>11.7 eV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000" dirty="0"/>
              <a:t>Dual PID configuration possible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000" dirty="0"/>
              <a:t>Built-in library of 600+ VOCs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000" dirty="0"/>
              <a:t>Favorites list: 30 VOCs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000" dirty="0"/>
              <a:t>Recent VOC history:</a:t>
            </a:r>
          </a:p>
          <a:p>
            <a:pPr marL="800100" lvl="1" indent="-342900">
              <a:buFont typeface="Courier New" panose="02070309020205020404" pitchFamily="49" charset="0"/>
              <a:buChar char="o"/>
            </a:pPr>
            <a:r>
              <a:rPr lang="en-US" dirty="0"/>
              <a:t>8 most recent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000" dirty="0"/>
              <a:t>Benzene-specific mode with pre-filter tube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0391B412-023E-7481-ECF8-0B16094C9110}"/>
              </a:ext>
            </a:extLst>
          </p:cNvPr>
          <p:cNvSpPr txBox="1"/>
          <p:nvPr/>
        </p:nvSpPr>
        <p:spPr>
          <a:xfrm>
            <a:off x="0" y="0"/>
            <a:ext cx="121920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000" b="1" dirty="0">
                <a:latin typeface="Century Gothic" panose="020B0502020202020204" pitchFamily="34" charset="0"/>
              </a:rPr>
              <a:t>PID &amp; VOC Library</a:t>
            </a:r>
          </a:p>
        </p:txBody>
      </p:sp>
      <p:pic>
        <p:nvPicPr>
          <p:cNvPr id="5" name="Picture 4" descr="A hand holding a screwdriver&#10;&#10;AI-generated content may be incorrect.">
            <a:extLst>
              <a:ext uri="{FF2B5EF4-FFF2-40B4-BE49-F238E27FC236}">
                <a16:creationId xmlns:a16="http://schemas.microsoft.com/office/drawing/2014/main" id="{2A497CA6-119B-CE3C-F08C-538536F182E4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366739" y="2725761"/>
            <a:ext cx="2825262" cy="41322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4847669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EC90C62-7801-B855-D54E-6D5236B2E28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>
            <a:extLst>
              <a:ext uri="{FF2B5EF4-FFF2-40B4-BE49-F238E27FC236}">
                <a16:creationId xmlns:a16="http://schemas.microsoft.com/office/drawing/2014/main" id="{F4387FB1-8550-E65D-450B-6D0BF3F615B1}"/>
              </a:ext>
            </a:extLst>
          </p:cNvPr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613895" cy="650253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94D3A74A-7396-C392-F2E5-53BCC0887226}"/>
              </a:ext>
            </a:extLst>
          </p:cNvPr>
          <p:cNvSpPr txBox="1"/>
          <p:nvPr/>
        </p:nvSpPr>
        <p:spPr>
          <a:xfrm>
            <a:off x="6233791" y="2738059"/>
            <a:ext cx="6308377" cy="16312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000" dirty="0"/>
              <a:t>28 hours runtime with Li-ion battery pack</a:t>
            </a:r>
          </a:p>
          <a:p>
            <a:pPr marL="800100" lvl="1" indent="-342900">
              <a:buFont typeface="Courier New" panose="02070309020205020404" pitchFamily="49" charset="0"/>
              <a:buChar char="o"/>
            </a:pPr>
            <a:r>
              <a:rPr lang="en-US" i="1" dirty="0"/>
              <a:t>Recharges in 6 hours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000" dirty="0"/>
              <a:t>8 hours runtime with alkaline battery pack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000" dirty="0"/>
              <a:t>Interchangeable, field-replaceable packs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000" dirty="0"/>
              <a:t>Minimizes downtime during critical operations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38FBC3CF-5BD5-A971-623A-E5601100365A}"/>
              </a:ext>
            </a:extLst>
          </p:cNvPr>
          <p:cNvSpPr txBox="1"/>
          <p:nvPr/>
        </p:nvSpPr>
        <p:spPr>
          <a:xfrm>
            <a:off x="0" y="0"/>
            <a:ext cx="121920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000" b="1" dirty="0">
                <a:latin typeface="Century Gothic" panose="020B0502020202020204" pitchFamily="34" charset="0"/>
              </a:rPr>
              <a:t>Power &amp; Battery</a:t>
            </a:r>
          </a:p>
        </p:txBody>
      </p:sp>
      <p:pic>
        <p:nvPicPr>
          <p:cNvPr id="5" name="Picture 4" descr="6000lithiumbattery.png">
            <a:extLst>
              <a:ext uri="{FF2B5EF4-FFF2-40B4-BE49-F238E27FC236}">
                <a16:creationId xmlns:a16="http://schemas.microsoft.com/office/drawing/2014/main" id="{D94EC752-0741-4E61-DCE5-7D7B6CCE7725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76086" y="2359495"/>
            <a:ext cx="3455965" cy="1631216"/>
          </a:xfrm>
          <a:prstGeom prst="rect">
            <a:avLst/>
          </a:prstGeom>
        </p:spPr>
      </p:pic>
      <p:pic>
        <p:nvPicPr>
          <p:cNvPr id="8" name="Picture 7" descr="6000alkalinebattery.png">
            <a:extLst>
              <a:ext uri="{FF2B5EF4-FFF2-40B4-BE49-F238E27FC236}">
                <a16:creationId xmlns:a16="http://schemas.microsoft.com/office/drawing/2014/main" id="{F75AC93B-CF9E-D254-7EC4-CF8F4A966179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8796" y="4917193"/>
            <a:ext cx="3703832" cy="1940807"/>
          </a:xfrm>
          <a:prstGeom prst="rect">
            <a:avLst/>
          </a:prstGeom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E26B601F-E5EA-FA87-E5BA-CC6FD78E1BE5}"/>
              </a:ext>
            </a:extLst>
          </p:cNvPr>
          <p:cNvSpPr txBox="1"/>
          <p:nvPr/>
        </p:nvSpPr>
        <p:spPr>
          <a:xfrm>
            <a:off x="1076016" y="1829895"/>
            <a:ext cx="272434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000" b="1" dirty="0">
                <a:latin typeface="Century Gothic" panose="020B0502020202020204" pitchFamily="34" charset="0"/>
              </a:rPr>
              <a:t>Rechargeable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947A24E3-6147-CCCA-F57D-44DF52E6670E}"/>
              </a:ext>
            </a:extLst>
          </p:cNvPr>
          <p:cNvSpPr txBox="1"/>
          <p:nvPr/>
        </p:nvSpPr>
        <p:spPr>
          <a:xfrm>
            <a:off x="4001194" y="5452573"/>
            <a:ext cx="272434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000" b="1" dirty="0">
                <a:latin typeface="Century Gothic" panose="020B0502020202020204" pitchFamily="34" charset="0"/>
              </a:rPr>
              <a:t>Alkaline</a:t>
            </a:r>
          </a:p>
        </p:txBody>
      </p:sp>
    </p:spTree>
    <p:extLst>
      <p:ext uri="{BB962C8B-B14F-4D97-AF65-F5344CB8AC3E}">
        <p14:creationId xmlns:p14="http://schemas.microsoft.com/office/powerpoint/2010/main" val="9073078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8774E6C-9888-A7AA-ABF7-DCD0709BD7C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>
            <a:extLst>
              <a:ext uri="{FF2B5EF4-FFF2-40B4-BE49-F238E27FC236}">
                <a16:creationId xmlns:a16="http://schemas.microsoft.com/office/drawing/2014/main" id="{BEFFA1CB-3262-0377-EA33-73B85EA257AC}"/>
              </a:ext>
            </a:extLst>
          </p:cNvPr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613895" cy="650253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44037C7B-051D-0AAF-5F01-BABDB1E15325}"/>
              </a:ext>
            </a:extLst>
          </p:cNvPr>
          <p:cNvSpPr txBox="1"/>
          <p:nvPr/>
        </p:nvSpPr>
        <p:spPr>
          <a:xfrm>
            <a:off x="0" y="-4"/>
            <a:ext cx="121920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000" b="1" dirty="0">
                <a:latin typeface="Century Gothic" panose="020B0502020202020204" pitchFamily="34" charset="0"/>
              </a:rPr>
              <a:t>User Interface &amp; Display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839AAC24-7D57-A585-4BB6-1FF54A51B9DD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/>
          <a:stretch/>
        </p:blipFill>
        <p:spPr>
          <a:xfrm>
            <a:off x="778333" y="0"/>
            <a:ext cx="2257505" cy="6858000"/>
          </a:xfrm>
          <a:prstGeom prst="rect">
            <a:avLst/>
          </a:prstGeom>
        </p:spPr>
      </p:pic>
      <p:sp>
        <p:nvSpPr>
          <p:cNvPr id="15" name="TextBox 14">
            <a:extLst>
              <a:ext uri="{FF2B5EF4-FFF2-40B4-BE49-F238E27FC236}">
                <a16:creationId xmlns:a16="http://schemas.microsoft.com/office/drawing/2014/main" id="{2D97CEFE-5C11-7DF4-BB45-CBA9530871D1}"/>
              </a:ext>
            </a:extLst>
          </p:cNvPr>
          <p:cNvSpPr txBox="1"/>
          <p:nvPr/>
        </p:nvSpPr>
        <p:spPr>
          <a:xfrm>
            <a:off x="5942581" y="2507147"/>
            <a:ext cx="6308377" cy="276998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000" dirty="0"/>
              <a:t>Large LCD with auto backlight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000" dirty="0"/>
              <a:t>Auto display rotation for readability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000" dirty="0"/>
              <a:t>Peak-bar display shows hazard spikes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000" dirty="0"/>
              <a:t>Customizable order of gases displayed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000" dirty="0"/>
              <a:t>Supports 15 additional languages for global use:</a:t>
            </a:r>
          </a:p>
          <a:p>
            <a:pPr marL="800100" lvl="1" indent="-342900">
              <a:buFont typeface="Courier New" panose="02070309020205020404" pitchFamily="49" charset="0"/>
              <a:buChar char="o"/>
            </a:pPr>
            <a:r>
              <a:rPr lang="en-US" i="1" dirty="0"/>
              <a:t>Japanese, Korean, Chinese (simplified &amp; traditional), Vietnamese, Italian, Spanish, Slovak, Czech, German, Turkish, French, Portuguese, Polish and Russian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endParaRPr lang="en-US" sz="2000" dirty="0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98B95C7E-2411-4B30-824E-539235C7E4F3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t="39592"/>
          <a:stretch>
            <a:fillRect/>
          </a:stretch>
        </p:blipFill>
        <p:spPr>
          <a:xfrm rot="10800000">
            <a:off x="2710255" y="926284"/>
            <a:ext cx="3232326" cy="5931716"/>
          </a:xfrm>
          <a:prstGeom prst="rect">
            <a:avLst/>
          </a:prstGeom>
        </p:spPr>
      </p:pic>
      <p:pic>
        <p:nvPicPr>
          <p:cNvPr id="10" name="Picture 9" descr="A screenshot of a cell phone&#10;&#10;AI-generated content may be incorrect.">
            <a:extLst>
              <a:ext uri="{FF2B5EF4-FFF2-40B4-BE49-F238E27FC236}">
                <a16:creationId xmlns:a16="http://schemas.microsoft.com/office/drawing/2014/main" id="{DB958C3C-B7C1-DFCA-A93F-315BC44D0551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411947" y="4202430"/>
            <a:ext cx="1852203" cy="2255520"/>
          </a:xfrm>
          <a:prstGeom prst="rect">
            <a:avLst/>
          </a:prstGeom>
        </p:spPr>
      </p:pic>
      <p:sp>
        <p:nvSpPr>
          <p:cNvPr id="16" name="U-Turn Arrow 15">
            <a:extLst>
              <a:ext uri="{FF2B5EF4-FFF2-40B4-BE49-F238E27FC236}">
                <a16:creationId xmlns:a16="http://schemas.microsoft.com/office/drawing/2014/main" id="{382BACF6-9727-C134-F8D4-92B671F7FEB6}"/>
              </a:ext>
            </a:extLst>
          </p:cNvPr>
          <p:cNvSpPr/>
          <p:nvPr/>
        </p:nvSpPr>
        <p:spPr>
          <a:xfrm rot="10800000">
            <a:off x="2333654" y="3011815"/>
            <a:ext cx="1412240" cy="1542253"/>
          </a:xfrm>
          <a:prstGeom prst="uturnArrow">
            <a:avLst>
              <a:gd name="adj1" fmla="val 15083"/>
              <a:gd name="adj2" fmla="val 25000"/>
              <a:gd name="adj3" fmla="val 25826"/>
              <a:gd name="adj4" fmla="val 43750"/>
              <a:gd name="adj5" fmla="val 75000"/>
            </a:avLst>
          </a:prstGeom>
          <a:solidFill>
            <a:srgbClr val="FFFF0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14" name="U-Turn Arrow 13">
            <a:extLst>
              <a:ext uri="{FF2B5EF4-FFF2-40B4-BE49-F238E27FC236}">
                <a16:creationId xmlns:a16="http://schemas.microsoft.com/office/drawing/2014/main" id="{631E2289-93C4-03A1-D373-D4C1A3F5A1E2}"/>
              </a:ext>
            </a:extLst>
          </p:cNvPr>
          <p:cNvSpPr/>
          <p:nvPr/>
        </p:nvSpPr>
        <p:spPr>
          <a:xfrm>
            <a:off x="2557174" y="1774630"/>
            <a:ext cx="1412240" cy="1542253"/>
          </a:xfrm>
          <a:prstGeom prst="uturnArrow">
            <a:avLst>
              <a:gd name="adj1" fmla="val 15083"/>
              <a:gd name="adj2" fmla="val 25000"/>
              <a:gd name="adj3" fmla="val 25826"/>
              <a:gd name="adj4" fmla="val 43750"/>
              <a:gd name="adj5" fmla="val 75000"/>
            </a:avLst>
          </a:prstGeom>
          <a:solidFill>
            <a:srgbClr val="FFFF0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8265419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AEB804C-C6DB-64BE-44A9-F528F38DA8A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 descr="A close-up of a device&#10;&#10;AI-generated content may be incorrect.">
            <a:extLst>
              <a:ext uri="{FF2B5EF4-FFF2-40B4-BE49-F238E27FC236}">
                <a16:creationId xmlns:a16="http://schemas.microsoft.com/office/drawing/2014/main" id="{F3DBD993-76E3-A692-CAB5-66039FA2C0E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82059" y="0"/>
            <a:ext cx="3471659" cy="6858000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045C156F-693E-7DB3-18D5-E5C21E38AD2B}"/>
              </a:ext>
            </a:extLst>
          </p:cNvPr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613895" cy="650253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5F696EC9-1D22-833F-94A1-0FA66D115CCB}"/>
              </a:ext>
            </a:extLst>
          </p:cNvPr>
          <p:cNvSpPr txBox="1"/>
          <p:nvPr/>
        </p:nvSpPr>
        <p:spPr>
          <a:xfrm>
            <a:off x="4434048" y="2612607"/>
            <a:ext cx="6308377" cy="28623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000" dirty="0"/>
              <a:t>Gas alarms:</a:t>
            </a:r>
          </a:p>
          <a:p>
            <a:pPr marL="800100" lvl="1" indent="-342900">
              <a:buFont typeface="Courier New" panose="02070309020205020404" pitchFamily="49" charset="0"/>
              <a:buChar char="o"/>
            </a:pPr>
            <a:r>
              <a:rPr lang="en-US" i="1" dirty="0"/>
              <a:t>Alarm 1, Alarm 2, Alarm 3, TWA, STEL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000" dirty="0"/>
              <a:t>Panic alarm for emergencies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000" dirty="0"/>
              <a:t>Man-down alarm detects immobility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000" dirty="0"/>
              <a:t>LEL sensor protection mode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000" dirty="0"/>
              <a:t>Visual alarms:</a:t>
            </a:r>
          </a:p>
          <a:p>
            <a:pPr marL="800100" lvl="1" indent="-342900">
              <a:buFont typeface="Courier New" panose="02070309020205020404" pitchFamily="49" charset="0"/>
              <a:buChar char="o"/>
            </a:pPr>
            <a:r>
              <a:rPr lang="en-US" i="1" dirty="0"/>
              <a:t>5 LEDs on 3 sides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000" dirty="0"/>
              <a:t>95 dB audible alarm + vibration alerts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endParaRPr lang="en-US" sz="2000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2C80AD44-1558-5952-2DB9-05F0DC2BE73E}"/>
              </a:ext>
            </a:extLst>
          </p:cNvPr>
          <p:cNvSpPr txBox="1"/>
          <p:nvPr/>
        </p:nvSpPr>
        <p:spPr>
          <a:xfrm>
            <a:off x="0" y="0"/>
            <a:ext cx="121920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000" b="1" dirty="0">
                <a:latin typeface="Century Gothic" panose="020B0502020202020204" pitchFamily="34" charset="0"/>
              </a:rPr>
              <a:t>Alarm Systems</a:t>
            </a:r>
          </a:p>
        </p:txBody>
      </p:sp>
      <p:pic>
        <p:nvPicPr>
          <p:cNvPr id="5" name="Content Placeholder 10">
            <a:extLst>
              <a:ext uri="{FF2B5EF4-FFF2-40B4-BE49-F238E27FC236}">
                <a16:creationId xmlns:a16="http://schemas.microsoft.com/office/drawing/2014/main" id="{9EA05CBA-6E04-A397-5621-01565C08163D}"/>
              </a:ext>
            </a:extLst>
          </p:cNvPr>
          <p:cNvPicPr>
            <a:picLocks noChangeAspect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 rot="20115349">
            <a:off x="2476211" y="1683043"/>
            <a:ext cx="1170396" cy="1246345"/>
          </a:xfrm>
          <a:prstGeom prst="rect">
            <a:avLst/>
          </a:prstGeom>
          <a:effectLst>
            <a:outerShdw blurRad="50800" dist="50800" dir="4620000" algn="ctr" rotWithShape="0">
              <a:srgbClr val="000000"/>
            </a:outerShdw>
          </a:effectLst>
        </p:spPr>
      </p:pic>
      <p:sp>
        <p:nvSpPr>
          <p:cNvPr id="7" name="Triangle 6">
            <a:extLst>
              <a:ext uri="{FF2B5EF4-FFF2-40B4-BE49-F238E27FC236}">
                <a16:creationId xmlns:a16="http://schemas.microsoft.com/office/drawing/2014/main" id="{C5A90E5E-A96F-AEF3-ADFB-B546F2D14D33}"/>
              </a:ext>
            </a:extLst>
          </p:cNvPr>
          <p:cNvSpPr/>
          <p:nvPr/>
        </p:nvSpPr>
        <p:spPr>
          <a:xfrm rot="16200000">
            <a:off x="2499363" y="2938198"/>
            <a:ext cx="907318" cy="782171"/>
          </a:xfrm>
          <a:prstGeom prst="triangle">
            <a:avLst/>
          </a:prstGeom>
          <a:gradFill flip="none" rotWithShape="1">
            <a:gsLst>
              <a:gs pos="0">
                <a:srgbClr val="FF0000"/>
              </a:gs>
              <a:gs pos="87000">
                <a:srgbClr val="FF0000">
                  <a:alpha val="16107"/>
                </a:srgbClr>
              </a:gs>
            </a:gsLst>
            <a:path path="shap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Triangle 7">
            <a:extLst>
              <a:ext uri="{FF2B5EF4-FFF2-40B4-BE49-F238E27FC236}">
                <a16:creationId xmlns:a16="http://schemas.microsoft.com/office/drawing/2014/main" id="{BD0560F9-EB03-92F7-8513-3F83AC8D1172}"/>
              </a:ext>
            </a:extLst>
          </p:cNvPr>
          <p:cNvSpPr/>
          <p:nvPr/>
        </p:nvSpPr>
        <p:spPr>
          <a:xfrm rot="16200000">
            <a:off x="2499364" y="3652683"/>
            <a:ext cx="907318" cy="782171"/>
          </a:xfrm>
          <a:prstGeom prst="triangle">
            <a:avLst/>
          </a:prstGeom>
          <a:gradFill flip="none" rotWithShape="1">
            <a:gsLst>
              <a:gs pos="0">
                <a:srgbClr val="FF0000"/>
              </a:gs>
              <a:gs pos="87000">
                <a:srgbClr val="FF0000">
                  <a:alpha val="16107"/>
                </a:srgbClr>
              </a:gs>
            </a:gsLst>
            <a:path path="shap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Triangle 9">
            <a:extLst>
              <a:ext uri="{FF2B5EF4-FFF2-40B4-BE49-F238E27FC236}">
                <a16:creationId xmlns:a16="http://schemas.microsoft.com/office/drawing/2014/main" id="{3969D6BE-59E8-697D-3B60-A730DFF01553}"/>
              </a:ext>
            </a:extLst>
          </p:cNvPr>
          <p:cNvSpPr/>
          <p:nvPr/>
        </p:nvSpPr>
        <p:spPr>
          <a:xfrm rot="5400000">
            <a:off x="627250" y="2938199"/>
            <a:ext cx="907318" cy="782171"/>
          </a:xfrm>
          <a:prstGeom prst="triangle">
            <a:avLst/>
          </a:prstGeom>
          <a:gradFill flip="none" rotWithShape="1">
            <a:gsLst>
              <a:gs pos="0">
                <a:srgbClr val="FF0000"/>
              </a:gs>
              <a:gs pos="87000">
                <a:srgbClr val="FF0000">
                  <a:alpha val="16107"/>
                </a:srgbClr>
              </a:gs>
            </a:gsLst>
            <a:path path="shap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Triangle 10">
            <a:extLst>
              <a:ext uri="{FF2B5EF4-FFF2-40B4-BE49-F238E27FC236}">
                <a16:creationId xmlns:a16="http://schemas.microsoft.com/office/drawing/2014/main" id="{CEE42D79-88C1-FC4D-CF6B-EC26A5F2991B}"/>
              </a:ext>
            </a:extLst>
          </p:cNvPr>
          <p:cNvSpPr/>
          <p:nvPr/>
        </p:nvSpPr>
        <p:spPr>
          <a:xfrm rot="5400000">
            <a:off x="627251" y="3652684"/>
            <a:ext cx="907318" cy="782171"/>
          </a:xfrm>
          <a:prstGeom prst="triangle">
            <a:avLst/>
          </a:prstGeom>
          <a:gradFill flip="none" rotWithShape="1">
            <a:gsLst>
              <a:gs pos="0">
                <a:srgbClr val="FF0000"/>
              </a:gs>
              <a:gs pos="87000">
                <a:srgbClr val="FF0000">
                  <a:alpha val="16107"/>
                </a:srgbClr>
              </a:gs>
            </a:gsLst>
            <a:path path="shap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Triangle 11">
            <a:extLst>
              <a:ext uri="{FF2B5EF4-FFF2-40B4-BE49-F238E27FC236}">
                <a16:creationId xmlns:a16="http://schemas.microsoft.com/office/drawing/2014/main" id="{530DF409-17D0-04C5-2C5F-75AD1327DD7D}"/>
              </a:ext>
            </a:extLst>
          </p:cNvPr>
          <p:cNvSpPr/>
          <p:nvPr/>
        </p:nvSpPr>
        <p:spPr>
          <a:xfrm rot="10800000">
            <a:off x="1613978" y="1681450"/>
            <a:ext cx="907318" cy="782171"/>
          </a:xfrm>
          <a:prstGeom prst="triangle">
            <a:avLst/>
          </a:prstGeom>
          <a:gradFill flip="none" rotWithShape="1">
            <a:gsLst>
              <a:gs pos="0">
                <a:srgbClr val="FF0000"/>
              </a:gs>
              <a:gs pos="87000">
                <a:srgbClr val="FF0000">
                  <a:alpha val="16107"/>
                </a:srgbClr>
              </a:gs>
            </a:gsLst>
            <a:path path="shap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4" name="Content Placeholder 10">
            <a:extLst>
              <a:ext uri="{FF2B5EF4-FFF2-40B4-BE49-F238E27FC236}">
                <a16:creationId xmlns:a16="http://schemas.microsoft.com/office/drawing/2014/main" id="{1454F7BB-B92F-8849-460D-3B9C572AA9EB}"/>
              </a:ext>
            </a:extLst>
          </p:cNvPr>
          <p:cNvPicPr>
            <a:picLocks noChangeAspect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rcRect l="56901"/>
          <a:stretch>
            <a:fillRect/>
          </a:stretch>
        </p:blipFill>
        <p:spPr>
          <a:xfrm>
            <a:off x="3184144" y="5584197"/>
            <a:ext cx="319928" cy="790483"/>
          </a:xfrm>
          <a:prstGeom prst="rect">
            <a:avLst/>
          </a:prstGeom>
          <a:effectLst>
            <a:outerShdw blurRad="50800" dist="50800" dir="4620000" algn="ctr" rotWithShape="0">
              <a:srgbClr val="000000"/>
            </a:outerShdw>
          </a:effectLst>
        </p:spPr>
      </p:pic>
      <p:pic>
        <p:nvPicPr>
          <p:cNvPr id="16" name="Content Placeholder 10">
            <a:extLst>
              <a:ext uri="{FF2B5EF4-FFF2-40B4-BE49-F238E27FC236}">
                <a16:creationId xmlns:a16="http://schemas.microsoft.com/office/drawing/2014/main" id="{3A138329-11EA-E417-E523-3750644EB70C}"/>
              </a:ext>
            </a:extLst>
          </p:cNvPr>
          <p:cNvPicPr>
            <a:picLocks noChangeAspect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rcRect l="56901"/>
          <a:stretch>
            <a:fillRect/>
          </a:stretch>
        </p:blipFill>
        <p:spPr>
          <a:xfrm rot="10800000">
            <a:off x="613895" y="5584197"/>
            <a:ext cx="319928" cy="790483"/>
          </a:xfrm>
          <a:prstGeom prst="rect">
            <a:avLst/>
          </a:prstGeom>
          <a:effectLst>
            <a:outerShdw blurRad="50800" dist="50800" dir="4620000" algn="ctr" rotWithShape="0">
              <a:srgbClr val="000000"/>
            </a:outerShdw>
          </a:effectLst>
        </p:spPr>
      </p:pic>
    </p:spTree>
    <p:extLst>
      <p:ext uri="{BB962C8B-B14F-4D97-AF65-F5344CB8AC3E}">
        <p14:creationId xmlns:p14="http://schemas.microsoft.com/office/powerpoint/2010/main" val="306544610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35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 calcmode="discrete" valueType="str">
                                      <p:cBhvr>
                                        <p:cTn id="8" dur="25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35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 calcmode="discrete" valueType="str">
                                      <p:cBhvr>
                                        <p:cTn id="12" dur="25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35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 calcmode="discrete" valueType="str">
                                      <p:cBhvr>
                                        <p:cTn id="16" dur="25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01245A8-FB91-5555-E0CB-E2F196F4E14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>
            <a:extLst>
              <a:ext uri="{FF2B5EF4-FFF2-40B4-BE49-F238E27FC236}">
                <a16:creationId xmlns:a16="http://schemas.microsoft.com/office/drawing/2014/main" id="{5C3CE63D-A747-760B-1C27-FE02E78C97A8}"/>
              </a:ext>
            </a:extLst>
          </p:cNvPr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613895" cy="650253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9A561D6E-8515-4308-84D5-725AEF9711B9}"/>
              </a:ext>
            </a:extLst>
          </p:cNvPr>
          <p:cNvSpPr txBox="1"/>
          <p:nvPr/>
        </p:nvSpPr>
        <p:spPr>
          <a:xfrm>
            <a:off x="3350751" y="5642282"/>
            <a:ext cx="6308377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000" dirty="0"/>
              <a:t>Bluetooth Low Energy for rapid alert sharing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000" dirty="0"/>
              <a:t>Integrates with RK Link software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B1E2FE1C-191F-669B-3C77-9B864847B516}"/>
              </a:ext>
            </a:extLst>
          </p:cNvPr>
          <p:cNvSpPr txBox="1"/>
          <p:nvPr/>
        </p:nvSpPr>
        <p:spPr>
          <a:xfrm>
            <a:off x="0" y="0"/>
            <a:ext cx="121920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000" b="1" dirty="0">
                <a:latin typeface="Century Gothic" panose="020B0502020202020204" pitchFamily="34" charset="0"/>
              </a:rPr>
              <a:t>Bluetooth and RK Link</a:t>
            </a:r>
          </a:p>
        </p:txBody>
      </p:sp>
      <p:pic>
        <p:nvPicPr>
          <p:cNvPr id="5" name="Picture 4" descr="A screen shot of a cell phone&#10;&#10;AI-generated content may be incorrect.">
            <a:extLst>
              <a:ext uri="{FF2B5EF4-FFF2-40B4-BE49-F238E27FC236}">
                <a16:creationId xmlns:a16="http://schemas.microsoft.com/office/drawing/2014/main" id="{F14CC050-EBA9-FF66-CDA9-BDB31A2D441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28623" y="2040038"/>
            <a:ext cx="1752600" cy="3276600"/>
          </a:xfrm>
          <a:prstGeom prst="rect">
            <a:avLst/>
          </a:prstGeom>
        </p:spPr>
      </p:pic>
      <p:pic>
        <p:nvPicPr>
          <p:cNvPr id="6" name="Picture 5" descr="A close-up of a device&#10;&#10;AI-generated content may be incorrect.">
            <a:extLst>
              <a:ext uri="{FF2B5EF4-FFF2-40B4-BE49-F238E27FC236}">
                <a16:creationId xmlns:a16="http://schemas.microsoft.com/office/drawing/2014/main" id="{4F67CA68-1308-8A01-E9AC-4E75828F97B1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559959" y="635519"/>
            <a:ext cx="2501992" cy="4942493"/>
          </a:xfrm>
          <a:prstGeom prst="rect">
            <a:avLst/>
          </a:prstGeom>
        </p:spPr>
      </p:pic>
      <p:pic>
        <p:nvPicPr>
          <p:cNvPr id="12" name="Picture 11" descr="A bluetooth symbol with waves&#10;&#10;AI-generated content may be incorrect.">
            <a:extLst>
              <a:ext uri="{FF2B5EF4-FFF2-40B4-BE49-F238E27FC236}">
                <a16:creationId xmlns:a16="http://schemas.microsoft.com/office/drawing/2014/main" id="{A0785C32-15E5-EB87-E970-8768C1CF7B81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844070" y="3070570"/>
            <a:ext cx="1511597" cy="1054140"/>
          </a:xfrm>
          <a:prstGeom prst="rect">
            <a:avLst/>
          </a:prstGeom>
        </p:spPr>
      </p:pic>
      <p:pic>
        <p:nvPicPr>
          <p:cNvPr id="14" name="Picture 13" descr="A green and black logo&#10;&#10;AI-generated content may be incorrect.">
            <a:extLst>
              <a:ext uri="{FF2B5EF4-FFF2-40B4-BE49-F238E27FC236}">
                <a16:creationId xmlns:a16="http://schemas.microsoft.com/office/drawing/2014/main" id="{9E8E467D-6145-2B8C-23D1-379A8B14EA70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8026560" y="4124710"/>
            <a:ext cx="1042670" cy="643350"/>
          </a:xfrm>
          <a:prstGeom prst="rect">
            <a:avLst/>
          </a:prstGeom>
        </p:spPr>
      </p:pic>
      <p:pic>
        <p:nvPicPr>
          <p:cNvPr id="16" name="Picture 15" descr="A white square with red and black logo&#10;&#10;AI-generated content may be incorrect.">
            <a:extLst>
              <a:ext uri="{FF2B5EF4-FFF2-40B4-BE49-F238E27FC236}">
                <a16:creationId xmlns:a16="http://schemas.microsoft.com/office/drawing/2014/main" id="{A7A8B23B-2DF2-40AC-A4C8-CBB2D2EDF77F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7732398" y="2545586"/>
            <a:ext cx="1630993" cy="15791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3313913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6385D83-9EA6-4B6F-743F-B8FE2B39AD1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>
            <a:extLst>
              <a:ext uri="{FF2B5EF4-FFF2-40B4-BE49-F238E27FC236}">
                <a16:creationId xmlns:a16="http://schemas.microsoft.com/office/drawing/2014/main" id="{21B8FB1A-239D-5BB0-7A4B-BCF1ED49FCC0}"/>
              </a:ext>
            </a:extLst>
          </p:cNvPr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613895" cy="650253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125575E7-B327-6C5C-54DB-1C2E56E35CF7}"/>
              </a:ext>
            </a:extLst>
          </p:cNvPr>
          <p:cNvSpPr txBox="1"/>
          <p:nvPr/>
        </p:nvSpPr>
        <p:spPr>
          <a:xfrm>
            <a:off x="5178426" y="2659558"/>
            <a:ext cx="6308377" cy="224676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000" dirty="0"/>
              <a:t>Impact-resistant removable rubber boot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000" dirty="0"/>
              <a:t>Dust and water resistant enclosure (IP-67)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000" dirty="0"/>
              <a:t>Field-replaceable sensors, filters, and pump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000" dirty="0"/>
              <a:t>Temperature range:</a:t>
            </a:r>
          </a:p>
          <a:p>
            <a:pPr marL="800100" lvl="1" indent="-342900">
              <a:buFont typeface="Courier New" panose="02070309020205020404" pitchFamily="49" charset="0"/>
              <a:buChar char="o"/>
            </a:pPr>
            <a:r>
              <a:rPr lang="en-US" dirty="0"/>
              <a:t>-20°C to +50°C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000" dirty="0"/>
              <a:t>Explosion-proof approvals:</a:t>
            </a:r>
          </a:p>
          <a:p>
            <a:pPr marL="800100" lvl="1" indent="-342900">
              <a:buFont typeface="Courier New" panose="02070309020205020404" pitchFamily="49" charset="0"/>
              <a:buChar char="o"/>
            </a:pPr>
            <a:r>
              <a:rPr lang="en-US" dirty="0"/>
              <a:t>ATEX, IECEx, TIIS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ACD70BB5-A481-1A7D-59AB-1C22644336DD}"/>
              </a:ext>
            </a:extLst>
          </p:cNvPr>
          <p:cNvSpPr txBox="1"/>
          <p:nvPr/>
        </p:nvSpPr>
        <p:spPr>
          <a:xfrm>
            <a:off x="0" y="0"/>
            <a:ext cx="121920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000" b="1" dirty="0">
                <a:latin typeface="Century Gothic" panose="020B0502020202020204" pitchFamily="34" charset="0"/>
              </a:rPr>
              <a:t>Durability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B7CEA693-47D7-B7C4-CAD8-1EF5782288E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92394" y="543762"/>
            <a:ext cx="3737775" cy="620774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49927322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439E0FE-CE79-D845-1032-243130EC4F6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>
            <a:extLst>
              <a:ext uri="{FF2B5EF4-FFF2-40B4-BE49-F238E27FC236}">
                <a16:creationId xmlns:a16="http://schemas.microsoft.com/office/drawing/2014/main" id="{8E87C41A-B15C-C6C3-C762-1AEA464676D4}"/>
              </a:ext>
            </a:extLst>
          </p:cNvPr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613895" cy="650253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7D57CB3E-D47C-C0CC-59A9-B407538249B8}"/>
              </a:ext>
            </a:extLst>
          </p:cNvPr>
          <p:cNvSpPr txBox="1"/>
          <p:nvPr/>
        </p:nvSpPr>
        <p:spPr>
          <a:xfrm>
            <a:off x="949071" y="2214563"/>
            <a:ext cx="261949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/>
              <a:t>Battery life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AB125EBF-F533-3EFA-1093-4BD643AA7A32}"/>
              </a:ext>
            </a:extLst>
          </p:cNvPr>
          <p:cNvSpPr txBox="1"/>
          <p:nvPr/>
        </p:nvSpPr>
        <p:spPr>
          <a:xfrm>
            <a:off x="0" y="0"/>
            <a:ext cx="121920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000" b="1" dirty="0">
                <a:latin typeface="Century Gothic" panose="020B0502020202020204" pitchFamily="34" charset="0"/>
              </a:rPr>
              <a:t>GX-6100 vs GX-6000</a:t>
            </a:r>
          </a:p>
        </p:txBody>
      </p:sp>
      <p:graphicFrame>
        <p:nvGraphicFramePr>
          <p:cNvPr id="7" name="Table 6">
            <a:extLst>
              <a:ext uri="{FF2B5EF4-FFF2-40B4-BE49-F238E27FC236}">
                <a16:creationId xmlns:a16="http://schemas.microsoft.com/office/drawing/2014/main" id="{0E563174-D60D-8103-D70B-2767761ACE32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577279746"/>
              </p:ext>
            </p:extLst>
          </p:nvPr>
        </p:nvGraphicFramePr>
        <p:xfrm>
          <a:off x="2654169" y="2214563"/>
          <a:ext cx="8128000" cy="2595880"/>
        </p:xfrm>
        <a:graphic>
          <a:graphicData uri="http://schemas.openxmlformats.org/drawingml/2006/table">
            <a:tbl>
              <a:tblPr firstRow="1" bandRow="1">
                <a:tableStyleId>{D7AC3CCA-C797-4891-BE02-D94E43425B78}</a:tableStyleId>
              </a:tblPr>
              <a:tblGrid>
                <a:gridCol w="4064000">
                  <a:extLst>
                    <a:ext uri="{9D8B030D-6E8A-4147-A177-3AD203B41FA5}">
                      <a16:colId xmlns:a16="http://schemas.microsoft.com/office/drawing/2014/main" val="225445680"/>
                    </a:ext>
                  </a:extLst>
                </a:gridCol>
                <a:gridCol w="4064000">
                  <a:extLst>
                    <a:ext uri="{9D8B030D-6E8A-4147-A177-3AD203B41FA5}">
                      <a16:colId xmlns:a16="http://schemas.microsoft.com/office/drawing/2014/main" val="179816633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sz="1600" b="1" dirty="0"/>
                        <a:t>28 hours  </a:t>
                      </a:r>
                      <a:r>
                        <a:rPr lang="en-US" sz="1600" b="0" dirty="0"/>
                        <a:t>✅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b="0" dirty="0"/>
                        <a:t>14 hours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2719307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sz="1600" b="0" dirty="0"/>
                        <a:t>                    ✅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b="0" dirty="0"/>
                        <a:t>-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0137987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sz="1600" b="0" dirty="0"/>
                        <a:t>                    ✅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b="0" dirty="0"/>
                        <a:t>-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6209542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b="0" dirty="0"/>
                        <a:t>                    ✅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b="0" dirty="0"/>
                        <a:t>-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6535446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b="0" dirty="0"/>
                        <a:t>                    ✅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b="0" dirty="0"/>
                        <a:t>-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6083375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sz="1600" b="1" dirty="0"/>
                        <a:t>15</a:t>
                      </a:r>
                      <a:r>
                        <a:rPr lang="en-US" sz="1600" b="0" dirty="0"/>
                        <a:t>              ✅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b="0" dirty="0"/>
                        <a:t>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4659693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sz="1600" b="1" dirty="0"/>
                        <a:t>3 years    </a:t>
                      </a:r>
                      <a:r>
                        <a:rPr lang="en-US" sz="1600" b="0" dirty="0"/>
                        <a:t>✅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b="0" dirty="0"/>
                        <a:t>2 years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66076935"/>
                  </a:ext>
                </a:extLst>
              </a:tr>
            </a:tbl>
          </a:graphicData>
        </a:graphic>
      </p:graphicFrame>
      <p:sp>
        <p:nvSpPr>
          <p:cNvPr id="8" name="TextBox 7">
            <a:extLst>
              <a:ext uri="{FF2B5EF4-FFF2-40B4-BE49-F238E27FC236}">
                <a16:creationId xmlns:a16="http://schemas.microsoft.com/office/drawing/2014/main" id="{BBEC946F-631F-3EF2-FF03-E30B396B7814}"/>
              </a:ext>
            </a:extLst>
          </p:cNvPr>
          <p:cNvSpPr txBox="1"/>
          <p:nvPr/>
        </p:nvSpPr>
        <p:spPr>
          <a:xfrm>
            <a:off x="949071" y="2586392"/>
            <a:ext cx="261949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/>
              <a:t>CO(-H2)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5FAB5550-F4BD-9A37-470C-34C87199C971}"/>
              </a:ext>
            </a:extLst>
          </p:cNvPr>
          <p:cNvSpPr txBox="1"/>
          <p:nvPr/>
        </p:nvSpPr>
        <p:spPr>
          <a:xfrm>
            <a:off x="949071" y="2952897"/>
            <a:ext cx="261949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/>
              <a:t>TC Sensor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861A5297-683E-BB2F-0A26-572089C86DA7}"/>
              </a:ext>
            </a:extLst>
          </p:cNvPr>
          <p:cNvSpPr txBox="1"/>
          <p:nvPr/>
        </p:nvSpPr>
        <p:spPr>
          <a:xfrm>
            <a:off x="949071" y="4073624"/>
            <a:ext cx="261949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/>
              <a:t>Languages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B7B2164B-6896-D802-FF91-E63B5B8F8FFC}"/>
              </a:ext>
            </a:extLst>
          </p:cNvPr>
          <p:cNvSpPr txBox="1"/>
          <p:nvPr/>
        </p:nvSpPr>
        <p:spPr>
          <a:xfrm>
            <a:off x="949071" y="4431008"/>
            <a:ext cx="261949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/>
              <a:t>Warranty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2AD952B7-F68F-D717-1147-3FACA08C7BE3}"/>
              </a:ext>
            </a:extLst>
          </p:cNvPr>
          <p:cNvSpPr txBox="1"/>
          <p:nvPr/>
        </p:nvSpPr>
        <p:spPr>
          <a:xfrm>
            <a:off x="3995502" y="1816251"/>
            <a:ext cx="261949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b="1" dirty="0"/>
              <a:t>GX-6100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BE5697D3-1DC4-004D-CE98-B0145CF47B39}"/>
              </a:ext>
            </a:extLst>
          </p:cNvPr>
          <p:cNvSpPr txBox="1"/>
          <p:nvPr/>
        </p:nvSpPr>
        <p:spPr>
          <a:xfrm>
            <a:off x="8126015" y="1810789"/>
            <a:ext cx="261949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b="1" dirty="0"/>
              <a:t>GX-6000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66CC93BB-01E1-2639-5001-5D2CC191AE4A}"/>
              </a:ext>
            </a:extLst>
          </p:cNvPr>
          <p:cNvSpPr txBox="1"/>
          <p:nvPr/>
        </p:nvSpPr>
        <p:spPr>
          <a:xfrm>
            <a:off x="950639" y="3699187"/>
            <a:ext cx="261949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/>
              <a:t>Bluetooth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F278EB7B-CD5B-B2BD-00E0-CA56CBBF3447}"/>
              </a:ext>
            </a:extLst>
          </p:cNvPr>
          <p:cNvSpPr txBox="1"/>
          <p:nvPr/>
        </p:nvSpPr>
        <p:spPr>
          <a:xfrm>
            <a:off x="949071" y="3321862"/>
            <a:ext cx="261949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/>
              <a:t>MOS Sensor</a:t>
            </a:r>
          </a:p>
        </p:txBody>
      </p:sp>
      <p:pic>
        <p:nvPicPr>
          <p:cNvPr id="6" name="Picture 5" descr="A close-up of a device&#10;&#10;AI-generated content may be incorrect.">
            <a:extLst>
              <a:ext uri="{FF2B5EF4-FFF2-40B4-BE49-F238E27FC236}">
                <a16:creationId xmlns:a16="http://schemas.microsoft.com/office/drawing/2014/main" id="{83831D62-38E1-2DC7-9111-B4D9F435709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079584" y="680885"/>
            <a:ext cx="790048" cy="1560680"/>
          </a:xfrm>
          <a:prstGeom prst="rect">
            <a:avLst/>
          </a:prstGeom>
        </p:spPr>
      </p:pic>
      <p:pic>
        <p:nvPicPr>
          <p:cNvPr id="11" name="Picture 10" descr="DSC_5508.png">
            <a:extLst>
              <a:ext uri="{FF2B5EF4-FFF2-40B4-BE49-F238E27FC236}">
                <a16:creationId xmlns:a16="http://schemas.microsoft.com/office/drawing/2014/main" id="{88592BE0-68D8-215A-3A63-A86E0D5BE92F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7996" t="7100" r="37582" b="8436"/>
          <a:stretch>
            <a:fillRect/>
          </a:stretch>
        </p:blipFill>
        <p:spPr>
          <a:xfrm>
            <a:off x="9307900" y="700936"/>
            <a:ext cx="468284" cy="1509963"/>
          </a:xfrm>
          <a:prstGeom prst="rect">
            <a:avLst/>
          </a:prstGeom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</p:pic>
    </p:spTree>
    <p:extLst>
      <p:ext uri="{BB962C8B-B14F-4D97-AF65-F5344CB8AC3E}">
        <p14:creationId xmlns:p14="http://schemas.microsoft.com/office/powerpoint/2010/main" val="1895018252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F629ACE-A4EB-2A0A-AC09-73DD1713EBC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>
            <a:extLst>
              <a:ext uri="{FF2B5EF4-FFF2-40B4-BE49-F238E27FC236}">
                <a16:creationId xmlns:a16="http://schemas.microsoft.com/office/drawing/2014/main" id="{1ECEBB87-9EAF-8073-8132-E5C2391B0B20}"/>
              </a:ext>
            </a:extLst>
          </p:cNvPr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613895" cy="650253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A43A69E3-BAE5-FE8F-17C1-7D190F8DC12D}"/>
              </a:ext>
            </a:extLst>
          </p:cNvPr>
          <p:cNvSpPr txBox="1"/>
          <p:nvPr/>
        </p:nvSpPr>
        <p:spPr>
          <a:xfrm>
            <a:off x="2052015" y="2214563"/>
            <a:ext cx="261949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/>
              <a:t>Gases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E48D4D27-1C55-782A-84DA-46C25146E1C1}"/>
              </a:ext>
            </a:extLst>
          </p:cNvPr>
          <p:cNvSpPr txBox="1"/>
          <p:nvPr/>
        </p:nvSpPr>
        <p:spPr>
          <a:xfrm>
            <a:off x="0" y="0"/>
            <a:ext cx="121920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000" b="1" dirty="0">
                <a:latin typeface="Century Gothic" panose="020B0502020202020204" pitchFamily="34" charset="0"/>
              </a:rPr>
              <a:t>GX-6100 vs GX-2012</a:t>
            </a:r>
          </a:p>
        </p:txBody>
      </p:sp>
      <p:graphicFrame>
        <p:nvGraphicFramePr>
          <p:cNvPr id="7" name="Table 6">
            <a:extLst>
              <a:ext uri="{FF2B5EF4-FFF2-40B4-BE49-F238E27FC236}">
                <a16:creationId xmlns:a16="http://schemas.microsoft.com/office/drawing/2014/main" id="{4D4345DA-13E2-E2A5-1D34-13E7C19E5E94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949649719"/>
              </p:ext>
            </p:extLst>
          </p:nvPr>
        </p:nvGraphicFramePr>
        <p:xfrm>
          <a:off x="3050099" y="2214563"/>
          <a:ext cx="8128000" cy="2595880"/>
        </p:xfrm>
        <a:graphic>
          <a:graphicData uri="http://schemas.openxmlformats.org/drawingml/2006/table">
            <a:tbl>
              <a:tblPr firstRow="1" bandRow="1">
                <a:tableStyleId>{D7AC3CCA-C797-4891-BE02-D94E43425B78}</a:tableStyleId>
              </a:tblPr>
              <a:tblGrid>
                <a:gridCol w="4064000">
                  <a:extLst>
                    <a:ext uri="{9D8B030D-6E8A-4147-A177-3AD203B41FA5}">
                      <a16:colId xmlns:a16="http://schemas.microsoft.com/office/drawing/2014/main" val="225445680"/>
                    </a:ext>
                  </a:extLst>
                </a:gridCol>
                <a:gridCol w="4064000">
                  <a:extLst>
                    <a:ext uri="{9D8B030D-6E8A-4147-A177-3AD203B41FA5}">
                      <a16:colId xmlns:a16="http://schemas.microsoft.com/office/drawing/2014/main" val="179816633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sz="1600" b="1" dirty="0"/>
                        <a:t>6</a:t>
                      </a:r>
                      <a:r>
                        <a:rPr lang="en-US" sz="1600" b="0" dirty="0"/>
                        <a:t>   ✅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b="0" dirty="0"/>
                        <a:t>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2719307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sz="1600" b="1" dirty="0"/>
                        <a:t>VOCs, CO2, SO2, NO2, HCN, PH3, Cl2 </a:t>
                      </a:r>
                      <a:r>
                        <a:rPr lang="en-US" sz="1600" b="0" dirty="0"/>
                        <a:t>✅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b="0" dirty="0"/>
                        <a:t>Standard 4 gases plus TC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0137987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sz="1600" b="0" dirty="0"/>
                        <a:t>      ✅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b="0" dirty="0"/>
                        <a:t>-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6209542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b="0" dirty="0"/>
                        <a:t>      ✅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b="0" dirty="0"/>
                        <a:t>-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6083375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sz="1600" b="1" dirty="0"/>
                        <a:t>28 hours  </a:t>
                      </a:r>
                      <a:r>
                        <a:rPr lang="en-US" sz="1600" b="0" dirty="0"/>
                        <a:t>✅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b="0" dirty="0"/>
                        <a:t>10 hours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4659693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sz="1600" b="0" dirty="0"/>
                        <a:t>      ✅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b="0" dirty="0"/>
                        <a:t>Standard alarm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6607693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b="1" dirty="0"/>
                        <a:t>15</a:t>
                      </a:r>
                      <a:r>
                        <a:rPr lang="en-US" sz="1600" b="0" dirty="0"/>
                        <a:t> ✅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b="0" dirty="0"/>
                        <a:t>English only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65040722"/>
                  </a:ext>
                </a:extLst>
              </a:tr>
            </a:tbl>
          </a:graphicData>
        </a:graphic>
      </p:graphicFrame>
      <p:sp>
        <p:nvSpPr>
          <p:cNvPr id="8" name="TextBox 7">
            <a:extLst>
              <a:ext uri="{FF2B5EF4-FFF2-40B4-BE49-F238E27FC236}">
                <a16:creationId xmlns:a16="http://schemas.microsoft.com/office/drawing/2014/main" id="{8A09ED38-8602-46D1-9165-34322EEF6C1D}"/>
              </a:ext>
            </a:extLst>
          </p:cNvPr>
          <p:cNvSpPr txBox="1"/>
          <p:nvPr/>
        </p:nvSpPr>
        <p:spPr>
          <a:xfrm>
            <a:off x="314709" y="2586392"/>
            <a:ext cx="261949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2000" dirty="0"/>
              <a:t>Additional Gases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640BF184-4756-8B8B-150A-D0125B5AF28A}"/>
              </a:ext>
            </a:extLst>
          </p:cNvPr>
          <p:cNvSpPr txBox="1"/>
          <p:nvPr/>
        </p:nvSpPr>
        <p:spPr>
          <a:xfrm>
            <a:off x="1806921" y="2952897"/>
            <a:ext cx="261949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/>
              <a:t>Benzene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44B69732-CE5A-A5B3-011C-C84DE3F49D84}"/>
              </a:ext>
            </a:extLst>
          </p:cNvPr>
          <p:cNvSpPr txBox="1"/>
          <p:nvPr/>
        </p:nvSpPr>
        <p:spPr>
          <a:xfrm>
            <a:off x="1957746" y="3696554"/>
            <a:ext cx="261949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/>
              <a:t>Battery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9154D11C-EB28-2EF1-364C-3F4B883E3429}"/>
              </a:ext>
            </a:extLst>
          </p:cNvPr>
          <p:cNvSpPr txBox="1"/>
          <p:nvPr/>
        </p:nvSpPr>
        <p:spPr>
          <a:xfrm>
            <a:off x="100655" y="4053938"/>
            <a:ext cx="2963055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/>
              <a:t>Man-down / Panic Alarm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FE842A49-9EFD-E9BB-EBAB-E70707BEAF19}"/>
              </a:ext>
            </a:extLst>
          </p:cNvPr>
          <p:cNvSpPr txBox="1"/>
          <p:nvPr/>
        </p:nvSpPr>
        <p:spPr>
          <a:xfrm>
            <a:off x="4391432" y="1816251"/>
            <a:ext cx="261949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b="1" dirty="0"/>
              <a:t>GX-6100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ED78A959-51C1-356F-D570-065439F8839F}"/>
              </a:ext>
            </a:extLst>
          </p:cNvPr>
          <p:cNvSpPr txBox="1"/>
          <p:nvPr/>
        </p:nvSpPr>
        <p:spPr>
          <a:xfrm>
            <a:off x="8521945" y="1810789"/>
            <a:ext cx="261949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b="1" dirty="0"/>
              <a:t>GX-2012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77512FBC-2C17-0E57-7BDE-75B65D32B237}"/>
              </a:ext>
            </a:extLst>
          </p:cNvPr>
          <p:cNvSpPr txBox="1"/>
          <p:nvPr/>
        </p:nvSpPr>
        <p:spPr>
          <a:xfrm>
            <a:off x="1676512" y="3322117"/>
            <a:ext cx="261949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/>
              <a:t>Bluetooth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AB1D7EE3-C679-8494-844A-1F6F51A9AD1A}"/>
              </a:ext>
            </a:extLst>
          </p:cNvPr>
          <p:cNvSpPr txBox="1"/>
          <p:nvPr/>
        </p:nvSpPr>
        <p:spPr>
          <a:xfrm>
            <a:off x="1563380" y="4423156"/>
            <a:ext cx="2963055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/>
              <a:t>Languages</a:t>
            </a:r>
          </a:p>
        </p:txBody>
      </p:sp>
      <p:pic>
        <p:nvPicPr>
          <p:cNvPr id="15" name="Picture 14" descr="A close-up of a device&#10;&#10;AI-generated content may be incorrect.">
            <a:extLst>
              <a:ext uri="{FF2B5EF4-FFF2-40B4-BE49-F238E27FC236}">
                <a16:creationId xmlns:a16="http://schemas.microsoft.com/office/drawing/2014/main" id="{42E24D64-DAB3-90A5-B143-B1CA699E8D7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519667" y="680885"/>
            <a:ext cx="790048" cy="1560680"/>
          </a:xfrm>
          <a:prstGeom prst="rect">
            <a:avLst/>
          </a:prstGeom>
        </p:spPr>
      </p:pic>
      <p:pic>
        <p:nvPicPr>
          <p:cNvPr id="18" name="Picture 3" descr="GX-2012-backlight.png">
            <a:extLst>
              <a:ext uri="{FF2B5EF4-FFF2-40B4-BE49-F238E27FC236}">
                <a16:creationId xmlns:a16="http://schemas.microsoft.com/office/drawing/2014/main" id="{F52104CB-91F9-0D25-9217-2F042EFEDBF8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651429" y="863600"/>
            <a:ext cx="617890" cy="13653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992920958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ounded Rectangle 7"/>
          <p:cNvSpPr/>
          <p:nvPr/>
        </p:nvSpPr>
        <p:spPr bwMode="auto">
          <a:xfrm>
            <a:off x="1991544" y="1844824"/>
            <a:ext cx="4176464" cy="548680"/>
          </a:xfrm>
          <a:prstGeom prst="roundRect">
            <a:avLst>
              <a:gd name="adj" fmla="val 3522"/>
            </a:avLst>
          </a:prstGeom>
          <a:solidFill>
            <a:schemeClr val="bg1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/>
          <a:lstStyle>
            <a:lvl1pPr>
              <a:defRPr sz="2400" b="1">
                <a:solidFill>
                  <a:schemeClr val="tx1"/>
                </a:solidFill>
                <a:latin typeface="Arial" pitchFamily="34" charset="0"/>
                <a:ea typeface="ＭＳ Ｐゴシック" pitchFamily="50" charset="-128"/>
              </a:defRPr>
            </a:lvl1pPr>
            <a:lvl2pPr marL="742950" indent="-285750">
              <a:defRPr sz="2400" b="1">
                <a:solidFill>
                  <a:schemeClr val="tx1"/>
                </a:solidFill>
                <a:latin typeface="Arial" pitchFamily="34" charset="0"/>
                <a:ea typeface="ＭＳ Ｐゴシック" pitchFamily="50" charset="-128"/>
              </a:defRPr>
            </a:lvl2pPr>
            <a:lvl3pPr marL="1143000" indent="-228600">
              <a:defRPr sz="2400" b="1">
                <a:solidFill>
                  <a:schemeClr val="tx1"/>
                </a:solidFill>
                <a:latin typeface="Arial" pitchFamily="34" charset="0"/>
                <a:ea typeface="ＭＳ Ｐゴシック" pitchFamily="50" charset="-128"/>
              </a:defRPr>
            </a:lvl3pPr>
            <a:lvl4pPr marL="1600200" indent="-228600">
              <a:defRPr sz="2400" b="1">
                <a:solidFill>
                  <a:schemeClr val="tx1"/>
                </a:solidFill>
                <a:latin typeface="Arial" pitchFamily="34" charset="0"/>
                <a:ea typeface="ＭＳ Ｐゴシック" pitchFamily="50" charset="-128"/>
              </a:defRPr>
            </a:lvl4pPr>
            <a:lvl5pPr marL="2057400" indent="-228600">
              <a:defRPr sz="2400" b="1">
                <a:solidFill>
                  <a:schemeClr val="tx1"/>
                </a:solidFill>
                <a:latin typeface="Arial" pitchFamily="34" charset="0"/>
                <a:ea typeface="ＭＳ Ｐゴシック" pitchFamily="50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itchFamily="34" charset="0"/>
                <a:ea typeface="ＭＳ Ｐゴシック" pitchFamily="50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itchFamily="34" charset="0"/>
                <a:ea typeface="ＭＳ Ｐゴシック" pitchFamily="50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itchFamily="34" charset="0"/>
                <a:ea typeface="ＭＳ Ｐゴシック" pitchFamily="50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itchFamily="34" charset="0"/>
                <a:ea typeface="ＭＳ Ｐゴシック" pitchFamily="50" charset="-128"/>
              </a:defRPr>
            </a:lvl9pPr>
          </a:lstStyle>
          <a:p>
            <a:pPr lvl="0" algn="ctr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en-US" altLang="ja-JP" sz="2800" kern="0" dirty="0">
                <a:latin typeface="+mn-lt"/>
              </a:rPr>
              <a:t>Confined Space Entry</a:t>
            </a:r>
            <a:endParaRPr lang="en-US" altLang="ja-JP" sz="2000" b="0" kern="0" dirty="0">
              <a:latin typeface="+mn-lt"/>
            </a:endParaRPr>
          </a:p>
          <a:p>
            <a:pPr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endParaRPr lang="en-US" altLang="ja-JP" sz="2000" b="0" kern="0" dirty="0">
              <a:latin typeface="+mn-lt"/>
            </a:endParaRPr>
          </a:p>
          <a:p>
            <a:pPr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endParaRPr lang="en-US" altLang="ja-JP" b="0" kern="0" dirty="0">
              <a:latin typeface="+mn-lt"/>
            </a:endParaRPr>
          </a:p>
          <a:p>
            <a:pPr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en-US" altLang="ja-JP" b="0" kern="0" dirty="0">
                <a:latin typeface="+mn-lt"/>
              </a:rPr>
              <a:t>  </a:t>
            </a:r>
            <a:endParaRPr lang="en-GB" altLang="ja-JP" b="0" kern="0" dirty="0">
              <a:latin typeface="+mn-lt"/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1390316" y="2018632"/>
            <a:ext cx="18466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US" dirty="0"/>
          </a:p>
        </p:txBody>
      </p:sp>
      <p:pic>
        <p:nvPicPr>
          <p:cNvPr id="4" name="Picture 3" descr="man-in-tunnel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47528" y="2564905"/>
            <a:ext cx="4392488" cy="2928325"/>
          </a:xfrm>
          <a:prstGeom prst="rect">
            <a:avLst/>
          </a:prstGeom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17A3F4A2-4F1C-D4BA-348C-A6606728F089}"/>
              </a:ext>
            </a:extLst>
          </p:cNvPr>
          <p:cNvSpPr txBox="1"/>
          <p:nvPr/>
        </p:nvSpPr>
        <p:spPr>
          <a:xfrm>
            <a:off x="6528048" y="2797960"/>
            <a:ext cx="5165889" cy="246221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71450" indent="-171450" eaLnBrk="0" fontAlgn="base" hangingPunct="0">
              <a:spcBef>
                <a:spcPct val="0"/>
              </a:spcBef>
              <a:spcAft>
                <a:spcPct val="0"/>
              </a:spcAft>
              <a:buFont typeface="Arial"/>
              <a:buChar char="•"/>
              <a:defRPr/>
            </a:pPr>
            <a:r>
              <a:rPr lang="en-US" altLang="ja-JP" sz="2000" kern="0" dirty="0"/>
              <a:t>Monitor LEL, O2, CO, AND H2S</a:t>
            </a:r>
          </a:p>
          <a:p>
            <a:pPr marL="171450" indent="-171450" eaLnBrk="0" fontAlgn="base" hangingPunct="0">
              <a:spcBef>
                <a:spcPct val="0"/>
              </a:spcBef>
              <a:spcAft>
                <a:spcPct val="0"/>
              </a:spcAft>
              <a:buFont typeface="Arial"/>
              <a:buChar char="•"/>
              <a:defRPr/>
            </a:pPr>
            <a:r>
              <a:rPr lang="en-US" altLang="ja-JP" sz="2000" kern="0" dirty="0"/>
              <a:t>Internal sampling pump for pre-entry</a:t>
            </a:r>
          </a:p>
          <a:p>
            <a:pPr marL="742950" lvl="1" indent="-285750" eaLnBrk="0" fontAlgn="base" hangingPunct="0">
              <a:spcBef>
                <a:spcPct val="0"/>
              </a:spcBef>
              <a:spcAft>
                <a:spcPct val="0"/>
              </a:spcAft>
              <a:buFont typeface="Courier New" panose="02070309020205020404" pitchFamily="49" charset="0"/>
              <a:buChar char="o"/>
              <a:defRPr/>
            </a:pPr>
            <a:r>
              <a:rPr lang="en-US" altLang="ja-JP" i="1" kern="0" dirty="0"/>
              <a:t>Pull samples up to 100’</a:t>
            </a:r>
          </a:p>
          <a:p>
            <a:pPr marL="742950" lvl="1" indent="-285750" eaLnBrk="0" fontAlgn="base" hangingPunct="0">
              <a:spcBef>
                <a:spcPct val="0"/>
              </a:spcBef>
              <a:spcAft>
                <a:spcPct val="0"/>
              </a:spcAft>
              <a:buFont typeface="Courier New" panose="02070309020205020404" pitchFamily="49" charset="0"/>
              <a:buChar char="o"/>
              <a:defRPr/>
            </a:pPr>
            <a:r>
              <a:rPr lang="en-US" altLang="ja-JP" i="1" kern="0" dirty="0"/>
              <a:t>Maintain steady sample flow to sensors</a:t>
            </a:r>
          </a:p>
          <a:p>
            <a:pPr marL="171450" indent="-171450" eaLnBrk="0" fontAlgn="base" hangingPunct="0">
              <a:spcBef>
                <a:spcPct val="0"/>
              </a:spcBef>
              <a:spcAft>
                <a:spcPct val="0"/>
              </a:spcAft>
              <a:buFont typeface="Arial"/>
              <a:buChar char="•"/>
              <a:defRPr/>
            </a:pPr>
            <a:r>
              <a:rPr lang="en-US" altLang="ja-JP" sz="2000" kern="0" dirty="0"/>
              <a:t>Audible, visual and vibration alarms</a:t>
            </a:r>
          </a:p>
          <a:p>
            <a:pPr marL="171450" indent="-171450" eaLnBrk="0" fontAlgn="base" hangingPunct="0">
              <a:spcBef>
                <a:spcPct val="0"/>
              </a:spcBef>
              <a:spcAft>
                <a:spcPct val="0"/>
              </a:spcAft>
              <a:buFont typeface="Arial"/>
              <a:buChar char="•"/>
              <a:defRPr/>
            </a:pPr>
            <a:r>
              <a:rPr lang="en-US" altLang="ja-JP" sz="2000" kern="0" dirty="0"/>
              <a:t>Man down alarm</a:t>
            </a:r>
          </a:p>
          <a:p>
            <a:pPr marL="171450" indent="-171450" eaLnBrk="0" fontAlgn="base" hangingPunct="0">
              <a:spcBef>
                <a:spcPct val="0"/>
              </a:spcBef>
              <a:spcAft>
                <a:spcPct val="0"/>
              </a:spcAft>
              <a:buFont typeface="Arial"/>
              <a:buChar char="•"/>
              <a:defRPr/>
            </a:pPr>
            <a:r>
              <a:rPr lang="en-US" altLang="ja-JP" sz="2000" kern="0" dirty="0"/>
              <a:t>Panic alarm</a:t>
            </a:r>
          </a:p>
          <a:p>
            <a:endParaRPr lang="en-US" dirty="0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067170E2-4A0A-654C-14BC-9E37E3ED3325}"/>
              </a:ext>
            </a:extLst>
          </p:cNvPr>
          <p:cNvSpPr txBox="1"/>
          <p:nvPr/>
        </p:nvSpPr>
        <p:spPr>
          <a:xfrm>
            <a:off x="0" y="0"/>
            <a:ext cx="121920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000" b="1" dirty="0">
                <a:latin typeface="Century Gothic" panose="020B0502020202020204" pitchFamily="34" charset="0"/>
              </a:rPr>
              <a:t>Applications</a:t>
            </a:r>
          </a:p>
        </p:txBody>
      </p:sp>
    </p:spTree>
    <p:extLst>
      <p:ext uri="{BB962C8B-B14F-4D97-AF65-F5344CB8AC3E}">
        <p14:creationId xmlns:p14="http://schemas.microsoft.com/office/powerpoint/2010/main" val="2169251667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ounded Rectangle 7"/>
          <p:cNvSpPr/>
          <p:nvPr/>
        </p:nvSpPr>
        <p:spPr bwMode="auto">
          <a:xfrm>
            <a:off x="1991544" y="1844824"/>
            <a:ext cx="4176464" cy="548680"/>
          </a:xfrm>
          <a:prstGeom prst="roundRect">
            <a:avLst>
              <a:gd name="adj" fmla="val 3522"/>
            </a:avLst>
          </a:prstGeom>
          <a:solidFill>
            <a:schemeClr val="bg1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/>
          <a:lstStyle>
            <a:lvl1pPr>
              <a:defRPr sz="2400" b="1">
                <a:solidFill>
                  <a:schemeClr val="tx1"/>
                </a:solidFill>
                <a:latin typeface="Arial" pitchFamily="34" charset="0"/>
                <a:ea typeface="ＭＳ Ｐゴシック" pitchFamily="50" charset="-128"/>
              </a:defRPr>
            </a:lvl1pPr>
            <a:lvl2pPr marL="742950" indent="-285750">
              <a:defRPr sz="2400" b="1">
                <a:solidFill>
                  <a:schemeClr val="tx1"/>
                </a:solidFill>
                <a:latin typeface="Arial" pitchFamily="34" charset="0"/>
                <a:ea typeface="ＭＳ Ｐゴシック" pitchFamily="50" charset="-128"/>
              </a:defRPr>
            </a:lvl2pPr>
            <a:lvl3pPr marL="1143000" indent="-228600">
              <a:defRPr sz="2400" b="1">
                <a:solidFill>
                  <a:schemeClr val="tx1"/>
                </a:solidFill>
                <a:latin typeface="Arial" pitchFamily="34" charset="0"/>
                <a:ea typeface="ＭＳ Ｐゴシック" pitchFamily="50" charset="-128"/>
              </a:defRPr>
            </a:lvl3pPr>
            <a:lvl4pPr marL="1600200" indent="-228600">
              <a:defRPr sz="2400" b="1">
                <a:solidFill>
                  <a:schemeClr val="tx1"/>
                </a:solidFill>
                <a:latin typeface="Arial" pitchFamily="34" charset="0"/>
                <a:ea typeface="ＭＳ Ｐゴシック" pitchFamily="50" charset="-128"/>
              </a:defRPr>
            </a:lvl4pPr>
            <a:lvl5pPr marL="2057400" indent="-228600">
              <a:defRPr sz="2400" b="1">
                <a:solidFill>
                  <a:schemeClr val="tx1"/>
                </a:solidFill>
                <a:latin typeface="Arial" pitchFamily="34" charset="0"/>
                <a:ea typeface="ＭＳ Ｐゴシック" pitchFamily="50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itchFamily="34" charset="0"/>
                <a:ea typeface="ＭＳ Ｐゴシック" pitchFamily="50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itchFamily="34" charset="0"/>
                <a:ea typeface="ＭＳ Ｐゴシック" pitchFamily="50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itchFamily="34" charset="0"/>
                <a:ea typeface="ＭＳ Ｐゴシック" pitchFamily="50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itchFamily="34" charset="0"/>
                <a:ea typeface="ＭＳ Ｐゴシック" pitchFamily="50" charset="-128"/>
              </a:defRPr>
            </a:lvl9pPr>
          </a:lstStyle>
          <a:p>
            <a:pPr lvl="0" algn="ctr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en-US" altLang="ja-JP" sz="2800" kern="0" dirty="0">
                <a:latin typeface="+mn-lt"/>
              </a:rPr>
              <a:t>VOC Monitoring</a:t>
            </a:r>
            <a:endParaRPr lang="en-US" altLang="ja-JP" sz="2000" b="0" kern="0" dirty="0">
              <a:latin typeface="+mn-lt"/>
            </a:endParaRPr>
          </a:p>
          <a:p>
            <a:pPr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endParaRPr lang="en-US" altLang="ja-JP" sz="2000" b="0" kern="0" dirty="0">
              <a:latin typeface="+mn-lt"/>
            </a:endParaRPr>
          </a:p>
          <a:p>
            <a:pPr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endParaRPr lang="en-US" altLang="ja-JP" b="0" kern="0" dirty="0">
              <a:latin typeface="+mn-lt"/>
            </a:endParaRPr>
          </a:p>
          <a:p>
            <a:pPr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en-US" altLang="ja-JP" b="0" kern="0" dirty="0">
                <a:latin typeface="+mn-lt"/>
              </a:rPr>
              <a:t>  </a:t>
            </a:r>
            <a:endParaRPr lang="en-GB" altLang="ja-JP" b="0" kern="0" dirty="0">
              <a:latin typeface="+mn-lt"/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1390316" y="2018632"/>
            <a:ext cx="18466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47529" y="2564905"/>
            <a:ext cx="4392487" cy="2928325"/>
          </a:xfrm>
          <a:prstGeom prst="rect">
            <a:avLst/>
          </a:prstGeom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22C9665D-FE4A-9683-F056-1A77A2A74C48}"/>
              </a:ext>
            </a:extLst>
          </p:cNvPr>
          <p:cNvSpPr txBox="1"/>
          <p:nvPr/>
        </p:nvSpPr>
        <p:spPr>
          <a:xfrm>
            <a:off x="0" y="0"/>
            <a:ext cx="121920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000" b="1" dirty="0">
                <a:latin typeface="Century Gothic" panose="020B0502020202020204" pitchFamily="34" charset="0"/>
              </a:rPr>
              <a:t>Applications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296B9FB1-8865-254B-165F-9188C06254C0}"/>
              </a:ext>
            </a:extLst>
          </p:cNvPr>
          <p:cNvSpPr txBox="1"/>
          <p:nvPr/>
        </p:nvSpPr>
        <p:spPr>
          <a:xfrm>
            <a:off x="6551629" y="2564905"/>
            <a:ext cx="5448693" cy="31393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71450" indent="-171450" eaLnBrk="0" fontAlgn="base" hangingPunct="0">
              <a:spcBef>
                <a:spcPct val="0"/>
              </a:spcBef>
              <a:spcAft>
                <a:spcPct val="0"/>
              </a:spcAft>
              <a:buFont typeface="Arial"/>
              <a:buChar char="•"/>
              <a:defRPr/>
            </a:pPr>
            <a:r>
              <a:rPr lang="en-US" altLang="ja-JP" sz="2000" kern="0" dirty="0"/>
              <a:t>10.6, 11.7 and 10.0 PID lamps available</a:t>
            </a:r>
          </a:p>
          <a:p>
            <a:pPr marL="171450" indent="-171450" eaLnBrk="0" fontAlgn="base" hangingPunct="0">
              <a:spcBef>
                <a:spcPct val="0"/>
              </a:spcBef>
              <a:spcAft>
                <a:spcPct val="0"/>
              </a:spcAft>
              <a:buFont typeface="Arial"/>
              <a:buChar char="•"/>
              <a:defRPr/>
            </a:pPr>
            <a:r>
              <a:rPr lang="en-US" altLang="ja-JP" sz="2000" kern="0" dirty="0"/>
              <a:t>PID library of over 600 VOCs</a:t>
            </a:r>
          </a:p>
          <a:p>
            <a:pPr marL="171450" indent="-171450" eaLnBrk="0" fontAlgn="base" hangingPunct="0">
              <a:spcBef>
                <a:spcPct val="0"/>
              </a:spcBef>
              <a:spcAft>
                <a:spcPct val="0"/>
              </a:spcAft>
              <a:buFont typeface="Arial"/>
              <a:buChar char="•"/>
              <a:defRPr/>
            </a:pPr>
            <a:r>
              <a:rPr lang="en-US" altLang="ja-JP" sz="2000" kern="0" dirty="0"/>
              <a:t>Two ranges available for 10.6 lamp</a:t>
            </a:r>
          </a:p>
          <a:p>
            <a:pPr marL="742950" lvl="1" indent="-285750" eaLnBrk="0" fontAlgn="base" hangingPunct="0">
              <a:spcBef>
                <a:spcPct val="0"/>
              </a:spcBef>
              <a:spcAft>
                <a:spcPct val="0"/>
              </a:spcAft>
              <a:buFont typeface="Courier New" panose="02070309020205020404" pitchFamily="49" charset="0"/>
              <a:buChar char="o"/>
              <a:defRPr/>
            </a:pPr>
            <a:r>
              <a:rPr lang="en-US" altLang="ja-JP" i="1" kern="0" dirty="0"/>
              <a:t>0-40,000 ppb or 0-4,000 ppm</a:t>
            </a:r>
          </a:p>
          <a:p>
            <a:pPr marL="171450" indent="-171450" eaLnBrk="0" fontAlgn="base" hangingPunct="0">
              <a:spcBef>
                <a:spcPct val="0"/>
              </a:spcBef>
              <a:spcAft>
                <a:spcPct val="0"/>
              </a:spcAft>
              <a:buFont typeface="Arial"/>
              <a:buChar char="•"/>
              <a:defRPr/>
            </a:pPr>
            <a:r>
              <a:rPr lang="en-US" altLang="ja-JP" sz="2000" kern="0" dirty="0"/>
              <a:t>10.0 Lamp for Benzene Specific</a:t>
            </a:r>
          </a:p>
          <a:p>
            <a:pPr marL="171450" indent="-171450" eaLnBrk="0" fontAlgn="base" hangingPunct="0">
              <a:spcBef>
                <a:spcPct val="0"/>
              </a:spcBef>
              <a:spcAft>
                <a:spcPct val="0"/>
              </a:spcAft>
              <a:buFont typeface="Arial"/>
              <a:buChar char="•"/>
              <a:defRPr/>
            </a:pPr>
            <a:r>
              <a:rPr lang="en-US" altLang="ja-JP" sz="2000" kern="0" dirty="0"/>
              <a:t>11.7 Lamp for carbon tetrachloride, acrylonitrile, chloroform, methanol, and refrigerants (R-143, R-132A)</a:t>
            </a:r>
          </a:p>
          <a:p>
            <a:pPr marL="171450" indent="-171450" eaLnBrk="0" fontAlgn="base" hangingPunct="0">
              <a:spcBef>
                <a:spcPct val="0"/>
              </a:spcBef>
              <a:spcAft>
                <a:spcPct val="0"/>
              </a:spcAft>
              <a:buFont typeface="Arial"/>
              <a:buChar char="•"/>
              <a:defRPr/>
            </a:pPr>
            <a:r>
              <a:rPr lang="en-US" altLang="ja-JP" sz="2000" kern="0" dirty="0"/>
              <a:t>PID sensors can be combined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05674573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ounded Rectangle 7"/>
          <p:cNvSpPr/>
          <p:nvPr/>
        </p:nvSpPr>
        <p:spPr bwMode="auto">
          <a:xfrm>
            <a:off x="1991544" y="1844824"/>
            <a:ext cx="4176464" cy="548680"/>
          </a:xfrm>
          <a:prstGeom prst="roundRect">
            <a:avLst>
              <a:gd name="adj" fmla="val 3522"/>
            </a:avLst>
          </a:prstGeom>
          <a:solidFill>
            <a:schemeClr val="bg1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/>
          <a:lstStyle>
            <a:lvl1pPr>
              <a:defRPr sz="2400" b="1">
                <a:solidFill>
                  <a:schemeClr val="tx1"/>
                </a:solidFill>
                <a:latin typeface="Arial" pitchFamily="34" charset="0"/>
                <a:ea typeface="ＭＳ Ｐゴシック" pitchFamily="50" charset="-128"/>
              </a:defRPr>
            </a:lvl1pPr>
            <a:lvl2pPr marL="742950" indent="-285750">
              <a:defRPr sz="2400" b="1">
                <a:solidFill>
                  <a:schemeClr val="tx1"/>
                </a:solidFill>
                <a:latin typeface="Arial" pitchFamily="34" charset="0"/>
                <a:ea typeface="ＭＳ Ｐゴシック" pitchFamily="50" charset="-128"/>
              </a:defRPr>
            </a:lvl2pPr>
            <a:lvl3pPr marL="1143000" indent="-228600">
              <a:defRPr sz="2400" b="1">
                <a:solidFill>
                  <a:schemeClr val="tx1"/>
                </a:solidFill>
                <a:latin typeface="Arial" pitchFamily="34" charset="0"/>
                <a:ea typeface="ＭＳ Ｐゴシック" pitchFamily="50" charset="-128"/>
              </a:defRPr>
            </a:lvl3pPr>
            <a:lvl4pPr marL="1600200" indent="-228600">
              <a:defRPr sz="2400" b="1">
                <a:solidFill>
                  <a:schemeClr val="tx1"/>
                </a:solidFill>
                <a:latin typeface="Arial" pitchFamily="34" charset="0"/>
                <a:ea typeface="ＭＳ Ｐゴシック" pitchFamily="50" charset="-128"/>
              </a:defRPr>
            </a:lvl4pPr>
            <a:lvl5pPr marL="2057400" indent="-228600">
              <a:defRPr sz="2400" b="1">
                <a:solidFill>
                  <a:schemeClr val="tx1"/>
                </a:solidFill>
                <a:latin typeface="Arial" pitchFamily="34" charset="0"/>
                <a:ea typeface="ＭＳ Ｐゴシック" pitchFamily="50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itchFamily="34" charset="0"/>
                <a:ea typeface="ＭＳ Ｐゴシック" pitchFamily="50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itchFamily="34" charset="0"/>
                <a:ea typeface="ＭＳ Ｐゴシック" pitchFamily="50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itchFamily="34" charset="0"/>
                <a:ea typeface="ＭＳ Ｐゴシック" pitchFamily="50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itchFamily="34" charset="0"/>
                <a:ea typeface="ＭＳ Ｐゴシック" pitchFamily="50" charset="-128"/>
              </a:defRPr>
            </a:lvl9pPr>
          </a:lstStyle>
          <a:p>
            <a:pPr lvl="0" algn="ctr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en-US" altLang="ja-JP" sz="2800" kern="0" dirty="0">
                <a:latin typeface="+mn-lt"/>
              </a:rPr>
              <a:t>Leak Investigation</a:t>
            </a:r>
            <a:endParaRPr lang="en-US" altLang="ja-JP" sz="2000" b="0" kern="0" dirty="0">
              <a:latin typeface="+mn-lt"/>
            </a:endParaRPr>
          </a:p>
          <a:p>
            <a:pPr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endParaRPr lang="en-US" altLang="ja-JP" sz="2000" b="0" kern="0" dirty="0">
              <a:latin typeface="+mn-lt"/>
            </a:endParaRPr>
          </a:p>
          <a:p>
            <a:pPr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endParaRPr lang="en-US" altLang="ja-JP" b="0" kern="0" dirty="0">
              <a:latin typeface="+mn-lt"/>
            </a:endParaRPr>
          </a:p>
          <a:p>
            <a:pPr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en-US" altLang="ja-JP" b="0" kern="0" dirty="0">
                <a:latin typeface="+mn-lt"/>
              </a:rPr>
              <a:t>  </a:t>
            </a:r>
            <a:endParaRPr lang="en-GB" altLang="ja-JP" b="0" kern="0" dirty="0">
              <a:latin typeface="+mn-lt"/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1390316" y="2018632"/>
            <a:ext cx="18466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47529" y="2573905"/>
            <a:ext cx="4392487" cy="2910322"/>
          </a:xfrm>
          <a:prstGeom prst="rect">
            <a:avLst/>
          </a:prstGeom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47CA7B79-6CC9-02AA-10E9-F7E546D8DE9E}"/>
              </a:ext>
            </a:extLst>
          </p:cNvPr>
          <p:cNvSpPr txBox="1"/>
          <p:nvPr/>
        </p:nvSpPr>
        <p:spPr>
          <a:xfrm>
            <a:off x="0" y="0"/>
            <a:ext cx="121920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000" b="1" dirty="0">
                <a:latin typeface="Century Gothic" panose="020B0502020202020204" pitchFamily="34" charset="0"/>
              </a:rPr>
              <a:t>Applications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BA933382-2E1E-8C6E-2545-96A055F1AC95}"/>
              </a:ext>
            </a:extLst>
          </p:cNvPr>
          <p:cNvSpPr txBox="1"/>
          <p:nvPr/>
        </p:nvSpPr>
        <p:spPr>
          <a:xfrm>
            <a:off x="6598763" y="2573905"/>
            <a:ext cx="5524107" cy="30162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71450" indent="-171450" eaLnBrk="0" fontAlgn="base" hangingPunct="0">
              <a:spcBef>
                <a:spcPct val="0"/>
              </a:spcBef>
              <a:spcAft>
                <a:spcPct val="0"/>
              </a:spcAft>
              <a:buFont typeface="Arial"/>
              <a:buChar char="•"/>
              <a:defRPr/>
            </a:pPr>
            <a:r>
              <a:rPr lang="en-US" altLang="ja-JP" sz="2000" kern="0" dirty="0"/>
              <a:t>Provides ppm detection of combustible gas</a:t>
            </a:r>
          </a:p>
          <a:p>
            <a:pPr marL="171450" indent="-171450" eaLnBrk="0" fontAlgn="base" hangingPunct="0">
              <a:spcBef>
                <a:spcPct val="0"/>
              </a:spcBef>
              <a:spcAft>
                <a:spcPct val="0"/>
              </a:spcAft>
              <a:buFont typeface="Arial"/>
              <a:buChar char="•"/>
              <a:defRPr/>
            </a:pPr>
            <a:r>
              <a:rPr lang="en-US" altLang="ja-JP" sz="2000" kern="0" dirty="0"/>
              <a:t>Bar hole mode for tracking leak migration</a:t>
            </a:r>
          </a:p>
          <a:p>
            <a:pPr marL="171450" indent="-171450" eaLnBrk="0" fontAlgn="base" hangingPunct="0">
              <a:spcBef>
                <a:spcPct val="0"/>
              </a:spcBef>
              <a:spcAft>
                <a:spcPct val="0"/>
              </a:spcAft>
              <a:buFont typeface="Arial"/>
              <a:buChar char="•"/>
              <a:defRPr/>
            </a:pPr>
            <a:r>
              <a:rPr lang="en-US" altLang="ja-JP" sz="2000" kern="0" dirty="0"/>
              <a:t>Leak check mode with audible/visual feedback</a:t>
            </a:r>
            <a:endParaRPr lang="en-US" altLang="ja-JP" sz="2000" strike="sngStrike" kern="0" dirty="0"/>
          </a:p>
          <a:p>
            <a:pPr marL="742950" lvl="1" indent="-285750" eaLnBrk="0" fontAlgn="base" hangingPunct="0">
              <a:spcBef>
                <a:spcPct val="0"/>
              </a:spcBef>
              <a:spcAft>
                <a:spcPct val="0"/>
              </a:spcAft>
              <a:buFont typeface="Courier New" panose="02070309020205020404" pitchFamily="49" charset="0"/>
              <a:buChar char="o"/>
              <a:defRPr/>
            </a:pPr>
            <a:r>
              <a:rPr lang="en-US" altLang="ja-JP" i="1" kern="0" dirty="0"/>
              <a:t>LED’s and alarm tones increase in frequency as gas concentration increases</a:t>
            </a:r>
          </a:p>
          <a:p>
            <a:pPr marL="285750" indent="-285750" eaLnBrk="0" fontAlgn="base" hangingPunct="0">
              <a:spcBef>
                <a:spcPct val="0"/>
              </a:spcBef>
              <a:spcAft>
                <a:spcPct val="0"/>
              </a:spcAft>
              <a:buFont typeface="Arial"/>
              <a:buChar char="•"/>
              <a:defRPr/>
            </a:pPr>
            <a:r>
              <a:rPr lang="en-US" altLang="ja-JP" sz="2000" kern="0" dirty="0"/>
              <a:t>Audible alarm silence</a:t>
            </a:r>
          </a:p>
          <a:p>
            <a:pPr marL="742950" lvl="1" indent="-285750" eaLnBrk="0" fontAlgn="base" hangingPunct="0">
              <a:spcBef>
                <a:spcPct val="0"/>
              </a:spcBef>
              <a:spcAft>
                <a:spcPct val="0"/>
              </a:spcAft>
              <a:buFont typeface="Courier New" panose="02070309020205020404" pitchFamily="49" charset="0"/>
              <a:buChar char="o"/>
              <a:defRPr/>
            </a:pPr>
            <a:r>
              <a:rPr lang="en-US" altLang="ja-JP" i="1" kern="0" dirty="0"/>
              <a:t>Perform leak investigations without alarming residents</a:t>
            </a:r>
          </a:p>
          <a:p>
            <a:pPr marL="285750" indent="-285750" eaLnBrk="0" fontAlgn="base" hangingPunct="0">
              <a:spcBef>
                <a:spcPct val="0"/>
              </a:spcBef>
              <a:spcAft>
                <a:spcPct val="0"/>
              </a:spcAft>
              <a:buFont typeface="Arial"/>
              <a:buChar char="•"/>
              <a:defRPr/>
            </a:pPr>
            <a:r>
              <a:rPr lang="en-US" altLang="ja-JP" sz="2000" kern="0" dirty="0"/>
              <a:t>Man down alarm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40252564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ounded Rectangle 7"/>
          <p:cNvSpPr/>
          <p:nvPr/>
        </p:nvSpPr>
        <p:spPr bwMode="auto">
          <a:xfrm>
            <a:off x="1991544" y="1844824"/>
            <a:ext cx="4176464" cy="548680"/>
          </a:xfrm>
          <a:prstGeom prst="roundRect">
            <a:avLst>
              <a:gd name="adj" fmla="val 3522"/>
            </a:avLst>
          </a:prstGeom>
          <a:solidFill>
            <a:schemeClr val="bg1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/>
          <a:lstStyle>
            <a:lvl1pPr>
              <a:defRPr sz="2400" b="1">
                <a:solidFill>
                  <a:schemeClr val="tx1"/>
                </a:solidFill>
                <a:latin typeface="Arial" pitchFamily="34" charset="0"/>
                <a:ea typeface="ＭＳ Ｐゴシック" pitchFamily="50" charset="-128"/>
              </a:defRPr>
            </a:lvl1pPr>
            <a:lvl2pPr marL="742950" indent="-285750">
              <a:defRPr sz="2400" b="1">
                <a:solidFill>
                  <a:schemeClr val="tx1"/>
                </a:solidFill>
                <a:latin typeface="Arial" pitchFamily="34" charset="0"/>
                <a:ea typeface="ＭＳ Ｐゴシック" pitchFamily="50" charset="-128"/>
              </a:defRPr>
            </a:lvl2pPr>
            <a:lvl3pPr marL="1143000" indent="-228600">
              <a:defRPr sz="2400" b="1">
                <a:solidFill>
                  <a:schemeClr val="tx1"/>
                </a:solidFill>
                <a:latin typeface="Arial" pitchFamily="34" charset="0"/>
                <a:ea typeface="ＭＳ Ｐゴシック" pitchFamily="50" charset="-128"/>
              </a:defRPr>
            </a:lvl3pPr>
            <a:lvl4pPr marL="1600200" indent="-228600">
              <a:defRPr sz="2400" b="1">
                <a:solidFill>
                  <a:schemeClr val="tx1"/>
                </a:solidFill>
                <a:latin typeface="Arial" pitchFamily="34" charset="0"/>
                <a:ea typeface="ＭＳ Ｐゴシック" pitchFamily="50" charset="-128"/>
              </a:defRPr>
            </a:lvl4pPr>
            <a:lvl5pPr marL="2057400" indent="-228600">
              <a:defRPr sz="2400" b="1">
                <a:solidFill>
                  <a:schemeClr val="tx1"/>
                </a:solidFill>
                <a:latin typeface="Arial" pitchFamily="34" charset="0"/>
                <a:ea typeface="ＭＳ Ｐゴシック" pitchFamily="50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itchFamily="34" charset="0"/>
                <a:ea typeface="ＭＳ Ｐゴシック" pitchFamily="50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itchFamily="34" charset="0"/>
                <a:ea typeface="ＭＳ Ｐゴシック" pitchFamily="50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itchFamily="34" charset="0"/>
                <a:ea typeface="ＭＳ Ｐゴシック" pitchFamily="50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itchFamily="34" charset="0"/>
                <a:ea typeface="ＭＳ Ｐゴシック" pitchFamily="50" charset="-128"/>
              </a:defRPr>
            </a:lvl9pPr>
          </a:lstStyle>
          <a:p>
            <a:pPr lvl="0" algn="ctr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en-US" altLang="ja-JP" sz="2800" kern="0" dirty="0">
                <a:latin typeface="+mn-lt"/>
              </a:rPr>
              <a:t>Fire Industry</a:t>
            </a:r>
            <a:endParaRPr lang="en-US" altLang="ja-JP" sz="2000" b="0" kern="0" dirty="0">
              <a:latin typeface="+mn-lt"/>
            </a:endParaRPr>
          </a:p>
          <a:p>
            <a:pPr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endParaRPr lang="en-US" altLang="ja-JP" sz="2000" b="0" kern="0" dirty="0">
              <a:latin typeface="+mn-lt"/>
            </a:endParaRPr>
          </a:p>
          <a:p>
            <a:pPr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endParaRPr lang="en-US" altLang="ja-JP" b="0" kern="0" dirty="0">
              <a:latin typeface="+mn-lt"/>
            </a:endParaRPr>
          </a:p>
          <a:p>
            <a:pPr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en-US" altLang="ja-JP" b="0" kern="0" dirty="0">
                <a:latin typeface="+mn-lt"/>
              </a:rPr>
              <a:t>  </a:t>
            </a:r>
            <a:endParaRPr lang="en-GB" altLang="ja-JP" b="0" kern="0" dirty="0">
              <a:latin typeface="+mn-lt"/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1390316" y="2018632"/>
            <a:ext cx="18466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67010" y="2573905"/>
            <a:ext cx="4353522" cy="2910322"/>
          </a:xfrm>
          <a:prstGeom prst="rect">
            <a:avLst/>
          </a:prstGeom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52100E2F-BF29-D786-3012-E8E0949E0C1F}"/>
              </a:ext>
            </a:extLst>
          </p:cNvPr>
          <p:cNvSpPr txBox="1"/>
          <p:nvPr/>
        </p:nvSpPr>
        <p:spPr>
          <a:xfrm>
            <a:off x="6528048" y="3213458"/>
            <a:ext cx="5250730" cy="16312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71450" indent="-171450" eaLnBrk="0" fontAlgn="base" hangingPunct="0">
              <a:spcBef>
                <a:spcPct val="0"/>
              </a:spcBef>
              <a:spcAft>
                <a:spcPct val="0"/>
              </a:spcAft>
              <a:buFont typeface="Arial"/>
              <a:buChar char="•"/>
              <a:defRPr/>
            </a:pPr>
            <a:r>
              <a:rPr lang="en-US" altLang="ja-JP" sz="2000" kern="0" dirty="0"/>
              <a:t>Hazmat Perimeter / Safe Zone verification</a:t>
            </a:r>
          </a:p>
          <a:p>
            <a:pPr marL="171450" indent="-171450" eaLnBrk="0" fontAlgn="base" hangingPunct="0">
              <a:spcBef>
                <a:spcPct val="0"/>
              </a:spcBef>
              <a:spcAft>
                <a:spcPct val="0"/>
              </a:spcAft>
              <a:buFont typeface="Arial"/>
              <a:buChar char="•"/>
              <a:defRPr/>
            </a:pPr>
            <a:r>
              <a:rPr lang="en-US" altLang="ja-JP" sz="2000" kern="0" dirty="0"/>
              <a:t>Emergency response to toxic gas leaks</a:t>
            </a:r>
          </a:p>
          <a:p>
            <a:pPr marL="171450" indent="-171450" eaLnBrk="0" fontAlgn="base" hangingPunct="0">
              <a:spcBef>
                <a:spcPct val="0"/>
              </a:spcBef>
              <a:spcAft>
                <a:spcPct val="0"/>
              </a:spcAft>
              <a:buFont typeface="Arial"/>
              <a:buChar char="•"/>
              <a:defRPr/>
            </a:pPr>
            <a:r>
              <a:rPr lang="en-US" altLang="ja-JP" sz="2000" kern="0" dirty="0"/>
              <a:t>Confined space entry / rescue</a:t>
            </a:r>
          </a:p>
          <a:p>
            <a:pPr marL="171450" indent="-171450" eaLnBrk="0" fontAlgn="base" hangingPunct="0">
              <a:spcBef>
                <a:spcPct val="0"/>
              </a:spcBef>
              <a:spcAft>
                <a:spcPct val="0"/>
              </a:spcAft>
              <a:buFont typeface="Arial"/>
              <a:buChar char="•"/>
              <a:defRPr/>
            </a:pPr>
            <a:r>
              <a:rPr lang="en-US" altLang="ja-JP" sz="2000" kern="0" dirty="0"/>
              <a:t>Arson Investigation</a:t>
            </a:r>
          </a:p>
          <a:p>
            <a:pPr marL="171450" indent="-171450" eaLnBrk="0" fontAlgn="base" hangingPunct="0">
              <a:spcBef>
                <a:spcPct val="0"/>
              </a:spcBef>
              <a:spcAft>
                <a:spcPct val="0"/>
              </a:spcAft>
              <a:buFont typeface="Arial"/>
              <a:buChar char="•"/>
              <a:defRPr/>
            </a:pPr>
            <a:r>
              <a:rPr lang="en-US" altLang="ja-JP" sz="2000" kern="0" dirty="0"/>
              <a:t>Meth lab investigation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40175560-1E12-1C44-578C-EE14A22F8E88}"/>
              </a:ext>
            </a:extLst>
          </p:cNvPr>
          <p:cNvSpPr txBox="1"/>
          <p:nvPr/>
        </p:nvSpPr>
        <p:spPr>
          <a:xfrm>
            <a:off x="0" y="0"/>
            <a:ext cx="121920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000" b="1" dirty="0">
                <a:latin typeface="Century Gothic" panose="020B0502020202020204" pitchFamily="34" charset="0"/>
              </a:rPr>
              <a:t>Applications</a:t>
            </a:r>
          </a:p>
        </p:txBody>
      </p:sp>
    </p:spTree>
    <p:extLst>
      <p:ext uri="{BB962C8B-B14F-4D97-AF65-F5344CB8AC3E}">
        <p14:creationId xmlns:p14="http://schemas.microsoft.com/office/powerpoint/2010/main" val="3034804667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2259EDC-EA16-1A1F-D44A-F5F15ABB69C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>
            <a:extLst>
              <a:ext uri="{FF2B5EF4-FFF2-40B4-BE49-F238E27FC236}">
                <a16:creationId xmlns:a16="http://schemas.microsoft.com/office/drawing/2014/main" id="{37CE75D4-C89B-FD46-0865-DAF1DBBC9D43}"/>
              </a:ext>
            </a:extLst>
          </p:cNvPr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613895" cy="650253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58AC2565-07E3-61C5-B8FB-8F52DE3670FA}"/>
              </a:ext>
            </a:extLst>
          </p:cNvPr>
          <p:cNvSpPr txBox="1"/>
          <p:nvPr/>
        </p:nvSpPr>
        <p:spPr>
          <a:xfrm>
            <a:off x="0" y="0"/>
            <a:ext cx="121920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000" b="1" dirty="0">
                <a:latin typeface="Century Gothic" panose="020B0502020202020204" pitchFamily="34" charset="0"/>
              </a:rPr>
              <a:t>SDM-6100</a:t>
            </a:r>
          </a:p>
        </p:txBody>
      </p:sp>
      <p:pic>
        <p:nvPicPr>
          <p:cNvPr id="6" name="Picture 5" descr="A black and red device with a red and black screen&#10;&#10;AI-generated content may be incorrect.">
            <a:extLst>
              <a:ext uri="{FF2B5EF4-FFF2-40B4-BE49-F238E27FC236}">
                <a16:creationId xmlns:a16="http://schemas.microsoft.com/office/drawing/2014/main" id="{8E3B8E0E-EB13-FF33-3CAC-144D1B11F34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-231619" y="353943"/>
            <a:ext cx="5142982" cy="6651907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71FF0BF3-0F3D-CA9B-1166-41A282CAC032}"/>
              </a:ext>
            </a:extLst>
          </p:cNvPr>
          <p:cNvSpPr txBox="1"/>
          <p:nvPr/>
        </p:nvSpPr>
        <p:spPr>
          <a:xfrm>
            <a:off x="4515440" y="2496733"/>
            <a:ext cx="7381187" cy="31393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800100" lvl="1" indent="-342900" eaLnBrk="0" fontAlgn="base" hangingPunct="0">
              <a:spcBef>
                <a:spcPct val="0"/>
              </a:spcBef>
              <a:spcAft>
                <a:spcPct val="0"/>
              </a:spcAft>
              <a:buFont typeface="Arial"/>
              <a:buChar char="•"/>
              <a:defRPr/>
            </a:pPr>
            <a:r>
              <a:rPr lang="en-US" altLang="ja-JP" sz="2000" i="1" kern="0" dirty="0"/>
              <a:t>Available Q2 2026</a:t>
            </a:r>
          </a:p>
          <a:p>
            <a:pPr marL="800100" lvl="1" indent="-342900" eaLnBrk="0" fontAlgn="base" hangingPunct="0">
              <a:spcBef>
                <a:spcPct val="0"/>
              </a:spcBef>
              <a:spcAft>
                <a:spcPct val="0"/>
              </a:spcAft>
              <a:buFont typeface="Arial"/>
              <a:buChar char="•"/>
              <a:defRPr/>
            </a:pPr>
            <a:r>
              <a:rPr lang="en-US" altLang="ja-JP" sz="2000" kern="0" dirty="0"/>
              <a:t>Stand alone station (no PC required)</a:t>
            </a:r>
          </a:p>
          <a:p>
            <a:pPr marL="800100" lvl="1" indent="-342900" eaLnBrk="0" fontAlgn="base" hangingPunct="0">
              <a:spcBef>
                <a:spcPct val="0"/>
              </a:spcBef>
              <a:spcAft>
                <a:spcPct val="0"/>
              </a:spcAft>
              <a:buFont typeface="Arial"/>
              <a:buChar char="•"/>
              <a:defRPr/>
            </a:pPr>
            <a:r>
              <a:rPr lang="en-US" altLang="ja-JP" sz="2000" kern="0" dirty="0"/>
              <a:t>Bump, Calibrate, and Alarm test</a:t>
            </a:r>
            <a:endParaRPr lang="en-US" altLang="ja-JP" sz="2000" strike="sngStrike" kern="0" dirty="0"/>
          </a:p>
          <a:p>
            <a:pPr marL="800100" lvl="1" indent="-342900" eaLnBrk="0" fontAlgn="base" hangingPunct="0">
              <a:spcBef>
                <a:spcPct val="0"/>
              </a:spcBef>
              <a:spcAft>
                <a:spcPct val="0"/>
              </a:spcAft>
              <a:buFont typeface="Arial"/>
              <a:buChar char="•"/>
              <a:defRPr/>
            </a:pPr>
            <a:r>
              <a:rPr lang="en-US" altLang="ja-JP" sz="2000" kern="0" dirty="0"/>
              <a:t>Charge </a:t>
            </a:r>
          </a:p>
          <a:p>
            <a:pPr marL="800100" lvl="1" indent="-342900" eaLnBrk="0" fontAlgn="base" hangingPunct="0">
              <a:spcBef>
                <a:spcPct val="0"/>
              </a:spcBef>
              <a:spcAft>
                <a:spcPct val="0"/>
              </a:spcAft>
              <a:buFont typeface="Arial"/>
              <a:buChar char="•"/>
              <a:defRPr/>
            </a:pPr>
            <a:r>
              <a:rPr lang="en-US" altLang="ja-JP" sz="2000" kern="0" dirty="0"/>
              <a:t>Touch screen menu display</a:t>
            </a:r>
          </a:p>
          <a:p>
            <a:pPr marL="800100" lvl="1" indent="-342900" eaLnBrk="0" fontAlgn="base" hangingPunct="0">
              <a:spcBef>
                <a:spcPct val="0"/>
              </a:spcBef>
              <a:spcAft>
                <a:spcPct val="0"/>
              </a:spcAft>
              <a:buFont typeface="Arial"/>
              <a:buChar char="•"/>
              <a:defRPr/>
            </a:pPr>
            <a:r>
              <a:rPr lang="en-US" altLang="ja-JP" sz="2000" kern="0" dirty="0"/>
              <a:t>Save calibration, bump tests, alarm history and exposure data to a USB drive or to a computer</a:t>
            </a:r>
          </a:p>
          <a:p>
            <a:pPr marL="800100" lvl="1" indent="-342900" eaLnBrk="0" fontAlgn="base" hangingPunct="0">
              <a:spcBef>
                <a:spcPct val="0"/>
              </a:spcBef>
              <a:spcAft>
                <a:spcPct val="0"/>
              </a:spcAft>
              <a:buFont typeface="Arial"/>
              <a:buChar char="•"/>
              <a:defRPr/>
            </a:pPr>
            <a:r>
              <a:rPr lang="en-US" altLang="ja-JP" sz="2000" kern="0" dirty="0"/>
              <a:t>Automatically power on or off for scheduled maintenance</a:t>
            </a:r>
          </a:p>
          <a:p>
            <a:pPr marL="800100" lvl="1" indent="-342900" eaLnBrk="0" fontAlgn="base" hangingPunct="0">
              <a:spcBef>
                <a:spcPct val="0"/>
              </a:spcBef>
              <a:spcAft>
                <a:spcPct val="0"/>
              </a:spcAft>
              <a:buFont typeface="Arial"/>
              <a:buChar char="•"/>
              <a:defRPr/>
            </a:pPr>
            <a:r>
              <a:rPr lang="en-US" altLang="ja-JP" sz="2000" kern="0" dirty="0"/>
              <a:t>Up to 3 ports for separate calibration gas cylinders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07484800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>
          <a:extLst>
            <a:ext uri="{FF2B5EF4-FFF2-40B4-BE49-F238E27FC236}">
              <a16:creationId xmlns:a16="http://schemas.microsoft.com/office/drawing/2014/main" id="{3005BE87-035A-749D-5EDA-F37CCA1B2C3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>
            <a:extLst>
              <a:ext uri="{FF2B5EF4-FFF2-40B4-BE49-F238E27FC236}">
                <a16:creationId xmlns:a16="http://schemas.microsoft.com/office/drawing/2014/main" id="{78856675-0296-ADEE-C343-08CECAAAB392}"/>
              </a:ext>
            </a:extLst>
          </p:cNvPr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613895" cy="650253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A2EA8E3A-D5C0-32F3-9FFE-F4335882CA0F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/>
          <a:stretch/>
        </p:blipFill>
        <p:spPr>
          <a:xfrm>
            <a:off x="4494147" y="0"/>
            <a:ext cx="6408821" cy="6858000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D33474C1-9DD6-B3DA-3983-07B11542D186}"/>
              </a:ext>
            </a:extLst>
          </p:cNvPr>
          <p:cNvSpPr txBox="1"/>
          <p:nvPr/>
        </p:nvSpPr>
        <p:spPr>
          <a:xfrm>
            <a:off x="967708" y="2856322"/>
            <a:ext cx="5128292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b="1" dirty="0">
                <a:latin typeface="Century Gothic" panose="020B0502020202020204" pitchFamily="34" charset="0"/>
              </a:rPr>
              <a:t>GX-6100 vs </a:t>
            </a:r>
            <a:br>
              <a:rPr lang="en-US" sz="4000" b="1" dirty="0">
                <a:latin typeface="Century Gothic" panose="020B0502020202020204" pitchFamily="34" charset="0"/>
              </a:rPr>
            </a:br>
            <a:r>
              <a:rPr lang="en-US" sz="4000" b="1" dirty="0">
                <a:latin typeface="Century Gothic" panose="020B0502020202020204" pitchFamily="34" charset="0"/>
              </a:rPr>
              <a:t>Competitors</a:t>
            </a:r>
          </a:p>
        </p:txBody>
      </p:sp>
    </p:spTree>
    <p:extLst>
      <p:ext uri="{BB962C8B-B14F-4D97-AF65-F5344CB8AC3E}">
        <p14:creationId xmlns:p14="http://schemas.microsoft.com/office/powerpoint/2010/main" val="4256014178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AFE01DE-A195-5B12-C3BA-BB194D331A1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>
            <a:extLst>
              <a:ext uri="{FF2B5EF4-FFF2-40B4-BE49-F238E27FC236}">
                <a16:creationId xmlns:a16="http://schemas.microsoft.com/office/drawing/2014/main" id="{A0AA62E2-DE07-2495-A319-19346B949BD2}"/>
              </a:ext>
            </a:extLst>
          </p:cNvPr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613895" cy="650253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2F896B5C-7C03-082F-5790-A37CC02FE26A}"/>
              </a:ext>
            </a:extLst>
          </p:cNvPr>
          <p:cNvSpPr txBox="1">
            <a:spLocks/>
          </p:cNvSpPr>
          <p:nvPr/>
        </p:nvSpPr>
        <p:spPr>
          <a:xfrm>
            <a:off x="2152650" y="2766218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b="1" dirty="0">
                <a:latin typeface="+mn-lt"/>
              </a:rPr>
              <a:t>Questions?</a:t>
            </a:r>
          </a:p>
        </p:txBody>
      </p:sp>
    </p:spTree>
    <p:extLst>
      <p:ext uri="{BB962C8B-B14F-4D97-AF65-F5344CB8AC3E}">
        <p14:creationId xmlns:p14="http://schemas.microsoft.com/office/powerpoint/2010/main" val="3725615136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9380</TotalTime>
  <Words>830</Words>
  <Application>Microsoft Macintosh PowerPoint</Application>
  <PresentationFormat>Widescreen</PresentationFormat>
  <Paragraphs>202</Paragraphs>
  <Slides>19</Slides>
  <Notes>15</Notes>
  <HiddenSlides>1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19</vt:i4>
      </vt:variant>
    </vt:vector>
  </HeadingPairs>
  <TitlesOfParts>
    <vt:vector size="26" baseType="lpstr">
      <vt:lpstr>Aptos</vt:lpstr>
      <vt:lpstr>Aptos Display</vt:lpstr>
      <vt:lpstr>Arial</vt:lpstr>
      <vt:lpstr>Century Gothic</vt:lpstr>
      <vt:lpstr>Courier New</vt:lpstr>
      <vt:lpstr>Wingdings</vt:lpstr>
      <vt:lpstr>Office Theme</vt:lpstr>
      <vt:lpstr>GX-6100  6 Gas Sample Draw PID / IR / TC / MOS  &amp; Super Toxic Sensors</vt:lpstr>
      <vt:lpstr>The GX-6100 delivers everything the  GX-6000 offered — AND SO MUCH MORE!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Rainier Navidad</dc:creator>
  <cp:lastModifiedBy>Rainier Navidad</cp:lastModifiedBy>
  <cp:revision>24</cp:revision>
  <dcterms:created xsi:type="dcterms:W3CDTF">2025-08-28T16:57:24Z</dcterms:created>
  <dcterms:modified xsi:type="dcterms:W3CDTF">2025-12-05T23:17:07Z</dcterms:modified>
</cp:coreProperties>
</file>