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6"/>
  </p:notesMasterIdLst>
  <p:sldIdLst>
    <p:sldId id="274" r:id="rId2"/>
    <p:sldId id="439" r:id="rId3"/>
    <p:sldId id="440" r:id="rId4"/>
    <p:sldId id="407" r:id="rId5"/>
    <p:sldId id="403" r:id="rId6"/>
    <p:sldId id="328" r:id="rId7"/>
    <p:sldId id="300" r:id="rId8"/>
    <p:sldId id="346" r:id="rId9"/>
    <p:sldId id="347" r:id="rId10"/>
    <p:sldId id="301" r:id="rId11"/>
    <p:sldId id="348" r:id="rId12"/>
    <p:sldId id="349" r:id="rId13"/>
    <p:sldId id="302" r:id="rId14"/>
    <p:sldId id="350" r:id="rId15"/>
    <p:sldId id="351" r:id="rId16"/>
    <p:sldId id="305" r:id="rId17"/>
    <p:sldId id="385" r:id="rId18"/>
    <p:sldId id="352" r:id="rId19"/>
    <p:sldId id="353" r:id="rId20"/>
    <p:sldId id="354" r:id="rId21"/>
    <p:sldId id="355" r:id="rId22"/>
    <p:sldId id="356" r:id="rId23"/>
    <p:sldId id="329" r:id="rId24"/>
    <p:sldId id="314" r:id="rId25"/>
    <p:sldId id="316" r:id="rId26"/>
    <p:sldId id="317" r:id="rId27"/>
    <p:sldId id="315" r:id="rId28"/>
    <p:sldId id="319" r:id="rId29"/>
    <p:sldId id="320" r:id="rId30"/>
    <p:sldId id="321" r:id="rId31"/>
    <p:sldId id="382" r:id="rId32"/>
    <p:sldId id="383" r:id="rId33"/>
    <p:sldId id="327" r:id="rId34"/>
    <p:sldId id="436" r:id="rId35"/>
    <p:sldId id="410" r:id="rId36"/>
    <p:sldId id="437" r:id="rId37"/>
    <p:sldId id="438" r:id="rId38"/>
    <p:sldId id="441" r:id="rId39"/>
    <p:sldId id="442" r:id="rId40"/>
    <p:sldId id="443" r:id="rId41"/>
    <p:sldId id="444" r:id="rId42"/>
    <p:sldId id="445" r:id="rId43"/>
    <p:sldId id="318" r:id="rId44"/>
    <p:sldId id="409" r:id="rId45"/>
    <p:sldId id="306" r:id="rId46"/>
    <p:sldId id="307" r:id="rId47"/>
    <p:sldId id="308" r:id="rId48"/>
    <p:sldId id="309" r:id="rId49"/>
    <p:sldId id="330" r:id="rId50"/>
    <p:sldId id="331" r:id="rId51"/>
    <p:sldId id="408" r:id="rId52"/>
    <p:sldId id="418" r:id="rId53"/>
    <p:sldId id="419" r:id="rId54"/>
    <p:sldId id="420" r:id="rId55"/>
    <p:sldId id="422" r:id="rId56"/>
    <p:sldId id="421" r:id="rId57"/>
    <p:sldId id="423" r:id="rId58"/>
    <p:sldId id="424" r:id="rId59"/>
    <p:sldId id="425" r:id="rId60"/>
    <p:sldId id="426" r:id="rId61"/>
    <p:sldId id="427" r:id="rId62"/>
    <p:sldId id="428" r:id="rId63"/>
    <p:sldId id="429" r:id="rId64"/>
    <p:sldId id="430" r:id="rId65"/>
    <p:sldId id="431" r:id="rId66"/>
    <p:sldId id="432" r:id="rId67"/>
    <p:sldId id="433" r:id="rId68"/>
    <p:sldId id="434" r:id="rId69"/>
    <p:sldId id="435" r:id="rId70"/>
    <p:sldId id="310" r:id="rId71"/>
    <p:sldId id="412" r:id="rId72"/>
    <p:sldId id="413" r:id="rId73"/>
    <p:sldId id="414" r:id="rId74"/>
    <p:sldId id="415" r:id="rId75"/>
    <p:sldId id="416" r:id="rId76"/>
    <p:sldId id="417" r:id="rId77"/>
    <p:sldId id="446" r:id="rId78"/>
    <p:sldId id="447" r:id="rId79"/>
    <p:sldId id="448" r:id="rId80"/>
    <p:sldId id="449" r:id="rId81"/>
    <p:sldId id="450" r:id="rId82"/>
    <p:sldId id="451" r:id="rId83"/>
    <p:sldId id="452" r:id="rId84"/>
    <p:sldId id="453" r:id="rId85"/>
    <p:sldId id="454" r:id="rId86"/>
    <p:sldId id="455" r:id="rId87"/>
    <p:sldId id="456" r:id="rId88"/>
    <p:sldId id="457" r:id="rId89"/>
    <p:sldId id="458" r:id="rId90"/>
    <p:sldId id="411" r:id="rId91"/>
    <p:sldId id="312" r:id="rId92"/>
    <p:sldId id="311" r:id="rId93"/>
    <p:sldId id="313" r:id="rId94"/>
    <p:sldId id="396" r:id="rId95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04">
          <p15:clr>
            <a:srgbClr val="A4A3A4"/>
          </p15:clr>
        </p15:guide>
        <p15:guide id="2" pos="612">
          <p15:clr>
            <a:srgbClr val="A4A3A4"/>
          </p15:clr>
        </p15:guide>
        <p15:guide id="3" orient="horz" pos="1072">
          <p15:clr>
            <a:srgbClr val="A4A3A4"/>
          </p15:clr>
        </p15:guide>
        <p15:guide id="4" pos="7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000"/>
    <a:srgbClr val="FF0000"/>
    <a:srgbClr val="FFFF66"/>
    <a:srgbClr val="F8F8F8"/>
    <a:srgbClr val="EAEAEA"/>
    <a:srgbClr val="FF6600"/>
    <a:srgbClr val="A00000"/>
    <a:srgbClr val="C80000"/>
    <a:srgbClr val="FF99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9" autoAdjust="0"/>
    <p:restoredTop sz="94384" autoAdjust="0"/>
  </p:normalViewPr>
  <p:slideViewPr>
    <p:cSldViewPr>
      <p:cViewPr varScale="1">
        <p:scale>
          <a:sx n="120" d="100"/>
          <a:sy n="120" d="100"/>
        </p:scale>
        <p:origin x="1824" y="176"/>
      </p:cViewPr>
      <p:guideLst>
        <p:guide orient="horz" pos="2704"/>
        <p:guide pos="612"/>
        <p:guide orient="horz" pos="1072"/>
        <p:guide pos="7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6EFEF91A-C6C2-47C0-B71D-68DF066F66F5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F96F9799-61E0-41BA-87E4-ED51E465AD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26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87624" y="2606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6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8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jp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3203848" y="1268760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GX-6000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2276872"/>
            <a:ext cx="601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 gas, sample draw with PID &amp; Super Toxics</a:t>
            </a:r>
          </a:p>
        </p:txBody>
      </p:sp>
      <p:pic>
        <p:nvPicPr>
          <p:cNvPr id="5" name="Picture 4" descr="GX-6000_ha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8"/>
            <a:ext cx="356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0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  <a:r>
              <a:rPr lang="en-US" dirty="0"/>
              <a:t>	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Press the </a:t>
            </a:r>
            <a:r>
              <a:rPr lang="en-US" sz="2800" b="1" dirty="0">
                <a:solidFill>
                  <a:srgbClr val="FF0000"/>
                </a:solidFill>
                <a:ea typeface="ＭＳ ゴシック"/>
                <a:cs typeface="ＭＳ ゴシック"/>
              </a:rPr>
              <a:t>SHIFT</a:t>
            </a:r>
            <a:r>
              <a:rPr lang="en-US" sz="2800" dirty="0">
                <a:ea typeface="ＭＳ ゴシック"/>
                <a:cs typeface="ＭＳ ゴシック"/>
              </a:rPr>
              <a:t> key to select AUTO CAL then press the </a:t>
            </a:r>
            <a:r>
              <a:rPr lang="en-US" sz="2800" b="1" dirty="0">
                <a:solidFill>
                  <a:schemeClr val="accent1"/>
                </a:solidFill>
                <a:ea typeface="ＭＳ ゴシック"/>
                <a:cs typeface="ＭＳ ゴシック"/>
              </a:rPr>
              <a:t>POWER/ENTER</a:t>
            </a:r>
            <a:r>
              <a:rPr lang="en-US" sz="2800" dirty="0">
                <a:solidFill>
                  <a:schemeClr val="accent1"/>
                </a:solidFill>
                <a:ea typeface="ＭＳ ゴシック"/>
                <a:cs typeface="ＭＳ ゴシック"/>
              </a:rPr>
              <a:t> </a:t>
            </a:r>
            <a:r>
              <a:rPr lang="en-US" sz="2800" dirty="0">
                <a:ea typeface="ＭＳ ゴシック"/>
                <a:cs typeface="ＭＳ ゴシック"/>
              </a:rPr>
              <a:t>key.</a:t>
            </a:r>
          </a:p>
          <a:p>
            <a:pPr marL="0" indent="0">
              <a:buNone/>
            </a:pPr>
            <a:r>
              <a:rPr lang="en-US" sz="2800" dirty="0"/>
              <a:t> </a:t>
            </a:r>
          </a:p>
          <a:p>
            <a:endParaRPr lang="en-US" sz="2800" dirty="0"/>
          </a:p>
        </p:txBody>
      </p:sp>
      <p:pic>
        <p:nvPicPr>
          <p:cNvPr id="5" name="Picture 4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Oval 10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660232" y="5229200"/>
            <a:ext cx="590517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Usermode17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123728" y="2780928"/>
            <a:ext cx="2520280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123728" y="1988840"/>
            <a:ext cx="1008112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5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  <a:r>
              <a:rPr lang="en-US" dirty="0"/>
              <a:t>	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9512" y="1916832"/>
            <a:ext cx="4464496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You will now see CONCENTRATION, GAS SELECT and ESCAPE.</a:t>
            </a:r>
            <a:endParaRPr lang="en-US" sz="2800" dirty="0">
              <a:ea typeface="ＭＳ ゴシック"/>
              <a:cs typeface="ＭＳ ゴシック"/>
            </a:endParaRPr>
          </a:p>
          <a:p>
            <a:pPr marL="0" indent="0">
              <a:buNone/>
            </a:pPr>
            <a:r>
              <a:rPr lang="en-US" sz="2800" dirty="0"/>
              <a:t> </a:t>
            </a:r>
          </a:p>
          <a:p>
            <a:endParaRPr lang="en-US" sz="2800" dirty="0"/>
          </a:p>
        </p:txBody>
      </p:sp>
      <p:pic>
        <p:nvPicPr>
          <p:cNvPr id="6" name="Picture 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Usermode18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37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  <a:r>
              <a:rPr lang="en-US" dirty="0"/>
              <a:t>	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ea typeface="ＭＳ ゴシック"/>
                <a:cs typeface="ＭＳ ゴシック"/>
              </a:rPr>
              <a:t>Press the </a:t>
            </a:r>
            <a:r>
              <a:rPr lang="en-US" sz="2800" b="1" dirty="0">
                <a:solidFill>
                  <a:srgbClr val="4F81BD"/>
                </a:solidFill>
                <a:ea typeface="ＭＳ ゴシック"/>
                <a:cs typeface="ＭＳ ゴシック"/>
              </a:rPr>
              <a:t>POWER/ENTER</a:t>
            </a:r>
            <a:r>
              <a:rPr lang="en-US" sz="2800" dirty="0">
                <a:solidFill>
                  <a:srgbClr val="4F81BD"/>
                </a:solidFill>
                <a:ea typeface="ＭＳ ゴシック"/>
                <a:cs typeface="ＭＳ ゴシック"/>
              </a:rPr>
              <a:t> </a:t>
            </a:r>
            <a:r>
              <a:rPr lang="en-US" sz="2800" dirty="0">
                <a:ea typeface="ＭＳ ゴシック"/>
                <a:cs typeface="ＭＳ ゴシック"/>
              </a:rPr>
              <a:t>key to select CONCENTRATION to verify that the gas concentrations programmed in the instrument match the cylinder values.</a:t>
            </a:r>
          </a:p>
          <a:p>
            <a:pPr marL="0" indent="0">
              <a:buNone/>
            </a:pPr>
            <a:r>
              <a:rPr lang="en-US" sz="2800" dirty="0"/>
              <a:t> </a:t>
            </a:r>
          </a:p>
          <a:p>
            <a:endParaRPr lang="en-US" sz="2800" dirty="0"/>
          </a:p>
        </p:txBody>
      </p:sp>
      <p:pic>
        <p:nvPicPr>
          <p:cNvPr id="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Picture 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Oval 7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Usermode19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123728" y="1916832"/>
            <a:ext cx="2592288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3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The cursor will be next to CH4.  If the displayed value does not match the cylinder value, press the </a:t>
            </a:r>
            <a:r>
              <a:rPr lang="en-US" sz="2800" b="1" dirty="0">
                <a:solidFill>
                  <a:srgbClr val="4F81BD"/>
                </a:solidFill>
              </a:rPr>
              <a:t>POWER/ENTER</a:t>
            </a:r>
            <a:r>
              <a:rPr lang="en-US" sz="2800" dirty="0">
                <a:solidFill>
                  <a:srgbClr val="4F81BD"/>
                </a:solidFill>
              </a:rPr>
              <a:t> </a:t>
            </a:r>
            <a:r>
              <a:rPr lang="en-US" sz="2800" dirty="0"/>
              <a:t>key to select CH4. The gas value will start </a:t>
            </a:r>
            <a:r>
              <a:rPr lang="en-US" sz="2800" dirty="0">
                <a:solidFill>
                  <a:srgbClr val="FF0000"/>
                </a:solidFill>
              </a:rPr>
              <a:t>blinking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</a:p>
          <a:p>
            <a:endParaRPr lang="en-US" sz="2800" dirty="0"/>
          </a:p>
        </p:txBody>
      </p:sp>
      <p:pic>
        <p:nvPicPr>
          <p:cNvPr id="6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Picture 7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Oval 8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Usermode19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11" name="Double Bracket 10"/>
          <p:cNvSpPr/>
          <p:nvPr/>
        </p:nvSpPr>
        <p:spPr>
          <a:xfrm>
            <a:off x="6660232" y="2204864"/>
            <a:ext cx="504056" cy="288032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187624" y="3645024"/>
            <a:ext cx="2520280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427984" y="2564904"/>
            <a:ext cx="2160240" cy="21602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7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Using the </a:t>
            </a:r>
            <a:r>
              <a:rPr lang="en-US" sz="2800" b="1" dirty="0">
                <a:solidFill>
                  <a:schemeClr val="accent1"/>
                </a:solidFill>
              </a:rPr>
              <a:t>AIR</a:t>
            </a:r>
            <a:r>
              <a:rPr lang="en-US" sz="2800" dirty="0"/>
              <a:t> or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4F81BD"/>
                </a:solidFill>
              </a:rPr>
              <a:t>SHIFT</a:t>
            </a:r>
            <a:r>
              <a:rPr lang="en-US" sz="2800" b="1" dirty="0"/>
              <a:t> </a:t>
            </a:r>
            <a:r>
              <a:rPr lang="en-US" sz="2800" dirty="0"/>
              <a:t>keys, raise or lower the reading to match the gas value in the cylinder.</a:t>
            </a:r>
          </a:p>
          <a:p>
            <a:r>
              <a:rPr lang="en-US" sz="2800" dirty="0"/>
              <a:t>Once completed, press the </a:t>
            </a:r>
            <a:r>
              <a:rPr lang="en-US" sz="2800" b="1" dirty="0">
                <a:solidFill>
                  <a:srgbClr val="FF0000"/>
                </a:solidFill>
              </a:rPr>
              <a:t>POWER/ENTER </a:t>
            </a:r>
            <a:r>
              <a:rPr lang="en-US" sz="2800" dirty="0"/>
              <a:t>key to set.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 </a:t>
            </a:r>
          </a:p>
          <a:p>
            <a:endParaRPr lang="en-US" sz="2800" dirty="0"/>
          </a:p>
        </p:txBody>
      </p:sp>
      <p:pic>
        <p:nvPicPr>
          <p:cNvPr id="6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Picture 6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Usermode19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10" name="Double Bracket 9"/>
          <p:cNvSpPr/>
          <p:nvPr/>
        </p:nvSpPr>
        <p:spPr>
          <a:xfrm>
            <a:off x="6660232" y="2204864"/>
            <a:ext cx="504056" cy="288032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2200" y="5661248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195736" y="1916832"/>
            <a:ext cx="720080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187624" y="4581128"/>
            <a:ext cx="252028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347864" y="1916832"/>
            <a:ext cx="1008112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0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Press the </a:t>
            </a:r>
            <a:r>
              <a:rPr lang="en-US" sz="2800" b="1" dirty="0">
                <a:solidFill>
                  <a:srgbClr val="4F81BD"/>
                </a:solidFill>
              </a:rPr>
              <a:t>SHIFT</a:t>
            </a:r>
            <a:r>
              <a:rPr lang="en-US" sz="2800" dirty="0"/>
              <a:t> key to scroll to the next gas.</a:t>
            </a:r>
          </a:p>
          <a:p>
            <a:r>
              <a:rPr lang="en-US" sz="2800" dirty="0"/>
              <a:t>Adjust as required.  Once completed use the </a:t>
            </a:r>
            <a:r>
              <a:rPr lang="en-US" sz="2800" b="1" dirty="0">
                <a:solidFill>
                  <a:srgbClr val="4F81BD"/>
                </a:solidFill>
              </a:rPr>
              <a:t>SHIFT</a:t>
            </a:r>
            <a:r>
              <a:rPr lang="en-US" sz="2800" dirty="0"/>
              <a:t> key to scroll to ESCAPE then press the </a:t>
            </a:r>
            <a:r>
              <a:rPr lang="en-US" sz="2800" b="1" dirty="0">
                <a:solidFill>
                  <a:srgbClr val="FF0000"/>
                </a:solidFill>
              </a:rPr>
              <a:t>POWER/ENTER </a:t>
            </a:r>
            <a:r>
              <a:rPr lang="en-US" sz="2800" dirty="0"/>
              <a:t>key.</a:t>
            </a:r>
          </a:p>
          <a:p>
            <a:endParaRPr lang="en-US" sz="2800" dirty="0"/>
          </a:p>
        </p:txBody>
      </p:sp>
      <p:pic>
        <p:nvPicPr>
          <p:cNvPr id="6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Picture 6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Usermode20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195736" y="1916832"/>
            <a:ext cx="864096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39552" y="4581128"/>
            <a:ext cx="2448272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187624" y="3717032"/>
            <a:ext cx="1008112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1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Press the </a:t>
            </a:r>
            <a:r>
              <a:rPr lang="en-US" sz="2800" b="1" dirty="0">
                <a:solidFill>
                  <a:schemeClr val="accent1"/>
                </a:solidFill>
              </a:rPr>
              <a:t>SHIFT</a:t>
            </a:r>
            <a:r>
              <a:rPr lang="en-US" sz="2800" dirty="0"/>
              <a:t> key to select GAS SELECT.  </a:t>
            </a:r>
          </a:p>
          <a:p>
            <a:r>
              <a:rPr lang="en-US" sz="2800" dirty="0"/>
              <a:t>Press the </a:t>
            </a:r>
            <a:r>
              <a:rPr lang="en-US" sz="2800" b="1" dirty="0">
                <a:solidFill>
                  <a:srgbClr val="FF0000"/>
                </a:solidFill>
              </a:rPr>
              <a:t>POWER/ENTER </a:t>
            </a:r>
            <a:r>
              <a:rPr lang="en-US" sz="2800" dirty="0"/>
              <a:t>key.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6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Picture 6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Oval 8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Usermode21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123728" y="2924944"/>
            <a:ext cx="2448272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123728" y="1916832"/>
            <a:ext cx="1008112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3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All gases and calibration values will be displayed.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6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Picture 6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Usermode22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5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Press the </a:t>
            </a:r>
            <a:r>
              <a:rPr lang="en-US" sz="2800" b="1" dirty="0">
                <a:solidFill>
                  <a:schemeClr val="accent1"/>
                </a:solidFill>
              </a:rPr>
              <a:t>POWER/ENTER </a:t>
            </a:r>
            <a:r>
              <a:rPr lang="en-US" sz="2800" dirty="0"/>
              <a:t>key and “APPLYGAS” will be flashing on the top of the LCD and all gases values will be </a:t>
            </a:r>
            <a:r>
              <a:rPr lang="en-US" sz="2800" i="1" dirty="0">
                <a:solidFill>
                  <a:srgbClr val="FF0000"/>
                </a:solidFill>
              </a:rPr>
              <a:t>flashing</a:t>
            </a:r>
            <a:r>
              <a:rPr lang="en-US" sz="2800" dirty="0"/>
              <a:t> indicating that the instrument is ready for calibration gas.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6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Picture 6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Oval 7"/>
          <p:cNvSpPr/>
          <p:nvPr/>
        </p:nvSpPr>
        <p:spPr>
          <a:xfrm>
            <a:off x="6300192" y="5640400"/>
            <a:ext cx="1368152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X6000customizabledisplay4channel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13" name="Double Bracket 12"/>
          <p:cNvSpPr/>
          <p:nvPr/>
        </p:nvSpPr>
        <p:spPr>
          <a:xfrm>
            <a:off x="6444208" y="1772816"/>
            <a:ext cx="864096" cy="288032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uble Bracket 13"/>
          <p:cNvSpPr/>
          <p:nvPr/>
        </p:nvSpPr>
        <p:spPr>
          <a:xfrm>
            <a:off x="5940152" y="2132856"/>
            <a:ext cx="864096" cy="648072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uble Bracket 14"/>
          <p:cNvSpPr/>
          <p:nvPr/>
        </p:nvSpPr>
        <p:spPr>
          <a:xfrm>
            <a:off x="6876256" y="2132856"/>
            <a:ext cx="864096" cy="648072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uble Bracket 15"/>
          <p:cNvSpPr/>
          <p:nvPr/>
        </p:nvSpPr>
        <p:spPr>
          <a:xfrm>
            <a:off x="5940152" y="3068960"/>
            <a:ext cx="864096" cy="648072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uble Bracket 16"/>
          <p:cNvSpPr/>
          <p:nvPr/>
        </p:nvSpPr>
        <p:spPr>
          <a:xfrm>
            <a:off x="6876256" y="3068960"/>
            <a:ext cx="864096" cy="648072"/>
          </a:xfrm>
          <a:prstGeom prst="bracketPair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123728" y="1916832"/>
            <a:ext cx="2448272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556792"/>
            <a:ext cx="4680520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Remove the rubber nozzle from the top of the instrument and attach tube from gas cylinder to inlet fitting.  </a:t>
            </a:r>
            <a:r>
              <a:rPr lang="en-US" sz="2800" dirty="0">
                <a:solidFill>
                  <a:srgbClr val="FF0000"/>
                </a:solidFill>
              </a:rPr>
              <a:t>Note: Must use a demand flow regulator or gas bag.</a:t>
            </a:r>
          </a:p>
          <a:p>
            <a:r>
              <a:rPr lang="en-US" sz="2800" dirty="0"/>
              <a:t>Allow gas to flow for a maximum of two minutes. 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3" name="Picture 2" descr="Screen Shot 2018-07-16 at 3.21.35 P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2204864"/>
            <a:ext cx="4104456" cy="314485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396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55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948" y="-243408"/>
            <a:ext cx="8128516" cy="7578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95536" y="3068960"/>
            <a:ext cx="216024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 operating modes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Normal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Leak check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Inert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Bar hole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Snap Log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Benzene Specific Mode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1333798"/>
            <a:ext cx="345638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Monitor up to 6 Gases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H2S, CO, O2, LEL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2 smart sensor slots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/>
              <a:t>PID for VOC’s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/>
              <a:t>IR for CH4, HC, &amp; CO2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/>
              <a:t>EC for NH3, Cl2, HCN, NO2, &amp; SO2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4168" y="1340768"/>
            <a:ext cx="316835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PID library of more than 600 VOC’s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Accepts 10.6 and / or 10.0 PID lamps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40,000 ppb / 4,000 ppm ranges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Courier New"/>
              <a:buChar char="o"/>
              <a:defRPr/>
            </a:pPr>
            <a:r>
              <a:rPr kumimoji="0" lang="en-US" altLang="ja-JP" sz="1200" kern="0" dirty="0"/>
              <a:t>10.0 Lamp for Benzene Specific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Courier New"/>
              <a:buChar char="o"/>
              <a:defRPr/>
            </a:pPr>
            <a:r>
              <a:rPr kumimoji="0" lang="en-US" altLang="ja-JP" sz="1200" kern="0" dirty="0"/>
              <a:t>11.7 Lamp available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Courier New"/>
              <a:buChar char="o"/>
              <a:defRPr/>
            </a:pPr>
            <a:r>
              <a:rPr kumimoji="0" lang="en-US" altLang="ja-JP" sz="1200" kern="0" dirty="0"/>
              <a:t>11.7 Lamp for  carbon tetrachloride, acrylonitrile, chloroform, methanol, and refrigerants (R-143, R-132A)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Courier New"/>
              <a:buChar char="o"/>
              <a:defRPr/>
            </a:pPr>
            <a:r>
              <a:rPr kumimoji="0" lang="en-US" altLang="ja-JP" sz="1200" kern="0" dirty="0"/>
              <a:t>PID sensors can be combined</a:t>
            </a:r>
            <a:endParaRPr kumimoji="0" lang="en-US" altLang="ja-JP" sz="1050" kern="0" dirty="0"/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Easily choose a target VOC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/>
              <a:t>User defined VOC list of 30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/>
              <a:t>Recently used VOC list last 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84168" y="4077072"/>
            <a:ext cx="28083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LCD display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Auto flip display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Peak bar graphs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Adjustable auto backlight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Customize order of gases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Single gas view with large font &amp; auto sequence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536" y="4941168"/>
            <a:ext cx="28083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LEL Protection mode</a:t>
            </a:r>
          </a:p>
          <a:p>
            <a:r>
              <a:rPr lang="en-US" sz="1200" dirty="0"/>
              <a:t>Shields LEL sensor from damaging VOC exposure</a:t>
            </a:r>
          </a:p>
        </p:txBody>
      </p:sp>
    </p:spTree>
    <p:extLst>
      <p:ext uri="{BB962C8B-B14F-4D97-AF65-F5344CB8AC3E}">
        <p14:creationId xmlns:p14="http://schemas.microsoft.com/office/powerpoint/2010/main" val="210243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Once reading stabilizes, press </a:t>
            </a:r>
            <a:r>
              <a:rPr lang="en-US" sz="2800" dirty="0">
                <a:solidFill>
                  <a:srgbClr val="000000"/>
                </a:solidFill>
              </a:rPr>
              <a:t>the</a:t>
            </a:r>
            <a:r>
              <a:rPr lang="en-US" sz="2800" b="1" dirty="0">
                <a:solidFill>
                  <a:schemeClr val="accent1"/>
                </a:solidFill>
              </a:rPr>
              <a:t> POWER/ENTER</a:t>
            </a:r>
            <a:r>
              <a:rPr lang="en-US" sz="2800" dirty="0"/>
              <a:t> key to calibrate the unit. The unit will either “PASS” or “FAIL”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7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Picture 7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Usermode23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300192" y="5640400"/>
            <a:ext cx="1368152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123728" y="2348880"/>
            <a:ext cx="2520280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9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Once completed, the GX-6000 will show you the calibrated values.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Picture 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GX6000customizabledisplay4channel2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6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916832"/>
            <a:ext cx="4680520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Remove the tubing from the top of the GX-6000 and reattach the rubber nozzle.</a:t>
            </a:r>
          </a:p>
          <a:p>
            <a:r>
              <a:rPr lang="en-US" sz="2800" dirty="0"/>
              <a:t>Remove the demand flow regulator from the cylinder and store kit for future use.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2492896"/>
            <a:ext cx="4112903" cy="299469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690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Programming Modes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222500"/>
            <a:ext cx="3657356" cy="240776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000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USER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4824536" cy="4464496"/>
          </a:xfrm>
        </p:spPr>
        <p:txBody>
          <a:bodyPr/>
          <a:lstStyle/>
          <a:p>
            <a:r>
              <a:rPr lang="en-US" sz="2400" dirty="0"/>
              <a:t>With the unit OFF, press and hold the </a:t>
            </a:r>
            <a:r>
              <a:rPr lang="en-US" sz="2400" b="1" dirty="0">
                <a:solidFill>
                  <a:srgbClr val="4F81BD"/>
                </a:solidFill>
              </a:rPr>
              <a:t>AIR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keys.</a:t>
            </a:r>
          </a:p>
          <a:p>
            <a:r>
              <a:rPr lang="en-US" sz="2400" dirty="0"/>
              <a:t>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turn on.</a:t>
            </a:r>
          </a:p>
          <a:p>
            <a:r>
              <a:rPr lang="en-US" sz="2400" dirty="0"/>
              <a:t>USER MODE and MAINTENANCE mode will be displayed.</a:t>
            </a:r>
          </a:p>
          <a:p>
            <a:r>
              <a:rPr lang="en-US" sz="2400" dirty="0"/>
              <a:t>Cursor will be next to USER MODE, press the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400" b="1" dirty="0"/>
              <a:t> </a:t>
            </a:r>
            <a:r>
              <a:rPr lang="en-US" sz="2400" dirty="0"/>
              <a:t>key to select.</a:t>
            </a:r>
          </a:p>
        </p:txBody>
      </p:sp>
      <p:pic>
        <p:nvPicPr>
          <p:cNvPr id="12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3" name="Picture 12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Oval 14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Usermode1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7" name="Oval 16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907704" y="2204864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907704" y="1844824"/>
            <a:ext cx="576064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131840" y="1844824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059832" y="4581128"/>
            <a:ext cx="1224136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39552" y="4941168"/>
            <a:ext cx="936104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64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8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0" grpId="0" animBg="1"/>
      <p:bldP spid="11" grpId="0" animBg="1"/>
      <p:bldP spid="14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USER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/>
          <a:lstStyle/>
          <a:p>
            <a:r>
              <a:rPr lang="en-US" sz="2800" dirty="0"/>
              <a:t>USER will be displayed on the top.</a:t>
            </a:r>
          </a:p>
          <a:p>
            <a:r>
              <a:rPr lang="en-US" sz="2800" dirty="0"/>
              <a:t>The following menu will be displayed:</a:t>
            </a:r>
          </a:p>
        </p:txBody>
      </p:sp>
      <p:pic>
        <p:nvPicPr>
          <p:cNvPr id="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Picture 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Usermode2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163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USER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4474840" cy="5184576"/>
          </a:xfrm>
        </p:spPr>
        <p:txBody>
          <a:bodyPr/>
          <a:lstStyle/>
          <a:p>
            <a:r>
              <a:rPr lang="en-US" sz="2400" dirty="0"/>
              <a:t>Using the </a:t>
            </a:r>
            <a:r>
              <a:rPr lang="en-US" sz="2400" b="1" dirty="0">
                <a:solidFill>
                  <a:schemeClr val="accent1"/>
                </a:solidFill>
              </a:rPr>
              <a:t>AIR</a:t>
            </a:r>
            <a:r>
              <a:rPr lang="en-US" sz="2400" dirty="0"/>
              <a:t> or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keys, select the function that you want and 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select.</a:t>
            </a:r>
          </a:p>
          <a:p>
            <a:r>
              <a:rPr lang="en-US" sz="2400" dirty="0"/>
              <a:t>When completed use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to scroll to START MEASURE to return to normal operation.</a:t>
            </a:r>
          </a:p>
        </p:txBody>
      </p:sp>
      <p:pic>
        <p:nvPicPr>
          <p:cNvPr id="9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Oval 10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Usermode3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Rounded Rectangle 12"/>
          <p:cNvSpPr/>
          <p:nvPr/>
        </p:nvSpPr>
        <p:spPr>
          <a:xfrm>
            <a:off x="827584" y="2420888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4474840" cy="5184576"/>
          </a:xfrm>
        </p:spPr>
        <p:txBody>
          <a:bodyPr/>
          <a:lstStyle/>
          <a:p>
            <a:r>
              <a:rPr lang="en-US" sz="2400" dirty="0"/>
              <a:t>With the unit OFF, press and hold the </a:t>
            </a:r>
            <a:r>
              <a:rPr lang="en-US" sz="2400" b="1" dirty="0">
                <a:solidFill>
                  <a:srgbClr val="4F81BD"/>
                </a:solidFill>
              </a:rPr>
              <a:t>AIR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keys.</a:t>
            </a:r>
          </a:p>
          <a:p>
            <a:r>
              <a:rPr lang="en-US" sz="2400" dirty="0"/>
              <a:t>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turn instrument ON.</a:t>
            </a:r>
          </a:p>
          <a:p>
            <a:r>
              <a:rPr lang="en-US" sz="2400" dirty="0"/>
              <a:t>USER MODE and MAINTENANCE mode will be displayed.</a:t>
            </a:r>
          </a:p>
          <a:p>
            <a:r>
              <a:rPr lang="en-US" sz="2400" dirty="0"/>
              <a:t>Cursor will be next to USER MODE, press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to move cursor to MAINTENANCE, then press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400" dirty="0"/>
              <a:t>.</a:t>
            </a:r>
          </a:p>
        </p:txBody>
      </p:sp>
      <p:pic>
        <p:nvPicPr>
          <p:cNvPr id="10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1" name="Picture 10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Oval 11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7" name="Rounded Rectangle 16"/>
          <p:cNvSpPr/>
          <p:nvPr/>
        </p:nvSpPr>
        <p:spPr>
          <a:xfrm>
            <a:off x="2195736" y="2420888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843808" y="1628800"/>
            <a:ext cx="576064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827584" y="1988840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27584" y="5805264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03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8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4474840" cy="3600400"/>
          </a:xfrm>
        </p:spPr>
        <p:txBody>
          <a:bodyPr/>
          <a:lstStyle/>
          <a:p>
            <a:r>
              <a:rPr lang="en-US" sz="2400" dirty="0"/>
              <a:t>INPUT PASSWORD will be displayed.</a:t>
            </a:r>
          </a:p>
          <a:p>
            <a:r>
              <a:rPr lang="en-US" sz="2400" dirty="0"/>
              <a:t>The password is </a:t>
            </a:r>
            <a:r>
              <a:rPr lang="en-US" sz="2400" u="sng" dirty="0">
                <a:solidFill>
                  <a:schemeClr val="accent1"/>
                </a:solidFill>
              </a:rPr>
              <a:t>0006</a:t>
            </a:r>
          </a:p>
          <a:p>
            <a:pPr marL="0" indent="0">
              <a:buNone/>
            </a:pPr>
            <a:r>
              <a:rPr lang="en-US" sz="2000" dirty="0"/>
              <a:t>     -</a:t>
            </a:r>
            <a:r>
              <a:rPr lang="en-US" sz="2000" i="1" dirty="0"/>
              <a:t>press ENTER 3 times, and</a:t>
            </a:r>
          </a:p>
          <a:p>
            <a:pPr marL="0" indent="0">
              <a:buNone/>
            </a:pPr>
            <a:r>
              <a:rPr lang="en-US" sz="2000" i="1" dirty="0"/>
              <a:t>      AIR 6 times.</a:t>
            </a:r>
            <a:endParaRPr lang="en-US" sz="2000" u="sng" dirty="0">
              <a:solidFill>
                <a:schemeClr val="accent1"/>
              </a:solidFill>
            </a:endParaRPr>
          </a:p>
          <a:p>
            <a:r>
              <a:rPr lang="en-US" sz="2400" dirty="0"/>
              <a:t>Enter the password then press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400" dirty="0"/>
              <a:t>.</a:t>
            </a:r>
          </a:p>
        </p:txBody>
      </p:sp>
      <p:pic>
        <p:nvPicPr>
          <p:cNvPr id="9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1691680" y="3645024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MAINTE</a:t>
            </a:r>
            <a:r>
              <a:rPr lang="en-US" sz="2400" dirty="0"/>
              <a:t> will be displayed and the following menu will appear:</a:t>
            </a:r>
          </a:p>
        </p:txBody>
      </p:sp>
      <p:pic>
        <p:nvPicPr>
          <p:cNvPr id="8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Picture 8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Usermode6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0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SC_55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948" y="-243408"/>
            <a:ext cx="8128516" cy="7578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156176" y="3945250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Weather &amp; Dust Resistant</a:t>
            </a:r>
          </a:p>
          <a:p>
            <a:pPr marL="285750" indent="-285750">
              <a:buFont typeface="Courier New"/>
              <a:buChar char="o"/>
            </a:pPr>
            <a:r>
              <a:rPr lang="en-US" sz="1400" dirty="0"/>
              <a:t>IP-67</a:t>
            </a:r>
            <a:endParaRPr lang="en-US" sz="1400" b="1" dirty="0"/>
          </a:p>
          <a:p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556792"/>
            <a:ext cx="36724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Smallest 6 gas sample draw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Lightweight &amp; Ergonomic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High impact rubber boot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Ergonomic design fits comfortable in hand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861048"/>
            <a:ext cx="31683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Interchangeable battery options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Lithium-ion pack operates 14 hours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/>
              <a:t>Complete recharge in 3 hours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Alkaline pack operates 8 hours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2823900"/>
            <a:ext cx="28083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Intrinsically Safe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ATEX / IECEX</a:t>
            </a:r>
          </a:p>
          <a:p>
            <a:pPr marL="171450" indent="-171450">
              <a:buFont typeface="Courier New"/>
              <a:buChar char="o"/>
            </a:pPr>
            <a:r>
              <a:rPr lang="en-US" sz="800" dirty="0" err="1"/>
              <a:t>c</a:t>
            </a:r>
            <a:r>
              <a:rPr lang="en-US" sz="1200" dirty="0" err="1"/>
              <a:t>CSA</a:t>
            </a:r>
            <a:r>
              <a:rPr lang="en-US" sz="800" dirty="0" err="1"/>
              <a:t>us</a:t>
            </a:r>
            <a:endParaRPr lang="en-US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8" y="5157192"/>
            <a:ext cx="31683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LED Flashlight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On demand light source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56176" y="4941168"/>
            <a:ext cx="28083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9 Languages 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English, German, Italian, French, Portuguese, Spanish, Japanese, Korean, Russian </a:t>
            </a:r>
          </a:p>
        </p:txBody>
      </p:sp>
      <p:sp>
        <p:nvSpPr>
          <p:cNvPr id="10" name="Trapezoid 9"/>
          <p:cNvSpPr/>
          <p:nvPr/>
        </p:nvSpPr>
        <p:spPr>
          <a:xfrm rot="10800000">
            <a:off x="4932040" y="0"/>
            <a:ext cx="504056" cy="2204864"/>
          </a:xfrm>
          <a:prstGeom prst="trapezoid">
            <a:avLst/>
          </a:prstGeom>
          <a:gradFill>
            <a:gsLst>
              <a:gs pos="99000">
                <a:schemeClr val="bg1">
                  <a:alpha val="13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noFill/>
          </a:ln>
          <a:effectLst>
            <a:glow rad="152400">
              <a:schemeClr val="bg1">
                <a:alpha val="88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softEdge rad="1270000"/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156176" y="1556792"/>
            <a:ext cx="3203848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Alarms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2 adjustable gas alarms per channel Plus STEL &amp; TWA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Man Down alarm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Panic Alarm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4 alarm LED’s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Audible and vibration alarms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Trouble alarms for low flow, sensor connection, low battery, circuit error, &amp; calibration</a:t>
            </a:r>
          </a:p>
          <a:p>
            <a:pPr marL="171450" indent="-171450">
              <a:buFont typeface="Arial"/>
              <a:buChar char="•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7739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  <p:bldP spid="12" grpId="0"/>
      <p:bldP spid="13" grpId="0"/>
      <p:bldP spid="10" grpId="0" animBg="1"/>
      <p:bldP spid="10" grpId="1" animBg="1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525963"/>
          </a:xfrm>
        </p:spPr>
        <p:txBody>
          <a:bodyPr/>
          <a:lstStyle/>
          <a:p>
            <a:r>
              <a:rPr lang="en-US" sz="2400" dirty="0"/>
              <a:t>MAINTENANCE MODE CONTINUED</a:t>
            </a:r>
          </a:p>
        </p:txBody>
      </p:sp>
      <p:pic>
        <p:nvPicPr>
          <p:cNvPr id="9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Usermode7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6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525963"/>
          </a:xfrm>
        </p:spPr>
        <p:txBody>
          <a:bodyPr/>
          <a:lstStyle/>
          <a:p>
            <a:r>
              <a:rPr lang="en-US" sz="2400" dirty="0"/>
              <a:t>MAINTENANCE MODE CONTINUED</a:t>
            </a:r>
          </a:p>
        </p:txBody>
      </p:sp>
      <p:pic>
        <p:nvPicPr>
          <p:cNvPr id="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Picture 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Usermode8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5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/>
          <a:lstStyle/>
          <a:p>
            <a:r>
              <a:rPr lang="en-US" sz="2400" dirty="0"/>
              <a:t>MAINTENANCE MODE CONTINUED</a:t>
            </a:r>
          </a:p>
        </p:txBody>
      </p:sp>
      <p:pic>
        <p:nvPicPr>
          <p:cNvPr id="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Picture 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Usermode9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6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4474840" cy="5256584"/>
          </a:xfrm>
        </p:spPr>
        <p:txBody>
          <a:bodyPr/>
          <a:lstStyle/>
          <a:p>
            <a:r>
              <a:rPr lang="en-US" sz="2400" dirty="0"/>
              <a:t>Use the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or </a:t>
            </a:r>
            <a:r>
              <a:rPr lang="en-US" sz="2400" b="1" dirty="0">
                <a:solidFill>
                  <a:srgbClr val="4F81BD"/>
                </a:solidFill>
              </a:rPr>
              <a:t>AIR</a:t>
            </a:r>
            <a:r>
              <a:rPr lang="en-US" sz="2400" dirty="0"/>
              <a:t> keys to select the feature you would like.</a:t>
            </a:r>
          </a:p>
          <a:p>
            <a:r>
              <a:rPr lang="en-US" sz="2400" dirty="0"/>
              <a:t>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select.</a:t>
            </a:r>
          </a:p>
          <a:p>
            <a:r>
              <a:rPr lang="en-US" sz="2400" dirty="0"/>
              <a:t>Once completed, use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to scroll to START MEASURE to return to normal operation.</a:t>
            </a:r>
          </a:p>
        </p:txBody>
      </p:sp>
      <p:pic>
        <p:nvPicPr>
          <p:cNvPr id="9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Oval 10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sermode10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267744" y="2348880"/>
            <a:ext cx="2016224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2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 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4474840" cy="5184576"/>
          </a:xfrm>
        </p:spPr>
        <p:txBody>
          <a:bodyPr/>
          <a:lstStyle/>
          <a:p>
            <a:r>
              <a:rPr lang="en-US" sz="2400" dirty="0"/>
              <a:t>With the unit OFF, press and hold the </a:t>
            </a:r>
            <a:r>
              <a:rPr lang="en-US" sz="2400" b="1" dirty="0">
                <a:solidFill>
                  <a:srgbClr val="4F81BD"/>
                </a:solidFill>
              </a:rPr>
              <a:t>AIR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keys.</a:t>
            </a:r>
          </a:p>
          <a:p>
            <a:r>
              <a:rPr lang="en-US" sz="2400" dirty="0"/>
              <a:t>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turn instrument ON.</a:t>
            </a:r>
          </a:p>
          <a:p>
            <a:r>
              <a:rPr lang="en-US" sz="2400" dirty="0"/>
              <a:t>USER MODE and MAINTENANCE mode will be displayed.</a:t>
            </a:r>
          </a:p>
          <a:p>
            <a:r>
              <a:rPr lang="en-US" sz="2400" dirty="0"/>
              <a:t>Cursor will be next to USER MODE, press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to move cursor to MAINTENANCE, then press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400" dirty="0"/>
              <a:t>.</a:t>
            </a:r>
          </a:p>
        </p:txBody>
      </p:sp>
      <p:pic>
        <p:nvPicPr>
          <p:cNvPr id="10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1" name="Picture 10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Oval 11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7" name="Rounded Rectangle 16"/>
          <p:cNvSpPr/>
          <p:nvPr/>
        </p:nvSpPr>
        <p:spPr>
          <a:xfrm>
            <a:off x="2195736" y="2420888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843808" y="1628800"/>
            <a:ext cx="576064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827584" y="1988840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27584" y="5805264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28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8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 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4474840" cy="3600400"/>
          </a:xfrm>
        </p:spPr>
        <p:txBody>
          <a:bodyPr/>
          <a:lstStyle/>
          <a:p>
            <a:r>
              <a:rPr lang="en-US" sz="2400" dirty="0"/>
              <a:t>INPUT PASSWORD will be displayed.</a:t>
            </a:r>
          </a:p>
          <a:p>
            <a:r>
              <a:rPr lang="en-US" sz="2400" dirty="0"/>
              <a:t>The password is </a:t>
            </a:r>
            <a:r>
              <a:rPr lang="en-US" sz="2400" u="sng" dirty="0">
                <a:solidFill>
                  <a:schemeClr val="accent1"/>
                </a:solidFill>
              </a:rPr>
              <a:t>2014</a:t>
            </a:r>
          </a:p>
          <a:p>
            <a:pPr marL="0" indent="0">
              <a:buNone/>
            </a:pPr>
            <a:r>
              <a:rPr lang="en-US" sz="2000" dirty="0"/>
              <a:t>     -</a:t>
            </a:r>
            <a:r>
              <a:rPr lang="en-US" sz="2400" dirty="0"/>
              <a:t>Enter the password then press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400" dirty="0"/>
              <a:t>.</a:t>
            </a:r>
          </a:p>
        </p:txBody>
      </p:sp>
      <p:pic>
        <p:nvPicPr>
          <p:cNvPr id="9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331640" y="2924944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Maintenance2-3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2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 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4474840" cy="3600400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MAINTE 2</a:t>
            </a:r>
            <a:r>
              <a:rPr lang="en-US" sz="2400" dirty="0"/>
              <a:t> will be displayed and the following menu will appear:</a:t>
            </a:r>
          </a:p>
        </p:txBody>
      </p:sp>
      <p:pic>
        <p:nvPicPr>
          <p:cNvPr id="9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Maintenance2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2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MAINTENANCE Mode 2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4474840" cy="5256584"/>
          </a:xfrm>
        </p:spPr>
        <p:txBody>
          <a:bodyPr/>
          <a:lstStyle/>
          <a:p>
            <a:r>
              <a:rPr lang="en-US" sz="2400" dirty="0"/>
              <a:t>Use the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or </a:t>
            </a:r>
            <a:r>
              <a:rPr lang="en-US" sz="2400" b="1" dirty="0">
                <a:solidFill>
                  <a:srgbClr val="4F81BD"/>
                </a:solidFill>
              </a:rPr>
              <a:t>AIR</a:t>
            </a:r>
            <a:r>
              <a:rPr lang="en-US" sz="2400" dirty="0"/>
              <a:t> keys to select the feature you would like.</a:t>
            </a:r>
          </a:p>
          <a:p>
            <a:r>
              <a:rPr lang="en-US" sz="2400" dirty="0"/>
              <a:t>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select.</a:t>
            </a:r>
          </a:p>
          <a:p>
            <a:r>
              <a:rPr lang="en-US" sz="2400" dirty="0"/>
              <a:t>Once completed, use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to scroll to START MEASURE to return to normal operation.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267744" y="2348880"/>
            <a:ext cx="2016224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Picture 1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Oval 16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intenance2-8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Factory Mode</a:t>
            </a:r>
            <a:r>
              <a:rPr lang="en-US" dirty="0"/>
              <a:t>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091877"/>
            <a:ext cx="4474840" cy="4713387"/>
          </a:xfrm>
        </p:spPr>
        <p:txBody>
          <a:bodyPr/>
          <a:lstStyle/>
          <a:p>
            <a:r>
              <a:rPr lang="en-US" sz="2400" dirty="0"/>
              <a:t>With the unit OFF, press and hold the </a:t>
            </a:r>
            <a:r>
              <a:rPr lang="en-US" sz="2400" b="1" dirty="0">
                <a:solidFill>
                  <a:srgbClr val="4F81BD"/>
                </a:solidFill>
              </a:rPr>
              <a:t>AIR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keys.</a:t>
            </a:r>
          </a:p>
          <a:p>
            <a:r>
              <a:rPr lang="en-US" sz="2400" dirty="0"/>
              <a:t>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turn instrument ON.</a:t>
            </a:r>
          </a:p>
          <a:p>
            <a:r>
              <a:rPr lang="en-US" sz="2400" dirty="0"/>
              <a:t>USER MODE and MAINTENANCE mode will be displayed.</a:t>
            </a:r>
          </a:p>
          <a:p>
            <a:r>
              <a:rPr lang="en-US" sz="2400" dirty="0"/>
              <a:t>Cursor will be next to USER MODE, press the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 to move cursor to MAINTENANCE, then press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800" dirty="0"/>
              <a:t>.</a:t>
            </a:r>
          </a:p>
          <a:p>
            <a:pPr lvl="1"/>
            <a:r>
              <a:rPr lang="en-US" sz="1800" dirty="0">
                <a:solidFill>
                  <a:srgbClr val="FF0000"/>
                </a:solidFill>
              </a:rPr>
              <a:t>Note: There are two modes selected by unique passwords.</a:t>
            </a:r>
          </a:p>
        </p:txBody>
      </p:sp>
      <p:pic>
        <p:nvPicPr>
          <p:cNvPr id="9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Oval 10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4" name="Rounded Rectangle 13"/>
          <p:cNvSpPr/>
          <p:nvPr/>
        </p:nvSpPr>
        <p:spPr>
          <a:xfrm>
            <a:off x="2195736" y="2276872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843808" y="1484784"/>
            <a:ext cx="576064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827584" y="1844824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6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Factory Mode</a:t>
            </a:r>
            <a:r>
              <a:rPr lang="en-US" dirty="0"/>
              <a:t>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/>
          <a:lstStyle/>
          <a:p>
            <a:r>
              <a:rPr lang="en-US" sz="2800" dirty="0"/>
              <a:t>INPUT PASSWORD will be displayed.</a:t>
            </a:r>
          </a:p>
          <a:p>
            <a:r>
              <a:rPr lang="en-US" sz="2800" dirty="0"/>
              <a:t>Enter: </a:t>
            </a:r>
            <a:r>
              <a:rPr lang="en-US" sz="2800" dirty="0">
                <a:solidFill>
                  <a:srgbClr val="FF0000"/>
                </a:solidFill>
              </a:rPr>
              <a:t>1994</a:t>
            </a:r>
          </a:p>
        </p:txBody>
      </p:sp>
      <p:pic>
        <p:nvPicPr>
          <p:cNvPr id="13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Picture 13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742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>
                <a:latin typeface="+mj-lt"/>
              </a:rPr>
              <a:t>Sensors</a:t>
            </a:r>
          </a:p>
        </p:txBody>
      </p:sp>
      <p:pic>
        <p:nvPicPr>
          <p:cNvPr id="2" name="Picture 1" descr="GX6000_without_sensors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126" y="1052736"/>
            <a:ext cx="5308170" cy="5486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060" y="1052736"/>
            <a:ext cx="5308236" cy="54863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236296" y="1340768"/>
            <a:ext cx="2051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Standard 4 Gas Sensors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4949" y="1340768"/>
            <a:ext cx="2051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Smart Sensor</a:t>
            </a:r>
          </a:p>
          <a:p>
            <a:r>
              <a:rPr lang="en-US" sz="2400" dirty="0"/>
              <a:t>Slots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899592" y="1988840"/>
            <a:ext cx="2016224" cy="2880320"/>
            <a:chOff x="899592" y="1988840"/>
            <a:chExt cx="2016224" cy="2880320"/>
          </a:xfrm>
        </p:grpSpPr>
        <p:cxnSp>
          <p:nvCxnSpPr>
            <p:cNvPr id="8" name="Elbow Connector 7"/>
            <p:cNvCxnSpPr/>
            <p:nvPr/>
          </p:nvCxnSpPr>
          <p:spPr>
            <a:xfrm>
              <a:off x="899592" y="1988840"/>
              <a:ext cx="2016224" cy="1368152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1907704" y="4869160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1907704" y="3356992"/>
            <a:ext cx="0" cy="15121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5" name="Group 44"/>
          <p:cNvGrpSpPr/>
          <p:nvPr/>
        </p:nvGrpSpPr>
        <p:grpSpPr>
          <a:xfrm>
            <a:off x="5652120" y="2132856"/>
            <a:ext cx="2376264" cy="3168352"/>
            <a:chOff x="5652120" y="2132856"/>
            <a:chExt cx="2376264" cy="3168352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8028384" y="2132856"/>
              <a:ext cx="0" cy="316835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H="1">
              <a:off x="6228184" y="3212976"/>
              <a:ext cx="1800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H="1">
              <a:off x="6228184" y="4221088"/>
              <a:ext cx="1800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H="1">
              <a:off x="6228184" y="5301208"/>
              <a:ext cx="1800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H="1">
              <a:off x="5652120" y="2420888"/>
              <a:ext cx="237626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027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Factory Mode</a:t>
            </a:r>
            <a:r>
              <a:rPr lang="en-US" dirty="0"/>
              <a:t>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351309"/>
            <a:ext cx="4618856" cy="4525963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FACTORY</a:t>
            </a:r>
            <a:r>
              <a:rPr lang="en-US" sz="2800" dirty="0"/>
              <a:t> will be displayed and the following menu will appear:</a:t>
            </a:r>
          </a:p>
        </p:txBody>
      </p:sp>
      <p:pic>
        <p:nvPicPr>
          <p:cNvPr id="6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Picture 6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487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/>
          <a:lstStyle/>
          <a:p>
            <a:r>
              <a:rPr lang="en-US" sz="2400" dirty="0"/>
              <a:t>FACTORY MODE CONTINUED</a:t>
            </a:r>
          </a:p>
        </p:txBody>
      </p:sp>
      <p:pic>
        <p:nvPicPr>
          <p:cNvPr id="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Picture 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772400" cy="676275"/>
          </a:xfrm>
        </p:spPr>
        <p:txBody>
          <a:bodyPr/>
          <a:lstStyle/>
          <a:p>
            <a:pPr algn="r"/>
            <a:r>
              <a:rPr lang="en-US" sz="2800" b="1" dirty="0"/>
              <a:t>Factory Mode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9529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Factory Mode</a:t>
            </a:r>
            <a:r>
              <a:rPr lang="en-US" dirty="0"/>
              <a:t>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4474840" cy="5112568"/>
          </a:xfrm>
        </p:spPr>
        <p:txBody>
          <a:bodyPr/>
          <a:lstStyle/>
          <a:p>
            <a:r>
              <a:rPr lang="en-US" sz="2400" dirty="0"/>
              <a:t>Using the </a:t>
            </a:r>
            <a:r>
              <a:rPr lang="en-US" sz="2400" b="1" dirty="0">
                <a:solidFill>
                  <a:schemeClr val="accent1"/>
                </a:solidFill>
              </a:rPr>
              <a:t>AIR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/>
              <a:t>or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key, scroll to the function that you want to view then press the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key.</a:t>
            </a:r>
          </a:p>
          <a:p>
            <a:r>
              <a:rPr lang="en-US" sz="2400" dirty="0"/>
              <a:t>When completed, use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to scroll to START MEASURE then 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return to normal operation.</a:t>
            </a:r>
          </a:p>
        </p:txBody>
      </p:sp>
      <p:pic>
        <p:nvPicPr>
          <p:cNvPr id="9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Oval 10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5" name="Rounded Rectangle 14"/>
          <p:cNvSpPr/>
          <p:nvPr/>
        </p:nvSpPr>
        <p:spPr>
          <a:xfrm>
            <a:off x="2195736" y="2276872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267744" y="1268760"/>
            <a:ext cx="576064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275856" y="1268760"/>
            <a:ext cx="720080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827584" y="4221088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1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8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Keystrokes Summary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57200" y="2248272"/>
            <a:ext cx="4042792" cy="103671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Calibration Mode</a:t>
            </a:r>
          </a:p>
          <a:p>
            <a:pPr lvl="1"/>
            <a:r>
              <a:rPr lang="en-US" sz="2000" dirty="0"/>
              <a:t>Press </a:t>
            </a:r>
            <a:r>
              <a:rPr lang="en-US" sz="2000" dirty="0">
                <a:solidFill>
                  <a:schemeClr val="accent1"/>
                </a:solidFill>
              </a:rPr>
              <a:t>SHIFT</a:t>
            </a:r>
            <a:r>
              <a:rPr lang="en-US" sz="2000" dirty="0"/>
              <a:t> and then </a:t>
            </a:r>
            <a:r>
              <a:rPr lang="en-US" sz="2000" dirty="0">
                <a:solidFill>
                  <a:srgbClr val="FF0000"/>
                </a:solidFill>
              </a:rPr>
              <a:t>DISP</a:t>
            </a:r>
          </a:p>
          <a:p>
            <a:pPr lvl="2"/>
            <a:r>
              <a:rPr lang="en-US" sz="1600" i="1" dirty="0"/>
              <a:t>From Normal Operation mode</a:t>
            </a:r>
          </a:p>
        </p:txBody>
      </p:sp>
      <p:pic>
        <p:nvPicPr>
          <p:cNvPr id="7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3861048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9" name="Oval 8"/>
          <p:cNvSpPr/>
          <p:nvPr/>
        </p:nvSpPr>
        <p:spPr>
          <a:xfrm>
            <a:off x="1835696" y="458112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331640" y="4221088"/>
            <a:ext cx="590517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4993704" y="2264098"/>
            <a:ext cx="4042792" cy="13809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User Mode</a:t>
            </a:r>
          </a:p>
          <a:p>
            <a:pPr lvl="1"/>
            <a:r>
              <a:rPr lang="en-US" sz="2000" dirty="0"/>
              <a:t>Hold </a:t>
            </a:r>
            <a:r>
              <a:rPr lang="en-US" sz="2000" dirty="0">
                <a:solidFill>
                  <a:schemeClr val="accent1"/>
                </a:solidFill>
              </a:rPr>
              <a:t>AIR</a:t>
            </a:r>
            <a:r>
              <a:rPr lang="en-US" sz="2000" dirty="0"/>
              <a:t> &amp; </a:t>
            </a:r>
            <a:r>
              <a:rPr lang="en-US" sz="2000" dirty="0">
                <a:solidFill>
                  <a:srgbClr val="4F81BD"/>
                </a:solidFill>
              </a:rPr>
              <a:t>SHIFT</a:t>
            </a:r>
            <a:r>
              <a:rPr lang="en-US" sz="2000" dirty="0"/>
              <a:t> and then </a:t>
            </a:r>
            <a:r>
              <a:rPr lang="en-US" sz="2000" dirty="0">
                <a:solidFill>
                  <a:srgbClr val="FF0000"/>
                </a:solidFill>
              </a:rPr>
              <a:t>POWER/ENTER</a:t>
            </a:r>
          </a:p>
          <a:p>
            <a:pPr lvl="2"/>
            <a:r>
              <a:rPr lang="en-US" sz="1600" i="1" dirty="0">
                <a:solidFill>
                  <a:srgbClr val="000000"/>
                </a:solidFill>
              </a:rPr>
              <a:t>With the unit off</a:t>
            </a:r>
          </a:p>
        </p:txBody>
      </p:sp>
      <p:pic>
        <p:nvPicPr>
          <p:cNvPr id="12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80112" y="3876875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6" name="Oval 15"/>
          <p:cNvSpPr/>
          <p:nvPr/>
        </p:nvSpPr>
        <p:spPr>
          <a:xfrm>
            <a:off x="6084168" y="5013176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372200" y="458112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372200" y="422108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7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Keystrokes Summary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7544" y="1988840"/>
            <a:ext cx="4042792" cy="187220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Maintenance Mode</a:t>
            </a:r>
          </a:p>
          <a:p>
            <a:pPr lvl="1"/>
            <a:r>
              <a:rPr lang="en-US" sz="2000" dirty="0"/>
              <a:t>Hold </a:t>
            </a:r>
            <a:r>
              <a:rPr lang="en-US" sz="2000" dirty="0">
                <a:solidFill>
                  <a:schemeClr val="accent1"/>
                </a:solidFill>
              </a:rPr>
              <a:t>AIR</a:t>
            </a:r>
            <a:r>
              <a:rPr lang="en-US" sz="2000" dirty="0"/>
              <a:t> &amp; </a:t>
            </a:r>
            <a:r>
              <a:rPr lang="en-US" sz="2000" dirty="0">
                <a:solidFill>
                  <a:srgbClr val="4F81BD"/>
                </a:solidFill>
              </a:rPr>
              <a:t>SHIFT</a:t>
            </a:r>
            <a:r>
              <a:rPr lang="en-US" sz="2000" dirty="0"/>
              <a:t> and then </a:t>
            </a:r>
            <a:r>
              <a:rPr lang="en-US" sz="2000" dirty="0">
                <a:solidFill>
                  <a:srgbClr val="FF0000"/>
                </a:solidFill>
              </a:rPr>
              <a:t>POWER/ENTER</a:t>
            </a:r>
          </a:p>
          <a:p>
            <a:pPr lvl="2"/>
            <a:r>
              <a:rPr lang="en-US" sz="1600" i="1" dirty="0">
                <a:solidFill>
                  <a:srgbClr val="000000"/>
                </a:solidFill>
              </a:rPr>
              <a:t>With the unit off</a:t>
            </a:r>
            <a:endParaRPr lang="en-US" sz="1600" dirty="0">
              <a:solidFill>
                <a:srgbClr val="FF0000"/>
              </a:solidFill>
            </a:endParaRPr>
          </a:p>
          <a:p>
            <a:pPr lvl="1"/>
            <a:r>
              <a:rPr lang="en-US" sz="2000" dirty="0"/>
              <a:t>Password 0006 (Mode 1)</a:t>
            </a:r>
          </a:p>
          <a:p>
            <a:pPr lvl="1"/>
            <a:r>
              <a:rPr lang="en-US" sz="2000" dirty="0"/>
              <a:t>Password 2014 (Mode 2)</a:t>
            </a:r>
          </a:p>
        </p:txBody>
      </p:sp>
      <p:pic>
        <p:nvPicPr>
          <p:cNvPr id="7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3952" y="4293096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9" name="Oval 8"/>
          <p:cNvSpPr/>
          <p:nvPr/>
        </p:nvSpPr>
        <p:spPr>
          <a:xfrm>
            <a:off x="1846040" y="5013176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558008" y="5373216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846040" y="4653136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80112" y="4308923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1" name="Oval 10"/>
          <p:cNvSpPr/>
          <p:nvPr/>
        </p:nvSpPr>
        <p:spPr>
          <a:xfrm>
            <a:off x="6084168" y="5445224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72200" y="5013176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372200" y="4653136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4993704" y="1988840"/>
            <a:ext cx="4042792" cy="187220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Factory Mode</a:t>
            </a:r>
          </a:p>
          <a:p>
            <a:pPr lvl="1"/>
            <a:r>
              <a:rPr lang="en-US" sz="2000" dirty="0"/>
              <a:t>Hold </a:t>
            </a:r>
            <a:r>
              <a:rPr lang="en-US" sz="2000" dirty="0">
                <a:solidFill>
                  <a:schemeClr val="accent1"/>
                </a:solidFill>
              </a:rPr>
              <a:t>AIR</a:t>
            </a:r>
            <a:r>
              <a:rPr lang="en-US" sz="2000" dirty="0"/>
              <a:t> &amp; </a:t>
            </a:r>
            <a:r>
              <a:rPr lang="en-US" sz="2000" dirty="0">
                <a:solidFill>
                  <a:srgbClr val="4F81BD"/>
                </a:solidFill>
              </a:rPr>
              <a:t>SHIFT</a:t>
            </a:r>
            <a:r>
              <a:rPr lang="en-US" sz="2000" dirty="0"/>
              <a:t> and then </a:t>
            </a:r>
            <a:r>
              <a:rPr lang="en-US" sz="2000" dirty="0">
                <a:solidFill>
                  <a:srgbClr val="FF0000"/>
                </a:solidFill>
              </a:rPr>
              <a:t>POWER/ENTER</a:t>
            </a:r>
          </a:p>
          <a:p>
            <a:pPr lvl="2"/>
            <a:r>
              <a:rPr lang="en-US" sz="1600" i="1" dirty="0">
                <a:solidFill>
                  <a:srgbClr val="000000"/>
                </a:solidFill>
              </a:rPr>
              <a:t>With the unit off</a:t>
            </a:r>
            <a:endParaRPr lang="en-US" sz="1600" dirty="0">
              <a:solidFill>
                <a:srgbClr val="FF0000"/>
              </a:solidFill>
            </a:endParaRPr>
          </a:p>
          <a:p>
            <a:pPr lvl="1"/>
            <a:r>
              <a:rPr lang="en-US" sz="2000" dirty="0"/>
              <a:t>Password 1994</a:t>
            </a:r>
          </a:p>
        </p:txBody>
      </p:sp>
    </p:spTree>
    <p:extLst>
      <p:ext uri="{BB962C8B-B14F-4D97-AF65-F5344CB8AC3E}">
        <p14:creationId xmlns:p14="http://schemas.microsoft.com/office/powerpoint/2010/main" val="8051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Sensor Replacement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/>
          <a:lstStyle/>
          <a:p>
            <a:r>
              <a:rPr lang="en-US" sz="2800" dirty="0"/>
              <a:t>Turn GX-6000 OFF</a:t>
            </a:r>
          </a:p>
          <a:p>
            <a:r>
              <a:rPr lang="en-US" sz="2800" dirty="0"/>
              <a:t>Remove rubber boot covering instrument</a:t>
            </a:r>
          </a:p>
          <a:p>
            <a:r>
              <a:rPr lang="en-US" sz="2800" dirty="0"/>
              <a:t>Loosen screws over flow chamber.</a:t>
            </a:r>
          </a:p>
          <a:p>
            <a:r>
              <a:rPr lang="en-US" sz="2800" dirty="0"/>
              <a:t>No need to remove the 3 belt clip screws.</a:t>
            </a:r>
          </a:p>
          <a:p>
            <a:endParaRPr lang="en-US" dirty="0"/>
          </a:p>
        </p:txBody>
      </p:sp>
      <p:pic>
        <p:nvPicPr>
          <p:cNvPr id="6" name="Picture 5" descr="DSC_7843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060848"/>
            <a:ext cx="4512193" cy="32403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380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Sensor Replacement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en-US" dirty="0"/>
              <a:t>Remove flow chamber exposing sensor gasket and scrubbers.</a:t>
            </a:r>
          </a:p>
        </p:txBody>
      </p:sp>
      <p:pic>
        <p:nvPicPr>
          <p:cNvPr id="4" name="Picture 3" descr="DSC_7844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1700808"/>
            <a:ext cx="4804286" cy="3960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404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Sensor Replacement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/>
          <a:lstStyle/>
          <a:p>
            <a:r>
              <a:rPr lang="en-US" dirty="0"/>
              <a:t>Remove sensor gasket exposing sensors.</a:t>
            </a:r>
          </a:p>
          <a:p>
            <a:r>
              <a:rPr lang="en-US" dirty="0"/>
              <a:t>Remove and replace sensors as needed.</a:t>
            </a:r>
          </a:p>
        </p:txBody>
      </p:sp>
      <p:pic>
        <p:nvPicPr>
          <p:cNvPr id="5" name="Picture 4" descr="DSC_7845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084" y="1772816"/>
            <a:ext cx="4797290" cy="367240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639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Replacement of Sensor Scrubbers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H2S scrubber for LEL sensor</a:t>
            </a:r>
          </a:p>
          <a:p>
            <a:pPr lvl="1"/>
            <a:r>
              <a:rPr lang="en-US" dirty="0"/>
              <a:t>P/N 33-7114RK</a:t>
            </a:r>
          </a:p>
          <a:p>
            <a:r>
              <a:rPr lang="en-US" dirty="0"/>
              <a:t>H2S scrubber for CO sensor</a:t>
            </a:r>
          </a:p>
          <a:p>
            <a:pPr lvl="1"/>
            <a:r>
              <a:rPr lang="en-US" dirty="0"/>
              <a:t>P/N 33-7102RK</a:t>
            </a:r>
          </a:p>
        </p:txBody>
      </p:sp>
      <p:pic>
        <p:nvPicPr>
          <p:cNvPr id="3" name="Picture 2" descr="DSC_78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7401" y="2204864"/>
            <a:ext cx="4225079" cy="381642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8" name="Straight Arrow Connector 7"/>
          <p:cNvCxnSpPr/>
          <p:nvPr/>
        </p:nvCxnSpPr>
        <p:spPr>
          <a:xfrm>
            <a:off x="3131840" y="2780928"/>
            <a:ext cx="4536504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75856" y="4077072"/>
            <a:ext cx="4536504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 flipV="1">
            <a:off x="6948264" y="3284984"/>
            <a:ext cx="792088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7236296" y="3861048"/>
            <a:ext cx="648072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41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Replacing sensor scrubbers and gasket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Use fingers or a flat head screwdriver to align gasket underneath tabs.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3" name="Picture 12" descr="IMG_11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582" y="1484784"/>
            <a:ext cx="3831890" cy="51091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14" name="Straight Arrow Connector 13"/>
          <p:cNvCxnSpPr/>
          <p:nvPr/>
        </p:nvCxnSpPr>
        <p:spPr>
          <a:xfrm flipV="1">
            <a:off x="2267744" y="4725144"/>
            <a:ext cx="4536504" cy="72008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339752" y="3501008"/>
            <a:ext cx="4464496" cy="1224136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rgbClr val="008000"/>
                </a:solidFill>
              </a:rPr>
              <a:t>CORRECT</a:t>
            </a:r>
          </a:p>
        </p:txBody>
      </p:sp>
    </p:spTree>
    <p:extLst>
      <p:ext uri="{BB962C8B-B14F-4D97-AF65-F5344CB8AC3E}">
        <p14:creationId xmlns:p14="http://schemas.microsoft.com/office/powerpoint/2010/main" val="360209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>
                <a:latin typeface="+mj-lt"/>
              </a:rPr>
              <a:t>Smart Sensor Technology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385625"/>
              </p:ext>
            </p:extLst>
          </p:nvPr>
        </p:nvGraphicFramePr>
        <p:xfrm>
          <a:off x="107504" y="2564906"/>
          <a:ext cx="2880320" cy="4142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Smart Electrochemical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br>
                        <a:rPr lang="en-US" sz="1600" b="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600" b="0" baseline="0" dirty="0">
                          <a:solidFill>
                            <a:schemeClr val="tx1"/>
                          </a:solidFill>
                        </a:rPr>
                        <a:t>(ESS-03DH-XXX)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99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GAS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RANGE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448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Ammonia</a:t>
                      </a:r>
                      <a:r>
                        <a:rPr lang="en-US" sz="1000" baseline="0" dirty="0"/>
                        <a:t> (NH3)</a:t>
                      </a:r>
                      <a:endParaRPr lang="en-US" sz="10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0-400 ppm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448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Chlorine</a:t>
                      </a:r>
                      <a:r>
                        <a:rPr lang="en-US" sz="1000" baseline="0" dirty="0"/>
                        <a:t> (Cl2)</a:t>
                      </a:r>
                      <a:endParaRPr lang="en-US" sz="10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0-10ppm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739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Hydrogen</a:t>
                      </a:r>
                      <a:r>
                        <a:rPr lang="en-US" sz="1000" baseline="0" dirty="0"/>
                        <a:t> Cyanide (HCN)</a:t>
                      </a:r>
                      <a:endParaRPr lang="en-US" sz="10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0-15ppm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739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Nitrogen Dioxide (NO2)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0-20 ppm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739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Sulfur Dioxide (SO2)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0-99.9 ppm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4909">
                <a:tc gridSpan="2"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Monitor</a:t>
                      </a:r>
                      <a:r>
                        <a:rPr lang="en-US" sz="1000" baseline="0" dirty="0"/>
                        <a:t> a wide variety of toxic gases. Smart plug and play sensors are auto recognized and can be remotely calibrated</a:t>
                      </a:r>
                      <a:endParaRPr lang="en-US" sz="10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749365"/>
              </p:ext>
            </p:extLst>
          </p:nvPr>
        </p:nvGraphicFramePr>
        <p:xfrm>
          <a:off x="3131841" y="2560564"/>
          <a:ext cx="3168351" cy="2901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9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2412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Photo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</a:rPr>
                        <a:t> Ionization Detection</a:t>
                      </a:r>
                      <a:br>
                        <a:rPr lang="en-US" sz="1600" b="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600" b="0" baseline="0" dirty="0">
                          <a:solidFill>
                            <a:schemeClr val="tx1"/>
                          </a:solidFill>
                        </a:rPr>
                        <a:t>PID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F936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F93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187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GAS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RANGE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396"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10.6</a:t>
                      </a:r>
                      <a:r>
                        <a:rPr lang="en-US" sz="1000" baseline="0" dirty="0"/>
                        <a:t> Lamp</a:t>
                      </a:r>
                      <a:endParaRPr lang="en-US" sz="1000" dirty="0"/>
                    </a:p>
                  </a:txBody>
                  <a:tcPr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baseline="0" dirty="0"/>
                        <a:t>600 VOC’s</a:t>
                      </a:r>
                      <a:endParaRPr lang="en-US" sz="10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0-40,000 ppb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9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0-4,000</a:t>
                      </a:r>
                      <a:r>
                        <a:rPr lang="en-US" sz="1000" baseline="0"/>
                        <a:t> </a:t>
                      </a:r>
                      <a:r>
                        <a:rPr lang="en-US" sz="1000" baseline="0" dirty="0"/>
                        <a:t>ppm</a:t>
                      </a:r>
                      <a:endParaRPr lang="en-US" sz="10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527"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10.0 Lamp</a:t>
                      </a:r>
                    </a:p>
                  </a:txBody>
                  <a:tcPr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Benzene Specific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0.1-50 ppm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8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300 VOC’s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0-100 ppm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847"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Monitor low ppm VOC gases.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082984"/>
              </p:ext>
            </p:extLst>
          </p:nvPr>
        </p:nvGraphicFramePr>
        <p:xfrm>
          <a:off x="6372200" y="2564904"/>
          <a:ext cx="2664296" cy="2874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Infrared</a:t>
                      </a:r>
                      <a:br>
                        <a:rPr lang="en-US" sz="1600" b="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600" b="0" baseline="0" dirty="0">
                          <a:solidFill>
                            <a:schemeClr val="tx1"/>
                          </a:solidFill>
                        </a:rPr>
                        <a:t>(DES-3311-1/2)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98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GAS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RANGE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411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Carbon Dioxide</a:t>
                      </a:r>
                      <a:r>
                        <a:rPr lang="en-US" sz="1000" baseline="0" dirty="0"/>
                        <a:t> (CO2)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0-10,000</a:t>
                      </a:r>
                      <a:r>
                        <a:rPr lang="en-US" sz="1000" baseline="0" dirty="0"/>
                        <a:t> ppm</a:t>
                      </a:r>
                      <a:br>
                        <a:rPr lang="en-US" sz="1000" baseline="0" dirty="0"/>
                      </a:br>
                      <a:r>
                        <a:rPr lang="en-US" sz="1000" baseline="0" dirty="0"/>
                        <a:t>0-10% Vol.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411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Methane (CH4)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0-100%</a:t>
                      </a:r>
                      <a:r>
                        <a:rPr lang="en-US" sz="1000" baseline="0" dirty="0"/>
                        <a:t> LEL</a:t>
                      </a:r>
                    </a:p>
                    <a:p>
                      <a:pPr algn="ctr"/>
                      <a:r>
                        <a:rPr lang="en-US" sz="1000" baseline="0" dirty="0"/>
                        <a:t>0-100% Vol.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391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Hydrocarbons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0-100% LEL</a:t>
                      </a:r>
                    </a:p>
                    <a:p>
                      <a:pPr algn="ctr"/>
                      <a:r>
                        <a:rPr lang="en-US" sz="1000" dirty="0"/>
                        <a:t>0-30% Vol.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713">
                <a:tc gridSpan="2"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Monitor</a:t>
                      </a:r>
                      <a:r>
                        <a:rPr lang="en-US" sz="1000" baseline="0" dirty="0"/>
                        <a:t> Combustible gases in inert environments. Monitor wide range of CO2.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2" name="Picture 11" descr="PID_0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980728"/>
            <a:ext cx="1118388" cy="15121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ESS-03DH-HCN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980728"/>
            <a:ext cx="1182457" cy="158394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DES-3311-Sensor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958570"/>
            <a:ext cx="1296144" cy="16023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5" name="Rounded Rectangle 7"/>
          <p:cNvSpPr/>
          <p:nvPr/>
        </p:nvSpPr>
        <p:spPr bwMode="auto">
          <a:xfrm>
            <a:off x="3131840" y="5517232"/>
            <a:ext cx="5904656" cy="1296144"/>
          </a:xfrm>
          <a:prstGeom prst="roundRect">
            <a:avLst>
              <a:gd name="adj" fmla="val 4266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1400" b="0" u="sng" kern="0" dirty="0">
                <a:latin typeface="+mn-lt"/>
              </a:rPr>
              <a:t>*Priority order for instruments using both Smart Sensor slots: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1200" b="0" kern="0" dirty="0">
                <a:latin typeface="+mn-lt"/>
              </a:rPr>
              <a:t>PID 10.6 </a:t>
            </a:r>
            <a:r>
              <a:rPr kumimoji="0" lang="en-US" altLang="ja-JP" sz="1200" b="0" kern="0" dirty="0" err="1">
                <a:latin typeface="+mn-lt"/>
              </a:rPr>
              <a:t>eV</a:t>
            </a:r>
            <a:r>
              <a:rPr kumimoji="0" lang="en-US" altLang="ja-JP" sz="1200" b="0" kern="0" dirty="0">
                <a:latin typeface="+mn-lt"/>
              </a:rPr>
              <a:t> low range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1200" b="0" kern="0" dirty="0">
                <a:latin typeface="+mn-lt"/>
              </a:rPr>
              <a:t>PID 10.0 </a:t>
            </a:r>
            <a:r>
              <a:rPr kumimoji="0" lang="en-US" altLang="ja-JP" sz="1200" b="0" kern="0" dirty="0" err="1">
                <a:latin typeface="+mn-lt"/>
              </a:rPr>
              <a:t>eV</a:t>
            </a:r>
            <a:r>
              <a:rPr kumimoji="0" lang="en-US" altLang="ja-JP" sz="1200" b="0" kern="0" dirty="0">
                <a:latin typeface="+mn-lt"/>
              </a:rPr>
              <a:t> benzene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1200" b="0" kern="0">
                <a:latin typeface="+mn-lt"/>
              </a:rPr>
              <a:t>PID 10.6 </a:t>
            </a:r>
            <a:r>
              <a:rPr kumimoji="0" lang="en-US" altLang="ja-JP" sz="1200" b="0" kern="0" dirty="0" err="1">
                <a:latin typeface="+mn-lt"/>
              </a:rPr>
              <a:t>eV</a:t>
            </a:r>
            <a:r>
              <a:rPr kumimoji="0" lang="en-US" altLang="ja-JP" sz="1200" b="0" kern="0" dirty="0">
                <a:latin typeface="+mn-lt"/>
              </a:rPr>
              <a:t> high range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1200" b="0" kern="0" dirty="0">
                <a:latin typeface="+mn-lt"/>
              </a:rPr>
              <a:t>CL2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1200" b="0" kern="0" dirty="0">
                <a:latin typeface="+mn-lt"/>
              </a:rPr>
              <a:t>All other sensors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US" altLang="ja-JP" sz="2000" b="0" kern="0" dirty="0">
              <a:latin typeface="+mn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US" altLang="ja-JP" b="0" kern="0" dirty="0"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ja-JP" b="0" kern="0" dirty="0"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b="0" kern="0" dirty="0">
                <a:latin typeface="+mn-lt"/>
              </a:rPr>
              <a:t> </a:t>
            </a:r>
            <a:r>
              <a:rPr kumimoji="0" lang="en-US" altLang="ja-JP" b="0" kern="0" noProof="0" dirty="0">
                <a:latin typeface="+mn-lt"/>
              </a:rPr>
              <a:t> </a:t>
            </a:r>
            <a:endParaRPr kumimoji="0" lang="en-GB" altLang="ja-JP" b="0" i="0" u="none" strike="noStrike" kern="0" cap="none" spc="0" normalizeH="0" baseline="0" noProof="0" dirty="0">
              <a:ln>
                <a:noFill/>
              </a:ln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029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G_110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279912" y="1948272"/>
            <a:ext cx="5436096" cy="40770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Replacing sensor scrubbers and gasket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Notches not seated properly, and unaligned.</a:t>
            </a:r>
          </a:p>
          <a:p>
            <a:r>
              <a:rPr lang="en-US" dirty="0"/>
              <a:t>Sensor scrubbers not secured in place 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499992" y="2708920"/>
            <a:ext cx="2448272" cy="11521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139952" y="2348880"/>
            <a:ext cx="2808312" cy="22322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 txBox="1">
            <a:spLocks/>
          </p:cNvSpPr>
          <p:nvPr/>
        </p:nvSpPr>
        <p:spPr bwMode="auto">
          <a:xfrm>
            <a:off x="2555776" y="1412776"/>
            <a:ext cx="2448272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INCORRECT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499992" y="3356992"/>
            <a:ext cx="2880320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10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Replacing sensor scrubbers and gasket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4174232" cy="4114800"/>
          </a:xfrm>
        </p:spPr>
        <p:txBody>
          <a:bodyPr/>
          <a:lstStyle/>
          <a:p>
            <a:r>
              <a:rPr lang="en-US" dirty="0"/>
              <a:t>Verify these two ports are completely vertical and not canted at an angle. Otherwise, low flow may result.</a:t>
            </a:r>
          </a:p>
        </p:txBody>
      </p:sp>
      <p:pic>
        <p:nvPicPr>
          <p:cNvPr id="13" name="Picture 12" descr="IMG_11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582" y="1484784"/>
            <a:ext cx="3831890" cy="51091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14" name="Straight Arrow Connector 13"/>
          <p:cNvCxnSpPr/>
          <p:nvPr/>
        </p:nvCxnSpPr>
        <p:spPr>
          <a:xfrm>
            <a:off x="4283968" y="2420888"/>
            <a:ext cx="2088232" cy="7200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355976" y="2276872"/>
            <a:ext cx="1512168" cy="144016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1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4174232" cy="4114800"/>
          </a:xfrm>
        </p:spPr>
        <p:txBody>
          <a:bodyPr/>
          <a:lstStyle/>
          <a:p>
            <a:r>
              <a:rPr lang="en-US" sz="2400" dirty="0"/>
              <a:t>Locate PID sensor and remove it out of the sensor socket. </a:t>
            </a:r>
          </a:p>
          <a:p>
            <a:r>
              <a:rPr lang="en-US" sz="2400" dirty="0"/>
              <a:t>Place the PID sensor on a flat clean working surface</a:t>
            </a:r>
          </a:p>
          <a:p>
            <a:r>
              <a:rPr lang="en-US" sz="2400" dirty="0"/>
              <a:t>Wear gloves to prevent body oils from contaminating the sensor.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3" name="Picture 2" descr="Screen Shot 2018-08-02 at 12.29.10 P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844824"/>
            <a:ext cx="4338336" cy="414908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706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888432" cy="4114800"/>
          </a:xfrm>
        </p:spPr>
        <p:txBody>
          <a:bodyPr/>
          <a:lstStyle/>
          <a:p>
            <a:r>
              <a:rPr lang="en-US" sz="2400" dirty="0"/>
              <a:t>Locate the tabs on the electrode stack removal tool and insert them into the slots on the side of the PID sensor.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6" name="Picture 5" descr="Screen Shot 2018-08-02 at 12.45.40 P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1916832"/>
            <a:ext cx="4615079" cy="374441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784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888432" cy="4114800"/>
          </a:xfrm>
        </p:spPr>
        <p:txBody>
          <a:bodyPr/>
          <a:lstStyle/>
          <a:p>
            <a:r>
              <a:rPr lang="en-US" sz="2400" dirty="0"/>
              <a:t>Squeeze the removal tool to push the tabs into the sensor slots until the electrode stack and lamp are released.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3" name="Picture 2" descr="Screen Shot 2018-08-02 at 12.49.25 P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9714" y="1916831"/>
            <a:ext cx="4358305" cy="417646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689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888432" cy="4114800"/>
          </a:xfrm>
        </p:spPr>
        <p:txBody>
          <a:bodyPr/>
          <a:lstStyle/>
          <a:p>
            <a:r>
              <a:rPr lang="en-US" sz="2400" dirty="0"/>
              <a:t>Handle with care once both the electrode stack and lamp are released.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5" name="Picture 4" descr="Screen Shot 2018-08-02 at 12.54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1916832"/>
            <a:ext cx="4638371" cy="4416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847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888432" cy="4114800"/>
          </a:xfrm>
        </p:spPr>
        <p:txBody>
          <a:bodyPr/>
          <a:lstStyle/>
          <a:p>
            <a:r>
              <a:rPr lang="en-US" sz="2300" dirty="0"/>
              <a:t>Collect a small amount of aluminum oxide powder on a cotton swab.</a:t>
            </a:r>
          </a:p>
          <a:p>
            <a:r>
              <a:rPr lang="en-US" sz="2300" dirty="0"/>
              <a:t>Use a circular motion, applying light pressure to clean the lamp window. </a:t>
            </a:r>
          </a:p>
          <a:p>
            <a:r>
              <a:rPr lang="en-US" sz="2300" dirty="0">
                <a:solidFill>
                  <a:srgbClr val="F50000"/>
                </a:solidFill>
              </a:rPr>
              <a:t>Note* </a:t>
            </a:r>
            <a:r>
              <a:rPr lang="en-US" sz="2300" dirty="0"/>
              <a:t>Do not touch the lamp window with your fingers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5" name="Picture 4" descr="Screen Shot 2018-08-02 at 1.00.1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6583" y="2132856"/>
            <a:ext cx="4909913" cy="352839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424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888432" cy="4114800"/>
          </a:xfrm>
        </p:spPr>
        <p:txBody>
          <a:bodyPr/>
          <a:lstStyle/>
          <a:p>
            <a:r>
              <a:rPr lang="en-US" sz="2300" dirty="0"/>
              <a:t>Continue polishing until you hear a squeaking sound made by the cotton swab moving over the window surface. This usually occurs after about 15 seconds of polishing.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5" name="Picture 4" descr="Screen Shot 2018-08-02 at 1.00.1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6583" y="2132856"/>
            <a:ext cx="4909913" cy="352839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489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888432" cy="4114800"/>
          </a:xfrm>
        </p:spPr>
        <p:txBody>
          <a:bodyPr/>
          <a:lstStyle/>
          <a:p>
            <a:r>
              <a:rPr lang="en-US" sz="2300" dirty="0"/>
              <a:t>Remove the residual powder from the lamp window with a clean cotton swab. Take care not to touch the tip of the cotton swab that is used to clean the lamp as this may contaminate it with finger oil.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3" name="Picture 2" descr="Screen Shot 2018-08-02 at 1.05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2132856"/>
            <a:ext cx="4921557" cy="309634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626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888432" cy="4114800"/>
          </a:xfrm>
        </p:spPr>
        <p:txBody>
          <a:bodyPr/>
          <a:lstStyle/>
          <a:p>
            <a:r>
              <a:rPr lang="en-US" sz="2300" dirty="0"/>
              <a:t>Ensure the lamp is completely dry and any visible signs of contamination are removed before installing.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5" name="Picture 4" descr="Screen Shot 2018-08-02 at 1.09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2060848"/>
            <a:ext cx="5108539" cy="395634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76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 &amp; Maintenance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2132856"/>
            <a:ext cx="5442925" cy="342200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219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528392" cy="4114800"/>
          </a:xfrm>
        </p:spPr>
        <p:txBody>
          <a:bodyPr/>
          <a:lstStyle/>
          <a:p>
            <a:r>
              <a:rPr lang="en-US" sz="2300" dirty="0"/>
              <a:t>Insert the lamp back into the electrode stack. 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3" name="Picture 2" descr="Screen Shot 2018-08-02 at 2.13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2060848"/>
            <a:ext cx="5112568" cy="394998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40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528392" cy="4114800"/>
          </a:xfrm>
        </p:spPr>
        <p:txBody>
          <a:bodyPr/>
          <a:lstStyle/>
          <a:p>
            <a:r>
              <a:rPr lang="en-US" sz="2300" dirty="0"/>
              <a:t>Return the electrode stack with the lamp firmly attached into the PID body.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5" name="Picture 4" descr="Screen Shot 2018-08-02 at 2.18.07 P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2132856"/>
            <a:ext cx="5077595" cy="321297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377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528392" cy="4114800"/>
          </a:xfrm>
        </p:spPr>
        <p:txBody>
          <a:bodyPr/>
          <a:lstStyle/>
          <a:p>
            <a:r>
              <a:rPr lang="en-US" sz="2300" dirty="0"/>
              <a:t>Line the electrode stack with the PID body and press down firmly until the top of the electrode stack is flush with the PID body.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3" name="Picture 2" descr="Screen Shot 2018-08-02 at 2.22.2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1844824"/>
            <a:ext cx="4612392" cy="433954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090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528392" cy="4114800"/>
          </a:xfrm>
        </p:spPr>
        <p:txBody>
          <a:bodyPr/>
          <a:lstStyle/>
          <a:p>
            <a:r>
              <a:rPr lang="en-US" sz="2300" dirty="0"/>
              <a:t>Return the PID sensor back into the sensor socket.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5" name="Picture 4" descr="Screen Shot 2018-08-02 at 2.25.1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700808"/>
            <a:ext cx="5199739" cy="465313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84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PID Lamp Cleaning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096344" cy="799728"/>
          </a:xfrm>
        </p:spPr>
        <p:txBody>
          <a:bodyPr/>
          <a:lstStyle/>
          <a:p>
            <a:r>
              <a:rPr lang="en-US" sz="2300" dirty="0"/>
              <a:t>Cleaning Kit </a:t>
            </a:r>
          </a:p>
          <a:p>
            <a:pPr lvl="1"/>
            <a:r>
              <a:rPr lang="en-US" sz="1900" dirty="0"/>
              <a:t>P/N 82-0300RK</a:t>
            </a:r>
            <a:br>
              <a:rPr lang="en-US" sz="1900" dirty="0"/>
            </a:br>
            <a:endParaRPr lang="en-US" sz="1900" dirty="0"/>
          </a:p>
          <a:p>
            <a:pPr lvl="1"/>
            <a:endParaRPr lang="en-US" sz="1900" dirty="0"/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3" name="Picture 2" descr="Screen Shot 2018-08-02 at 12.27.19 PM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2132856"/>
            <a:ext cx="5772244" cy="3284984"/>
          </a:xfrm>
          <a:prstGeom prst="rect">
            <a:avLst/>
          </a:prstGeom>
        </p:spPr>
      </p:pic>
      <p:sp>
        <p:nvSpPr>
          <p:cNvPr id="7" name="Text Placeholder 3"/>
          <p:cNvSpPr txBox="1">
            <a:spLocks/>
          </p:cNvSpPr>
          <p:nvPr/>
        </p:nvSpPr>
        <p:spPr bwMode="auto">
          <a:xfrm>
            <a:off x="251520" y="2842592"/>
            <a:ext cx="309634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300" dirty="0"/>
              <a:t>Includes:</a:t>
            </a:r>
          </a:p>
          <a:p>
            <a:pPr lvl="1"/>
            <a:r>
              <a:rPr lang="en-US" sz="1900" i="1" dirty="0"/>
              <a:t>Electrode stack removal tool</a:t>
            </a:r>
          </a:p>
          <a:p>
            <a:pPr lvl="2"/>
            <a:r>
              <a:rPr lang="en-US" sz="1500" dirty="0"/>
              <a:t>P/N 82-0003RK</a:t>
            </a:r>
          </a:p>
          <a:p>
            <a:pPr lvl="1"/>
            <a:r>
              <a:rPr lang="en-US" sz="1900" i="1" dirty="0"/>
              <a:t>Aluminum Oxide</a:t>
            </a:r>
          </a:p>
          <a:p>
            <a:pPr lvl="2"/>
            <a:r>
              <a:rPr lang="en-US" sz="1500" dirty="0"/>
              <a:t>P/N 09-0001RK-01</a:t>
            </a:r>
          </a:p>
          <a:p>
            <a:pPr marL="914400" lvl="2" indent="0">
              <a:buNone/>
            </a:pPr>
            <a:r>
              <a:rPr lang="en-US" sz="1500" dirty="0"/>
              <a:t> </a:t>
            </a:r>
            <a:br>
              <a:rPr lang="en-US" sz="1100" dirty="0"/>
            </a:br>
            <a:endParaRPr lang="en-US" sz="1100" dirty="0"/>
          </a:p>
          <a:p>
            <a:pPr lvl="1"/>
            <a:endParaRPr lang="en-US" sz="1900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 bwMode="auto">
          <a:xfrm>
            <a:off x="251520" y="4725144"/>
            <a:ext cx="309634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900" i="1" dirty="0"/>
              <a:t>Finger cots</a:t>
            </a:r>
          </a:p>
          <a:p>
            <a:pPr lvl="2"/>
            <a:r>
              <a:rPr lang="en-US" sz="1500" dirty="0"/>
              <a:t>P/N 08-5110RK</a:t>
            </a:r>
          </a:p>
          <a:p>
            <a:pPr lvl="1"/>
            <a:r>
              <a:rPr lang="en-US" sz="1900" i="1" dirty="0"/>
              <a:t>Cotton swabs</a:t>
            </a:r>
          </a:p>
          <a:p>
            <a:pPr lvl="2"/>
            <a:r>
              <a:rPr lang="en-US" sz="1500" dirty="0"/>
              <a:t>P/N 08-5100RK</a:t>
            </a:r>
          </a:p>
          <a:p>
            <a:pPr lvl="2"/>
            <a:endParaRPr lang="en-US" sz="1100" dirty="0"/>
          </a:p>
          <a:p>
            <a:pPr marL="914400" lvl="2" indent="0">
              <a:buNone/>
            </a:pPr>
            <a:r>
              <a:rPr lang="en-US" sz="1500" dirty="0"/>
              <a:t> </a:t>
            </a:r>
            <a:br>
              <a:rPr lang="en-US" sz="1100" dirty="0"/>
            </a:br>
            <a:endParaRPr lang="en-US" sz="1100" dirty="0"/>
          </a:p>
          <a:p>
            <a:pPr lvl="1"/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307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Probe Filter Replacement</a:t>
            </a:r>
          </a:p>
        </p:txBody>
      </p:sp>
      <p:pic>
        <p:nvPicPr>
          <p:cNvPr id="6" name="Picture 5" descr="DSC_7872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2132856"/>
            <a:ext cx="4696577" cy="324036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402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Probe Filter Replacement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528392" cy="4114800"/>
          </a:xfrm>
        </p:spPr>
        <p:txBody>
          <a:bodyPr/>
          <a:lstStyle/>
          <a:p>
            <a:r>
              <a:rPr lang="en-US" sz="2300" dirty="0"/>
              <a:t>Grasp each end of the clear probe body firmly and unscrew the two halves from each other.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3" name="Picture 2" descr="DSC_7875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2132856"/>
            <a:ext cx="4997043" cy="306896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492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Probe Filter Replacement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528392" cy="4114800"/>
          </a:xfrm>
        </p:spPr>
        <p:txBody>
          <a:bodyPr/>
          <a:lstStyle/>
          <a:p>
            <a:r>
              <a:rPr lang="en-US" sz="2300" dirty="0"/>
              <a:t>Hydrophobic Filter Disk</a:t>
            </a:r>
          </a:p>
          <a:p>
            <a:pPr lvl="1"/>
            <a:r>
              <a:rPr lang="en-US" sz="1900" dirty="0"/>
              <a:t>P/N 33-0159RK</a:t>
            </a:r>
          </a:p>
          <a:p>
            <a:r>
              <a:rPr lang="en-US" sz="2300" dirty="0"/>
              <a:t>Particle Filter</a:t>
            </a:r>
          </a:p>
          <a:p>
            <a:pPr lvl="1"/>
            <a:r>
              <a:rPr lang="en-US" sz="1900" dirty="0"/>
              <a:t>P/N 33-3013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3" name="Picture 2" descr="DSC_7875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2132856"/>
            <a:ext cx="4997043" cy="306896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>
            <a:off x="3275856" y="2204864"/>
            <a:ext cx="3672408" cy="12241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555776" y="3356992"/>
            <a:ext cx="3024336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37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Probe Filter Replacement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528392" cy="4114800"/>
          </a:xfrm>
        </p:spPr>
        <p:txBody>
          <a:bodyPr/>
          <a:lstStyle/>
          <a:p>
            <a:r>
              <a:rPr lang="en-US" sz="2300" dirty="0"/>
              <a:t>Replace both filters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9" name="Picture 8" descr="DSC_787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196752"/>
            <a:ext cx="3558314" cy="266001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DSC_78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4077072"/>
            <a:ext cx="3572027" cy="23733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832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Probe Filter Replacement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51520" y="1981200"/>
            <a:ext cx="3528392" cy="4114800"/>
          </a:xfrm>
        </p:spPr>
        <p:txBody>
          <a:bodyPr/>
          <a:lstStyle/>
          <a:p>
            <a:r>
              <a:rPr lang="en-US" sz="2300" dirty="0"/>
              <a:t>Screw both the top and bottom half of the probe securely and resume normal operation.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 bwMode="auto">
          <a:xfrm>
            <a:off x="3203848" y="1412776"/>
            <a:ext cx="18002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b="1" dirty="0">
              <a:solidFill>
                <a:srgbClr val="008000"/>
              </a:solidFill>
            </a:endParaRPr>
          </a:p>
        </p:txBody>
      </p:sp>
      <p:pic>
        <p:nvPicPr>
          <p:cNvPr id="3" name="Picture 2" descr="DSC_788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2132856"/>
            <a:ext cx="5071351" cy="346857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066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Calibration, Standard 4 Gas Unit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2780928"/>
            <a:ext cx="54726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Press and hold </a:t>
            </a:r>
            <a:r>
              <a:rPr lang="en-US" sz="2800" b="1" dirty="0">
                <a:solidFill>
                  <a:srgbClr val="4F81BD"/>
                </a:solidFill>
              </a:rPr>
              <a:t>POWER/ENTER</a:t>
            </a:r>
            <a:r>
              <a:rPr lang="en-US" sz="2800" b="1" dirty="0"/>
              <a:t> </a:t>
            </a:r>
            <a:r>
              <a:rPr lang="en-US" sz="2800" dirty="0"/>
              <a:t>button to turn on GX-6000</a:t>
            </a:r>
          </a:p>
        </p:txBody>
      </p:sp>
      <p:pic>
        <p:nvPicPr>
          <p:cNvPr id="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4128" y="2924944"/>
            <a:ext cx="2401231" cy="2432445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9" name="Oval 8"/>
          <p:cNvSpPr/>
          <p:nvPr/>
        </p:nvSpPr>
        <p:spPr>
          <a:xfrm>
            <a:off x="6228184" y="4149080"/>
            <a:ext cx="1368152" cy="57606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539552" y="3176972"/>
            <a:ext cx="2520280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Turning On/Off Smart Sensor Channels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4474840" cy="5184576"/>
          </a:xfrm>
        </p:spPr>
        <p:txBody>
          <a:bodyPr/>
          <a:lstStyle/>
          <a:p>
            <a:r>
              <a:rPr lang="en-US" sz="2400" dirty="0"/>
              <a:t>With the unit OFF, press and hold the </a:t>
            </a:r>
            <a:r>
              <a:rPr lang="en-US" sz="2400" b="1" dirty="0">
                <a:solidFill>
                  <a:srgbClr val="4F81BD"/>
                </a:solidFill>
              </a:rPr>
              <a:t>AIR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4F81BD"/>
                </a:solidFill>
              </a:rPr>
              <a:t>SHIFT</a:t>
            </a:r>
            <a:r>
              <a:rPr lang="en-US" sz="2400" dirty="0"/>
              <a:t> keys.</a:t>
            </a:r>
          </a:p>
          <a:p>
            <a:r>
              <a:rPr lang="en-US" sz="2400" dirty="0"/>
              <a:t>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 to turn instrument ON.</a:t>
            </a:r>
          </a:p>
          <a:p>
            <a:r>
              <a:rPr lang="en-US" sz="2400" dirty="0"/>
              <a:t>USER MODE and MAINTENANCE mode will be displayed.</a:t>
            </a:r>
          </a:p>
          <a:p>
            <a:r>
              <a:rPr lang="en-US" sz="2400" dirty="0"/>
              <a:t>Cursor will be next to USER MODE, press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to move cursor to MAINTENANCE, then press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400" dirty="0"/>
              <a:t>.</a:t>
            </a:r>
          </a:p>
        </p:txBody>
      </p:sp>
      <p:pic>
        <p:nvPicPr>
          <p:cNvPr id="1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Picture 1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Oval 16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1" name="Rounded Rectangle 20"/>
          <p:cNvSpPr/>
          <p:nvPr/>
        </p:nvSpPr>
        <p:spPr>
          <a:xfrm>
            <a:off x="2195736" y="2420888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827584" y="1988840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827584" y="5805264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65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Turning On/Off Smart Sensor Channels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4474840" cy="3600400"/>
          </a:xfrm>
        </p:spPr>
        <p:txBody>
          <a:bodyPr/>
          <a:lstStyle/>
          <a:p>
            <a:r>
              <a:rPr lang="en-US" sz="2400" dirty="0"/>
              <a:t>INPUT PASSWORD will be displayed.</a:t>
            </a:r>
          </a:p>
          <a:p>
            <a:r>
              <a:rPr lang="en-US" sz="2400" dirty="0"/>
              <a:t>The password is </a:t>
            </a:r>
            <a:r>
              <a:rPr lang="en-US" sz="2400" u="sng" dirty="0">
                <a:solidFill>
                  <a:schemeClr val="accent1"/>
                </a:solidFill>
              </a:rPr>
              <a:t>2014</a:t>
            </a:r>
          </a:p>
          <a:p>
            <a:r>
              <a:rPr lang="en-US" sz="2400" dirty="0"/>
              <a:t>Enter the password then press </a:t>
            </a:r>
            <a:r>
              <a:rPr lang="en-US" sz="2400" b="1" dirty="0">
                <a:solidFill>
                  <a:srgbClr val="FF0000"/>
                </a:solidFill>
              </a:rPr>
              <a:t>POWER/ENTER</a:t>
            </a:r>
            <a:r>
              <a:rPr lang="en-US" sz="2400" dirty="0"/>
              <a:t>.</a:t>
            </a:r>
          </a:p>
        </p:txBody>
      </p:sp>
      <p:pic>
        <p:nvPicPr>
          <p:cNvPr id="25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6" name="Picture 25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Oval 26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1691680" y="2924944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intenance2-3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6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Turning On/Off Smart Sensor Channels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MAINTE 2</a:t>
            </a:r>
            <a:r>
              <a:rPr lang="en-US" sz="2400" dirty="0"/>
              <a:t> will be displayed and the following menu will appear.</a:t>
            </a:r>
          </a:p>
          <a:p>
            <a:r>
              <a:rPr lang="en-US" sz="2400" dirty="0"/>
              <a:t>The cursor is next to GAS COMB, and 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key.</a:t>
            </a:r>
          </a:p>
        </p:txBody>
      </p:sp>
      <p:pic>
        <p:nvPicPr>
          <p:cNvPr id="11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Picture 11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Maintenance2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827584" y="3861048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39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Turning On/Off Smart Sensor Channels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en-US" sz="2400" dirty="0"/>
              <a:t>The Gas Combination Screen appears and all channels are displayed.</a:t>
            </a:r>
          </a:p>
        </p:txBody>
      </p:sp>
      <p:pic>
        <p:nvPicPr>
          <p:cNvPr id="11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Picture 11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Maintenance2-1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6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Turning On/Off Smart Sensor Channels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en-US" sz="2400" dirty="0"/>
              <a:t>Move the cursor by pressing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/>
              <a:t>key next to SM1 (Smart Sensor 1) or SM2 (Smart Sensor 2) and 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key.</a:t>
            </a:r>
          </a:p>
          <a:p>
            <a:r>
              <a:rPr lang="en-US" sz="2400" dirty="0"/>
              <a:t>Use the </a:t>
            </a:r>
            <a:r>
              <a:rPr lang="en-US" sz="2400" b="1" dirty="0">
                <a:solidFill>
                  <a:srgbClr val="4F81BD"/>
                </a:solidFill>
              </a:rPr>
              <a:t>AIR</a:t>
            </a:r>
            <a:r>
              <a:rPr lang="en-US" sz="2400" dirty="0"/>
              <a:t> or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to change the on/off setting.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1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Picture 11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Maintenance2-2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699792" y="1988840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827584" y="3429000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051720" y="3933056"/>
            <a:ext cx="576064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987824" y="3933056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9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8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Turning On/Off Smart Sensor Channels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en-US" sz="2400" dirty="0"/>
              <a:t>When finished making changes, press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to move the cursor next to ESCAPE.</a:t>
            </a:r>
          </a:p>
          <a:p>
            <a:r>
              <a:rPr lang="en-US" sz="2400" dirty="0"/>
              <a:t>Press the </a:t>
            </a:r>
            <a:r>
              <a:rPr lang="en-US" sz="2400" b="1" dirty="0">
                <a:solidFill>
                  <a:srgbClr val="FF0000"/>
                </a:solidFill>
              </a:rPr>
              <a:t>POWER/ENTER </a:t>
            </a:r>
            <a:r>
              <a:rPr lang="en-US" sz="2400" dirty="0"/>
              <a:t>key.</a:t>
            </a:r>
          </a:p>
        </p:txBody>
      </p:sp>
      <p:pic>
        <p:nvPicPr>
          <p:cNvPr id="11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Picture 11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Oval 7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707904" y="1988840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195736" y="3140968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intenance2-7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10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  <p:bldP spid="1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Turning On/Off Smart Sensor Channels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r>
              <a:rPr lang="en-US" sz="2400" dirty="0"/>
              <a:t>Move cursor to START MEASURE by pressing the </a:t>
            </a:r>
            <a:r>
              <a:rPr lang="en-US" sz="2400" b="1" dirty="0">
                <a:solidFill>
                  <a:schemeClr val="accent1"/>
                </a:solidFill>
              </a:rPr>
              <a:t>SHIFT</a:t>
            </a:r>
            <a:r>
              <a:rPr lang="en-US" sz="2400" dirty="0"/>
              <a:t> key and press the </a:t>
            </a:r>
            <a:r>
              <a:rPr lang="en-US" sz="2400" b="1" dirty="0">
                <a:solidFill>
                  <a:srgbClr val="FF0000"/>
                </a:solidFill>
              </a:rPr>
              <a:t>POWER/ENTER  </a:t>
            </a:r>
            <a:r>
              <a:rPr lang="en-US" sz="2400" dirty="0"/>
              <a:t>key. </a:t>
            </a:r>
          </a:p>
          <a:p>
            <a:r>
              <a:rPr lang="en-US" sz="2400" dirty="0"/>
              <a:t>Instrument will resume to normal operation mode.</a:t>
            </a:r>
          </a:p>
        </p:txBody>
      </p:sp>
      <p:pic>
        <p:nvPicPr>
          <p:cNvPr id="11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Picture 11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Oval 7"/>
          <p:cNvSpPr/>
          <p:nvPr/>
        </p:nvSpPr>
        <p:spPr>
          <a:xfrm>
            <a:off x="6660232" y="5301208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372200" y="5640400"/>
            <a:ext cx="1224136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827584" y="2348880"/>
            <a:ext cx="864096" cy="36004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827584" y="2708920"/>
            <a:ext cx="2160240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aintenance2-8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  <p:bldP spid="1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076056" y="1772816"/>
            <a:ext cx="3610744" cy="4525963"/>
          </a:xfrm>
        </p:spPr>
        <p:txBody>
          <a:bodyPr/>
          <a:lstStyle/>
          <a:p>
            <a:r>
              <a:rPr lang="en-US" sz="2400" dirty="0"/>
              <a:t>Remove battery and sensor cover from instrument.</a:t>
            </a:r>
          </a:p>
          <a:p>
            <a:r>
              <a:rPr lang="en-US" sz="2400" dirty="0"/>
              <a:t>Remove rubber boot and scrubbers.</a:t>
            </a:r>
          </a:p>
          <a:p>
            <a:r>
              <a:rPr lang="en-US" sz="2400" dirty="0"/>
              <a:t>Remove the sensors including sensors that are installed into the Smart 1 and Smart 2 locations.</a:t>
            </a:r>
          </a:p>
          <a:p>
            <a:endParaRPr lang="en-US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3" name="Picture 2" descr="DSC_7852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844824"/>
            <a:ext cx="4742996" cy="40050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088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056" y="1600201"/>
            <a:ext cx="3610744" cy="4525963"/>
          </a:xfrm>
        </p:spPr>
        <p:txBody>
          <a:bodyPr/>
          <a:lstStyle/>
          <a:p>
            <a:r>
              <a:rPr lang="en-US" dirty="0"/>
              <a:t>Unscrew the four Phillips screws securing the top of the detector.</a:t>
            </a:r>
          </a:p>
          <a:p>
            <a:r>
              <a:rPr lang="en-US" dirty="0"/>
              <a:t>Remove the top exposing the pump.</a:t>
            </a:r>
          </a:p>
          <a:p>
            <a:r>
              <a:rPr lang="en-US" dirty="0"/>
              <a:t>Grasp the pump and remove it from the unit.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3" name="Picture 2" descr="DSC_7848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1" y="1772816"/>
            <a:ext cx="4894249" cy="338437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456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2132856"/>
            <a:ext cx="4038600" cy="4525963"/>
          </a:xfrm>
        </p:spPr>
        <p:txBody>
          <a:bodyPr/>
          <a:lstStyle/>
          <a:p>
            <a:r>
              <a:rPr lang="en-US" dirty="0"/>
              <a:t>Remove screw as shown.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3" name="Picture 2" descr="DSC_78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2276872"/>
            <a:ext cx="4868232" cy="4176464"/>
          </a:xfrm>
          <a:prstGeom prst="rect">
            <a:avLst/>
          </a:prstGeom>
        </p:spPr>
      </p:pic>
      <p:sp>
        <p:nvSpPr>
          <p:cNvPr id="7" name="Donut 6"/>
          <p:cNvSpPr/>
          <p:nvPr/>
        </p:nvSpPr>
        <p:spPr>
          <a:xfrm>
            <a:off x="6372200" y="2852936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6300192" y="3573016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6804248" y="4077072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47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Calibration, Standard 4 Gas Unit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412776"/>
            <a:ext cx="4104456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Once warmed up, perform an AIR adjustment by pressing and holding the </a:t>
            </a:r>
            <a:r>
              <a:rPr lang="en-US" sz="2800" b="1" dirty="0">
                <a:solidFill>
                  <a:srgbClr val="4F81BD"/>
                </a:solidFill>
              </a:rPr>
              <a:t>AIR</a:t>
            </a:r>
            <a:r>
              <a:rPr lang="en-US" sz="2800" dirty="0"/>
              <a:t> key until “RELEASE AIR KEY” is displayed.</a:t>
            </a:r>
          </a:p>
        </p:txBody>
      </p:sp>
      <p:sp>
        <p:nvSpPr>
          <p:cNvPr id="9" name="Oval 8"/>
          <p:cNvSpPr/>
          <p:nvPr/>
        </p:nvSpPr>
        <p:spPr>
          <a:xfrm>
            <a:off x="6660232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004048" y="1124744"/>
            <a:ext cx="3824330" cy="3451924"/>
            <a:chOff x="5004048" y="1124744"/>
            <a:chExt cx="3824330" cy="3451924"/>
          </a:xfrm>
        </p:grpSpPr>
        <p:pic>
          <p:nvPicPr>
            <p:cNvPr id="5" name="Picture 4" descr="6000_cropped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4048" y="1124744"/>
              <a:ext cx="3824330" cy="345192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0152" y="1700808"/>
              <a:ext cx="1872208" cy="237626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Rounded Rectangle 9"/>
          <p:cNvSpPr/>
          <p:nvPr/>
        </p:nvSpPr>
        <p:spPr>
          <a:xfrm>
            <a:off x="1187624" y="3140968"/>
            <a:ext cx="720080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6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1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2856"/>
            <a:ext cx="4038600" cy="4525963"/>
          </a:xfrm>
        </p:spPr>
        <p:txBody>
          <a:bodyPr/>
          <a:lstStyle/>
          <a:p>
            <a:r>
              <a:rPr lang="en-US" dirty="0"/>
              <a:t>Pull sensor chamber out and remove ribbon connector from main circuit board.</a:t>
            </a:r>
          </a:p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3" name="Picture 2" descr="DSC_7854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132855"/>
            <a:ext cx="3960440" cy="445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5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525963"/>
          </a:xfrm>
        </p:spPr>
        <p:txBody>
          <a:bodyPr/>
          <a:lstStyle/>
          <a:p>
            <a:r>
              <a:rPr lang="en-US" dirty="0"/>
              <a:t>Lift second chamber as shown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2" name="Picture 1" descr="DSC_78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844824"/>
            <a:ext cx="3456384" cy="47621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346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78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6627" y="1268760"/>
            <a:ext cx="2801357" cy="52292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3203848" y="3861048"/>
            <a:ext cx="2304256" cy="144016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056" y="1916832"/>
            <a:ext cx="3168352" cy="4525963"/>
          </a:xfrm>
        </p:spPr>
        <p:txBody>
          <a:bodyPr/>
          <a:lstStyle/>
          <a:p>
            <a:r>
              <a:rPr lang="en-US" dirty="0"/>
              <a:t>Chamber and ribbon cable have been removed.</a:t>
            </a:r>
          </a:p>
          <a:p>
            <a:r>
              <a:rPr lang="en-US" dirty="0"/>
              <a:t>Remove rubber joint for pressure sensor.  P/N 07-6039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</p:spTree>
    <p:extLst>
      <p:ext uri="{BB962C8B-B14F-4D97-AF65-F5344CB8AC3E}">
        <p14:creationId xmlns:p14="http://schemas.microsoft.com/office/powerpoint/2010/main" val="32694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4038600" cy="4525963"/>
          </a:xfrm>
        </p:spPr>
        <p:txBody>
          <a:bodyPr/>
          <a:lstStyle/>
          <a:p>
            <a:r>
              <a:rPr lang="en-US" dirty="0"/>
              <a:t>All parts removed.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3" name="Picture 2" descr="DSC_78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340768"/>
            <a:ext cx="2824737" cy="537321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349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8064" y="1844824"/>
            <a:ext cx="3822576" cy="4525963"/>
          </a:xfrm>
        </p:spPr>
        <p:txBody>
          <a:bodyPr/>
          <a:lstStyle/>
          <a:p>
            <a:r>
              <a:rPr lang="en-US" dirty="0"/>
              <a:t>Gently slide circuit board towards the top of the instrument to remove.</a:t>
            </a:r>
          </a:p>
          <a:p>
            <a:r>
              <a:rPr lang="en-US" dirty="0"/>
              <a:t>Take care not to damage battery spring contacts.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895400" y="4149080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4" name="Picture 3" descr="DSC_78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700808"/>
            <a:ext cx="4248472" cy="48873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713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2204864"/>
            <a:ext cx="4038600" cy="4525963"/>
          </a:xfrm>
        </p:spPr>
        <p:txBody>
          <a:bodyPr/>
          <a:lstStyle/>
          <a:p>
            <a:r>
              <a:rPr lang="en-US" dirty="0"/>
              <a:t>Main PCB with LCD shown.</a:t>
            </a:r>
          </a:p>
          <a:p>
            <a:r>
              <a:rPr lang="en-US" dirty="0"/>
              <a:t>Buzzer facing up.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2" name="Picture 1" descr="DSC_786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340768"/>
            <a:ext cx="2891024" cy="537321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762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4008" y="1600201"/>
            <a:ext cx="4038600" cy="4525963"/>
          </a:xfrm>
        </p:spPr>
        <p:txBody>
          <a:bodyPr/>
          <a:lstStyle/>
          <a:p>
            <a:r>
              <a:rPr lang="en-US" dirty="0"/>
              <a:t>LCD connector has a lock that needs to be released before ribbon cable can be removed.</a:t>
            </a:r>
          </a:p>
          <a:p>
            <a:r>
              <a:rPr lang="en-US" dirty="0"/>
              <a:t>Memory battery shown can be easily replaced.</a:t>
            </a:r>
          </a:p>
          <a:p>
            <a:r>
              <a:rPr lang="en-US" dirty="0"/>
              <a:t>P/N 49-1050RK</a:t>
            </a:r>
          </a:p>
        </p:txBody>
      </p:sp>
      <p:pic>
        <p:nvPicPr>
          <p:cNvPr id="5" name="Content Placeholder 4" descr="PCB with LCD connector and memory battery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712" b="-24712"/>
          <a:stretch>
            <a:fillRect/>
          </a:stretch>
        </p:blipFill>
        <p:spPr>
          <a:xfrm>
            <a:off x="395536" y="1600201"/>
            <a:ext cx="4038600" cy="452596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Oval 5"/>
          <p:cNvSpPr/>
          <p:nvPr/>
        </p:nvSpPr>
        <p:spPr>
          <a:xfrm>
            <a:off x="2263552" y="3429000"/>
            <a:ext cx="720080" cy="1152128"/>
          </a:xfrm>
          <a:prstGeom prst="ellipse">
            <a:avLst/>
          </a:prstGeom>
          <a:noFill/>
          <a:ln w="28575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2911624" y="4941168"/>
            <a:ext cx="2164432" cy="360040"/>
          </a:xfrm>
          <a:prstGeom prst="straightConnector1">
            <a:avLst/>
          </a:prstGeom>
          <a:ln w="38100" cmpd="sng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</p:spTree>
    <p:extLst>
      <p:ext uri="{BB962C8B-B14F-4D97-AF65-F5344CB8AC3E}">
        <p14:creationId xmlns:p14="http://schemas.microsoft.com/office/powerpoint/2010/main" val="248457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44" y="2060848"/>
            <a:ext cx="4038600" cy="4525963"/>
          </a:xfrm>
        </p:spPr>
        <p:txBody>
          <a:bodyPr/>
          <a:lstStyle/>
          <a:p>
            <a:r>
              <a:rPr lang="en-US" dirty="0"/>
              <a:t>LCD P/N 51-1139</a:t>
            </a:r>
          </a:p>
          <a:p>
            <a:r>
              <a:rPr lang="en-US" dirty="0"/>
              <a:t>Clean LCD before installing to remove any fingerprints.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3" name="Picture 2" descr="DSC_786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1628800"/>
            <a:ext cx="3534080" cy="4941168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903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80112" y="2332037"/>
            <a:ext cx="3390528" cy="4525963"/>
          </a:xfrm>
        </p:spPr>
        <p:txBody>
          <a:bodyPr/>
          <a:lstStyle/>
          <a:p>
            <a:r>
              <a:rPr lang="en-US" dirty="0"/>
              <a:t>Main PCB, Component side.</a:t>
            </a:r>
          </a:p>
          <a:p>
            <a:r>
              <a:rPr lang="en-US" dirty="0"/>
              <a:t>P/N 57-1286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  <p:pic>
        <p:nvPicPr>
          <p:cNvPr id="7" name="Picture 6" descr="DSC_786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420608" y="1035776"/>
            <a:ext cx="2891024" cy="537321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64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786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1052736"/>
            <a:ext cx="2736304" cy="562590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1600201"/>
            <a:ext cx="4038600" cy="4525963"/>
          </a:xfrm>
        </p:spPr>
        <p:txBody>
          <a:bodyPr/>
          <a:lstStyle/>
          <a:p>
            <a:r>
              <a:rPr lang="en-US" dirty="0"/>
              <a:t>Main PCB, sensor side shown.</a:t>
            </a:r>
          </a:p>
          <a:p>
            <a:r>
              <a:rPr lang="en-US" dirty="0"/>
              <a:t>Differential Pressure switch.</a:t>
            </a:r>
          </a:p>
        </p:txBody>
      </p:sp>
      <p:sp>
        <p:nvSpPr>
          <p:cNvPr id="6" name="Oval 5"/>
          <p:cNvSpPr/>
          <p:nvPr/>
        </p:nvSpPr>
        <p:spPr>
          <a:xfrm>
            <a:off x="6732240" y="3501008"/>
            <a:ext cx="936104" cy="936104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123728" y="3284984"/>
            <a:ext cx="4896544" cy="648072"/>
          </a:xfrm>
          <a:prstGeom prst="straightConnector1">
            <a:avLst/>
          </a:prstGeom>
          <a:ln w="38100" cmpd="sng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/>
              <a:t>Removing the Main PCB</a:t>
            </a:r>
          </a:p>
        </p:txBody>
      </p:sp>
    </p:spTree>
    <p:extLst>
      <p:ext uri="{BB962C8B-B14F-4D97-AF65-F5344CB8AC3E}">
        <p14:creationId xmlns:p14="http://schemas.microsoft.com/office/powerpoint/2010/main" val="323082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44" y="4509120"/>
            <a:ext cx="2187979" cy="221642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Calibration, Standard 4 Gas Unit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1484784"/>
            <a:ext cx="460851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Briefly press and hold the </a:t>
            </a:r>
            <a:r>
              <a:rPr lang="en-US" sz="2800" b="1" dirty="0">
                <a:solidFill>
                  <a:srgbClr val="FF0000"/>
                </a:solidFill>
              </a:rPr>
              <a:t>SHIFT</a:t>
            </a:r>
            <a:r>
              <a:rPr lang="en-US" sz="2800" dirty="0"/>
              <a:t> key then press the </a:t>
            </a:r>
            <a:r>
              <a:rPr lang="en-US" sz="2800" b="1" dirty="0">
                <a:solidFill>
                  <a:schemeClr val="accent1"/>
                </a:solidFill>
              </a:rPr>
              <a:t>DISP</a:t>
            </a:r>
            <a:r>
              <a:rPr lang="en-US" sz="2800" dirty="0"/>
              <a:t> key. “CAL” will be displayed at the top of the LCD indicating that the GX-6000 is in calibration mode. 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000" dirty="0"/>
              <a:t>-AIR CAL, AUTO CAL, SINGLE      	CAL and NORMAL MODE will be </a:t>
            </a:r>
          </a:p>
          <a:p>
            <a:pPr marL="0" indent="0">
              <a:buNone/>
            </a:pPr>
            <a:r>
              <a:rPr lang="en-US" sz="2000" dirty="0"/>
              <a:t>	displayed</a:t>
            </a:r>
          </a:p>
          <a:p>
            <a:endParaRPr lang="en-US" sz="2800" dirty="0"/>
          </a:p>
        </p:txBody>
      </p:sp>
      <p:pic>
        <p:nvPicPr>
          <p:cNvPr id="10" name="Picture 9" descr="6000_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124744"/>
            <a:ext cx="3824330" cy="345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Oval 11"/>
          <p:cNvSpPr/>
          <p:nvPr/>
        </p:nvSpPr>
        <p:spPr>
          <a:xfrm>
            <a:off x="6660232" y="5229200"/>
            <a:ext cx="590517" cy="524904"/>
          </a:xfrm>
          <a:prstGeom prst="ellipse">
            <a:avLst/>
          </a:prstGeom>
          <a:solidFill>
            <a:srgbClr val="FF0000">
              <a:alpha val="30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Usermode15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700808"/>
            <a:ext cx="1874520" cy="23774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4" name="Oval 13"/>
          <p:cNvSpPr/>
          <p:nvPr/>
        </p:nvSpPr>
        <p:spPr>
          <a:xfrm>
            <a:off x="6084168" y="4869160"/>
            <a:ext cx="590517" cy="524904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187624" y="2348880"/>
            <a:ext cx="864096" cy="504056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259632" y="1916832"/>
            <a:ext cx="864096" cy="432048"/>
          </a:xfrm>
          <a:prstGeom prst="roundRect">
            <a:avLst/>
          </a:prstGeom>
          <a:gradFill>
            <a:gsLst>
              <a:gs pos="99000">
                <a:srgbClr val="FF0000">
                  <a:alpha val="17000"/>
                </a:srgbClr>
              </a:gs>
              <a:gs pos="100000">
                <a:schemeClr val="accent1">
                  <a:tint val="50000"/>
                  <a:shade val="100000"/>
                  <a:satMod val="350000"/>
                  <a:alpha val="17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4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Pump Replacement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Using a small Phillips screwdriver, loosen the four screws on the top.</a:t>
            </a:r>
          </a:p>
          <a:p>
            <a:r>
              <a:rPr lang="en-US" dirty="0"/>
              <a:t>Pull to separate.</a:t>
            </a:r>
          </a:p>
        </p:txBody>
      </p:sp>
      <p:pic>
        <p:nvPicPr>
          <p:cNvPr id="6" name="Picture 5" descr="DSC_7847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2204864"/>
            <a:ext cx="4608512" cy="311651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Donut 6"/>
          <p:cNvSpPr/>
          <p:nvPr/>
        </p:nvSpPr>
        <p:spPr>
          <a:xfrm>
            <a:off x="7236296" y="2996952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7164288" y="3933056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5796136" y="3933056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/>
          <p:cNvSpPr/>
          <p:nvPr/>
        </p:nvSpPr>
        <p:spPr>
          <a:xfrm>
            <a:off x="5724128" y="2996952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Pump Replacement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9552" y="1844824"/>
            <a:ext cx="3888432" cy="4114800"/>
          </a:xfrm>
        </p:spPr>
        <p:txBody>
          <a:bodyPr/>
          <a:lstStyle/>
          <a:p>
            <a:r>
              <a:rPr lang="en-US" dirty="0"/>
              <a:t>Grasp pump cable and unplug from PCB.</a:t>
            </a:r>
          </a:p>
          <a:p>
            <a:r>
              <a:rPr lang="en-US" dirty="0"/>
              <a:t>Remove pump from top.</a:t>
            </a:r>
          </a:p>
          <a:p>
            <a:r>
              <a:rPr lang="en-US" dirty="0"/>
              <a:t>Rebuild or replace as needed.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2129759"/>
            <a:ext cx="4790117" cy="31745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540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pPr algn="r"/>
            <a:r>
              <a:rPr lang="en-US" sz="2800" b="1" dirty="0"/>
              <a:t>Li-ion Battery Replacement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Slide battery release tab in the direction of the arrow and push to release battery pack.</a:t>
            </a:r>
          </a:p>
          <a:p>
            <a:r>
              <a:rPr lang="en-US" sz="2800" dirty="0"/>
              <a:t>Pull up to remove battery pack.</a:t>
            </a:r>
          </a:p>
        </p:txBody>
      </p:sp>
      <p:pic>
        <p:nvPicPr>
          <p:cNvPr id="5" name="Content Placeholder 4" descr="Battery Pack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4" b="-20799"/>
          <a:stretch/>
        </p:blipFill>
        <p:spPr>
          <a:xfrm>
            <a:off x="4644008" y="2060848"/>
            <a:ext cx="3810000" cy="3835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Oval 5"/>
          <p:cNvSpPr/>
          <p:nvPr/>
        </p:nvSpPr>
        <p:spPr>
          <a:xfrm>
            <a:off x="6156176" y="2492896"/>
            <a:ext cx="792088" cy="792088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788024" y="2204864"/>
            <a:ext cx="1800200" cy="0"/>
          </a:xfrm>
          <a:prstGeom prst="straightConnector1">
            <a:avLst/>
          </a:prstGeom>
          <a:ln w="38100" cmpd="sng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96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GX-6000 Exploded View</a:t>
            </a:r>
          </a:p>
        </p:txBody>
      </p:sp>
      <p:pic>
        <p:nvPicPr>
          <p:cNvPr id="3" name="Picture 2" descr="GX6000 Exploded callou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580" y="1183512"/>
            <a:ext cx="7897876" cy="56298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6167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/>
              <a:t>Questions?</a:t>
            </a:r>
          </a:p>
        </p:txBody>
      </p:sp>
      <p:pic>
        <p:nvPicPr>
          <p:cNvPr id="5" name="Picture 4" descr="GX-6000_final.p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548680"/>
            <a:ext cx="2883887" cy="569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0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17765</TotalTime>
  <Words>2712</Words>
  <Application>Microsoft Macintosh PowerPoint</Application>
  <PresentationFormat>On-screen Show (4:3)</PresentationFormat>
  <Paragraphs>392</Paragraphs>
  <Slides>94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100" baseType="lpstr">
      <vt:lpstr>ＭＳ ゴシック</vt:lpstr>
      <vt:lpstr>Arial</vt:lpstr>
      <vt:lpstr>Calibri</vt:lpstr>
      <vt:lpstr>Century Gothic</vt:lpstr>
      <vt:lpstr>Courier New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Calibration &amp; Maintenance</vt:lpstr>
      <vt:lpstr>Calibration, Standard 4 Gas Unit</vt:lpstr>
      <vt:lpstr>Calibration, Standard 4 Gas Unit</vt:lpstr>
      <vt:lpstr>Calibration, Standard 4 Gas Unit</vt:lpstr>
      <vt:lpstr>Calibration </vt:lpstr>
      <vt:lpstr>Calibration </vt:lpstr>
      <vt:lpstr>Calibration </vt:lpstr>
      <vt:lpstr>Calibration</vt:lpstr>
      <vt:lpstr>Calibration</vt:lpstr>
      <vt:lpstr>Calibration</vt:lpstr>
      <vt:lpstr>Calibration</vt:lpstr>
      <vt:lpstr>Calibration</vt:lpstr>
      <vt:lpstr>Calibration</vt:lpstr>
      <vt:lpstr>Calibration</vt:lpstr>
      <vt:lpstr>Calibration</vt:lpstr>
      <vt:lpstr>Calibration</vt:lpstr>
      <vt:lpstr>Calibration</vt:lpstr>
      <vt:lpstr>Programming Modes</vt:lpstr>
      <vt:lpstr>USER Mode</vt:lpstr>
      <vt:lpstr>USER Mode</vt:lpstr>
      <vt:lpstr>USER Mode</vt:lpstr>
      <vt:lpstr>MAINTENANCE Mode</vt:lpstr>
      <vt:lpstr>MAINTENANCE Mode</vt:lpstr>
      <vt:lpstr>MAINTENANCE Mode</vt:lpstr>
      <vt:lpstr>MAINTENANCE Mode</vt:lpstr>
      <vt:lpstr>MAINTENANCE Mode</vt:lpstr>
      <vt:lpstr>MAINTENANCE Mode</vt:lpstr>
      <vt:lpstr>MAINTENANCE Mode</vt:lpstr>
      <vt:lpstr>MAINTENANCE Mode 2</vt:lpstr>
      <vt:lpstr>MAINTENANCE Mode 2</vt:lpstr>
      <vt:lpstr>MAINTENANCE Mode 2</vt:lpstr>
      <vt:lpstr>MAINTENANCE Mode 2</vt:lpstr>
      <vt:lpstr>Factory Mode </vt:lpstr>
      <vt:lpstr>Factory Mode </vt:lpstr>
      <vt:lpstr>Factory Mode </vt:lpstr>
      <vt:lpstr>Factory Mode </vt:lpstr>
      <vt:lpstr>Factory Mode </vt:lpstr>
      <vt:lpstr>Keystrokes Summary</vt:lpstr>
      <vt:lpstr>Keystrokes Summary</vt:lpstr>
      <vt:lpstr>Sensor Replacement</vt:lpstr>
      <vt:lpstr>Sensor Replacement</vt:lpstr>
      <vt:lpstr>Sensor Replacement</vt:lpstr>
      <vt:lpstr>Replacement of Sensor Scrubbers</vt:lpstr>
      <vt:lpstr>Replacing sensor scrubbers and gasket</vt:lpstr>
      <vt:lpstr>Replacing sensor scrubbers and gasket</vt:lpstr>
      <vt:lpstr>Replacing sensor scrubbers and gasket</vt:lpstr>
      <vt:lpstr>PID Lamp Cleaning</vt:lpstr>
      <vt:lpstr>PID Lamp Cleaning</vt:lpstr>
      <vt:lpstr>PID Lamp Cleaning</vt:lpstr>
      <vt:lpstr>PID Lamp Cleaning</vt:lpstr>
      <vt:lpstr>PID Lamp Cleaning</vt:lpstr>
      <vt:lpstr>PID Lamp Cleaning</vt:lpstr>
      <vt:lpstr>PID Lamp Cleaning</vt:lpstr>
      <vt:lpstr>PID Lamp Cleaning</vt:lpstr>
      <vt:lpstr>PID Lamp Cleaning</vt:lpstr>
      <vt:lpstr>PID Lamp Cleaning</vt:lpstr>
      <vt:lpstr>PID Lamp Cleaning</vt:lpstr>
      <vt:lpstr>PID Lamp Cleaning</vt:lpstr>
      <vt:lpstr>PID Lamp Cleaning</vt:lpstr>
      <vt:lpstr>Probe Filter Replacement</vt:lpstr>
      <vt:lpstr>Probe Filter Replacement</vt:lpstr>
      <vt:lpstr>Probe Filter Replacement</vt:lpstr>
      <vt:lpstr>Probe Filter Replacement</vt:lpstr>
      <vt:lpstr>Probe Filter Replacement</vt:lpstr>
      <vt:lpstr>Turning On/Off Smart Sensor Channels</vt:lpstr>
      <vt:lpstr>Turning On/Off Smart Sensor Channels</vt:lpstr>
      <vt:lpstr>Turning On/Off Smart Sensor Channels</vt:lpstr>
      <vt:lpstr>Turning On/Off Smart Sensor Channels</vt:lpstr>
      <vt:lpstr>Turning On/Off Smart Sensor Channels</vt:lpstr>
      <vt:lpstr>Turning On/Off Smart Sensor Channels</vt:lpstr>
      <vt:lpstr>Turning On/Off Smart Sensor Channels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Pump Replacement</vt:lpstr>
      <vt:lpstr>Pump Replacement</vt:lpstr>
      <vt:lpstr>Li-ion Battery Replacement</vt:lpstr>
      <vt:lpstr>GX-6000 Exploded View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岡本　亮</dc:creator>
  <cp:lastModifiedBy>Rainier Navidad</cp:lastModifiedBy>
  <cp:revision>871</cp:revision>
  <cp:lastPrinted>2014-04-08T08:19:06Z</cp:lastPrinted>
  <dcterms:created xsi:type="dcterms:W3CDTF">2014-03-07T04:48:04Z</dcterms:created>
  <dcterms:modified xsi:type="dcterms:W3CDTF">2025-04-07T15:34:43Z</dcterms:modified>
</cp:coreProperties>
</file>