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sldIdLst>
    <p:sldId id="337" r:id="rId2"/>
    <p:sldId id="306" r:id="rId3"/>
    <p:sldId id="334" r:id="rId4"/>
    <p:sldId id="336" r:id="rId5"/>
    <p:sldId id="313" r:id="rId6"/>
    <p:sldId id="307" r:id="rId7"/>
    <p:sldId id="314" r:id="rId8"/>
    <p:sldId id="308" r:id="rId9"/>
    <p:sldId id="309" r:id="rId10"/>
    <p:sldId id="310" r:id="rId11"/>
    <p:sldId id="311" r:id="rId12"/>
    <p:sldId id="315" r:id="rId13"/>
    <p:sldId id="316" r:id="rId14"/>
    <p:sldId id="317" r:id="rId15"/>
    <p:sldId id="318" r:id="rId16"/>
    <p:sldId id="335" r:id="rId17"/>
    <p:sldId id="320" r:id="rId18"/>
    <p:sldId id="321" r:id="rId19"/>
    <p:sldId id="322" r:id="rId20"/>
    <p:sldId id="323" r:id="rId21"/>
    <p:sldId id="325" r:id="rId22"/>
    <p:sldId id="324" r:id="rId23"/>
    <p:sldId id="326" r:id="rId24"/>
    <p:sldId id="328" r:id="rId25"/>
    <p:sldId id="329" r:id="rId26"/>
    <p:sldId id="330" r:id="rId27"/>
    <p:sldId id="331" r:id="rId28"/>
    <p:sldId id="332" r:id="rId29"/>
    <p:sldId id="333" r:id="rId30"/>
    <p:sldId id="338" r:id="rId31"/>
    <p:sldId id="339" r:id="rId32"/>
    <p:sldId id="340" r:id="rId33"/>
    <p:sldId id="341" r:id="rId34"/>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04">
          <p15:clr>
            <a:srgbClr val="A4A3A4"/>
          </p15:clr>
        </p15:guide>
        <p15:guide id="2" pos="612">
          <p15:clr>
            <a:srgbClr val="A4A3A4"/>
          </p15:clr>
        </p15:guide>
        <p15:guide id="3" orient="horz" pos="3388">
          <p15:clr>
            <a:srgbClr val="A4A3A4"/>
          </p15:clr>
        </p15:guide>
        <p15:guide id="4" pos="315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ke Johnson" initials="M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0000"/>
    <a:srgbClr val="FF0000"/>
    <a:srgbClr val="FFFF66"/>
    <a:srgbClr val="F8F8F8"/>
    <a:srgbClr val="EAEAEA"/>
    <a:srgbClr val="FF6600"/>
    <a:srgbClr val="A00000"/>
    <a:srgbClr val="C80000"/>
    <a:srgbClr val="FF99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3" autoAdjust="0"/>
    <p:restoredTop sz="94384" autoAdjust="0"/>
  </p:normalViewPr>
  <p:slideViewPr>
    <p:cSldViewPr>
      <p:cViewPr varScale="1">
        <p:scale>
          <a:sx n="120" d="100"/>
          <a:sy n="120" d="100"/>
        </p:scale>
        <p:origin x="2128" y="176"/>
      </p:cViewPr>
      <p:guideLst>
        <p:guide orient="horz" pos="2704"/>
        <p:guide pos="612"/>
        <p:guide orient="horz" pos="3388"/>
        <p:guide pos="315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21582" cy="493633"/>
          </a:xfrm>
          <a:prstGeom prst="rect">
            <a:avLst/>
          </a:prstGeom>
        </p:spPr>
        <p:txBody>
          <a:bodyPr vert="horz" lIns="90727" tIns="45363" rIns="90727" bIns="4536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1"/>
            <a:ext cx="2921582" cy="493633"/>
          </a:xfrm>
          <a:prstGeom prst="rect">
            <a:avLst/>
          </a:prstGeom>
        </p:spPr>
        <p:txBody>
          <a:bodyPr vert="horz" lIns="90727" tIns="45363" rIns="90727" bIns="45363" rtlCol="0"/>
          <a:lstStyle>
            <a:lvl1pPr algn="r">
              <a:defRPr sz="1200"/>
            </a:lvl1pPr>
          </a:lstStyle>
          <a:p>
            <a:fld id="{6EFEF91A-C6C2-47C0-B71D-68DF066F66F5}" type="datetimeFigureOut">
              <a:rPr kumimoji="1" lang="ja-JP" altLang="en-US" smtClean="0"/>
              <a:t>2024/7/12</a:t>
            </a:fld>
            <a:endParaRPr kumimoji="1" lang="ja-JP" altLang="en-US"/>
          </a:p>
        </p:txBody>
      </p:sp>
      <p:sp>
        <p:nvSpPr>
          <p:cNvPr id="4" name="スライド イメージ プレースホルダー 3"/>
          <p:cNvSpPr>
            <a:spLocks noGrp="1" noRot="1" noChangeAspect="1"/>
          </p:cNvSpPr>
          <p:nvPr>
            <p:ph type="sldImg" idx="2"/>
          </p:nvPr>
        </p:nvSpPr>
        <p:spPr>
          <a:xfrm>
            <a:off x="904875" y="741363"/>
            <a:ext cx="4933950" cy="3700462"/>
          </a:xfrm>
          <a:prstGeom prst="rect">
            <a:avLst/>
          </a:prstGeom>
          <a:noFill/>
          <a:ln w="12700">
            <a:solidFill>
              <a:prstClr val="black"/>
            </a:solidFill>
          </a:ln>
        </p:spPr>
        <p:txBody>
          <a:bodyPr vert="horz" lIns="90727" tIns="45363" rIns="90727" bIns="45363" rtlCol="0" anchor="ctr"/>
          <a:lstStyle/>
          <a:p>
            <a:endParaRPr lang="ja-JP" altLang="en-US"/>
          </a:p>
        </p:txBody>
      </p:sp>
      <p:sp>
        <p:nvSpPr>
          <p:cNvPr id="5" name="ノート プレースホルダー 4"/>
          <p:cNvSpPr>
            <a:spLocks noGrp="1"/>
          </p:cNvSpPr>
          <p:nvPr>
            <p:ph type="body" sz="quarter" idx="3"/>
          </p:nvPr>
        </p:nvSpPr>
        <p:spPr>
          <a:xfrm>
            <a:off x="674212" y="4689515"/>
            <a:ext cx="5393690" cy="4442698"/>
          </a:xfrm>
          <a:prstGeom prst="rect">
            <a:avLst/>
          </a:prstGeom>
        </p:spPr>
        <p:txBody>
          <a:bodyPr vert="horz" lIns="90727" tIns="45363" rIns="90727" bIns="4536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7317"/>
            <a:ext cx="2921582" cy="493633"/>
          </a:xfrm>
          <a:prstGeom prst="rect">
            <a:avLst/>
          </a:prstGeom>
        </p:spPr>
        <p:txBody>
          <a:bodyPr vert="horz" lIns="90727" tIns="45363" rIns="90727" bIns="4536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7"/>
            <a:ext cx="2921582" cy="493633"/>
          </a:xfrm>
          <a:prstGeom prst="rect">
            <a:avLst/>
          </a:prstGeom>
        </p:spPr>
        <p:txBody>
          <a:bodyPr vert="horz" lIns="90727" tIns="45363" rIns="90727" bIns="45363" rtlCol="0" anchor="b"/>
          <a:lstStyle>
            <a:lvl1pPr algn="r">
              <a:defRPr sz="1200"/>
            </a:lvl1pPr>
          </a:lstStyle>
          <a:p>
            <a:fld id="{F96F9799-61E0-41BA-87E4-ED51E465ADA5}" type="slidenum">
              <a:rPr kumimoji="1" lang="ja-JP" altLang="en-US" smtClean="0"/>
              <a:t>‹#›</a:t>
            </a:fld>
            <a:endParaRPr kumimoji="1" lang="ja-JP" altLang="en-US"/>
          </a:p>
        </p:txBody>
      </p:sp>
    </p:spTree>
    <p:extLst>
      <p:ext uri="{BB962C8B-B14F-4D97-AF65-F5344CB8AC3E}">
        <p14:creationId xmlns:p14="http://schemas.microsoft.com/office/powerpoint/2010/main" val="405526634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97473602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01915440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3113115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rtlCol="0">
            <a:normAutofit/>
          </a:bodyPr>
          <a:lstStyle/>
          <a:p>
            <a:pPr lvl="0"/>
            <a:r>
              <a:rPr lang="en-US" noProof="0"/>
              <a:t>Click icon to add chart</a:t>
            </a:r>
            <a:endParaRPr lang="en-US" noProof="0" dirty="0"/>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529780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262613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74717228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11"/>
          </p:nvPr>
        </p:nvSpPr>
        <p:spPr/>
        <p:txBody>
          <a:bodyPr/>
          <a:lstStyle>
            <a:lvl1pPr>
              <a:defRPr/>
            </a:lvl1pPr>
          </a:lstStyle>
          <a:p>
            <a:endParaRPr kumimoji="1" lang="ja-JP" altLang="en-US"/>
          </a:p>
        </p:txBody>
      </p:sp>
      <p:sp>
        <p:nvSpPr>
          <p:cNvPr id="6"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1621056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3032895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8" name="Footer Placeholder 4"/>
          <p:cNvSpPr>
            <a:spLocks noGrp="1"/>
          </p:cNvSpPr>
          <p:nvPr>
            <p:ph type="ftr" sz="quarter" idx="11"/>
          </p:nvPr>
        </p:nvSpPr>
        <p:spPr/>
        <p:txBody>
          <a:bodyPr/>
          <a:lstStyle>
            <a:lvl1pPr>
              <a:defRPr/>
            </a:lvl1pPr>
          </a:lstStyle>
          <a:p>
            <a:endParaRPr kumimoji="1" lang="ja-JP" altLang="en-US"/>
          </a:p>
        </p:txBody>
      </p:sp>
      <p:sp>
        <p:nvSpPr>
          <p:cNvPr id="9"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057437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4" name="Footer Placeholder 4"/>
          <p:cNvSpPr>
            <a:spLocks noGrp="1"/>
          </p:cNvSpPr>
          <p:nvPr>
            <p:ph type="ftr" sz="quarter" idx="11"/>
          </p:nvPr>
        </p:nvSpPr>
        <p:spPr/>
        <p:txBody>
          <a:bodyPr/>
          <a:lstStyle>
            <a:lvl1pPr>
              <a:defRPr/>
            </a:lvl1pPr>
          </a:lstStyle>
          <a:p>
            <a:endParaRPr kumimoji="1" lang="ja-JP" altLang="en-US"/>
          </a:p>
        </p:txBody>
      </p:sp>
      <p:sp>
        <p:nvSpPr>
          <p:cNvPr id="5"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9160528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3" name="Footer Placeholder 4"/>
          <p:cNvSpPr>
            <a:spLocks noGrp="1"/>
          </p:cNvSpPr>
          <p:nvPr>
            <p:ph type="ftr" sz="quarter" idx="11"/>
          </p:nvPr>
        </p:nvSpPr>
        <p:spPr/>
        <p:txBody>
          <a:bodyPr/>
          <a:lstStyle>
            <a:lvl1pPr>
              <a:defRPr/>
            </a:lvl1pPr>
          </a:lstStyle>
          <a:p>
            <a:endParaRPr kumimoji="1" lang="ja-JP" altLang="en-US"/>
          </a:p>
        </p:txBody>
      </p:sp>
      <p:sp>
        <p:nvSpPr>
          <p:cNvPr id="4"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768395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2094831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E90ED720-0104-4369-84BC-D37694168613}" type="datetimeFigureOut">
              <a:rPr kumimoji="1" lang="ja-JP" altLang="en-US" smtClean="0"/>
              <a:t>2024/7/12</a:t>
            </a:fld>
            <a:endParaRPr kumimoji="1" lang="ja-JP" altLang="en-US"/>
          </a:p>
        </p:txBody>
      </p:sp>
      <p:sp>
        <p:nvSpPr>
          <p:cNvPr id="6" name="Footer Placeholder 4"/>
          <p:cNvSpPr>
            <a:spLocks noGrp="1"/>
          </p:cNvSpPr>
          <p:nvPr>
            <p:ph type="ftr" sz="quarter" idx="11"/>
          </p:nvPr>
        </p:nvSpPr>
        <p:spPr/>
        <p:txBody>
          <a:bodyPr/>
          <a:lstStyle>
            <a:lvl1pPr>
              <a:defRPr/>
            </a:lvl1pPr>
          </a:lstStyle>
          <a:p>
            <a:endParaRPr kumimoji="1" lang="ja-JP" altLang="en-US"/>
          </a:p>
        </p:txBody>
      </p:sp>
      <p:sp>
        <p:nvSpPr>
          <p:cNvPr id="7" name="Slide Number Placeholder 5"/>
          <p:cNvSpPr>
            <a:spLocks noGrp="1"/>
          </p:cNvSpPr>
          <p:nvPr>
            <p:ph type="sldNum" sz="quarter" idx="12"/>
          </p:nvPr>
        </p:nvSpPr>
        <p:spPr/>
        <p:txBody>
          <a:bodyPr/>
          <a:lstStyle>
            <a:lvl1pPr>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32293710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975" y="301625"/>
            <a:ext cx="7772400"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2024/7/12</a:t>
            </a:fld>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pic>
        <p:nvPicPr>
          <p:cNvPr id="1031"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8600" y="228600"/>
            <a:ext cx="914400" cy="88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19872" y="3573016"/>
            <a:ext cx="4104456" cy="584776"/>
          </a:xfrm>
          <a:prstGeom prst="rect">
            <a:avLst/>
          </a:prstGeom>
          <a:noFill/>
        </p:spPr>
        <p:txBody>
          <a:bodyPr wrap="square" rtlCol="0">
            <a:spAutoFit/>
          </a:bodyPr>
          <a:lstStyle/>
          <a:p>
            <a:pPr algn="ctr"/>
            <a:r>
              <a:rPr lang="en-US" sz="3200" i="1" dirty="0"/>
              <a:t>Service Training</a:t>
            </a:r>
          </a:p>
        </p:txBody>
      </p:sp>
      <p:pic>
        <p:nvPicPr>
          <p:cNvPr id="4" name="Picture 3" descr="Hand-held-Benze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3" y="0"/>
            <a:ext cx="5011615" cy="6858000"/>
          </a:xfrm>
          <a:prstGeom prst="rect">
            <a:avLst/>
          </a:prstGeom>
        </p:spPr>
      </p:pic>
      <p:sp>
        <p:nvSpPr>
          <p:cNvPr id="5" name="TextBox 4"/>
          <p:cNvSpPr txBox="1"/>
          <p:nvPr/>
        </p:nvSpPr>
        <p:spPr>
          <a:xfrm>
            <a:off x="2483768" y="1556792"/>
            <a:ext cx="6012160" cy="1938992"/>
          </a:xfrm>
          <a:prstGeom prst="rect">
            <a:avLst/>
          </a:prstGeom>
          <a:noFill/>
        </p:spPr>
        <p:txBody>
          <a:bodyPr wrap="square" rtlCol="0">
            <a:spAutoFit/>
          </a:bodyPr>
          <a:lstStyle/>
          <a:p>
            <a:pPr algn="ctr"/>
            <a:r>
              <a:rPr lang="en-US" sz="6000" b="1" dirty="0"/>
              <a:t>GX-6000 </a:t>
            </a:r>
          </a:p>
          <a:p>
            <a:pPr algn="ctr"/>
            <a:r>
              <a:rPr lang="en-US" sz="6000" b="1" dirty="0">
                <a:solidFill>
                  <a:srgbClr val="FF0000"/>
                </a:solidFill>
              </a:rPr>
              <a:t>Benzene</a:t>
            </a:r>
          </a:p>
        </p:txBody>
      </p:sp>
    </p:spTree>
    <p:extLst>
      <p:ext uri="{BB962C8B-B14F-4D97-AF65-F5344CB8AC3E}">
        <p14:creationId xmlns:p14="http://schemas.microsoft.com/office/powerpoint/2010/main" val="321148085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572000" y="1772816"/>
            <a:ext cx="3970784" cy="4525963"/>
          </a:xfrm>
        </p:spPr>
        <p:txBody>
          <a:bodyPr/>
          <a:lstStyle/>
          <a:p>
            <a:r>
              <a:rPr lang="en-US" dirty="0"/>
              <a:t>After the test is done, it will ask you if you want to repeat the measurement.</a:t>
            </a:r>
          </a:p>
        </p:txBody>
      </p:sp>
      <p:pic>
        <p:nvPicPr>
          <p:cNvPr id="4" name="Picture 3" descr="IMG_068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844824"/>
            <a:ext cx="3528392" cy="4508500"/>
          </a:xfrm>
          <a:prstGeom prst="rect">
            <a:avLst/>
          </a:prstGeom>
        </p:spPr>
      </p:pic>
    </p:spTree>
    <p:extLst>
      <p:ext uri="{BB962C8B-B14F-4D97-AF65-F5344CB8AC3E}">
        <p14:creationId xmlns:p14="http://schemas.microsoft.com/office/powerpoint/2010/main" val="203871843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499992" y="1772816"/>
            <a:ext cx="4572000" cy="4525963"/>
          </a:xfrm>
        </p:spPr>
        <p:txBody>
          <a:bodyPr/>
          <a:lstStyle/>
          <a:p>
            <a:r>
              <a:rPr lang="en-US" dirty="0"/>
              <a:t>Every measurement it will prompt you to change the tube.</a:t>
            </a:r>
          </a:p>
        </p:txBody>
      </p:sp>
      <p:pic>
        <p:nvPicPr>
          <p:cNvPr id="5" name="Picture 4" descr="IMG_068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72816"/>
            <a:ext cx="3312368" cy="4287677"/>
          </a:xfrm>
          <a:prstGeom prst="rect">
            <a:avLst/>
          </a:prstGeom>
        </p:spPr>
      </p:pic>
    </p:spTree>
    <p:extLst>
      <p:ext uri="{BB962C8B-B14F-4D97-AF65-F5344CB8AC3E}">
        <p14:creationId xmlns:p14="http://schemas.microsoft.com/office/powerpoint/2010/main" val="245594063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PID Library 10.0 </a:t>
            </a:r>
            <a:r>
              <a:rPr lang="en-US" dirty="0" err="1"/>
              <a:t>eV</a:t>
            </a:r>
            <a:endParaRPr lang="en-US" dirty="0"/>
          </a:p>
        </p:txBody>
      </p:sp>
      <p:sp>
        <p:nvSpPr>
          <p:cNvPr id="3" name="Content Placeholder 2"/>
          <p:cNvSpPr>
            <a:spLocks noGrp="1"/>
          </p:cNvSpPr>
          <p:nvPr>
            <p:ph idx="1"/>
          </p:nvPr>
        </p:nvSpPr>
        <p:spPr>
          <a:xfrm>
            <a:off x="4572000" y="1772816"/>
            <a:ext cx="3970784" cy="4525963"/>
          </a:xfrm>
        </p:spPr>
        <p:txBody>
          <a:bodyPr/>
          <a:lstStyle/>
          <a:p>
            <a:r>
              <a:rPr lang="en-US" dirty="0"/>
              <a:t>In normal mode, press </a:t>
            </a:r>
            <a:r>
              <a:rPr lang="en-US" b="1" dirty="0"/>
              <a:t>DISPLAY</a:t>
            </a:r>
            <a:r>
              <a:rPr lang="en-US" dirty="0"/>
              <a:t> button twice.</a:t>
            </a:r>
          </a:p>
          <a:p>
            <a:r>
              <a:rPr lang="en-US" dirty="0"/>
              <a:t>Press </a:t>
            </a:r>
            <a:r>
              <a:rPr lang="en-US" b="1" dirty="0"/>
              <a:t>POWER/ENTER </a:t>
            </a:r>
            <a:r>
              <a:rPr lang="en-US" dirty="0"/>
              <a:t>to change the gas that is set to. </a:t>
            </a:r>
            <a:r>
              <a:rPr lang="en-US" sz="2800" i="1" dirty="0"/>
              <a:t>(factory setting on isobutylene</a:t>
            </a:r>
            <a:r>
              <a:rPr lang="en-US" dirty="0"/>
              <a:t>)</a:t>
            </a:r>
          </a:p>
        </p:txBody>
      </p:sp>
      <p:pic>
        <p:nvPicPr>
          <p:cNvPr id="4" name="Picture 3" descr="IMG_068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844824"/>
            <a:ext cx="3538634" cy="4521588"/>
          </a:xfrm>
          <a:prstGeom prst="rect">
            <a:avLst/>
          </a:prstGeom>
        </p:spPr>
      </p:pic>
    </p:spTree>
    <p:extLst>
      <p:ext uri="{BB962C8B-B14F-4D97-AF65-F5344CB8AC3E}">
        <p14:creationId xmlns:p14="http://schemas.microsoft.com/office/powerpoint/2010/main" val="241077814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PID Library 10.0 </a:t>
            </a:r>
            <a:r>
              <a:rPr lang="en-US" dirty="0" err="1"/>
              <a:t>eV</a:t>
            </a:r>
            <a:endParaRPr lang="en-US" dirty="0"/>
          </a:p>
        </p:txBody>
      </p:sp>
      <p:sp>
        <p:nvSpPr>
          <p:cNvPr id="3" name="Content Placeholder 2"/>
          <p:cNvSpPr>
            <a:spLocks noGrp="1"/>
          </p:cNvSpPr>
          <p:nvPr>
            <p:ph idx="1"/>
          </p:nvPr>
        </p:nvSpPr>
        <p:spPr>
          <a:xfrm>
            <a:off x="4572000" y="1772816"/>
            <a:ext cx="3970784" cy="4525963"/>
          </a:xfrm>
        </p:spPr>
        <p:txBody>
          <a:bodyPr/>
          <a:lstStyle/>
          <a:p>
            <a:r>
              <a:rPr lang="en-US" dirty="0"/>
              <a:t>To set it to Benzene, scroll down to letter </a:t>
            </a:r>
            <a:r>
              <a:rPr lang="en-US" u="sng" dirty="0"/>
              <a:t>B for Benzene</a:t>
            </a:r>
            <a:r>
              <a:rPr lang="en-US" dirty="0"/>
              <a:t>.</a:t>
            </a:r>
          </a:p>
        </p:txBody>
      </p:sp>
      <p:pic>
        <p:nvPicPr>
          <p:cNvPr id="4" name="Picture 3" descr="IMG_069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844824"/>
            <a:ext cx="3456384" cy="4464496"/>
          </a:xfrm>
          <a:prstGeom prst="rect">
            <a:avLst/>
          </a:prstGeom>
        </p:spPr>
      </p:pic>
    </p:spTree>
    <p:extLst>
      <p:ext uri="{BB962C8B-B14F-4D97-AF65-F5344CB8AC3E}">
        <p14:creationId xmlns:p14="http://schemas.microsoft.com/office/powerpoint/2010/main" val="182787054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PID Library 10.0 </a:t>
            </a:r>
            <a:r>
              <a:rPr lang="en-US" dirty="0" err="1"/>
              <a:t>eV</a:t>
            </a:r>
            <a:endParaRPr lang="en-US" dirty="0"/>
          </a:p>
        </p:txBody>
      </p:sp>
      <p:sp>
        <p:nvSpPr>
          <p:cNvPr id="3" name="Content Placeholder 2"/>
          <p:cNvSpPr>
            <a:spLocks noGrp="1"/>
          </p:cNvSpPr>
          <p:nvPr>
            <p:ph idx="1"/>
          </p:nvPr>
        </p:nvSpPr>
        <p:spPr>
          <a:xfrm>
            <a:off x="4572000" y="1772816"/>
            <a:ext cx="3970784" cy="4525963"/>
          </a:xfrm>
        </p:spPr>
        <p:txBody>
          <a:bodyPr/>
          <a:lstStyle/>
          <a:p>
            <a:r>
              <a:rPr lang="en-US" dirty="0"/>
              <a:t>Choose </a:t>
            </a:r>
            <a:r>
              <a:rPr lang="en-US" u="sng" dirty="0"/>
              <a:t>Benzene</a:t>
            </a:r>
            <a:r>
              <a:rPr lang="en-US" dirty="0"/>
              <a:t> from the gas list and press </a:t>
            </a:r>
            <a:r>
              <a:rPr lang="en-US" b="1" dirty="0"/>
              <a:t>POWER/ENTER</a:t>
            </a:r>
            <a:r>
              <a:rPr lang="en-US" dirty="0"/>
              <a:t>.</a:t>
            </a:r>
          </a:p>
        </p:txBody>
      </p:sp>
      <p:pic>
        <p:nvPicPr>
          <p:cNvPr id="5" name="Picture 4" descr="IMG_069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988840"/>
            <a:ext cx="3162911" cy="4094212"/>
          </a:xfrm>
          <a:prstGeom prst="rect">
            <a:avLst/>
          </a:prstGeom>
        </p:spPr>
      </p:pic>
    </p:spTree>
    <p:extLst>
      <p:ext uri="{BB962C8B-B14F-4D97-AF65-F5344CB8AC3E}">
        <p14:creationId xmlns:p14="http://schemas.microsoft.com/office/powerpoint/2010/main" val="148517344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PID Library 10.0 </a:t>
            </a:r>
            <a:r>
              <a:rPr lang="en-US" dirty="0" err="1"/>
              <a:t>eV</a:t>
            </a:r>
            <a:endParaRPr lang="en-US" dirty="0"/>
          </a:p>
        </p:txBody>
      </p:sp>
      <p:sp>
        <p:nvSpPr>
          <p:cNvPr id="3" name="Content Placeholder 2"/>
          <p:cNvSpPr>
            <a:spLocks noGrp="1"/>
          </p:cNvSpPr>
          <p:nvPr>
            <p:ph idx="1"/>
          </p:nvPr>
        </p:nvSpPr>
        <p:spPr>
          <a:xfrm>
            <a:off x="4572000" y="1772816"/>
            <a:ext cx="3970784" cy="4525963"/>
          </a:xfrm>
        </p:spPr>
        <p:txBody>
          <a:bodyPr/>
          <a:lstStyle/>
          <a:p>
            <a:r>
              <a:rPr lang="en-US" dirty="0"/>
              <a:t>Press </a:t>
            </a:r>
            <a:r>
              <a:rPr lang="en-US" b="1" dirty="0"/>
              <a:t>POWER/ENTER</a:t>
            </a:r>
            <a:r>
              <a:rPr lang="en-US" dirty="0"/>
              <a:t> to confirm.</a:t>
            </a:r>
          </a:p>
        </p:txBody>
      </p:sp>
      <p:pic>
        <p:nvPicPr>
          <p:cNvPr id="4" name="Picture 3" descr="IMG_069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988840"/>
            <a:ext cx="3278668" cy="4198516"/>
          </a:xfrm>
          <a:prstGeom prst="rect">
            <a:avLst/>
          </a:prstGeom>
        </p:spPr>
      </p:pic>
    </p:spTree>
    <p:extLst>
      <p:ext uri="{BB962C8B-B14F-4D97-AF65-F5344CB8AC3E}">
        <p14:creationId xmlns:p14="http://schemas.microsoft.com/office/powerpoint/2010/main" val="273093333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PID Library 10.0 </a:t>
            </a:r>
            <a:r>
              <a:rPr lang="en-US" dirty="0" err="1"/>
              <a:t>eV</a:t>
            </a:r>
            <a:endParaRPr lang="en-US" dirty="0"/>
          </a:p>
        </p:txBody>
      </p:sp>
      <p:sp>
        <p:nvSpPr>
          <p:cNvPr id="3" name="Content Placeholder 2"/>
          <p:cNvSpPr>
            <a:spLocks noGrp="1"/>
          </p:cNvSpPr>
          <p:nvPr>
            <p:ph idx="1"/>
          </p:nvPr>
        </p:nvSpPr>
        <p:spPr>
          <a:xfrm>
            <a:off x="4572000" y="1772816"/>
            <a:ext cx="3970784" cy="4525963"/>
          </a:xfrm>
        </p:spPr>
        <p:txBody>
          <a:bodyPr/>
          <a:lstStyle/>
          <a:p>
            <a:r>
              <a:rPr lang="en-US" dirty="0"/>
              <a:t>You should now see the PID set to Benzene.</a:t>
            </a:r>
          </a:p>
          <a:p>
            <a:r>
              <a:rPr lang="en-US" dirty="0"/>
              <a:t>Press </a:t>
            </a:r>
            <a:r>
              <a:rPr lang="en-US" b="1" dirty="0"/>
              <a:t>RESET</a:t>
            </a:r>
            <a:r>
              <a:rPr lang="en-US" dirty="0"/>
              <a:t> to return back to normal mode.</a:t>
            </a:r>
          </a:p>
        </p:txBody>
      </p:sp>
      <p:pic>
        <p:nvPicPr>
          <p:cNvPr id="5" name="Picture 4" descr="IMG_069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844824"/>
            <a:ext cx="3430178" cy="4363949"/>
          </a:xfrm>
          <a:prstGeom prst="rect">
            <a:avLst/>
          </a:prstGeom>
        </p:spPr>
      </p:pic>
    </p:spTree>
    <p:extLst>
      <p:ext uri="{BB962C8B-B14F-4D97-AF65-F5344CB8AC3E}">
        <p14:creationId xmlns:p14="http://schemas.microsoft.com/office/powerpoint/2010/main" val="401794799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Benzene Gas</a:t>
            </a:r>
          </a:p>
        </p:txBody>
      </p:sp>
      <p:sp>
        <p:nvSpPr>
          <p:cNvPr id="3" name="Content Placeholder 2"/>
          <p:cNvSpPr>
            <a:spLocks noGrp="1"/>
          </p:cNvSpPr>
          <p:nvPr>
            <p:ph idx="1"/>
          </p:nvPr>
        </p:nvSpPr>
        <p:spPr>
          <a:xfrm>
            <a:off x="4499992" y="1052736"/>
            <a:ext cx="3970784" cy="5688632"/>
          </a:xfrm>
        </p:spPr>
        <p:txBody>
          <a:bodyPr/>
          <a:lstStyle/>
          <a:p>
            <a:r>
              <a:rPr lang="en-US" sz="2800" dirty="0"/>
              <a:t>To get in to calibration mode press and hold </a:t>
            </a:r>
            <a:r>
              <a:rPr lang="en-US" sz="2800" b="1" dirty="0"/>
              <a:t>SHIFT+DISPLAY </a:t>
            </a:r>
            <a:r>
              <a:rPr lang="en-US" sz="2800" dirty="0"/>
              <a:t>while in normal mode</a:t>
            </a:r>
          </a:p>
          <a:p>
            <a:r>
              <a:rPr lang="en-US" sz="2800" dirty="0"/>
              <a:t>Scroll to Air Cal and follow the screen-prompt to do a fresh air adjust. </a:t>
            </a:r>
            <a:r>
              <a:rPr lang="en-US" sz="2400" i="1" dirty="0"/>
              <a:t>(Make sure you are in fresh air environment</a:t>
            </a:r>
            <a:r>
              <a:rPr lang="en-US" sz="2400" dirty="0"/>
              <a:t>)</a:t>
            </a:r>
          </a:p>
        </p:txBody>
      </p:sp>
      <p:pic>
        <p:nvPicPr>
          <p:cNvPr id="5" name="Picture 4" descr="IMG_069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340768"/>
            <a:ext cx="3707904" cy="4737878"/>
          </a:xfrm>
          <a:prstGeom prst="rect">
            <a:avLst/>
          </a:prstGeom>
        </p:spPr>
      </p:pic>
    </p:spTree>
    <p:extLst>
      <p:ext uri="{BB962C8B-B14F-4D97-AF65-F5344CB8AC3E}">
        <p14:creationId xmlns:p14="http://schemas.microsoft.com/office/powerpoint/2010/main" val="15816648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3970784" cy="5472608"/>
          </a:xfrm>
        </p:spPr>
        <p:txBody>
          <a:bodyPr/>
          <a:lstStyle/>
          <a:p>
            <a:r>
              <a:rPr lang="en-US" dirty="0"/>
              <a:t>If fresh air passes scroll down to Auto Cal, and press </a:t>
            </a:r>
            <a:r>
              <a:rPr lang="en-US" b="1" dirty="0"/>
              <a:t>POWER/ENTER</a:t>
            </a:r>
            <a:endParaRPr lang="en-US" dirty="0"/>
          </a:p>
        </p:txBody>
      </p:sp>
      <p:pic>
        <p:nvPicPr>
          <p:cNvPr id="4" name="Picture 3" descr="IMG_069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484784"/>
            <a:ext cx="3719370" cy="4752528"/>
          </a:xfrm>
          <a:prstGeom prst="rect">
            <a:avLst/>
          </a:prstGeom>
        </p:spPr>
      </p:pic>
    </p:spTree>
    <p:extLst>
      <p:ext uri="{BB962C8B-B14F-4D97-AF65-F5344CB8AC3E}">
        <p14:creationId xmlns:p14="http://schemas.microsoft.com/office/powerpoint/2010/main" val="23291032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3970784" cy="5472608"/>
          </a:xfrm>
        </p:spPr>
        <p:txBody>
          <a:bodyPr/>
          <a:lstStyle/>
          <a:p>
            <a:r>
              <a:rPr lang="en-US" dirty="0"/>
              <a:t>Scroll down to concentration and press </a:t>
            </a:r>
            <a:r>
              <a:rPr lang="en-US" b="1" dirty="0"/>
              <a:t>POWER/ENTER.</a:t>
            </a:r>
          </a:p>
          <a:p>
            <a:pPr marL="0" indent="0">
              <a:buNone/>
            </a:pPr>
            <a:endParaRPr lang="en-US" b="1" dirty="0"/>
          </a:p>
        </p:txBody>
      </p:sp>
      <p:pic>
        <p:nvPicPr>
          <p:cNvPr id="5" name="Picture 4" descr="IMG_069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412776"/>
            <a:ext cx="3722608" cy="4777347"/>
          </a:xfrm>
          <a:prstGeom prst="rect">
            <a:avLst/>
          </a:prstGeom>
        </p:spPr>
      </p:pic>
    </p:spTree>
    <p:extLst>
      <p:ext uri="{BB962C8B-B14F-4D97-AF65-F5344CB8AC3E}">
        <p14:creationId xmlns:p14="http://schemas.microsoft.com/office/powerpoint/2010/main" val="16806864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796413-E09C-87AD-581F-2955C19FB49F}"/>
              </a:ext>
            </a:extLst>
          </p:cNvPr>
          <p:cNvSpPr/>
          <p:nvPr/>
        </p:nvSpPr>
        <p:spPr>
          <a:xfrm>
            <a:off x="107504" y="188640"/>
            <a:ext cx="1152128"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 gas detector with a display&#10;&#10;Description automatically generated with medium confidence">
            <a:extLst>
              <a:ext uri="{FF2B5EF4-FFF2-40B4-BE49-F238E27FC236}">
                <a16:creationId xmlns:a16="http://schemas.microsoft.com/office/drawing/2014/main" id="{D2F6B6A8-2127-1AAD-A129-C241633343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005" y="0"/>
            <a:ext cx="7599989" cy="6858000"/>
          </a:xfrm>
          <a:prstGeom prst="rect">
            <a:avLst/>
          </a:prstGeom>
        </p:spPr>
      </p:pic>
    </p:spTree>
    <p:extLst>
      <p:ext uri="{BB962C8B-B14F-4D97-AF65-F5344CB8AC3E}">
        <p14:creationId xmlns:p14="http://schemas.microsoft.com/office/powerpoint/2010/main" val="72747093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4248472" cy="5472608"/>
          </a:xfrm>
        </p:spPr>
        <p:txBody>
          <a:bodyPr/>
          <a:lstStyle/>
          <a:p>
            <a:r>
              <a:rPr lang="en-US" sz="2000" dirty="0"/>
              <a:t>Make sure your concentration matches your benzene cylinder. (5ppm)</a:t>
            </a:r>
          </a:p>
          <a:p>
            <a:r>
              <a:rPr lang="en-US" sz="2000" i="1" dirty="0"/>
              <a:t>(If your PID for benzene is in smart sensor 1, it should be the one immediately after the 4 gas)</a:t>
            </a:r>
          </a:p>
          <a:p>
            <a:r>
              <a:rPr lang="en-US" sz="2000" dirty="0"/>
              <a:t>If the concentration does not match, press </a:t>
            </a:r>
            <a:r>
              <a:rPr lang="en-US" sz="2000" b="1" dirty="0"/>
              <a:t>POWER/ENTER </a:t>
            </a:r>
            <a:r>
              <a:rPr lang="en-US" sz="2000" dirty="0"/>
              <a:t>on the selected gas and press the </a:t>
            </a:r>
            <a:r>
              <a:rPr lang="en-US" sz="2000" b="1" dirty="0"/>
              <a:t>UP </a:t>
            </a:r>
            <a:r>
              <a:rPr lang="en-US" sz="2000" dirty="0"/>
              <a:t>and </a:t>
            </a:r>
            <a:r>
              <a:rPr lang="en-US" sz="2000" b="1" dirty="0"/>
              <a:t>DOWN</a:t>
            </a:r>
            <a:r>
              <a:rPr lang="en-US" sz="2000" dirty="0"/>
              <a:t> button to adjust to the desired value</a:t>
            </a:r>
          </a:p>
          <a:p>
            <a:r>
              <a:rPr lang="en-US" sz="2000" dirty="0"/>
              <a:t>Scroll down to escape when the desired values are met</a:t>
            </a:r>
          </a:p>
        </p:txBody>
      </p:sp>
      <p:pic>
        <p:nvPicPr>
          <p:cNvPr id="4" name="Picture 3" descr="IMG_069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556792"/>
            <a:ext cx="3533983" cy="4437112"/>
          </a:xfrm>
          <a:prstGeom prst="rect">
            <a:avLst/>
          </a:prstGeom>
        </p:spPr>
      </p:pic>
    </p:spTree>
    <p:extLst>
      <p:ext uri="{BB962C8B-B14F-4D97-AF65-F5344CB8AC3E}">
        <p14:creationId xmlns:p14="http://schemas.microsoft.com/office/powerpoint/2010/main" val="42444329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556792"/>
            <a:ext cx="3970784" cy="5472608"/>
          </a:xfrm>
        </p:spPr>
        <p:txBody>
          <a:bodyPr/>
          <a:lstStyle/>
          <a:p>
            <a:r>
              <a:rPr lang="en-US" dirty="0"/>
              <a:t>Scroll down to gas select and press </a:t>
            </a:r>
            <a:r>
              <a:rPr lang="en-US" b="1" dirty="0"/>
              <a:t>POWER/ENTER</a:t>
            </a:r>
          </a:p>
        </p:txBody>
      </p:sp>
      <p:pic>
        <p:nvPicPr>
          <p:cNvPr id="5" name="Picture 4" descr="IMG_069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00808"/>
            <a:ext cx="3372183" cy="4365104"/>
          </a:xfrm>
          <a:prstGeom prst="rect">
            <a:avLst/>
          </a:prstGeom>
        </p:spPr>
      </p:pic>
    </p:spTree>
    <p:extLst>
      <p:ext uri="{BB962C8B-B14F-4D97-AF65-F5344CB8AC3E}">
        <p14:creationId xmlns:p14="http://schemas.microsoft.com/office/powerpoint/2010/main" val="12461027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201616" y="1196752"/>
            <a:ext cx="3970784" cy="5472608"/>
          </a:xfrm>
        </p:spPr>
        <p:txBody>
          <a:bodyPr/>
          <a:lstStyle/>
          <a:p>
            <a:r>
              <a:rPr lang="en-US" dirty="0"/>
              <a:t>Scroll down until you see VOC 5ppm and press </a:t>
            </a:r>
            <a:r>
              <a:rPr lang="en-US" b="1" dirty="0"/>
              <a:t>POWER/ENTER</a:t>
            </a:r>
          </a:p>
          <a:p>
            <a:pPr marL="0" indent="0">
              <a:buNone/>
            </a:pPr>
            <a:endParaRPr lang="en-US" dirty="0"/>
          </a:p>
          <a:p>
            <a:r>
              <a:rPr lang="en-US" dirty="0"/>
              <a:t>This is the value that you adjusted in the concentration menu</a:t>
            </a:r>
          </a:p>
        </p:txBody>
      </p:sp>
      <p:pic>
        <p:nvPicPr>
          <p:cNvPr id="4" name="Picture 3" descr="IMG_07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124744"/>
            <a:ext cx="2062951" cy="2641724"/>
          </a:xfrm>
          <a:prstGeom prst="rect">
            <a:avLst/>
          </a:prstGeom>
        </p:spPr>
      </p:pic>
      <p:pic>
        <p:nvPicPr>
          <p:cNvPr id="5" name="Picture 4" descr="IMG_07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3933056"/>
            <a:ext cx="2103222" cy="2780928"/>
          </a:xfrm>
          <a:prstGeom prst="rect">
            <a:avLst/>
          </a:prstGeom>
        </p:spPr>
      </p:pic>
    </p:spTree>
    <p:extLst>
      <p:ext uri="{BB962C8B-B14F-4D97-AF65-F5344CB8AC3E}">
        <p14:creationId xmlns:p14="http://schemas.microsoft.com/office/powerpoint/2010/main" val="202994154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4392488" cy="5472608"/>
          </a:xfrm>
        </p:spPr>
        <p:txBody>
          <a:bodyPr/>
          <a:lstStyle/>
          <a:p>
            <a:r>
              <a:rPr lang="en-US" dirty="0"/>
              <a:t>Choose benzene on the gas select screen </a:t>
            </a:r>
            <a:r>
              <a:rPr lang="en-US" sz="2800" i="1" dirty="0"/>
              <a:t>(make sure you have benzene gas) </a:t>
            </a:r>
            <a:r>
              <a:rPr lang="en-US" dirty="0"/>
              <a:t>and press </a:t>
            </a:r>
            <a:r>
              <a:rPr lang="en-US" b="1" dirty="0"/>
              <a:t>POWER/ENTER</a:t>
            </a:r>
            <a:r>
              <a:rPr lang="en-US" dirty="0"/>
              <a:t> to start the calibration</a:t>
            </a:r>
          </a:p>
        </p:txBody>
      </p:sp>
      <p:pic>
        <p:nvPicPr>
          <p:cNvPr id="4" name="Picture 3" descr="IMG_07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484784"/>
            <a:ext cx="3382105" cy="4443710"/>
          </a:xfrm>
          <a:prstGeom prst="rect">
            <a:avLst/>
          </a:prstGeom>
        </p:spPr>
      </p:pic>
    </p:spTree>
    <p:extLst>
      <p:ext uri="{BB962C8B-B14F-4D97-AF65-F5344CB8AC3E}">
        <p14:creationId xmlns:p14="http://schemas.microsoft.com/office/powerpoint/2010/main" val="266165657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3970784" cy="5472608"/>
          </a:xfrm>
        </p:spPr>
        <p:txBody>
          <a:bodyPr/>
          <a:lstStyle/>
          <a:p>
            <a:r>
              <a:rPr lang="en-US" sz="2400" dirty="0"/>
              <a:t>Apply your gas using the 5ppm benzene cylinder and demand flow regulator into the inlet, and wait for the reading to stabilize.</a:t>
            </a:r>
          </a:p>
          <a:p>
            <a:r>
              <a:rPr lang="en-US" sz="2400" dirty="0"/>
              <a:t>Once the reading is stable, press </a:t>
            </a:r>
            <a:r>
              <a:rPr lang="en-US" sz="2400" b="1" dirty="0"/>
              <a:t>POWER/ENTER </a:t>
            </a:r>
            <a:r>
              <a:rPr lang="en-US" sz="2400" dirty="0"/>
              <a:t>to confirm the calibration.</a:t>
            </a:r>
          </a:p>
          <a:p>
            <a:r>
              <a:rPr lang="en-US" sz="2400" dirty="0"/>
              <a:t>You should get a pass or a fail.</a:t>
            </a:r>
          </a:p>
        </p:txBody>
      </p:sp>
      <p:pic>
        <p:nvPicPr>
          <p:cNvPr id="5" name="Picture 4" descr="IMG_070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484784"/>
            <a:ext cx="3680060" cy="4773856"/>
          </a:xfrm>
          <a:prstGeom prst="rect">
            <a:avLst/>
          </a:prstGeom>
        </p:spPr>
      </p:pic>
    </p:spTree>
    <p:extLst>
      <p:ext uri="{BB962C8B-B14F-4D97-AF65-F5344CB8AC3E}">
        <p14:creationId xmlns:p14="http://schemas.microsoft.com/office/powerpoint/2010/main" val="308445193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4392488" cy="5472608"/>
          </a:xfrm>
        </p:spPr>
        <p:txBody>
          <a:bodyPr/>
          <a:lstStyle/>
          <a:p>
            <a:r>
              <a:rPr lang="en-US" dirty="0"/>
              <a:t>Once it passes the Auto Cal, it will automatically go back to Cal Mode, scroll down to Tube Cal and press </a:t>
            </a:r>
            <a:r>
              <a:rPr lang="en-US" b="1" dirty="0"/>
              <a:t>POWER/ENTER.</a:t>
            </a:r>
            <a:endParaRPr lang="en-US" dirty="0"/>
          </a:p>
        </p:txBody>
      </p:sp>
      <p:pic>
        <p:nvPicPr>
          <p:cNvPr id="4" name="Picture 3" descr="IMG_070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484784"/>
            <a:ext cx="3515619" cy="4482414"/>
          </a:xfrm>
          <a:prstGeom prst="rect">
            <a:avLst/>
          </a:prstGeom>
        </p:spPr>
      </p:pic>
    </p:spTree>
    <p:extLst>
      <p:ext uri="{BB962C8B-B14F-4D97-AF65-F5344CB8AC3E}">
        <p14:creationId xmlns:p14="http://schemas.microsoft.com/office/powerpoint/2010/main" val="60918301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484784"/>
            <a:ext cx="3970784" cy="5472608"/>
          </a:xfrm>
        </p:spPr>
        <p:txBody>
          <a:bodyPr/>
          <a:lstStyle/>
          <a:p>
            <a:r>
              <a:rPr lang="en-US" dirty="0"/>
              <a:t>It will prompt you to install tube holder and press </a:t>
            </a:r>
            <a:r>
              <a:rPr lang="en-US" b="1" dirty="0"/>
              <a:t>POWER/ENTER </a:t>
            </a:r>
            <a:r>
              <a:rPr lang="en-US" dirty="0"/>
              <a:t>to confirm.</a:t>
            </a:r>
          </a:p>
        </p:txBody>
      </p:sp>
      <p:pic>
        <p:nvPicPr>
          <p:cNvPr id="5" name="Picture 4" descr="IMG_070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628800"/>
            <a:ext cx="3539069" cy="4581128"/>
          </a:xfrm>
          <a:prstGeom prst="rect">
            <a:avLst/>
          </a:prstGeom>
        </p:spPr>
      </p:pic>
    </p:spTree>
    <p:extLst>
      <p:ext uri="{BB962C8B-B14F-4D97-AF65-F5344CB8AC3E}">
        <p14:creationId xmlns:p14="http://schemas.microsoft.com/office/powerpoint/2010/main" val="185305127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386887"/>
            <a:ext cx="4464496" cy="5472608"/>
          </a:xfrm>
        </p:spPr>
        <p:txBody>
          <a:bodyPr/>
          <a:lstStyle/>
          <a:p>
            <a:r>
              <a:rPr lang="en-US" dirty="0"/>
              <a:t>Choose Auto Cal on the menu and press </a:t>
            </a:r>
            <a:r>
              <a:rPr lang="en-US" b="1" dirty="0"/>
              <a:t>POWER/ENTER.</a:t>
            </a:r>
          </a:p>
        </p:txBody>
      </p:sp>
      <p:pic>
        <p:nvPicPr>
          <p:cNvPr id="4" name="Picture 3" descr="IMG_070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556792"/>
            <a:ext cx="3600400" cy="4540504"/>
          </a:xfrm>
          <a:prstGeom prst="rect">
            <a:avLst/>
          </a:prstGeom>
        </p:spPr>
      </p:pic>
    </p:spTree>
    <p:extLst>
      <p:ext uri="{BB962C8B-B14F-4D97-AF65-F5344CB8AC3E}">
        <p14:creationId xmlns:p14="http://schemas.microsoft.com/office/powerpoint/2010/main" val="18781801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139952" y="1268760"/>
            <a:ext cx="4536504" cy="5472608"/>
          </a:xfrm>
        </p:spPr>
        <p:txBody>
          <a:bodyPr/>
          <a:lstStyle/>
          <a:p>
            <a:r>
              <a:rPr lang="en-US" sz="2400" dirty="0"/>
              <a:t>Choose concentration and press power enter.</a:t>
            </a:r>
          </a:p>
          <a:p>
            <a:r>
              <a:rPr lang="en-US" sz="2400" dirty="0"/>
              <a:t>Scroll down until you see BNZ (Benzene) 5 ppm.</a:t>
            </a:r>
          </a:p>
          <a:p>
            <a:r>
              <a:rPr lang="en-US" sz="2400" dirty="0"/>
              <a:t>(Make sure it matches your cylinder) and press </a:t>
            </a:r>
            <a:r>
              <a:rPr lang="en-US" sz="2400" b="1" dirty="0"/>
              <a:t>POWER/ENTER </a:t>
            </a:r>
            <a:r>
              <a:rPr lang="en-US" sz="2400" dirty="0"/>
              <a:t>to calibrate that channel.</a:t>
            </a:r>
          </a:p>
          <a:p>
            <a:r>
              <a:rPr lang="en-US" sz="2400" dirty="0"/>
              <a:t>Get your cylinder and demand flow regulator ready right after you press the </a:t>
            </a:r>
            <a:r>
              <a:rPr lang="en-US" sz="2400" b="1" dirty="0"/>
              <a:t>POWER/ENTER </a:t>
            </a:r>
            <a:r>
              <a:rPr lang="en-US" sz="2400" dirty="0"/>
              <a:t>button</a:t>
            </a:r>
          </a:p>
          <a:p>
            <a:endParaRPr lang="en-US" sz="1800" dirty="0"/>
          </a:p>
        </p:txBody>
      </p:sp>
      <p:pic>
        <p:nvPicPr>
          <p:cNvPr id="5" name="Picture 4" descr="IMG_070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196752"/>
            <a:ext cx="2088042" cy="2610052"/>
          </a:xfrm>
          <a:prstGeom prst="rect">
            <a:avLst/>
          </a:prstGeom>
        </p:spPr>
      </p:pic>
      <p:pic>
        <p:nvPicPr>
          <p:cNvPr id="7" name="Picture 6" descr="IMG_070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1" y="4056271"/>
            <a:ext cx="2088232" cy="2691498"/>
          </a:xfrm>
          <a:prstGeom prst="rect">
            <a:avLst/>
          </a:prstGeom>
        </p:spPr>
      </p:pic>
    </p:spTree>
    <p:extLst>
      <p:ext uri="{BB962C8B-B14F-4D97-AF65-F5344CB8AC3E}">
        <p14:creationId xmlns:p14="http://schemas.microsoft.com/office/powerpoint/2010/main" val="130280929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a:t>
            </a:r>
            <a:r>
              <a:rPr lang="mr-IN" dirty="0"/>
              <a:t>–</a:t>
            </a:r>
            <a:r>
              <a:rPr lang="en-US" dirty="0"/>
              <a:t> Benzene Gas</a:t>
            </a:r>
          </a:p>
        </p:txBody>
      </p:sp>
      <p:sp>
        <p:nvSpPr>
          <p:cNvPr id="3" name="Content Placeholder 2"/>
          <p:cNvSpPr>
            <a:spLocks noGrp="1"/>
          </p:cNvSpPr>
          <p:nvPr>
            <p:ph idx="1"/>
          </p:nvPr>
        </p:nvSpPr>
        <p:spPr>
          <a:xfrm>
            <a:off x="4572000" y="1268760"/>
            <a:ext cx="3970784" cy="5472608"/>
          </a:xfrm>
        </p:spPr>
        <p:txBody>
          <a:bodyPr/>
          <a:lstStyle/>
          <a:p>
            <a:r>
              <a:rPr lang="en-US" sz="2800" dirty="0"/>
              <a:t>Once you press power enter the monitor will countdown. </a:t>
            </a:r>
          </a:p>
          <a:p>
            <a:r>
              <a:rPr lang="en-US" sz="2800" dirty="0"/>
              <a:t>Apply the gas in to the meter.</a:t>
            </a:r>
          </a:p>
          <a:p>
            <a:r>
              <a:rPr lang="en-US" sz="2800" dirty="0"/>
              <a:t>Wait for the meter to countdown and either you’ll get a pass or a fail.</a:t>
            </a:r>
          </a:p>
        </p:txBody>
      </p:sp>
      <p:pic>
        <p:nvPicPr>
          <p:cNvPr id="4" name="Picture 3" descr="IMG_07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700808"/>
            <a:ext cx="3003798" cy="4005064"/>
          </a:xfrm>
          <a:prstGeom prst="rect">
            <a:avLst/>
          </a:prstGeom>
        </p:spPr>
      </p:pic>
    </p:spTree>
    <p:extLst>
      <p:ext uri="{BB962C8B-B14F-4D97-AF65-F5344CB8AC3E}">
        <p14:creationId xmlns:p14="http://schemas.microsoft.com/office/powerpoint/2010/main" val="45279659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different colored text&#10;&#10;Description automatically generated with medium confidence">
            <a:extLst>
              <a:ext uri="{FF2B5EF4-FFF2-40B4-BE49-F238E27FC236}">
                <a16:creationId xmlns:a16="http://schemas.microsoft.com/office/drawing/2014/main" id="{2D50AFC5-0C1B-A795-7C9F-953134825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3009" y="0"/>
            <a:ext cx="6137981" cy="6858000"/>
          </a:xfrm>
          <a:prstGeom prst="rect">
            <a:avLst/>
          </a:prstGeom>
        </p:spPr>
      </p:pic>
      <p:sp>
        <p:nvSpPr>
          <p:cNvPr id="5" name="Rectangle 4">
            <a:extLst>
              <a:ext uri="{FF2B5EF4-FFF2-40B4-BE49-F238E27FC236}">
                <a16:creationId xmlns:a16="http://schemas.microsoft.com/office/drawing/2014/main" id="{5C80B3F8-C98D-D7A1-C3CD-91DA805FAF6F}"/>
              </a:ext>
            </a:extLst>
          </p:cNvPr>
          <p:cNvSpPr/>
          <p:nvPr/>
        </p:nvSpPr>
        <p:spPr>
          <a:xfrm>
            <a:off x="107504" y="188640"/>
            <a:ext cx="1152128"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2204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01625"/>
            <a:ext cx="8326561" cy="895127"/>
          </a:xfrm>
        </p:spPr>
        <p:txBody>
          <a:bodyPr/>
          <a:lstStyle/>
          <a:p>
            <a:r>
              <a:rPr lang="en-US" dirty="0"/>
              <a:t>Calibration </a:t>
            </a:r>
            <a:r>
              <a:rPr lang="mr-IN" dirty="0"/>
              <a:t>–</a:t>
            </a:r>
            <a:r>
              <a:rPr lang="en-US" dirty="0"/>
              <a:t> Isobutylene Gas</a:t>
            </a:r>
          </a:p>
        </p:txBody>
      </p:sp>
      <p:sp>
        <p:nvSpPr>
          <p:cNvPr id="3" name="Content Placeholder 2"/>
          <p:cNvSpPr>
            <a:spLocks noGrp="1"/>
          </p:cNvSpPr>
          <p:nvPr>
            <p:ph idx="1"/>
          </p:nvPr>
        </p:nvSpPr>
        <p:spPr>
          <a:xfrm>
            <a:off x="4572000" y="1268760"/>
            <a:ext cx="3970784" cy="5472608"/>
          </a:xfrm>
        </p:spPr>
        <p:txBody>
          <a:bodyPr/>
          <a:lstStyle/>
          <a:p>
            <a:r>
              <a:rPr lang="en-US" sz="2800" dirty="0"/>
              <a:t>In calibration mode scroll down to Auto Cal and press </a:t>
            </a:r>
            <a:r>
              <a:rPr lang="en-US" sz="2800" b="1" dirty="0"/>
              <a:t>POWER/ENTER.</a:t>
            </a:r>
          </a:p>
          <a:p>
            <a:r>
              <a:rPr lang="en-US" sz="2800" dirty="0"/>
              <a:t>Scroll down to concentration and choose VOC </a:t>
            </a:r>
            <a:r>
              <a:rPr lang="en-US" sz="2400" i="1" dirty="0"/>
              <a:t>(the position of the sensor varies depending on your configuration)</a:t>
            </a:r>
          </a:p>
          <a:p>
            <a:r>
              <a:rPr lang="en-US" sz="2800" dirty="0"/>
              <a:t>Change the value to 10ppm if it is set to a different value</a:t>
            </a:r>
          </a:p>
        </p:txBody>
      </p:sp>
      <p:pic>
        <p:nvPicPr>
          <p:cNvPr id="7" name="Picture 6" descr="IMG_069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268760"/>
            <a:ext cx="2052021" cy="2622027"/>
          </a:xfrm>
          <a:prstGeom prst="rect">
            <a:avLst/>
          </a:prstGeom>
        </p:spPr>
      </p:pic>
      <p:pic>
        <p:nvPicPr>
          <p:cNvPr id="8" name="Picture 7" descr="IMG_07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4005064"/>
            <a:ext cx="2074917" cy="2708920"/>
          </a:xfrm>
          <a:prstGeom prst="rect">
            <a:avLst/>
          </a:prstGeom>
        </p:spPr>
      </p:pic>
    </p:spTree>
    <p:extLst>
      <p:ext uri="{BB962C8B-B14F-4D97-AF65-F5344CB8AC3E}">
        <p14:creationId xmlns:p14="http://schemas.microsoft.com/office/powerpoint/2010/main" val="24220187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01625"/>
            <a:ext cx="8326561" cy="895127"/>
          </a:xfrm>
        </p:spPr>
        <p:txBody>
          <a:bodyPr/>
          <a:lstStyle/>
          <a:p>
            <a:r>
              <a:rPr lang="en-US" dirty="0"/>
              <a:t>Calibration </a:t>
            </a:r>
            <a:r>
              <a:rPr lang="mr-IN" dirty="0"/>
              <a:t>–</a:t>
            </a:r>
            <a:r>
              <a:rPr lang="en-US" dirty="0"/>
              <a:t> Isobutylene Gas</a:t>
            </a:r>
          </a:p>
        </p:txBody>
      </p:sp>
      <p:sp>
        <p:nvSpPr>
          <p:cNvPr id="3" name="Content Placeholder 2"/>
          <p:cNvSpPr>
            <a:spLocks noGrp="1"/>
          </p:cNvSpPr>
          <p:nvPr>
            <p:ph idx="1"/>
          </p:nvPr>
        </p:nvSpPr>
        <p:spPr>
          <a:xfrm>
            <a:off x="4572000" y="1268760"/>
            <a:ext cx="3970784" cy="5472608"/>
          </a:xfrm>
        </p:spPr>
        <p:txBody>
          <a:bodyPr/>
          <a:lstStyle/>
          <a:p>
            <a:r>
              <a:rPr lang="en-US" sz="2800" dirty="0"/>
              <a:t>Scroll down to escape, choose gas select and press </a:t>
            </a:r>
            <a:r>
              <a:rPr lang="en-US" sz="2800" b="1" dirty="0"/>
              <a:t>POWER/ENTER.</a:t>
            </a:r>
          </a:p>
          <a:p>
            <a:r>
              <a:rPr lang="en-US" sz="2800" dirty="0"/>
              <a:t>Scroll down to </a:t>
            </a:r>
            <a:r>
              <a:rPr lang="en-US" sz="2800" dirty="0" err="1"/>
              <a:t>voc</a:t>
            </a:r>
            <a:r>
              <a:rPr lang="en-US" sz="2800" dirty="0"/>
              <a:t> 10 ppm and press </a:t>
            </a:r>
            <a:r>
              <a:rPr lang="en-US" sz="2800" b="1" dirty="0"/>
              <a:t>POWER/ENTER.</a:t>
            </a:r>
            <a:endParaRPr lang="en-US" sz="2800" dirty="0"/>
          </a:p>
        </p:txBody>
      </p:sp>
      <p:pic>
        <p:nvPicPr>
          <p:cNvPr id="4" name="Picture 3" descr="IMG_07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4005953"/>
            <a:ext cx="2088232" cy="2656696"/>
          </a:xfrm>
          <a:prstGeom prst="rect">
            <a:avLst/>
          </a:prstGeom>
        </p:spPr>
      </p:pic>
      <p:pic>
        <p:nvPicPr>
          <p:cNvPr id="6" name="Picture 5" descr="IMG_069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196752"/>
            <a:ext cx="2092728" cy="2708920"/>
          </a:xfrm>
          <a:prstGeom prst="rect">
            <a:avLst/>
          </a:prstGeom>
        </p:spPr>
      </p:pic>
      <p:sp>
        <p:nvSpPr>
          <p:cNvPr id="9" name="TextBox 8"/>
          <p:cNvSpPr txBox="1"/>
          <p:nvPr/>
        </p:nvSpPr>
        <p:spPr>
          <a:xfrm>
            <a:off x="5414818" y="161636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2373114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01625"/>
            <a:ext cx="8326561" cy="895127"/>
          </a:xfrm>
        </p:spPr>
        <p:txBody>
          <a:bodyPr/>
          <a:lstStyle/>
          <a:p>
            <a:r>
              <a:rPr lang="en-US" dirty="0"/>
              <a:t>Calibration </a:t>
            </a:r>
            <a:r>
              <a:rPr lang="mr-IN" dirty="0"/>
              <a:t>–</a:t>
            </a:r>
            <a:r>
              <a:rPr lang="en-US" dirty="0"/>
              <a:t> Isobutylene Gas</a:t>
            </a:r>
          </a:p>
        </p:txBody>
      </p:sp>
      <p:sp>
        <p:nvSpPr>
          <p:cNvPr id="9" name="TextBox 8"/>
          <p:cNvSpPr txBox="1"/>
          <p:nvPr/>
        </p:nvSpPr>
        <p:spPr>
          <a:xfrm>
            <a:off x="5414818" y="1616364"/>
            <a:ext cx="184666" cy="369332"/>
          </a:xfrm>
          <a:prstGeom prst="rect">
            <a:avLst/>
          </a:prstGeom>
          <a:noFill/>
        </p:spPr>
        <p:txBody>
          <a:bodyPr wrap="none" rtlCol="0">
            <a:spAutoFit/>
          </a:bodyPr>
          <a:lstStyle/>
          <a:p>
            <a:endParaRPr lang="en-US" dirty="0"/>
          </a:p>
        </p:txBody>
      </p:sp>
      <p:pic>
        <p:nvPicPr>
          <p:cNvPr id="7" name="Picture 6" descr="IMG_071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772816"/>
            <a:ext cx="3003798" cy="4005064"/>
          </a:xfrm>
          <a:prstGeom prst="rect">
            <a:avLst/>
          </a:prstGeom>
        </p:spPr>
      </p:pic>
      <p:sp>
        <p:nvSpPr>
          <p:cNvPr id="10" name="Content Placeholder 2"/>
          <p:cNvSpPr>
            <a:spLocks noGrp="1"/>
          </p:cNvSpPr>
          <p:nvPr>
            <p:ph idx="1"/>
          </p:nvPr>
        </p:nvSpPr>
        <p:spPr>
          <a:xfrm>
            <a:off x="4427984" y="1268760"/>
            <a:ext cx="4536504" cy="5472608"/>
          </a:xfrm>
        </p:spPr>
        <p:txBody>
          <a:bodyPr/>
          <a:lstStyle/>
          <a:p>
            <a:r>
              <a:rPr lang="en-US" sz="2800" dirty="0"/>
              <a:t>Choose isobutylene and press </a:t>
            </a:r>
            <a:r>
              <a:rPr lang="en-US" sz="2800" b="1" dirty="0"/>
              <a:t>POWER/ENTER </a:t>
            </a:r>
            <a:r>
              <a:rPr lang="en-US" sz="2800" dirty="0"/>
              <a:t>to start the calibration.</a:t>
            </a:r>
          </a:p>
          <a:p>
            <a:r>
              <a:rPr lang="en-US" sz="2800" dirty="0"/>
              <a:t>Apply the gas and wait for the readings to stabilize</a:t>
            </a:r>
          </a:p>
          <a:p>
            <a:r>
              <a:rPr lang="en-US" sz="2800" dirty="0"/>
              <a:t>Once they are stable press </a:t>
            </a:r>
            <a:r>
              <a:rPr lang="en-US" sz="2800" b="1" dirty="0"/>
              <a:t>POWER/ENTER </a:t>
            </a:r>
            <a:r>
              <a:rPr lang="en-US" sz="2800" dirty="0"/>
              <a:t>to confirm the calibration</a:t>
            </a:r>
          </a:p>
          <a:p>
            <a:pPr marL="0" indent="0">
              <a:buNone/>
            </a:pPr>
            <a:endParaRPr lang="en-US" sz="2800" dirty="0"/>
          </a:p>
        </p:txBody>
      </p:sp>
      <p:sp>
        <p:nvSpPr>
          <p:cNvPr id="8" name="TextBox 7"/>
          <p:cNvSpPr txBox="1"/>
          <p:nvPr/>
        </p:nvSpPr>
        <p:spPr>
          <a:xfrm>
            <a:off x="9917545" y="21590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6165652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974" y="301625"/>
            <a:ext cx="8326561" cy="895127"/>
          </a:xfrm>
        </p:spPr>
        <p:txBody>
          <a:bodyPr/>
          <a:lstStyle/>
          <a:p>
            <a:r>
              <a:rPr lang="en-US" dirty="0"/>
              <a:t>Calibration </a:t>
            </a:r>
            <a:r>
              <a:rPr lang="mr-IN" dirty="0"/>
              <a:t>–</a:t>
            </a:r>
            <a:r>
              <a:rPr lang="en-US" dirty="0"/>
              <a:t> Isobutylene Gas</a:t>
            </a:r>
          </a:p>
        </p:txBody>
      </p:sp>
      <p:sp>
        <p:nvSpPr>
          <p:cNvPr id="9" name="TextBox 8"/>
          <p:cNvSpPr txBox="1"/>
          <p:nvPr/>
        </p:nvSpPr>
        <p:spPr>
          <a:xfrm>
            <a:off x="5414818" y="1616364"/>
            <a:ext cx="184666" cy="369332"/>
          </a:xfrm>
          <a:prstGeom prst="rect">
            <a:avLst/>
          </a:prstGeom>
          <a:noFill/>
        </p:spPr>
        <p:txBody>
          <a:bodyPr wrap="none" rtlCol="0">
            <a:spAutoFit/>
          </a:bodyPr>
          <a:lstStyle/>
          <a:p>
            <a:endParaRPr lang="en-US" dirty="0"/>
          </a:p>
        </p:txBody>
      </p:sp>
      <p:sp>
        <p:nvSpPr>
          <p:cNvPr id="10" name="Content Placeholder 2"/>
          <p:cNvSpPr>
            <a:spLocks noGrp="1"/>
          </p:cNvSpPr>
          <p:nvPr>
            <p:ph idx="1"/>
          </p:nvPr>
        </p:nvSpPr>
        <p:spPr>
          <a:xfrm>
            <a:off x="4572000" y="1268760"/>
            <a:ext cx="3970784" cy="5472608"/>
          </a:xfrm>
        </p:spPr>
        <p:txBody>
          <a:bodyPr/>
          <a:lstStyle/>
          <a:p>
            <a:r>
              <a:rPr lang="en-US" sz="2800" dirty="0"/>
              <a:t>After performing the auto calibration for isobutylene, in calibration mode scroll down to Cal Code and input the Cal Code that you have in your benzene tube box.(example in the photo is </a:t>
            </a:r>
            <a:r>
              <a:rPr lang="en-US" sz="2800" dirty="0" err="1"/>
              <a:t>cal</a:t>
            </a:r>
            <a:r>
              <a:rPr lang="en-US" sz="2800" dirty="0"/>
              <a:t> code J)</a:t>
            </a:r>
          </a:p>
          <a:p>
            <a:pPr marL="0" indent="0">
              <a:buNone/>
            </a:pPr>
            <a:endParaRPr lang="en-US" sz="2800" dirty="0"/>
          </a:p>
        </p:txBody>
      </p:sp>
      <p:sp>
        <p:nvSpPr>
          <p:cNvPr id="8" name="TextBox 7"/>
          <p:cNvSpPr txBox="1"/>
          <p:nvPr/>
        </p:nvSpPr>
        <p:spPr>
          <a:xfrm>
            <a:off x="9917545" y="2159000"/>
            <a:ext cx="184666" cy="369332"/>
          </a:xfrm>
          <a:prstGeom prst="rect">
            <a:avLst/>
          </a:prstGeom>
          <a:noFill/>
        </p:spPr>
        <p:txBody>
          <a:bodyPr wrap="none" rtlCol="0">
            <a:spAutoFit/>
          </a:bodyPr>
          <a:lstStyle/>
          <a:p>
            <a:endParaRPr lang="en-US" dirty="0"/>
          </a:p>
        </p:txBody>
      </p:sp>
      <p:pic>
        <p:nvPicPr>
          <p:cNvPr id="3" name="Picture 2" descr="IMG_071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687" y="1412776"/>
            <a:ext cx="1832727" cy="2367271"/>
          </a:xfrm>
          <a:prstGeom prst="rect">
            <a:avLst/>
          </a:prstGeom>
        </p:spPr>
      </p:pic>
      <p:pic>
        <p:nvPicPr>
          <p:cNvPr id="4" name="Picture 3" descr="IMG_07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687" y="4005064"/>
            <a:ext cx="1866209" cy="2420888"/>
          </a:xfrm>
          <a:prstGeom prst="rect">
            <a:avLst/>
          </a:prstGeom>
        </p:spPr>
      </p:pic>
    </p:spTree>
    <p:extLst>
      <p:ext uri="{BB962C8B-B14F-4D97-AF65-F5344CB8AC3E}">
        <p14:creationId xmlns:p14="http://schemas.microsoft.com/office/powerpoint/2010/main" val="274044084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Calibration Equipment</a:t>
            </a:r>
          </a:p>
        </p:txBody>
      </p:sp>
      <p:sp>
        <p:nvSpPr>
          <p:cNvPr id="5" name="Content Placeholder 2"/>
          <p:cNvSpPr>
            <a:spLocks noGrp="1"/>
          </p:cNvSpPr>
          <p:nvPr>
            <p:ph idx="1"/>
          </p:nvPr>
        </p:nvSpPr>
        <p:spPr>
          <a:xfrm>
            <a:off x="827584" y="1484784"/>
            <a:ext cx="7715200" cy="4525963"/>
          </a:xfrm>
        </p:spPr>
        <p:txBody>
          <a:bodyPr/>
          <a:lstStyle/>
          <a:p>
            <a:r>
              <a:rPr lang="en-US" dirty="0"/>
              <a:t>5 ppm Benzene Cylinder</a:t>
            </a:r>
            <a:br>
              <a:rPr lang="en-US" dirty="0"/>
            </a:br>
            <a:r>
              <a:rPr lang="en-US" dirty="0"/>
              <a:t>10 ppm Isobutylene</a:t>
            </a:r>
          </a:p>
          <a:p>
            <a:r>
              <a:rPr lang="en-US" dirty="0"/>
              <a:t>Benzene tube, and tube holder</a:t>
            </a:r>
          </a:p>
          <a:p>
            <a:r>
              <a:rPr lang="en-US" dirty="0"/>
              <a:t>Demand flow regulator</a:t>
            </a:r>
          </a:p>
          <a:p>
            <a:r>
              <a:rPr lang="en-US" dirty="0"/>
              <a:t>Tubing</a:t>
            </a:r>
          </a:p>
        </p:txBody>
      </p:sp>
    </p:spTree>
    <p:extLst>
      <p:ext uri="{BB962C8B-B14F-4D97-AF65-F5344CB8AC3E}">
        <p14:creationId xmlns:p14="http://schemas.microsoft.com/office/powerpoint/2010/main" val="370264610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572000" y="1484784"/>
            <a:ext cx="3970784" cy="4525963"/>
          </a:xfrm>
        </p:spPr>
        <p:txBody>
          <a:bodyPr/>
          <a:lstStyle/>
          <a:p>
            <a:r>
              <a:rPr lang="en-US" dirty="0"/>
              <a:t>Turn on the meter normally by pressing </a:t>
            </a:r>
            <a:r>
              <a:rPr lang="en-US" b="1" dirty="0"/>
              <a:t>POWER/ENTER.</a:t>
            </a:r>
          </a:p>
          <a:p>
            <a:pPr marL="0" indent="0">
              <a:buNone/>
            </a:pPr>
            <a:endParaRPr lang="en-US" dirty="0"/>
          </a:p>
        </p:txBody>
      </p:sp>
      <p:pic>
        <p:nvPicPr>
          <p:cNvPr id="4" name="Picture 3" descr="IMG_068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484784"/>
            <a:ext cx="3786760" cy="4933307"/>
          </a:xfrm>
          <a:prstGeom prst="rect">
            <a:avLst/>
          </a:prstGeom>
        </p:spPr>
      </p:pic>
    </p:spTree>
    <p:extLst>
      <p:ext uri="{BB962C8B-B14F-4D97-AF65-F5344CB8AC3E}">
        <p14:creationId xmlns:p14="http://schemas.microsoft.com/office/powerpoint/2010/main" val="404690369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pic>
        <p:nvPicPr>
          <p:cNvPr id="4" name="Picture 3" descr="IMG_067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634220"/>
            <a:ext cx="3816424" cy="4791732"/>
          </a:xfrm>
          <a:prstGeom prst="rect">
            <a:avLst/>
          </a:prstGeom>
        </p:spPr>
      </p:pic>
      <p:sp>
        <p:nvSpPr>
          <p:cNvPr id="5" name="Content Placeholder 2"/>
          <p:cNvSpPr>
            <a:spLocks noGrp="1"/>
          </p:cNvSpPr>
          <p:nvPr>
            <p:ph idx="1"/>
          </p:nvPr>
        </p:nvSpPr>
        <p:spPr>
          <a:xfrm>
            <a:off x="4572000" y="1484784"/>
            <a:ext cx="3970784" cy="4525963"/>
          </a:xfrm>
        </p:spPr>
        <p:txBody>
          <a:bodyPr/>
          <a:lstStyle/>
          <a:p>
            <a:r>
              <a:rPr lang="en-US" dirty="0"/>
              <a:t>Press </a:t>
            </a:r>
            <a:r>
              <a:rPr lang="en-US" b="1" dirty="0"/>
              <a:t>DISPLAY</a:t>
            </a:r>
            <a:r>
              <a:rPr lang="en-US" dirty="0"/>
              <a:t> button once.</a:t>
            </a:r>
          </a:p>
          <a:p>
            <a:r>
              <a:rPr lang="en-US" dirty="0"/>
              <a:t>Press </a:t>
            </a:r>
            <a:r>
              <a:rPr lang="en-US" b="1" dirty="0"/>
              <a:t>ENTER</a:t>
            </a:r>
            <a:r>
              <a:rPr lang="en-US" dirty="0"/>
              <a:t> to go into the Benzene mode.</a:t>
            </a:r>
          </a:p>
          <a:p>
            <a:endParaRPr lang="en-US" b="1" dirty="0"/>
          </a:p>
          <a:p>
            <a:endParaRPr lang="en-US" dirty="0"/>
          </a:p>
        </p:txBody>
      </p:sp>
    </p:spTree>
    <p:extLst>
      <p:ext uri="{BB962C8B-B14F-4D97-AF65-F5344CB8AC3E}">
        <p14:creationId xmlns:p14="http://schemas.microsoft.com/office/powerpoint/2010/main" val="215403965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860032" y="1772816"/>
            <a:ext cx="3970784" cy="4525963"/>
          </a:xfrm>
        </p:spPr>
        <p:txBody>
          <a:bodyPr/>
          <a:lstStyle/>
          <a:p>
            <a:r>
              <a:rPr lang="en-US" dirty="0"/>
              <a:t>Install the benzene tube into the holder and place it on the inlet and press </a:t>
            </a:r>
            <a:r>
              <a:rPr lang="en-US" b="1" dirty="0"/>
              <a:t>ENTER</a:t>
            </a:r>
            <a:r>
              <a:rPr lang="en-US" dirty="0"/>
              <a:t>.</a:t>
            </a:r>
          </a:p>
        </p:txBody>
      </p:sp>
      <p:pic>
        <p:nvPicPr>
          <p:cNvPr id="5" name="Picture 4" descr="IMG_067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700808"/>
            <a:ext cx="3312368" cy="4407290"/>
          </a:xfrm>
          <a:prstGeom prst="rect">
            <a:avLst/>
          </a:prstGeom>
        </p:spPr>
      </p:pic>
    </p:spTree>
    <p:extLst>
      <p:ext uri="{BB962C8B-B14F-4D97-AF65-F5344CB8AC3E}">
        <p14:creationId xmlns:p14="http://schemas.microsoft.com/office/powerpoint/2010/main" val="427783692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860032" y="1628800"/>
            <a:ext cx="3970784" cy="4525963"/>
          </a:xfrm>
        </p:spPr>
        <p:txBody>
          <a:bodyPr/>
          <a:lstStyle/>
          <a:p>
            <a:r>
              <a:rPr lang="en-US" dirty="0"/>
              <a:t>Press </a:t>
            </a:r>
            <a:r>
              <a:rPr lang="en-US" b="1" dirty="0"/>
              <a:t>ENTER</a:t>
            </a:r>
            <a:r>
              <a:rPr lang="en-US" dirty="0"/>
              <a:t> again to start the measurement.</a:t>
            </a:r>
          </a:p>
        </p:txBody>
      </p:sp>
      <p:pic>
        <p:nvPicPr>
          <p:cNvPr id="4" name="Picture 3" descr="IMG_068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377" y="1628800"/>
            <a:ext cx="3452730" cy="4536504"/>
          </a:xfrm>
          <a:prstGeom prst="rect">
            <a:avLst/>
          </a:prstGeom>
        </p:spPr>
      </p:pic>
    </p:spTree>
    <p:extLst>
      <p:ext uri="{BB962C8B-B14F-4D97-AF65-F5344CB8AC3E}">
        <p14:creationId xmlns:p14="http://schemas.microsoft.com/office/powerpoint/2010/main" val="117421462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Mode</a:t>
            </a:r>
          </a:p>
        </p:txBody>
      </p:sp>
      <p:sp>
        <p:nvSpPr>
          <p:cNvPr id="3" name="Content Placeholder 2"/>
          <p:cNvSpPr>
            <a:spLocks noGrp="1"/>
          </p:cNvSpPr>
          <p:nvPr>
            <p:ph idx="1"/>
          </p:nvPr>
        </p:nvSpPr>
        <p:spPr>
          <a:xfrm>
            <a:off x="4572000" y="1772816"/>
            <a:ext cx="3970784" cy="4525963"/>
          </a:xfrm>
        </p:spPr>
        <p:txBody>
          <a:bodyPr/>
          <a:lstStyle/>
          <a:p>
            <a:r>
              <a:rPr lang="en-US" sz="2800" dirty="0"/>
              <a:t>The monitor will countdown and will give you the latest reading at the end of the cycle. </a:t>
            </a:r>
            <a:r>
              <a:rPr lang="en-US" sz="2400" i="1" dirty="0"/>
              <a:t>(the countdown time varies depending on ambient temp</a:t>
            </a:r>
            <a:r>
              <a:rPr lang="en-US" sz="2800" dirty="0"/>
              <a:t>)</a:t>
            </a:r>
          </a:p>
        </p:txBody>
      </p:sp>
      <p:pic>
        <p:nvPicPr>
          <p:cNvPr id="5" name="Picture 4" descr="IMG_068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916832"/>
            <a:ext cx="3384376" cy="4371487"/>
          </a:xfrm>
          <a:prstGeom prst="rect">
            <a:avLst/>
          </a:prstGeom>
        </p:spPr>
      </p:pic>
    </p:spTree>
    <p:extLst>
      <p:ext uri="{BB962C8B-B14F-4D97-AF65-F5344CB8AC3E}">
        <p14:creationId xmlns:p14="http://schemas.microsoft.com/office/powerpoint/2010/main" val="280967056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28681</TotalTime>
  <Words>845</Words>
  <Application>Microsoft Macintosh PowerPoint</Application>
  <PresentationFormat>On-screen Show (4:3)</PresentationFormat>
  <Paragraphs>87</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Century Gothic</vt:lpstr>
      <vt:lpstr>Default Theme</vt:lpstr>
      <vt:lpstr>PowerPoint Presentation</vt:lpstr>
      <vt:lpstr>PowerPoint Presentation</vt:lpstr>
      <vt:lpstr>PowerPoint Presentation</vt:lpstr>
      <vt:lpstr>Calibration Equipment</vt:lpstr>
      <vt:lpstr>User Mode</vt:lpstr>
      <vt:lpstr>User Mode</vt:lpstr>
      <vt:lpstr>User Mode</vt:lpstr>
      <vt:lpstr>User Mode</vt:lpstr>
      <vt:lpstr>User Mode</vt:lpstr>
      <vt:lpstr>User Mode</vt:lpstr>
      <vt:lpstr>User Mode</vt:lpstr>
      <vt:lpstr>PID Library 10.0 eV</vt:lpstr>
      <vt:lpstr>PID Library 10.0 eV</vt:lpstr>
      <vt:lpstr>PID Library 10.0 eV</vt:lpstr>
      <vt:lpstr>PID Library 10.0 eV</vt:lpstr>
      <vt:lpstr>PID Library 10.0 eV</vt:lpstr>
      <vt:lpstr>Calibration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Benzene Gas</vt:lpstr>
      <vt:lpstr>Calibration – Isobutylene Gas</vt:lpstr>
      <vt:lpstr>Calibration – Isobutylene Gas</vt:lpstr>
      <vt:lpstr>Calibration – Isobutylene Gas</vt:lpstr>
      <vt:lpstr>Calibration – Isobutylene Gas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岡本　亮</dc:creator>
  <cp:lastModifiedBy>Rainier Navidad</cp:lastModifiedBy>
  <cp:revision>425</cp:revision>
  <cp:lastPrinted>2014-04-08T08:19:06Z</cp:lastPrinted>
  <dcterms:created xsi:type="dcterms:W3CDTF">2014-03-07T04:48:04Z</dcterms:created>
  <dcterms:modified xsi:type="dcterms:W3CDTF">2024-07-12T16:51:57Z</dcterms:modified>
</cp:coreProperties>
</file>