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3"/>
  </p:notesMasterIdLst>
  <p:handoutMasterIdLst>
    <p:handoutMasterId r:id="rId44"/>
  </p:handoutMasterIdLst>
  <p:sldIdLst>
    <p:sldId id="274" r:id="rId2"/>
    <p:sldId id="298" r:id="rId3"/>
    <p:sldId id="286" r:id="rId4"/>
    <p:sldId id="281" r:id="rId5"/>
    <p:sldId id="299" r:id="rId6"/>
    <p:sldId id="273" r:id="rId7"/>
    <p:sldId id="282" r:id="rId8"/>
    <p:sldId id="283" r:id="rId9"/>
    <p:sldId id="285" r:id="rId10"/>
    <p:sldId id="332" r:id="rId11"/>
    <p:sldId id="330" r:id="rId12"/>
    <p:sldId id="328" r:id="rId13"/>
    <p:sldId id="300" r:id="rId14"/>
    <p:sldId id="301" r:id="rId15"/>
    <p:sldId id="302" r:id="rId16"/>
    <p:sldId id="305" r:id="rId17"/>
    <p:sldId id="303" r:id="rId18"/>
    <p:sldId id="304" r:id="rId19"/>
    <p:sldId id="306" r:id="rId20"/>
    <p:sldId id="307" r:id="rId21"/>
    <p:sldId id="308" r:id="rId22"/>
    <p:sldId id="309" r:id="rId23"/>
    <p:sldId id="310" r:id="rId24"/>
    <p:sldId id="312" r:id="rId25"/>
    <p:sldId id="313" r:id="rId26"/>
    <p:sldId id="311" r:id="rId27"/>
    <p:sldId id="329" r:id="rId28"/>
    <p:sldId id="314" r:id="rId29"/>
    <p:sldId id="316" r:id="rId30"/>
    <p:sldId id="317" r:id="rId31"/>
    <p:sldId id="315" r:id="rId32"/>
    <p:sldId id="319" r:id="rId33"/>
    <p:sldId id="320" r:id="rId34"/>
    <p:sldId id="321" r:id="rId35"/>
    <p:sldId id="322" r:id="rId36"/>
    <p:sldId id="327" r:id="rId37"/>
    <p:sldId id="323" r:id="rId38"/>
    <p:sldId id="324" r:id="rId39"/>
    <p:sldId id="325" r:id="rId40"/>
    <p:sldId id="326" r:id="rId41"/>
    <p:sldId id="318" r:id="rId42"/>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704">
          <p15:clr>
            <a:srgbClr val="A4A3A4"/>
          </p15:clr>
        </p15:guide>
        <p15:guide id="2" pos="6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0000"/>
    <a:srgbClr val="FF0000"/>
    <a:srgbClr val="FFFF66"/>
    <a:srgbClr val="F8F8F8"/>
    <a:srgbClr val="EAEAEA"/>
    <a:srgbClr val="FF6600"/>
    <a:srgbClr val="A00000"/>
    <a:srgbClr val="C80000"/>
    <a:srgbClr val="FF9966"/>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3" autoAdjust="0"/>
    <p:restoredTop sz="94413" autoAdjust="0"/>
  </p:normalViewPr>
  <p:slideViewPr>
    <p:cSldViewPr>
      <p:cViewPr>
        <p:scale>
          <a:sx n="150" d="100"/>
          <a:sy n="150" d="100"/>
        </p:scale>
        <p:origin x="-2288" y="96"/>
      </p:cViewPr>
      <p:guideLst>
        <p:guide orient="horz" pos="1072"/>
        <p:guide pos="657"/>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handoutMaster" Target="handoutMasters/handoutMaster1.xml"/><Relationship Id="rId45" Type="http://schemas.openxmlformats.org/officeDocument/2006/relationships/printerSettings" Target="printerSettings/printerSettings1.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9525" y="0"/>
            <a:ext cx="2921000" cy="493713"/>
          </a:xfrm>
          <a:prstGeom prst="rect">
            <a:avLst/>
          </a:prstGeom>
        </p:spPr>
        <p:txBody>
          <a:bodyPr vert="horz" lIns="91440" tIns="45720" rIns="91440" bIns="45720" rtlCol="0"/>
          <a:lstStyle>
            <a:lvl1pPr algn="r">
              <a:defRPr sz="1200"/>
            </a:lvl1pPr>
          </a:lstStyle>
          <a:p>
            <a:fld id="{A793D682-F963-AB4C-ADCA-F24DEF0D6F07}" type="datetimeFigureOut">
              <a:rPr lang="en-US" smtClean="0"/>
              <a:t>10/22/15</a:t>
            </a:fld>
            <a:endParaRPr lang="en-US"/>
          </a:p>
        </p:txBody>
      </p:sp>
      <p:sp>
        <p:nvSpPr>
          <p:cNvPr id="4" name="Footer Placeholder 3"/>
          <p:cNvSpPr>
            <a:spLocks noGrp="1"/>
          </p:cNvSpPr>
          <p:nvPr>
            <p:ph type="ftr" sz="quarter" idx="2"/>
          </p:nvPr>
        </p:nvSpPr>
        <p:spPr>
          <a:xfrm>
            <a:off x="0" y="9377363"/>
            <a:ext cx="2921000" cy="4937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9525" y="9377363"/>
            <a:ext cx="2921000" cy="493712"/>
          </a:xfrm>
          <a:prstGeom prst="rect">
            <a:avLst/>
          </a:prstGeom>
        </p:spPr>
        <p:txBody>
          <a:bodyPr vert="horz" lIns="91440" tIns="45720" rIns="91440" bIns="45720" rtlCol="0" anchor="b"/>
          <a:lstStyle>
            <a:lvl1pPr algn="r">
              <a:defRPr sz="1200"/>
            </a:lvl1pPr>
          </a:lstStyle>
          <a:p>
            <a:fld id="{D6BDC35D-4188-334F-945A-5FC9DDBDC79F}" type="slidenum">
              <a:rPr lang="en-US" smtClean="0"/>
              <a:t>‹#›</a:t>
            </a:fld>
            <a:endParaRPr lang="en-US"/>
          </a:p>
        </p:txBody>
      </p:sp>
    </p:spTree>
    <p:extLst>
      <p:ext uri="{BB962C8B-B14F-4D97-AF65-F5344CB8AC3E}">
        <p14:creationId xmlns:p14="http://schemas.microsoft.com/office/powerpoint/2010/main" val="2287597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21582" cy="493633"/>
          </a:xfrm>
          <a:prstGeom prst="rect">
            <a:avLst/>
          </a:prstGeom>
        </p:spPr>
        <p:txBody>
          <a:bodyPr vert="horz" lIns="90727" tIns="45363" rIns="90727" bIns="4536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71" y="1"/>
            <a:ext cx="2921582" cy="493633"/>
          </a:xfrm>
          <a:prstGeom prst="rect">
            <a:avLst/>
          </a:prstGeom>
        </p:spPr>
        <p:txBody>
          <a:bodyPr vert="horz" lIns="90727" tIns="45363" rIns="90727" bIns="45363" rtlCol="0"/>
          <a:lstStyle>
            <a:lvl1pPr algn="r">
              <a:defRPr sz="1200"/>
            </a:lvl1pPr>
          </a:lstStyle>
          <a:p>
            <a:fld id="{6EFEF91A-C6C2-47C0-B71D-68DF066F66F5}" type="datetimeFigureOut">
              <a:rPr kumimoji="1" lang="ja-JP" altLang="en-US" smtClean="0"/>
              <a:t>10/22/15</a:t>
            </a:fld>
            <a:endParaRPr kumimoji="1" lang="ja-JP" altLang="en-US"/>
          </a:p>
        </p:txBody>
      </p:sp>
      <p:sp>
        <p:nvSpPr>
          <p:cNvPr id="4" name="スライド イメージ プレースホルダー 3"/>
          <p:cNvSpPr>
            <a:spLocks noGrp="1" noRot="1" noChangeAspect="1"/>
          </p:cNvSpPr>
          <p:nvPr>
            <p:ph type="sldImg" idx="2"/>
          </p:nvPr>
        </p:nvSpPr>
        <p:spPr>
          <a:xfrm>
            <a:off x="904875" y="741363"/>
            <a:ext cx="4933950" cy="3700462"/>
          </a:xfrm>
          <a:prstGeom prst="rect">
            <a:avLst/>
          </a:prstGeom>
          <a:noFill/>
          <a:ln w="12700">
            <a:solidFill>
              <a:prstClr val="black"/>
            </a:solidFill>
          </a:ln>
        </p:spPr>
        <p:txBody>
          <a:bodyPr vert="horz" lIns="90727" tIns="45363" rIns="90727" bIns="45363" rtlCol="0" anchor="ctr"/>
          <a:lstStyle/>
          <a:p>
            <a:endParaRPr lang="ja-JP" altLang="en-US"/>
          </a:p>
        </p:txBody>
      </p:sp>
      <p:sp>
        <p:nvSpPr>
          <p:cNvPr id="5" name="ノート プレースホルダー 4"/>
          <p:cNvSpPr>
            <a:spLocks noGrp="1"/>
          </p:cNvSpPr>
          <p:nvPr>
            <p:ph type="body" sz="quarter" idx="3"/>
          </p:nvPr>
        </p:nvSpPr>
        <p:spPr>
          <a:xfrm>
            <a:off x="674212" y="4689515"/>
            <a:ext cx="5393690" cy="4442698"/>
          </a:xfrm>
          <a:prstGeom prst="rect">
            <a:avLst/>
          </a:prstGeom>
        </p:spPr>
        <p:txBody>
          <a:bodyPr vert="horz" lIns="90727" tIns="45363" rIns="90727" bIns="45363"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377317"/>
            <a:ext cx="2921582" cy="493633"/>
          </a:xfrm>
          <a:prstGeom prst="rect">
            <a:avLst/>
          </a:prstGeom>
        </p:spPr>
        <p:txBody>
          <a:bodyPr vert="horz" lIns="90727" tIns="45363" rIns="90727" bIns="4536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7"/>
            <a:ext cx="2921582" cy="493633"/>
          </a:xfrm>
          <a:prstGeom prst="rect">
            <a:avLst/>
          </a:prstGeom>
        </p:spPr>
        <p:txBody>
          <a:bodyPr vert="horz" lIns="90727" tIns="45363" rIns="90727" bIns="45363" rtlCol="0" anchor="b"/>
          <a:lstStyle>
            <a:lvl1pPr algn="r">
              <a:defRPr sz="1200"/>
            </a:lvl1pPr>
          </a:lstStyle>
          <a:p>
            <a:fld id="{F96F9799-61E0-41BA-87E4-ED51E465ADA5}" type="slidenum">
              <a:rPr kumimoji="1" lang="ja-JP" altLang="en-US" smtClean="0"/>
              <a:t>‹#›</a:t>
            </a:fld>
            <a:endParaRPr kumimoji="1" lang="ja-JP" altLang="en-US"/>
          </a:p>
        </p:txBody>
      </p:sp>
    </p:spTree>
    <p:extLst>
      <p:ext uri="{BB962C8B-B14F-4D97-AF65-F5344CB8AC3E}">
        <p14:creationId xmlns:p14="http://schemas.microsoft.com/office/powerpoint/2010/main" val="405526634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96F9799-61E0-41BA-87E4-ED51E465ADA5}" type="slidenum">
              <a:rPr kumimoji="1" lang="ja-JP" altLang="en-US" smtClean="0"/>
              <a:t>7</a:t>
            </a:fld>
            <a:endParaRPr kumimoji="1" lang="ja-JP" altLang="en-US"/>
          </a:p>
        </p:txBody>
      </p:sp>
    </p:spTree>
    <p:extLst>
      <p:ext uri="{BB962C8B-B14F-4D97-AF65-F5344CB8AC3E}">
        <p14:creationId xmlns:p14="http://schemas.microsoft.com/office/powerpoint/2010/main" val="3180433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Can be connected</a:t>
            </a:r>
            <a:r>
              <a:rPr kumimoji="1" lang="en-US" altLang="ja-JP" baseline="0" dirty="0" smtClean="0"/>
              <a:t> up to 10 units</a:t>
            </a:r>
            <a:endParaRPr kumimoji="1" lang="ja-JP" altLang="en-US" dirty="0"/>
          </a:p>
        </p:txBody>
      </p:sp>
      <p:sp>
        <p:nvSpPr>
          <p:cNvPr id="4" name="スライド番号プレースホルダー 3"/>
          <p:cNvSpPr>
            <a:spLocks noGrp="1"/>
          </p:cNvSpPr>
          <p:nvPr>
            <p:ph type="sldNum" sz="quarter" idx="10"/>
          </p:nvPr>
        </p:nvSpPr>
        <p:spPr/>
        <p:txBody>
          <a:bodyPr/>
          <a:lstStyle/>
          <a:p>
            <a:fld id="{F96F9799-61E0-41BA-87E4-ED51E465ADA5}" type="slidenum">
              <a:rPr kumimoji="1" lang="ja-JP" altLang="en-US" smtClean="0"/>
              <a:t>9</a:t>
            </a:fld>
            <a:endParaRPr kumimoji="1" lang="ja-JP" altLang="en-US"/>
          </a:p>
        </p:txBody>
      </p:sp>
    </p:spTree>
    <p:extLst>
      <p:ext uri="{BB962C8B-B14F-4D97-AF65-F5344CB8AC3E}">
        <p14:creationId xmlns:p14="http://schemas.microsoft.com/office/powerpoint/2010/main" val="2130947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Can be connected</a:t>
            </a:r>
            <a:r>
              <a:rPr kumimoji="1" lang="en-US" altLang="ja-JP" baseline="0" dirty="0" smtClean="0"/>
              <a:t> up to 10 units</a:t>
            </a:r>
            <a:endParaRPr kumimoji="1" lang="ja-JP" altLang="en-US" dirty="0"/>
          </a:p>
        </p:txBody>
      </p:sp>
      <p:sp>
        <p:nvSpPr>
          <p:cNvPr id="4" name="スライド番号プレースホルダー 3"/>
          <p:cNvSpPr>
            <a:spLocks noGrp="1"/>
          </p:cNvSpPr>
          <p:nvPr>
            <p:ph type="sldNum" sz="quarter" idx="10"/>
          </p:nvPr>
        </p:nvSpPr>
        <p:spPr/>
        <p:txBody>
          <a:bodyPr/>
          <a:lstStyle/>
          <a:p>
            <a:fld id="{F96F9799-61E0-41BA-87E4-ED51E465ADA5}" type="slidenum">
              <a:rPr kumimoji="1" lang="ja-JP" altLang="en-US" smtClean="0"/>
              <a:t>10</a:t>
            </a:fld>
            <a:endParaRPr kumimoji="1" lang="ja-JP" altLang="en-US"/>
          </a:p>
        </p:txBody>
      </p:sp>
    </p:spTree>
    <p:extLst>
      <p:ext uri="{BB962C8B-B14F-4D97-AF65-F5344CB8AC3E}">
        <p14:creationId xmlns:p14="http://schemas.microsoft.com/office/powerpoint/2010/main" val="2130947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Can be connected</a:t>
            </a:r>
            <a:r>
              <a:rPr kumimoji="1" lang="en-US" altLang="ja-JP" baseline="0" dirty="0" smtClean="0"/>
              <a:t> up to 10 units</a:t>
            </a:r>
            <a:endParaRPr kumimoji="1" lang="ja-JP" altLang="en-US" dirty="0"/>
          </a:p>
        </p:txBody>
      </p:sp>
      <p:sp>
        <p:nvSpPr>
          <p:cNvPr id="4" name="スライド番号プレースホルダー 3"/>
          <p:cNvSpPr>
            <a:spLocks noGrp="1"/>
          </p:cNvSpPr>
          <p:nvPr>
            <p:ph type="sldNum" sz="quarter" idx="10"/>
          </p:nvPr>
        </p:nvSpPr>
        <p:spPr/>
        <p:txBody>
          <a:bodyPr/>
          <a:lstStyle/>
          <a:p>
            <a:fld id="{F96F9799-61E0-41BA-87E4-ED51E465ADA5}" type="slidenum">
              <a:rPr kumimoji="1" lang="ja-JP" altLang="en-US" smtClean="0"/>
              <a:t>11</a:t>
            </a:fld>
            <a:endParaRPr kumimoji="1" lang="ja-JP" altLang="en-US"/>
          </a:p>
        </p:txBody>
      </p:sp>
    </p:spTree>
    <p:extLst>
      <p:ext uri="{BB962C8B-B14F-4D97-AF65-F5344CB8AC3E}">
        <p14:creationId xmlns:p14="http://schemas.microsoft.com/office/powerpoint/2010/main" val="2130947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974736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019154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311311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rtlCol="0">
            <a:normAutofit/>
          </a:bodyPr>
          <a:lstStyle/>
          <a:p>
            <a:pPr lvl="0"/>
            <a:r>
              <a:rPr lang="en-US" noProof="0" dirty="0" smtClean="0"/>
              <a:t>Click icon to add chart</a:t>
            </a:r>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352978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826261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747172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31621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33032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8" name="Footer Placeholder 4"/>
          <p:cNvSpPr>
            <a:spLocks noGrp="1"/>
          </p:cNvSpPr>
          <p:nvPr>
            <p:ph type="ftr" sz="quarter" idx="11"/>
          </p:nvPr>
        </p:nvSpPr>
        <p:spPr/>
        <p:txBody>
          <a:bodyPr/>
          <a:lstStyle>
            <a:lvl1pPr>
              <a:defRPr/>
            </a:lvl1pPr>
          </a:lstStyle>
          <a:p>
            <a:endParaRPr kumimoji="1" lang="ja-JP" altLang="en-US"/>
          </a:p>
        </p:txBody>
      </p:sp>
      <p:sp>
        <p:nvSpPr>
          <p:cNvPr id="9"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80574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4" name="Footer Placeholder 4"/>
          <p:cNvSpPr>
            <a:spLocks noGrp="1"/>
          </p:cNvSpPr>
          <p:nvPr>
            <p:ph type="ftr" sz="quarter" idx="11"/>
          </p:nvPr>
        </p:nvSpPr>
        <p:spPr/>
        <p:txBody>
          <a:bodyPr/>
          <a:lstStyle>
            <a:lvl1pPr>
              <a:defRPr/>
            </a:lvl1pPr>
          </a:lstStyle>
          <a:p>
            <a:endParaRPr kumimoji="1" lang="ja-JP" altLang="en-US"/>
          </a:p>
        </p:txBody>
      </p:sp>
      <p:sp>
        <p:nvSpPr>
          <p:cNvPr id="5"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9160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3" name="Footer Placeholder 4"/>
          <p:cNvSpPr>
            <a:spLocks noGrp="1"/>
          </p:cNvSpPr>
          <p:nvPr>
            <p:ph type="ftr" sz="quarter" idx="11"/>
          </p:nvPr>
        </p:nvSpPr>
        <p:spPr/>
        <p:txBody>
          <a:bodyPr/>
          <a:lstStyle>
            <a:lvl1pPr>
              <a:defRPr/>
            </a:lvl1pPr>
          </a:lstStyle>
          <a:p>
            <a:endParaRPr kumimoji="1" lang="ja-JP" altLang="en-US"/>
          </a:p>
        </p:txBody>
      </p:sp>
      <p:sp>
        <p:nvSpPr>
          <p:cNvPr id="4"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376839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120948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Drag picture to placeholder or click icon to add</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10/22/15</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32293710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187624" y="260648"/>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10/22/15</a:t>
            </a:fld>
            <a:endParaRPr kumimoji="1"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pic>
        <p:nvPicPr>
          <p:cNvPr id="1031"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8600" y="228600"/>
            <a:ext cx="9144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iming>
    <p:tnLst>
      <p:par>
        <p:cTn xmlns:p14="http://schemas.microsoft.com/office/powerpoint/2010/main" id="1" dur="indefinite" restart="never" nodeType="tmRoot"/>
      </p:par>
    </p:tnLst>
  </p:timing>
  <p:txStyles>
    <p:titleStyle>
      <a:lvl1pPr algn="ctr" defTabSz="457200" rtl="0" eaLnBrk="1" fontAlgn="base" hangingPunct="1">
        <a:spcBef>
          <a:spcPct val="0"/>
        </a:spcBef>
        <a:spcAft>
          <a:spcPct val="0"/>
        </a:spcAft>
        <a:defRPr sz="32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3203848" y="1268760"/>
            <a:ext cx="4968552" cy="830997"/>
          </a:xfrm>
          <a:prstGeom prst="rect">
            <a:avLst/>
          </a:prstGeom>
        </p:spPr>
        <p:txBody>
          <a:bodyPr wrap="square">
            <a:spAutoFit/>
          </a:bodyPr>
          <a:lstStyle/>
          <a:p>
            <a:pPr algn="ctr"/>
            <a:r>
              <a:rPr lang="en-US" altLang="ja-JP" sz="4800" b="1" dirty="0" smtClean="0">
                <a:effectLst>
                  <a:outerShdw blurRad="38100" dist="38100" dir="2700000" algn="tl">
                    <a:srgbClr val="000000">
                      <a:alpha val="43137"/>
                    </a:srgbClr>
                  </a:outerShdw>
                </a:effectLst>
                <a:cs typeface="Arial" panose="020B0604020202020204" pitchFamily="34" charset="0"/>
              </a:rPr>
              <a:t>GX-6000</a:t>
            </a:r>
            <a:endParaRPr lang="ja-JP" altLang="en-US" sz="4800" b="1" dirty="0">
              <a:effectLst>
                <a:outerShdw blurRad="38100" dist="38100" dir="2700000" algn="tl">
                  <a:srgbClr val="000000">
                    <a:alpha val="43137"/>
                  </a:srgbClr>
                </a:outerShdw>
              </a:effectLst>
              <a:cs typeface="Arial" panose="020B0604020202020204" pitchFamily="34" charset="0"/>
            </a:endParaRPr>
          </a:p>
        </p:txBody>
      </p:sp>
      <p:sp>
        <p:nvSpPr>
          <p:cNvPr id="3" name="TextBox 2"/>
          <p:cNvSpPr txBox="1"/>
          <p:nvPr/>
        </p:nvSpPr>
        <p:spPr>
          <a:xfrm>
            <a:off x="2915816" y="2276872"/>
            <a:ext cx="6012160" cy="369332"/>
          </a:xfrm>
          <a:prstGeom prst="rect">
            <a:avLst/>
          </a:prstGeom>
          <a:noFill/>
        </p:spPr>
        <p:txBody>
          <a:bodyPr wrap="square" rtlCol="0">
            <a:spAutoFit/>
          </a:bodyPr>
          <a:lstStyle/>
          <a:p>
            <a:pPr algn="ctr"/>
            <a:r>
              <a:rPr lang="en-US" dirty="0" smtClean="0"/>
              <a:t>6 gas, sample draw with PID &amp; Super Toxics</a:t>
            </a:r>
          </a:p>
        </p:txBody>
      </p:sp>
      <p:pic>
        <p:nvPicPr>
          <p:cNvPr id="5" name="Picture 4" descr="GX-6000_han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48"/>
            <a:ext cx="3563888" cy="6858000"/>
          </a:xfrm>
          <a:prstGeom prst="rect">
            <a:avLst/>
          </a:prstGeom>
        </p:spPr>
      </p:pic>
    </p:spTree>
    <p:extLst>
      <p:ext uri="{BB962C8B-B14F-4D97-AF65-F5344CB8AC3E}">
        <p14:creationId xmlns:p14="http://schemas.microsoft.com/office/powerpoint/2010/main" val="320100609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Quick Reference Card</a:t>
            </a:r>
          </a:p>
        </p:txBody>
      </p:sp>
      <p:pic>
        <p:nvPicPr>
          <p:cNvPr id="2" name="Picture 1" descr="GX-6000 QRC_Page_1.jpg"/>
          <p:cNvPicPr>
            <a:picLocks noChangeAspect="1"/>
          </p:cNvPicPr>
          <p:nvPr/>
        </p:nvPicPr>
        <p:blipFill rotWithShape="1">
          <a:blip r:embed="rId3">
            <a:extLst>
              <a:ext uri="{28A0092B-C50C-407E-A947-70E740481C1C}">
                <a14:useLocalDpi xmlns:a14="http://schemas.microsoft.com/office/drawing/2010/main" val="0"/>
              </a:ext>
            </a:extLst>
          </a:blip>
          <a:srcRect t="15233" r="2216" b="15359"/>
          <a:stretch/>
        </p:blipFill>
        <p:spPr>
          <a:xfrm>
            <a:off x="827584" y="1684040"/>
            <a:ext cx="8220915" cy="4509060"/>
          </a:xfrm>
          <a:prstGeom prst="rect">
            <a:avLst/>
          </a:prstGeom>
        </p:spPr>
      </p:pic>
    </p:spTree>
    <p:extLst>
      <p:ext uri="{BB962C8B-B14F-4D97-AF65-F5344CB8AC3E}">
        <p14:creationId xmlns:p14="http://schemas.microsoft.com/office/powerpoint/2010/main" val="311874128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Quick Reference Card</a:t>
            </a:r>
          </a:p>
        </p:txBody>
      </p:sp>
      <p:pic>
        <p:nvPicPr>
          <p:cNvPr id="3" name="Picture 2" descr="GX-6000 QRC_Page_2.jpg"/>
          <p:cNvPicPr>
            <a:picLocks noChangeAspect="1"/>
          </p:cNvPicPr>
          <p:nvPr/>
        </p:nvPicPr>
        <p:blipFill rotWithShape="1">
          <a:blip r:embed="rId3">
            <a:extLst>
              <a:ext uri="{28A0092B-C50C-407E-A947-70E740481C1C}">
                <a14:useLocalDpi xmlns:a14="http://schemas.microsoft.com/office/drawing/2010/main" val="0"/>
              </a:ext>
            </a:extLst>
          </a:blip>
          <a:srcRect l="6703" t="15625" r="3551" b="255"/>
          <a:stretch/>
        </p:blipFill>
        <p:spPr>
          <a:xfrm>
            <a:off x="1258888" y="1107811"/>
            <a:ext cx="7703597" cy="5579583"/>
          </a:xfrm>
          <a:prstGeom prst="rect">
            <a:avLst/>
          </a:prstGeom>
        </p:spPr>
      </p:pic>
    </p:spTree>
    <p:extLst>
      <p:ext uri="{BB962C8B-B14F-4D97-AF65-F5344CB8AC3E}">
        <p14:creationId xmlns:p14="http://schemas.microsoft.com/office/powerpoint/2010/main" val="1669241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sz="2800" b="1" dirty="0" smtClean="0"/>
              <a:t>Calibration &amp; Maintenance</a:t>
            </a:r>
            <a:endParaRPr lang="en-US" sz="2800" b="1" dirty="0"/>
          </a:p>
        </p:txBody>
      </p:sp>
      <p:pic>
        <p:nvPicPr>
          <p:cNvPr id="5" name="Picture 4"/>
          <p:cNvPicPr>
            <a:picLocks noChangeAspect="1"/>
          </p:cNvPicPr>
          <p:nvPr/>
        </p:nvPicPr>
        <p:blipFill>
          <a:blip r:embed="rId2"/>
          <a:stretch>
            <a:fillRect/>
          </a:stretch>
        </p:blipFill>
        <p:spPr>
          <a:xfrm>
            <a:off x="2987824" y="2348880"/>
            <a:ext cx="3657356" cy="2407760"/>
          </a:xfrm>
          <a:prstGeom prst="rect">
            <a:avLst/>
          </a:prstGeom>
        </p:spPr>
      </p:pic>
    </p:spTree>
    <p:extLst>
      <p:ext uri="{BB962C8B-B14F-4D97-AF65-F5344CB8AC3E}">
        <p14:creationId xmlns:p14="http://schemas.microsoft.com/office/powerpoint/2010/main" val="59219797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Calibration, Standard 4 Gas Unit</a:t>
            </a:r>
            <a:endParaRPr lang="en-US" sz="2800" b="1" dirty="0"/>
          </a:p>
        </p:txBody>
      </p:sp>
      <p:sp>
        <p:nvSpPr>
          <p:cNvPr id="3" name="Content Placeholder 2"/>
          <p:cNvSpPr>
            <a:spLocks noGrp="1"/>
          </p:cNvSpPr>
          <p:nvPr>
            <p:ph idx="1"/>
          </p:nvPr>
        </p:nvSpPr>
        <p:spPr/>
        <p:txBody>
          <a:bodyPr/>
          <a:lstStyle/>
          <a:p>
            <a:r>
              <a:rPr lang="en-US" sz="2800" dirty="0" smtClean="0"/>
              <a:t>Turn the GX-6000 on and allow to warm up.</a:t>
            </a:r>
          </a:p>
          <a:p>
            <a:r>
              <a:rPr lang="en-US" sz="2800" dirty="0" smtClean="0"/>
              <a:t>Once warmed up, perform an AIR adjustment by pressing and holding the AIR key until “Release Air Key” is displayed.</a:t>
            </a:r>
          </a:p>
          <a:p>
            <a:r>
              <a:rPr lang="en-US" sz="2800" dirty="0" smtClean="0"/>
              <a:t>Briefly press and hold the SHIFT key then press the DISP key.  CAL will be displayed at the top of the LCD indicating that the GX-6000 is in the calibration mode.</a:t>
            </a:r>
          </a:p>
          <a:p>
            <a:pPr lvl="1"/>
            <a:r>
              <a:rPr lang="en-US" sz="2400" dirty="0" smtClean="0"/>
              <a:t>AIR CAL, AUTO CAL, SINGLE CAL and NORMAL MODE will be displayed.</a:t>
            </a:r>
          </a:p>
          <a:p>
            <a:endParaRPr lang="en-US" dirty="0"/>
          </a:p>
        </p:txBody>
      </p:sp>
    </p:spTree>
    <p:extLst>
      <p:ext uri="{BB962C8B-B14F-4D97-AF65-F5344CB8AC3E}">
        <p14:creationId xmlns:p14="http://schemas.microsoft.com/office/powerpoint/2010/main" val="19307506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Calibration</a:t>
            </a:r>
            <a:r>
              <a:rPr lang="en-US" dirty="0" smtClean="0"/>
              <a:t>	</a:t>
            </a:r>
            <a:endParaRPr lang="en-US" dirty="0"/>
          </a:p>
        </p:txBody>
      </p:sp>
      <p:sp>
        <p:nvSpPr>
          <p:cNvPr id="3" name="Content Placeholder 2"/>
          <p:cNvSpPr>
            <a:spLocks noGrp="1"/>
          </p:cNvSpPr>
          <p:nvPr>
            <p:ph idx="1"/>
          </p:nvPr>
        </p:nvSpPr>
        <p:spPr/>
        <p:txBody>
          <a:bodyPr/>
          <a:lstStyle/>
          <a:p>
            <a:r>
              <a:rPr lang="en-US" sz="2800" dirty="0" smtClean="0"/>
              <a:t>Press the </a:t>
            </a:r>
            <a:r>
              <a:rPr lang="en-US" sz="2800" dirty="0" smtClean="0">
                <a:ea typeface="ＭＳ ゴシック"/>
                <a:cs typeface="ＭＳ ゴシック"/>
              </a:rPr>
              <a:t>SHIFT key </a:t>
            </a:r>
            <a:r>
              <a:rPr lang="en-US" sz="2800" dirty="0">
                <a:ea typeface="ＭＳ ゴシック"/>
                <a:cs typeface="ＭＳ ゴシック"/>
              </a:rPr>
              <a:t>to select AUTO CAL then press the POWER/ENTER key</a:t>
            </a:r>
            <a:r>
              <a:rPr lang="en-US" sz="2800" dirty="0" smtClean="0">
                <a:ea typeface="ＭＳ ゴシック"/>
                <a:cs typeface="ＭＳ ゴシック"/>
              </a:rPr>
              <a:t>.</a:t>
            </a:r>
            <a:endParaRPr lang="en-US" sz="2800" dirty="0" smtClean="0">
              <a:latin typeface="+mj-lt"/>
              <a:ea typeface="ＭＳ ゴシック"/>
              <a:cs typeface="ＭＳ ゴシック"/>
            </a:endParaRPr>
          </a:p>
          <a:p>
            <a:r>
              <a:rPr lang="en-US" sz="2800" dirty="0" smtClean="0">
                <a:latin typeface="+mj-lt"/>
                <a:ea typeface="ＭＳ ゴシック"/>
                <a:cs typeface="ＭＳ ゴシック"/>
              </a:rPr>
              <a:t>You will now see CONCENTRATION, GAS SELECT and ESCAPE.</a:t>
            </a:r>
          </a:p>
          <a:p>
            <a:r>
              <a:rPr lang="en-US" sz="2800" dirty="0" smtClean="0">
                <a:latin typeface="+mj-lt"/>
                <a:ea typeface="ＭＳ ゴシック"/>
                <a:cs typeface="ＭＳ ゴシック"/>
              </a:rPr>
              <a:t>Press the ENTER key to select CONCENTRATION to verify that the gas concentrations programmed in the instrument match the cylinder values.</a:t>
            </a:r>
          </a:p>
          <a:p>
            <a:endParaRPr lang="en-US" sz="2800" dirty="0">
              <a:latin typeface="+mj-lt"/>
            </a:endParaRPr>
          </a:p>
        </p:txBody>
      </p:sp>
    </p:spTree>
    <p:extLst>
      <p:ext uri="{BB962C8B-B14F-4D97-AF65-F5344CB8AC3E}">
        <p14:creationId xmlns:p14="http://schemas.microsoft.com/office/powerpoint/2010/main" val="240945345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Calibration</a:t>
            </a:r>
            <a:endParaRPr lang="en-US" sz="2800" b="1" dirty="0"/>
          </a:p>
        </p:txBody>
      </p:sp>
      <p:sp>
        <p:nvSpPr>
          <p:cNvPr id="3" name="Content Placeholder 2"/>
          <p:cNvSpPr>
            <a:spLocks noGrp="1"/>
          </p:cNvSpPr>
          <p:nvPr>
            <p:ph idx="1"/>
          </p:nvPr>
        </p:nvSpPr>
        <p:spPr/>
        <p:txBody>
          <a:bodyPr/>
          <a:lstStyle/>
          <a:p>
            <a:r>
              <a:rPr lang="en-US" sz="2800" dirty="0" smtClean="0"/>
              <a:t>The cursor will be next to CH4.  If the displayed value does not match the cylinder value, press the ENTER key to select CH4. The gas value will start blinking.</a:t>
            </a:r>
          </a:p>
          <a:p>
            <a:r>
              <a:rPr lang="en-US" sz="2800" dirty="0" smtClean="0"/>
              <a:t>Using the AIR or SHIFT keys, raise or lower the reading to match the gas value in the cylinder.</a:t>
            </a:r>
          </a:p>
          <a:p>
            <a:r>
              <a:rPr lang="en-US" sz="2800" dirty="0" smtClean="0"/>
              <a:t>Once completed, press the POWER / ENTER key to set.</a:t>
            </a:r>
          </a:p>
          <a:p>
            <a:r>
              <a:rPr lang="en-US" sz="2800" dirty="0" smtClean="0"/>
              <a:t>Press the SHIFT key to scroll to the next gas.</a:t>
            </a:r>
          </a:p>
        </p:txBody>
      </p:sp>
    </p:spTree>
    <p:extLst>
      <p:ext uri="{BB962C8B-B14F-4D97-AF65-F5344CB8AC3E}">
        <p14:creationId xmlns:p14="http://schemas.microsoft.com/office/powerpoint/2010/main" val="33117856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Calibration</a:t>
            </a:r>
            <a:endParaRPr lang="en-US" sz="2800" b="1" dirty="0"/>
          </a:p>
        </p:txBody>
      </p:sp>
      <p:sp>
        <p:nvSpPr>
          <p:cNvPr id="3" name="Content Placeholder 2"/>
          <p:cNvSpPr>
            <a:spLocks noGrp="1"/>
          </p:cNvSpPr>
          <p:nvPr>
            <p:ph sz="half" idx="1"/>
          </p:nvPr>
        </p:nvSpPr>
        <p:spPr>
          <a:xfrm>
            <a:off x="457200" y="1600201"/>
            <a:ext cx="5482952" cy="4525963"/>
          </a:xfrm>
        </p:spPr>
        <p:txBody>
          <a:bodyPr/>
          <a:lstStyle/>
          <a:p>
            <a:r>
              <a:rPr lang="en-US" sz="2400" dirty="0" smtClean="0"/>
              <a:t>Adjust as required.  Once completed use the SHIFT key to scroll to ESCAPE then press the POWER / ENTER key.</a:t>
            </a:r>
          </a:p>
          <a:p>
            <a:r>
              <a:rPr lang="en-US" sz="2400" dirty="0"/>
              <a:t>Press the SHIFT </a:t>
            </a:r>
            <a:r>
              <a:rPr lang="en-US" sz="2400" dirty="0" smtClean="0"/>
              <a:t>key </a:t>
            </a:r>
            <a:r>
              <a:rPr lang="en-US" sz="2400" dirty="0"/>
              <a:t>to select GAS SELECT.  Press the ENTER key.</a:t>
            </a:r>
          </a:p>
          <a:p>
            <a:r>
              <a:rPr lang="en-US" sz="2400" dirty="0"/>
              <a:t>All gases and calibration values will be displayed.</a:t>
            </a:r>
          </a:p>
          <a:p>
            <a:endParaRPr lang="en-US" sz="2400" dirty="0" smtClean="0"/>
          </a:p>
        </p:txBody>
      </p:sp>
      <p:pic>
        <p:nvPicPr>
          <p:cNvPr id="5" name="Content Placeholder 4" descr="menu.jpg"/>
          <p:cNvPicPr>
            <a:picLocks noGrp="1" noChangeAspect="1"/>
          </p:cNvPicPr>
          <p:nvPr>
            <p:ph sz="half" idx="2"/>
          </p:nvPr>
        </p:nvPicPr>
        <p:blipFill>
          <a:blip r:embed="rId2">
            <a:extLst>
              <a:ext uri="{28A0092B-C50C-407E-A947-70E740481C1C}">
                <a14:useLocalDpi xmlns:a14="http://schemas.microsoft.com/office/drawing/2010/main" val="0"/>
              </a:ext>
            </a:extLst>
          </a:blip>
          <a:srcRect t="-2295" b="-2295"/>
          <a:stretch>
            <a:fillRect/>
          </a:stretch>
        </p:blipFill>
        <p:spPr>
          <a:xfrm>
            <a:off x="6156176" y="1600200"/>
            <a:ext cx="2530624" cy="4525963"/>
          </a:xfrm>
        </p:spPr>
      </p:pic>
    </p:spTree>
    <p:extLst>
      <p:ext uri="{BB962C8B-B14F-4D97-AF65-F5344CB8AC3E}">
        <p14:creationId xmlns:p14="http://schemas.microsoft.com/office/powerpoint/2010/main" val="173793662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Calibration</a:t>
            </a:r>
            <a:endParaRPr lang="en-US" sz="2800" dirty="0"/>
          </a:p>
        </p:txBody>
      </p:sp>
      <p:sp>
        <p:nvSpPr>
          <p:cNvPr id="3" name="Content Placeholder 2"/>
          <p:cNvSpPr>
            <a:spLocks noGrp="1"/>
          </p:cNvSpPr>
          <p:nvPr>
            <p:ph sz="half" idx="1"/>
          </p:nvPr>
        </p:nvSpPr>
        <p:spPr>
          <a:xfrm>
            <a:off x="457200" y="1600201"/>
            <a:ext cx="6059016" cy="4525963"/>
          </a:xfrm>
        </p:spPr>
        <p:txBody>
          <a:bodyPr/>
          <a:lstStyle/>
          <a:p>
            <a:r>
              <a:rPr lang="en-US" sz="2400" dirty="0" smtClean="0"/>
              <a:t>Press the ENTER key and “APPLYGAS” will be flashing on the top of the LCD and all gases values will be flashing indicating that the instrument is ready for calibration gas.</a:t>
            </a:r>
          </a:p>
          <a:p>
            <a:r>
              <a:rPr lang="en-US" sz="2400" dirty="0" smtClean="0"/>
              <a:t>Remove the red rubber tube from the top of the instrument and attach tube from gas cylinder to inlet fitting.  </a:t>
            </a:r>
            <a:r>
              <a:rPr lang="en-US" sz="2400" dirty="0" smtClean="0">
                <a:solidFill>
                  <a:srgbClr val="FF0000"/>
                </a:solidFill>
              </a:rPr>
              <a:t>Note: Must use a demand flow regulator or gas bag.</a:t>
            </a:r>
          </a:p>
          <a:p>
            <a:r>
              <a:rPr lang="en-US" sz="2400" dirty="0"/>
              <a:t>Allow gas to flow for a maximum of two minutes. </a:t>
            </a:r>
          </a:p>
          <a:p>
            <a:endParaRPr lang="en-US" sz="2400" dirty="0"/>
          </a:p>
        </p:txBody>
      </p:sp>
      <p:pic>
        <p:nvPicPr>
          <p:cNvPr id="5" name="Content Placeholder 4" descr="cylinder.jp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6905" t="3459" r="-9974" b="3730"/>
          <a:stretch/>
        </p:blipFill>
        <p:spPr>
          <a:xfrm>
            <a:off x="6366933" y="1117600"/>
            <a:ext cx="2541240" cy="5604933"/>
          </a:xfrm>
        </p:spPr>
      </p:pic>
    </p:spTree>
    <p:extLst>
      <p:ext uri="{BB962C8B-B14F-4D97-AF65-F5344CB8AC3E}">
        <p14:creationId xmlns:p14="http://schemas.microsoft.com/office/powerpoint/2010/main" val="130437259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Calibration</a:t>
            </a:r>
            <a:endParaRPr lang="en-US" sz="2800" dirty="0"/>
          </a:p>
        </p:txBody>
      </p:sp>
      <p:sp>
        <p:nvSpPr>
          <p:cNvPr id="3" name="Content Placeholder 2"/>
          <p:cNvSpPr>
            <a:spLocks noGrp="1"/>
          </p:cNvSpPr>
          <p:nvPr>
            <p:ph sz="half" idx="1"/>
          </p:nvPr>
        </p:nvSpPr>
        <p:spPr>
          <a:xfrm>
            <a:off x="457200" y="1600201"/>
            <a:ext cx="5194920" cy="4525963"/>
          </a:xfrm>
        </p:spPr>
        <p:txBody>
          <a:bodyPr/>
          <a:lstStyle/>
          <a:p>
            <a:r>
              <a:rPr lang="en-US" sz="2400" dirty="0"/>
              <a:t>Once reading stabilizes, press the POWER / ENTER </a:t>
            </a:r>
            <a:r>
              <a:rPr lang="en-US" sz="2400" dirty="0" smtClean="0"/>
              <a:t>key </a:t>
            </a:r>
            <a:r>
              <a:rPr lang="en-US" sz="2400" dirty="0"/>
              <a:t>to calibrate the unit</a:t>
            </a:r>
            <a:r>
              <a:rPr lang="en-US" sz="2400" dirty="0" smtClean="0"/>
              <a:t>.</a:t>
            </a:r>
          </a:p>
          <a:p>
            <a:r>
              <a:rPr lang="en-US" sz="2400" dirty="0" smtClean="0"/>
              <a:t>Once completed, the GX-6000 will show you the calibrated values.</a:t>
            </a:r>
          </a:p>
          <a:p>
            <a:r>
              <a:rPr lang="en-US" sz="2400" dirty="0" smtClean="0"/>
              <a:t>Remove the tubing from the top of the GX-6000 and reattach the rubber tube.</a:t>
            </a:r>
          </a:p>
          <a:p>
            <a:r>
              <a:rPr lang="en-US" sz="2400" dirty="0" smtClean="0"/>
              <a:t>Remove the demand flow regulator from the cylinder and store kit for future use.</a:t>
            </a:r>
            <a:endParaRPr lang="en-US" sz="2400" dirty="0"/>
          </a:p>
        </p:txBody>
      </p:sp>
      <p:pic>
        <p:nvPicPr>
          <p:cNvPr id="5" name="Content Placeholder 4" descr="values.jpg"/>
          <p:cNvPicPr>
            <a:picLocks noGrp="1" noChangeAspect="1"/>
          </p:cNvPicPr>
          <p:nvPr>
            <p:ph sz="half" idx="2"/>
          </p:nvPr>
        </p:nvPicPr>
        <p:blipFill>
          <a:blip r:embed="rId2">
            <a:extLst>
              <a:ext uri="{28A0092B-C50C-407E-A947-70E740481C1C}">
                <a14:useLocalDpi xmlns:a14="http://schemas.microsoft.com/office/drawing/2010/main" val="0"/>
              </a:ext>
            </a:extLst>
          </a:blip>
          <a:srcRect l="-1481" r="-1481"/>
          <a:stretch>
            <a:fillRect/>
          </a:stretch>
        </p:blipFill>
        <p:spPr>
          <a:xfrm>
            <a:off x="5580112" y="1600201"/>
            <a:ext cx="3106688" cy="4525963"/>
          </a:xfrm>
        </p:spPr>
      </p:pic>
    </p:spTree>
    <p:extLst>
      <p:ext uri="{BB962C8B-B14F-4D97-AF65-F5344CB8AC3E}">
        <p14:creationId xmlns:p14="http://schemas.microsoft.com/office/powerpoint/2010/main" val="155467012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Sensor Replacement</a:t>
            </a:r>
            <a:endParaRPr lang="en-US" sz="2800" b="1" dirty="0"/>
          </a:p>
        </p:txBody>
      </p:sp>
      <p:sp>
        <p:nvSpPr>
          <p:cNvPr id="3" name="Content Placeholder 2"/>
          <p:cNvSpPr>
            <a:spLocks noGrp="1"/>
          </p:cNvSpPr>
          <p:nvPr>
            <p:ph sz="half" idx="1"/>
          </p:nvPr>
        </p:nvSpPr>
        <p:spPr/>
        <p:txBody>
          <a:bodyPr/>
          <a:lstStyle/>
          <a:p>
            <a:r>
              <a:rPr lang="en-US" sz="2800" dirty="0" smtClean="0"/>
              <a:t>Turn GX-6000 OFF</a:t>
            </a:r>
          </a:p>
          <a:p>
            <a:r>
              <a:rPr lang="en-US" sz="2800" dirty="0" smtClean="0"/>
              <a:t>Remove rubber boot covering instrument</a:t>
            </a:r>
          </a:p>
          <a:p>
            <a:r>
              <a:rPr lang="en-US" sz="2800" dirty="0" smtClean="0"/>
              <a:t>Loosen screws over flow chamber.</a:t>
            </a:r>
          </a:p>
          <a:p>
            <a:endParaRPr lang="en-US" dirty="0"/>
          </a:p>
        </p:txBody>
      </p:sp>
      <p:pic>
        <p:nvPicPr>
          <p:cNvPr id="6" name="Content Placeholder 5" descr="remove-screw.jpg"/>
          <p:cNvPicPr>
            <a:picLocks noGrp="1" noChangeAspect="1"/>
          </p:cNvPicPr>
          <p:nvPr>
            <p:ph sz="half" idx="2"/>
          </p:nvPr>
        </p:nvPicPr>
        <p:blipFill>
          <a:blip r:embed="rId2">
            <a:extLst>
              <a:ext uri="{28A0092B-C50C-407E-A947-70E740481C1C}">
                <a14:useLocalDpi xmlns:a14="http://schemas.microsoft.com/office/drawing/2010/main" val="0"/>
              </a:ext>
            </a:extLst>
          </a:blip>
          <a:srcRect l="-3388" r="-3388"/>
          <a:stretch>
            <a:fillRect/>
          </a:stretch>
        </p:blipFill>
        <p:spPr>
          <a:xfrm>
            <a:off x="4036035" y="1701800"/>
            <a:ext cx="4928453" cy="2898632"/>
          </a:xfrm>
        </p:spPr>
      </p:pic>
    </p:spTree>
    <p:extLst>
      <p:ext uri="{BB962C8B-B14F-4D97-AF65-F5344CB8AC3E}">
        <p14:creationId xmlns:p14="http://schemas.microsoft.com/office/powerpoint/2010/main" val="375380150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7"/>
          <p:cNvSpPr/>
          <p:nvPr/>
        </p:nvSpPr>
        <p:spPr bwMode="auto">
          <a:xfrm>
            <a:off x="3635896" y="1052736"/>
            <a:ext cx="5040560" cy="2088232"/>
          </a:xfrm>
          <a:prstGeom prst="roundRect">
            <a:avLst>
              <a:gd name="adj" fmla="val 3522"/>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800" kern="0" dirty="0" smtClean="0">
                <a:latin typeface="+mn-lt"/>
              </a:rPr>
              <a:t>Monitor up to 6 gases</a:t>
            </a:r>
            <a:endParaRPr kumimoji="0" lang="en-US" altLang="ja-JP" b="0" kern="0" dirty="0" smtClean="0">
              <a:latin typeface="+mn-lt"/>
            </a:endParaRPr>
          </a:p>
          <a:p>
            <a:pPr marL="342900" marR="0" lvl="0" indent="-342900" defTabSz="914400" eaLnBrk="0" fontAlgn="base" latinLnBrk="0" hangingPunct="0">
              <a:lnSpc>
                <a:spcPct val="100000"/>
              </a:lnSpc>
              <a:spcBef>
                <a:spcPct val="0"/>
              </a:spcBef>
              <a:spcAft>
                <a:spcPct val="0"/>
              </a:spcAft>
              <a:buClrTx/>
              <a:buSzTx/>
              <a:buFont typeface="Arial"/>
              <a:buChar char="•"/>
              <a:tabLst/>
              <a:defRPr/>
            </a:pPr>
            <a:r>
              <a:rPr kumimoji="0" lang="en-US" altLang="ja-JP" b="0" kern="0" dirty="0" smtClean="0">
                <a:latin typeface="+mn-lt"/>
              </a:rPr>
              <a:t>4 standard micro-sensors</a:t>
            </a:r>
          </a:p>
          <a:p>
            <a:pPr marL="342900" marR="0" lvl="0" indent="-342900" defTabSz="914400" eaLnBrk="0" fontAlgn="base" latinLnBrk="0" hangingPunct="0">
              <a:lnSpc>
                <a:spcPct val="100000"/>
              </a:lnSpc>
              <a:spcBef>
                <a:spcPct val="0"/>
              </a:spcBef>
              <a:spcAft>
                <a:spcPct val="0"/>
              </a:spcAft>
              <a:buClrTx/>
              <a:buSzTx/>
              <a:buFont typeface="Arial"/>
              <a:buChar char="•"/>
              <a:tabLst/>
              <a:defRPr/>
            </a:pPr>
            <a:r>
              <a:rPr kumimoji="0" lang="en-US" altLang="ja-JP" b="0" kern="0" dirty="0" smtClean="0">
                <a:latin typeface="+mn-lt"/>
              </a:rPr>
              <a:t>2 smart sensor slots for  PID, IR, &amp; Super Toxics</a:t>
            </a:r>
          </a:p>
          <a:p>
            <a:pPr marL="342900" marR="0" lvl="0" indent="-342900" defTabSz="914400" eaLnBrk="0" fontAlgn="base" latinLnBrk="0" hangingPunct="0">
              <a:lnSpc>
                <a:spcPct val="100000"/>
              </a:lnSpc>
              <a:spcBef>
                <a:spcPct val="0"/>
              </a:spcBef>
              <a:spcAft>
                <a:spcPct val="0"/>
              </a:spcAft>
              <a:buClrTx/>
              <a:buSzTx/>
              <a:buFont typeface="Arial"/>
              <a:buChar char="•"/>
              <a:tabLst/>
              <a:defRPr/>
            </a:pPr>
            <a:r>
              <a:rPr kumimoji="0" lang="en-US" altLang="ja-JP" b="0" kern="0" dirty="0" smtClean="0">
                <a:latin typeface="+mn-lt"/>
              </a:rPr>
              <a:t>Library of over 600 VOC’s</a:t>
            </a:r>
          </a:p>
          <a:p>
            <a:pPr marL="342900" marR="0" lvl="0" indent="-342900" defTabSz="914400" eaLnBrk="0" fontAlgn="base" latinLnBrk="0" hangingPunct="0">
              <a:lnSpc>
                <a:spcPct val="100000"/>
              </a:lnSpc>
              <a:spcBef>
                <a:spcPct val="0"/>
              </a:spcBef>
              <a:spcAft>
                <a:spcPct val="0"/>
              </a:spcAft>
              <a:buClrTx/>
              <a:buSzTx/>
              <a:buFont typeface="Arial"/>
              <a:buChar char="•"/>
              <a:tabLst/>
              <a:defRPr/>
            </a:pPr>
            <a:endParaRPr kumimoji="0" lang="en-US" altLang="ja-JP" b="0" kern="0" dirty="0" smtClean="0">
              <a:latin typeface="+mn-lt"/>
            </a:endParaRPr>
          </a:p>
          <a:p>
            <a:pPr marR="0" lvl="0" defTabSz="914400" eaLnBrk="0" fontAlgn="base" latinLnBrk="0" hangingPunct="0">
              <a:lnSpc>
                <a:spcPct val="100000"/>
              </a:lnSpc>
              <a:spcBef>
                <a:spcPct val="0"/>
              </a:spcBef>
              <a:spcAft>
                <a:spcPct val="0"/>
              </a:spcAft>
              <a:buClrTx/>
              <a:buSzTx/>
              <a:tabLst/>
              <a:defRPr/>
            </a:pPr>
            <a:endParaRPr kumimoji="0" lang="en-US" altLang="ja-JP" sz="2000" b="0" kern="0" dirty="0" smtClean="0">
              <a:latin typeface="+mn-lt"/>
            </a:endParaRPr>
          </a:p>
          <a:p>
            <a:pPr marR="0" lvl="0" defTabSz="914400" eaLnBrk="0" fontAlgn="base" latinLnBrk="0" hangingPunct="0">
              <a:lnSpc>
                <a:spcPct val="100000"/>
              </a:lnSpc>
              <a:spcBef>
                <a:spcPct val="0"/>
              </a:spcBef>
              <a:spcAft>
                <a:spcPct val="0"/>
              </a:spcAft>
              <a:buClrTx/>
              <a:buSzTx/>
              <a:tabLst/>
              <a:defRPr/>
            </a:pPr>
            <a:endParaRPr kumimoji="0" lang="en-US" altLang="ja-JP" b="0" kern="0" dirty="0">
              <a:latin typeface="+mn-lt"/>
            </a:endParaRPr>
          </a:p>
          <a:p>
            <a:pPr marR="0" lvl="0" defTabSz="914400" eaLnBrk="0" fontAlgn="base" latinLnBrk="0" hangingPunct="0">
              <a:lnSpc>
                <a:spcPct val="100000"/>
              </a:lnSpc>
              <a:spcBef>
                <a:spcPct val="0"/>
              </a:spcBef>
              <a:spcAft>
                <a:spcPct val="0"/>
              </a:spcAft>
              <a:buClrTx/>
              <a:buSzTx/>
              <a:tabLst/>
              <a:defRPr/>
            </a:pPr>
            <a:r>
              <a:rPr kumimoji="0" lang="en-US" altLang="ja-JP" b="0" kern="0" dirty="0" smtClean="0">
                <a:latin typeface="+mn-lt"/>
              </a:rPr>
              <a:t> </a:t>
            </a:r>
            <a:r>
              <a:rPr kumimoji="0" lang="en-US" altLang="ja-JP" b="0" kern="0" noProof="0" dirty="0" smtClean="0">
                <a:latin typeface="+mn-lt"/>
              </a:rPr>
              <a:t> </a:t>
            </a:r>
            <a:endParaRPr kumimoji="0" lang="en-GB" altLang="ja-JP" b="0" i="0" u="none" strike="noStrike" kern="0" cap="none" spc="0" normalizeH="0" baseline="0" noProof="0" dirty="0" smtClean="0">
              <a:ln>
                <a:noFill/>
              </a:ln>
              <a:uLnTx/>
              <a:uFillTx/>
              <a:latin typeface="+mn-lt"/>
            </a:endParaRPr>
          </a:p>
        </p:txBody>
      </p:sp>
      <p:sp>
        <p:nvSpPr>
          <p:cNvPr id="7" name="Rounded Rectangle 7"/>
          <p:cNvSpPr/>
          <p:nvPr/>
        </p:nvSpPr>
        <p:spPr bwMode="auto">
          <a:xfrm>
            <a:off x="3635896" y="3284984"/>
            <a:ext cx="5040560" cy="648072"/>
          </a:xfrm>
          <a:prstGeom prst="roundRect">
            <a:avLst>
              <a:gd name="adj" fmla="val 3522"/>
            </a:avLst>
          </a:prstGeom>
          <a:solidFill>
            <a:srgbClr val="FFFF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800" kern="0" dirty="0" smtClean="0">
                <a:solidFill>
                  <a:srgbClr val="000000"/>
                </a:solidFill>
                <a:latin typeface="+mn-lt"/>
              </a:rPr>
              <a:t>Internal Sample Pump</a:t>
            </a:r>
            <a:endParaRPr kumimoji="0" lang="en-US" altLang="ja-JP" sz="2000" b="0" kern="0" dirty="0" smtClean="0">
              <a:solidFill>
                <a:srgbClr val="000000"/>
              </a:solidFill>
              <a:latin typeface="+mn-lt"/>
            </a:endParaRPr>
          </a:p>
          <a:p>
            <a:pPr marR="0" lvl="0" defTabSz="914400" eaLnBrk="0" fontAlgn="base" latinLnBrk="0" hangingPunct="0">
              <a:lnSpc>
                <a:spcPct val="100000"/>
              </a:lnSpc>
              <a:spcBef>
                <a:spcPct val="0"/>
              </a:spcBef>
              <a:spcAft>
                <a:spcPct val="0"/>
              </a:spcAft>
              <a:buClrTx/>
              <a:buSzTx/>
              <a:tabLst/>
              <a:defRPr/>
            </a:pPr>
            <a:endParaRPr kumimoji="0" lang="en-US" altLang="ja-JP" b="0" kern="0" dirty="0">
              <a:solidFill>
                <a:srgbClr val="000000"/>
              </a:solidFill>
              <a:latin typeface="+mn-lt"/>
            </a:endParaRPr>
          </a:p>
          <a:p>
            <a:pPr marR="0" lvl="0" defTabSz="914400" eaLnBrk="0" fontAlgn="base" latinLnBrk="0" hangingPunct="0">
              <a:lnSpc>
                <a:spcPct val="100000"/>
              </a:lnSpc>
              <a:spcBef>
                <a:spcPct val="0"/>
              </a:spcBef>
              <a:spcAft>
                <a:spcPct val="0"/>
              </a:spcAft>
              <a:buClrTx/>
              <a:buSzTx/>
              <a:tabLst/>
              <a:defRPr/>
            </a:pPr>
            <a:r>
              <a:rPr kumimoji="0" lang="en-US" altLang="ja-JP" b="0" kern="0" dirty="0" smtClean="0">
                <a:solidFill>
                  <a:srgbClr val="000000"/>
                </a:solidFill>
                <a:latin typeface="+mn-lt"/>
              </a:rPr>
              <a:t> </a:t>
            </a:r>
            <a:r>
              <a:rPr kumimoji="0" lang="en-US" altLang="ja-JP" b="0" kern="0" noProof="0" dirty="0" smtClean="0">
                <a:solidFill>
                  <a:srgbClr val="000000"/>
                </a:solidFill>
                <a:latin typeface="+mn-lt"/>
              </a:rPr>
              <a:t> </a:t>
            </a:r>
            <a:endParaRPr kumimoji="0" lang="en-GB" altLang="ja-JP" b="0" i="0" u="none" strike="noStrike" kern="0" cap="none" spc="0" normalizeH="0" baseline="0" noProof="0" dirty="0" smtClean="0">
              <a:solidFill>
                <a:srgbClr val="000000"/>
              </a:solidFill>
              <a:uLnTx/>
              <a:uFillTx/>
              <a:latin typeface="+mn-lt"/>
            </a:endParaRPr>
          </a:p>
        </p:txBody>
      </p:sp>
      <p:sp>
        <p:nvSpPr>
          <p:cNvPr id="14"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Features</a:t>
            </a:r>
          </a:p>
        </p:txBody>
      </p:sp>
      <p:sp>
        <p:nvSpPr>
          <p:cNvPr id="2" name="TextBox 1"/>
          <p:cNvSpPr txBox="1"/>
          <p:nvPr/>
        </p:nvSpPr>
        <p:spPr>
          <a:xfrm>
            <a:off x="-133684" y="2018632"/>
            <a:ext cx="184666" cy="369332"/>
          </a:xfrm>
          <a:prstGeom prst="rect">
            <a:avLst/>
          </a:prstGeom>
          <a:noFill/>
        </p:spPr>
        <p:txBody>
          <a:bodyPr wrap="none" rtlCol="0">
            <a:spAutoFit/>
          </a:bodyPr>
          <a:lstStyle/>
          <a:p>
            <a:endParaRPr lang="en-US" dirty="0"/>
          </a:p>
        </p:txBody>
      </p:sp>
      <p:sp>
        <p:nvSpPr>
          <p:cNvPr id="16" name="Rounded Rectangle 7"/>
          <p:cNvSpPr/>
          <p:nvPr/>
        </p:nvSpPr>
        <p:spPr bwMode="auto">
          <a:xfrm>
            <a:off x="3635896" y="4149080"/>
            <a:ext cx="5040560" cy="2376264"/>
          </a:xfrm>
          <a:prstGeom prst="roundRect">
            <a:avLst>
              <a:gd name="adj" fmla="val 7236"/>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kern="0" dirty="0" smtClean="0">
                <a:latin typeface="+mn-lt"/>
              </a:rPr>
              <a:t>New Features</a:t>
            </a:r>
          </a:p>
          <a:p>
            <a:pPr marL="800100" lvl="1" indent="-342900" eaLnBrk="0" fontAlgn="base" hangingPunct="0">
              <a:spcBef>
                <a:spcPct val="0"/>
              </a:spcBef>
              <a:spcAft>
                <a:spcPct val="0"/>
              </a:spcAft>
              <a:buFont typeface="Arial"/>
              <a:buChar char="•"/>
              <a:defRPr/>
            </a:pPr>
            <a:r>
              <a:rPr kumimoji="0" lang="en-US" altLang="ja-JP" b="0" kern="0" dirty="0" smtClean="0">
                <a:latin typeface="+mn-lt"/>
              </a:rPr>
              <a:t>Man-down alarm</a:t>
            </a:r>
          </a:p>
          <a:p>
            <a:pPr marL="800100" lvl="1" indent="-342900" eaLnBrk="0" fontAlgn="base" hangingPunct="0">
              <a:spcBef>
                <a:spcPct val="0"/>
              </a:spcBef>
              <a:spcAft>
                <a:spcPct val="0"/>
              </a:spcAft>
              <a:buFont typeface="Arial"/>
              <a:buChar char="•"/>
              <a:defRPr/>
            </a:pPr>
            <a:r>
              <a:rPr kumimoji="0" lang="en-US" altLang="ja-JP" b="0" kern="0" dirty="0" smtClean="0">
                <a:latin typeface="+mn-lt"/>
              </a:rPr>
              <a:t>LED flashlight</a:t>
            </a:r>
          </a:p>
          <a:p>
            <a:pPr marL="800100" lvl="1" indent="-342900" eaLnBrk="0" fontAlgn="base" hangingPunct="0">
              <a:spcBef>
                <a:spcPct val="0"/>
              </a:spcBef>
              <a:spcAft>
                <a:spcPct val="0"/>
              </a:spcAft>
              <a:buFont typeface="Arial"/>
              <a:buChar char="•"/>
              <a:defRPr/>
            </a:pPr>
            <a:r>
              <a:rPr kumimoji="0" lang="en-US" altLang="ja-JP" b="0" kern="0" dirty="0" smtClean="0">
                <a:latin typeface="+mn-lt"/>
              </a:rPr>
              <a:t>Panic alarm</a:t>
            </a:r>
          </a:p>
          <a:p>
            <a:pPr marL="800100" lvl="1" indent="-342900" eaLnBrk="0" fontAlgn="base" hangingPunct="0">
              <a:spcBef>
                <a:spcPct val="0"/>
              </a:spcBef>
              <a:spcAft>
                <a:spcPct val="0"/>
              </a:spcAft>
              <a:buFont typeface="Arial"/>
              <a:buChar char="•"/>
              <a:defRPr/>
            </a:pPr>
            <a:r>
              <a:rPr kumimoji="0" lang="en-US" altLang="ja-JP" b="0" kern="0" dirty="0" smtClean="0">
                <a:latin typeface="+mn-lt"/>
              </a:rPr>
              <a:t>180 degree auto display rotation</a:t>
            </a:r>
          </a:p>
        </p:txBody>
      </p:sp>
      <p:pic>
        <p:nvPicPr>
          <p:cNvPr id="3" name="Picture 2" descr="GX-6000_front.jpg"/>
          <p:cNvPicPr>
            <a:picLocks noChangeAspect="1"/>
          </p:cNvPicPr>
          <p:nvPr/>
        </p:nvPicPr>
        <p:blipFill rotWithShape="1">
          <a:blip r:embed="rId2" cstate="print">
            <a:extLst>
              <a:ext uri="{28A0092B-C50C-407E-A947-70E740481C1C}">
                <a14:useLocalDpi xmlns:a14="http://schemas.microsoft.com/office/drawing/2010/main" val="0"/>
              </a:ext>
            </a:extLst>
          </a:blip>
          <a:srcRect l="18923" t="3160" r="25063" b="6701"/>
          <a:stretch/>
        </p:blipFill>
        <p:spPr>
          <a:xfrm>
            <a:off x="1258888" y="333375"/>
            <a:ext cx="1916112" cy="6181726"/>
          </a:xfrm>
          <a:prstGeom prst="rect">
            <a:avLst/>
          </a:prstGeom>
        </p:spPr>
      </p:pic>
    </p:spTree>
    <p:extLst>
      <p:ext uri="{BB962C8B-B14F-4D97-AF65-F5344CB8AC3E}">
        <p14:creationId xmlns:p14="http://schemas.microsoft.com/office/powerpoint/2010/main" val="29148642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Sensor Replacement</a:t>
            </a:r>
            <a:endParaRPr lang="en-US" sz="2800" b="1" dirty="0"/>
          </a:p>
        </p:txBody>
      </p:sp>
      <p:sp>
        <p:nvSpPr>
          <p:cNvPr id="3" name="Content Placeholder 2"/>
          <p:cNvSpPr>
            <a:spLocks noGrp="1"/>
          </p:cNvSpPr>
          <p:nvPr>
            <p:ph sz="half" idx="1"/>
          </p:nvPr>
        </p:nvSpPr>
        <p:spPr/>
        <p:txBody>
          <a:bodyPr/>
          <a:lstStyle/>
          <a:p>
            <a:r>
              <a:rPr lang="en-US" dirty="0" smtClean="0"/>
              <a:t>Remove flow chamber exposing sensor gasket and scrubbers.</a:t>
            </a:r>
            <a:endParaRPr lang="en-US" dirty="0"/>
          </a:p>
        </p:txBody>
      </p:sp>
      <p:pic>
        <p:nvPicPr>
          <p:cNvPr id="5" name="Content Placeholder 4" descr="sensor-cover-off.jpg"/>
          <p:cNvPicPr>
            <a:picLocks noGrp="1" noChangeAspect="1"/>
          </p:cNvPicPr>
          <p:nvPr>
            <p:ph sz="half" idx="2"/>
          </p:nvPr>
        </p:nvPicPr>
        <p:blipFill>
          <a:blip r:embed="rId2">
            <a:extLst>
              <a:ext uri="{28A0092B-C50C-407E-A947-70E740481C1C}">
                <a14:useLocalDpi xmlns:a14="http://schemas.microsoft.com/office/drawing/2010/main" val="0"/>
              </a:ext>
            </a:extLst>
          </a:blip>
          <a:srcRect l="7972" r="7972"/>
          <a:stretch>
            <a:fillRect/>
          </a:stretch>
        </p:blipFill>
        <p:spPr/>
      </p:pic>
    </p:spTree>
    <p:extLst>
      <p:ext uri="{BB962C8B-B14F-4D97-AF65-F5344CB8AC3E}">
        <p14:creationId xmlns:p14="http://schemas.microsoft.com/office/powerpoint/2010/main" val="70404223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Sensor Replacement</a:t>
            </a:r>
            <a:endParaRPr lang="en-US" sz="2800" b="1" dirty="0"/>
          </a:p>
        </p:txBody>
      </p:sp>
      <p:sp>
        <p:nvSpPr>
          <p:cNvPr id="3" name="Content Placeholder 2"/>
          <p:cNvSpPr>
            <a:spLocks noGrp="1"/>
          </p:cNvSpPr>
          <p:nvPr>
            <p:ph sz="half" idx="1"/>
          </p:nvPr>
        </p:nvSpPr>
        <p:spPr/>
        <p:txBody>
          <a:bodyPr/>
          <a:lstStyle/>
          <a:p>
            <a:r>
              <a:rPr lang="en-US" dirty="0" smtClean="0"/>
              <a:t>Remove sensor gasket exposing sensors.</a:t>
            </a:r>
          </a:p>
          <a:p>
            <a:r>
              <a:rPr lang="en-US" dirty="0" smtClean="0"/>
              <a:t>Remove and replace sensors as needed.</a:t>
            </a:r>
            <a:endParaRPr lang="en-US" dirty="0"/>
          </a:p>
        </p:txBody>
      </p:sp>
      <p:pic>
        <p:nvPicPr>
          <p:cNvPr id="6" name="Content Placeholder 5" descr="gasket-on-the-side.jpg"/>
          <p:cNvPicPr>
            <a:picLocks noGrp="1" noChangeAspect="1"/>
          </p:cNvPicPr>
          <p:nvPr>
            <p:ph sz="half" idx="2"/>
          </p:nvPr>
        </p:nvPicPr>
        <p:blipFill>
          <a:blip r:embed="rId2">
            <a:extLst>
              <a:ext uri="{28A0092B-C50C-407E-A947-70E740481C1C}">
                <a14:useLocalDpi xmlns:a14="http://schemas.microsoft.com/office/drawing/2010/main" val="0"/>
              </a:ext>
            </a:extLst>
          </a:blip>
          <a:srcRect l="2633" r="2633"/>
          <a:stretch>
            <a:fillRect/>
          </a:stretch>
        </p:blipFill>
        <p:spPr>
          <a:xfrm>
            <a:off x="4648200" y="1600200"/>
            <a:ext cx="4038600" cy="4525963"/>
          </a:xfrm>
        </p:spPr>
      </p:pic>
    </p:spTree>
    <p:extLst>
      <p:ext uri="{BB962C8B-B14F-4D97-AF65-F5344CB8AC3E}">
        <p14:creationId xmlns:p14="http://schemas.microsoft.com/office/powerpoint/2010/main" val="399639214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Replacement of Sensor Scrubbers</a:t>
            </a:r>
            <a:endParaRPr lang="en-US" sz="2800" b="1" dirty="0"/>
          </a:p>
        </p:txBody>
      </p:sp>
      <p:pic>
        <p:nvPicPr>
          <p:cNvPr id="7" name="Content Placeholder 6" descr="gasket.jpg"/>
          <p:cNvPicPr>
            <a:picLocks noGrp="1" noChangeAspect="1"/>
          </p:cNvPicPr>
          <p:nvPr>
            <p:ph sz="half" idx="1"/>
          </p:nvPr>
        </p:nvPicPr>
        <p:blipFill>
          <a:blip r:embed="rId2">
            <a:extLst>
              <a:ext uri="{28A0092B-C50C-407E-A947-70E740481C1C}">
                <a14:useLocalDpi xmlns:a14="http://schemas.microsoft.com/office/drawing/2010/main" val="0"/>
              </a:ext>
            </a:extLst>
          </a:blip>
          <a:srcRect l="2436" r="2436"/>
          <a:stretch>
            <a:fillRect/>
          </a:stretch>
        </p:blipFill>
        <p:spPr>
          <a:xfrm>
            <a:off x="457200" y="1600200"/>
            <a:ext cx="4619625" cy="4525963"/>
          </a:xfrm>
        </p:spPr>
      </p:pic>
      <p:sp>
        <p:nvSpPr>
          <p:cNvPr id="14" name="Content Placeholder 13"/>
          <p:cNvSpPr>
            <a:spLocks noGrp="1"/>
          </p:cNvSpPr>
          <p:nvPr>
            <p:ph sz="half" idx="2"/>
          </p:nvPr>
        </p:nvSpPr>
        <p:spPr>
          <a:xfrm>
            <a:off x="4716016" y="1600201"/>
            <a:ext cx="3970784" cy="4525963"/>
          </a:xfrm>
        </p:spPr>
        <p:txBody>
          <a:bodyPr/>
          <a:lstStyle/>
          <a:p>
            <a:pPr marL="0" indent="0">
              <a:buNone/>
            </a:pPr>
            <a:r>
              <a:rPr lang="en-US" sz="2400" dirty="0"/>
              <a:t>H2S scrubber for LEL </a:t>
            </a:r>
            <a:r>
              <a:rPr lang="en-US" sz="2400" dirty="0" smtClean="0"/>
              <a:t>sensor, P</a:t>
            </a:r>
            <a:r>
              <a:rPr lang="en-US" sz="2400" dirty="0"/>
              <a:t>/N 33-</a:t>
            </a:r>
            <a:r>
              <a:rPr lang="en-US" sz="2400" dirty="0" smtClean="0"/>
              <a:t>7114RK</a:t>
            </a:r>
            <a:br>
              <a:rPr lang="en-US" sz="2400" dirty="0" smtClean="0"/>
            </a:br>
            <a:endParaRPr lang="en-US" sz="2400" dirty="0"/>
          </a:p>
          <a:p>
            <a:pPr marL="0" indent="0">
              <a:buNone/>
            </a:pPr>
            <a:r>
              <a:rPr lang="en-US" sz="2400" dirty="0" smtClean="0"/>
              <a:t>   H2S </a:t>
            </a:r>
            <a:r>
              <a:rPr lang="en-US" sz="2400" dirty="0"/>
              <a:t>scrubber for CO </a:t>
            </a:r>
            <a:r>
              <a:rPr lang="en-US" sz="2400" dirty="0" smtClean="0"/>
              <a:t/>
            </a:r>
            <a:br>
              <a:rPr lang="en-US" sz="2400" dirty="0" smtClean="0"/>
            </a:br>
            <a:r>
              <a:rPr lang="en-US" sz="2400" dirty="0" smtClean="0"/>
              <a:t>   sensor, P</a:t>
            </a:r>
            <a:r>
              <a:rPr lang="en-US" sz="2400" dirty="0"/>
              <a:t>/N 33-7102RK</a:t>
            </a:r>
          </a:p>
          <a:p>
            <a:pPr marL="0" indent="0">
              <a:buNone/>
            </a:pPr>
            <a:endParaRPr lang="en-US" sz="2400" dirty="0"/>
          </a:p>
        </p:txBody>
      </p:sp>
      <p:cxnSp>
        <p:nvCxnSpPr>
          <p:cNvPr id="5" name="Straight Arrow Connector 4"/>
          <p:cNvCxnSpPr/>
          <p:nvPr/>
        </p:nvCxnSpPr>
        <p:spPr>
          <a:xfrm flipH="1">
            <a:off x="2915816" y="2132856"/>
            <a:ext cx="1224136"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H="1">
            <a:off x="3491880" y="3068960"/>
            <a:ext cx="1008112" cy="2880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041330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8640"/>
            <a:ext cx="7772400" cy="1143000"/>
          </a:xfrm>
        </p:spPr>
        <p:txBody>
          <a:bodyPr/>
          <a:lstStyle/>
          <a:p>
            <a:pPr algn="r"/>
            <a:r>
              <a:rPr lang="en-US" sz="2800" b="1" dirty="0" smtClean="0"/>
              <a:t>Pump Replacement</a:t>
            </a:r>
            <a:endParaRPr lang="en-US" sz="2800" b="1" dirty="0"/>
          </a:p>
        </p:txBody>
      </p:sp>
      <p:sp>
        <p:nvSpPr>
          <p:cNvPr id="3" name="Text Placeholder 2"/>
          <p:cNvSpPr>
            <a:spLocks noGrp="1"/>
          </p:cNvSpPr>
          <p:nvPr>
            <p:ph type="body" sz="half" idx="1"/>
          </p:nvPr>
        </p:nvSpPr>
        <p:spPr>
          <a:xfrm>
            <a:off x="685800" y="1981200"/>
            <a:ext cx="4174232" cy="4114800"/>
          </a:xfrm>
        </p:spPr>
        <p:txBody>
          <a:bodyPr/>
          <a:lstStyle/>
          <a:p>
            <a:r>
              <a:rPr lang="en-US" dirty="0" smtClean="0"/>
              <a:t>Using a small Phillips screwdriver, loosen the four screws on the top.</a:t>
            </a:r>
          </a:p>
          <a:p>
            <a:r>
              <a:rPr lang="en-US" dirty="0" smtClean="0"/>
              <a:t>Pull to separate.</a:t>
            </a:r>
            <a:endParaRPr lang="en-US" dirty="0"/>
          </a:p>
        </p:txBody>
      </p:sp>
      <p:pic>
        <p:nvPicPr>
          <p:cNvPr id="6" name="Content Placeholder 5" descr="open-top-case.jpg"/>
          <p:cNvPicPr>
            <a:picLocks noGrp="1" noChangeAspect="1"/>
          </p:cNvPicPr>
          <p:nvPr>
            <p:ph sz="half" idx="2"/>
          </p:nvPr>
        </p:nvPicPr>
        <p:blipFill>
          <a:blip r:embed="rId2">
            <a:extLst>
              <a:ext uri="{28A0092B-C50C-407E-A947-70E740481C1C}">
                <a14:useLocalDpi xmlns:a14="http://schemas.microsoft.com/office/drawing/2010/main" val="0"/>
              </a:ext>
            </a:extLst>
          </a:blip>
          <a:srcRect l="-8981" r="-8981"/>
          <a:stretch>
            <a:fillRect/>
          </a:stretch>
        </p:blipFill>
        <p:spPr/>
      </p:pic>
    </p:spTree>
    <p:extLst>
      <p:ext uri="{BB962C8B-B14F-4D97-AF65-F5344CB8AC3E}">
        <p14:creationId xmlns:p14="http://schemas.microsoft.com/office/powerpoint/2010/main" val="321765763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8640"/>
            <a:ext cx="7772400" cy="1143000"/>
          </a:xfrm>
        </p:spPr>
        <p:txBody>
          <a:bodyPr/>
          <a:lstStyle/>
          <a:p>
            <a:pPr algn="r"/>
            <a:r>
              <a:rPr lang="en-US" sz="2800" b="1" dirty="0" smtClean="0"/>
              <a:t>Pump Replacement</a:t>
            </a:r>
            <a:endParaRPr lang="en-US" sz="2800" b="1" dirty="0"/>
          </a:p>
        </p:txBody>
      </p:sp>
      <p:sp>
        <p:nvSpPr>
          <p:cNvPr id="3" name="Text Placeholder 2"/>
          <p:cNvSpPr>
            <a:spLocks noGrp="1"/>
          </p:cNvSpPr>
          <p:nvPr>
            <p:ph type="body" sz="half" idx="1"/>
          </p:nvPr>
        </p:nvSpPr>
        <p:spPr>
          <a:xfrm>
            <a:off x="539552" y="1988840"/>
            <a:ext cx="4102224" cy="4114800"/>
          </a:xfrm>
        </p:spPr>
        <p:txBody>
          <a:bodyPr/>
          <a:lstStyle/>
          <a:p>
            <a:r>
              <a:rPr lang="en-US" dirty="0" smtClean="0"/>
              <a:t>Grasp pump cable and unplug from PCB.</a:t>
            </a:r>
          </a:p>
          <a:p>
            <a:r>
              <a:rPr lang="en-US" dirty="0" smtClean="0"/>
              <a:t>Remove pump from top.</a:t>
            </a:r>
          </a:p>
          <a:p>
            <a:r>
              <a:rPr lang="en-US" dirty="0" smtClean="0"/>
              <a:t>Rebuild or replace as needed.</a:t>
            </a:r>
            <a:endParaRPr lang="en-US" dirty="0"/>
          </a:p>
        </p:txBody>
      </p:sp>
      <p:pic>
        <p:nvPicPr>
          <p:cNvPr id="5" name="Content Placeholder 4" descr="pump-open.jpg"/>
          <p:cNvPicPr>
            <a:picLocks noGrp="1" noChangeAspect="1"/>
          </p:cNvPicPr>
          <p:nvPr>
            <p:ph sz="half" idx="2"/>
          </p:nvPr>
        </p:nvPicPr>
        <p:blipFill>
          <a:blip r:embed="rId2">
            <a:extLst>
              <a:ext uri="{28A0092B-C50C-407E-A947-70E740481C1C}">
                <a14:useLocalDpi xmlns:a14="http://schemas.microsoft.com/office/drawing/2010/main" val="0"/>
              </a:ext>
            </a:extLst>
          </a:blip>
          <a:srcRect l="2407" r="2407"/>
          <a:stretch>
            <a:fillRect/>
          </a:stretch>
        </p:blipFill>
        <p:spPr/>
      </p:pic>
    </p:spTree>
    <p:extLst>
      <p:ext uri="{BB962C8B-B14F-4D97-AF65-F5344CB8AC3E}">
        <p14:creationId xmlns:p14="http://schemas.microsoft.com/office/powerpoint/2010/main" val="306540695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GX-6000 Exploded View</a:t>
            </a:r>
            <a:endParaRPr lang="en-US" sz="2800" b="1" dirty="0"/>
          </a:p>
        </p:txBody>
      </p:sp>
      <p:pic>
        <p:nvPicPr>
          <p:cNvPr id="7" name="Content Placeholder 6" descr="exploded-view.jpg"/>
          <p:cNvPicPr>
            <a:picLocks noGrp="1" noChangeAspect="1"/>
          </p:cNvPicPr>
          <p:nvPr>
            <p:ph idx="1"/>
          </p:nvPr>
        </p:nvPicPr>
        <p:blipFill>
          <a:blip r:embed="rId2">
            <a:extLst>
              <a:ext uri="{28A0092B-C50C-407E-A947-70E740481C1C}">
                <a14:useLocalDpi xmlns:a14="http://schemas.microsoft.com/office/drawing/2010/main" val="0"/>
              </a:ext>
            </a:extLst>
          </a:blip>
          <a:srcRect t="8984" b="8984"/>
          <a:stretch>
            <a:fillRect/>
          </a:stretch>
        </p:blipFill>
        <p:spPr>
          <a:xfrm>
            <a:off x="457200" y="1341438"/>
            <a:ext cx="8229600" cy="4784725"/>
          </a:xfrm>
        </p:spPr>
      </p:pic>
    </p:spTree>
    <p:extLst>
      <p:ext uri="{BB962C8B-B14F-4D97-AF65-F5344CB8AC3E}">
        <p14:creationId xmlns:p14="http://schemas.microsoft.com/office/powerpoint/2010/main" val="216167497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8640"/>
            <a:ext cx="7772400" cy="1143000"/>
          </a:xfrm>
        </p:spPr>
        <p:txBody>
          <a:bodyPr/>
          <a:lstStyle/>
          <a:p>
            <a:pPr algn="r"/>
            <a:r>
              <a:rPr lang="en-US" sz="2800" b="1" dirty="0" smtClean="0"/>
              <a:t>Li-ion Battery Replacement</a:t>
            </a:r>
            <a:endParaRPr lang="en-US" sz="2800" b="1" dirty="0"/>
          </a:p>
        </p:txBody>
      </p:sp>
      <p:sp>
        <p:nvSpPr>
          <p:cNvPr id="3" name="Text Placeholder 2"/>
          <p:cNvSpPr>
            <a:spLocks noGrp="1"/>
          </p:cNvSpPr>
          <p:nvPr>
            <p:ph type="body" sz="half" idx="1"/>
          </p:nvPr>
        </p:nvSpPr>
        <p:spPr/>
        <p:txBody>
          <a:bodyPr/>
          <a:lstStyle/>
          <a:p>
            <a:r>
              <a:rPr lang="en-US" sz="2800" dirty="0" smtClean="0"/>
              <a:t>Slide battery release tab in the direction of the arrow and push to release battery pack.</a:t>
            </a:r>
          </a:p>
          <a:p>
            <a:r>
              <a:rPr lang="en-US" sz="2800" dirty="0" smtClean="0"/>
              <a:t>Pull up to remove battery pack.</a:t>
            </a:r>
          </a:p>
        </p:txBody>
      </p:sp>
      <p:pic>
        <p:nvPicPr>
          <p:cNvPr id="6" name="Content Placeholder 5" descr="battery-cover.jpg"/>
          <p:cNvPicPr>
            <a:picLocks noGrp="1" noChangeAspect="1"/>
          </p:cNvPicPr>
          <p:nvPr>
            <p:ph sz="half" idx="2"/>
          </p:nvPr>
        </p:nvPicPr>
        <p:blipFill>
          <a:blip r:embed="rId2">
            <a:extLst>
              <a:ext uri="{28A0092B-C50C-407E-A947-70E740481C1C}">
                <a14:useLocalDpi xmlns:a14="http://schemas.microsoft.com/office/drawing/2010/main" val="0"/>
              </a:ext>
            </a:extLst>
          </a:blip>
          <a:srcRect l="4537" r="4537"/>
          <a:stretch>
            <a:fillRect/>
          </a:stretch>
        </p:blipFill>
        <p:spPr/>
      </p:pic>
    </p:spTree>
    <p:extLst>
      <p:ext uri="{BB962C8B-B14F-4D97-AF65-F5344CB8AC3E}">
        <p14:creationId xmlns:p14="http://schemas.microsoft.com/office/powerpoint/2010/main" val="353596567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r"/>
            <a:r>
              <a:rPr lang="en-US" sz="2800" b="1" dirty="0" smtClean="0"/>
              <a:t>Programming Modes</a:t>
            </a:r>
            <a:endParaRPr lang="en-US" sz="2800" b="1" dirty="0"/>
          </a:p>
        </p:txBody>
      </p:sp>
      <p:pic>
        <p:nvPicPr>
          <p:cNvPr id="6" name="Picture 5"/>
          <p:cNvPicPr>
            <a:picLocks noChangeAspect="1"/>
          </p:cNvPicPr>
          <p:nvPr/>
        </p:nvPicPr>
        <p:blipFill>
          <a:blip r:embed="rId2"/>
          <a:stretch>
            <a:fillRect/>
          </a:stretch>
        </p:blipFill>
        <p:spPr>
          <a:xfrm>
            <a:off x="2743200" y="2222500"/>
            <a:ext cx="3657356" cy="2407760"/>
          </a:xfrm>
          <a:prstGeom prst="rect">
            <a:avLst/>
          </a:prstGeom>
        </p:spPr>
      </p:pic>
    </p:spTree>
    <p:extLst>
      <p:ext uri="{BB962C8B-B14F-4D97-AF65-F5344CB8AC3E}">
        <p14:creationId xmlns:p14="http://schemas.microsoft.com/office/powerpoint/2010/main" val="423000788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USER Mode</a:t>
            </a:r>
            <a:endParaRPr lang="en-US" sz="2800" b="1" dirty="0"/>
          </a:p>
        </p:txBody>
      </p:sp>
      <p:sp>
        <p:nvSpPr>
          <p:cNvPr id="3" name="Text Placeholder 2"/>
          <p:cNvSpPr>
            <a:spLocks noGrp="1"/>
          </p:cNvSpPr>
          <p:nvPr>
            <p:ph idx="1"/>
          </p:nvPr>
        </p:nvSpPr>
        <p:spPr/>
        <p:txBody>
          <a:bodyPr/>
          <a:lstStyle/>
          <a:p>
            <a:r>
              <a:rPr lang="en-US" sz="2800" dirty="0" smtClean="0"/>
              <a:t>With the unit OFF, press and hold the AIR and SHIFT keys.</a:t>
            </a:r>
          </a:p>
          <a:p>
            <a:r>
              <a:rPr lang="en-US" sz="2800" dirty="0" smtClean="0"/>
              <a:t>Press the POWER key to turn ON.</a:t>
            </a:r>
          </a:p>
          <a:p>
            <a:r>
              <a:rPr lang="en-US" sz="2800" dirty="0" smtClean="0"/>
              <a:t>USER MODE and MAINTENANCE mode will be displayed.</a:t>
            </a:r>
          </a:p>
          <a:p>
            <a:r>
              <a:rPr lang="en-US" sz="2800" dirty="0" smtClean="0"/>
              <a:t>Cursor will be next to USER MODE, press the POWER key to select.</a:t>
            </a:r>
          </a:p>
          <a:p>
            <a:r>
              <a:rPr lang="en-US" sz="2800" dirty="0" smtClean="0"/>
              <a:t>USER will be displayed on the top.</a:t>
            </a:r>
          </a:p>
        </p:txBody>
      </p:sp>
    </p:spTree>
    <p:extLst>
      <p:ext uri="{BB962C8B-B14F-4D97-AF65-F5344CB8AC3E}">
        <p14:creationId xmlns:p14="http://schemas.microsoft.com/office/powerpoint/2010/main" val="73564758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USER Mode</a:t>
            </a:r>
            <a:endParaRPr lang="en-US" sz="2800" b="1" dirty="0"/>
          </a:p>
        </p:txBody>
      </p:sp>
      <p:sp>
        <p:nvSpPr>
          <p:cNvPr id="3" name="Text Placeholder 2"/>
          <p:cNvSpPr>
            <a:spLocks noGrp="1"/>
          </p:cNvSpPr>
          <p:nvPr>
            <p:ph idx="1"/>
          </p:nvPr>
        </p:nvSpPr>
        <p:spPr/>
        <p:txBody>
          <a:bodyPr/>
          <a:lstStyle/>
          <a:p>
            <a:r>
              <a:rPr lang="en-US" sz="2800" dirty="0" smtClean="0"/>
              <a:t>The following menu will be displayed:</a:t>
            </a:r>
          </a:p>
          <a:p>
            <a:pPr lvl="1"/>
            <a:r>
              <a:rPr lang="en-US" sz="2400" dirty="0" smtClean="0"/>
              <a:t>DATE</a:t>
            </a:r>
          </a:p>
          <a:p>
            <a:pPr lvl="1"/>
            <a:r>
              <a:rPr lang="en-US" sz="2400" dirty="0" smtClean="0"/>
              <a:t>DATE FORMAT</a:t>
            </a:r>
          </a:p>
          <a:p>
            <a:pPr lvl="1"/>
            <a:r>
              <a:rPr lang="en-US" sz="2400" dirty="0" smtClean="0"/>
              <a:t>CONFIGURE CH</a:t>
            </a:r>
          </a:p>
          <a:p>
            <a:pPr lvl="1"/>
            <a:r>
              <a:rPr lang="en-US" sz="2400" dirty="0" smtClean="0"/>
              <a:t>LANGUAGE</a:t>
            </a:r>
          </a:p>
          <a:p>
            <a:pPr lvl="1"/>
            <a:r>
              <a:rPr lang="en-US" sz="2400" dirty="0" smtClean="0"/>
              <a:t>ROM/SUM</a:t>
            </a:r>
          </a:p>
          <a:p>
            <a:pPr lvl="1"/>
            <a:r>
              <a:rPr lang="en-US" sz="2400" dirty="0" smtClean="0"/>
              <a:t>PASSWORD</a:t>
            </a:r>
          </a:p>
          <a:p>
            <a:pPr lvl="1"/>
            <a:r>
              <a:rPr lang="en-US" sz="2400" dirty="0" smtClean="0"/>
              <a:t>START MEASURE</a:t>
            </a:r>
          </a:p>
        </p:txBody>
      </p:sp>
    </p:spTree>
    <p:extLst>
      <p:ext uri="{BB962C8B-B14F-4D97-AF65-F5344CB8AC3E}">
        <p14:creationId xmlns:p14="http://schemas.microsoft.com/office/powerpoint/2010/main" val="48163974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7"/>
          <p:cNvSpPr/>
          <p:nvPr/>
        </p:nvSpPr>
        <p:spPr bwMode="auto">
          <a:xfrm>
            <a:off x="3347864" y="4005064"/>
            <a:ext cx="5328592" cy="504056"/>
          </a:xfrm>
          <a:prstGeom prst="roundRect">
            <a:avLst>
              <a:gd name="adj" fmla="val 1570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800" kern="0" dirty="0">
                <a:latin typeface="+mn-lt"/>
              </a:rPr>
              <a:t>IP </a:t>
            </a:r>
            <a:r>
              <a:rPr kumimoji="0" lang="en-US" altLang="ja-JP" sz="2800" kern="0" dirty="0" smtClean="0">
                <a:latin typeface="+mn-lt"/>
              </a:rPr>
              <a:t>67 Protection Rating </a:t>
            </a:r>
            <a:endParaRPr kumimoji="0" lang="en-US" altLang="ja-JP" sz="2800" kern="0" dirty="0">
              <a:latin typeface="+mn-lt"/>
            </a:endParaRPr>
          </a:p>
        </p:txBody>
      </p:sp>
      <p:sp>
        <p:nvSpPr>
          <p:cNvPr id="9"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Features</a:t>
            </a:r>
          </a:p>
        </p:txBody>
      </p:sp>
      <p:pic>
        <p:nvPicPr>
          <p:cNvPr id="7" name="Picture 6" descr="GX-6000_front.jpg"/>
          <p:cNvPicPr>
            <a:picLocks noChangeAspect="1"/>
          </p:cNvPicPr>
          <p:nvPr/>
        </p:nvPicPr>
        <p:blipFill rotWithShape="1">
          <a:blip r:embed="rId2" cstate="print">
            <a:extLst>
              <a:ext uri="{28A0092B-C50C-407E-A947-70E740481C1C}">
                <a14:useLocalDpi xmlns:a14="http://schemas.microsoft.com/office/drawing/2010/main" val="0"/>
              </a:ext>
            </a:extLst>
          </a:blip>
          <a:srcRect l="18923" t="3160" r="25063" b="6701"/>
          <a:stretch/>
        </p:blipFill>
        <p:spPr>
          <a:xfrm>
            <a:off x="1331640" y="260648"/>
            <a:ext cx="1916112" cy="6181726"/>
          </a:xfrm>
          <a:prstGeom prst="rect">
            <a:avLst/>
          </a:prstGeom>
        </p:spPr>
      </p:pic>
      <p:sp>
        <p:nvSpPr>
          <p:cNvPr id="8" name="Rounded Rectangle 7"/>
          <p:cNvSpPr/>
          <p:nvPr/>
        </p:nvSpPr>
        <p:spPr bwMode="auto">
          <a:xfrm>
            <a:off x="3347864" y="1556792"/>
            <a:ext cx="5328592" cy="2160240"/>
          </a:xfrm>
          <a:prstGeom prst="roundRect">
            <a:avLst>
              <a:gd name="adj" fmla="val 3522"/>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800" kern="0" dirty="0" smtClean="0">
                <a:latin typeface="+mn-lt"/>
              </a:rPr>
              <a:t>New Features</a:t>
            </a:r>
            <a:endParaRPr kumimoji="0" lang="en-US" altLang="ja-JP" b="0" kern="0" dirty="0" smtClean="0">
              <a:latin typeface="+mn-lt"/>
            </a:endParaRPr>
          </a:p>
          <a:p>
            <a:pPr marL="342900" marR="0" lvl="0" indent="-342900" defTabSz="914400" eaLnBrk="0" fontAlgn="base" latinLnBrk="0" hangingPunct="0">
              <a:lnSpc>
                <a:spcPct val="100000"/>
              </a:lnSpc>
              <a:spcBef>
                <a:spcPct val="0"/>
              </a:spcBef>
              <a:spcAft>
                <a:spcPct val="0"/>
              </a:spcAft>
              <a:buClrTx/>
              <a:buSzTx/>
              <a:buFont typeface="Arial"/>
              <a:buChar char="•"/>
              <a:tabLst/>
              <a:defRPr/>
            </a:pPr>
            <a:r>
              <a:rPr kumimoji="0" lang="en-US" altLang="ja-JP" b="0" kern="0" dirty="0" smtClean="0">
                <a:latin typeface="+mn-lt"/>
              </a:rPr>
              <a:t>Lightweight</a:t>
            </a:r>
            <a:endParaRPr kumimoji="0" lang="en-US" altLang="ja-JP" b="0" kern="0" dirty="0">
              <a:latin typeface="+mn-lt"/>
            </a:endParaRPr>
          </a:p>
          <a:p>
            <a:pPr marL="342900" marR="0" lvl="0" indent="-342900" defTabSz="914400" eaLnBrk="0" fontAlgn="base" latinLnBrk="0" hangingPunct="0">
              <a:lnSpc>
                <a:spcPct val="100000"/>
              </a:lnSpc>
              <a:spcBef>
                <a:spcPct val="0"/>
              </a:spcBef>
              <a:spcAft>
                <a:spcPct val="0"/>
              </a:spcAft>
              <a:buClrTx/>
              <a:buSzTx/>
              <a:buFont typeface="Arial"/>
              <a:buChar char="•"/>
              <a:tabLst/>
              <a:defRPr/>
            </a:pPr>
            <a:r>
              <a:rPr kumimoji="0" lang="en-US" altLang="ja-JP" b="0" kern="0" dirty="0">
                <a:latin typeface="+mn-lt"/>
              </a:rPr>
              <a:t>High impact rubber </a:t>
            </a:r>
            <a:r>
              <a:rPr kumimoji="0" lang="en-US" altLang="ja-JP" b="0" kern="0" dirty="0" smtClean="0">
                <a:latin typeface="+mn-lt"/>
              </a:rPr>
              <a:t>boot</a:t>
            </a:r>
            <a:endParaRPr kumimoji="0" lang="en-US" altLang="ja-JP" b="0" kern="0" dirty="0">
              <a:latin typeface="+mn-lt"/>
            </a:endParaRPr>
          </a:p>
          <a:p>
            <a:pPr marL="342900" indent="-342900" eaLnBrk="0" fontAlgn="base" hangingPunct="0">
              <a:spcBef>
                <a:spcPct val="0"/>
              </a:spcBef>
              <a:spcAft>
                <a:spcPct val="0"/>
              </a:spcAft>
              <a:buFont typeface="Arial"/>
              <a:buChar char="•"/>
              <a:defRPr/>
            </a:pPr>
            <a:r>
              <a:rPr kumimoji="0" lang="en-US" altLang="ja-JP" b="0" kern="0" dirty="0">
                <a:latin typeface="+mn-lt"/>
              </a:rPr>
              <a:t>Ergonomic design fits comfortable in </a:t>
            </a:r>
            <a:r>
              <a:rPr kumimoji="0" lang="en-US" altLang="ja-JP" b="0" kern="0" dirty="0" smtClean="0">
                <a:latin typeface="+mn-lt"/>
              </a:rPr>
              <a:t>hand</a:t>
            </a:r>
            <a:endParaRPr kumimoji="0" lang="en-US" altLang="ja-JP" b="0" kern="0" dirty="0">
              <a:latin typeface="+mn-lt"/>
            </a:endParaRPr>
          </a:p>
        </p:txBody>
      </p:sp>
      <p:sp>
        <p:nvSpPr>
          <p:cNvPr id="11" name="Rounded Rectangle 10"/>
          <p:cNvSpPr/>
          <p:nvPr/>
        </p:nvSpPr>
        <p:spPr bwMode="auto">
          <a:xfrm>
            <a:off x="3419872" y="4869160"/>
            <a:ext cx="5256584" cy="1440160"/>
          </a:xfrm>
          <a:prstGeom prst="roundRect">
            <a:avLst>
              <a:gd name="adj" fmla="val 3522"/>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800" kern="0" dirty="0" smtClean="0">
                <a:latin typeface="+mn-lt"/>
              </a:rPr>
              <a:t>Operating Hours	</a:t>
            </a:r>
            <a:endParaRPr kumimoji="0" lang="en-US" altLang="ja-JP" b="0" kern="0" dirty="0" smtClean="0">
              <a:latin typeface="+mn-lt"/>
            </a:endParaRPr>
          </a:p>
          <a:p>
            <a:pPr marL="342900" marR="0" lvl="0" indent="-342900" defTabSz="914400" eaLnBrk="0" fontAlgn="base" latinLnBrk="0" hangingPunct="0">
              <a:lnSpc>
                <a:spcPct val="100000"/>
              </a:lnSpc>
              <a:spcBef>
                <a:spcPct val="0"/>
              </a:spcBef>
              <a:spcAft>
                <a:spcPct val="0"/>
              </a:spcAft>
              <a:buClrTx/>
              <a:buSzTx/>
              <a:buFont typeface="Arial"/>
              <a:buChar char="•"/>
              <a:tabLst/>
              <a:defRPr/>
            </a:pPr>
            <a:r>
              <a:rPr kumimoji="0" lang="en-US" altLang="ja-JP" b="0" kern="0" dirty="0" smtClean="0">
                <a:latin typeface="+mn-lt"/>
              </a:rPr>
              <a:t>Rechargeable – 14 hours</a:t>
            </a:r>
          </a:p>
          <a:p>
            <a:pPr marL="342900" indent="-342900" eaLnBrk="0" fontAlgn="base" hangingPunct="0">
              <a:spcBef>
                <a:spcPct val="0"/>
              </a:spcBef>
              <a:spcAft>
                <a:spcPct val="0"/>
              </a:spcAft>
              <a:buFont typeface="Arial"/>
              <a:buChar char="•"/>
              <a:defRPr/>
            </a:pPr>
            <a:r>
              <a:rPr kumimoji="0" lang="en-US" altLang="ja-JP" b="0" kern="0" dirty="0">
                <a:latin typeface="+mn-lt"/>
              </a:rPr>
              <a:t>Alkaline – 8 hours</a:t>
            </a:r>
          </a:p>
          <a:p>
            <a:pPr marR="0" lvl="0" defTabSz="914400" eaLnBrk="0" fontAlgn="base" latinLnBrk="0" hangingPunct="0">
              <a:lnSpc>
                <a:spcPct val="100000"/>
              </a:lnSpc>
              <a:spcBef>
                <a:spcPct val="0"/>
              </a:spcBef>
              <a:spcAft>
                <a:spcPct val="0"/>
              </a:spcAft>
              <a:buClrTx/>
              <a:buSzTx/>
              <a:tabLst/>
              <a:defRPr/>
            </a:pPr>
            <a:r>
              <a:rPr kumimoji="0" lang="en-US" altLang="ja-JP" b="0" kern="0" dirty="0" smtClean="0">
                <a:latin typeface="+mn-lt"/>
              </a:rPr>
              <a:t> </a:t>
            </a:r>
            <a:r>
              <a:rPr kumimoji="0" lang="en-US" altLang="ja-JP" b="0" kern="0" noProof="0" dirty="0" smtClean="0">
                <a:latin typeface="+mn-lt"/>
              </a:rPr>
              <a:t> </a:t>
            </a:r>
            <a:endParaRPr kumimoji="0" lang="en-GB" altLang="ja-JP" b="0" i="0" u="none" strike="noStrike" kern="0" cap="none" spc="0" normalizeH="0" baseline="0" noProof="0" dirty="0" smtClean="0">
              <a:ln>
                <a:noFill/>
              </a:ln>
              <a:uLnTx/>
              <a:uFillTx/>
              <a:latin typeface="+mn-lt"/>
            </a:endParaRPr>
          </a:p>
        </p:txBody>
      </p:sp>
    </p:spTree>
    <p:extLst>
      <p:ext uri="{BB962C8B-B14F-4D97-AF65-F5344CB8AC3E}">
        <p14:creationId xmlns:p14="http://schemas.microsoft.com/office/powerpoint/2010/main" val="26634634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8"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USER Mode</a:t>
            </a:r>
            <a:endParaRPr lang="en-US" sz="2800" b="1" dirty="0"/>
          </a:p>
        </p:txBody>
      </p:sp>
      <p:sp>
        <p:nvSpPr>
          <p:cNvPr id="3" name="Text Placeholder 2"/>
          <p:cNvSpPr>
            <a:spLocks noGrp="1"/>
          </p:cNvSpPr>
          <p:nvPr>
            <p:ph idx="1"/>
          </p:nvPr>
        </p:nvSpPr>
        <p:spPr/>
        <p:txBody>
          <a:bodyPr/>
          <a:lstStyle/>
          <a:p>
            <a:r>
              <a:rPr lang="en-US" sz="2800" dirty="0" smtClean="0"/>
              <a:t>Using the AIR or SHIFT keys, select the function that you want and press the POWER/ENTER key to select.</a:t>
            </a:r>
          </a:p>
          <a:p>
            <a:r>
              <a:rPr lang="en-US" sz="2800" dirty="0" smtClean="0"/>
              <a:t>When completed use the SHIFT key to scroll to START MEASURE to return to normal operation.</a:t>
            </a:r>
          </a:p>
        </p:txBody>
      </p:sp>
    </p:spTree>
    <p:extLst>
      <p:ext uri="{BB962C8B-B14F-4D97-AF65-F5344CB8AC3E}">
        <p14:creationId xmlns:p14="http://schemas.microsoft.com/office/powerpoint/2010/main" val="41459667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MAINTENANCE Mode</a:t>
            </a:r>
            <a:endParaRPr lang="en-US" sz="2800" b="1" dirty="0"/>
          </a:p>
        </p:txBody>
      </p:sp>
      <p:sp>
        <p:nvSpPr>
          <p:cNvPr id="3" name="Text Placeholder 2"/>
          <p:cNvSpPr>
            <a:spLocks noGrp="1"/>
          </p:cNvSpPr>
          <p:nvPr>
            <p:ph idx="1"/>
          </p:nvPr>
        </p:nvSpPr>
        <p:spPr/>
        <p:txBody>
          <a:bodyPr/>
          <a:lstStyle/>
          <a:p>
            <a:r>
              <a:rPr lang="en-US" sz="2800" dirty="0"/>
              <a:t>With the unit OFF, press and hold the AIR and SHIFT </a:t>
            </a:r>
            <a:r>
              <a:rPr lang="en-US" sz="2800" dirty="0" smtClean="0"/>
              <a:t>keys.</a:t>
            </a:r>
            <a:endParaRPr lang="en-US" sz="2800" dirty="0"/>
          </a:p>
          <a:p>
            <a:r>
              <a:rPr lang="en-US" sz="2800" dirty="0"/>
              <a:t>Press the POWER </a:t>
            </a:r>
            <a:r>
              <a:rPr lang="en-US" sz="2800" dirty="0" smtClean="0"/>
              <a:t>key </a:t>
            </a:r>
            <a:r>
              <a:rPr lang="en-US" sz="2800" dirty="0"/>
              <a:t>to turn </a:t>
            </a:r>
            <a:r>
              <a:rPr lang="en-US" sz="2800" dirty="0" smtClean="0"/>
              <a:t>instrument ON</a:t>
            </a:r>
            <a:r>
              <a:rPr lang="en-US" sz="2800" dirty="0"/>
              <a:t>.</a:t>
            </a:r>
          </a:p>
          <a:p>
            <a:r>
              <a:rPr lang="en-US" sz="2800" dirty="0"/>
              <a:t>USER MODE and MAINTENANCE mode will be displayed.</a:t>
            </a:r>
          </a:p>
          <a:p>
            <a:r>
              <a:rPr lang="en-US" sz="2800" dirty="0"/>
              <a:t>Cursor will be next to USER MODE, press the </a:t>
            </a:r>
            <a:r>
              <a:rPr lang="en-US" sz="2800" dirty="0" smtClean="0"/>
              <a:t>SHIFT key to move cursor to MAINTENANCE, then press POWER/ENTER.</a:t>
            </a:r>
          </a:p>
          <a:p>
            <a:r>
              <a:rPr lang="en-US" sz="2800" dirty="0" smtClean="0"/>
              <a:t>INPUT PASSWORD will be displayed.</a:t>
            </a:r>
            <a:endParaRPr lang="en-US" sz="2800" dirty="0"/>
          </a:p>
          <a:p>
            <a:endParaRPr lang="en-US" dirty="0" smtClean="0"/>
          </a:p>
        </p:txBody>
      </p:sp>
    </p:spTree>
    <p:extLst>
      <p:ext uri="{BB962C8B-B14F-4D97-AF65-F5344CB8AC3E}">
        <p14:creationId xmlns:p14="http://schemas.microsoft.com/office/powerpoint/2010/main" val="426403068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MAINTENANCE Mode</a:t>
            </a:r>
            <a:endParaRPr lang="en-US" sz="2800" b="1" dirty="0"/>
          </a:p>
        </p:txBody>
      </p:sp>
      <p:sp>
        <p:nvSpPr>
          <p:cNvPr id="3" name="Text Placeholder 2"/>
          <p:cNvSpPr>
            <a:spLocks noGrp="1"/>
          </p:cNvSpPr>
          <p:nvPr>
            <p:ph idx="1"/>
          </p:nvPr>
        </p:nvSpPr>
        <p:spPr/>
        <p:txBody>
          <a:bodyPr/>
          <a:lstStyle/>
          <a:p>
            <a:r>
              <a:rPr lang="en-US" sz="2800" dirty="0" smtClean="0"/>
              <a:t>The password is </a:t>
            </a:r>
            <a:r>
              <a:rPr lang="en-US" sz="2800" dirty="0" smtClean="0">
                <a:solidFill>
                  <a:srgbClr val="FF0000"/>
                </a:solidFill>
              </a:rPr>
              <a:t>0006</a:t>
            </a:r>
          </a:p>
          <a:p>
            <a:r>
              <a:rPr lang="en-US" sz="2800" dirty="0" smtClean="0"/>
              <a:t>Enter the password then press POWER/ENTER.</a:t>
            </a:r>
          </a:p>
          <a:p>
            <a:r>
              <a:rPr lang="en-US" sz="2800" dirty="0" smtClean="0">
                <a:solidFill>
                  <a:srgbClr val="FF0000"/>
                </a:solidFill>
              </a:rPr>
              <a:t>MAINTE</a:t>
            </a:r>
            <a:r>
              <a:rPr lang="en-US" sz="2800" dirty="0" smtClean="0"/>
              <a:t> will be displayed and the following menu will appear:</a:t>
            </a:r>
          </a:p>
          <a:p>
            <a:pPr lvl="1"/>
            <a:r>
              <a:rPr lang="en-US" sz="2400" dirty="0" smtClean="0"/>
              <a:t>DATE</a:t>
            </a:r>
          </a:p>
          <a:p>
            <a:pPr lvl="1"/>
            <a:r>
              <a:rPr lang="en-US" sz="2400" dirty="0" smtClean="0"/>
              <a:t>DATE FORMAT</a:t>
            </a:r>
            <a:endParaRPr lang="en-US" sz="2400" dirty="0"/>
          </a:p>
          <a:p>
            <a:pPr lvl="1"/>
            <a:r>
              <a:rPr lang="en-US" sz="2400" dirty="0" smtClean="0"/>
              <a:t>GAS CALIBRATION</a:t>
            </a:r>
          </a:p>
        </p:txBody>
      </p:sp>
    </p:spTree>
    <p:extLst>
      <p:ext uri="{BB962C8B-B14F-4D97-AF65-F5344CB8AC3E}">
        <p14:creationId xmlns:p14="http://schemas.microsoft.com/office/powerpoint/2010/main" val="3456734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MAINTENANCE Mode</a:t>
            </a:r>
            <a:endParaRPr lang="en-US" sz="2800" b="1" dirty="0"/>
          </a:p>
        </p:txBody>
      </p:sp>
      <p:sp>
        <p:nvSpPr>
          <p:cNvPr id="3" name="Text Placeholder 2"/>
          <p:cNvSpPr>
            <a:spLocks noGrp="1"/>
          </p:cNvSpPr>
          <p:nvPr>
            <p:ph idx="1"/>
          </p:nvPr>
        </p:nvSpPr>
        <p:spPr/>
        <p:txBody>
          <a:bodyPr/>
          <a:lstStyle/>
          <a:p>
            <a:r>
              <a:rPr lang="en-US" sz="2800" dirty="0" smtClean="0"/>
              <a:t>MAINTENANCE MODE CONTINUED</a:t>
            </a:r>
          </a:p>
          <a:p>
            <a:pPr lvl="1"/>
            <a:r>
              <a:rPr lang="en-US" sz="2400" dirty="0" smtClean="0">
                <a:solidFill>
                  <a:srgbClr val="0000FF"/>
                </a:solidFill>
              </a:rPr>
              <a:t>CAL SETTING*</a:t>
            </a:r>
          </a:p>
          <a:p>
            <a:pPr lvl="1"/>
            <a:r>
              <a:rPr lang="en-US" sz="2400" dirty="0" smtClean="0">
                <a:solidFill>
                  <a:srgbClr val="0000FF"/>
                </a:solidFill>
              </a:rPr>
              <a:t>BUMP SETTING*</a:t>
            </a:r>
          </a:p>
          <a:p>
            <a:pPr lvl="1"/>
            <a:r>
              <a:rPr lang="en-US" sz="2400" dirty="0" smtClean="0">
                <a:solidFill>
                  <a:srgbClr val="0000FF"/>
                </a:solidFill>
              </a:rPr>
              <a:t>ALARM SETTING*</a:t>
            </a:r>
          </a:p>
          <a:p>
            <a:pPr lvl="1"/>
            <a:r>
              <a:rPr lang="en-US" sz="2400" dirty="0" smtClean="0"/>
              <a:t>PUMP OFF DISP</a:t>
            </a:r>
          </a:p>
          <a:p>
            <a:pPr lvl="1"/>
            <a:r>
              <a:rPr lang="en-US" sz="2400" dirty="0" smtClean="0"/>
              <a:t>ID DISPLAY</a:t>
            </a:r>
          </a:p>
          <a:p>
            <a:pPr lvl="1"/>
            <a:r>
              <a:rPr lang="en-US" sz="2400" dirty="0" smtClean="0"/>
              <a:t>BACK LIGHT TIME</a:t>
            </a:r>
          </a:p>
          <a:p>
            <a:pPr lvl="1"/>
            <a:r>
              <a:rPr lang="en-US" sz="2400" dirty="0" smtClean="0"/>
              <a:t>LANGUAGE</a:t>
            </a:r>
          </a:p>
          <a:p>
            <a:pPr lvl="1"/>
            <a:r>
              <a:rPr lang="en-US" sz="2400" dirty="0" smtClean="0"/>
              <a:t>LUNCH BREAK</a:t>
            </a:r>
          </a:p>
          <a:p>
            <a:pPr lvl="1"/>
            <a:r>
              <a:rPr lang="en-US" sz="2400" dirty="0" smtClean="0"/>
              <a:t>AUTO ZERO</a:t>
            </a:r>
          </a:p>
          <a:p>
            <a:pPr lvl="1"/>
            <a:endParaRPr lang="en-US" dirty="0" smtClean="0"/>
          </a:p>
        </p:txBody>
      </p:sp>
    </p:spTree>
    <p:extLst>
      <p:ext uri="{BB962C8B-B14F-4D97-AF65-F5344CB8AC3E}">
        <p14:creationId xmlns:p14="http://schemas.microsoft.com/office/powerpoint/2010/main" val="324505263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MAINTENANCE Mode</a:t>
            </a:r>
            <a:endParaRPr lang="en-US" sz="2800" b="1" dirty="0"/>
          </a:p>
        </p:txBody>
      </p:sp>
      <p:sp>
        <p:nvSpPr>
          <p:cNvPr id="3" name="Text Placeholder 2"/>
          <p:cNvSpPr>
            <a:spLocks noGrp="1"/>
          </p:cNvSpPr>
          <p:nvPr>
            <p:ph idx="1"/>
          </p:nvPr>
        </p:nvSpPr>
        <p:spPr/>
        <p:txBody>
          <a:bodyPr/>
          <a:lstStyle/>
          <a:p>
            <a:r>
              <a:rPr lang="en-US" sz="2800" dirty="0" smtClean="0"/>
              <a:t>MAINTENANCE MODE CONTINUED</a:t>
            </a:r>
          </a:p>
          <a:p>
            <a:pPr lvl="1"/>
            <a:r>
              <a:rPr lang="en-US" sz="2400" dirty="0" smtClean="0"/>
              <a:t>DEMAND ZERO</a:t>
            </a:r>
          </a:p>
          <a:p>
            <a:pPr lvl="1"/>
            <a:r>
              <a:rPr lang="en-US" sz="2400" dirty="0" smtClean="0"/>
              <a:t>ZERO FOLLOWER</a:t>
            </a:r>
          </a:p>
          <a:p>
            <a:pPr lvl="1"/>
            <a:r>
              <a:rPr lang="en-US" sz="2400" dirty="0" smtClean="0"/>
              <a:t>ZERO SUPPRESS</a:t>
            </a:r>
          </a:p>
          <a:p>
            <a:pPr lvl="1"/>
            <a:r>
              <a:rPr lang="en-US" sz="2400" dirty="0" smtClean="0"/>
              <a:t>IR AUTO RANGE</a:t>
            </a:r>
          </a:p>
          <a:p>
            <a:pPr lvl="1"/>
            <a:r>
              <a:rPr lang="en-US" sz="2400" dirty="0" smtClean="0"/>
              <a:t>CONFIGURATION</a:t>
            </a:r>
          </a:p>
          <a:p>
            <a:pPr lvl="1"/>
            <a:r>
              <a:rPr lang="en-US" sz="2400" dirty="0" smtClean="0"/>
              <a:t>KEY TONE</a:t>
            </a:r>
          </a:p>
          <a:p>
            <a:pPr lvl="1"/>
            <a:r>
              <a:rPr lang="en-US" sz="2400" dirty="0" smtClean="0"/>
              <a:t>INERT MODE</a:t>
            </a:r>
          </a:p>
          <a:p>
            <a:pPr lvl="1"/>
            <a:r>
              <a:rPr lang="en-US" sz="2400" dirty="0" smtClean="0"/>
              <a:t>L./B. MODE</a:t>
            </a:r>
          </a:p>
          <a:p>
            <a:pPr lvl="1"/>
            <a:r>
              <a:rPr lang="en-US" sz="2400" dirty="0" smtClean="0"/>
              <a:t>BAR HOLE TIME</a:t>
            </a:r>
          </a:p>
        </p:txBody>
      </p:sp>
    </p:spTree>
    <p:extLst>
      <p:ext uri="{BB962C8B-B14F-4D97-AF65-F5344CB8AC3E}">
        <p14:creationId xmlns:p14="http://schemas.microsoft.com/office/powerpoint/2010/main" val="62206530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MAINTENANCE Mode</a:t>
            </a:r>
            <a:endParaRPr lang="en-US" sz="2800" b="1" dirty="0"/>
          </a:p>
        </p:txBody>
      </p:sp>
      <p:sp>
        <p:nvSpPr>
          <p:cNvPr id="3" name="Text Placeholder 2"/>
          <p:cNvSpPr>
            <a:spLocks noGrp="1"/>
          </p:cNvSpPr>
          <p:nvPr>
            <p:ph idx="1"/>
          </p:nvPr>
        </p:nvSpPr>
        <p:spPr/>
        <p:txBody>
          <a:bodyPr/>
          <a:lstStyle/>
          <a:p>
            <a:r>
              <a:rPr lang="en-US" sz="2800" dirty="0" smtClean="0"/>
              <a:t>MAINTENANCE MODE CONTINUED</a:t>
            </a:r>
          </a:p>
          <a:p>
            <a:pPr lvl="1"/>
            <a:r>
              <a:rPr lang="en-US" sz="2400" dirty="0" smtClean="0"/>
              <a:t>CO DISPLAY</a:t>
            </a:r>
          </a:p>
          <a:p>
            <a:pPr lvl="1"/>
            <a:r>
              <a:rPr lang="en-US" sz="2400" dirty="0" smtClean="0">
                <a:solidFill>
                  <a:srgbClr val="0000FF"/>
                </a:solidFill>
              </a:rPr>
              <a:t>MAN DOWN*</a:t>
            </a:r>
          </a:p>
          <a:p>
            <a:pPr lvl="1"/>
            <a:r>
              <a:rPr lang="en-US" sz="2400" dirty="0" smtClean="0">
                <a:solidFill>
                  <a:srgbClr val="0000FF"/>
                </a:solidFill>
              </a:rPr>
              <a:t>LOG SETTING*</a:t>
            </a:r>
          </a:p>
          <a:p>
            <a:pPr lvl="1"/>
            <a:r>
              <a:rPr lang="en-US" sz="2400" dirty="0" smtClean="0"/>
              <a:t>FLOW ADJUST</a:t>
            </a:r>
          </a:p>
          <a:p>
            <a:pPr lvl="1"/>
            <a:r>
              <a:rPr lang="en-US" sz="2400" dirty="0" smtClean="0"/>
              <a:t>ROM/SUM</a:t>
            </a:r>
          </a:p>
          <a:p>
            <a:pPr lvl="1"/>
            <a:r>
              <a:rPr lang="en-US" sz="2400" dirty="0" smtClean="0"/>
              <a:t>PASSWORD</a:t>
            </a:r>
          </a:p>
          <a:p>
            <a:pPr lvl="1"/>
            <a:r>
              <a:rPr lang="en-US" sz="2400" dirty="0" smtClean="0"/>
              <a:t>RESTORE DEFAULT</a:t>
            </a:r>
          </a:p>
          <a:p>
            <a:pPr lvl="1"/>
            <a:r>
              <a:rPr lang="en-US" sz="2400" dirty="0" smtClean="0"/>
              <a:t>START MEASURE</a:t>
            </a:r>
          </a:p>
        </p:txBody>
      </p:sp>
    </p:spTree>
    <p:extLst>
      <p:ext uri="{BB962C8B-B14F-4D97-AF65-F5344CB8AC3E}">
        <p14:creationId xmlns:p14="http://schemas.microsoft.com/office/powerpoint/2010/main" val="347894876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MAINTENANCE Mode</a:t>
            </a:r>
            <a:endParaRPr lang="en-US" sz="2800" b="1" dirty="0"/>
          </a:p>
        </p:txBody>
      </p:sp>
      <p:sp>
        <p:nvSpPr>
          <p:cNvPr id="3" name="Text Placeholder 2"/>
          <p:cNvSpPr>
            <a:spLocks noGrp="1"/>
          </p:cNvSpPr>
          <p:nvPr>
            <p:ph idx="1"/>
          </p:nvPr>
        </p:nvSpPr>
        <p:spPr/>
        <p:txBody>
          <a:bodyPr/>
          <a:lstStyle/>
          <a:p>
            <a:r>
              <a:rPr lang="en-US" sz="2800" dirty="0"/>
              <a:t>Use the SHIFT or AIR keys to select the feature you would like</a:t>
            </a:r>
            <a:r>
              <a:rPr lang="en-US" sz="2800" dirty="0" smtClean="0"/>
              <a:t>.</a:t>
            </a:r>
          </a:p>
          <a:p>
            <a:r>
              <a:rPr lang="en-US" sz="2800" dirty="0" smtClean="0"/>
              <a:t>Press the POWER/ENTER key to select.</a:t>
            </a:r>
          </a:p>
          <a:p>
            <a:r>
              <a:rPr lang="en-US" sz="2800" dirty="0" smtClean="0"/>
              <a:t>Once completed, use the SHIFT key to scroll to START MEASUREMENT to return to normal operation.</a:t>
            </a:r>
            <a:endParaRPr lang="en-US" sz="2800" dirty="0"/>
          </a:p>
        </p:txBody>
      </p:sp>
    </p:spTree>
    <p:extLst>
      <p:ext uri="{BB962C8B-B14F-4D97-AF65-F5344CB8AC3E}">
        <p14:creationId xmlns:p14="http://schemas.microsoft.com/office/powerpoint/2010/main" val="375472262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Factory Mode</a:t>
            </a:r>
            <a:r>
              <a:rPr lang="en-US" dirty="0" smtClean="0"/>
              <a:t>	</a:t>
            </a:r>
            <a:endParaRPr lang="en-US" dirty="0"/>
          </a:p>
        </p:txBody>
      </p:sp>
      <p:sp>
        <p:nvSpPr>
          <p:cNvPr id="3" name="Text Placeholder 2"/>
          <p:cNvSpPr>
            <a:spLocks noGrp="1"/>
          </p:cNvSpPr>
          <p:nvPr>
            <p:ph idx="1"/>
          </p:nvPr>
        </p:nvSpPr>
        <p:spPr/>
        <p:txBody>
          <a:bodyPr/>
          <a:lstStyle/>
          <a:p>
            <a:r>
              <a:rPr lang="en-US" sz="2800" dirty="0"/>
              <a:t>With the unit OFF, press and hold the AIR and SHIFT keys.</a:t>
            </a:r>
          </a:p>
          <a:p>
            <a:r>
              <a:rPr lang="en-US" sz="2800" dirty="0"/>
              <a:t>Press the POWER key to turn instrument ON.</a:t>
            </a:r>
          </a:p>
          <a:p>
            <a:r>
              <a:rPr lang="en-US" sz="2800" dirty="0"/>
              <a:t>USER MODE and MAINTENANCE mode will be displayed.</a:t>
            </a:r>
          </a:p>
          <a:p>
            <a:r>
              <a:rPr lang="en-US" sz="2800" dirty="0"/>
              <a:t>Cursor will be next to USER MODE, press the SHIFT key to move cursor to MAINTENANCE, then press POWER/ENTER</a:t>
            </a:r>
            <a:r>
              <a:rPr lang="en-US" sz="2800" dirty="0" smtClean="0"/>
              <a:t>.</a:t>
            </a:r>
          </a:p>
          <a:p>
            <a:pPr lvl="1"/>
            <a:r>
              <a:rPr lang="en-US" sz="2400" dirty="0" smtClean="0">
                <a:solidFill>
                  <a:srgbClr val="FF0000"/>
                </a:solidFill>
              </a:rPr>
              <a:t>Note: There are two modes selected by unique passwords.</a:t>
            </a:r>
            <a:endParaRPr lang="en-US" sz="2400" dirty="0">
              <a:solidFill>
                <a:srgbClr val="FF0000"/>
              </a:solidFill>
            </a:endParaRPr>
          </a:p>
        </p:txBody>
      </p:sp>
    </p:spTree>
    <p:extLst>
      <p:ext uri="{BB962C8B-B14F-4D97-AF65-F5344CB8AC3E}">
        <p14:creationId xmlns:p14="http://schemas.microsoft.com/office/powerpoint/2010/main" val="332975671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Factory Mode</a:t>
            </a:r>
            <a:r>
              <a:rPr lang="en-US" dirty="0" smtClean="0"/>
              <a:t>	</a:t>
            </a:r>
            <a:endParaRPr lang="en-US" dirty="0"/>
          </a:p>
        </p:txBody>
      </p:sp>
      <p:sp>
        <p:nvSpPr>
          <p:cNvPr id="3" name="Text Placeholder 2"/>
          <p:cNvSpPr>
            <a:spLocks noGrp="1"/>
          </p:cNvSpPr>
          <p:nvPr>
            <p:ph idx="1"/>
          </p:nvPr>
        </p:nvSpPr>
        <p:spPr/>
        <p:txBody>
          <a:bodyPr/>
          <a:lstStyle/>
          <a:p>
            <a:r>
              <a:rPr lang="en-US" sz="2800" dirty="0"/>
              <a:t>INPUT PASSWORD will be displayed.</a:t>
            </a:r>
          </a:p>
          <a:p>
            <a:r>
              <a:rPr lang="en-US" sz="2800" dirty="0"/>
              <a:t>Input: </a:t>
            </a:r>
            <a:r>
              <a:rPr lang="en-US" sz="2800" dirty="0">
                <a:solidFill>
                  <a:srgbClr val="FF0000"/>
                </a:solidFill>
              </a:rPr>
              <a:t>1994</a:t>
            </a:r>
            <a:r>
              <a:rPr lang="en-US" sz="2800" dirty="0"/>
              <a:t>.  You will see the following menu</a:t>
            </a:r>
            <a:r>
              <a:rPr lang="en-US" sz="2800" dirty="0" smtClean="0"/>
              <a:t>:</a:t>
            </a:r>
            <a:endParaRPr lang="en-US" sz="2800" dirty="0" smtClean="0">
              <a:solidFill>
                <a:srgbClr val="FF0000"/>
              </a:solidFill>
            </a:endParaRPr>
          </a:p>
          <a:p>
            <a:r>
              <a:rPr lang="en-US" sz="2800" dirty="0" smtClean="0">
                <a:solidFill>
                  <a:srgbClr val="FF0000"/>
                </a:solidFill>
              </a:rPr>
              <a:t>FACTORY</a:t>
            </a:r>
          </a:p>
          <a:p>
            <a:pPr lvl="1"/>
            <a:r>
              <a:rPr lang="en-US" sz="2400" dirty="0" smtClean="0"/>
              <a:t>DATE</a:t>
            </a:r>
          </a:p>
          <a:p>
            <a:pPr lvl="1"/>
            <a:r>
              <a:rPr lang="en-US" sz="2400" dirty="0" smtClean="0"/>
              <a:t>DATE FORMAT</a:t>
            </a:r>
          </a:p>
          <a:p>
            <a:pPr lvl="1"/>
            <a:r>
              <a:rPr lang="en-US" sz="2400" dirty="0" smtClean="0"/>
              <a:t>GAS COMB</a:t>
            </a:r>
          </a:p>
          <a:p>
            <a:pPr lvl="1"/>
            <a:r>
              <a:rPr lang="en-US" sz="2400" dirty="0" smtClean="0"/>
              <a:t>HC SELECT</a:t>
            </a:r>
          </a:p>
          <a:p>
            <a:pPr lvl="1"/>
            <a:r>
              <a:rPr lang="en-US" sz="2400" dirty="0" smtClean="0"/>
              <a:t>LOG TIME DISP</a:t>
            </a:r>
          </a:p>
          <a:p>
            <a:pPr lvl="1"/>
            <a:r>
              <a:rPr lang="en-US" sz="2400" dirty="0" smtClean="0"/>
              <a:t>CSA SETTING</a:t>
            </a:r>
          </a:p>
        </p:txBody>
      </p:sp>
    </p:spTree>
    <p:extLst>
      <p:ext uri="{BB962C8B-B14F-4D97-AF65-F5344CB8AC3E}">
        <p14:creationId xmlns:p14="http://schemas.microsoft.com/office/powerpoint/2010/main" val="173734504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Factory Mode</a:t>
            </a:r>
            <a:r>
              <a:rPr lang="en-US" dirty="0" smtClean="0"/>
              <a:t>	</a:t>
            </a:r>
            <a:endParaRPr lang="en-US" dirty="0"/>
          </a:p>
        </p:txBody>
      </p:sp>
      <p:sp>
        <p:nvSpPr>
          <p:cNvPr id="3" name="Text Placeholder 2"/>
          <p:cNvSpPr>
            <a:spLocks noGrp="1"/>
          </p:cNvSpPr>
          <p:nvPr>
            <p:ph idx="1"/>
          </p:nvPr>
        </p:nvSpPr>
        <p:spPr/>
        <p:txBody>
          <a:bodyPr/>
          <a:lstStyle/>
          <a:p>
            <a:r>
              <a:rPr lang="en-US" sz="2800" dirty="0" smtClean="0"/>
              <a:t>Maintenance Mode</a:t>
            </a:r>
          </a:p>
          <a:p>
            <a:pPr lvl="1"/>
            <a:r>
              <a:rPr lang="en-US" sz="2400" dirty="0"/>
              <a:t>ALARM POINTS</a:t>
            </a:r>
          </a:p>
          <a:p>
            <a:pPr lvl="1"/>
            <a:r>
              <a:rPr lang="en-US" sz="2400" dirty="0"/>
              <a:t>FLOW ADJUST</a:t>
            </a:r>
          </a:p>
          <a:p>
            <a:pPr lvl="1"/>
            <a:r>
              <a:rPr lang="en-US" sz="2400" dirty="0"/>
              <a:t>ROM/</a:t>
            </a:r>
            <a:r>
              <a:rPr lang="en-US" sz="2400" dirty="0" smtClean="0"/>
              <a:t>SUM</a:t>
            </a:r>
          </a:p>
          <a:p>
            <a:pPr lvl="1"/>
            <a:r>
              <a:rPr lang="en-US" sz="2400" dirty="0" smtClean="0"/>
              <a:t>A/D VALUE</a:t>
            </a:r>
          </a:p>
          <a:p>
            <a:pPr lvl="1"/>
            <a:r>
              <a:rPr lang="en-US" sz="2400" dirty="0" smtClean="0"/>
              <a:t>SAVE DEFAULT</a:t>
            </a:r>
          </a:p>
          <a:p>
            <a:pPr lvl="1"/>
            <a:r>
              <a:rPr lang="en-US" sz="2400" dirty="0" smtClean="0"/>
              <a:t>LCD CONTRAST</a:t>
            </a:r>
          </a:p>
          <a:p>
            <a:pPr lvl="1"/>
            <a:r>
              <a:rPr lang="en-US" sz="2400" dirty="0" smtClean="0"/>
              <a:t>FACTORY DEFAULT</a:t>
            </a:r>
          </a:p>
          <a:p>
            <a:pPr lvl="1"/>
            <a:r>
              <a:rPr lang="en-US" sz="2400" dirty="0" smtClean="0"/>
              <a:t>START MEASURE</a:t>
            </a:r>
          </a:p>
        </p:txBody>
      </p:sp>
    </p:spTree>
    <p:extLst>
      <p:ext uri="{BB962C8B-B14F-4D97-AF65-F5344CB8AC3E}">
        <p14:creationId xmlns:p14="http://schemas.microsoft.com/office/powerpoint/2010/main" val="67415561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p:nvPr/>
        </p:nvPicPr>
        <p:blipFill rotWithShape="1">
          <a:blip r:embed="rId2"/>
          <a:srcRect l="13976" r="10870"/>
          <a:stretch/>
        </p:blipFill>
        <p:spPr bwMode="auto">
          <a:xfrm>
            <a:off x="1763688" y="1556792"/>
            <a:ext cx="2898819" cy="2936501"/>
          </a:xfrm>
          <a:prstGeom prst="rect">
            <a:avLst/>
          </a:prstGeom>
          <a:ln>
            <a:noFill/>
          </a:ln>
          <a:extLst>
            <a:ext uri="{53640926-AAD7-44d8-BBD7-CCE9431645EC}">
              <a14:shadowObscured xmlns:a14="http://schemas.microsoft.com/office/drawing/2010/main"/>
            </a:ext>
          </a:extLst>
        </p:spPr>
      </p:pic>
      <p:sp>
        <p:nvSpPr>
          <p:cNvPr id="7" name="円/楕円 6"/>
          <p:cNvSpPr/>
          <p:nvPr/>
        </p:nvSpPr>
        <p:spPr>
          <a:xfrm>
            <a:off x="1682431" y="1457403"/>
            <a:ext cx="3010464" cy="2930505"/>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Rounded Rectangle 7"/>
          <p:cNvSpPr/>
          <p:nvPr/>
        </p:nvSpPr>
        <p:spPr bwMode="auto">
          <a:xfrm>
            <a:off x="4843847" y="1517790"/>
            <a:ext cx="2796907" cy="1800200"/>
          </a:xfrm>
          <a:prstGeom prst="roundRect">
            <a:avLst>
              <a:gd name="adj" fmla="val 352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000" b="0" kern="0" dirty="0" smtClean="0">
                <a:solidFill>
                  <a:srgbClr val="000000"/>
                </a:solidFill>
                <a:latin typeface="+mn-lt"/>
              </a:rPr>
              <a:t>Glove friendly buttons can be operated with one hand</a:t>
            </a:r>
          </a:p>
          <a:p>
            <a:pPr marR="0" lvl="0" defTabSz="914400" eaLnBrk="0" fontAlgn="base" latinLnBrk="0" hangingPunct="0">
              <a:lnSpc>
                <a:spcPct val="100000"/>
              </a:lnSpc>
              <a:spcBef>
                <a:spcPct val="0"/>
              </a:spcBef>
              <a:spcAft>
                <a:spcPct val="0"/>
              </a:spcAft>
              <a:buClrTx/>
              <a:buSzTx/>
              <a:tabLst/>
              <a:defRPr/>
            </a:pPr>
            <a:endParaRPr kumimoji="0" lang="en-US" altLang="ja-JP" b="0" kern="0" dirty="0">
              <a:solidFill>
                <a:srgbClr val="000000"/>
              </a:solidFill>
              <a:latin typeface="+mn-lt"/>
            </a:endParaRPr>
          </a:p>
          <a:p>
            <a:pPr marR="0" lvl="0" defTabSz="914400" eaLnBrk="0" fontAlgn="base" latinLnBrk="0" hangingPunct="0">
              <a:lnSpc>
                <a:spcPct val="100000"/>
              </a:lnSpc>
              <a:spcBef>
                <a:spcPct val="0"/>
              </a:spcBef>
              <a:spcAft>
                <a:spcPct val="0"/>
              </a:spcAft>
              <a:buClrTx/>
              <a:buSzTx/>
              <a:tabLst/>
              <a:defRPr/>
            </a:pPr>
            <a:r>
              <a:rPr kumimoji="0" lang="en-US" altLang="ja-JP" b="0" kern="0" dirty="0" smtClean="0">
                <a:solidFill>
                  <a:srgbClr val="000000"/>
                </a:solidFill>
                <a:latin typeface="+mn-lt"/>
              </a:rPr>
              <a:t> </a:t>
            </a:r>
            <a:r>
              <a:rPr kumimoji="0" lang="en-US" altLang="ja-JP" b="0" kern="0" noProof="0" dirty="0" smtClean="0">
                <a:solidFill>
                  <a:srgbClr val="000000"/>
                </a:solidFill>
                <a:latin typeface="+mn-lt"/>
              </a:rPr>
              <a:t> </a:t>
            </a:r>
            <a:endParaRPr kumimoji="0" lang="en-GB" altLang="ja-JP" b="0" i="0" u="none" strike="noStrike" kern="0" cap="none" spc="0" normalizeH="0" baseline="0" noProof="0" dirty="0" smtClean="0">
              <a:ln>
                <a:noFill/>
              </a:ln>
              <a:solidFill>
                <a:srgbClr val="000000"/>
              </a:solidFill>
              <a:uLnTx/>
              <a:uFillTx/>
              <a:latin typeface="+mn-lt"/>
            </a:endParaRPr>
          </a:p>
        </p:txBody>
      </p:sp>
      <p:sp>
        <p:nvSpPr>
          <p:cNvPr id="13" name="Rounded Rectangle 7"/>
          <p:cNvSpPr/>
          <p:nvPr/>
        </p:nvSpPr>
        <p:spPr bwMode="auto">
          <a:xfrm>
            <a:off x="1763688" y="4615554"/>
            <a:ext cx="5816463" cy="1942796"/>
          </a:xfrm>
          <a:prstGeom prst="roundRect">
            <a:avLst>
              <a:gd name="adj" fmla="val 352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L="342900" lvl="0" indent="-342900" eaLnBrk="0" fontAlgn="base" hangingPunct="0">
              <a:spcBef>
                <a:spcPct val="0"/>
              </a:spcBef>
              <a:spcAft>
                <a:spcPct val="0"/>
              </a:spcAft>
              <a:buFont typeface="Arial"/>
              <a:buChar char="•"/>
              <a:defRPr/>
            </a:pPr>
            <a:r>
              <a:rPr kumimoji="0" lang="en-US" altLang="ja-JP" sz="2000" b="0" kern="0" dirty="0" smtClean="0">
                <a:latin typeface="+mn-lt"/>
              </a:rPr>
              <a:t>Functionality of each button is very similar to other RKI gas detectors (like GX-2012)</a:t>
            </a:r>
          </a:p>
          <a:p>
            <a:pPr marL="342900" lvl="0" indent="-342900" eaLnBrk="0" fontAlgn="base" hangingPunct="0">
              <a:spcBef>
                <a:spcPct val="0"/>
              </a:spcBef>
              <a:spcAft>
                <a:spcPct val="0"/>
              </a:spcAft>
              <a:buFont typeface="Arial"/>
              <a:buChar char="•"/>
              <a:defRPr/>
            </a:pPr>
            <a:r>
              <a:rPr kumimoji="0" lang="en-US" altLang="ja-JP" sz="2000" b="0" i="0" u="none" strike="noStrike" kern="0" cap="none" spc="0" normalizeH="0" baseline="0" noProof="0" dirty="0" smtClean="0">
                <a:ln>
                  <a:noFill/>
                </a:ln>
                <a:uLnTx/>
                <a:uFillTx/>
                <a:latin typeface="+mn-lt"/>
              </a:rPr>
              <a:t>New functions are easily identifiable</a:t>
            </a:r>
          </a:p>
          <a:p>
            <a:pPr marL="1085850" lvl="1" indent="-342900" eaLnBrk="0" fontAlgn="base" hangingPunct="0">
              <a:spcBef>
                <a:spcPct val="0"/>
              </a:spcBef>
              <a:spcAft>
                <a:spcPct val="0"/>
              </a:spcAft>
              <a:buFont typeface="Arial"/>
              <a:buChar char="•"/>
              <a:defRPr/>
            </a:pPr>
            <a:r>
              <a:rPr kumimoji="0" lang="en-US" altLang="ja-JP" sz="1800" b="0" kern="0" dirty="0" smtClean="0">
                <a:latin typeface="+mn-lt"/>
              </a:rPr>
              <a:t>LED light</a:t>
            </a:r>
          </a:p>
          <a:p>
            <a:pPr marL="1085850" lvl="1" indent="-342900" eaLnBrk="0" fontAlgn="base" hangingPunct="0">
              <a:spcBef>
                <a:spcPct val="0"/>
              </a:spcBef>
              <a:spcAft>
                <a:spcPct val="0"/>
              </a:spcAft>
              <a:buFont typeface="Arial"/>
              <a:buChar char="•"/>
              <a:defRPr/>
            </a:pPr>
            <a:r>
              <a:rPr kumimoji="0" lang="en-US" altLang="ja-JP" sz="1800" b="0" i="0" u="none" strike="noStrike" kern="0" cap="none" spc="0" normalizeH="0" baseline="0" noProof="0" dirty="0" smtClean="0">
                <a:ln>
                  <a:noFill/>
                </a:ln>
                <a:uLnTx/>
                <a:uFillTx/>
                <a:latin typeface="+mn-lt"/>
              </a:rPr>
              <a:t>Panic</a:t>
            </a:r>
            <a:r>
              <a:rPr kumimoji="0" lang="en-US" altLang="ja-JP" sz="1800" b="0" i="0" u="none" strike="noStrike" kern="0" cap="none" spc="0" normalizeH="0" noProof="0" dirty="0" smtClean="0">
                <a:ln>
                  <a:noFill/>
                </a:ln>
                <a:uLnTx/>
                <a:uFillTx/>
                <a:latin typeface="+mn-lt"/>
              </a:rPr>
              <a:t> alarm</a:t>
            </a:r>
          </a:p>
          <a:p>
            <a:pPr marL="1085850" lvl="1" indent="-342900" eaLnBrk="0" fontAlgn="base" hangingPunct="0">
              <a:spcBef>
                <a:spcPct val="0"/>
              </a:spcBef>
              <a:spcAft>
                <a:spcPct val="0"/>
              </a:spcAft>
              <a:buFont typeface="Arial"/>
              <a:buChar char="•"/>
              <a:defRPr/>
            </a:pPr>
            <a:r>
              <a:rPr kumimoji="0" lang="en-US" altLang="ja-JP" sz="1800" b="0" kern="0" baseline="0" dirty="0" smtClean="0">
                <a:latin typeface="+mn-lt"/>
              </a:rPr>
              <a:t>Auto </a:t>
            </a:r>
            <a:r>
              <a:rPr kumimoji="0" lang="en-US" altLang="ja-JP" sz="1800" b="0" kern="0" dirty="0" smtClean="0">
                <a:latin typeface="+mn-lt"/>
              </a:rPr>
              <a:t>d</a:t>
            </a:r>
            <a:r>
              <a:rPr kumimoji="0" lang="en-US" altLang="ja-JP" sz="1800" b="0" kern="0" baseline="0" dirty="0" smtClean="0">
                <a:latin typeface="+mn-lt"/>
              </a:rPr>
              <a:t>isplay</a:t>
            </a:r>
            <a:r>
              <a:rPr kumimoji="0" lang="en-US" altLang="ja-JP" sz="1800" b="0" kern="0" dirty="0" smtClean="0">
                <a:latin typeface="+mn-lt"/>
              </a:rPr>
              <a:t> rotation</a:t>
            </a:r>
            <a:endParaRPr kumimoji="0" lang="en-GB" altLang="ja-JP" sz="1800" b="0" i="0" u="none" strike="noStrike" kern="0" cap="none" spc="0" normalizeH="0" baseline="0" noProof="0" dirty="0" smtClean="0">
              <a:ln>
                <a:noFill/>
              </a:ln>
              <a:uLnTx/>
              <a:uFillTx/>
              <a:latin typeface="+mn-lt"/>
            </a:endParaRPr>
          </a:p>
        </p:txBody>
      </p:sp>
      <p:sp>
        <p:nvSpPr>
          <p:cNvPr id="15"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Control Panel</a:t>
            </a:r>
          </a:p>
        </p:txBody>
      </p:sp>
    </p:spTree>
    <p:extLst>
      <p:ext uri="{BB962C8B-B14F-4D97-AF65-F5344CB8AC3E}">
        <p14:creationId xmlns:p14="http://schemas.microsoft.com/office/powerpoint/2010/main" val="15230993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t>Factory Mode</a:t>
            </a:r>
            <a:r>
              <a:rPr lang="en-US" dirty="0" smtClean="0"/>
              <a:t>	</a:t>
            </a:r>
            <a:endParaRPr lang="en-US" dirty="0"/>
          </a:p>
        </p:txBody>
      </p:sp>
      <p:sp>
        <p:nvSpPr>
          <p:cNvPr id="3" name="Text Placeholder 2"/>
          <p:cNvSpPr>
            <a:spLocks noGrp="1"/>
          </p:cNvSpPr>
          <p:nvPr>
            <p:ph idx="1"/>
          </p:nvPr>
        </p:nvSpPr>
        <p:spPr/>
        <p:txBody>
          <a:bodyPr/>
          <a:lstStyle/>
          <a:p>
            <a:r>
              <a:rPr lang="en-US" sz="2800" dirty="0"/>
              <a:t>Using the AIR/SHIFT key, scroll to the function that you want to view then press the POWER/ENTER key</a:t>
            </a:r>
            <a:r>
              <a:rPr lang="en-US" sz="2800" dirty="0" smtClean="0"/>
              <a:t>.</a:t>
            </a:r>
          </a:p>
          <a:p>
            <a:r>
              <a:rPr lang="en-US" sz="2800" dirty="0" smtClean="0"/>
              <a:t>When completed, use the SHIFT key to scroll to START MEASURE then press the POWER/ENTER key to return to normal operation.</a:t>
            </a:r>
          </a:p>
        </p:txBody>
      </p:sp>
    </p:spTree>
    <p:extLst>
      <p:ext uri="{BB962C8B-B14F-4D97-AF65-F5344CB8AC3E}">
        <p14:creationId xmlns:p14="http://schemas.microsoft.com/office/powerpoint/2010/main" val="358582364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sz="2800" b="1" dirty="0" smtClean="0"/>
              <a:t>Questions?</a:t>
            </a:r>
            <a:endParaRPr lang="en-US" sz="2800" b="1" dirty="0"/>
          </a:p>
        </p:txBody>
      </p:sp>
      <p:pic>
        <p:nvPicPr>
          <p:cNvPr id="5" name="Picture 4" descr="GX-6000_final.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3848" y="548680"/>
            <a:ext cx="2883887" cy="5696901"/>
          </a:xfrm>
          <a:prstGeom prst="rect">
            <a:avLst/>
          </a:prstGeom>
        </p:spPr>
      </p:pic>
    </p:spTree>
    <p:extLst>
      <p:ext uri="{BB962C8B-B14F-4D97-AF65-F5344CB8AC3E}">
        <p14:creationId xmlns:p14="http://schemas.microsoft.com/office/powerpoint/2010/main" val="173227189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411760" y="1484784"/>
            <a:ext cx="2349500" cy="2984500"/>
          </a:xfrm>
          <a:prstGeom prst="rect">
            <a:avLst/>
          </a:prstGeom>
        </p:spPr>
      </p:pic>
      <p:pic>
        <p:nvPicPr>
          <p:cNvPr id="8" name="Picture 7"/>
          <p:cNvPicPr>
            <a:picLocks noChangeAspect="1"/>
          </p:cNvPicPr>
          <p:nvPr/>
        </p:nvPicPr>
        <p:blipFill>
          <a:blip r:embed="rId3"/>
          <a:stretch>
            <a:fillRect/>
          </a:stretch>
        </p:blipFill>
        <p:spPr>
          <a:xfrm>
            <a:off x="2411760" y="1488728"/>
            <a:ext cx="2336800" cy="2984500"/>
          </a:xfrm>
          <a:prstGeom prst="rect">
            <a:avLst/>
          </a:prstGeom>
        </p:spPr>
      </p:pic>
      <p:pic>
        <p:nvPicPr>
          <p:cNvPr id="19" name="Picture 18"/>
          <p:cNvPicPr>
            <a:picLocks noChangeAspect="1"/>
          </p:cNvPicPr>
          <p:nvPr/>
        </p:nvPicPr>
        <p:blipFill>
          <a:blip r:embed="rId2"/>
          <a:stretch>
            <a:fillRect/>
          </a:stretch>
        </p:blipFill>
        <p:spPr>
          <a:xfrm>
            <a:off x="2411760" y="1484784"/>
            <a:ext cx="2376264" cy="2984500"/>
          </a:xfrm>
          <a:prstGeom prst="rect">
            <a:avLst/>
          </a:prstGeom>
        </p:spPr>
      </p:pic>
      <p:sp>
        <p:nvSpPr>
          <p:cNvPr id="13" name="Rounded Rectangle 7"/>
          <p:cNvSpPr/>
          <p:nvPr/>
        </p:nvSpPr>
        <p:spPr bwMode="auto">
          <a:xfrm>
            <a:off x="1619672" y="4581556"/>
            <a:ext cx="6768752" cy="1556310"/>
          </a:xfrm>
          <a:prstGeom prst="roundRect">
            <a:avLst>
              <a:gd name="adj" fmla="val 352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L="342900" lvl="0" indent="-342900" eaLnBrk="0" fontAlgn="base" hangingPunct="0">
              <a:spcBef>
                <a:spcPct val="0"/>
              </a:spcBef>
              <a:spcAft>
                <a:spcPct val="0"/>
              </a:spcAft>
              <a:buFont typeface="Arial"/>
              <a:buChar char="•"/>
              <a:defRPr/>
            </a:pPr>
            <a:r>
              <a:rPr kumimoji="0" lang="en-US" altLang="ja-JP" sz="2000" b="0" kern="0" dirty="0" smtClean="0">
                <a:latin typeface="+mn-lt"/>
              </a:rPr>
              <a:t>Multi-gas view displays all 6 channels</a:t>
            </a:r>
          </a:p>
          <a:p>
            <a:pPr marL="342900" lvl="0" indent="-342900" eaLnBrk="0" fontAlgn="base" hangingPunct="0">
              <a:spcBef>
                <a:spcPct val="0"/>
              </a:spcBef>
              <a:spcAft>
                <a:spcPct val="0"/>
              </a:spcAft>
              <a:buFont typeface="Arial"/>
              <a:buChar char="•"/>
              <a:defRPr/>
            </a:pPr>
            <a:r>
              <a:rPr kumimoji="0" lang="en-US" altLang="ja-JP" sz="2000" b="0" i="0" u="none" strike="noStrike" kern="0" cap="none" spc="0" normalizeH="0" baseline="0" noProof="0" dirty="0" smtClean="0">
                <a:ln>
                  <a:noFill/>
                </a:ln>
                <a:uLnTx/>
                <a:uFillTx/>
                <a:latin typeface="+mn-lt"/>
              </a:rPr>
              <a:t>Single gas view shows one</a:t>
            </a:r>
            <a:r>
              <a:rPr kumimoji="0" lang="en-US" altLang="ja-JP" sz="2000" b="0" i="0" u="none" strike="noStrike" kern="0" cap="none" spc="0" normalizeH="0" noProof="0" dirty="0" smtClean="0">
                <a:ln>
                  <a:noFill/>
                </a:ln>
                <a:uLnTx/>
                <a:uFillTx/>
                <a:latin typeface="+mn-lt"/>
              </a:rPr>
              <a:t> channel in large scale with auto scrolling for each channel</a:t>
            </a:r>
          </a:p>
          <a:p>
            <a:pPr marL="342900" lvl="0" indent="-342900" eaLnBrk="0" fontAlgn="base" hangingPunct="0">
              <a:spcBef>
                <a:spcPct val="0"/>
              </a:spcBef>
              <a:spcAft>
                <a:spcPct val="0"/>
              </a:spcAft>
              <a:buFont typeface="Arial"/>
              <a:buChar char="•"/>
              <a:defRPr/>
            </a:pPr>
            <a:r>
              <a:rPr kumimoji="0" lang="en-US" altLang="ja-JP" sz="2000" b="0" kern="0" noProof="0" dirty="0" smtClean="0">
                <a:latin typeface="+mn-lt"/>
              </a:rPr>
              <a:t>Auto </a:t>
            </a:r>
            <a:r>
              <a:rPr kumimoji="0" lang="en-US" altLang="ja-JP" sz="2000" b="0" kern="0" dirty="0" smtClean="0">
                <a:latin typeface="+mn-lt"/>
              </a:rPr>
              <a:t>rotation when instrument is turned upside down</a:t>
            </a:r>
            <a:endParaRPr kumimoji="0" lang="en-GB" altLang="ja-JP" b="0" i="0" u="none" strike="noStrike" kern="0" cap="none" spc="0" normalizeH="0" baseline="0" noProof="0" dirty="0" smtClean="0">
              <a:ln>
                <a:noFill/>
              </a:ln>
              <a:uLnTx/>
              <a:uFillTx/>
              <a:latin typeface="+mn-lt"/>
            </a:endParaRPr>
          </a:p>
        </p:txBody>
      </p:sp>
      <p:sp>
        <p:nvSpPr>
          <p:cNvPr id="18"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LCD Display Options</a:t>
            </a:r>
          </a:p>
        </p:txBody>
      </p:sp>
    </p:spTree>
    <p:extLst>
      <p:ext uri="{BB962C8B-B14F-4D97-AF65-F5344CB8AC3E}">
        <p14:creationId xmlns:p14="http://schemas.microsoft.com/office/powerpoint/2010/main" val="2813841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xit" presetSubtype="0" fill="hold" nodeType="withEffect">
                                  <p:stCondLst>
                                    <p:cond delay="0"/>
                                  </p:stCondLst>
                                  <p:childTnLst>
                                    <p:animEffect transition="out" filter="fade">
                                      <p:cBhvr>
                                        <p:cTn id="20" dur="500"/>
                                        <p:tgtEl>
                                          <p:spTgt spid="13">
                                            <p:txEl>
                                              <p:pRg st="0" end="0"/>
                                            </p:txEl>
                                          </p:spTgt>
                                        </p:tgtEl>
                                      </p:cBhvr>
                                    </p:animEffect>
                                    <p:set>
                                      <p:cBhvr>
                                        <p:cTn id="21" dur="1" fill="hold">
                                          <p:stCondLst>
                                            <p:cond delay="499"/>
                                          </p:stCondLst>
                                        </p:cTn>
                                        <p:tgtEl>
                                          <p:spTgt spid="13">
                                            <p:txEl>
                                              <p:pRg st="0" end="0"/>
                                            </p:txEl>
                                          </p:spTgt>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3">
                                            <p:txEl>
                                              <p:pRg st="1" end="1"/>
                                            </p:txEl>
                                          </p:spTgt>
                                        </p:tgtEl>
                                      </p:cBhvr>
                                    </p:animEffect>
                                    <p:set>
                                      <p:cBhvr>
                                        <p:cTn id="32" dur="1" fill="hold">
                                          <p:stCondLst>
                                            <p:cond delay="499"/>
                                          </p:stCondLst>
                                        </p:cTn>
                                        <p:tgtEl>
                                          <p:spTgt spid="13">
                                            <p:txEl>
                                              <p:pRg st="1" end="1"/>
                                            </p:txEl>
                                          </p:spTgt>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0" presetClass="entr" presetSubtype="0" fill="hold"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7"/>
          <p:cNvSpPr/>
          <p:nvPr/>
        </p:nvSpPr>
        <p:spPr bwMode="auto">
          <a:xfrm>
            <a:off x="3849115" y="3464854"/>
            <a:ext cx="4893847" cy="1443479"/>
          </a:xfrm>
          <a:prstGeom prst="roundRect">
            <a:avLst>
              <a:gd name="adj" fmla="val 2011"/>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defTabSz="914400" eaLnBrk="0" fontAlgn="base" latinLnBrk="0" hangingPunct="0">
              <a:lnSpc>
                <a:spcPct val="100000"/>
              </a:lnSpc>
              <a:spcBef>
                <a:spcPct val="0"/>
              </a:spcBef>
              <a:spcAft>
                <a:spcPct val="0"/>
              </a:spcAft>
              <a:buClrTx/>
              <a:buSzTx/>
              <a:tabLst/>
              <a:defRPr/>
            </a:pPr>
            <a:r>
              <a:rPr kumimoji="0" lang="en-US" altLang="ja-JP" kern="0" dirty="0" smtClean="0">
                <a:latin typeface="+mn-lt"/>
              </a:rPr>
              <a:t>Smart sensors</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PID …..PIS-00x (White)</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ES …..ESS-03xx (Grey)</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IR …..DES-3311-x (Black)</a:t>
            </a:r>
          </a:p>
          <a:p>
            <a:pPr marR="0" lvl="0" defTabSz="914400" eaLnBrk="0" fontAlgn="base" latinLnBrk="0" hangingPunct="0">
              <a:lnSpc>
                <a:spcPct val="100000"/>
              </a:lnSpc>
              <a:spcBef>
                <a:spcPct val="0"/>
              </a:spcBef>
              <a:spcAft>
                <a:spcPct val="0"/>
              </a:spcAft>
              <a:buClrTx/>
              <a:buSzTx/>
              <a:tabLst/>
              <a:defRPr/>
            </a:pPr>
            <a:endParaRPr kumimoji="0" lang="en-US" altLang="ja-JP" sz="2000" b="0" kern="0" dirty="0">
              <a:latin typeface="+mn-lt"/>
            </a:endParaRPr>
          </a:p>
          <a:p>
            <a:pPr marR="0" lvl="0" defTabSz="914400" eaLnBrk="0" fontAlgn="base" latinLnBrk="0" hangingPunct="0">
              <a:lnSpc>
                <a:spcPct val="100000"/>
              </a:lnSpc>
              <a:spcBef>
                <a:spcPct val="0"/>
              </a:spcBef>
              <a:spcAft>
                <a:spcPct val="0"/>
              </a:spcAft>
              <a:buClrTx/>
              <a:buSzTx/>
              <a:tabLst/>
              <a:defRPr/>
            </a:pPr>
            <a:endParaRPr kumimoji="0" lang="en-US" altLang="ja-JP" sz="2000" b="0" kern="0" dirty="0" smtClean="0">
              <a:latin typeface="+mn-lt"/>
            </a:endParaRPr>
          </a:p>
          <a:p>
            <a:pPr marR="0" lvl="0" defTabSz="914400" eaLnBrk="0" fontAlgn="base" latinLnBrk="0" hangingPunct="0">
              <a:lnSpc>
                <a:spcPct val="100000"/>
              </a:lnSpc>
              <a:spcBef>
                <a:spcPct val="0"/>
              </a:spcBef>
              <a:spcAft>
                <a:spcPct val="0"/>
              </a:spcAft>
              <a:buClrTx/>
              <a:buSzTx/>
              <a:tabLst/>
              <a:defRPr/>
            </a:pPr>
            <a:r>
              <a:rPr kumimoji="0" lang="en-US" altLang="ja-JP" b="0" kern="0" dirty="0" smtClean="0">
                <a:latin typeface="+mn-lt"/>
              </a:rPr>
              <a:t> </a:t>
            </a:r>
            <a:r>
              <a:rPr kumimoji="0" lang="en-US" altLang="ja-JP" b="0" kern="0" noProof="0" dirty="0" smtClean="0">
                <a:latin typeface="+mn-lt"/>
              </a:rPr>
              <a:t> </a:t>
            </a:r>
            <a:endParaRPr kumimoji="0" lang="en-GB" altLang="ja-JP" b="0" i="0" u="none" strike="noStrike" kern="0" cap="none" spc="0" normalizeH="0" baseline="0" noProof="0" dirty="0" smtClean="0">
              <a:ln>
                <a:noFill/>
              </a:ln>
              <a:uLnTx/>
              <a:uFillTx/>
              <a:latin typeface="+mn-lt"/>
            </a:endParaRPr>
          </a:p>
        </p:txBody>
      </p:sp>
      <p:pic>
        <p:nvPicPr>
          <p:cNvPr id="7" name="図 6"/>
          <p:cNvPicPr/>
          <p:nvPr/>
        </p:nvPicPr>
        <p:blipFill rotWithShape="1">
          <a:blip r:embed="rId2" cstate="print">
            <a:extLst>
              <a:ext uri="{28A0092B-C50C-407E-A947-70E740481C1C}">
                <a14:useLocalDpi xmlns:a14="http://schemas.microsoft.com/office/drawing/2010/main" val="0"/>
              </a:ext>
            </a:extLst>
          </a:blip>
          <a:srcRect t="7584"/>
          <a:stretch/>
        </p:blipFill>
        <p:spPr>
          <a:xfrm>
            <a:off x="678208" y="1507206"/>
            <a:ext cx="2433137" cy="2194483"/>
          </a:xfrm>
          <a:prstGeom prst="rect">
            <a:avLst/>
          </a:prstGeom>
        </p:spPr>
      </p:pic>
      <p:pic>
        <p:nvPicPr>
          <p:cNvPr id="8" name="図 7"/>
          <p:cNvPicPr/>
          <p:nvPr/>
        </p:nvPicPr>
        <p:blipFill>
          <a:blip r:embed="rId3">
            <a:extLst>
              <a:ext uri="{28A0092B-C50C-407E-A947-70E740481C1C}">
                <a14:useLocalDpi xmlns:a14="http://schemas.microsoft.com/office/drawing/2010/main" val="0"/>
              </a:ext>
            </a:extLst>
          </a:blip>
          <a:stretch>
            <a:fillRect/>
          </a:stretch>
        </p:blipFill>
        <p:spPr>
          <a:xfrm>
            <a:off x="467544" y="3764076"/>
            <a:ext cx="2736304" cy="2778525"/>
          </a:xfrm>
          <a:prstGeom prst="rect">
            <a:avLst/>
          </a:prstGeom>
        </p:spPr>
      </p:pic>
      <p:pic>
        <p:nvPicPr>
          <p:cNvPr id="3074" name="図 1"/>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8752" t="34483" r="15150" b="12225"/>
          <a:stretch>
            <a:fillRect/>
          </a:stretch>
        </p:blipFill>
        <p:spPr bwMode="auto">
          <a:xfrm>
            <a:off x="6588224" y="3429000"/>
            <a:ext cx="2160821" cy="1052649"/>
          </a:xfrm>
          <a:prstGeom prst="rect">
            <a:avLst/>
          </a:prstGeom>
          <a:solidFill>
            <a:schemeClr val="bg1"/>
          </a:solidFill>
          <a:ln>
            <a:noFill/>
          </a:ln>
        </p:spPr>
      </p:pic>
      <p:sp>
        <p:nvSpPr>
          <p:cNvPr id="9" name="Rounded Rectangle 7"/>
          <p:cNvSpPr/>
          <p:nvPr/>
        </p:nvSpPr>
        <p:spPr bwMode="auto">
          <a:xfrm>
            <a:off x="3851920" y="5157192"/>
            <a:ext cx="4893847" cy="1258533"/>
          </a:xfrm>
          <a:prstGeom prst="roundRect">
            <a:avLst>
              <a:gd name="adj" fmla="val 4266"/>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000" b="0" kern="0" dirty="0">
                <a:latin typeface="Calibri"/>
              </a:rPr>
              <a:t>*Any </a:t>
            </a:r>
            <a:r>
              <a:rPr kumimoji="0" lang="en-US" altLang="ja-JP" sz="2000" b="0" kern="0" dirty="0" smtClean="0">
                <a:latin typeface="Calibri"/>
              </a:rPr>
              <a:t>two “smart” sensors can </a:t>
            </a:r>
            <a:r>
              <a:rPr kumimoji="0" lang="en-US" altLang="ja-JP" sz="2000" b="0" kern="0" dirty="0">
                <a:latin typeface="Calibri"/>
              </a:rPr>
              <a:t>be </a:t>
            </a:r>
            <a:r>
              <a:rPr kumimoji="0" lang="en-US" altLang="ja-JP" sz="2000" b="0" kern="0" dirty="0" smtClean="0">
                <a:latin typeface="Calibri"/>
              </a:rPr>
              <a:t>combined in GX-6000, as long as </a:t>
            </a:r>
            <a:r>
              <a:rPr kumimoji="0" lang="en-US" altLang="ja-JP" sz="2000" b="0" kern="0" dirty="0">
                <a:latin typeface="Calibri"/>
              </a:rPr>
              <a:t>PID </a:t>
            </a:r>
            <a:r>
              <a:rPr kumimoji="0" lang="en-US" altLang="ja-JP" sz="2000" b="0" kern="0" dirty="0" smtClean="0">
                <a:latin typeface="Calibri"/>
              </a:rPr>
              <a:t>sensor is located in the first position of gas through path</a:t>
            </a:r>
            <a:r>
              <a:rPr kumimoji="0" lang="en-US" altLang="ja-JP" sz="2000" b="0" kern="0" dirty="0">
                <a:latin typeface="Calibri"/>
              </a:rPr>
              <a:t>.</a:t>
            </a:r>
            <a:endParaRPr kumimoji="0" lang="en-US" altLang="ja-JP" b="0" kern="0" dirty="0" smtClean="0">
              <a:latin typeface="+mn-lt"/>
            </a:endParaRPr>
          </a:p>
          <a:p>
            <a:pPr lvl="0" eaLnBrk="0" fontAlgn="base" hangingPunct="0">
              <a:spcBef>
                <a:spcPct val="0"/>
              </a:spcBef>
              <a:spcAft>
                <a:spcPct val="0"/>
              </a:spcAft>
              <a:defRPr/>
            </a:pPr>
            <a:endParaRPr kumimoji="0" lang="en-US" altLang="ja-JP" b="0" kern="0" dirty="0" smtClean="0">
              <a:latin typeface="+mn-lt"/>
            </a:endParaRPr>
          </a:p>
          <a:p>
            <a:pPr marR="0" lvl="0" defTabSz="914400" eaLnBrk="0" fontAlgn="base" latinLnBrk="0" hangingPunct="0">
              <a:lnSpc>
                <a:spcPct val="100000"/>
              </a:lnSpc>
              <a:spcBef>
                <a:spcPct val="0"/>
              </a:spcBef>
              <a:spcAft>
                <a:spcPct val="0"/>
              </a:spcAft>
              <a:buClrTx/>
              <a:buSzTx/>
              <a:tabLst/>
              <a:defRPr/>
            </a:pPr>
            <a:endParaRPr kumimoji="0" lang="en-US" altLang="ja-JP" b="0" kern="0" dirty="0">
              <a:latin typeface="+mn-lt"/>
            </a:endParaRPr>
          </a:p>
          <a:p>
            <a:pPr marR="0" lvl="0" defTabSz="914400" eaLnBrk="0" fontAlgn="base" latinLnBrk="0" hangingPunct="0">
              <a:lnSpc>
                <a:spcPct val="100000"/>
              </a:lnSpc>
              <a:spcBef>
                <a:spcPct val="0"/>
              </a:spcBef>
              <a:spcAft>
                <a:spcPct val="0"/>
              </a:spcAft>
              <a:buClrTx/>
              <a:buSzTx/>
              <a:tabLst/>
              <a:defRPr/>
            </a:pPr>
            <a:r>
              <a:rPr kumimoji="0" lang="en-US" altLang="ja-JP" b="0" kern="0" dirty="0" smtClean="0">
                <a:latin typeface="+mn-lt"/>
              </a:rPr>
              <a:t> </a:t>
            </a:r>
            <a:r>
              <a:rPr kumimoji="0" lang="en-US" altLang="ja-JP" b="0" kern="0" noProof="0" dirty="0" smtClean="0">
                <a:latin typeface="+mn-lt"/>
              </a:rPr>
              <a:t> </a:t>
            </a:r>
            <a:endParaRPr kumimoji="0" lang="en-GB" altLang="ja-JP" b="0" i="0" u="none" strike="noStrike" kern="0" cap="none" spc="0" normalizeH="0" baseline="0" noProof="0" dirty="0" smtClean="0">
              <a:ln>
                <a:noFill/>
              </a:ln>
              <a:uLnTx/>
              <a:uFillTx/>
              <a:latin typeface="+mn-lt"/>
            </a:endParaRPr>
          </a:p>
        </p:txBody>
      </p:sp>
      <p:sp>
        <p:nvSpPr>
          <p:cNvPr id="10" name="Rounded Rectangle 7"/>
          <p:cNvSpPr/>
          <p:nvPr/>
        </p:nvSpPr>
        <p:spPr bwMode="auto">
          <a:xfrm>
            <a:off x="3851920" y="1340768"/>
            <a:ext cx="4893847" cy="1875228"/>
          </a:xfrm>
          <a:prstGeom prst="roundRect">
            <a:avLst>
              <a:gd name="adj" fmla="val 2011"/>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defTabSz="914400" eaLnBrk="0" fontAlgn="base" latinLnBrk="0" hangingPunct="0">
              <a:lnSpc>
                <a:spcPct val="100000"/>
              </a:lnSpc>
              <a:spcBef>
                <a:spcPct val="0"/>
              </a:spcBef>
              <a:spcAft>
                <a:spcPct val="0"/>
              </a:spcAft>
              <a:buClrTx/>
              <a:buSzTx/>
              <a:tabLst/>
              <a:defRPr/>
            </a:pPr>
            <a:r>
              <a:rPr kumimoji="0" lang="en-US" altLang="ja-JP" kern="0" dirty="0" smtClean="0">
                <a:latin typeface="+mn-lt"/>
              </a:rPr>
              <a:t>Standard 4 gas</a:t>
            </a:r>
            <a:r>
              <a:rPr kumimoji="0" lang="ja-JP" altLang="en-US" kern="0" dirty="0">
                <a:latin typeface="+mn-lt"/>
              </a:rPr>
              <a:t> </a:t>
            </a:r>
            <a:r>
              <a:rPr kumimoji="0" lang="en-US" altLang="ja-JP" kern="0" dirty="0" smtClean="0">
                <a:latin typeface="+mn-lt"/>
              </a:rPr>
              <a:t>sensors</a:t>
            </a:r>
          </a:p>
          <a:p>
            <a:pPr marR="0" lvl="0" defTabSz="914400" eaLnBrk="0" fontAlgn="base" latinLnBrk="0" hangingPunct="0">
              <a:lnSpc>
                <a:spcPct val="100000"/>
              </a:lnSpc>
              <a:spcBef>
                <a:spcPct val="0"/>
              </a:spcBef>
              <a:spcAft>
                <a:spcPct val="0"/>
              </a:spcAft>
              <a:buClrTx/>
              <a:buSzTx/>
              <a:defRPr/>
            </a:pPr>
            <a:r>
              <a:rPr kumimoji="0" lang="en-US" altLang="ja-JP" sz="2000" b="0" kern="0" dirty="0" smtClean="0">
                <a:latin typeface="+mn-lt"/>
              </a:rPr>
              <a:t>CH4 or HC …..NC-6264A        </a:t>
            </a:r>
          </a:p>
          <a:p>
            <a:pPr marR="0" lvl="0" defTabSz="914400" eaLnBrk="0" fontAlgn="base" latinLnBrk="0" hangingPunct="0">
              <a:lnSpc>
                <a:spcPct val="100000"/>
              </a:lnSpc>
              <a:spcBef>
                <a:spcPct val="0"/>
              </a:spcBef>
              <a:spcAft>
                <a:spcPct val="0"/>
              </a:spcAft>
              <a:buClrTx/>
              <a:buSzTx/>
              <a:defRPr/>
            </a:pPr>
            <a:r>
              <a:rPr kumimoji="0" lang="en-US" altLang="ja-JP" sz="2000" b="0" kern="0" dirty="0" smtClean="0">
                <a:latin typeface="+mn-lt"/>
              </a:rPr>
              <a:t>O2 …..OS-BM2 </a:t>
            </a:r>
          </a:p>
          <a:p>
            <a:pPr marR="0" lvl="0" defTabSz="914400" eaLnBrk="0" fontAlgn="base" latinLnBrk="0" hangingPunct="0">
              <a:lnSpc>
                <a:spcPct val="100000"/>
              </a:lnSpc>
              <a:spcBef>
                <a:spcPct val="0"/>
              </a:spcBef>
              <a:spcAft>
                <a:spcPct val="0"/>
              </a:spcAft>
              <a:buClrTx/>
              <a:buSzTx/>
              <a:defRPr/>
            </a:pPr>
            <a:r>
              <a:rPr kumimoji="0" lang="en-US" altLang="ja-JP" sz="2000" b="0" kern="0" dirty="0" smtClean="0">
                <a:latin typeface="+mn-lt"/>
              </a:rPr>
              <a:t>H2S ..…ES-1827i                      </a:t>
            </a:r>
          </a:p>
          <a:p>
            <a:pPr marR="0" lvl="0" defTabSz="914400" eaLnBrk="0" fontAlgn="base" latinLnBrk="0" hangingPunct="0">
              <a:lnSpc>
                <a:spcPct val="100000"/>
              </a:lnSpc>
              <a:spcBef>
                <a:spcPct val="0"/>
              </a:spcBef>
              <a:spcAft>
                <a:spcPct val="0"/>
              </a:spcAft>
              <a:buClrTx/>
              <a:buSzTx/>
              <a:defRPr/>
            </a:pPr>
            <a:r>
              <a:rPr kumimoji="0" lang="en-US" altLang="ja-JP" sz="2000" b="0" kern="0" dirty="0" smtClean="0">
                <a:latin typeface="+mn-lt"/>
              </a:rPr>
              <a:t>CO …..ES-1821</a:t>
            </a:r>
          </a:p>
        </p:txBody>
      </p:sp>
      <p:pic>
        <p:nvPicPr>
          <p:cNvPr id="12" name="図 11"/>
          <p:cNvPicPr/>
          <p:nvPr/>
        </p:nvPicPr>
        <p:blipFill rotWithShape="1">
          <a:blip r:embed="rId5" cstate="print">
            <a:extLst>
              <a:ext uri="{28A0092B-C50C-407E-A947-70E740481C1C}">
                <a14:useLocalDpi xmlns:a14="http://schemas.microsoft.com/office/drawing/2010/main" val="0"/>
              </a:ext>
            </a:extLst>
          </a:blip>
          <a:srcRect l="66361" t="11441" r="20" b="14190"/>
          <a:stretch/>
        </p:blipFill>
        <p:spPr>
          <a:xfrm>
            <a:off x="7307510" y="1884814"/>
            <a:ext cx="578232" cy="599996"/>
          </a:xfrm>
          <a:prstGeom prst="rect">
            <a:avLst/>
          </a:prstGeom>
        </p:spPr>
      </p:pic>
      <p:pic>
        <p:nvPicPr>
          <p:cNvPr id="13" name="図 12"/>
          <p:cNvPicPr/>
          <p:nvPr/>
        </p:nvPicPr>
        <p:blipFill rotWithShape="1">
          <a:blip r:embed="rId6" cstate="print">
            <a:extLst>
              <a:ext uri="{28A0092B-C50C-407E-A947-70E740481C1C}">
                <a14:useLocalDpi xmlns:a14="http://schemas.microsoft.com/office/drawing/2010/main" val="0"/>
              </a:ext>
            </a:extLst>
          </a:blip>
          <a:srcRect l="63673" t="-7035" r="-3726" b="64030"/>
          <a:stretch/>
        </p:blipFill>
        <p:spPr>
          <a:xfrm>
            <a:off x="7307510" y="2406232"/>
            <a:ext cx="578232" cy="355835"/>
          </a:xfrm>
          <a:prstGeom prst="rect">
            <a:avLst/>
          </a:prstGeom>
        </p:spPr>
      </p:pic>
      <p:sp>
        <p:nvSpPr>
          <p:cNvPr id="2" name="正方形/長方形 1"/>
          <p:cNvSpPr/>
          <p:nvPr/>
        </p:nvSpPr>
        <p:spPr>
          <a:xfrm>
            <a:off x="7812361" y="2425758"/>
            <a:ext cx="73382" cy="336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Sensors</a:t>
            </a:r>
          </a:p>
        </p:txBody>
      </p:sp>
    </p:spTree>
    <p:extLst>
      <p:ext uri="{BB962C8B-B14F-4D97-AF65-F5344CB8AC3E}">
        <p14:creationId xmlns:p14="http://schemas.microsoft.com/office/powerpoint/2010/main" val="5011289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10"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図 1"/>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64901" t="34483" r="15150" b="14916"/>
          <a:stretch/>
        </p:blipFill>
        <p:spPr bwMode="auto">
          <a:xfrm>
            <a:off x="758299" y="1771231"/>
            <a:ext cx="652143" cy="999502"/>
          </a:xfrm>
          <a:prstGeom prst="rect">
            <a:avLst/>
          </a:prstGeom>
          <a:solidFill>
            <a:schemeClr val="bg1"/>
          </a:solidFill>
          <a:ln>
            <a:noFill/>
          </a:ln>
        </p:spPr>
      </p:pic>
      <p:sp>
        <p:nvSpPr>
          <p:cNvPr id="10" name="Rounded Rectangle 7"/>
          <p:cNvSpPr/>
          <p:nvPr/>
        </p:nvSpPr>
        <p:spPr bwMode="auto">
          <a:xfrm>
            <a:off x="1691680" y="1268760"/>
            <a:ext cx="7056784" cy="1224136"/>
          </a:xfrm>
          <a:prstGeom prst="roundRect">
            <a:avLst>
              <a:gd name="adj" fmla="val 717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defTabSz="914400" eaLnBrk="0" fontAlgn="base" latinLnBrk="0" hangingPunct="0">
              <a:lnSpc>
                <a:spcPct val="100000"/>
              </a:lnSpc>
              <a:spcBef>
                <a:spcPct val="0"/>
              </a:spcBef>
              <a:spcAft>
                <a:spcPct val="0"/>
              </a:spcAft>
              <a:buClrTx/>
              <a:buSzTx/>
              <a:tabLst/>
              <a:defRPr/>
            </a:pPr>
            <a:r>
              <a:rPr kumimoji="0" lang="en-US" altLang="ja-JP" kern="0" dirty="0" smtClean="0">
                <a:latin typeface="+mn-lt"/>
              </a:rPr>
              <a:t>PID</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Library of </a:t>
            </a:r>
            <a:r>
              <a:rPr kumimoji="0" lang="en-US" altLang="ja-JP" sz="2000" b="0" kern="0" dirty="0">
                <a:latin typeface="+mn-lt"/>
              </a:rPr>
              <a:t>o</a:t>
            </a:r>
            <a:r>
              <a:rPr kumimoji="0" lang="en-US" altLang="ja-JP" sz="2000" b="0" kern="0" dirty="0" smtClean="0">
                <a:latin typeface="+mn-lt"/>
              </a:rPr>
              <a:t>ver 600 target gases</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Iso-Butylene (C4H8) will be calibration </a:t>
            </a:r>
            <a:r>
              <a:rPr kumimoji="0" lang="en-US" altLang="ja-JP" sz="2000" b="0" kern="0" smtClean="0">
                <a:latin typeface="+mn-lt"/>
              </a:rPr>
              <a:t>gas standard. </a:t>
            </a:r>
            <a:endParaRPr kumimoji="0" lang="en-US" altLang="ja-JP" sz="2000" b="0" kern="0" dirty="0" smtClean="0">
              <a:latin typeface="+mn-lt"/>
            </a:endParaRPr>
          </a:p>
        </p:txBody>
      </p:sp>
      <p:pic>
        <p:nvPicPr>
          <p:cNvPr id="14" name="図 1"/>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0835" t="34483" r="37138" b="12225"/>
          <a:stretch/>
        </p:blipFill>
        <p:spPr bwMode="auto">
          <a:xfrm>
            <a:off x="758299" y="3017610"/>
            <a:ext cx="720080" cy="1052649"/>
          </a:xfrm>
          <a:prstGeom prst="rect">
            <a:avLst/>
          </a:prstGeom>
          <a:solidFill>
            <a:schemeClr val="bg1"/>
          </a:solidFill>
          <a:ln>
            <a:noFill/>
          </a:ln>
        </p:spPr>
      </p:pic>
      <p:pic>
        <p:nvPicPr>
          <p:cNvPr id="15" name="図 1"/>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6466" t="34483" r="59305" b="6734"/>
          <a:stretch/>
        </p:blipFill>
        <p:spPr bwMode="auto">
          <a:xfrm>
            <a:off x="688326" y="4685153"/>
            <a:ext cx="792087" cy="1161093"/>
          </a:xfrm>
          <a:prstGeom prst="rect">
            <a:avLst/>
          </a:prstGeom>
          <a:solidFill>
            <a:schemeClr val="bg1"/>
          </a:solidFill>
          <a:ln>
            <a:noFill/>
          </a:ln>
        </p:spPr>
      </p:pic>
      <p:sp>
        <p:nvSpPr>
          <p:cNvPr id="12"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Smart Sensor Gases</a:t>
            </a:r>
          </a:p>
        </p:txBody>
      </p:sp>
      <p:sp>
        <p:nvSpPr>
          <p:cNvPr id="2" name="TextBox 1"/>
          <p:cNvSpPr txBox="1"/>
          <p:nvPr/>
        </p:nvSpPr>
        <p:spPr>
          <a:xfrm>
            <a:off x="683568" y="6381328"/>
            <a:ext cx="7560840" cy="338554"/>
          </a:xfrm>
          <a:prstGeom prst="rect">
            <a:avLst/>
          </a:prstGeom>
          <a:noFill/>
        </p:spPr>
        <p:txBody>
          <a:bodyPr wrap="square" rtlCol="0">
            <a:spAutoFit/>
          </a:bodyPr>
          <a:lstStyle/>
          <a:p>
            <a:pPr lvl="0" eaLnBrk="0" fontAlgn="base" hangingPunct="0">
              <a:spcBef>
                <a:spcPct val="0"/>
              </a:spcBef>
              <a:spcAft>
                <a:spcPct val="0"/>
              </a:spcAft>
              <a:defRPr/>
            </a:pPr>
            <a:r>
              <a:rPr kumimoji="0" lang="en-US" altLang="ja-JP" sz="1600" kern="0" dirty="0" smtClean="0"/>
              <a:t>*Sensors currently under development.</a:t>
            </a:r>
            <a:endParaRPr kumimoji="0" lang="en-US" altLang="ja-JP" sz="1600" kern="0" dirty="0"/>
          </a:p>
        </p:txBody>
      </p:sp>
      <p:grpSp>
        <p:nvGrpSpPr>
          <p:cNvPr id="4" name="Group 3"/>
          <p:cNvGrpSpPr/>
          <p:nvPr/>
        </p:nvGrpSpPr>
        <p:grpSpPr>
          <a:xfrm>
            <a:off x="1691680" y="2708920"/>
            <a:ext cx="7051282" cy="1728192"/>
            <a:chOff x="1691680" y="2708920"/>
            <a:chExt cx="7051282" cy="1728192"/>
          </a:xfrm>
        </p:grpSpPr>
        <p:sp>
          <p:nvSpPr>
            <p:cNvPr id="11" name="Rounded Rectangle 7"/>
            <p:cNvSpPr/>
            <p:nvPr/>
          </p:nvSpPr>
          <p:spPr bwMode="auto">
            <a:xfrm>
              <a:off x="1691680" y="3068960"/>
              <a:ext cx="7051282" cy="1368152"/>
            </a:xfrm>
            <a:prstGeom prst="roundRect">
              <a:avLst>
                <a:gd name="adj" fmla="val 4847"/>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numCol="2"/>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SO2 0-6 ppm</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NO2 0-9 ppm</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HCN 0-15 ppm</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NH3 0-75 ppm*</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NH3 0-400 ppm*</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Cl2 0-3 ppm*</a:t>
              </a:r>
            </a:p>
            <a:p>
              <a:pPr marR="0" lvl="0" defTabSz="914400" eaLnBrk="0" fontAlgn="base" latinLnBrk="0" hangingPunct="0">
                <a:lnSpc>
                  <a:spcPct val="100000"/>
                </a:lnSpc>
                <a:spcBef>
                  <a:spcPct val="0"/>
                </a:spcBef>
                <a:spcAft>
                  <a:spcPct val="0"/>
                </a:spcAft>
                <a:buClrTx/>
                <a:buSzTx/>
                <a:tabLst/>
                <a:defRPr/>
              </a:pPr>
              <a:r>
                <a:rPr kumimoji="0" lang="en-US" altLang="ja-JP" sz="2000" b="0" kern="0" dirty="0" smtClean="0">
                  <a:latin typeface="+mn-lt"/>
                </a:rPr>
                <a:t>Cl2 0-10 ppm*</a:t>
              </a:r>
            </a:p>
          </p:txBody>
        </p:sp>
        <p:sp>
          <p:nvSpPr>
            <p:cNvPr id="3" name="TextBox 2"/>
            <p:cNvSpPr txBox="1"/>
            <p:nvPr/>
          </p:nvSpPr>
          <p:spPr>
            <a:xfrm>
              <a:off x="1691680" y="2708920"/>
              <a:ext cx="6840760" cy="400110"/>
            </a:xfrm>
            <a:prstGeom prst="rect">
              <a:avLst/>
            </a:prstGeom>
            <a:noFill/>
          </p:spPr>
          <p:txBody>
            <a:bodyPr wrap="square" rtlCol="0">
              <a:spAutoFit/>
            </a:bodyPr>
            <a:lstStyle/>
            <a:p>
              <a:pPr eaLnBrk="0" fontAlgn="base" hangingPunct="0">
                <a:spcBef>
                  <a:spcPct val="0"/>
                </a:spcBef>
                <a:spcAft>
                  <a:spcPct val="0"/>
                </a:spcAft>
                <a:defRPr/>
              </a:pPr>
              <a:r>
                <a:rPr kumimoji="0" lang="en-US" altLang="ja-JP" sz="2000" b="1" kern="0" dirty="0" smtClean="0"/>
                <a:t>EC</a:t>
              </a:r>
              <a:endParaRPr kumimoji="0" lang="en-US" altLang="ja-JP" kern="0" dirty="0"/>
            </a:p>
          </p:txBody>
        </p:sp>
      </p:grpSp>
      <p:grpSp>
        <p:nvGrpSpPr>
          <p:cNvPr id="9" name="Group 8"/>
          <p:cNvGrpSpPr/>
          <p:nvPr/>
        </p:nvGrpSpPr>
        <p:grpSpPr>
          <a:xfrm>
            <a:off x="1691680" y="4509120"/>
            <a:ext cx="7051282" cy="1728192"/>
            <a:chOff x="1763688" y="4653136"/>
            <a:chExt cx="7051282" cy="1728192"/>
          </a:xfrm>
        </p:grpSpPr>
        <p:sp>
          <p:nvSpPr>
            <p:cNvPr id="18" name="Rounded Rectangle 7"/>
            <p:cNvSpPr/>
            <p:nvPr/>
          </p:nvSpPr>
          <p:spPr bwMode="auto">
            <a:xfrm>
              <a:off x="1763688" y="5013176"/>
              <a:ext cx="7051282" cy="1368152"/>
            </a:xfrm>
            <a:prstGeom prst="roundRect">
              <a:avLst>
                <a:gd name="adj" fmla="val 4847"/>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numCol="2"/>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sz="2000" b="0" kern="0" dirty="0"/>
                <a:t>CO2 0-5% </a:t>
              </a:r>
              <a:r>
                <a:rPr kumimoji="0" lang="en-US" altLang="ja-JP" sz="2000" b="0" kern="0" dirty="0" smtClean="0"/>
                <a:t>vol*</a:t>
              </a:r>
              <a:endParaRPr kumimoji="0" lang="en-US" altLang="ja-JP" sz="2000" b="0" kern="0" dirty="0"/>
            </a:p>
            <a:p>
              <a:pPr lvl="0" eaLnBrk="0" fontAlgn="base" hangingPunct="0">
                <a:spcBef>
                  <a:spcPct val="0"/>
                </a:spcBef>
                <a:spcAft>
                  <a:spcPct val="0"/>
                </a:spcAft>
                <a:defRPr/>
              </a:pPr>
              <a:r>
                <a:rPr kumimoji="0" lang="en-US" altLang="ja-JP" sz="2000" b="0" kern="0" dirty="0"/>
                <a:t>HC 0-100% </a:t>
              </a:r>
              <a:r>
                <a:rPr kumimoji="0" lang="en-US" altLang="ja-JP" sz="2000" b="0" kern="0" dirty="0" smtClean="0"/>
                <a:t>LEL*</a:t>
              </a:r>
              <a:endParaRPr kumimoji="0" lang="en-US" altLang="ja-JP" sz="2000" b="0" kern="0" dirty="0"/>
            </a:p>
            <a:p>
              <a:pPr lvl="0" eaLnBrk="0" fontAlgn="base" hangingPunct="0">
                <a:spcBef>
                  <a:spcPct val="0"/>
                </a:spcBef>
                <a:spcAft>
                  <a:spcPct val="0"/>
                </a:spcAft>
                <a:defRPr/>
              </a:pPr>
              <a:r>
                <a:rPr kumimoji="0" lang="en-US" altLang="ja-JP" sz="2000" b="0" kern="0" dirty="0"/>
                <a:t>HC 0-30% </a:t>
              </a:r>
              <a:r>
                <a:rPr kumimoji="0" lang="en-US" altLang="ja-JP" sz="2000" b="0" kern="0" dirty="0" smtClean="0"/>
                <a:t>vol*</a:t>
              </a:r>
              <a:endParaRPr kumimoji="0" lang="en-US" altLang="ja-JP" sz="2000" b="0" kern="0" dirty="0"/>
            </a:p>
            <a:p>
              <a:pPr lvl="0" eaLnBrk="0" fontAlgn="base" hangingPunct="0">
                <a:spcBef>
                  <a:spcPct val="0"/>
                </a:spcBef>
                <a:spcAft>
                  <a:spcPct val="0"/>
                </a:spcAft>
                <a:defRPr/>
              </a:pPr>
              <a:r>
                <a:rPr kumimoji="0" lang="en-US" altLang="ja-JP" sz="2000" b="0" kern="0" dirty="0"/>
                <a:t>CH4 0-100% </a:t>
              </a:r>
              <a:r>
                <a:rPr kumimoji="0" lang="en-US" altLang="ja-JP" sz="2000" b="0" kern="0" dirty="0" smtClean="0"/>
                <a:t>LEL*</a:t>
              </a:r>
              <a:endParaRPr kumimoji="0" lang="en-US" altLang="ja-JP" sz="2000" b="0" kern="0" dirty="0"/>
            </a:p>
            <a:p>
              <a:pPr lvl="0" eaLnBrk="0" fontAlgn="base" hangingPunct="0">
                <a:spcBef>
                  <a:spcPct val="0"/>
                </a:spcBef>
                <a:spcAft>
                  <a:spcPct val="0"/>
                </a:spcAft>
                <a:defRPr/>
              </a:pPr>
              <a:r>
                <a:rPr kumimoji="0" lang="en-US" altLang="ja-JP" sz="2000" b="0" kern="0" dirty="0"/>
                <a:t>CH4 0-100% </a:t>
              </a:r>
              <a:r>
                <a:rPr kumimoji="0" lang="en-US" altLang="ja-JP" sz="2000" b="0" kern="0" dirty="0" smtClean="0"/>
                <a:t>vol*</a:t>
              </a:r>
              <a:endParaRPr kumimoji="0" lang="en-US" altLang="ja-JP" sz="2000" b="0" kern="0" dirty="0"/>
            </a:p>
            <a:p>
              <a:pPr lvl="0" eaLnBrk="0" fontAlgn="base" hangingPunct="0">
                <a:spcBef>
                  <a:spcPct val="0"/>
                </a:spcBef>
                <a:spcAft>
                  <a:spcPct val="0"/>
                </a:spcAft>
                <a:defRPr/>
              </a:pPr>
              <a:r>
                <a:rPr kumimoji="0" lang="en-US" altLang="ja-JP" sz="2000" b="0" kern="0" dirty="0"/>
                <a:t>CO2 0-5000 </a:t>
              </a:r>
              <a:r>
                <a:rPr kumimoji="0" lang="en-US" altLang="ja-JP" sz="2000" b="0" kern="0" dirty="0" smtClean="0"/>
                <a:t>ppm*</a:t>
              </a:r>
              <a:endParaRPr kumimoji="0" lang="en-US" altLang="ja-JP" sz="2000" b="0" kern="0" dirty="0"/>
            </a:p>
            <a:p>
              <a:pPr lvl="0" eaLnBrk="0" fontAlgn="base" hangingPunct="0">
                <a:spcBef>
                  <a:spcPct val="0"/>
                </a:spcBef>
                <a:spcAft>
                  <a:spcPct val="0"/>
                </a:spcAft>
                <a:defRPr/>
              </a:pPr>
              <a:r>
                <a:rPr kumimoji="0" lang="en-US" altLang="ja-JP" sz="2000" b="0" kern="0" dirty="0"/>
                <a:t>CO2 0-10000 </a:t>
              </a:r>
              <a:r>
                <a:rPr kumimoji="0" lang="en-US" altLang="ja-JP" sz="2000" b="0" kern="0" dirty="0" smtClean="0"/>
                <a:t>ppm*</a:t>
              </a:r>
              <a:endParaRPr kumimoji="0" lang="en-US" altLang="ja-JP" sz="2000" b="0" kern="0" dirty="0"/>
            </a:p>
          </p:txBody>
        </p:sp>
        <p:sp>
          <p:nvSpPr>
            <p:cNvPr id="19" name="TextBox 18"/>
            <p:cNvSpPr txBox="1"/>
            <p:nvPr/>
          </p:nvSpPr>
          <p:spPr>
            <a:xfrm>
              <a:off x="1763688" y="4653136"/>
              <a:ext cx="6840760" cy="400110"/>
            </a:xfrm>
            <a:prstGeom prst="rect">
              <a:avLst/>
            </a:prstGeom>
            <a:noFill/>
          </p:spPr>
          <p:txBody>
            <a:bodyPr wrap="square" rtlCol="0">
              <a:spAutoFit/>
            </a:bodyPr>
            <a:lstStyle/>
            <a:p>
              <a:pPr eaLnBrk="0" fontAlgn="base" hangingPunct="0">
                <a:spcBef>
                  <a:spcPct val="0"/>
                </a:spcBef>
                <a:spcAft>
                  <a:spcPct val="0"/>
                </a:spcAft>
                <a:defRPr/>
              </a:pPr>
              <a:r>
                <a:rPr kumimoji="0" lang="en-US" altLang="ja-JP" sz="2000" b="1" kern="0" dirty="0" smtClean="0"/>
                <a:t>IR</a:t>
              </a:r>
              <a:r>
                <a:rPr kumimoji="0" lang="en-US" altLang="ja-JP" kern="0" dirty="0" smtClean="0"/>
                <a:t> </a:t>
              </a:r>
              <a:endParaRPr kumimoji="0" lang="en-US" altLang="ja-JP" kern="0" dirty="0"/>
            </a:p>
          </p:txBody>
        </p:sp>
      </p:grpSp>
    </p:spTree>
    <p:extLst>
      <p:ext uri="{BB962C8B-B14F-4D97-AF65-F5344CB8AC3E}">
        <p14:creationId xmlns:p14="http://schemas.microsoft.com/office/powerpoint/2010/main" val="24388754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7"/>
          <p:cNvSpPr/>
          <p:nvPr/>
        </p:nvSpPr>
        <p:spPr bwMode="auto">
          <a:xfrm>
            <a:off x="2192220" y="3449968"/>
            <a:ext cx="6479391" cy="2931360"/>
          </a:xfrm>
          <a:prstGeom prst="roundRect">
            <a:avLst>
              <a:gd name="adj" fmla="val 352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kern="0" dirty="0" smtClean="0">
                <a:latin typeface="+mn-lt"/>
              </a:rPr>
              <a:t>Rechargeable</a:t>
            </a:r>
            <a:r>
              <a:rPr kumimoji="0" lang="en-US" altLang="ja-JP" b="0" kern="0" dirty="0" smtClean="0">
                <a:latin typeface="+mn-lt"/>
              </a:rPr>
              <a:t>   </a:t>
            </a:r>
          </a:p>
          <a:p>
            <a:pPr lvl="0" eaLnBrk="0" fontAlgn="base" hangingPunct="0">
              <a:spcBef>
                <a:spcPct val="0"/>
              </a:spcBef>
              <a:spcAft>
                <a:spcPct val="0"/>
              </a:spcAft>
              <a:defRPr/>
            </a:pPr>
            <a:r>
              <a:rPr kumimoji="0" lang="en-US" altLang="ja-JP" sz="2000" b="0" kern="0" dirty="0" smtClean="0">
                <a:latin typeface="+mn-lt"/>
              </a:rPr>
              <a:t>BUL-6000</a:t>
            </a:r>
          </a:p>
          <a:p>
            <a:pPr lvl="0" eaLnBrk="0" fontAlgn="base" hangingPunct="0">
              <a:spcBef>
                <a:spcPct val="0"/>
              </a:spcBef>
              <a:spcAft>
                <a:spcPct val="0"/>
              </a:spcAft>
              <a:defRPr/>
            </a:pPr>
            <a:r>
              <a:rPr kumimoji="0" lang="en-US" altLang="ja-JP" sz="1800" b="0" kern="0" dirty="0" smtClean="0">
                <a:latin typeface="+mn-lt"/>
              </a:rPr>
              <a:t>More than </a:t>
            </a:r>
            <a:r>
              <a:rPr kumimoji="0" lang="en-US" altLang="ja-JP" sz="1800" b="0" u="sng" kern="0" dirty="0" smtClean="0">
                <a:latin typeface="+mn-lt"/>
              </a:rPr>
              <a:t>14 hours</a:t>
            </a:r>
            <a:r>
              <a:rPr kumimoji="0" lang="en-US" altLang="ja-JP" sz="1800" b="0" kern="0" dirty="0" smtClean="0">
                <a:latin typeface="+mn-lt"/>
              </a:rPr>
              <a:t> operation</a:t>
            </a:r>
          </a:p>
          <a:p>
            <a:pPr lvl="0" eaLnBrk="0" fontAlgn="base" hangingPunct="0">
              <a:spcBef>
                <a:spcPct val="0"/>
              </a:spcBef>
              <a:spcAft>
                <a:spcPct val="0"/>
              </a:spcAft>
              <a:defRPr/>
            </a:pPr>
            <a:r>
              <a:rPr kumimoji="0" lang="en-US" altLang="ja-JP" sz="1800" b="0" kern="0" dirty="0" smtClean="0">
                <a:latin typeface="+mn-lt"/>
              </a:rPr>
              <a:t>Battery charger BC-6000 </a:t>
            </a:r>
          </a:p>
        </p:txBody>
      </p:sp>
      <p:sp>
        <p:nvSpPr>
          <p:cNvPr id="7" name="Rounded Rectangle 7"/>
          <p:cNvSpPr/>
          <p:nvPr/>
        </p:nvSpPr>
        <p:spPr bwMode="auto">
          <a:xfrm>
            <a:off x="2192220" y="1756674"/>
            <a:ext cx="6479391" cy="1516207"/>
          </a:xfrm>
          <a:prstGeom prst="roundRect">
            <a:avLst>
              <a:gd name="adj" fmla="val 352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lvl="0" eaLnBrk="0" fontAlgn="base" hangingPunct="0">
              <a:spcBef>
                <a:spcPct val="0"/>
              </a:spcBef>
              <a:spcAft>
                <a:spcPct val="0"/>
              </a:spcAft>
              <a:defRPr/>
            </a:pPr>
            <a:r>
              <a:rPr kumimoji="0" lang="en-US" altLang="ja-JP" kern="0" dirty="0" smtClean="0">
                <a:latin typeface="+mn-lt"/>
              </a:rPr>
              <a:t>Alkaline</a:t>
            </a:r>
            <a:r>
              <a:rPr kumimoji="0" lang="en-US" altLang="ja-JP" b="0" kern="0" dirty="0" smtClean="0">
                <a:latin typeface="+mn-lt"/>
              </a:rPr>
              <a:t>   </a:t>
            </a:r>
          </a:p>
          <a:p>
            <a:pPr lvl="0" eaLnBrk="0" fontAlgn="base" hangingPunct="0">
              <a:spcBef>
                <a:spcPct val="0"/>
              </a:spcBef>
              <a:spcAft>
                <a:spcPct val="0"/>
              </a:spcAft>
              <a:defRPr/>
            </a:pPr>
            <a:r>
              <a:rPr kumimoji="0" lang="en-US" altLang="ja-JP" sz="2000" b="0" kern="0" dirty="0" smtClean="0">
                <a:latin typeface="+mn-lt"/>
              </a:rPr>
              <a:t>BUD-6000 </a:t>
            </a:r>
          </a:p>
          <a:p>
            <a:pPr lvl="0" eaLnBrk="0" fontAlgn="base" hangingPunct="0">
              <a:spcBef>
                <a:spcPct val="0"/>
              </a:spcBef>
              <a:spcAft>
                <a:spcPct val="0"/>
              </a:spcAft>
              <a:defRPr/>
            </a:pPr>
            <a:r>
              <a:rPr kumimoji="0" lang="en-US" altLang="ja-JP" sz="1800" b="0" kern="0" dirty="0" smtClean="0">
                <a:latin typeface="+mn-lt"/>
              </a:rPr>
              <a:t>AA size battery x 3 pieces</a:t>
            </a:r>
          </a:p>
          <a:p>
            <a:pPr lvl="0" eaLnBrk="0" fontAlgn="base" hangingPunct="0">
              <a:spcBef>
                <a:spcPct val="0"/>
              </a:spcBef>
              <a:spcAft>
                <a:spcPct val="0"/>
              </a:spcAft>
              <a:defRPr/>
            </a:pPr>
            <a:r>
              <a:rPr kumimoji="0" lang="en-US" altLang="ja-JP" sz="1800" b="0" kern="0" dirty="0" smtClean="0">
                <a:latin typeface="+mn-lt"/>
              </a:rPr>
              <a:t>More than </a:t>
            </a:r>
            <a:r>
              <a:rPr kumimoji="0" lang="en-US" altLang="ja-JP" sz="1800" b="0" u="sng" kern="0" dirty="0" smtClean="0">
                <a:latin typeface="+mn-lt"/>
              </a:rPr>
              <a:t>8 hours</a:t>
            </a:r>
            <a:r>
              <a:rPr kumimoji="0" lang="en-US" altLang="ja-JP" sz="1800" b="0" kern="0" dirty="0" smtClean="0">
                <a:latin typeface="+mn-lt"/>
              </a:rPr>
              <a:t> operation</a:t>
            </a:r>
          </a:p>
        </p:txBody>
      </p:sp>
      <p:pic>
        <p:nvPicPr>
          <p:cNvPr id="9" name="図 8"/>
          <p:cNvPicPr/>
          <p:nvPr/>
        </p:nvPicPr>
        <p:blipFill>
          <a:blip r:embed="rId2" cstate="print">
            <a:extLst>
              <a:ext uri="{28A0092B-C50C-407E-A947-70E740481C1C}">
                <a14:useLocalDpi xmlns:a14="http://schemas.microsoft.com/office/drawing/2010/main" val="0"/>
              </a:ext>
            </a:extLst>
          </a:blip>
          <a:stretch>
            <a:fillRect/>
          </a:stretch>
        </p:blipFill>
        <p:spPr>
          <a:xfrm>
            <a:off x="6228184" y="3651774"/>
            <a:ext cx="1042199" cy="997363"/>
          </a:xfrm>
          <a:prstGeom prst="rect">
            <a:avLst/>
          </a:prstGeom>
        </p:spPr>
      </p:pic>
      <p:pic>
        <p:nvPicPr>
          <p:cNvPr id="10" name="図 9"/>
          <p:cNvPicPr/>
          <p:nvPr/>
        </p:nvPicPr>
        <p:blipFill>
          <a:blip r:embed="rId3" cstate="print">
            <a:extLst>
              <a:ext uri="{28A0092B-C50C-407E-A947-70E740481C1C}">
                <a14:useLocalDpi xmlns:a14="http://schemas.microsoft.com/office/drawing/2010/main" val="0"/>
              </a:ext>
            </a:extLst>
          </a:blip>
          <a:stretch>
            <a:fillRect/>
          </a:stretch>
        </p:blipFill>
        <p:spPr>
          <a:xfrm>
            <a:off x="5602758" y="1982948"/>
            <a:ext cx="1076908" cy="1070509"/>
          </a:xfrm>
          <a:prstGeom prst="rect">
            <a:avLst/>
          </a:prstGeom>
        </p:spPr>
      </p:pic>
      <p:pic>
        <p:nvPicPr>
          <p:cNvPr id="12" name="図 11"/>
          <p:cNvPicPr/>
          <p:nvPr/>
        </p:nvPicPr>
        <p:blipFill>
          <a:blip r:embed="rId4"/>
          <a:stretch>
            <a:fillRect/>
          </a:stretch>
        </p:blipFill>
        <p:spPr>
          <a:xfrm>
            <a:off x="7346058" y="3651774"/>
            <a:ext cx="1169577" cy="997363"/>
          </a:xfrm>
          <a:prstGeom prst="rect">
            <a:avLst/>
          </a:prstGeom>
          <a:ln>
            <a:solidFill>
              <a:schemeClr val="tx1"/>
            </a:solidFill>
          </a:ln>
        </p:spPr>
      </p:pic>
      <p:pic>
        <p:nvPicPr>
          <p:cNvPr id="13" name="図 12"/>
          <p:cNvPicPr/>
          <p:nvPr/>
        </p:nvPicPr>
        <p:blipFill>
          <a:blip r:embed="rId5"/>
          <a:stretch>
            <a:fillRect/>
          </a:stretch>
        </p:blipFill>
        <p:spPr>
          <a:xfrm>
            <a:off x="7346058" y="4761517"/>
            <a:ext cx="1169577" cy="939377"/>
          </a:xfrm>
          <a:prstGeom prst="rect">
            <a:avLst/>
          </a:prstGeom>
          <a:ln>
            <a:solidFill>
              <a:schemeClr val="tx1"/>
            </a:solidFill>
          </a:ln>
        </p:spPr>
      </p:pic>
      <p:pic>
        <p:nvPicPr>
          <p:cNvPr id="14" name="図 13"/>
          <p:cNvPicPr/>
          <p:nvPr/>
        </p:nvPicPr>
        <p:blipFill>
          <a:blip r:embed="rId6" cstate="print">
            <a:extLst>
              <a:ext uri="{28A0092B-C50C-407E-A947-70E740481C1C}">
                <a14:useLocalDpi xmlns:a14="http://schemas.microsoft.com/office/drawing/2010/main" val="0"/>
              </a:ext>
            </a:extLst>
          </a:blip>
          <a:stretch>
            <a:fillRect/>
          </a:stretch>
        </p:blipFill>
        <p:spPr>
          <a:xfrm>
            <a:off x="7736789" y="1982948"/>
            <a:ext cx="867659" cy="1070509"/>
          </a:xfrm>
          <a:prstGeom prst="rect">
            <a:avLst/>
          </a:prstGeom>
        </p:spPr>
      </p:pic>
      <p:pic>
        <p:nvPicPr>
          <p:cNvPr id="15" name="図 14"/>
          <p:cNvPicPr/>
          <p:nvPr/>
        </p:nvPicPr>
        <p:blipFill>
          <a:blip r:embed="rId7" cstate="print">
            <a:extLst>
              <a:ext uri="{28A0092B-C50C-407E-A947-70E740481C1C}">
                <a14:useLocalDpi xmlns:a14="http://schemas.microsoft.com/office/drawing/2010/main" val="0"/>
              </a:ext>
            </a:extLst>
          </a:blip>
          <a:stretch>
            <a:fillRect/>
          </a:stretch>
        </p:blipFill>
        <p:spPr>
          <a:xfrm>
            <a:off x="6699520" y="1974188"/>
            <a:ext cx="994082" cy="1079269"/>
          </a:xfrm>
          <a:prstGeom prst="rect">
            <a:avLst/>
          </a:prstGeom>
        </p:spPr>
      </p:pic>
      <p:pic>
        <p:nvPicPr>
          <p:cNvPr id="1026" name="図 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11760" y="5112696"/>
            <a:ext cx="1342975" cy="989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図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50936" y="5112696"/>
            <a:ext cx="2144542" cy="9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Power Supply</a:t>
            </a:r>
          </a:p>
        </p:txBody>
      </p:sp>
      <p:pic>
        <p:nvPicPr>
          <p:cNvPr id="21" name="Picture 20" descr="GX-6000_front.jpg"/>
          <p:cNvPicPr>
            <a:picLocks noChangeAspect="1"/>
          </p:cNvPicPr>
          <p:nvPr/>
        </p:nvPicPr>
        <p:blipFill rotWithShape="1">
          <a:blip r:embed="rId10" cstate="print">
            <a:extLst>
              <a:ext uri="{28A0092B-C50C-407E-A947-70E740481C1C}">
                <a14:useLocalDpi xmlns:a14="http://schemas.microsoft.com/office/drawing/2010/main" val="0"/>
              </a:ext>
            </a:extLst>
          </a:blip>
          <a:srcRect l="18923" t="3160" r="25063" b="6701"/>
          <a:stretch/>
        </p:blipFill>
        <p:spPr>
          <a:xfrm>
            <a:off x="523919" y="1701800"/>
            <a:ext cx="1469937" cy="4742285"/>
          </a:xfrm>
          <a:prstGeom prst="rect">
            <a:avLst/>
          </a:prstGeom>
        </p:spPr>
      </p:pic>
    </p:spTree>
    <p:extLst>
      <p:ext uri="{BB962C8B-B14F-4D97-AF65-F5344CB8AC3E}">
        <p14:creationId xmlns:p14="http://schemas.microsoft.com/office/powerpoint/2010/main" val="5206059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7"/>
          <p:cNvSpPr/>
          <p:nvPr/>
        </p:nvSpPr>
        <p:spPr bwMode="auto">
          <a:xfrm>
            <a:off x="3347864" y="1738605"/>
            <a:ext cx="5472608" cy="2482483"/>
          </a:xfrm>
          <a:prstGeom prst="roundRect">
            <a:avLst>
              <a:gd name="adj" fmla="val 3522"/>
            </a:avLst>
          </a:prstGeom>
          <a:solidFill>
            <a:schemeClr val="bg1"/>
          </a:solidFill>
          <a:ln w="9525"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L="57150" indent="-342900" eaLnBrk="0" fontAlgn="base" hangingPunct="0">
              <a:spcBef>
                <a:spcPct val="0"/>
              </a:spcBef>
              <a:spcAft>
                <a:spcPct val="0"/>
              </a:spcAft>
              <a:buFont typeface="Arial"/>
              <a:buChar char="•"/>
              <a:defRPr/>
            </a:pPr>
            <a:r>
              <a:rPr kumimoji="0" lang="en-US" altLang="ja-JP" sz="2000" b="0" kern="0" dirty="0" smtClean="0">
                <a:latin typeface="+mn-lt"/>
              </a:rPr>
              <a:t>Docking station </a:t>
            </a:r>
            <a:r>
              <a:rPr kumimoji="0" lang="en-US" altLang="ja-JP" sz="2000" b="0" kern="0" dirty="0">
                <a:latin typeface="+mn-lt"/>
              </a:rPr>
              <a:t>can </a:t>
            </a:r>
            <a:r>
              <a:rPr kumimoji="0" lang="en-US" altLang="ja-JP" sz="2000" b="0" kern="0" dirty="0" smtClean="0">
                <a:latin typeface="+mn-lt"/>
              </a:rPr>
              <a:t>be connected to single PC (up </a:t>
            </a:r>
            <a:r>
              <a:rPr kumimoji="0" lang="en-US" altLang="ja-JP" sz="2000" b="0" kern="0" dirty="0">
                <a:latin typeface="+mn-lt"/>
              </a:rPr>
              <a:t>to 10 </a:t>
            </a:r>
            <a:r>
              <a:rPr kumimoji="0" lang="en-US" altLang="ja-JP" sz="2000" b="0" kern="0" dirty="0" smtClean="0">
                <a:latin typeface="+mn-lt"/>
              </a:rPr>
              <a:t>units). </a:t>
            </a:r>
          </a:p>
          <a:p>
            <a:pPr marL="57150" indent="-342900" eaLnBrk="0" fontAlgn="base" hangingPunct="0">
              <a:spcBef>
                <a:spcPct val="0"/>
              </a:spcBef>
              <a:spcAft>
                <a:spcPct val="0"/>
              </a:spcAft>
              <a:buFont typeface="Arial"/>
              <a:buChar char="•"/>
              <a:defRPr/>
            </a:pPr>
            <a:r>
              <a:rPr kumimoji="0" lang="en-US" altLang="ja-JP" sz="2000" b="0" kern="0" dirty="0" smtClean="0">
                <a:latin typeface="+mn-lt"/>
              </a:rPr>
              <a:t>Available in December of 2015</a:t>
            </a:r>
          </a:p>
        </p:txBody>
      </p:sp>
      <p:sp>
        <p:nvSpPr>
          <p:cNvPr id="37" name="Rounded Rectangle 7"/>
          <p:cNvSpPr/>
          <p:nvPr/>
        </p:nvSpPr>
        <p:spPr bwMode="auto">
          <a:xfrm>
            <a:off x="1259632" y="332657"/>
            <a:ext cx="7488832" cy="504056"/>
          </a:xfrm>
          <a:prstGeom prst="roundRect">
            <a:avLst>
              <a:gd name="adj" fmla="val 2011"/>
            </a:avLst>
          </a:prstGeom>
          <a:no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lvl1pPr>
              <a:defRPr sz="2400" b="1">
                <a:solidFill>
                  <a:schemeClr val="tx1"/>
                </a:solidFill>
                <a:latin typeface="Arial" pitchFamily="34" charset="0"/>
                <a:ea typeface="ＭＳ Ｐゴシック" pitchFamily="50" charset="-128"/>
              </a:defRPr>
            </a:lvl1pPr>
            <a:lvl2pPr marL="742950" indent="-285750">
              <a:defRPr sz="2400" b="1">
                <a:solidFill>
                  <a:schemeClr val="tx1"/>
                </a:solidFill>
                <a:latin typeface="Arial" pitchFamily="34" charset="0"/>
                <a:ea typeface="ＭＳ Ｐゴシック" pitchFamily="50" charset="-128"/>
              </a:defRPr>
            </a:lvl2pPr>
            <a:lvl3pPr marL="1143000" indent="-228600">
              <a:defRPr sz="2400" b="1">
                <a:solidFill>
                  <a:schemeClr val="tx1"/>
                </a:solidFill>
                <a:latin typeface="Arial" pitchFamily="34" charset="0"/>
                <a:ea typeface="ＭＳ Ｐゴシック" pitchFamily="50" charset="-128"/>
              </a:defRPr>
            </a:lvl3pPr>
            <a:lvl4pPr marL="1600200" indent="-228600">
              <a:defRPr sz="2400" b="1">
                <a:solidFill>
                  <a:schemeClr val="tx1"/>
                </a:solidFill>
                <a:latin typeface="Arial" pitchFamily="34" charset="0"/>
                <a:ea typeface="ＭＳ Ｐゴシック" pitchFamily="50" charset="-128"/>
              </a:defRPr>
            </a:lvl4pPr>
            <a:lvl5pPr marL="2057400" indent="-228600">
              <a:defRPr sz="2400" b="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50" charset="-128"/>
              </a:defRPr>
            </a:lvl9pPr>
          </a:lstStyle>
          <a:p>
            <a:pPr marR="0" lvl="0" algn="r" defTabSz="914400" eaLnBrk="0" fontAlgn="base" latinLnBrk="0" hangingPunct="0">
              <a:lnSpc>
                <a:spcPct val="100000"/>
              </a:lnSpc>
              <a:spcBef>
                <a:spcPct val="0"/>
              </a:spcBef>
              <a:spcAft>
                <a:spcPct val="0"/>
              </a:spcAft>
              <a:buClrTx/>
              <a:buSzTx/>
              <a:tabLst/>
              <a:defRPr/>
            </a:pPr>
            <a:r>
              <a:rPr kumimoji="0" lang="en-US" altLang="ja-JP" sz="2800" kern="0" dirty="0" smtClean="0">
                <a:latin typeface="+mj-lt"/>
              </a:rPr>
              <a:t>SDM-6000 Docking Station</a:t>
            </a:r>
          </a:p>
        </p:txBody>
      </p:sp>
      <p:pic>
        <p:nvPicPr>
          <p:cNvPr id="2" name="Picture 1" descr="sdm-60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340768"/>
            <a:ext cx="2957756" cy="5240038"/>
          </a:xfrm>
          <a:prstGeom prst="rect">
            <a:avLst/>
          </a:prstGeom>
        </p:spPr>
      </p:pic>
    </p:spTree>
    <p:extLst>
      <p:ext uri="{BB962C8B-B14F-4D97-AF65-F5344CB8AC3E}">
        <p14:creationId xmlns:p14="http://schemas.microsoft.com/office/powerpoint/2010/main" val="23477433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22103</TotalTime>
  <Words>1522</Words>
  <Application>Microsoft Macintosh PowerPoint</Application>
  <PresentationFormat>On-screen Show (4:3)</PresentationFormat>
  <Paragraphs>250</Paragraphs>
  <Slides>41</Slides>
  <Notes>4</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Calibration &amp; Maintenance</vt:lpstr>
      <vt:lpstr>Calibration, Standard 4 Gas Unit</vt:lpstr>
      <vt:lpstr>Calibration </vt:lpstr>
      <vt:lpstr>Calibration</vt:lpstr>
      <vt:lpstr>Calibration</vt:lpstr>
      <vt:lpstr>Calibration</vt:lpstr>
      <vt:lpstr>Calibration</vt:lpstr>
      <vt:lpstr>Sensor Replacement</vt:lpstr>
      <vt:lpstr>Sensor Replacement</vt:lpstr>
      <vt:lpstr>Sensor Replacement</vt:lpstr>
      <vt:lpstr>Replacement of Sensor Scrubbers</vt:lpstr>
      <vt:lpstr>Pump Replacement</vt:lpstr>
      <vt:lpstr>Pump Replacement</vt:lpstr>
      <vt:lpstr>GX-6000 Exploded View</vt:lpstr>
      <vt:lpstr>Li-ion Battery Replacement</vt:lpstr>
      <vt:lpstr>Programming Modes</vt:lpstr>
      <vt:lpstr>USER Mode</vt:lpstr>
      <vt:lpstr>USER Mode</vt:lpstr>
      <vt:lpstr>USER Mode</vt:lpstr>
      <vt:lpstr>MAINTENANCE Mode</vt:lpstr>
      <vt:lpstr>MAINTENANCE Mode</vt:lpstr>
      <vt:lpstr>MAINTENANCE Mode</vt:lpstr>
      <vt:lpstr>MAINTENANCE Mode</vt:lpstr>
      <vt:lpstr>MAINTENANCE Mode</vt:lpstr>
      <vt:lpstr>MAINTENANCE Mode</vt:lpstr>
      <vt:lpstr>Factory Mode </vt:lpstr>
      <vt:lpstr>Factory Mode </vt:lpstr>
      <vt:lpstr>Factory Mode </vt:lpstr>
      <vt:lpstr>Factory Mode </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岡本　亮</dc:creator>
  <cp:lastModifiedBy>Steve Bretzke</cp:lastModifiedBy>
  <cp:revision>411</cp:revision>
  <cp:lastPrinted>2015-10-22T21:40:46Z</cp:lastPrinted>
  <dcterms:created xsi:type="dcterms:W3CDTF">2014-03-07T04:48:04Z</dcterms:created>
  <dcterms:modified xsi:type="dcterms:W3CDTF">2015-10-22T22:34:26Z</dcterms:modified>
</cp:coreProperties>
</file>