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74" r:id="rId2"/>
    <p:sldId id="300" r:id="rId3"/>
    <p:sldId id="301" r:id="rId4"/>
    <p:sldId id="280" r:id="rId5"/>
    <p:sldId id="281" r:id="rId6"/>
    <p:sldId id="284" r:id="rId7"/>
    <p:sldId id="299" r:id="rId8"/>
    <p:sldId id="273" r:id="rId9"/>
    <p:sldId id="282" r:id="rId10"/>
    <p:sldId id="283" r:id="rId11"/>
    <p:sldId id="285" r:id="rId12"/>
    <p:sldId id="302" r:id="rId13"/>
    <p:sldId id="303" r:id="rId14"/>
    <p:sldId id="304" r:id="rId15"/>
  </p:sldIdLst>
  <p:sldSz cx="9144000" cy="6858000" type="screen4x3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704">
          <p15:clr>
            <a:srgbClr val="A4A3A4"/>
          </p15:clr>
        </p15:guide>
        <p15:guide id="2" pos="61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ke Johnson" initials="M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0000"/>
    <a:srgbClr val="FF0000"/>
    <a:srgbClr val="FFFF66"/>
    <a:srgbClr val="F8F8F8"/>
    <a:srgbClr val="EAEAEA"/>
    <a:srgbClr val="FF6600"/>
    <a:srgbClr val="A00000"/>
    <a:srgbClr val="C80000"/>
    <a:srgbClr val="FF99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テーマ スタイル 1 - アクセント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3" autoAdjust="0"/>
    <p:restoredTop sz="94413" autoAdjust="0"/>
  </p:normalViewPr>
  <p:slideViewPr>
    <p:cSldViewPr>
      <p:cViewPr varScale="1">
        <p:scale>
          <a:sx n="142" d="100"/>
          <a:sy n="142" d="100"/>
        </p:scale>
        <p:origin x="-1968" y="-120"/>
      </p:cViewPr>
      <p:guideLst>
        <p:guide orient="horz" pos="2617"/>
        <p:guide pos="25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commentAuthors" Target="commentAuthors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1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/>
            </a:lvl1pPr>
          </a:lstStyle>
          <a:p>
            <a:fld id="{6EFEF91A-C6C2-47C0-B71D-68DF066F66F5}" type="datetimeFigureOut">
              <a:rPr kumimoji="1" lang="ja-JP" altLang="en-US" smtClean="0"/>
              <a:t>2/4/16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3395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3" rIns="90727" bIns="4536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0727" tIns="45363" rIns="90727" bIns="45363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/>
            </a:lvl1pPr>
          </a:lstStyle>
          <a:p>
            <a:fld id="{F96F9799-61E0-41BA-87E4-ED51E465AD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5266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433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Can be connected</a:t>
            </a:r>
            <a:r>
              <a:rPr kumimoji="1" lang="en-US" altLang="ja-JP" baseline="0" dirty="0" smtClean="0"/>
              <a:t> up to 10 units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947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Can be connected</a:t>
            </a:r>
            <a:r>
              <a:rPr kumimoji="1" lang="en-US" altLang="ja-JP" baseline="0" dirty="0" smtClean="0"/>
              <a:t> up to 10 units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947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73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915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31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chart</a:t>
            </a:r>
            <a:endParaRPr lang="en-US" noProof="0" dirty="0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2/4/16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297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2/4/16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626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17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21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2/4/16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032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2/4/16</a:t>
            </a:fld>
            <a:endParaRPr kumimoji="1" lang="ja-JP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7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2/4/16</a:t>
            </a:fld>
            <a:endParaRPr kumimoji="1"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60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2/4/16</a:t>
            </a:fld>
            <a:endParaRPr kumimoji="1" lang="ja-JP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683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2/4/16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094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2/4/16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293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301625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emf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2152411" y="1844824"/>
            <a:ext cx="698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Introducing</a:t>
            </a:r>
          </a:p>
          <a:p>
            <a:pPr algn="ctr"/>
            <a:r>
              <a:rPr lang="en-US" altLang="ja-JP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GX-6000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88514" y="4077072"/>
            <a:ext cx="5875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 gas, sample draw with smart PID, IR &amp; super toxics</a:t>
            </a:r>
            <a:endParaRPr lang="en-US" dirty="0"/>
          </a:p>
        </p:txBody>
      </p:sp>
      <p:pic>
        <p:nvPicPr>
          <p:cNvPr id="5" name="Picture 4" descr="GX-6000_han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0" y="260648"/>
            <a:ext cx="3362054" cy="662473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27784" y="836712"/>
            <a:ext cx="63758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 Have Choices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100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7"/>
          <p:cNvSpPr/>
          <p:nvPr/>
        </p:nvSpPr>
        <p:spPr bwMode="auto">
          <a:xfrm>
            <a:off x="2192220" y="3449968"/>
            <a:ext cx="6479391" cy="2931360"/>
          </a:xfrm>
          <a:prstGeom prst="roundRect">
            <a:avLst>
              <a:gd name="adj" fmla="val 3522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kern="0" dirty="0" smtClean="0">
                <a:latin typeface="+mn-lt"/>
              </a:rPr>
              <a:t>Rechargeable</a:t>
            </a:r>
            <a:r>
              <a:rPr kumimoji="0" lang="en-US" altLang="ja-JP" b="0" kern="0" dirty="0" smtClean="0">
                <a:latin typeface="+mn-lt"/>
              </a:rPr>
              <a:t>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sz="2000" b="0" kern="0" dirty="0" smtClean="0">
                <a:latin typeface="+mn-lt"/>
              </a:rPr>
              <a:t>BUL-6000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sz="1800" b="0" kern="0" dirty="0" smtClean="0">
                <a:latin typeface="+mn-lt"/>
              </a:rPr>
              <a:t>More than </a:t>
            </a:r>
            <a:r>
              <a:rPr kumimoji="0" lang="en-US" altLang="ja-JP" sz="1800" b="0" u="sng" kern="0" dirty="0" smtClean="0">
                <a:latin typeface="+mn-lt"/>
              </a:rPr>
              <a:t>14 hours</a:t>
            </a:r>
            <a:r>
              <a:rPr kumimoji="0" lang="en-US" altLang="ja-JP" sz="1800" b="0" kern="0" dirty="0" smtClean="0">
                <a:latin typeface="+mn-lt"/>
              </a:rPr>
              <a:t> operation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sz="1800" b="0" kern="0" dirty="0" smtClean="0">
                <a:latin typeface="+mn-lt"/>
              </a:rPr>
              <a:t>Battery charger BC-6000 </a:t>
            </a:r>
          </a:p>
        </p:txBody>
      </p:sp>
      <p:sp>
        <p:nvSpPr>
          <p:cNvPr id="7" name="Rounded Rectangle 7"/>
          <p:cNvSpPr/>
          <p:nvPr/>
        </p:nvSpPr>
        <p:spPr bwMode="auto">
          <a:xfrm>
            <a:off x="2192220" y="1756674"/>
            <a:ext cx="6479391" cy="1516207"/>
          </a:xfrm>
          <a:prstGeom prst="roundRect">
            <a:avLst>
              <a:gd name="adj" fmla="val 3522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kern="0" dirty="0" smtClean="0">
                <a:latin typeface="+mn-lt"/>
              </a:rPr>
              <a:t>Alkaline</a:t>
            </a:r>
            <a:r>
              <a:rPr kumimoji="0" lang="en-US" altLang="ja-JP" b="0" kern="0" dirty="0" smtClean="0">
                <a:latin typeface="+mn-lt"/>
              </a:rPr>
              <a:t>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sz="2000" b="0" kern="0" dirty="0" smtClean="0">
                <a:latin typeface="+mn-lt"/>
              </a:rPr>
              <a:t>BUD-6000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sz="1800" b="0" kern="0" dirty="0" smtClean="0">
                <a:latin typeface="+mn-lt"/>
              </a:rPr>
              <a:t>AA size battery x 3 pieces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sz="1800" b="0" kern="0" dirty="0" smtClean="0">
                <a:latin typeface="+mn-lt"/>
              </a:rPr>
              <a:t>More than </a:t>
            </a:r>
            <a:r>
              <a:rPr kumimoji="0" lang="en-US" altLang="ja-JP" sz="1800" b="0" u="sng" kern="0" dirty="0" smtClean="0">
                <a:latin typeface="+mn-lt"/>
              </a:rPr>
              <a:t>8 hours</a:t>
            </a:r>
            <a:r>
              <a:rPr kumimoji="0" lang="en-US" altLang="ja-JP" sz="1800" b="0" kern="0" dirty="0" smtClean="0">
                <a:latin typeface="+mn-lt"/>
              </a:rPr>
              <a:t> operation</a:t>
            </a:r>
          </a:p>
        </p:txBody>
      </p:sp>
      <p:pic>
        <p:nvPicPr>
          <p:cNvPr id="9" name="図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651774"/>
            <a:ext cx="1042199" cy="997363"/>
          </a:xfrm>
          <a:prstGeom prst="rect">
            <a:avLst/>
          </a:prstGeom>
        </p:spPr>
      </p:pic>
      <p:pic>
        <p:nvPicPr>
          <p:cNvPr id="10" name="図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758" y="1982948"/>
            <a:ext cx="1076908" cy="1070509"/>
          </a:xfrm>
          <a:prstGeom prst="rect">
            <a:avLst/>
          </a:prstGeom>
        </p:spPr>
      </p:pic>
      <p:pic>
        <p:nvPicPr>
          <p:cNvPr id="12" name="図 11"/>
          <p:cNvPicPr/>
          <p:nvPr/>
        </p:nvPicPr>
        <p:blipFill>
          <a:blip r:embed="rId4"/>
          <a:stretch>
            <a:fillRect/>
          </a:stretch>
        </p:blipFill>
        <p:spPr>
          <a:xfrm>
            <a:off x="7346058" y="3651774"/>
            <a:ext cx="1169577" cy="9973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図 12"/>
          <p:cNvPicPr/>
          <p:nvPr/>
        </p:nvPicPr>
        <p:blipFill>
          <a:blip r:embed="rId5"/>
          <a:stretch>
            <a:fillRect/>
          </a:stretch>
        </p:blipFill>
        <p:spPr>
          <a:xfrm>
            <a:off x="7346058" y="4761517"/>
            <a:ext cx="1169577" cy="9393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図 1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789" y="1982948"/>
            <a:ext cx="867659" cy="1070509"/>
          </a:xfrm>
          <a:prstGeom prst="rect">
            <a:avLst/>
          </a:prstGeom>
        </p:spPr>
      </p:pic>
      <p:pic>
        <p:nvPicPr>
          <p:cNvPr id="15" name="図 1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520" y="1974188"/>
            <a:ext cx="994082" cy="1079269"/>
          </a:xfrm>
          <a:prstGeom prst="rect">
            <a:avLst/>
          </a:prstGeom>
        </p:spPr>
      </p:pic>
      <p:pic>
        <p:nvPicPr>
          <p:cNvPr id="1026" name="図 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112696"/>
            <a:ext cx="1342975" cy="989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図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936" y="5112696"/>
            <a:ext cx="2144542" cy="99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ounded Rectangle 7"/>
          <p:cNvSpPr/>
          <p:nvPr/>
        </p:nvSpPr>
        <p:spPr bwMode="auto">
          <a:xfrm>
            <a:off x="1259632" y="332657"/>
            <a:ext cx="7488832" cy="504056"/>
          </a:xfrm>
          <a:prstGeom prst="roundRect">
            <a:avLst>
              <a:gd name="adj" fmla="val 2011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R="0" lvl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kern="0" dirty="0" smtClean="0">
                <a:latin typeface="+mj-lt"/>
              </a:rPr>
              <a:t>Power Supply</a:t>
            </a:r>
          </a:p>
        </p:txBody>
      </p:sp>
      <p:pic>
        <p:nvPicPr>
          <p:cNvPr id="21" name="Picture 20" descr="GX-6000_front.jpg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3" t="3160" r="25063" b="6701"/>
          <a:stretch/>
        </p:blipFill>
        <p:spPr>
          <a:xfrm>
            <a:off x="523919" y="1701800"/>
            <a:ext cx="1469937" cy="474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60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7"/>
          <p:cNvSpPr/>
          <p:nvPr/>
        </p:nvSpPr>
        <p:spPr bwMode="auto">
          <a:xfrm>
            <a:off x="2713788" y="1268760"/>
            <a:ext cx="6408713" cy="4464496"/>
          </a:xfrm>
          <a:prstGeom prst="roundRect">
            <a:avLst>
              <a:gd name="adj" fmla="val 3522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Stand </a:t>
            </a:r>
            <a:r>
              <a:rPr kumimoji="0" lang="en-US" altLang="ja-JP" sz="2000" b="0" kern="0" dirty="0" smtClean="0">
                <a:latin typeface="+mn-lt"/>
              </a:rPr>
              <a:t>alone station (no PC required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Charge 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Bump, Calibrate, and Alarm tests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Touch screen menu display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Save calibration, bump tests, alarm history and exposure data to an SD memory card or to a computer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Automatically power on or off for scheduled maintenance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Up to 3 ports for separate calibration </a:t>
            </a:r>
            <a:r>
              <a:rPr kumimoji="0" lang="en-US" altLang="ja-JP" sz="2000" b="0" kern="0" dirty="0">
                <a:latin typeface="+mn-lt"/>
              </a:rPr>
              <a:t>g</a:t>
            </a:r>
            <a:r>
              <a:rPr kumimoji="0" lang="en-US" altLang="ja-JP" sz="2000" b="0" kern="0" dirty="0" smtClean="0">
                <a:latin typeface="+mn-lt"/>
              </a:rPr>
              <a:t>as cylinders</a:t>
            </a:r>
          </a:p>
        </p:txBody>
      </p:sp>
      <p:sp>
        <p:nvSpPr>
          <p:cNvPr id="37" name="Rounded Rectangle 7"/>
          <p:cNvSpPr/>
          <p:nvPr/>
        </p:nvSpPr>
        <p:spPr bwMode="auto">
          <a:xfrm>
            <a:off x="1259632" y="332657"/>
            <a:ext cx="7488832" cy="504056"/>
          </a:xfrm>
          <a:prstGeom prst="roundRect">
            <a:avLst>
              <a:gd name="adj" fmla="val 2011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R="0" lvl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kern="0" dirty="0" smtClean="0">
                <a:latin typeface="+mj-lt"/>
              </a:rPr>
              <a:t>SDM-6000 Docking Station</a:t>
            </a:r>
          </a:p>
        </p:txBody>
      </p:sp>
      <p:pic>
        <p:nvPicPr>
          <p:cNvPr id="2" name="Picture 1" descr="sdm-600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772816"/>
            <a:ext cx="2823220" cy="500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4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7"/>
          <p:cNvSpPr/>
          <p:nvPr/>
        </p:nvSpPr>
        <p:spPr bwMode="auto">
          <a:xfrm>
            <a:off x="1259632" y="332657"/>
            <a:ext cx="7488832" cy="504056"/>
          </a:xfrm>
          <a:prstGeom prst="roundRect">
            <a:avLst>
              <a:gd name="adj" fmla="val 2011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R="0" lvl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kern="0" dirty="0" smtClean="0">
                <a:latin typeface="+mj-lt"/>
              </a:rPr>
              <a:t>Multi Module System with PC Controller</a:t>
            </a:r>
          </a:p>
        </p:txBody>
      </p:sp>
      <p:pic>
        <p:nvPicPr>
          <p:cNvPr id="3" name="Picture 2" descr="SDM-6000-Gang-Sm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4578096"/>
          </a:xfrm>
          <a:prstGeom prst="rect">
            <a:avLst/>
          </a:prstGeom>
        </p:spPr>
      </p:pic>
      <p:sp>
        <p:nvSpPr>
          <p:cNvPr id="17" name="Rounded Rectangle 7"/>
          <p:cNvSpPr/>
          <p:nvPr/>
        </p:nvSpPr>
        <p:spPr bwMode="auto">
          <a:xfrm>
            <a:off x="3635896" y="4725144"/>
            <a:ext cx="5328592" cy="1988841"/>
          </a:xfrm>
          <a:prstGeom prst="roundRect">
            <a:avLst>
              <a:gd name="adj" fmla="val 3522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Manage up to 10 instruments with one power source, calibration source, and computer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Configure GX-6000 parameters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SV-3 unit expands calibration ports up to 6 ports</a:t>
            </a:r>
          </a:p>
        </p:txBody>
      </p:sp>
    </p:spTree>
    <p:extLst>
      <p:ext uri="{BB962C8B-B14F-4D97-AF65-F5344CB8AC3E}">
        <p14:creationId xmlns:p14="http://schemas.microsoft.com/office/powerpoint/2010/main" val="363301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DM-Side-view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0"/>
            <a:ext cx="4572000" cy="6858000"/>
          </a:xfrm>
          <a:prstGeom prst="rect">
            <a:avLst/>
          </a:prstGeom>
        </p:spPr>
      </p:pic>
      <p:sp>
        <p:nvSpPr>
          <p:cNvPr id="3" name="Rounded Rectangle 7"/>
          <p:cNvSpPr/>
          <p:nvPr/>
        </p:nvSpPr>
        <p:spPr bwMode="auto">
          <a:xfrm>
            <a:off x="5292080" y="1340768"/>
            <a:ext cx="3744416" cy="3600400"/>
          </a:xfrm>
          <a:prstGeom prst="roundRect">
            <a:avLst>
              <a:gd name="adj" fmla="val 3522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Easily connects to adjacent docks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Automatically distributes power, calibration gas, and data once connected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DIN Rail wall mount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>
                <a:latin typeface="+mn-lt"/>
              </a:rPr>
              <a:t>Local print out of calibration/bump and alarm test </a:t>
            </a:r>
            <a:r>
              <a:rPr kumimoji="0" lang="en-US" altLang="ja-JP" sz="2000" b="0" kern="0" dirty="0" smtClean="0">
                <a:latin typeface="+mn-lt"/>
              </a:rPr>
              <a:t>results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endParaRPr kumimoji="0" lang="en-US" altLang="ja-JP" sz="2000" b="0" kern="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261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DM-side-view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-10120"/>
            <a:ext cx="4878324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31640" y="620688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SD / SDHC Memory card slot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899592" y="1196752"/>
            <a:ext cx="4320480" cy="432048"/>
            <a:chOff x="899592" y="1628800"/>
            <a:chExt cx="4320480" cy="432048"/>
          </a:xfrm>
        </p:grpSpPr>
        <p:sp>
          <p:nvSpPr>
            <p:cNvPr id="15" name="TextBox 14"/>
            <p:cNvSpPr txBox="1"/>
            <p:nvPr/>
          </p:nvSpPr>
          <p:spPr>
            <a:xfrm>
              <a:off x="899592" y="1628800"/>
              <a:ext cx="19442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USB PC connection</a:t>
              </a: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2051720" y="1916832"/>
              <a:ext cx="3168352" cy="144016"/>
              <a:chOff x="2051720" y="1916832"/>
              <a:chExt cx="3168352" cy="144016"/>
            </a:xfrm>
          </p:grpSpPr>
          <p:cxnSp>
            <p:nvCxnSpPr>
              <p:cNvPr id="45" name="Straight Arrow Connector 44"/>
              <p:cNvCxnSpPr/>
              <p:nvPr/>
            </p:nvCxnSpPr>
            <p:spPr>
              <a:xfrm>
                <a:off x="2411760" y="2060848"/>
                <a:ext cx="2808312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2051720" y="1916832"/>
                <a:ext cx="360040" cy="14401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1" name="Group 50"/>
          <p:cNvGrpSpPr/>
          <p:nvPr/>
        </p:nvGrpSpPr>
        <p:grpSpPr>
          <a:xfrm>
            <a:off x="2339752" y="908720"/>
            <a:ext cx="2880320" cy="288032"/>
            <a:chOff x="2339752" y="1772816"/>
            <a:chExt cx="2880320" cy="288032"/>
          </a:xfrm>
        </p:grpSpPr>
        <p:cxnSp>
          <p:nvCxnSpPr>
            <p:cNvPr id="52" name="Straight Arrow Connector 51"/>
            <p:cNvCxnSpPr/>
            <p:nvPr/>
          </p:nvCxnSpPr>
          <p:spPr>
            <a:xfrm>
              <a:off x="3059832" y="2060848"/>
              <a:ext cx="216024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2339752" y="1772816"/>
              <a:ext cx="720080" cy="28803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971600" y="1916832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USB Printer connection</a:t>
            </a: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3131840" y="2060848"/>
            <a:ext cx="20882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467544" y="2564904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LAN connection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1907704" y="2492896"/>
            <a:ext cx="3240360" cy="144016"/>
            <a:chOff x="1907704" y="2492896"/>
            <a:chExt cx="3240360" cy="144016"/>
          </a:xfrm>
        </p:grpSpPr>
        <p:cxnSp>
          <p:nvCxnSpPr>
            <p:cNvPr id="67" name="Straight Arrow Connector 66"/>
            <p:cNvCxnSpPr/>
            <p:nvPr/>
          </p:nvCxnSpPr>
          <p:spPr>
            <a:xfrm>
              <a:off x="2339752" y="2492896"/>
              <a:ext cx="280831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V="1">
              <a:off x="1907704" y="2492896"/>
              <a:ext cx="432048" cy="14401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1691680" y="3068960"/>
            <a:ext cx="3600400" cy="264029"/>
            <a:chOff x="1547664" y="2492896"/>
            <a:chExt cx="3600400" cy="264029"/>
          </a:xfrm>
        </p:grpSpPr>
        <p:cxnSp>
          <p:nvCxnSpPr>
            <p:cNvPr id="72" name="Straight Arrow Connector 71"/>
            <p:cNvCxnSpPr/>
            <p:nvPr/>
          </p:nvCxnSpPr>
          <p:spPr>
            <a:xfrm>
              <a:off x="2339752" y="2492896"/>
              <a:ext cx="280831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V="1">
              <a:off x="1547664" y="2492896"/>
              <a:ext cx="792088" cy="26402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TextBox 75"/>
          <p:cNvSpPr txBox="1"/>
          <p:nvPr/>
        </p:nvSpPr>
        <p:spPr>
          <a:xfrm>
            <a:off x="395536" y="3212976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Power Switch</a:t>
            </a:r>
          </a:p>
        </p:txBody>
      </p:sp>
      <p:grpSp>
        <p:nvGrpSpPr>
          <p:cNvPr id="77" name="Group 76"/>
          <p:cNvGrpSpPr/>
          <p:nvPr/>
        </p:nvGrpSpPr>
        <p:grpSpPr>
          <a:xfrm>
            <a:off x="2123728" y="3501008"/>
            <a:ext cx="3096344" cy="369914"/>
            <a:chOff x="2051720" y="2492896"/>
            <a:chExt cx="3096344" cy="369914"/>
          </a:xfrm>
        </p:grpSpPr>
        <p:cxnSp>
          <p:nvCxnSpPr>
            <p:cNvPr id="78" name="Straight Arrow Connector 77"/>
            <p:cNvCxnSpPr/>
            <p:nvPr/>
          </p:nvCxnSpPr>
          <p:spPr>
            <a:xfrm>
              <a:off x="2843808" y="2492896"/>
              <a:ext cx="23042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stCxn id="81" idx="3"/>
            </p:cNvCxnSpPr>
            <p:nvPr/>
          </p:nvCxnSpPr>
          <p:spPr>
            <a:xfrm flipV="1">
              <a:off x="2051720" y="2492897"/>
              <a:ext cx="792088" cy="36991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xtBox 80"/>
          <p:cNvSpPr txBox="1"/>
          <p:nvPr/>
        </p:nvSpPr>
        <p:spPr>
          <a:xfrm>
            <a:off x="899592" y="3717033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AC adaptor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2411760" y="4293096"/>
            <a:ext cx="2736304" cy="144016"/>
            <a:chOff x="2411760" y="2492896"/>
            <a:chExt cx="2736304" cy="144016"/>
          </a:xfrm>
        </p:grpSpPr>
        <p:cxnSp>
          <p:nvCxnSpPr>
            <p:cNvPr id="83" name="Straight Arrow Connector 82"/>
            <p:cNvCxnSpPr/>
            <p:nvPr/>
          </p:nvCxnSpPr>
          <p:spPr>
            <a:xfrm>
              <a:off x="2843808" y="2492896"/>
              <a:ext cx="23042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V="1">
              <a:off x="2411760" y="2492896"/>
              <a:ext cx="432048" cy="14401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TextBox 84"/>
          <p:cNvSpPr txBox="1"/>
          <p:nvPr/>
        </p:nvSpPr>
        <p:spPr>
          <a:xfrm>
            <a:off x="683568" y="4221088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Power/Data Joint Connector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043608" y="4941168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3 calibration gas ports </a:t>
            </a:r>
          </a:p>
        </p:txBody>
      </p:sp>
      <p:cxnSp>
        <p:nvCxnSpPr>
          <p:cNvPr id="93" name="Straight Arrow Connector 92"/>
          <p:cNvCxnSpPr/>
          <p:nvPr/>
        </p:nvCxnSpPr>
        <p:spPr>
          <a:xfrm flipV="1">
            <a:off x="4787900" y="5589240"/>
            <a:ext cx="720204" cy="144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flipH="1">
            <a:off x="3203848" y="5733256"/>
            <a:ext cx="158417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4139952" y="5229200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9" name="Group 108"/>
          <p:cNvGrpSpPr/>
          <p:nvPr/>
        </p:nvGrpSpPr>
        <p:grpSpPr>
          <a:xfrm>
            <a:off x="3779912" y="4941168"/>
            <a:ext cx="1440160" cy="576064"/>
            <a:chOff x="3779912" y="4941168"/>
            <a:chExt cx="1440160" cy="576064"/>
          </a:xfrm>
        </p:grpSpPr>
        <p:cxnSp>
          <p:nvCxnSpPr>
            <p:cNvPr id="89" name="Straight Arrow Connector 88"/>
            <p:cNvCxnSpPr/>
            <p:nvPr/>
          </p:nvCxnSpPr>
          <p:spPr>
            <a:xfrm>
              <a:off x="4211960" y="5229200"/>
              <a:ext cx="100811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/>
            <p:cNvCxnSpPr/>
            <p:nvPr/>
          </p:nvCxnSpPr>
          <p:spPr>
            <a:xfrm flipV="1">
              <a:off x="4211960" y="4941168"/>
              <a:ext cx="1008112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/>
            <p:nvPr/>
          </p:nvCxnSpPr>
          <p:spPr>
            <a:xfrm>
              <a:off x="4211960" y="5229200"/>
              <a:ext cx="1007988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3779912" y="5229200"/>
              <a:ext cx="432048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TextBox 110"/>
          <p:cNvSpPr txBox="1"/>
          <p:nvPr/>
        </p:nvSpPr>
        <p:spPr>
          <a:xfrm>
            <a:off x="1763688" y="5589240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/>
              <a:t>1 fresh air port</a:t>
            </a:r>
          </a:p>
        </p:txBody>
      </p:sp>
      <p:cxnSp>
        <p:nvCxnSpPr>
          <p:cNvPr id="115" name="Straight Connector 114"/>
          <p:cNvCxnSpPr>
            <a:endCxn id="88" idx="3"/>
          </p:cNvCxnSpPr>
          <p:nvPr/>
        </p:nvCxnSpPr>
        <p:spPr>
          <a:xfrm flipH="1" flipV="1">
            <a:off x="3131840" y="5095057"/>
            <a:ext cx="648072" cy="13414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07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X-6000_front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3" t="3160" r="25063" b="6701"/>
          <a:stretch/>
        </p:blipFill>
        <p:spPr>
          <a:xfrm>
            <a:off x="3613944" y="339725"/>
            <a:ext cx="1916112" cy="61817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3468" y="2192164"/>
            <a:ext cx="208823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5 operating modes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Normal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Leak check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Inert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Bar hole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Snap Log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1403648" y="908720"/>
            <a:ext cx="345638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Monitor up to 6 Gases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H2S, CO, O2, LEL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2 smart sensor slots</a:t>
            </a:r>
          </a:p>
          <a:p>
            <a:pPr marL="628650" lvl="1" indent="-171450">
              <a:buFont typeface="Courier New"/>
              <a:buChar char="o"/>
            </a:pPr>
            <a:r>
              <a:rPr lang="en-US" sz="1200" dirty="0"/>
              <a:t>PID for </a:t>
            </a:r>
            <a:r>
              <a:rPr lang="en-US" sz="1200" dirty="0" smtClean="0"/>
              <a:t>VOC’s</a:t>
            </a:r>
            <a:endParaRPr lang="en-US" sz="1200" dirty="0"/>
          </a:p>
          <a:p>
            <a:pPr marL="628650" lvl="1" indent="-171450">
              <a:buFont typeface="Courier New"/>
              <a:buChar char="o"/>
            </a:pPr>
            <a:r>
              <a:rPr lang="en-US" sz="1200" dirty="0" smtClean="0"/>
              <a:t>IR for CH4, HC, &amp; CO2</a:t>
            </a:r>
          </a:p>
          <a:p>
            <a:pPr marL="628650" lvl="1" indent="-171450">
              <a:buFont typeface="Courier New"/>
              <a:buChar char="o"/>
            </a:pPr>
            <a:r>
              <a:rPr lang="en-US" sz="1200" dirty="0" smtClean="0"/>
              <a:t>EC for NH3, Cl2, HCN, NO2, &amp; SO2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3717032"/>
            <a:ext cx="316835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PID library of more than 600 VOC’s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50 ppm / 6,000 ppm ranges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Easily choose a target VOC</a:t>
            </a:r>
          </a:p>
          <a:p>
            <a:pPr marL="628650" lvl="1" indent="-171450">
              <a:buFont typeface="Courier New"/>
              <a:buChar char="o"/>
            </a:pPr>
            <a:r>
              <a:rPr lang="en-US" sz="1200" dirty="0" smtClean="0"/>
              <a:t>User defined VOC list of 30</a:t>
            </a:r>
          </a:p>
          <a:p>
            <a:pPr marL="628650" lvl="1" indent="-171450">
              <a:buFont typeface="Courier New"/>
              <a:buChar char="o"/>
            </a:pPr>
            <a:r>
              <a:rPr lang="en-US" sz="1200" dirty="0" smtClean="0"/>
              <a:t>Recently used VOC list last 8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5940152" y="5013176"/>
            <a:ext cx="28083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LEL Protection mode</a:t>
            </a:r>
          </a:p>
          <a:p>
            <a:r>
              <a:rPr lang="en-US" sz="1200" dirty="0" smtClean="0"/>
              <a:t>Shields LEL sensor from damaging VOC exposure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5868144" y="1052736"/>
            <a:ext cx="280831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LCD display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Auto flip display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Peak bar graphs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Adjustable auto backlight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Customize order of gases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Single gas view with large font &amp; auto sequence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3568" y="5157192"/>
            <a:ext cx="280831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Internal Sample Pump</a:t>
            </a:r>
          </a:p>
          <a:p>
            <a:r>
              <a:rPr lang="en-US" sz="1200" dirty="0" smtClean="0"/>
              <a:t>50’ sampling range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33008" y="2852936"/>
            <a:ext cx="320384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Alarms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2 adjustable gas alarms per channel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Man Down alarm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4 alarm LED’s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Audible and vibration alarms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Trouble alarms for low flow, sensor connection, low battery, circuit error, &amp; calibration</a:t>
            </a:r>
          </a:p>
          <a:p>
            <a:pPr marL="171450" indent="-171450">
              <a:buFont typeface="Arial"/>
              <a:buChar char="•"/>
            </a:pP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4613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1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X-6000_front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3" t="3160" r="25063" b="6701"/>
          <a:stretch/>
        </p:blipFill>
        <p:spPr>
          <a:xfrm>
            <a:off x="3613944" y="339725"/>
            <a:ext cx="1916112" cy="61817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84168" y="2725877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Weather &amp; Dust Resistant</a:t>
            </a:r>
          </a:p>
          <a:p>
            <a:pPr marL="285750" indent="-285750">
              <a:buFont typeface="Courier New"/>
              <a:buChar char="o"/>
            </a:pPr>
            <a:r>
              <a:rPr lang="en-US" sz="1400" dirty="0" smtClean="0"/>
              <a:t>IP-67</a:t>
            </a:r>
            <a:endParaRPr lang="en-US" sz="1400" b="1" dirty="0" smtClean="0"/>
          </a:p>
          <a:p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1340768"/>
            <a:ext cx="36724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Smallest 6 gas sample draw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Lightweight &amp; Ergonomic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High impact rubber boot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/>
              <a:t>Ergonomic design fits comfortable in </a:t>
            </a:r>
            <a:r>
              <a:rPr lang="en-US" sz="1200" dirty="0" smtClean="0"/>
              <a:t>hand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3789040"/>
            <a:ext cx="31683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Interchangeable battery options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Lithium-ion pack operates 14 hours</a:t>
            </a:r>
          </a:p>
          <a:p>
            <a:pPr marL="628650" lvl="1" indent="-171450">
              <a:buFont typeface="Courier New"/>
              <a:buChar char="o"/>
            </a:pPr>
            <a:r>
              <a:rPr lang="en-US" sz="1200" dirty="0" smtClean="0"/>
              <a:t>Complete recharge in 3 hours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Alkaline pack operates 8 hours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7544" y="2852936"/>
            <a:ext cx="280831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Internal Sample Pump</a:t>
            </a:r>
          </a:p>
          <a:p>
            <a:r>
              <a:rPr lang="en-US" sz="1200" dirty="0" smtClean="0"/>
              <a:t>50’ sampling range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52120" y="1340768"/>
            <a:ext cx="31683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Custom Unit Identification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User &amp; Station ID selection Menu</a:t>
            </a:r>
          </a:p>
          <a:p>
            <a:pPr marL="171450" indent="-171450">
              <a:buFont typeface="Courier New"/>
              <a:buChar char="o"/>
            </a:pPr>
            <a:r>
              <a:rPr lang="en-US" sz="1200" dirty="0" smtClean="0"/>
              <a:t>Assign multiple users to select within one instrument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28184" y="3861048"/>
            <a:ext cx="28083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9 Languages </a:t>
            </a:r>
          </a:p>
          <a:p>
            <a:r>
              <a:rPr lang="en-US" sz="1200" dirty="0"/>
              <a:t>English, Germany, Italian, French, Portuguese, Spanish, Japanese, Korean, Russian </a:t>
            </a: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261189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図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18" y="1832319"/>
            <a:ext cx="1584176" cy="41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図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993" y="1832319"/>
            <a:ext cx="1279443" cy="417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7"/>
          <p:cNvSpPr/>
          <p:nvPr/>
        </p:nvSpPr>
        <p:spPr bwMode="auto">
          <a:xfrm>
            <a:off x="4283968" y="1484784"/>
            <a:ext cx="4392488" cy="1512168"/>
          </a:xfrm>
          <a:prstGeom prst="roundRect">
            <a:avLst>
              <a:gd name="adj" fmla="val 3522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sz="2800" kern="0" dirty="0" smtClean="0">
                <a:latin typeface="+mn-lt"/>
              </a:rPr>
              <a:t>Dimensions</a:t>
            </a:r>
            <a:r>
              <a:rPr kumimoji="0" lang="en-US" altLang="ja-JP" b="0" kern="0" dirty="0" smtClean="0">
                <a:latin typeface="+mn-lt"/>
              </a:rPr>
              <a:t> </a:t>
            </a:r>
          </a:p>
          <a:p>
            <a:pPr marL="342900" marR="0" lvl="0" indent="-34290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altLang="ja-JP" sz="2000" b="0" kern="0" dirty="0" smtClean="0">
                <a:latin typeface="+mn-lt"/>
              </a:rPr>
              <a:t>7.87” (H) x 2.67” (W) x 2.04” (D) </a:t>
            </a:r>
          </a:p>
          <a:p>
            <a:pPr marL="342900" marR="0" lvl="0" indent="-34290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altLang="ja-JP" sz="2000" b="0" kern="0" dirty="0" smtClean="0">
                <a:latin typeface="+mn-lt"/>
              </a:rPr>
              <a:t>GX-2012 </a:t>
            </a:r>
            <a:r>
              <a:rPr kumimoji="0" lang="en-US" altLang="ja-JP" sz="2000" b="0" kern="0" dirty="0">
                <a:latin typeface="+mn-lt"/>
              </a:rPr>
              <a:t> </a:t>
            </a:r>
            <a:r>
              <a:rPr kumimoji="0" lang="en-US" altLang="ja-JP" sz="2000" b="0" kern="0" dirty="0" smtClean="0">
                <a:latin typeface="+mn-lt"/>
              </a:rPr>
              <a:t>= 6.81” x 2.79” x 1.69”    </a:t>
            </a: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altLang="ja-JP" sz="2000" b="0" kern="0" dirty="0" smtClean="0">
              <a:latin typeface="+mn-lt"/>
            </a:endParaRP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altLang="ja-JP" b="0" kern="0" dirty="0">
              <a:latin typeface="+mn-lt"/>
            </a:endParaRP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b="0" kern="0" dirty="0" smtClean="0">
                <a:latin typeface="+mn-lt"/>
              </a:rPr>
              <a:t> </a:t>
            </a:r>
            <a:r>
              <a:rPr kumimoji="0" lang="en-US" altLang="ja-JP" b="0" kern="0" noProof="0" dirty="0" smtClean="0">
                <a:latin typeface="+mn-lt"/>
              </a:rPr>
              <a:t> </a:t>
            </a:r>
            <a:endParaRPr kumimoji="0" lang="en-GB" altLang="ja-JP" b="0" i="0" u="none" strike="noStrike" kern="0" cap="none" spc="0" normalizeH="0" baseline="0" noProof="0" dirty="0" smtClean="0">
              <a:ln>
                <a:noFill/>
              </a:ln>
              <a:uLnTx/>
              <a:uFillTx/>
              <a:latin typeface="+mn-lt"/>
            </a:endParaRPr>
          </a:p>
        </p:txBody>
      </p:sp>
      <p:sp>
        <p:nvSpPr>
          <p:cNvPr id="7" name="Rounded Rectangle 7"/>
          <p:cNvSpPr/>
          <p:nvPr/>
        </p:nvSpPr>
        <p:spPr bwMode="auto">
          <a:xfrm>
            <a:off x="4283968" y="3356992"/>
            <a:ext cx="4392488" cy="1440160"/>
          </a:xfrm>
          <a:prstGeom prst="roundRect">
            <a:avLst>
              <a:gd name="adj" fmla="val 3522"/>
            </a:avLst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sz="2800" kern="0" dirty="0" smtClean="0">
                <a:solidFill>
                  <a:srgbClr val="000000"/>
                </a:solidFill>
                <a:latin typeface="+mn-lt"/>
              </a:rPr>
              <a:t>Weight 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solidFill>
                  <a:srgbClr val="000000"/>
                </a:solidFill>
                <a:latin typeface="+mn-lt"/>
              </a:rPr>
              <a:t>Approx.</a:t>
            </a:r>
            <a:r>
              <a:rPr kumimoji="0" lang="en-US" altLang="ja-JP" sz="2000" b="0" kern="0" dirty="0">
                <a:solidFill>
                  <a:srgbClr val="000000"/>
                </a:solidFill>
                <a:latin typeface="+mn-lt"/>
              </a:rPr>
              <a:t> </a:t>
            </a:r>
            <a:r>
              <a:rPr kumimoji="0" lang="en-US" altLang="ja-JP" sz="2000" b="0" kern="0" dirty="0" smtClean="0">
                <a:solidFill>
                  <a:srgbClr val="000000"/>
                </a:solidFill>
                <a:latin typeface="+mn-lt"/>
              </a:rPr>
              <a:t>400g / 14.1 ounce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solidFill>
                  <a:srgbClr val="000000"/>
                </a:solidFill>
                <a:latin typeface="+mn-lt"/>
              </a:rPr>
              <a:t>GX-2012 : 360g / 12.7 ounce </a:t>
            </a: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altLang="ja-JP" b="0" kern="0" dirty="0">
              <a:solidFill>
                <a:srgbClr val="000000"/>
              </a:solidFill>
              <a:latin typeface="+mn-lt"/>
            </a:endParaRP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b="0" kern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kumimoji="0" lang="en-US" altLang="ja-JP" b="0" kern="0" noProof="0" dirty="0" smtClean="0">
                <a:solidFill>
                  <a:srgbClr val="000000"/>
                </a:solidFill>
                <a:latin typeface="+mn-lt"/>
              </a:rPr>
              <a:t> </a:t>
            </a:r>
            <a:endParaRPr kumimoji="0" lang="en-GB" altLang="ja-JP" b="0" i="0" u="none" strike="noStrike" kern="0" cap="none" spc="0" normalizeH="0" baseline="0" noProof="0" dirty="0" smtClean="0">
              <a:solidFill>
                <a:srgbClr val="000000"/>
              </a:solidFill>
              <a:uLnTx/>
              <a:uFillTx/>
              <a:latin typeface="+mn-lt"/>
            </a:endParaRPr>
          </a:p>
        </p:txBody>
      </p:sp>
      <p:cxnSp>
        <p:nvCxnSpPr>
          <p:cNvPr id="3" name="直線矢印コネクタ 2"/>
          <p:cNvCxnSpPr/>
          <p:nvPr/>
        </p:nvCxnSpPr>
        <p:spPr>
          <a:xfrm>
            <a:off x="544627" y="6237312"/>
            <a:ext cx="15121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>
            <a:off x="3635896" y="2312500"/>
            <a:ext cx="0" cy="35647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/>
          <p:nvPr/>
        </p:nvCxnSpPr>
        <p:spPr>
          <a:xfrm>
            <a:off x="2276993" y="6237312"/>
            <a:ext cx="127944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/>
          <p:cNvSpPr txBox="1"/>
          <p:nvPr/>
        </p:nvSpPr>
        <p:spPr>
          <a:xfrm>
            <a:off x="882007" y="6237312"/>
            <a:ext cx="744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chemeClr val="accent1">
                    <a:lumMod val="75000"/>
                  </a:schemeClr>
                </a:solidFill>
              </a:rPr>
              <a:t>2.67”</a:t>
            </a:r>
            <a:endParaRPr kumimoji="1" lang="ja-JP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2523016" y="6237312"/>
            <a:ext cx="744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</a:rPr>
              <a:t>2.04”</a:t>
            </a:r>
            <a:endParaRPr kumimoji="1" lang="ja-JP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3602239" y="3910220"/>
            <a:ext cx="744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chemeClr val="accent1">
                    <a:lumMod val="75000"/>
                  </a:schemeClr>
                </a:solidFill>
              </a:rPr>
              <a:t>7.87”</a:t>
            </a:r>
            <a:endParaRPr kumimoji="1" lang="ja-JP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ounded Rectangle 7"/>
          <p:cNvSpPr/>
          <p:nvPr/>
        </p:nvSpPr>
        <p:spPr bwMode="auto">
          <a:xfrm>
            <a:off x="1259632" y="332657"/>
            <a:ext cx="7488832" cy="504056"/>
          </a:xfrm>
          <a:prstGeom prst="roundRect">
            <a:avLst>
              <a:gd name="adj" fmla="val 2011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R="0" lvl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kern="0" dirty="0" smtClean="0">
                <a:latin typeface="+mj-lt"/>
              </a:rPr>
              <a:t>Compact &amp; lightweight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-133684" y="201863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96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9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図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91351"/>
            <a:ext cx="1296144" cy="3415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図 4"/>
          <p:cNvPicPr/>
          <p:nvPr/>
        </p:nvPicPr>
        <p:blipFill rotWithShape="1">
          <a:blip r:embed="rId3"/>
          <a:srcRect l="13976" r="10870"/>
          <a:stretch/>
        </p:blipFill>
        <p:spPr bwMode="auto">
          <a:xfrm>
            <a:off x="2859993" y="1739810"/>
            <a:ext cx="2898819" cy="29365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円/楕円 1"/>
          <p:cNvSpPr/>
          <p:nvPr/>
        </p:nvSpPr>
        <p:spPr>
          <a:xfrm>
            <a:off x="755576" y="4437112"/>
            <a:ext cx="1080120" cy="115212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2778736" y="1640421"/>
            <a:ext cx="3010464" cy="2930505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" name="直線コネクタ 3"/>
          <p:cNvCxnSpPr/>
          <p:nvPr/>
        </p:nvCxnSpPr>
        <p:spPr>
          <a:xfrm flipV="1">
            <a:off x="1835696" y="4053545"/>
            <a:ext cx="1224136" cy="648072"/>
          </a:xfrm>
          <a:prstGeom prst="line">
            <a:avLst/>
          </a:prstGeom>
          <a:ln w="38100">
            <a:solidFill>
              <a:srgbClr val="FFFF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7"/>
          <p:cNvSpPr/>
          <p:nvPr/>
        </p:nvSpPr>
        <p:spPr bwMode="auto">
          <a:xfrm>
            <a:off x="5940152" y="1700808"/>
            <a:ext cx="2796907" cy="1800200"/>
          </a:xfrm>
          <a:prstGeom prst="roundRect">
            <a:avLst>
              <a:gd name="adj" fmla="val 3522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sz="2000" b="0" kern="0" dirty="0" smtClean="0">
                <a:solidFill>
                  <a:srgbClr val="000000"/>
                </a:solidFill>
                <a:latin typeface="+mn-lt"/>
              </a:rPr>
              <a:t>Glove friendly buttons can be operated with one hand</a:t>
            </a: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altLang="ja-JP" b="0" kern="0" dirty="0">
              <a:solidFill>
                <a:srgbClr val="000000"/>
              </a:solidFill>
              <a:latin typeface="+mn-lt"/>
            </a:endParaRP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b="0" kern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kumimoji="0" lang="en-US" altLang="ja-JP" b="0" kern="0" noProof="0" dirty="0" smtClean="0">
                <a:solidFill>
                  <a:srgbClr val="000000"/>
                </a:solidFill>
                <a:latin typeface="+mn-lt"/>
              </a:rPr>
              <a:t> </a:t>
            </a:r>
            <a:endParaRPr kumimoji="0" lang="en-GB" altLang="ja-JP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uLnTx/>
              <a:uFillTx/>
              <a:latin typeface="+mn-lt"/>
            </a:endParaRPr>
          </a:p>
        </p:txBody>
      </p:sp>
      <p:sp>
        <p:nvSpPr>
          <p:cNvPr id="13" name="Rounded Rectangle 7"/>
          <p:cNvSpPr/>
          <p:nvPr/>
        </p:nvSpPr>
        <p:spPr bwMode="auto">
          <a:xfrm>
            <a:off x="2859993" y="4798572"/>
            <a:ext cx="5816463" cy="1942796"/>
          </a:xfrm>
          <a:prstGeom prst="roundRect">
            <a:avLst>
              <a:gd name="adj" fmla="val 3522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Functionality of each button is very similar to other RKI gas detectors (like GX-2012)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+mn-lt"/>
              </a:rPr>
              <a:t>New functions are easily identifiable</a:t>
            </a:r>
          </a:p>
          <a:p>
            <a:pPr marL="108585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1800" b="0" kern="0" dirty="0" smtClean="0">
                <a:latin typeface="+mn-lt"/>
              </a:rPr>
              <a:t>LED light</a:t>
            </a:r>
          </a:p>
          <a:p>
            <a:pPr marL="108585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18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+mn-lt"/>
              </a:rPr>
              <a:t>Panic</a:t>
            </a:r>
            <a:r>
              <a:rPr kumimoji="0" lang="en-US" altLang="ja-JP" sz="1800" b="0" i="0" u="none" strike="noStrike" kern="0" cap="none" spc="0" normalizeH="0" noProof="0" dirty="0" smtClean="0">
                <a:ln>
                  <a:noFill/>
                </a:ln>
                <a:uLnTx/>
                <a:uFillTx/>
                <a:latin typeface="+mn-lt"/>
              </a:rPr>
              <a:t> alarm</a:t>
            </a:r>
          </a:p>
          <a:p>
            <a:pPr marL="108585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1800" b="0" kern="0" baseline="0" dirty="0" smtClean="0">
                <a:latin typeface="+mn-lt"/>
              </a:rPr>
              <a:t>Auto </a:t>
            </a:r>
            <a:r>
              <a:rPr kumimoji="0" lang="en-US" altLang="ja-JP" sz="1800" b="0" kern="0" dirty="0" smtClean="0">
                <a:latin typeface="+mn-lt"/>
              </a:rPr>
              <a:t>d</a:t>
            </a:r>
            <a:r>
              <a:rPr kumimoji="0" lang="en-US" altLang="ja-JP" sz="1800" b="0" kern="0" baseline="0" dirty="0" smtClean="0">
                <a:latin typeface="+mn-lt"/>
              </a:rPr>
              <a:t>isplay</a:t>
            </a:r>
            <a:r>
              <a:rPr kumimoji="0" lang="en-US" altLang="ja-JP" sz="1800" b="0" kern="0" dirty="0" smtClean="0">
                <a:latin typeface="+mn-lt"/>
              </a:rPr>
              <a:t> rotation</a:t>
            </a:r>
            <a:endParaRPr kumimoji="0" lang="en-GB" altLang="ja-JP" sz="1800" b="0" i="0" u="none" strike="noStrike" kern="0" cap="none" spc="0" normalizeH="0" baseline="0" noProof="0" dirty="0" smtClean="0">
              <a:ln>
                <a:noFill/>
              </a:ln>
              <a:uLnTx/>
              <a:uFillTx/>
              <a:latin typeface="+mn-lt"/>
            </a:endParaRPr>
          </a:p>
        </p:txBody>
      </p:sp>
      <p:sp>
        <p:nvSpPr>
          <p:cNvPr id="15" name="Rounded Rectangle 7"/>
          <p:cNvSpPr/>
          <p:nvPr/>
        </p:nvSpPr>
        <p:spPr bwMode="auto">
          <a:xfrm>
            <a:off x="1259632" y="332657"/>
            <a:ext cx="7488832" cy="504056"/>
          </a:xfrm>
          <a:prstGeom prst="roundRect">
            <a:avLst>
              <a:gd name="adj" fmla="val 2011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R="0" lvl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kern="0" dirty="0" smtClean="0">
                <a:latin typeface="+mj-lt"/>
              </a:rPr>
              <a:t>Control Panel</a:t>
            </a:r>
          </a:p>
        </p:txBody>
      </p:sp>
    </p:spTree>
    <p:extLst>
      <p:ext uri="{BB962C8B-B14F-4D97-AF65-F5344CB8AC3E}">
        <p14:creationId xmlns:p14="http://schemas.microsoft.com/office/powerpoint/2010/main" val="15230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>
            <a:off x="2778736" y="1542015"/>
            <a:ext cx="6284282" cy="303911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図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91351"/>
            <a:ext cx="1296144" cy="3415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円/楕円 1"/>
          <p:cNvSpPr/>
          <p:nvPr/>
        </p:nvSpPr>
        <p:spPr>
          <a:xfrm>
            <a:off x="738071" y="3579795"/>
            <a:ext cx="1080120" cy="115212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" name="直線コネクタ 3"/>
          <p:cNvCxnSpPr/>
          <p:nvPr/>
        </p:nvCxnSpPr>
        <p:spPr>
          <a:xfrm flipV="1">
            <a:off x="1627654" y="3209409"/>
            <a:ext cx="1052552" cy="500042"/>
          </a:xfrm>
          <a:prstGeom prst="line">
            <a:avLst/>
          </a:prstGeom>
          <a:ln w="38100">
            <a:solidFill>
              <a:srgbClr val="FFFF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7"/>
          <p:cNvSpPr/>
          <p:nvPr/>
        </p:nvSpPr>
        <p:spPr bwMode="auto">
          <a:xfrm>
            <a:off x="2195736" y="4798572"/>
            <a:ext cx="6768752" cy="1556310"/>
          </a:xfrm>
          <a:prstGeom prst="roundRect">
            <a:avLst>
              <a:gd name="adj" fmla="val 3522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>
                <a:latin typeface="+mn-lt"/>
              </a:rPr>
              <a:t>F</a:t>
            </a:r>
            <a:r>
              <a:rPr kumimoji="0" lang="en-US" altLang="ja-JP" sz="2000" b="0" kern="0" dirty="0" smtClean="0">
                <a:latin typeface="+mn-lt"/>
              </a:rPr>
              <a:t>ull dot-matrix user-friendly LCD.   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One of 9 languages can be selected by software.</a:t>
            </a:r>
          </a:p>
          <a:p>
            <a:pPr lvl="1" indent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sz="2000" b="0" kern="0" dirty="0" smtClean="0">
                <a:latin typeface="+mn-lt"/>
              </a:rPr>
              <a:t>English, Germany, Italian, French, Portuguese, Spanish, Japanese, Korean, Russian   </a:t>
            </a:r>
            <a:endParaRPr kumimoji="0" lang="en-GB" altLang="ja-JP" b="0" i="0" u="none" strike="noStrike" kern="0" cap="none" spc="0" normalizeH="0" baseline="0" noProof="0" dirty="0" smtClean="0">
              <a:ln>
                <a:noFill/>
              </a:ln>
              <a:uLnTx/>
              <a:uFillTx/>
              <a:latin typeface="+mn-lt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5226" y="2027182"/>
            <a:ext cx="1816863" cy="2364454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360" y="2027182"/>
            <a:ext cx="1816863" cy="2364454"/>
          </a:xfrm>
          <a:prstGeom prst="rect">
            <a:avLst/>
          </a:prstGeom>
        </p:spPr>
      </p:pic>
      <p:sp>
        <p:nvSpPr>
          <p:cNvPr id="17" name="テキスト ボックス 16"/>
          <p:cNvSpPr txBox="1"/>
          <p:nvPr/>
        </p:nvSpPr>
        <p:spPr>
          <a:xfrm>
            <a:off x="2985226" y="1599933"/>
            <a:ext cx="2788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smtClean="0"/>
              <a:t>Display Examples</a:t>
            </a:r>
            <a:endParaRPr kumimoji="1" lang="ja-JP" altLang="en-US" sz="2400" b="1" dirty="0"/>
          </a:p>
        </p:txBody>
      </p:sp>
      <p:pic>
        <p:nvPicPr>
          <p:cNvPr id="16" name="図 15" descr="C:\Users\2318\Pictures\000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828" y="2039978"/>
            <a:ext cx="1816863" cy="2351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図 19" descr="C:\Users\2318\Pictures\0007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538"/>
          <a:stretch/>
        </p:blipFill>
        <p:spPr bwMode="auto">
          <a:xfrm>
            <a:off x="7095360" y="2039978"/>
            <a:ext cx="1816863" cy="246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図 20" descr="C:\Users\2318\Pictures\0007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538"/>
          <a:stretch/>
        </p:blipFill>
        <p:spPr bwMode="auto">
          <a:xfrm>
            <a:off x="2985225" y="2039978"/>
            <a:ext cx="1816863" cy="24602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ounded Rectangle 7"/>
          <p:cNvSpPr/>
          <p:nvPr/>
        </p:nvSpPr>
        <p:spPr bwMode="auto">
          <a:xfrm>
            <a:off x="1259632" y="332657"/>
            <a:ext cx="7488832" cy="504056"/>
          </a:xfrm>
          <a:prstGeom prst="roundRect">
            <a:avLst>
              <a:gd name="adj" fmla="val 2011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R="0" lvl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kern="0" dirty="0" smtClean="0">
                <a:latin typeface="+mj-lt"/>
              </a:rPr>
              <a:t>LCD Display</a:t>
            </a:r>
          </a:p>
        </p:txBody>
      </p:sp>
    </p:spTree>
    <p:extLst>
      <p:ext uri="{BB962C8B-B14F-4D97-AF65-F5344CB8AC3E}">
        <p14:creationId xmlns:p14="http://schemas.microsoft.com/office/powerpoint/2010/main" val="79026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 animBg="1"/>
      <p:bldP spid="13" grpId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1701800"/>
            <a:ext cx="2349500" cy="2984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1705744"/>
            <a:ext cx="2336800" cy="29845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2987824" y="1701800"/>
            <a:ext cx="2349500" cy="2984500"/>
          </a:xfrm>
          <a:prstGeom prst="rect">
            <a:avLst/>
          </a:prstGeom>
        </p:spPr>
      </p:pic>
      <p:pic>
        <p:nvPicPr>
          <p:cNvPr id="2050" name="図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91351"/>
            <a:ext cx="1296144" cy="3415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円/楕円 1"/>
          <p:cNvSpPr/>
          <p:nvPr/>
        </p:nvSpPr>
        <p:spPr>
          <a:xfrm>
            <a:off x="738071" y="3579795"/>
            <a:ext cx="1080120" cy="115212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" name="直線コネクタ 3"/>
          <p:cNvCxnSpPr>
            <a:endCxn id="19" idx="3"/>
          </p:cNvCxnSpPr>
          <p:nvPr/>
        </p:nvCxnSpPr>
        <p:spPr>
          <a:xfrm flipV="1">
            <a:off x="1627654" y="3194050"/>
            <a:ext cx="1360170" cy="515401"/>
          </a:xfrm>
          <a:prstGeom prst="line">
            <a:avLst/>
          </a:prstGeom>
          <a:ln w="38100">
            <a:solidFill>
              <a:srgbClr val="FFFF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7"/>
          <p:cNvSpPr/>
          <p:nvPr/>
        </p:nvSpPr>
        <p:spPr bwMode="auto">
          <a:xfrm>
            <a:off x="2195736" y="4798572"/>
            <a:ext cx="6768752" cy="1556310"/>
          </a:xfrm>
          <a:prstGeom prst="roundRect">
            <a:avLst>
              <a:gd name="adj" fmla="val 3522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dirty="0" smtClean="0">
                <a:latin typeface="+mn-lt"/>
              </a:rPr>
              <a:t>Multi-gas view displays all 6 channels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+mn-lt"/>
              </a:rPr>
              <a:t>Single gas view shows one</a:t>
            </a:r>
            <a:r>
              <a:rPr kumimoji="0" lang="en-US" altLang="ja-JP" sz="2000" b="0" i="0" u="none" strike="noStrike" kern="0" cap="none" spc="0" normalizeH="0" noProof="0" dirty="0" smtClean="0">
                <a:ln>
                  <a:noFill/>
                </a:ln>
                <a:uLnTx/>
                <a:uFillTx/>
                <a:latin typeface="+mn-lt"/>
              </a:rPr>
              <a:t> channel in large scale with auto scrolling for each channel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/>
              <a:buChar char="•"/>
              <a:defRPr/>
            </a:pPr>
            <a:r>
              <a:rPr kumimoji="0" lang="en-US" altLang="ja-JP" sz="2000" b="0" kern="0" noProof="0" dirty="0" smtClean="0">
                <a:latin typeface="+mn-lt"/>
              </a:rPr>
              <a:t>Auto </a:t>
            </a:r>
            <a:r>
              <a:rPr kumimoji="0" lang="en-US" altLang="ja-JP" sz="2000" b="0" kern="0" dirty="0" smtClean="0">
                <a:latin typeface="+mn-lt"/>
              </a:rPr>
              <a:t>rotation when instrument upside down</a:t>
            </a:r>
            <a:endParaRPr kumimoji="0" lang="en-GB" altLang="ja-JP" b="0" i="0" u="none" strike="noStrike" kern="0" cap="none" spc="0" normalizeH="0" baseline="0" noProof="0" dirty="0" smtClean="0">
              <a:ln>
                <a:noFill/>
              </a:ln>
              <a:uLnTx/>
              <a:uFillTx/>
              <a:latin typeface="+mn-lt"/>
            </a:endParaRPr>
          </a:p>
        </p:txBody>
      </p:sp>
      <p:sp>
        <p:nvSpPr>
          <p:cNvPr id="18" name="Rounded Rectangle 7"/>
          <p:cNvSpPr/>
          <p:nvPr/>
        </p:nvSpPr>
        <p:spPr bwMode="auto">
          <a:xfrm>
            <a:off x="1259632" y="332657"/>
            <a:ext cx="7488832" cy="504056"/>
          </a:xfrm>
          <a:prstGeom prst="roundRect">
            <a:avLst>
              <a:gd name="adj" fmla="val 2011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R="0" lvl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kern="0" dirty="0" smtClean="0">
                <a:latin typeface="+mj-lt"/>
              </a:rPr>
              <a:t>LCD Display Options</a:t>
            </a:r>
          </a:p>
        </p:txBody>
      </p:sp>
    </p:spTree>
    <p:extLst>
      <p:ext uri="{BB962C8B-B14F-4D97-AF65-F5344CB8AC3E}">
        <p14:creationId xmlns:p14="http://schemas.microsoft.com/office/powerpoint/2010/main" val="28138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7"/>
          <p:cNvSpPr/>
          <p:nvPr/>
        </p:nvSpPr>
        <p:spPr bwMode="auto">
          <a:xfrm>
            <a:off x="3849115" y="3464854"/>
            <a:ext cx="4893847" cy="1443479"/>
          </a:xfrm>
          <a:prstGeom prst="roundRect">
            <a:avLst>
              <a:gd name="adj" fmla="val 2011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kern="0" dirty="0" smtClean="0">
                <a:latin typeface="+mn-lt"/>
              </a:rPr>
              <a:t>Smart sensors</a:t>
            </a: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000" b="0" kern="0" dirty="0" smtClean="0">
                <a:latin typeface="+mn-lt"/>
              </a:rPr>
              <a:t>PID …..PIS-00x (White)</a:t>
            </a: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000" b="0" kern="0" dirty="0" smtClean="0">
                <a:latin typeface="+mn-lt"/>
              </a:rPr>
              <a:t>ES …..ESS-03xx (Grey)</a:t>
            </a: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000" b="0" kern="0" dirty="0" smtClean="0">
                <a:latin typeface="+mn-lt"/>
              </a:rPr>
              <a:t>IR …..DES-3311-x (Black)</a:t>
            </a: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altLang="ja-JP" sz="2000" b="0" kern="0" dirty="0">
              <a:latin typeface="+mn-lt"/>
            </a:endParaRP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altLang="ja-JP" sz="2000" b="0" kern="0" dirty="0" smtClean="0">
              <a:latin typeface="+mn-lt"/>
            </a:endParaRP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b="0" kern="0" dirty="0" smtClean="0">
                <a:latin typeface="+mn-lt"/>
              </a:rPr>
              <a:t> </a:t>
            </a:r>
            <a:r>
              <a:rPr kumimoji="0" lang="en-US" altLang="ja-JP" b="0" kern="0" noProof="0" dirty="0" smtClean="0">
                <a:latin typeface="+mn-lt"/>
              </a:rPr>
              <a:t> </a:t>
            </a:r>
            <a:endParaRPr kumimoji="0" lang="en-GB" altLang="ja-JP" b="0" i="0" u="none" strike="noStrike" kern="0" cap="none" spc="0" normalizeH="0" baseline="0" noProof="0" dirty="0" smtClean="0">
              <a:ln>
                <a:noFill/>
              </a:ln>
              <a:uLnTx/>
              <a:uFillTx/>
              <a:latin typeface="+mn-lt"/>
            </a:endParaRPr>
          </a:p>
        </p:txBody>
      </p:sp>
      <p:pic>
        <p:nvPicPr>
          <p:cNvPr id="7" name="図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4"/>
          <a:stretch/>
        </p:blipFill>
        <p:spPr>
          <a:xfrm>
            <a:off x="678208" y="1507206"/>
            <a:ext cx="2433137" cy="2194483"/>
          </a:xfrm>
          <a:prstGeom prst="rect">
            <a:avLst/>
          </a:prstGeom>
        </p:spPr>
      </p:pic>
      <p:pic>
        <p:nvPicPr>
          <p:cNvPr id="8" name="図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64076"/>
            <a:ext cx="2736304" cy="2778525"/>
          </a:xfrm>
          <a:prstGeom prst="rect">
            <a:avLst/>
          </a:prstGeom>
        </p:spPr>
      </p:pic>
      <p:pic>
        <p:nvPicPr>
          <p:cNvPr id="3074" name="図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2" t="34483" r="15150" b="12225"/>
          <a:stretch>
            <a:fillRect/>
          </a:stretch>
        </p:blipFill>
        <p:spPr bwMode="auto">
          <a:xfrm>
            <a:off x="6588224" y="3429000"/>
            <a:ext cx="2160821" cy="10526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9" name="Rounded Rectangle 7"/>
          <p:cNvSpPr/>
          <p:nvPr/>
        </p:nvSpPr>
        <p:spPr bwMode="auto">
          <a:xfrm>
            <a:off x="3851920" y="5157192"/>
            <a:ext cx="4893847" cy="1258533"/>
          </a:xfrm>
          <a:prstGeom prst="roundRect">
            <a:avLst>
              <a:gd name="adj" fmla="val 4266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sz="2000" b="0" kern="0" dirty="0">
                <a:latin typeface="Calibri"/>
              </a:rPr>
              <a:t>*Any </a:t>
            </a:r>
            <a:r>
              <a:rPr kumimoji="0" lang="en-US" altLang="ja-JP" sz="2000" b="0" kern="0" dirty="0" smtClean="0">
                <a:latin typeface="Calibri"/>
              </a:rPr>
              <a:t>two “smart” sensors can </a:t>
            </a:r>
            <a:r>
              <a:rPr kumimoji="0" lang="en-US" altLang="ja-JP" sz="2000" b="0" kern="0" dirty="0">
                <a:latin typeface="Calibri"/>
              </a:rPr>
              <a:t>be </a:t>
            </a:r>
            <a:r>
              <a:rPr kumimoji="0" lang="en-US" altLang="ja-JP" sz="2000" b="0" kern="0" dirty="0" smtClean="0">
                <a:latin typeface="Calibri"/>
              </a:rPr>
              <a:t>combined in GX-6000, as long as </a:t>
            </a:r>
            <a:r>
              <a:rPr kumimoji="0" lang="en-US" altLang="ja-JP" sz="2000" b="0" kern="0" dirty="0">
                <a:latin typeface="Calibri"/>
              </a:rPr>
              <a:t>PID </a:t>
            </a:r>
            <a:r>
              <a:rPr kumimoji="0" lang="en-US" altLang="ja-JP" sz="2000" b="0" kern="0" dirty="0" smtClean="0">
                <a:latin typeface="Calibri"/>
              </a:rPr>
              <a:t>sensor is located in the first position of gas through path</a:t>
            </a:r>
            <a:r>
              <a:rPr kumimoji="0" lang="en-US" altLang="ja-JP" sz="2000" b="0" kern="0" dirty="0">
                <a:latin typeface="Calibri"/>
              </a:rPr>
              <a:t>.</a:t>
            </a:r>
            <a:endParaRPr kumimoji="0" lang="en-US" altLang="ja-JP" b="0" kern="0" dirty="0" smtClean="0">
              <a:latin typeface="+mn-lt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0" lang="en-US" altLang="ja-JP" b="0" kern="0" dirty="0" smtClean="0">
              <a:latin typeface="+mn-lt"/>
            </a:endParaRP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altLang="ja-JP" b="0" kern="0" dirty="0">
              <a:latin typeface="+mn-lt"/>
            </a:endParaRP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b="0" kern="0" dirty="0" smtClean="0">
                <a:latin typeface="+mn-lt"/>
              </a:rPr>
              <a:t> </a:t>
            </a:r>
            <a:r>
              <a:rPr kumimoji="0" lang="en-US" altLang="ja-JP" b="0" kern="0" noProof="0" dirty="0" smtClean="0">
                <a:latin typeface="+mn-lt"/>
              </a:rPr>
              <a:t> </a:t>
            </a:r>
            <a:endParaRPr kumimoji="0" lang="en-GB" altLang="ja-JP" b="0" i="0" u="none" strike="noStrike" kern="0" cap="none" spc="0" normalizeH="0" baseline="0" noProof="0" dirty="0" smtClean="0">
              <a:ln>
                <a:noFill/>
              </a:ln>
              <a:uLnTx/>
              <a:uFillTx/>
              <a:latin typeface="+mn-lt"/>
            </a:endParaRPr>
          </a:p>
        </p:txBody>
      </p:sp>
      <p:sp>
        <p:nvSpPr>
          <p:cNvPr id="10" name="Rounded Rectangle 7"/>
          <p:cNvSpPr/>
          <p:nvPr/>
        </p:nvSpPr>
        <p:spPr bwMode="auto">
          <a:xfrm>
            <a:off x="3851920" y="1340768"/>
            <a:ext cx="4893847" cy="1875228"/>
          </a:xfrm>
          <a:prstGeom prst="roundRect">
            <a:avLst>
              <a:gd name="adj" fmla="val 2011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kern="0" dirty="0" smtClean="0">
                <a:latin typeface="+mn-lt"/>
              </a:rPr>
              <a:t>Standard 4 gas</a:t>
            </a:r>
            <a:r>
              <a:rPr kumimoji="0" lang="ja-JP" altLang="en-US" kern="0" dirty="0">
                <a:latin typeface="+mn-lt"/>
              </a:rPr>
              <a:t> </a:t>
            </a:r>
            <a:r>
              <a:rPr kumimoji="0" lang="en-US" altLang="ja-JP" kern="0" dirty="0" smtClean="0">
                <a:latin typeface="+mn-lt"/>
              </a:rPr>
              <a:t>sensors</a:t>
            </a: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en-US" altLang="ja-JP" sz="2000" b="0" kern="0" dirty="0" smtClean="0">
                <a:latin typeface="+mn-lt"/>
              </a:rPr>
              <a:t>CH4 or HC …..NC-6264A        </a:t>
            </a: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en-US" altLang="ja-JP" sz="2000" b="0" kern="0" dirty="0" smtClean="0">
                <a:latin typeface="+mn-lt"/>
              </a:rPr>
              <a:t>O2 …..OS-BM2 </a:t>
            </a: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en-US" altLang="ja-JP" sz="2000" b="0" kern="0" dirty="0" smtClean="0">
                <a:latin typeface="+mn-lt"/>
              </a:rPr>
              <a:t>H2S ..…ES-1827i                      </a:t>
            </a: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en-US" altLang="ja-JP" sz="2000" b="0" kern="0" dirty="0" smtClean="0">
                <a:latin typeface="+mn-lt"/>
              </a:rPr>
              <a:t>CO …..ES-1821</a:t>
            </a:r>
          </a:p>
        </p:txBody>
      </p:sp>
      <p:pic>
        <p:nvPicPr>
          <p:cNvPr id="12" name="図 11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1" t="11441" r="20" b="14190"/>
          <a:stretch/>
        </p:blipFill>
        <p:spPr>
          <a:xfrm>
            <a:off x="7307510" y="1884814"/>
            <a:ext cx="578232" cy="599996"/>
          </a:xfrm>
          <a:prstGeom prst="rect">
            <a:avLst/>
          </a:prstGeom>
        </p:spPr>
      </p:pic>
      <p:pic>
        <p:nvPicPr>
          <p:cNvPr id="13" name="図 12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73" t="-7035" r="-3726" b="64030"/>
          <a:stretch/>
        </p:blipFill>
        <p:spPr>
          <a:xfrm>
            <a:off x="7307510" y="2406232"/>
            <a:ext cx="578232" cy="355835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7812361" y="2425758"/>
            <a:ext cx="73382" cy="3363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Rounded Rectangle 7"/>
          <p:cNvSpPr/>
          <p:nvPr/>
        </p:nvSpPr>
        <p:spPr bwMode="auto">
          <a:xfrm>
            <a:off x="1259632" y="332657"/>
            <a:ext cx="7488832" cy="504056"/>
          </a:xfrm>
          <a:prstGeom prst="roundRect">
            <a:avLst>
              <a:gd name="adj" fmla="val 2011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R="0" lvl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kern="0" dirty="0" smtClean="0">
                <a:latin typeface="+mj-lt"/>
              </a:rPr>
              <a:t>Sensors</a:t>
            </a:r>
          </a:p>
        </p:txBody>
      </p:sp>
    </p:spTree>
    <p:extLst>
      <p:ext uri="{BB962C8B-B14F-4D97-AF65-F5344CB8AC3E}">
        <p14:creationId xmlns:p14="http://schemas.microsoft.com/office/powerpoint/2010/main" val="50112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0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図 1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01" t="34483" r="15150" b="14916"/>
          <a:stretch/>
        </p:blipFill>
        <p:spPr bwMode="auto">
          <a:xfrm>
            <a:off x="758299" y="1771231"/>
            <a:ext cx="652143" cy="999502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0" name="Rounded Rectangle 7"/>
          <p:cNvSpPr/>
          <p:nvPr/>
        </p:nvSpPr>
        <p:spPr bwMode="auto">
          <a:xfrm>
            <a:off x="1691680" y="1268760"/>
            <a:ext cx="7056784" cy="1224136"/>
          </a:xfrm>
          <a:prstGeom prst="roundRect">
            <a:avLst>
              <a:gd name="adj" fmla="val 7172"/>
            </a:avLst>
          </a:prstGeom>
          <a:solidFill>
            <a:schemeClr val="bg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kern="0" dirty="0" smtClean="0">
                <a:latin typeface="+mn-lt"/>
              </a:rPr>
              <a:t>PID</a:t>
            </a: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000" b="0" kern="0" dirty="0" smtClean="0">
                <a:latin typeface="+mn-lt"/>
              </a:rPr>
              <a:t>Library of </a:t>
            </a:r>
            <a:r>
              <a:rPr kumimoji="0" lang="en-US" altLang="ja-JP" sz="2000" b="0" kern="0" dirty="0">
                <a:latin typeface="+mn-lt"/>
              </a:rPr>
              <a:t>o</a:t>
            </a:r>
            <a:r>
              <a:rPr kumimoji="0" lang="en-US" altLang="ja-JP" sz="2000" b="0" kern="0" dirty="0" smtClean="0">
                <a:latin typeface="+mn-lt"/>
              </a:rPr>
              <a:t>ver 600 target gases</a:t>
            </a:r>
          </a:p>
          <a:p>
            <a:pPr marR="0" lvl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000" b="0" kern="0" dirty="0" err="1" smtClean="0">
                <a:latin typeface="+mn-lt"/>
              </a:rPr>
              <a:t>Iso</a:t>
            </a:r>
            <a:r>
              <a:rPr kumimoji="0" lang="en-US" altLang="ja-JP" sz="2000" b="0" kern="0" dirty="0" smtClean="0">
                <a:latin typeface="+mn-lt"/>
              </a:rPr>
              <a:t>-Butylene (C4H8) will be a standard calibration gas. </a:t>
            </a:r>
          </a:p>
        </p:txBody>
      </p:sp>
      <p:pic>
        <p:nvPicPr>
          <p:cNvPr id="14" name="図 1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5" t="34483" r="37138" b="12225"/>
          <a:stretch/>
        </p:blipFill>
        <p:spPr bwMode="auto">
          <a:xfrm>
            <a:off x="758299" y="3017610"/>
            <a:ext cx="720080" cy="105264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5" name="図 1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6" t="34483" r="59305" b="6734"/>
          <a:stretch/>
        </p:blipFill>
        <p:spPr bwMode="auto">
          <a:xfrm>
            <a:off x="688326" y="4685153"/>
            <a:ext cx="792087" cy="116109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2" name="Rounded Rectangle 7"/>
          <p:cNvSpPr/>
          <p:nvPr/>
        </p:nvSpPr>
        <p:spPr bwMode="auto">
          <a:xfrm>
            <a:off x="1259632" y="332657"/>
            <a:ext cx="7488832" cy="504056"/>
          </a:xfrm>
          <a:prstGeom prst="roundRect">
            <a:avLst>
              <a:gd name="adj" fmla="val 2011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R="0" lvl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kern="0" dirty="0" smtClean="0">
                <a:latin typeface="+mj-lt"/>
              </a:rPr>
              <a:t>Smart Sensor Gases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3568" y="6381328"/>
            <a:ext cx="7560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sz="1600" kern="0" dirty="0"/>
              <a:t>*New sensors will be considered after development of above sensors.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691680" y="2708920"/>
            <a:ext cx="7051282" cy="1728192"/>
            <a:chOff x="1691680" y="2708920"/>
            <a:chExt cx="7051282" cy="1728192"/>
          </a:xfrm>
        </p:grpSpPr>
        <p:sp>
          <p:nvSpPr>
            <p:cNvPr id="11" name="Rounded Rectangle 7"/>
            <p:cNvSpPr/>
            <p:nvPr/>
          </p:nvSpPr>
          <p:spPr bwMode="auto">
            <a:xfrm>
              <a:off x="1691680" y="3068960"/>
              <a:ext cx="7051282" cy="1368152"/>
            </a:xfrm>
            <a:prstGeom prst="roundRect">
              <a:avLst>
                <a:gd name="adj" fmla="val 4847"/>
              </a:avLst>
            </a:prstGeom>
            <a:solidFill>
              <a:schemeClr val="bg1"/>
            </a:solidFill>
            <a:ln w="952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numCol="2"/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9pPr>
            </a:lstStyle>
            <a:p>
              <a:pPr marR="0" lvl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  <a:defRPr/>
              </a:pPr>
              <a:r>
                <a:rPr kumimoji="0" lang="en-US" altLang="ja-JP" sz="2000" b="0" kern="0" dirty="0" smtClean="0">
                  <a:latin typeface="+mn-lt"/>
                </a:rPr>
                <a:t>SO2 0-6 ppm</a:t>
              </a:r>
            </a:p>
            <a:p>
              <a:pPr marR="0" lvl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  <a:defRPr/>
              </a:pPr>
              <a:r>
                <a:rPr kumimoji="0" lang="en-US" altLang="ja-JP" sz="2000" b="0" kern="0" dirty="0" smtClean="0">
                  <a:latin typeface="+mn-lt"/>
                </a:rPr>
                <a:t>NO2 0-9 ppm</a:t>
              </a:r>
            </a:p>
            <a:p>
              <a:pPr marR="0" lvl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  <a:defRPr/>
              </a:pPr>
              <a:r>
                <a:rPr kumimoji="0" lang="en-US" altLang="ja-JP" sz="2000" b="0" kern="0" dirty="0" smtClean="0">
                  <a:latin typeface="+mn-lt"/>
                </a:rPr>
                <a:t>HCN 0-15 ppm</a:t>
              </a:r>
            </a:p>
            <a:p>
              <a:pPr marR="0" lvl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  <a:defRPr/>
              </a:pPr>
              <a:r>
                <a:rPr kumimoji="0" lang="en-US" altLang="ja-JP" sz="2000" b="0" kern="0" dirty="0" smtClean="0">
                  <a:latin typeface="+mn-lt"/>
                </a:rPr>
                <a:t>NH3 0-75 ppm</a:t>
              </a:r>
            </a:p>
            <a:p>
              <a:pPr marR="0" lvl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  <a:defRPr/>
              </a:pPr>
              <a:r>
                <a:rPr kumimoji="0" lang="en-US" altLang="ja-JP" sz="2000" b="0" kern="0" dirty="0" smtClean="0">
                  <a:latin typeface="+mn-lt"/>
                </a:rPr>
                <a:t>NH3 0-400 ppm</a:t>
              </a:r>
            </a:p>
            <a:p>
              <a:pPr marR="0" lvl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  <a:defRPr/>
              </a:pPr>
              <a:r>
                <a:rPr kumimoji="0" lang="en-US" altLang="ja-JP" sz="2000" b="0" kern="0" dirty="0" smtClean="0">
                  <a:latin typeface="+mn-lt"/>
                </a:rPr>
                <a:t>Cl2 0-3 ppm</a:t>
              </a:r>
            </a:p>
            <a:p>
              <a:pPr marR="0" lvl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  <a:defRPr/>
              </a:pPr>
              <a:r>
                <a:rPr kumimoji="0" lang="en-US" altLang="ja-JP" sz="2000" b="0" kern="0" dirty="0" smtClean="0">
                  <a:latin typeface="+mn-lt"/>
                </a:rPr>
                <a:t>Cl2 0-10 ppm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691680" y="2708920"/>
              <a:ext cx="68407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en-US" altLang="ja-JP" sz="2000" b="1" kern="0" dirty="0" smtClean="0"/>
                <a:t>EC  </a:t>
              </a:r>
              <a:r>
                <a:rPr kumimoji="0" lang="en-US" altLang="ja-JP" kern="0" dirty="0"/>
                <a:t>(in order of development) 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691680" y="4509120"/>
            <a:ext cx="7051282" cy="1728192"/>
            <a:chOff x="1763688" y="4653136"/>
            <a:chExt cx="7051282" cy="1728192"/>
          </a:xfrm>
        </p:grpSpPr>
        <p:sp>
          <p:nvSpPr>
            <p:cNvPr id="18" name="Rounded Rectangle 7"/>
            <p:cNvSpPr/>
            <p:nvPr/>
          </p:nvSpPr>
          <p:spPr bwMode="auto">
            <a:xfrm>
              <a:off x="1763688" y="5013176"/>
              <a:ext cx="7051282" cy="1368152"/>
            </a:xfrm>
            <a:prstGeom prst="roundRect">
              <a:avLst>
                <a:gd name="adj" fmla="val 4847"/>
              </a:avLst>
            </a:prstGeom>
            <a:solidFill>
              <a:schemeClr val="bg1"/>
            </a:solidFill>
            <a:ln w="9525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numCol="2"/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50" charset="-128"/>
                </a:defRPr>
              </a:lvl9pPr>
            </a:lstStyle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en-US" altLang="ja-JP" sz="2000" b="0" kern="0" dirty="0"/>
                <a:t>CO2 0-5% vol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en-US" altLang="ja-JP" sz="2000" b="0" kern="0" dirty="0"/>
                <a:t>HC 0-100% LEL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en-US" altLang="ja-JP" sz="2000" b="0" kern="0" dirty="0"/>
                <a:t>HC 0-30% vol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en-US" altLang="ja-JP" sz="2000" b="0" kern="0" dirty="0"/>
                <a:t>CH4 0-100% LEL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en-US" altLang="ja-JP" sz="2000" b="0" kern="0" dirty="0"/>
                <a:t>CH4 0-100% vol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en-US" altLang="ja-JP" sz="2000" b="0" kern="0" dirty="0"/>
                <a:t>CO2 0-5000 ppm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en-US" altLang="ja-JP" sz="2000" b="0" kern="0" dirty="0"/>
                <a:t>CO2 0-10000 ppm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763688" y="4653136"/>
              <a:ext cx="68407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en-US" altLang="ja-JP" sz="2000" b="1" kern="0" dirty="0" smtClean="0"/>
                <a:t>IR</a:t>
              </a:r>
              <a:r>
                <a:rPr kumimoji="0" lang="en-US" altLang="ja-JP" kern="0" dirty="0" smtClean="0"/>
                <a:t> </a:t>
              </a:r>
              <a:endParaRPr kumimoji="0" lang="en-US" altLang="ja-JP" kern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43887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24413</TotalTime>
  <Words>861</Words>
  <Application>Microsoft Macintosh PowerPoint</Application>
  <PresentationFormat>On-screen Show (4:3)</PresentationFormat>
  <Paragraphs>164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岡本　亮</dc:creator>
  <cp:lastModifiedBy>Mike Johnson</cp:lastModifiedBy>
  <cp:revision>387</cp:revision>
  <cp:lastPrinted>2014-04-08T08:19:06Z</cp:lastPrinted>
  <dcterms:created xsi:type="dcterms:W3CDTF">2014-03-07T04:48:04Z</dcterms:created>
  <dcterms:modified xsi:type="dcterms:W3CDTF">2016-02-05T02:04:25Z</dcterms:modified>
</cp:coreProperties>
</file>