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6"/>
  </p:notesMasterIdLst>
  <p:sldIdLst>
    <p:sldId id="274" r:id="rId2"/>
    <p:sldId id="300" r:id="rId3"/>
    <p:sldId id="302" r:id="rId4"/>
    <p:sldId id="303" r:id="rId5"/>
    <p:sldId id="305" r:id="rId6"/>
    <p:sldId id="336" r:id="rId7"/>
    <p:sldId id="304" r:id="rId8"/>
    <p:sldId id="307" r:id="rId9"/>
    <p:sldId id="338" r:id="rId10"/>
    <p:sldId id="308" r:id="rId11"/>
    <p:sldId id="330" r:id="rId12"/>
    <p:sldId id="311" r:id="rId13"/>
    <p:sldId id="358" r:id="rId14"/>
    <p:sldId id="363" r:id="rId15"/>
    <p:sldId id="359" r:id="rId16"/>
    <p:sldId id="361" r:id="rId17"/>
    <p:sldId id="362" r:id="rId18"/>
    <p:sldId id="360" r:id="rId19"/>
    <p:sldId id="364" r:id="rId20"/>
    <p:sldId id="365" r:id="rId21"/>
    <p:sldId id="366" r:id="rId22"/>
    <p:sldId id="354" r:id="rId23"/>
    <p:sldId id="355" r:id="rId24"/>
    <p:sldId id="331" r:id="rId25"/>
    <p:sldId id="332" r:id="rId26"/>
    <p:sldId id="333" r:id="rId27"/>
    <p:sldId id="339" r:id="rId28"/>
    <p:sldId id="340" r:id="rId29"/>
    <p:sldId id="341" r:id="rId30"/>
    <p:sldId id="342" r:id="rId31"/>
    <p:sldId id="343" r:id="rId32"/>
    <p:sldId id="344" r:id="rId33"/>
    <p:sldId id="345" r:id="rId34"/>
    <p:sldId id="349" r:id="rId35"/>
    <p:sldId id="350" r:id="rId36"/>
    <p:sldId id="351" r:id="rId37"/>
    <p:sldId id="356" r:id="rId38"/>
    <p:sldId id="346" r:id="rId39"/>
    <p:sldId id="347" r:id="rId40"/>
    <p:sldId id="348" r:id="rId41"/>
    <p:sldId id="352" r:id="rId42"/>
    <p:sldId id="353" r:id="rId43"/>
    <p:sldId id="334" r:id="rId44"/>
    <p:sldId id="335" r:id="rId45"/>
  </p:sldIdLst>
  <p:sldSz cx="9144000" cy="6858000" type="screen4x3"/>
  <p:notesSz cx="6742113" cy="987266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4">
          <p15:clr>
            <a:srgbClr val="A4A3A4"/>
          </p15:clr>
        </p15:guide>
        <p15:guide id="2" pos="612">
          <p15:clr>
            <a:srgbClr val="A4A3A4"/>
          </p15:clr>
        </p15:guide>
        <p15:guide id="3" orient="horz" pos="1072">
          <p15:clr>
            <a:srgbClr val="A4A3A4"/>
          </p15:clr>
        </p15:guide>
        <p15:guide id="4" pos="7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66"/>
    <a:srgbClr val="F50000"/>
    <a:srgbClr val="F8F8F8"/>
    <a:srgbClr val="EAEAEA"/>
    <a:srgbClr val="FF6600"/>
    <a:srgbClr val="A00000"/>
    <a:srgbClr val="C80000"/>
    <a:srgbClr val="FF9966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6" autoAdjust="0"/>
    <p:restoredTop sz="94507" autoAdjust="0"/>
  </p:normalViewPr>
  <p:slideViewPr>
    <p:cSldViewPr>
      <p:cViewPr>
        <p:scale>
          <a:sx n="160" d="100"/>
          <a:sy n="160" d="100"/>
        </p:scale>
        <p:origin x="744" y="-80"/>
      </p:cViewPr>
      <p:guideLst>
        <p:guide orient="horz" pos="2704"/>
        <p:guide pos="612"/>
        <p:guide orient="horz" pos="1072"/>
        <p:guide pos="79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63" d="100"/>
        <a:sy n="163" d="100"/>
      </p:scale>
      <p:origin x="0" y="104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8971" y="1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/>
          <a:lstStyle>
            <a:lvl1pPr algn="r">
              <a:defRPr sz="1200"/>
            </a:lvl1pPr>
          </a:lstStyle>
          <a:p>
            <a:fld id="{6EFEF91A-C6C2-47C0-B71D-68DF066F66F5}" type="datetimeFigureOut">
              <a:rPr kumimoji="1" lang="ja-JP" altLang="en-US" smtClean="0"/>
              <a:t>2023/1/9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04875" y="741363"/>
            <a:ext cx="4933950" cy="3700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27" tIns="45363" rIns="90727" bIns="4536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0727" tIns="45363" rIns="90727" bIns="4536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7317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 anchor="b"/>
          <a:lstStyle>
            <a:lvl1pPr algn="r">
              <a:defRPr sz="1200"/>
            </a:lvl1pPr>
          </a:lstStyle>
          <a:p>
            <a:fld id="{F96F9799-61E0-41BA-87E4-ED51E465AD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5266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3162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6597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29635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64690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64973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87260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07661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71004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39881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88148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9982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31956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08035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23687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24470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45833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2654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55144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4259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31261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22525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126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8254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1425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368481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79717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90131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437969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436238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56756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846091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064548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23032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850988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40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0219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41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481060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42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20314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43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192032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44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5030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76132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7613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41671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4404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9599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2023/1/9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4736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2023/1/9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9154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2023/1/9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1311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r>
              <a:rPr lang="en-US" noProof="0" dirty="0"/>
              <a:t>Click icon to add chart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2023/1/9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2978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2023/1/9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C1A7925-6724-3440-A48D-E9A2A19B6B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6093296"/>
            <a:ext cx="693974" cy="74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2023/1/9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210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2023/1/9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0328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2023/1/9</a:t>
            </a:fld>
            <a:endParaRPr kumimoji="1" lang="ja-JP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57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2023/1/9</a:t>
            </a:fld>
            <a:endParaRPr kumimoji="1" lang="ja-JP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605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2023/1/9</a:t>
            </a:fld>
            <a:endParaRPr kumimoji="1" lang="ja-JP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6839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2023/1/9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0948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2023/1/9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93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NUL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187624" y="2606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2023/1/9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218" y="6128012"/>
            <a:ext cx="693964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3.jpe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15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1728192" y="404664"/>
            <a:ext cx="60121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GX-3R Pro</a:t>
            </a:r>
            <a:br>
              <a:rPr lang="en-US" altLang="ja-JP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</a:br>
            <a:r>
              <a:rPr lang="en-US" altLang="ja-JP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User Training</a:t>
            </a:r>
            <a:endParaRPr lang="ja-JP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B601F1-09E0-6D44-A2C4-73D1ED21FC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88640"/>
            <a:ext cx="954360" cy="102202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20308D1-87F6-6743-9D0C-ABE3331346D9}"/>
              </a:ext>
            </a:extLst>
          </p:cNvPr>
          <p:cNvSpPr/>
          <p:nvPr/>
        </p:nvSpPr>
        <p:spPr>
          <a:xfrm>
            <a:off x="0" y="5872930"/>
            <a:ext cx="1008112" cy="9850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D30B246-3E4A-3743-82D4-0A34BDDE71F1}"/>
              </a:ext>
            </a:extLst>
          </p:cNvPr>
          <p:cNvSpPr/>
          <p:nvPr/>
        </p:nvSpPr>
        <p:spPr>
          <a:xfrm>
            <a:off x="7524328" y="6093296"/>
            <a:ext cx="1619672" cy="764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73D961-417B-6145-99DA-B75EE7CA00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5311" y="2567897"/>
            <a:ext cx="3577920" cy="318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00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BB60587-AF19-8E4F-B293-88593D1A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4" cy="3744415"/>
          </a:xfrm>
          <a:prstGeom prst="rect">
            <a:avLst/>
          </a:prstGeom>
          <a:effectLst/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790332" y="1268760"/>
            <a:ext cx="2057543" cy="1444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You will know you are in display mode if you see a display mode menu title on the bottom of your screen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Display mode vs. Normal Operation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63C8E8CC-1204-D647-9B58-0A43D40B9B3B}"/>
              </a:ext>
            </a:extLst>
          </p:cNvPr>
          <p:cNvSpPr txBox="1">
            <a:spLocks/>
          </p:cNvSpPr>
          <p:nvPr/>
        </p:nvSpPr>
        <p:spPr bwMode="auto">
          <a:xfrm>
            <a:off x="107504" y="1303642"/>
            <a:ext cx="2052217" cy="3421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PEAK</a:t>
            </a:r>
          </a:p>
          <a:p>
            <a:r>
              <a:rPr lang="en-US" sz="1800" dirty="0"/>
              <a:t>STEL</a:t>
            </a:r>
          </a:p>
          <a:p>
            <a:r>
              <a:rPr lang="en-US" sz="1800" dirty="0"/>
              <a:t>TWA</a:t>
            </a:r>
          </a:p>
          <a:p>
            <a:r>
              <a:rPr lang="en-US" sz="1800" dirty="0"/>
              <a:t>HC GAS LIST</a:t>
            </a:r>
          </a:p>
          <a:p>
            <a:r>
              <a:rPr lang="en-US" sz="1800" dirty="0"/>
              <a:t>USER ID</a:t>
            </a:r>
          </a:p>
          <a:p>
            <a:r>
              <a:rPr lang="en-US" sz="1800" dirty="0"/>
              <a:t>STN ID</a:t>
            </a:r>
          </a:p>
          <a:p>
            <a:r>
              <a:rPr lang="en-US" sz="1800" dirty="0"/>
              <a:t>CAL DATA</a:t>
            </a:r>
          </a:p>
          <a:p>
            <a:r>
              <a:rPr lang="en-US" sz="1800" dirty="0"/>
              <a:t>BUMP DATA</a:t>
            </a:r>
          </a:p>
          <a:p>
            <a:r>
              <a:rPr lang="en-US" sz="1800" dirty="0"/>
              <a:t>TEMPERATURE</a:t>
            </a:r>
          </a:p>
          <a:p>
            <a:r>
              <a:rPr lang="en-US" sz="1800" dirty="0"/>
              <a:t>ALARM-PT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3EAC4-3178-834F-914C-0B48BD723841}"/>
              </a:ext>
            </a:extLst>
          </p:cNvPr>
          <p:cNvSpPr txBox="1">
            <a:spLocks/>
          </p:cNvSpPr>
          <p:nvPr/>
        </p:nvSpPr>
        <p:spPr bwMode="auto">
          <a:xfrm>
            <a:off x="1177516" y="5429297"/>
            <a:ext cx="7498940" cy="127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To return to normal operation, scroll all the way through the display menu using the POWER/MODE button, or wait 20 seconds and the GX-3R Pro will automatically return to normal mode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F0409F6D-9A84-C74C-8989-FE79B9593B2A}"/>
              </a:ext>
            </a:extLst>
          </p:cNvPr>
          <p:cNvCxnSpPr>
            <a:cxnSpLocks/>
          </p:cNvCxnSpPr>
          <p:nvPr/>
        </p:nvCxnSpPr>
        <p:spPr>
          <a:xfrm flipH="1">
            <a:off x="1259632" y="1484784"/>
            <a:ext cx="5530700" cy="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643B47F-7218-EC4B-AA63-C35E0C2ABA15}"/>
              </a:ext>
            </a:extLst>
          </p:cNvPr>
          <p:cNvCxnSpPr>
            <a:cxnSpLocks/>
          </p:cNvCxnSpPr>
          <p:nvPr/>
        </p:nvCxnSpPr>
        <p:spPr>
          <a:xfrm flipH="1" flipV="1">
            <a:off x="5511962" y="4005064"/>
            <a:ext cx="716222" cy="1424234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7E6836F-BF3B-C745-A69A-5E8945A958DA}"/>
              </a:ext>
            </a:extLst>
          </p:cNvPr>
          <p:cNvCxnSpPr>
            <a:cxnSpLocks/>
          </p:cNvCxnSpPr>
          <p:nvPr/>
        </p:nvCxnSpPr>
        <p:spPr>
          <a:xfrm flipH="1">
            <a:off x="4842258" y="1484784"/>
            <a:ext cx="1948074" cy="1690026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77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Charging the instrument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717EE4C-BE36-DD42-8D48-0987EA6C3F3B}"/>
              </a:ext>
            </a:extLst>
          </p:cNvPr>
          <p:cNvSpPr txBox="1">
            <a:spLocks/>
          </p:cNvSpPr>
          <p:nvPr/>
        </p:nvSpPr>
        <p:spPr bwMode="auto">
          <a:xfrm>
            <a:off x="287528" y="804864"/>
            <a:ext cx="3600391" cy="199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Plug the charger into the instrument. A full charge takes 3 hours, and will power the instrument up to 25 hours.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2" name="Picture 1" descr="five-unitacadapter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120" y="1076624"/>
            <a:ext cx="3168352" cy="17673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293D43-B2E4-B04B-84B9-FA66AD861C58}"/>
              </a:ext>
            </a:extLst>
          </p:cNvPr>
          <p:cNvSpPr txBox="1"/>
          <p:nvPr/>
        </p:nvSpPr>
        <p:spPr>
          <a:xfrm>
            <a:off x="3707904" y="4161854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30 minute charge will provide 8 hours of operation time. 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491AE0-4196-9E42-9619-9F33BD711083}"/>
              </a:ext>
            </a:extLst>
          </p:cNvPr>
          <p:cNvSpPr txBox="1"/>
          <p:nvPr/>
        </p:nvSpPr>
        <p:spPr>
          <a:xfrm>
            <a:off x="3707913" y="2924944"/>
            <a:ext cx="3600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Once the GX-3R Pro is charged, the light will go from orange to green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B966AB-628E-0045-A874-CD58AE3C45BF}"/>
              </a:ext>
            </a:extLst>
          </p:cNvPr>
          <p:cNvSpPr txBox="1"/>
          <p:nvPr/>
        </p:nvSpPr>
        <p:spPr>
          <a:xfrm>
            <a:off x="5688120" y="5349498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Multi-unit AC Adapter is available</a:t>
            </a:r>
            <a:br>
              <a:rPr lang="en-US" dirty="0"/>
            </a:br>
            <a:r>
              <a:rPr lang="en-US" dirty="0"/>
              <a:t>(#49-0134)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456EA5-E263-0C4F-8F4D-EE0D9E0F89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2518161"/>
            <a:ext cx="3456384" cy="43398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64A8794-D158-AC40-8538-1F3FCA7EA7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1" y="2518162"/>
            <a:ext cx="3456384" cy="433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21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8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27684" y="5733256"/>
            <a:ext cx="5688632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Turn off the GX-3R Pro by pressing and holding the </a:t>
            </a:r>
            <a:r>
              <a:rPr lang="en-US" sz="1800" b="1" dirty="0"/>
              <a:t>POWER MODE </a:t>
            </a:r>
            <a:r>
              <a:rPr lang="en-US" sz="1800" dirty="0"/>
              <a:t>button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Turn off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2061B6A-E140-5847-8538-D328782B1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5076056" y="3501008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6980E5-9556-F346-A802-837225B7DB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7" cy="374441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0536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188720" y="6135624"/>
            <a:ext cx="7200800" cy="676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RK Link App can be configured while connected or not connected to a GX-3R Pro instrument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35402" y="188640"/>
            <a:ext cx="9108504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RK Link APP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9261E16-F637-1645-B4D7-BE0DD061F68D}"/>
              </a:ext>
            </a:extLst>
          </p:cNvPr>
          <p:cNvSpPr txBox="1">
            <a:spLocks/>
          </p:cNvSpPr>
          <p:nvPr/>
        </p:nvSpPr>
        <p:spPr bwMode="auto">
          <a:xfrm>
            <a:off x="4840608" y="5497869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/>
              <a:t>Instrument Connected</a:t>
            </a:r>
          </a:p>
        </p:txBody>
      </p:sp>
      <p:pic>
        <p:nvPicPr>
          <p:cNvPr id="5" name="Picture 4" descr="Timeline&#10;&#10;Description automatically generated">
            <a:extLst>
              <a:ext uri="{FF2B5EF4-FFF2-40B4-BE49-F238E27FC236}">
                <a16:creationId xmlns:a16="http://schemas.microsoft.com/office/drawing/2014/main" id="{DE65450B-27D1-7F4F-A20A-3FB102E877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026554"/>
            <a:ext cx="2494598" cy="4434840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11BD92-675F-8B40-B998-612E8A72B928}"/>
              </a:ext>
            </a:extLst>
          </p:cNvPr>
          <p:cNvSpPr txBox="1">
            <a:spLocks/>
          </p:cNvSpPr>
          <p:nvPr/>
        </p:nvSpPr>
        <p:spPr bwMode="auto">
          <a:xfrm>
            <a:off x="1115616" y="5497869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/>
              <a:t>Instrument Not Connected</a:t>
            </a:r>
          </a:p>
        </p:txBody>
      </p:sp>
      <p:pic>
        <p:nvPicPr>
          <p:cNvPr id="11" name="Picture 1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6718BCF-D7C4-E942-BF34-AC6DFB739D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448" y="1005103"/>
            <a:ext cx="2049796" cy="4434840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43915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11BD92-675F-8B40-B998-612E8A72B928}"/>
              </a:ext>
            </a:extLst>
          </p:cNvPr>
          <p:cNvSpPr txBox="1">
            <a:spLocks/>
          </p:cNvSpPr>
          <p:nvPr/>
        </p:nvSpPr>
        <p:spPr bwMode="auto">
          <a:xfrm>
            <a:off x="3173681" y="5557201"/>
            <a:ext cx="2796638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Select instrument available to pair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7C725778-0257-0541-AEAF-A2C961F44C39}"/>
              </a:ext>
            </a:extLst>
          </p:cNvPr>
          <p:cNvSpPr txBox="1">
            <a:spLocks/>
          </p:cNvSpPr>
          <p:nvPr/>
        </p:nvSpPr>
        <p:spPr bwMode="auto">
          <a:xfrm>
            <a:off x="3173681" y="5551964"/>
            <a:ext cx="2796638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Then select the Pair button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188720" y="6135624"/>
            <a:ext cx="7200800" cy="676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Pair any GX-3R Pro while the instrument’s Bluetooth is powered on. 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35496" y="133923"/>
            <a:ext cx="9108504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Pair to any GX-3R Pro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746A47B-73BE-624C-8095-D851FA12101E}"/>
              </a:ext>
            </a:extLst>
          </p:cNvPr>
          <p:cNvSpPr txBox="1">
            <a:spLocks/>
          </p:cNvSpPr>
          <p:nvPr/>
        </p:nvSpPr>
        <p:spPr bwMode="auto">
          <a:xfrm>
            <a:off x="539176" y="5559584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Choose Pair Button</a:t>
            </a:r>
          </a:p>
        </p:txBody>
      </p:sp>
      <p:pic>
        <p:nvPicPr>
          <p:cNvPr id="21" name="Picture 2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0E47FD2-AC2E-684F-9425-FDEEECF053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30" y="1052736"/>
            <a:ext cx="2049796" cy="4434840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pic>
        <p:nvPicPr>
          <p:cNvPr id="22" name="Picture 21" descr="A picture containing text&#10;&#10;Description automatically generated">
            <a:extLst>
              <a:ext uri="{FF2B5EF4-FFF2-40B4-BE49-F238E27FC236}">
                <a16:creationId xmlns:a16="http://schemas.microsoft.com/office/drawing/2014/main" id="{786D7782-CFCC-3D4D-80ED-13EBC039CB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71742"/>
            <a:ext cx="339324" cy="356290"/>
          </a:xfrm>
          <a:prstGeom prst="rect">
            <a:avLst/>
          </a:prstGeom>
        </p:spPr>
      </p:pic>
      <p:pic>
        <p:nvPicPr>
          <p:cNvPr id="3" name="Picture 2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4D5D0545-3C65-8648-99D9-F75F6169C4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619" y="1052736"/>
            <a:ext cx="2048256" cy="4431508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pic>
        <p:nvPicPr>
          <p:cNvPr id="23" name="Picture 22" descr="A picture containing text&#10;&#10;Description automatically generated">
            <a:extLst>
              <a:ext uri="{FF2B5EF4-FFF2-40B4-BE49-F238E27FC236}">
                <a16:creationId xmlns:a16="http://schemas.microsoft.com/office/drawing/2014/main" id="{2B56E8FC-744D-C049-AA75-CA249B42D1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325" y="1442942"/>
            <a:ext cx="339324" cy="356290"/>
          </a:xfrm>
          <a:prstGeom prst="rect">
            <a:avLst/>
          </a:prstGeom>
        </p:spPr>
      </p:pic>
      <p:pic>
        <p:nvPicPr>
          <p:cNvPr id="24" name="Picture 23" descr="A picture containing text&#10;&#10;Description automatically generated">
            <a:extLst>
              <a:ext uri="{FF2B5EF4-FFF2-40B4-BE49-F238E27FC236}">
                <a16:creationId xmlns:a16="http://schemas.microsoft.com/office/drawing/2014/main" id="{DAB780BD-0B89-FB4A-BD9B-0048EB9500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482" y="4808234"/>
            <a:ext cx="339324" cy="35629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9261E16-F637-1645-B4D7-BE0DD061F68D}"/>
              </a:ext>
            </a:extLst>
          </p:cNvPr>
          <p:cNvSpPr txBox="1">
            <a:spLocks/>
          </p:cNvSpPr>
          <p:nvPr/>
        </p:nvSpPr>
        <p:spPr bwMode="auto">
          <a:xfrm>
            <a:off x="5851142" y="5564317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Instrument Connects</a:t>
            </a:r>
          </a:p>
        </p:txBody>
      </p:sp>
      <p:pic>
        <p:nvPicPr>
          <p:cNvPr id="28" name="Picture 27" descr="A picture containing icon&#10;&#10;Description automatically generated">
            <a:extLst>
              <a:ext uri="{FF2B5EF4-FFF2-40B4-BE49-F238E27FC236}">
                <a16:creationId xmlns:a16="http://schemas.microsoft.com/office/drawing/2014/main" id="{0DA2E818-DA9B-D249-82C8-D516130789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68" y="1052736"/>
            <a:ext cx="2048256" cy="4431508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666799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6" grpId="0"/>
      <p:bldP spid="14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188720" y="6135624"/>
            <a:ext cx="7200800" cy="676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RK Link App can send email and / or text alarm notifications.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35496" y="133923"/>
            <a:ext cx="9108504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Email/Text Notifications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11BD92-675F-8B40-B998-612E8A72B928}"/>
              </a:ext>
            </a:extLst>
          </p:cNvPr>
          <p:cNvSpPr txBox="1">
            <a:spLocks/>
          </p:cNvSpPr>
          <p:nvPr/>
        </p:nvSpPr>
        <p:spPr bwMode="auto">
          <a:xfrm>
            <a:off x="1470087" y="4509120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/>
              <a:t>Email Notifications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9261E16-F637-1645-B4D7-BE0DD061F68D}"/>
              </a:ext>
            </a:extLst>
          </p:cNvPr>
          <p:cNvSpPr txBox="1">
            <a:spLocks/>
          </p:cNvSpPr>
          <p:nvPr/>
        </p:nvSpPr>
        <p:spPr bwMode="auto">
          <a:xfrm>
            <a:off x="5364088" y="5497869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/>
              <a:t>Text Notifications</a:t>
            </a: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573652D2-7425-DA43-B7F2-921F9C9B18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05" y="1900125"/>
            <a:ext cx="4667324" cy="2507816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pic>
        <p:nvPicPr>
          <p:cNvPr id="8" name="Picture 7" descr="Application&#10;&#10;Description automatically generated with medium confidence">
            <a:extLst>
              <a:ext uri="{FF2B5EF4-FFF2-40B4-BE49-F238E27FC236}">
                <a16:creationId xmlns:a16="http://schemas.microsoft.com/office/drawing/2014/main" id="{4ED9F748-EAF6-4345-990D-8B36B68D77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989043"/>
            <a:ext cx="2157490" cy="4434840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43008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188720" y="6135624"/>
            <a:ext cx="7200800" cy="676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Register with the RK Link server in order to begin text or email notifications.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35496" y="133923"/>
            <a:ext cx="9108504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Email/Text Notifications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923AA84-3D12-B941-BA25-611EB613CFB2}"/>
              </a:ext>
            </a:extLst>
          </p:cNvPr>
          <p:cNvGrpSpPr/>
          <p:nvPr/>
        </p:nvGrpSpPr>
        <p:grpSpPr>
          <a:xfrm>
            <a:off x="3251017" y="1052736"/>
            <a:ext cx="2677461" cy="4835886"/>
            <a:chOff x="3251017" y="1052736"/>
            <a:chExt cx="2677461" cy="4835886"/>
          </a:xfrm>
        </p:grpSpPr>
        <p:sp>
          <p:nvSpPr>
            <p:cNvPr id="12" name="Content Placeholder 2">
              <a:extLst>
                <a:ext uri="{FF2B5EF4-FFF2-40B4-BE49-F238E27FC236}">
                  <a16:creationId xmlns:a16="http://schemas.microsoft.com/office/drawing/2014/main" id="{0811BD92-675F-8B40-B998-612E8A72B92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251017" y="5559584"/>
              <a:ext cx="2677461" cy="329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defTabSz="457200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742950" indent="-285750" algn="l" defTabSz="457200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1143000" indent="-228600" algn="l" defTabSz="457200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1600200" indent="-228600" algn="l" defTabSz="457200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2057400" indent="-228600" algn="l" defTabSz="457200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dirty="0"/>
                <a:t>Choose Application Settings</a:t>
              </a:r>
            </a:p>
          </p:txBody>
        </p:sp>
        <p:pic>
          <p:nvPicPr>
            <p:cNvPr id="5" name="Picture 4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3CEA4BB6-C3F0-A34A-8CA8-67D194B81F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1228" y="1052736"/>
              <a:ext cx="2157039" cy="443484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26F2FE6-2A45-2441-9CC9-9A8030D04CDF}"/>
              </a:ext>
            </a:extLst>
          </p:cNvPr>
          <p:cNvGrpSpPr/>
          <p:nvPr/>
        </p:nvGrpSpPr>
        <p:grpSpPr>
          <a:xfrm>
            <a:off x="5909237" y="1052736"/>
            <a:ext cx="2677461" cy="4835886"/>
            <a:chOff x="5909237" y="1052736"/>
            <a:chExt cx="2677461" cy="4835886"/>
          </a:xfrm>
        </p:grpSpPr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id="{69261E16-F637-1645-B4D7-BE0DD061F68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909237" y="5559584"/>
              <a:ext cx="2677461" cy="329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defTabSz="457200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742950" indent="-285750" algn="l" defTabSz="457200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1143000" indent="-228600" algn="l" defTabSz="457200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1600200" indent="-228600" algn="l" defTabSz="457200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2057400" indent="-228600" algn="l" defTabSz="457200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dirty="0"/>
                <a:t>Choose Notification Settings</a:t>
              </a:r>
            </a:p>
          </p:txBody>
        </p:sp>
        <p:pic>
          <p:nvPicPr>
            <p:cNvPr id="11" name="Picture 10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E8153108-7F8E-704C-AF24-4944CD4BFF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3069" y="1052736"/>
              <a:ext cx="2049796" cy="4434840"/>
            </a:xfrm>
            <a:prstGeom prst="rect">
              <a:avLst/>
            </a:prstGeom>
            <a:ln w="6350">
              <a:solidFill>
                <a:schemeClr val="accent1"/>
              </a:solidFill>
            </a:ln>
          </p:spPr>
        </p:pic>
        <p:pic>
          <p:nvPicPr>
            <p:cNvPr id="18" name="Picture 17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6832F30C-9D52-AF49-B1F6-EA23986519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2060848"/>
              <a:ext cx="339324" cy="356290"/>
            </a:xfrm>
            <a:prstGeom prst="rect">
              <a:avLst/>
            </a:prstGeom>
          </p:spPr>
        </p:pic>
      </p:grp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746A47B-73BE-624C-8095-D851FA12101E}"/>
              </a:ext>
            </a:extLst>
          </p:cNvPr>
          <p:cNvSpPr txBox="1">
            <a:spLocks/>
          </p:cNvSpPr>
          <p:nvPr/>
        </p:nvSpPr>
        <p:spPr bwMode="auto">
          <a:xfrm>
            <a:off x="539176" y="5559584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Choose Main Menu</a:t>
            </a:r>
          </a:p>
        </p:txBody>
      </p:sp>
      <p:pic>
        <p:nvPicPr>
          <p:cNvPr id="3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56E1F3D3-7D5C-1249-960E-91EDE69076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564" y="1052736"/>
            <a:ext cx="2049796" cy="4434840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7E8B564E-A9AB-5346-9A81-E3065A87D6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036" y="1340768"/>
            <a:ext cx="339324" cy="35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459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A00B35D-1C65-5744-BCA6-E550EECA6983}"/>
              </a:ext>
            </a:extLst>
          </p:cNvPr>
          <p:cNvSpPr txBox="1">
            <a:spLocks/>
          </p:cNvSpPr>
          <p:nvPr/>
        </p:nvSpPr>
        <p:spPr bwMode="auto">
          <a:xfrm>
            <a:off x="399551" y="5549576"/>
            <a:ext cx="3127259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Do not enter any Gmail info </a:t>
            </a:r>
          </a:p>
          <a:p>
            <a:pPr marL="0" indent="0" algn="ctr">
              <a:buNone/>
            </a:pPr>
            <a:r>
              <a:rPr lang="en-US" sz="1200" dirty="0"/>
              <a:t>(for international use)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11BD92-675F-8B40-B998-612E8A72B928}"/>
              </a:ext>
            </a:extLst>
          </p:cNvPr>
          <p:cNvSpPr txBox="1">
            <a:spLocks/>
          </p:cNvSpPr>
          <p:nvPr/>
        </p:nvSpPr>
        <p:spPr bwMode="auto">
          <a:xfrm>
            <a:off x="3293888" y="5549576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Complete form with no dashes on phone #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9261E16-F637-1645-B4D7-BE0DD061F68D}"/>
              </a:ext>
            </a:extLst>
          </p:cNvPr>
          <p:cNvSpPr txBox="1">
            <a:spLocks/>
          </p:cNvSpPr>
          <p:nvPr/>
        </p:nvSpPr>
        <p:spPr bwMode="auto">
          <a:xfrm>
            <a:off x="3068988" y="5549576"/>
            <a:ext cx="3127259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Use Back to return to Application Settings menu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746A47B-73BE-624C-8095-D851FA12101E}"/>
              </a:ext>
            </a:extLst>
          </p:cNvPr>
          <p:cNvSpPr txBox="1">
            <a:spLocks/>
          </p:cNvSpPr>
          <p:nvPr/>
        </p:nvSpPr>
        <p:spPr bwMode="auto">
          <a:xfrm>
            <a:off x="552631" y="5549576"/>
            <a:ext cx="282110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Choose Application Server Settings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187624" y="6131794"/>
            <a:ext cx="7200800" cy="676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From the Application Server Settings window, you will register with the RK Link server and receive a one-time User ID.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35496" y="133923"/>
            <a:ext cx="9108504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Email/Text Notifications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0F5968B-DD15-E847-AFD4-718B96781F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286" y="1052228"/>
            <a:ext cx="2049796" cy="4434840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91ECAED8-15B4-044D-80EE-AC2D9AF072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221088"/>
            <a:ext cx="339324" cy="3562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869137-5C72-6A4F-8EC2-2B78F23A42B7}"/>
              </a:ext>
            </a:extLst>
          </p:cNvPr>
          <p:cNvSpPr/>
          <p:nvPr/>
        </p:nvSpPr>
        <p:spPr>
          <a:xfrm>
            <a:off x="939770" y="2845220"/>
            <a:ext cx="2048312" cy="94381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E0F477C9-9E9F-C549-B760-65BBBB3428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494" y="1052228"/>
            <a:ext cx="2048256" cy="4431508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pic>
        <p:nvPicPr>
          <p:cNvPr id="10" name="Picture 9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EE87B86-2AD5-3448-9F8E-336F96DD79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162" y="1099709"/>
            <a:ext cx="2049796" cy="4434840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pic>
        <p:nvPicPr>
          <p:cNvPr id="27" name="Picture 26" descr="A picture containing text&#10;&#10;Description automatically generated">
            <a:extLst>
              <a:ext uri="{FF2B5EF4-FFF2-40B4-BE49-F238E27FC236}">
                <a16:creationId xmlns:a16="http://schemas.microsoft.com/office/drawing/2014/main" id="{DD26AD7B-DF72-F745-BB12-9DA460FBC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374264"/>
            <a:ext cx="339324" cy="356290"/>
          </a:xfrm>
          <a:prstGeom prst="rect">
            <a:avLst/>
          </a:prstGeom>
        </p:spPr>
      </p:pic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8636013B-7740-4946-8A42-33511E795F23}"/>
              </a:ext>
            </a:extLst>
          </p:cNvPr>
          <p:cNvSpPr txBox="1">
            <a:spLocks/>
          </p:cNvSpPr>
          <p:nvPr/>
        </p:nvSpPr>
        <p:spPr bwMode="auto">
          <a:xfrm>
            <a:off x="5975858" y="5606450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Now ready to enter email / texts contacts</a:t>
            </a:r>
          </a:p>
        </p:txBody>
      </p:sp>
    </p:spTree>
    <p:extLst>
      <p:ext uri="{BB962C8B-B14F-4D97-AF65-F5344CB8AC3E}">
        <p14:creationId xmlns:p14="http://schemas.microsoft.com/office/powerpoint/2010/main" val="3393955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2" grpId="0"/>
      <p:bldP spid="12" grpId="1"/>
      <p:bldP spid="13" grpId="0"/>
      <p:bldP spid="14" grpId="0"/>
      <p:bldP spid="14" grpId="1"/>
      <p:bldP spid="5" grpId="0" animBg="1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94E5E7DD-1C90-8043-BC77-F8D100CD59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102" y="1108874"/>
            <a:ext cx="2049796" cy="4434840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188720" y="6135624"/>
            <a:ext cx="7200800" cy="676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RK Link can direct different alarm types to separate notification contact sets.  5 total alarm triggers available to chose.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35496" y="133923"/>
            <a:ext cx="9108504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Set Types of Alarm Triggers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11BD92-675F-8B40-B998-612E8A72B928}"/>
              </a:ext>
            </a:extLst>
          </p:cNvPr>
          <p:cNvSpPr txBox="1">
            <a:spLocks/>
          </p:cNvSpPr>
          <p:nvPr/>
        </p:nvSpPr>
        <p:spPr bwMode="auto">
          <a:xfrm>
            <a:off x="3293892" y="5549576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Create &amp; set alarm types to notify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9261E16-F637-1645-B4D7-BE0DD061F68D}"/>
              </a:ext>
            </a:extLst>
          </p:cNvPr>
          <p:cNvSpPr txBox="1">
            <a:spLocks/>
          </p:cNvSpPr>
          <p:nvPr/>
        </p:nvSpPr>
        <p:spPr bwMode="auto">
          <a:xfrm>
            <a:off x="5770267" y="5549576"/>
            <a:ext cx="3127259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1200" dirty="0"/>
          </a:p>
        </p:txBody>
      </p:sp>
      <p:pic>
        <p:nvPicPr>
          <p:cNvPr id="26" name="Picture 2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CDC8D2F-A481-FA48-9CDC-08AA8F4612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51" y="1099602"/>
            <a:ext cx="2049796" cy="4434840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pic>
        <p:nvPicPr>
          <p:cNvPr id="27" name="Picture 26" descr="A picture containing text&#10;&#10;Description automatically generated">
            <a:extLst>
              <a:ext uri="{FF2B5EF4-FFF2-40B4-BE49-F238E27FC236}">
                <a16:creationId xmlns:a16="http://schemas.microsoft.com/office/drawing/2014/main" id="{DD26AD7B-DF72-F745-BB12-9DA460FBC7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149080"/>
            <a:ext cx="339324" cy="356290"/>
          </a:xfrm>
          <a:prstGeom prst="rect">
            <a:avLst/>
          </a:prstGeom>
        </p:spPr>
      </p:pic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4DE5CC4A-3507-7C4D-B25B-A938FFC8D1CF}"/>
              </a:ext>
            </a:extLst>
          </p:cNvPr>
          <p:cNvSpPr txBox="1">
            <a:spLocks/>
          </p:cNvSpPr>
          <p:nvPr/>
        </p:nvSpPr>
        <p:spPr bwMode="auto">
          <a:xfrm>
            <a:off x="367719" y="5549576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Choose Email notification settings</a:t>
            </a:r>
          </a:p>
        </p:txBody>
      </p:sp>
      <p:sp>
        <p:nvSpPr>
          <p:cNvPr id="37" name="Frame 36">
            <a:extLst>
              <a:ext uri="{FF2B5EF4-FFF2-40B4-BE49-F238E27FC236}">
                <a16:creationId xmlns:a16="http://schemas.microsoft.com/office/drawing/2014/main" id="{691E9DC5-7A4F-0C4D-ADEF-1B90119F75D2}"/>
              </a:ext>
            </a:extLst>
          </p:cNvPr>
          <p:cNvSpPr/>
          <p:nvPr/>
        </p:nvSpPr>
        <p:spPr>
          <a:xfrm>
            <a:off x="3547102" y="2204864"/>
            <a:ext cx="672167" cy="216024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Frame 37">
            <a:extLst>
              <a:ext uri="{FF2B5EF4-FFF2-40B4-BE49-F238E27FC236}">
                <a16:creationId xmlns:a16="http://schemas.microsoft.com/office/drawing/2014/main" id="{7902A326-116B-2344-8642-12FA12BA1E9A}"/>
              </a:ext>
            </a:extLst>
          </p:cNvPr>
          <p:cNvSpPr/>
          <p:nvPr/>
        </p:nvSpPr>
        <p:spPr>
          <a:xfrm>
            <a:off x="3539701" y="2996952"/>
            <a:ext cx="976911" cy="216024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9" name="Picture 3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00D38B3C-1493-1B42-B691-9C2E39721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784" y="1108874"/>
            <a:ext cx="2049796" cy="4434840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7223A185-5488-4E44-9EE3-7BB4F1132257}"/>
              </a:ext>
            </a:extLst>
          </p:cNvPr>
          <p:cNvSpPr txBox="1">
            <a:spLocks/>
          </p:cNvSpPr>
          <p:nvPr/>
        </p:nvSpPr>
        <p:spPr bwMode="auto">
          <a:xfrm>
            <a:off x="5975858" y="5606450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Touch the plus button to load email and/or text numbers</a:t>
            </a:r>
          </a:p>
        </p:txBody>
      </p:sp>
      <p:pic>
        <p:nvPicPr>
          <p:cNvPr id="41" name="Picture 40" descr="A picture containing text&#10;&#10;Description automatically generated">
            <a:extLst>
              <a:ext uri="{FF2B5EF4-FFF2-40B4-BE49-F238E27FC236}">
                <a16:creationId xmlns:a16="http://schemas.microsoft.com/office/drawing/2014/main" id="{2B1094C2-5ED0-0F47-821F-588AEDCFCC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597" y="2587447"/>
            <a:ext cx="339324" cy="35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755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1" grpId="0"/>
      <p:bldP spid="37" grpId="0" animBg="1"/>
      <p:bldP spid="38" grpId="0" animBg="1"/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11BD92-675F-8B40-B998-612E8A72B928}"/>
              </a:ext>
            </a:extLst>
          </p:cNvPr>
          <p:cNvSpPr txBox="1">
            <a:spLocks/>
          </p:cNvSpPr>
          <p:nvPr/>
        </p:nvSpPr>
        <p:spPr bwMode="auto">
          <a:xfrm>
            <a:off x="3233269" y="5549576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Enter mobile number with 1 and no dashes.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9E5C77B-3203-AB4B-A0B9-F2210DF0E233}"/>
              </a:ext>
            </a:extLst>
          </p:cNvPr>
          <p:cNvSpPr txBox="1">
            <a:spLocks/>
          </p:cNvSpPr>
          <p:nvPr/>
        </p:nvSpPr>
        <p:spPr bwMode="auto">
          <a:xfrm>
            <a:off x="3233268" y="5549576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Touch the New Registration button to accept the entry.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188720" y="6135624"/>
            <a:ext cx="7200800" cy="676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RK Link can send both email and or text messages.  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35496" y="133923"/>
            <a:ext cx="9108504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Entering text / email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9261E16-F637-1645-B4D7-BE0DD061F68D}"/>
              </a:ext>
            </a:extLst>
          </p:cNvPr>
          <p:cNvSpPr txBox="1">
            <a:spLocks/>
          </p:cNvSpPr>
          <p:nvPr/>
        </p:nvSpPr>
        <p:spPr bwMode="auto">
          <a:xfrm>
            <a:off x="5770267" y="5549576"/>
            <a:ext cx="3127259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ADB01142-304F-1040-ABA0-32EB9126DA41}"/>
              </a:ext>
            </a:extLst>
          </p:cNvPr>
          <p:cNvSpPr txBox="1">
            <a:spLocks/>
          </p:cNvSpPr>
          <p:nvPr/>
        </p:nvSpPr>
        <p:spPr bwMode="auto">
          <a:xfrm>
            <a:off x="5995165" y="5549576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Touch New Registration button to clear keyboard.</a:t>
            </a:r>
          </a:p>
        </p:txBody>
      </p:sp>
      <p:pic>
        <p:nvPicPr>
          <p:cNvPr id="9" name="Picture 8" descr="Graphical user interface, text, application, Teams&#10;&#10;Description automatically generated">
            <a:extLst>
              <a:ext uri="{FF2B5EF4-FFF2-40B4-BE49-F238E27FC236}">
                <a16:creationId xmlns:a16="http://schemas.microsoft.com/office/drawing/2014/main" id="{13882569-4170-C44A-B768-7FE9252A5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067208"/>
            <a:ext cx="2049796" cy="4434840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pic>
        <p:nvPicPr>
          <p:cNvPr id="11" name="Picture 10" descr="Graphical user interface, text, application, Teams&#10;&#10;Description automatically generated">
            <a:extLst>
              <a:ext uri="{FF2B5EF4-FFF2-40B4-BE49-F238E27FC236}">
                <a16:creationId xmlns:a16="http://schemas.microsoft.com/office/drawing/2014/main" id="{C547D4B5-3667-F44B-AEA9-3A2D0A1785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872" y="1070540"/>
            <a:ext cx="2048256" cy="4431508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BFD9762E-86D2-5049-B696-63CB9BCC4FED}"/>
              </a:ext>
            </a:extLst>
          </p:cNvPr>
          <p:cNvSpPr txBox="1">
            <a:spLocks/>
          </p:cNvSpPr>
          <p:nvPr/>
        </p:nvSpPr>
        <p:spPr bwMode="auto">
          <a:xfrm>
            <a:off x="371967" y="5549576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Enter email then touch New Registration button.</a:t>
            </a:r>
          </a:p>
        </p:txBody>
      </p:sp>
      <p:pic>
        <p:nvPicPr>
          <p:cNvPr id="18" name="Picture 17" descr="A picture containing text&#10;&#10;Description automatically generated">
            <a:extLst>
              <a:ext uri="{FF2B5EF4-FFF2-40B4-BE49-F238E27FC236}">
                <a16:creationId xmlns:a16="http://schemas.microsoft.com/office/drawing/2014/main" id="{AA4E6BAC-993A-0448-B953-3109F060D1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272" y="2204864"/>
            <a:ext cx="339324" cy="356290"/>
          </a:xfrm>
          <a:prstGeom prst="rect">
            <a:avLst/>
          </a:prstGeom>
        </p:spPr>
      </p:pic>
      <p:pic>
        <p:nvPicPr>
          <p:cNvPr id="27" name="Picture 26" descr="A picture containing text&#10;&#10;Description automatically generated">
            <a:extLst>
              <a:ext uri="{FF2B5EF4-FFF2-40B4-BE49-F238E27FC236}">
                <a16:creationId xmlns:a16="http://schemas.microsoft.com/office/drawing/2014/main" id="{DD26AD7B-DF72-F745-BB12-9DA460FBC7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532" y="2204864"/>
            <a:ext cx="339324" cy="356290"/>
          </a:xfrm>
          <a:prstGeom prst="rect">
            <a:avLst/>
          </a:prstGeom>
        </p:spPr>
      </p:pic>
      <p:pic>
        <p:nvPicPr>
          <p:cNvPr id="20" name="Picture 19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AE7A39A-D8BC-3B45-89C6-A328664AE2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998" y="1114736"/>
            <a:ext cx="2049796" cy="4434840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pic>
        <p:nvPicPr>
          <p:cNvPr id="33" name="Picture 32" descr="A picture containing text&#10;&#10;Description automatically generated">
            <a:extLst>
              <a:ext uri="{FF2B5EF4-FFF2-40B4-BE49-F238E27FC236}">
                <a16:creationId xmlns:a16="http://schemas.microsoft.com/office/drawing/2014/main" id="{444FFFA1-9D23-9341-B932-E443B4847B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469" y="2197430"/>
            <a:ext cx="339324" cy="35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247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9" grpId="0"/>
      <p:bldP spid="35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27684" y="5733256"/>
            <a:ext cx="5688632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Turn on the GX-3R Pro by pressing and holding the </a:t>
            </a:r>
            <a:r>
              <a:rPr lang="en-US" sz="1800" b="1" dirty="0"/>
              <a:t>POWER MODE </a:t>
            </a:r>
            <a:r>
              <a:rPr lang="en-US" sz="1800" dirty="0"/>
              <a:t>button until you hear one beep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Turn 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45E687-379B-DE40-BD9B-5B0E73258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7" cy="3744416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5076056" y="3501008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11BD92-675F-8B40-B998-612E8A72B928}"/>
              </a:ext>
            </a:extLst>
          </p:cNvPr>
          <p:cNvSpPr txBox="1">
            <a:spLocks/>
          </p:cNvSpPr>
          <p:nvPr/>
        </p:nvSpPr>
        <p:spPr bwMode="auto">
          <a:xfrm>
            <a:off x="3233269" y="5567925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Touch New registration button to clear keyboard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188720" y="6135624"/>
            <a:ext cx="7200800" cy="676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Select the entered contacts to receive text or email alarm notifications.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35496" y="133923"/>
            <a:ext cx="9108504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Selecting text / email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9261E16-F637-1645-B4D7-BE0DD061F68D}"/>
              </a:ext>
            </a:extLst>
          </p:cNvPr>
          <p:cNvSpPr txBox="1">
            <a:spLocks/>
          </p:cNvSpPr>
          <p:nvPr/>
        </p:nvSpPr>
        <p:spPr bwMode="auto">
          <a:xfrm>
            <a:off x="5770267" y="5549576"/>
            <a:ext cx="3127259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ADB01142-304F-1040-ABA0-32EB9126DA41}"/>
              </a:ext>
            </a:extLst>
          </p:cNvPr>
          <p:cNvSpPr txBox="1">
            <a:spLocks/>
          </p:cNvSpPr>
          <p:nvPr/>
        </p:nvSpPr>
        <p:spPr bwMode="auto">
          <a:xfrm>
            <a:off x="5959701" y="5549576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Touch the OK button to accept set contacts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BFD9762E-86D2-5049-B696-63CB9BCC4FED}"/>
              </a:ext>
            </a:extLst>
          </p:cNvPr>
          <p:cNvSpPr txBox="1">
            <a:spLocks/>
          </p:cNvSpPr>
          <p:nvPr/>
        </p:nvSpPr>
        <p:spPr bwMode="auto">
          <a:xfrm>
            <a:off x="506837" y="5549576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Touch the entered email or cell number to select contact</a:t>
            </a:r>
          </a:p>
        </p:txBody>
      </p:sp>
      <p:pic>
        <p:nvPicPr>
          <p:cNvPr id="18" name="Picture 17" descr="A picture containing text&#10;&#10;Description automatically generated">
            <a:extLst>
              <a:ext uri="{FF2B5EF4-FFF2-40B4-BE49-F238E27FC236}">
                <a16:creationId xmlns:a16="http://schemas.microsoft.com/office/drawing/2014/main" id="{AA4E6BAC-993A-0448-B953-3109F060D1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272" y="2204864"/>
            <a:ext cx="339324" cy="356290"/>
          </a:xfrm>
          <a:prstGeom prst="rect">
            <a:avLst/>
          </a:prstGeom>
        </p:spPr>
      </p:pic>
      <p:pic>
        <p:nvPicPr>
          <p:cNvPr id="15" name="Picture 1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D562978-C789-CE41-81EE-96FC55937D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34" y="1114736"/>
            <a:ext cx="2049796" cy="4434840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2E8ACF60-01F5-784A-AB7B-1CC32D691F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896" y="1114736"/>
            <a:ext cx="2049796" cy="4434840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72B5992-7E70-A644-8A22-1102986ADF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426" y="1133085"/>
            <a:ext cx="2049796" cy="4434840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pic>
        <p:nvPicPr>
          <p:cNvPr id="27" name="Picture 26" descr="A picture containing text&#10;&#10;Description automatically generated">
            <a:extLst>
              <a:ext uri="{FF2B5EF4-FFF2-40B4-BE49-F238E27FC236}">
                <a16:creationId xmlns:a16="http://schemas.microsoft.com/office/drawing/2014/main" id="{DD26AD7B-DF72-F745-BB12-9DA460FBC7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654" y="2509402"/>
            <a:ext cx="339324" cy="356290"/>
          </a:xfrm>
          <a:prstGeom prst="rect">
            <a:avLst/>
          </a:prstGeom>
        </p:spPr>
      </p:pic>
      <p:pic>
        <p:nvPicPr>
          <p:cNvPr id="33" name="Picture 32" descr="A picture containing text&#10;&#10;Description automatically generated">
            <a:extLst>
              <a:ext uri="{FF2B5EF4-FFF2-40B4-BE49-F238E27FC236}">
                <a16:creationId xmlns:a16="http://schemas.microsoft.com/office/drawing/2014/main" id="{444FFFA1-9D23-9341-B932-E443B4847B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358" y="2179222"/>
            <a:ext cx="339324" cy="356290"/>
          </a:xfrm>
          <a:prstGeom prst="rect">
            <a:avLst/>
          </a:prstGeom>
        </p:spPr>
      </p:pic>
      <p:pic>
        <p:nvPicPr>
          <p:cNvPr id="21" name="Picture 20" descr="A picture containing text&#10;&#10;Description automatically generated">
            <a:extLst>
              <a:ext uri="{FF2B5EF4-FFF2-40B4-BE49-F238E27FC236}">
                <a16:creationId xmlns:a16="http://schemas.microsoft.com/office/drawing/2014/main" id="{8E0AECAE-A095-294F-8A11-3FE2599ADC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729" y="5160314"/>
            <a:ext cx="339324" cy="35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516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5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11BD92-675F-8B40-B998-612E8A72B928}"/>
              </a:ext>
            </a:extLst>
          </p:cNvPr>
          <p:cNvSpPr txBox="1">
            <a:spLocks/>
          </p:cNvSpPr>
          <p:nvPr/>
        </p:nvSpPr>
        <p:spPr bwMode="auto">
          <a:xfrm>
            <a:off x="3233269" y="5567925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Live gas readings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188720" y="6135624"/>
            <a:ext cx="7200800" cy="676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You’re now configured for email / text alarm notifications.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35496" y="133923"/>
            <a:ext cx="9108504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Now Ready for Notifications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9261E16-F637-1645-B4D7-BE0DD061F68D}"/>
              </a:ext>
            </a:extLst>
          </p:cNvPr>
          <p:cNvSpPr txBox="1">
            <a:spLocks/>
          </p:cNvSpPr>
          <p:nvPr/>
        </p:nvSpPr>
        <p:spPr bwMode="auto">
          <a:xfrm>
            <a:off x="5770267" y="5549576"/>
            <a:ext cx="3127259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BFD9762E-86D2-5049-B696-63CB9BCC4FED}"/>
              </a:ext>
            </a:extLst>
          </p:cNvPr>
          <p:cNvSpPr txBox="1">
            <a:spLocks/>
          </p:cNvSpPr>
          <p:nvPr/>
        </p:nvSpPr>
        <p:spPr bwMode="auto">
          <a:xfrm>
            <a:off x="506837" y="5549576"/>
            <a:ext cx="2677461" cy="3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Use the back button to return to gas readings</a:t>
            </a:r>
          </a:p>
        </p:txBody>
      </p:sp>
      <p:pic>
        <p:nvPicPr>
          <p:cNvPr id="5" name="Picture 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9DEA138-7CDF-A748-AF38-97CCF19606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36" y="1136417"/>
            <a:ext cx="2048256" cy="4431508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pic>
        <p:nvPicPr>
          <p:cNvPr id="18" name="Picture 17" descr="A picture containing text&#10;&#10;Description automatically generated">
            <a:extLst>
              <a:ext uri="{FF2B5EF4-FFF2-40B4-BE49-F238E27FC236}">
                <a16:creationId xmlns:a16="http://schemas.microsoft.com/office/drawing/2014/main" id="{AA4E6BAC-993A-0448-B953-3109F060D1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36" y="1412776"/>
            <a:ext cx="339324" cy="356290"/>
          </a:xfrm>
          <a:prstGeom prst="rect">
            <a:avLst/>
          </a:prstGeom>
        </p:spPr>
      </p:pic>
      <p:pic>
        <p:nvPicPr>
          <p:cNvPr id="9" name="Picture 8" descr="A picture containing icon&#10;&#10;Description automatically generated">
            <a:extLst>
              <a:ext uri="{FF2B5EF4-FFF2-40B4-BE49-F238E27FC236}">
                <a16:creationId xmlns:a16="http://schemas.microsoft.com/office/drawing/2014/main" id="{6B47B5FD-CBF7-6A49-B1C8-CF342330A8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264" y="1141631"/>
            <a:ext cx="2048256" cy="4431508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095867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141729" y="5787973"/>
            <a:ext cx="5310591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Unscrew the captive screws on the GX-3R Pro.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Sensor/Filter replacement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F7AC23-A523-BA40-BE2E-12669AA9E2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746" y="1484784"/>
            <a:ext cx="5222499" cy="346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1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2C87F35-1591-C648-A3B9-55144A0988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898302" y="692696"/>
            <a:ext cx="3273576" cy="6165304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Sensor/Filter replacement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7A994E1-D556-A04A-B673-9872FB93C439}"/>
              </a:ext>
            </a:extLst>
          </p:cNvPr>
          <p:cNvSpPr txBox="1">
            <a:spLocks/>
          </p:cNvSpPr>
          <p:nvPr/>
        </p:nvSpPr>
        <p:spPr bwMode="auto">
          <a:xfrm>
            <a:off x="6732241" y="2262706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O2 Sensor:</a:t>
            </a:r>
          </a:p>
          <a:p>
            <a:pPr marL="0" indent="0">
              <a:buNone/>
            </a:pPr>
            <a:r>
              <a:rPr lang="en-US" sz="1050" b="1" i="1" dirty="0"/>
              <a:t>ESR-X13P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9222A89-BBB1-C643-B9A6-8DD9418737F3}"/>
              </a:ext>
            </a:extLst>
          </p:cNvPr>
          <p:cNvSpPr txBox="1">
            <a:spLocks/>
          </p:cNvSpPr>
          <p:nvPr/>
        </p:nvSpPr>
        <p:spPr bwMode="auto">
          <a:xfrm>
            <a:off x="6732241" y="1703933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LEL Sensor:</a:t>
            </a:r>
          </a:p>
          <a:p>
            <a:pPr marL="0" indent="0">
              <a:buNone/>
            </a:pPr>
            <a:r>
              <a:rPr lang="en-US" sz="1050" b="1" i="1" dirty="0"/>
              <a:t>NCR-6309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6498AB3-03F0-EA48-BA44-E29F392BC5DE}"/>
              </a:ext>
            </a:extLst>
          </p:cNvPr>
          <p:cNvSpPr txBox="1">
            <a:spLocks/>
          </p:cNvSpPr>
          <p:nvPr/>
        </p:nvSpPr>
        <p:spPr bwMode="auto">
          <a:xfrm>
            <a:off x="6732240" y="1193261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H2S/CO:</a:t>
            </a:r>
          </a:p>
          <a:p>
            <a:pPr marL="0" indent="0">
              <a:buNone/>
            </a:pPr>
            <a:r>
              <a:rPr lang="en-US" sz="1050" b="1" i="1" dirty="0"/>
              <a:t>ESR-A1DP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3393563-8A0C-3B47-A68F-CB9C0A830A85}"/>
              </a:ext>
            </a:extLst>
          </p:cNvPr>
          <p:cNvSpPr txBox="1">
            <a:spLocks/>
          </p:cNvSpPr>
          <p:nvPr/>
        </p:nvSpPr>
        <p:spPr bwMode="auto">
          <a:xfrm>
            <a:off x="1259015" y="5445223"/>
            <a:ext cx="1800200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Sensor Dust Filter:</a:t>
            </a:r>
          </a:p>
          <a:p>
            <a:pPr marL="0" indent="0">
              <a:buNone/>
            </a:pPr>
            <a:r>
              <a:rPr lang="en-US" sz="1050" b="1" i="1" dirty="0"/>
              <a:t>33-0182-10 (10 pk)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1AA88F2-880C-D046-868D-9D8DF077B26B}"/>
              </a:ext>
            </a:extLst>
          </p:cNvPr>
          <p:cNvSpPr txBox="1">
            <a:spLocks/>
          </p:cNvSpPr>
          <p:nvPr/>
        </p:nvSpPr>
        <p:spPr bwMode="auto">
          <a:xfrm>
            <a:off x="1259632" y="2789622"/>
            <a:ext cx="1440160" cy="69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Scrubber Disk Filter for H2S/CO:</a:t>
            </a:r>
          </a:p>
          <a:p>
            <a:pPr marL="0" indent="0">
              <a:buNone/>
            </a:pPr>
            <a:r>
              <a:rPr lang="en-US" sz="1050" b="1" i="1" dirty="0"/>
              <a:t>33-7130 (5 </a:t>
            </a:r>
            <a:r>
              <a:rPr lang="en-US" sz="1050" b="1" i="1" dirty="0" err="1"/>
              <a:t>pk</a:t>
            </a:r>
            <a:r>
              <a:rPr lang="en-US" sz="1050" b="1" i="1" dirty="0"/>
              <a:t>)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DFE5E7E-057A-9B42-B1EE-7D79D40B8E1C}"/>
              </a:ext>
            </a:extLst>
          </p:cNvPr>
          <p:cNvSpPr txBox="1">
            <a:spLocks/>
          </p:cNvSpPr>
          <p:nvPr/>
        </p:nvSpPr>
        <p:spPr bwMode="auto">
          <a:xfrm>
            <a:off x="1259015" y="4341774"/>
            <a:ext cx="1440160" cy="69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Scrubber Disk Filter for LEL:</a:t>
            </a:r>
          </a:p>
          <a:p>
            <a:pPr marL="0" indent="0">
              <a:buNone/>
            </a:pPr>
            <a:r>
              <a:rPr lang="en-US" sz="1050" b="1" i="1" dirty="0"/>
              <a:t>33-7131 (5 </a:t>
            </a:r>
            <a:r>
              <a:rPr lang="en-US" sz="1050" b="1" i="1" dirty="0" err="1"/>
              <a:t>pk</a:t>
            </a:r>
            <a:r>
              <a:rPr lang="en-US" sz="1050" b="1" i="1" dirty="0"/>
              <a:t>)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68881C1-FF85-D34A-850D-5AAE6C5EDCE2}"/>
              </a:ext>
            </a:extLst>
          </p:cNvPr>
          <p:cNvCxnSpPr>
            <a:cxnSpLocks/>
          </p:cNvCxnSpPr>
          <p:nvPr/>
        </p:nvCxnSpPr>
        <p:spPr>
          <a:xfrm>
            <a:off x="2429632" y="3240513"/>
            <a:ext cx="1125499" cy="1125812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598F15B-6CA4-7B42-897C-8C034617C9A7}"/>
              </a:ext>
            </a:extLst>
          </p:cNvPr>
          <p:cNvCxnSpPr>
            <a:cxnSpLocks/>
          </p:cNvCxnSpPr>
          <p:nvPr/>
        </p:nvCxnSpPr>
        <p:spPr>
          <a:xfrm flipV="1">
            <a:off x="2302222" y="4582350"/>
            <a:ext cx="1837730" cy="214802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BC9B6BF-2A2B-954C-A680-3406BCE342FC}"/>
              </a:ext>
            </a:extLst>
          </p:cNvPr>
          <p:cNvCxnSpPr>
            <a:cxnSpLocks/>
          </p:cNvCxnSpPr>
          <p:nvPr/>
        </p:nvCxnSpPr>
        <p:spPr>
          <a:xfrm flipV="1">
            <a:off x="2699175" y="5589240"/>
            <a:ext cx="648689" cy="72008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B9A8EA3-CC8A-B147-9991-1A87FD246B6D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3347864" y="1444680"/>
            <a:ext cx="3384376" cy="1693531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E1B1425-7F5A-034E-BD1D-7662090E1C95}"/>
              </a:ext>
            </a:extLst>
          </p:cNvPr>
          <p:cNvCxnSpPr>
            <a:cxnSpLocks/>
            <a:stCxn id="9" idx="1"/>
          </p:cNvCxnSpPr>
          <p:nvPr/>
        </p:nvCxnSpPr>
        <p:spPr>
          <a:xfrm flipH="1">
            <a:off x="4932040" y="2514125"/>
            <a:ext cx="1800201" cy="670452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5CD8623-0692-7E44-8098-26108B6AA9F4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4139952" y="1955352"/>
            <a:ext cx="2592289" cy="1229225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12C61DF-E074-F849-92A6-A8B3F9B2E83C}"/>
              </a:ext>
            </a:extLst>
          </p:cNvPr>
          <p:cNvSpPr txBox="1">
            <a:spLocks/>
          </p:cNvSpPr>
          <p:nvPr/>
        </p:nvSpPr>
        <p:spPr bwMode="auto">
          <a:xfrm>
            <a:off x="6720768" y="2821480"/>
            <a:ext cx="1379624" cy="670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Toxic Sensor:</a:t>
            </a:r>
          </a:p>
          <a:p>
            <a:pPr marL="0" indent="0">
              <a:buNone/>
            </a:pPr>
            <a:r>
              <a:rPr lang="en-US" sz="1050" b="1" dirty="0"/>
              <a:t>SO2: </a:t>
            </a:r>
            <a:r>
              <a:rPr lang="en-US" sz="1050" dirty="0"/>
              <a:t>ESR-A13D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E3760BB-7E4E-524D-818B-4B9B544673FE}"/>
              </a:ext>
            </a:extLst>
          </p:cNvPr>
          <p:cNvCxnSpPr>
            <a:cxnSpLocks/>
          </p:cNvCxnSpPr>
          <p:nvPr/>
        </p:nvCxnSpPr>
        <p:spPr>
          <a:xfrm flipH="1">
            <a:off x="5724128" y="3072898"/>
            <a:ext cx="1033711" cy="167615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689E9C6F-19AA-4343-ADCD-0B2FC24FDD97}"/>
              </a:ext>
            </a:extLst>
          </p:cNvPr>
          <p:cNvSpPr txBox="1">
            <a:spLocks/>
          </p:cNvSpPr>
          <p:nvPr/>
        </p:nvSpPr>
        <p:spPr bwMode="auto">
          <a:xfrm>
            <a:off x="6732240" y="4218052"/>
            <a:ext cx="1440160" cy="69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Scrubber Disk Filter for SO2: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E0349D1-2735-1148-8B05-B1B8D41F393C}"/>
              </a:ext>
            </a:extLst>
          </p:cNvPr>
          <p:cNvCxnSpPr>
            <a:cxnSpLocks/>
          </p:cNvCxnSpPr>
          <p:nvPr/>
        </p:nvCxnSpPr>
        <p:spPr>
          <a:xfrm flipH="1">
            <a:off x="5580113" y="4366325"/>
            <a:ext cx="1177726" cy="142795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465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RP-3R Attachable Pump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16000A8-8A0E-0F42-9326-64B1BEB1DB9E}"/>
              </a:ext>
            </a:extLst>
          </p:cNvPr>
          <p:cNvSpPr txBox="1">
            <a:spLocks/>
          </p:cNvSpPr>
          <p:nvPr/>
        </p:nvSpPr>
        <p:spPr bwMode="auto">
          <a:xfrm>
            <a:off x="1547664" y="5755720"/>
            <a:ext cx="5760640" cy="11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31180C-2A61-3047-971B-1DF56E1333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700808"/>
            <a:ext cx="4095903" cy="3717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761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-1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RP-3R Pump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16000A8-8A0E-0F42-9326-64B1BEB1DB9E}"/>
              </a:ext>
            </a:extLst>
          </p:cNvPr>
          <p:cNvSpPr txBox="1">
            <a:spLocks/>
          </p:cNvSpPr>
          <p:nvPr/>
        </p:nvSpPr>
        <p:spPr bwMode="auto">
          <a:xfrm>
            <a:off x="1547664" y="5755720"/>
            <a:ext cx="5760640" cy="11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B669817-902F-CD40-8669-3C267F5E9B1F}"/>
              </a:ext>
            </a:extLst>
          </p:cNvPr>
          <p:cNvSpPr txBox="1">
            <a:spLocks/>
          </p:cNvSpPr>
          <p:nvPr/>
        </p:nvSpPr>
        <p:spPr bwMode="auto">
          <a:xfrm>
            <a:off x="1433549" y="5427933"/>
            <a:ext cx="6276901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Place the GX-3R Pro’s right bottom first (as illustrated above) and then seat the left side until the clip latches. </a:t>
            </a:r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198EB66D-5B61-1744-A41A-3B632B599002}"/>
              </a:ext>
            </a:extLst>
          </p:cNvPr>
          <p:cNvSpPr/>
          <p:nvPr/>
        </p:nvSpPr>
        <p:spPr>
          <a:xfrm>
            <a:off x="4103949" y="2984254"/>
            <a:ext cx="936104" cy="59585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E365FD-F648-FE49-AAAF-299CB1C412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43231"/>
            <a:ext cx="3165775" cy="327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1615A12-E077-614D-824C-9D3BD72167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08104" y="1643231"/>
            <a:ext cx="3165774" cy="327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697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7A1843-EE53-2148-9129-68156DC3F9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498" y="2961943"/>
            <a:ext cx="4025500" cy="1970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RP-3R Pump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16000A8-8A0E-0F42-9326-64B1BEB1DB9E}"/>
              </a:ext>
            </a:extLst>
          </p:cNvPr>
          <p:cNvSpPr txBox="1">
            <a:spLocks/>
          </p:cNvSpPr>
          <p:nvPr/>
        </p:nvSpPr>
        <p:spPr bwMode="auto">
          <a:xfrm>
            <a:off x="1403648" y="4914585"/>
            <a:ext cx="5760640" cy="11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B669817-902F-CD40-8669-3C267F5E9B1F}"/>
              </a:ext>
            </a:extLst>
          </p:cNvPr>
          <p:cNvSpPr txBox="1">
            <a:spLocks/>
          </p:cNvSpPr>
          <p:nvPr/>
        </p:nvSpPr>
        <p:spPr bwMode="auto">
          <a:xfrm>
            <a:off x="637966" y="4990475"/>
            <a:ext cx="3891079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The attachable probe has a dust filter to ensure the quality of your samples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B64093-480D-554F-B8CF-19369DB058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548680"/>
            <a:ext cx="2952328" cy="3936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E608C32-E524-284A-90BC-B7B80BF56AFC}"/>
              </a:ext>
            </a:extLst>
          </p:cNvPr>
          <p:cNvSpPr txBox="1"/>
          <p:nvPr/>
        </p:nvSpPr>
        <p:spPr>
          <a:xfrm>
            <a:off x="4427984" y="1340768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inlet filter housing contains a hydrophobic filter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72F912C-634E-A84D-B156-4A9035F30525}"/>
              </a:ext>
            </a:extLst>
          </p:cNvPr>
          <p:cNvCxnSpPr>
            <a:cxnSpLocks/>
          </p:cNvCxnSpPr>
          <p:nvPr/>
        </p:nvCxnSpPr>
        <p:spPr>
          <a:xfrm flipH="1">
            <a:off x="2583505" y="1641810"/>
            <a:ext cx="1916444" cy="697596"/>
          </a:xfrm>
          <a:prstGeom prst="straightConnector1">
            <a:avLst/>
          </a:prstGeom>
          <a:ln w="38100"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E93070D-497A-C047-8A9E-118E4ED870FF}"/>
              </a:ext>
            </a:extLst>
          </p:cNvPr>
          <p:cNvCxnSpPr>
            <a:cxnSpLocks/>
          </p:cNvCxnSpPr>
          <p:nvPr/>
        </p:nvCxnSpPr>
        <p:spPr>
          <a:xfrm flipV="1">
            <a:off x="4427984" y="4365104"/>
            <a:ext cx="2592288" cy="796727"/>
          </a:xfrm>
          <a:prstGeom prst="straightConnector1">
            <a:avLst/>
          </a:prstGeom>
          <a:ln w="38100"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543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 Calibration Station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E12418-2138-A443-A678-33DA4A36C0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829" y="1772816"/>
            <a:ext cx="4252342" cy="3812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245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SDM-3R: Gas Ports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1F7F32-1475-EE4D-86EF-6B58B86D2E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016" y="1124744"/>
            <a:ext cx="5761968" cy="3825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ABE9B2A-C4AD-F94C-9987-850FA59FF86B}"/>
              </a:ext>
            </a:extLst>
          </p:cNvPr>
          <p:cNvCxnSpPr/>
          <p:nvPr/>
        </p:nvCxnSpPr>
        <p:spPr>
          <a:xfrm>
            <a:off x="5636137" y="4077072"/>
            <a:ext cx="1440160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4AFF5A7-3A47-7C47-A430-A084952C2378}"/>
              </a:ext>
            </a:extLst>
          </p:cNvPr>
          <p:cNvSpPr txBox="1">
            <a:spLocks/>
          </p:cNvSpPr>
          <p:nvPr/>
        </p:nvSpPr>
        <p:spPr bwMode="auto">
          <a:xfrm>
            <a:off x="6750574" y="5521492"/>
            <a:ext cx="142182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Air port:</a:t>
            </a:r>
          </a:p>
          <a:p>
            <a:pPr marL="0" indent="0">
              <a:buNone/>
            </a:pPr>
            <a:r>
              <a:rPr lang="en-US" sz="1800" dirty="0"/>
              <a:t>Dust Filter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AF1C8E6-A940-8F4D-84DD-24FA14F3AC1D}"/>
              </a:ext>
            </a:extLst>
          </p:cNvPr>
          <p:cNvCxnSpPr>
            <a:cxnSpLocks/>
          </p:cNvCxnSpPr>
          <p:nvPr/>
        </p:nvCxnSpPr>
        <p:spPr>
          <a:xfrm>
            <a:off x="5065013" y="4081332"/>
            <a:ext cx="955351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0ED41EF-133E-AE47-96E1-F991302B6B6E}"/>
              </a:ext>
            </a:extLst>
          </p:cNvPr>
          <p:cNvSpPr txBox="1">
            <a:spLocks/>
          </p:cNvSpPr>
          <p:nvPr/>
        </p:nvSpPr>
        <p:spPr bwMode="auto">
          <a:xfrm>
            <a:off x="5436096" y="5521492"/>
            <a:ext cx="127847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Gas 1:</a:t>
            </a:r>
          </a:p>
          <a:p>
            <a:pPr marL="0" indent="0">
              <a:buNone/>
            </a:pPr>
            <a:r>
              <a:rPr lang="en-US" sz="1800" dirty="0"/>
              <a:t>4 gas mix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36DBF78-D7FE-9B44-865C-CCE3F87610A8}"/>
              </a:ext>
            </a:extLst>
          </p:cNvPr>
          <p:cNvCxnSpPr>
            <a:cxnSpLocks/>
          </p:cNvCxnSpPr>
          <p:nvPr/>
        </p:nvCxnSpPr>
        <p:spPr>
          <a:xfrm>
            <a:off x="4444392" y="4090707"/>
            <a:ext cx="271624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BF64CE3-662A-AE42-913D-8B17ED4F2681}"/>
              </a:ext>
            </a:extLst>
          </p:cNvPr>
          <p:cNvSpPr txBox="1">
            <a:spLocks/>
          </p:cNvSpPr>
          <p:nvPr/>
        </p:nvSpPr>
        <p:spPr bwMode="auto">
          <a:xfrm>
            <a:off x="4355976" y="5526606"/>
            <a:ext cx="1116124" cy="71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Gas 2:</a:t>
            </a:r>
          </a:p>
          <a:p>
            <a:pPr marL="0" indent="0">
              <a:buNone/>
            </a:pPr>
            <a:r>
              <a:rPr lang="en-US" sz="1800" dirty="0"/>
              <a:t>SO2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C8FDE5E-8ACA-3D4D-A6F7-A7DACE629672}"/>
              </a:ext>
            </a:extLst>
          </p:cNvPr>
          <p:cNvCxnSpPr>
            <a:cxnSpLocks/>
          </p:cNvCxnSpPr>
          <p:nvPr/>
        </p:nvCxnSpPr>
        <p:spPr>
          <a:xfrm flipH="1">
            <a:off x="3563888" y="4090707"/>
            <a:ext cx="268087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6AB7A73-EF81-4C4E-928A-D4EE7BBA5840}"/>
              </a:ext>
            </a:extLst>
          </p:cNvPr>
          <p:cNvSpPr txBox="1">
            <a:spLocks/>
          </p:cNvSpPr>
          <p:nvPr/>
        </p:nvSpPr>
        <p:spPr bwMode="auto">
          <a:xfrm>
            <a:off x="3139869" y="5517232"/>
            <a:ext cx="111612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Gas 3</a:t>
            </a:r>
          </a:p>
          <a:p>
            <a:pPr marL="0" indent="0">
              <a:buNone/>
            </a:pPr>
            <a:r>
              <a:rPr lang="en-US" sz="1200" i="1" dirty="0"/>
              <a:t>Not used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7206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4777C21-D07E-614F-B16E-3F5D8524D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304" y="1556792"/>
            <a:ext cx="4897392" cy="3251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SDM-3R: USB port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AF1C8E6-A940-8F4D-84DD-24FA14F3AC1D}"/>
              </a:ext>
            </a:extLst>
          </p:cNvPr>
          <p:cNvCxnSpPr>
            <a:cxnSpLocks/>
          </p:cNvCxnSpPr>
          <p:nvPr/>
        </p:nvCxnSpPr>
        <p:spPr>
          <a:xfrm flipH="1" flipV="1">
            <a:off x="4716016" y="4037738"/>
            <a:ext cx="1296144" cy="1944215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0ED41EF-133E-AE47-96E1-F991302B6B6E}"/>
              </a:ext>
            </a:extLst>
          </p:cNvPr>
          <p:cNvSpPr txBox="1">
            <a:spLocks/>
          </p:cNvSpPr>
          <p:nvPr/>
        </p:nvSpPr>
        <p:spPr bwMode="auto">
          <a:xfrm>
            <a:off x="5455236" y="5981953"/>
            <a:ext cx="137728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USB port</a:t>
            </a:r>
          </a:p>
        </p:txBody>
      </p:sp>
    </p:spTree>
    <p:extLst>
      <p:ext uri="{BB962C8B-B14F-4D97-AF65-F5344CB8AC3E}">
        <p14:creationId xmlns:p14="http://schemas.microsoft.com/office/powerpoint/2010/main" val="298632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59C281A-4577-0C47-A792-3B8C2603D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450488" y="6021055"/>
            <a:ext cx="6159349" cy="60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the </a:t>
            </a:r>
            <a:r>
              <a:rPr lang="en-US" sz="1800" b="1" dirty="0"/>
              <a:t>POWER/MODE </a:t>
            </a:r>
            <a:r>
              <a:rPr lang="en-US" sz="1800" dirty="0"/>
              <a:t>button to perform calibration. 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4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Cal Reminder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5A0E024-FAA1-3C4E-A08C-15CA4D657680}"/>
              </a:ext>
            </a:extLst>
          </p:cNvPr>
          <p:cNvSpPr txBox="1">
            <a:spLocks/>
          </p:cNvSpPr>
          <p:nvPr/>
        </p:nvSpPr>
        <p:spPr bwMode="auto">
          <a:xfrm>
            <a:off x="251520" y="2178385"/>
            <a:ext cx="1872208" cy="91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Acknowledge </a:t>
            </a:r>
            <a:br>
              <a:rPr lang="en-US" sz="1800" dirty="0"/>
            </a:br>
            <a:r>
              <a:rPr lang="en-US" sz="1800" dirty="0"/>
              <a:t>and use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FCF08DE-B820-8547-A113-3513D7258D9C}"/>
              </a:ext>
            </a:extLst>
          </p:cNvPr>
          <p:cNvSpPr txBox="1">
            <a:spLocks/>
          </p:cNvSpPr>
          <p:nvPr/>
        </p:nvSpPr>
        <p:spPr bwMode="auto">
          <a:xfrm>
            <a:off x="6948264" y="2432408"/>
            <a:ext cx="2391152" cy="41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Perform a calibration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D13E264-CB8D-B64B-90CE-68E24E5F983E}"/>
              </a:ext>
            </a:extLst>
          </p:cNvPr>
          <p:cNvSpPr txBox="1"/>
          <p:nvPr/>
        </p:nvSpPr>
        <p:spPr>
          <a:xfrm>
            <a:off x="1450488" y="6435589"/>
            <a:ext cx="6924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Press </a:t>
            </a:r>
            <a:r>
              <a:rPr lang="en-US" b="1" dirty="0"/>
              <a:t>AIR</a:t>
            </a:r>
            <a:r>
              <a:rPr lang="en-US" dirty="0"/>
              <a:t> button to continue without performing a calibration</a:t>
            </a:r>
          </a:p>
          <a:p>
            <a:endParaRPr lang="en-US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299A5B2-59E1-4F45-91F1-DC7127909B8C}"/>
              </a:ext>
            </a:extLst>
          </p:cNvPr>
          <p:cNvCxnSpPr>
            <a:cxnSpLocks/>
          </p:cNvCxnSpPr>
          <p:nvPr/>
        </p:nvCxnSpPr>
        <p:spPr>
          <a:xfrm flipH="1">
            <a:off x="5652120" y="3088239"/>
            <a:ext cx="1584176" cy="698909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6F499E2-03DA-C24B-B860-04222EC8AEE5}"/>
              </a:ext>
            </a:extLst>
          </p:cNvPr>
          <p:cNvCxnSpPr>
            <a:cxnSpLocks/>
          </p:cNvCxnSpPr>
          <p:nvPr/>
        </p:nvCxnSpPr>
        <p:spPr>
          <a:xfrm>
            <a:off x="1380865" y="2636912"/>
            <a:ext cx="2039007" cy="1224136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219754D-948C-004F-ADEC-CF16CA26A86E}"/>
              </a:ext>
            </a:extLst>
          </p:cNvPr>
          <p:cNvSpPr txBox="1"/>
          <p:nvPr/>
        </p:nvSpPr>
        <p:spPr>
          <a:xfrm>
            <a:off x="1450488" y="5384628"/>
            <a:ext cx="7295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your calibration is due, you will see a Cal Reminder upon warm-up</a:t>
            </a:r>
          </a:p>
        </p:txBody>
      </p:sp>
    </p:spTree>
    <p:extLst>
      <p:ext uri="{BB962C8B-B14F-4D97-AF65-F5344CB8AC3E}">
        <p14:creationId xmlns:p14="http://schemas.microsoft.com/office/powerpoint/2010/main" val="229939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8" grpId="0"/>
      <p:bldP spid="14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518930-7217-EC4E-AA01-B3D9346FE1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1354460"/>
            <a:ext cx="4519421" cy="4149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SDM-3R: Rear ports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AF1C8E6-A940-8F4D-84DD-24FA14F3AC1D}"/>
              </a:ext>
            </a:extLst>
          </p:cNvPr>
          <p:cNvCxnSpPr>
            <a:cxnSpLocks/>
          </p:cNvCxnSpPr>
          <p:nvPr/>
        </p:nvCxnSpPr>
        <p:spPr>
          <a:xfrm>
            <a:off x="4796240" y="4522812"/>
            <a:ext cx="955351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0ED41EF-133E-AE47-96E1-F991302B6B6E}"/>
              </a:ext>
            </a:extLst>
          </p:cNvPr>
          <p:cNvSpPr txBox="1">
            <a:spLocks/>
          </p:cNvSpPr>
          <p:nvPr/>
        </p:nvSpPr>
        <p:spPr bwMode="auto">
          <a:xfrm>
            <a:off x="5337877" y="5967232"/>
            <a:ext cx="137728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AC power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C8FDE5E-8ACA-3D4D-A6F7-A7DACE629672}"/>
              </a:ext>
            </a:extLst>
          </p:cNvPr>
          <p:cNvCxnSpPr>
            <a:cxnSpLocks/>
          </p:cNvCxnSpPr>
          <p:nvPr/>
        </p:nvCxnSpPr>
        <p:spPr>
          <a:xfrm flipH="1">
            <a:off x="3303319" y="4522812"/>
            <a:ext cx="268087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36DBF78-D7FE-9B44-865C-CCE3F87610A8}"/>
              </a:ext>
            </a:extLst>
          </p:cNvPr>
          <p:cNvCxnSpPr>
            <a:cxnSpLocks/>
          </p:cNvCxnSpPr>
          <p:nvPr/>
        </p:nvCxnSpPr>
        <p:spPr>
          <a:xfrm>
            <a:off x="4183823" y="4522812"/>
            <a:ext cx="271624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6AB7A73-EF81-4C4E-928A-D4EE7BBA5840}"/>
              </a:ext>
            </a:extLst>
          </p:cNvPr>
          <p:cNvSpPr txBox="1">
            <a:spLocks/>
          </p:cNvSpPr>
          <p:nvPr/>
        </p:nvSpPr>
        <p:spPr bwMode="auto">
          <a:xfrm>
            <a:off x="2455282" y="5999731"/>
            <a:ext cx="111612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Ethernet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BF64CE3-662A-AE42-913D-8B17ED4F2681}"/>
              </a:ext>
            </a:extLst>
          </p:cNvPr>
          <p:cNvSpPr txBox="1">
            <a:spLocks/>
          </p:cNvSpPr>
          <p:nvPr/>
        </p:nvSpPr>
        <p:spPr bwMode="auto">
          <a:xfrm>
            <a:off x="3571406" y="5972347"/>
            <a:ext cx="176647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/>
              <a:t>PC Connection</a:t>
            </a:r>
          </a:p>
        </p:txBody>
      </p:sp>
    </p:spTree>
    <p:extLst>
      <p:ext uri="{BB962C8B-B14F-4D97-AF65-F5344CB8AC3E}">
        <p14:creationId xmlns:p14="http://schemas.microsoft.com/office/powerpoint/2010/main" val="34784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844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7920" y="1196752"/>
            <a:ext cx="6288160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Connect Cylinder to SDM-3R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7A24A1E-BB15-CF40-B7A0-189A4C428F30}"/>
              </a:ext>
            </a:extLst>
          </p:cNvPr>
          <p:cNvSpPr txBox="1">
            <a:spLocks/>
          </p:cNvSpPr>
          <p:nvPr/>
        </p:nvSpPr>
        <p:spPr bwMode="auto">
          <a:xfrm>
            <a:off x="1577802" y="5685971"/>
            <a:ext cx="598839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Connect a 4 gas mix cylinder into “Gas 1 “ port.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E51E30-5D4E-014B-94A3-15E6AF9DEABD}"/>
              </a:ext>
            </a:extLst>
          </p:cNvPr>
          <p:cNvSpPr txBox="1"/>
          <p:nvPr/>
        </p:nvSpPr>
        <p:spPr>
          <a:xfrm>
            <a:off x="1577802" y="6118019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Make sure to use a demand flow regulator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C42C508-1BAA-D24F-BB21-33EC888459AC}"/>
              </a:ext>
            </a:extLst>
          </p:cNvPr>
          <p:cNvCxnSpPr>
            <a:cxnSpLocks/>
          </p:cNvCxnSpPr>
          <p:nvPr/>
        </p:nvCxnSpPr>
        <p:spPr>
          <a:xfrm flipV="1">
            <a:off x="611560" y="2132856"/>
            <a:ext cx="2736304" cy="864096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452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D069F7-5B27-F243-B7D9-3E6AC8386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10198"/>
            <a:ext cx="3026985" cy="5211090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SDM-3R: GX-3R 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EB2373E-4F2C-CB4C-8A90-36B7FF04DEEA}"/>
              </a:ext>
            </a:extLst>
          </p:cNvPr>
          <p:cNvSpPr txBox="1">
            <a:spLocks/>
          </p:cNvSpPr>
          <p:nvPr/>
        </p:nvSpPr>
        <p:spPr bwMode="auto">
          <a:xfrm>
            <a:off x="3347864" y="1660159"/>
            <a:ext cx="5863667" cy="64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Plug in power adaptor and turn on the SDM-3R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E863B9-C4E4-C041-9380-C63095C17F71}"/>
              </a:ext>
            </a:extLst>
          </p:cNvPr>
          <p:cNvSpPr txBox="1"/>
          <p:nvPr/>
        </p:nvSpPr>
        <p:spPr>
          <a:xfrm>
            <a:off x="3378883" y="2254881"/>
            <a:ext cx="4824536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Make sure the GX-3R Pro is powered </a:t>
            </a:r>
            <a:r>
              <a:rPr lang="en-US" b="1" u="sng" dirty="0"/>
              <a:t>off </a:t>
            </a:r>
            <a:r>
              <a:rPr lang="en-US" dirty="0"/>
              <a:t>before installing into the SDM-3R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ABB00E-8E70-6242-8623-BFBD0CAD5403}"/>
              </a:ext>
            </a:extLst>
          </p:cNvPr>
          <p:cNvSpPr txBox="1"/>
          <p:nvPr/>
        </p:nvSpPr>
        <p:spPr>
          <a:xfrm>
            <a:off x="3386333" y="2896185"/>
            <a:ext cx="46018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When placing the GX-3R Pro into the docking station, remember to have the </a:t>
            </a:r>
            <a:r>
              <a:rPr lang="en-US" u="sng" dirty="0"/>
              <a:t>yellow tab </a:t>
            </a:r>
            <a:r>
              <a:rPr lang="en-US" b="1" dirty="0"/>
              <a:t>engaged downwards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70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CD0379-2EB4-BD4F-BB1B-35783CB6F6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640" y="914400"/>
            <a:ext cx="3006535" cy="5589240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Turn 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F4A282-8AF0-8D44-8B44-61DC083BD2B5}"/>
              </a:ext>
            </a:extLst>
          </p:cNvPr>
          <p:cNvSpPr txBox="1">
            <a:spLocks/>
          </p:cNvSpPr>
          <p:nvPr/>
        </p:nvSpPr>
        <p:spPr bwMode="auto">
          <a:xfrm>
            <a:off x="645283" y="3933056"/>
            <a:ext cx="3494669" cy="128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If an automatic test is set up to occur, it will start as soon as the GX-3R Pro is connected to the SDM-3R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C68A49A-615E-EA4C-A889-E6ADF4E85469}"/>
              </a:ext>
            </a:extLst>
          </p:cNvPr>
          <p:cNvSpPr txBox="1">
            <a:spLocks/>
          </p:cNvSpPr>
          <p:nvPr/>
        </p:nvSpPr>
        <p:spPr bwMode="auto">
          <a:xfrm>
            <a:off x="668572" y="764704"/>
            <a:ext cx="2607284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Close the red door completely, the GX-3R Pro will turn on  automatically</a:t>
            </a:r>
          </a:p>
          <a:p>
            <a:endParaRPr lang="en-US" sz="1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A859D8-77BA-7F42-A2CE-E77AAB217893}"/>
              </a:ext>
            </a:extLst>
          </p:cNvPr>
          <p:cNvSpPr txBox="1"/>
          <p:nvPr/>
        </p:nvSpPr>
        <p:spPr>
          <a:xfrm>
            <a:off x="665401" y="2041992"/>
            <a:ext cx="3474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When the GX-3R Pro is connected to the SDM-3R, the GX-3R Pro’s date and time are automatically updated to the SDM-3R’s current time and date</a:t>
            </a:r>
          </a:p>
        </p:txBody>
      </p:sp>
    </p:spTree>
    <p:extLst>
      <p:ext uri="{BB962C8B-B14F-4D97-AF65-F5344CB8AC3E}">
        <p14:creationId xmlns:p14="http://schemas.microsoft.com/office/powerpoint/2010/main" val="262373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Bump Test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2F7907F-06D3-5741-AF33-D1F2DD9CA2C1}"/>
              </a:ext>
            </a:extLst>
          </p:cNvPr>
          <p:cNvSpPr txBox="1">
            <a:spLocks/>
          </p:cNvSpPr>
          <p:nvPr/>
        </p:nvSpPr>
        <p:spPr bwMode="auto">
          <a:xfrm>
            <a:off x="1351674" y="1772816"/>
            <a:ext cx="2968376" cy="1272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the </a:t>
            </a:r>
            <a:r>
              <a:rPr lang="en-US" sz="1800" b="1" dirty="0"/>
              <a:t>BUMP</a:t>
            </a:r>
            <a:r>
              <a:rPr lang="en-US" sz="1800" dirty="0"/>
              <a:t> button to start bump test</a:t>
            </a:r>
            <a:r>
              <a:rPr lang="en-US" sz="1400" dirty="0"/>
              <a:t> </a:t>
            </a:r>
            <a:endParaRPr lang="en-US" sz="1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92FE2D-2749-1247-97AD-6A66C60DDCCD}"/>
              </a:ext>
            </a:extLst>
          </p:cNvPr>
          <p:cNvSpPr txBox="1"/>
          <p:nvPr/>
        </p:nvSpPr>
        <p:spPr>
          <a:xfrm>
            <a:off x="827584" y="3812975"/>
            <a:ext cx="2736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Note: Verify that the appropriate calibration gas cylinder is connected to the gas 1 fitting on the left side of the SDM-3R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9B463A-8AE7-6B48-BDB8-2F00EE3173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051560"/>
            <a:ext cx="2736304" cy="549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22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Bump Test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2F7907F-06D3-5741-AF33-D1F2DD9CA2C1}"/>
              </a:ext>
            </a:extLst>
          </p:cNvPr>
          <p:cNvSpPr txBox="1">
            <a:spLocks/>
          </p:cNvSpPr>
          <p:nvPr/>
        </p:nvSpPr>
        <p:spPr bwMode="auto">
          <a:xfrm>
            <a:off x="1115616" y="2750565"/>
            <a:ext cx="3096344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During the bump test, the GX-3R Pro’s screen will display the current gas readings</a:t>
            </a:r>
            <a:endParaRPr lang="en-US" sz="18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8ED9B4-6755-1849-BC8C-E44A11D95A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051560"/>
            <a:ext cx="2884008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61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Bump Test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932F60-16B4-CE48-BF32-44E8FE839F66}"/>
              </a:ext>
            </a:extLst>
          </p:cNvPr>
          <p:cNvSpPr txBox="1">
            <a:spLocks/>
          </p:cNvSpPr>
          <p:nvPr/>
        </p:nvSpPr>
        <p:spPr bwMode="auto">
          <a:xfrm>
            <a:off x="827584" y="937075"/>
            <a:ext cx="3312368" cy="1248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Once a bump test is complete, the LCD screen will alternate between the gas concentration and pass/fail status (shown as P or F on screen) for each sensor. 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The “BUMP” LED light on the SDM-3R will be green when a bump test passes.  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The GX-3R Pro will shut off automatically after successful bump test.</a:t>
            </a:r>
            <a:endParaRPr lang="en-US" sz="18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AC0CE8-895E-2E44-A962-AF48F86BF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052736"/>
            <a:ext cx="2757493" cy="537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6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Bump Test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932F60-16B4-CE48-BF32-44E8FE839F66}"/>
              </a:ext>
            </a:extLst>
          </p:cNvPr>
          <p:cNvSpPr txBox="1">
            <a:spLocks/>
          </p:cNvSpPr>
          <p:nvPr/>
        </p:nvSpPr>
        <p:spPr bwMode="auto">
          <a:xfrm>
            <a:off x="899592" y="932688"/>
            <a:ext cx="2882601" cy="5232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If the bump test fails, ”BUMP” LED light is red. The SDM-3R will then automatically perform a calibration </a:t>
            </a:r>
          </a:p>
          <a:p>
            <a:r>
              <a:rPr lang="en-US" sz="1800" dirty="0"/>
              <a:t>The LCD screen will alternate between the gas concentration and pass/fail status (shown as P or F on screen) for each sensor for both bump test and calibration </a:t>
            </a:r>
          </a:p>
          <a:p>
            <a:r>
              <a:rPr lang="en-US" sz="1800" dirty="0"/>
              <a:t>If calibration is successful, the GX-3R will automatically power off</a:t>
            </a:r>
            <a:endParaRPr lang="en-US" sz="18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55A271-37DA-044F-9B88-0577524DB0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937075"/>
            <a:ext cx="2757493" cy="537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17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Calibration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F4A282-8AF0-8D44-8B44-61DC083BD2B5}"/>
              </a:ext>
            </a:extLst>
          </p:cNvPr>
          <p:cNvSpPr txBox="1">
            <a:spLocks/>
          </p:cNvSpPr>
          <p:nvPr/>
        </p:nvSpPr>
        <p:spPr bwMode="auto">
          <a:xfrm>
            <a:off x="1171576" y="1412776"/>
            <a:ext cx="2952328" cy="1248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the </a:t>
            </a:r>
            <a:r>
              <a:rPr lang="en-US" sz="1800" b="1" dirty="0"/>
              <a:t>CAL</a:t>
            </a:r>
            <a:r>
              <a:rPr lang="en-US" sz="1800" dirty="0"/>
              <a:t> button until you hear the pump to start calibration</a:t>
            </a:r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r>
              <a:rPr lang="en-US" sz="1800" b="1" dirty="0"/>
              <a:t>Make sure calibration gas concentrations match values shown on display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3CFC79-D950-2E4A-96B0-FDC225EEAC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810198"/>
            <a:ext cx="3100990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0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Calibration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F4A282-8AF0-8D44-8B44-61DC083BD2B5}"/>
              </a:ext>
            </a:extLst>
          </p:cNvPr>
          <p:cNvSpPr txBox="1">
            <a:spLocks/>
          </p:cNvSpPr>
          <p:nvPr/>
        </p:nvSpPr>
        <p:spPr bwMode="auto">
          <a:xfrm>
            <a:off x="1259632" y="2176152"/>
            <a:ext cx="2736304" cy="2188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During calibration, the display shows current gas readings. 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Calibration will take approximately 90 seconds.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201CBF-9439-BE4A-8A22-C1BA86089A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052736"/>
            <a:ext cx="2983744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21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923043" y="5517232"/>
            <a:ext cx="5292588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After warm-up, the normal screen will appear.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Normal Mode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817901-5358-844D-BC2D-49B720B5FE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13037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Calibration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F4A282-8AF0-8D44-8B44-61DC083BD2B5}"/>
              </a:ext>
            </a:extLst>
          </p:cNvPr>
          <p:cNvSpPr txBox="1">
            <a:spLocks/>
          </p:cNvSpPr>
          <p:nvPr/>
        </p:nvSpPr>
        <p:spPr bwMode="auto">
          <a:xfrm>
            <a:off x="323526" y="1056760"/>
            <a:ext cx="2520281" cy="5162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Once calibration is complete, the LCD screen will alternate between the gas concentration and the letter “P” for pass or an “F” for fail for each sensor</a:t>
            </a:r>
          </a:p>
          <a:p>
            <a:r>
              <a:rPr lang="en-US" sz="1600" dirty="0"/>
              <a:t>The “CAL” LED light on the SDM-3R will be green when calibration is passed</a:t>
            </a:r>
          </a:p>
          <a:p>
            <a:r>
              <a:rPr lang="en-US" sz="1600" dirty="0"/>
              <a:t>“CAL” LED light is red if there if a failure. The GX-3R will power off after a successful calibration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C776B7-AA71-ED48-B632-8C3B0AE8D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966103"/>
            <a:ext cx="2808312" cy="5253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67CE35-F184-7E42-8B54-7370DF33AC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102" y="950103"/>
            <a:ext cx="2852788" cy="526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4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Removing from SDM-3R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932F60-16B4-CE48-BF32-44E8FE839F66}"/>
              </a:ext>
            </a:extLst>
          </p:cNvPr>
          <p:cNvSpPr txBox="1">
            <a:spLocks/>
          </p:cNvSpPr>
          <p:nvPr/>
        </p:nvSpPr>
        <p:spPr bwMode="auto">
          <a:xfrm>
            <a:off x="485943" y="2248530"/>
            <a:ext cx="2736304" cy="960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Release the tab on the red door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AB86EFD-2CFE-6E46-B61B-1D20E69E464C}"/>
              </a:ext>
            </a:extLst>
          </p:cNvPr>
          <p:cNvSpPr/>
          <p:nvPr/>
        </p:nvSpPr>
        <p:spPr>
          <a:xfrm>
            <a:off x="6156176" y="4221088"/>
            <a:ext cx="2307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Remove the GX-3R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252B4D-DF6C-5041-947E-98E310C392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247" y="1340768"/>
            <a:ext cx="2908326" cy="514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65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Data Transfer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932F60-16B4-CE48-BF32-44E8FE839F66}"/>
              </a:ext>
            </a:extLst>
          </p:cNvPr>
          <p:cNvSpPr txBox="1">
            <a:spLocks/>
          </p:cNvSpPr>
          <p:nvPr/>
        </p:nvSpPr>
        <p:spPr bwMode="auto">
          <a:xfrm>
            <a:off x="5257800" y="1340768"/>
            <a:ext cx="3168352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sz="1800" dirty="0"/>
              <a:t>Insert a USB flash drive with unit powered on.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To download the calibration and bump test data, press and hold </a:t>
            </a:r>
            <a:r>
              <a:rPr lang="en-US" sz="1800" b="1" dirty="0"/>
              <a:t>COPY</a:t>
            </a:r>
            <a:r>
              <a:rPr lang="en-US" sz="1800" dirty="0"/>
              <a:t> until the </a:t>
            </a:r>
            <a:r>
              <a:rPr lang="en-US" sz="1800" b="1" dirty="0"/>
              <a:t>COPY</a:t>
            </a:r>
            <a:r>
              <a:rPr lang="en-US" sz="1800" dirty="0"/>
              <a:t> </a:t>
            </a:r>
            <a:r>
              <a:rPr lang="en-US" sz="1800" dirty="0">
                <a:solidFill>
                  <a:srgbClr val="FF0000"/>
                </a:solidFill>
              </a:rPr>
              <a:t>LED is solid red</a:t>
            </a:r>
            <a:r>
              <a:rPr lang="en-US" sz="1800" dirty="0"/>
              <a:t>, then release.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To download stored data from the gas monitor, </a:t>
            </a:r>
            <a:r>
              <a:rPr lang="en-US" sz="1800" u="sng" dirty="0"/>
              <a:t>keep pressing the </a:t>
            </a:r>
            <a:r>
              <a:rPr lang="en-US" sz="1800" b="1" u="sng" dirty="0"/>
              <a:t>COPY</a:t>
            </a:r>
            <a:r>
              <a:rPr lang="en-US" sz="1800" u="sng" dirty="0"/>
              <a:t> button</a:t>
            </a:r>
            <a:r>
              <a:rPr lang="en-US" sz="1800" dirty="0"/>
              <a:t> until </a:t>
            </a:r>
            <a:r>
              <a:rPr lang="en-US" sz="1800" dirty="0">
                <a:solidFill>
                  <a:srgbClr val="FF9966"/>
                </a:solidFill>
              </a:rPr>
              <a:t>LED is flashing orange. 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The USB flash drive can be removed when the </a:t>
            </a:r>
            <a:r>
              <a:rPr lang="en-US" sz="1800" b="1" dirty="0"/>
              <a:t>COPY</a:t>
            </a:r>
            <a:r>
              <a:rPr lang="en-US" sz="1800" dirty="0">
                <a:solidFill>
                  <a:srgbClr val="00B050"/>
                </a:solidFill>
              </a:rPr>
              <a:t> LED flashes green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3945EE-5641-464F-AAE2-10BB04812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3504" y="133923"/>
            <a:ext cx="3312368" cy="63901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406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Questions?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A5D857-5631-DC4E-BC40-98A6E52971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0" y="1663700"/>
            <a:ext cx="5842000" cy="3530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89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0183FE-EE6C-0246-ACF2-D160146DECD4}"/>
              </a:ext>
            </a:extLst>
          </p:cNvPr>
          <p:cNvSpPr/>
          <p:nvPr/>
        </p:nvSpPr>
        <p:spPr>
          <a:xfrm>
            <a:off x="0" y="5733256"/>
            <a:ext cx="1691680" cy="11247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6BDFE8-9DF8-0242-8157-95D86012102D}"/>
              </a:ext>
            </a:extLst>
          </p:cNvPr>
          <p:cNvSpPr/>
          <p:nvPr/>
        </p:nvSpPr>
        <p:spPr>
          <a:xfrm>
            <a:off x="7308304" y="5732834"/>
            <a:ext cx="1691680" cy="11247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191CAB-8A25-CB4C-B296-FF2F965A75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2057400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26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Fresh Air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034ED3-774A-A949-8BBC-0058BE4E2683}"/>
              </a:ext>
            </a:extLst>
          </p:cNvPr>
          <p:cNvSpPr txBox="1"/>
          <p:nvPr/>
        </p:nvSpPr>
        <p:spPr>
          <a:xfrm>
            <a:off x="2109541" y="5301208"/>
            <a:ext cx="4608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perform a fresh air adjustment, make sure you’re in a fresh air environment.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7F3C568-A11B-D942-B7F1-B5B6E609F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F8C8E73-5152-E945-B70A-EE92E82C3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4" cy="3744415"/>
          </a:xfrm>
          <a:prstGeom prst="rect">
            <a:avLst/>
          </a:prstGeom>
          <a:effectLst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DA96D54-AFD0-1347-A296-B5985F7EEA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1543" y="1556793"/>
            <a:ext cx="4200914" cy="374441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6452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57C0B20-0EA5-C649-AD96-8F0E0860F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733689" y="5568640"/>
            <a:ext cx="3676621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and hold the </a:t>
            </a:r>
            <a:r>
              <a:rPr lang="en-US" sz="1800" b="1" dirty="0"/>
              <a:t>AIR</a:t>
            </a:r>
            <a:r>
              <a:rPr lang="en-US" sz="1800" dirty="0"/>
              <a:t> button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Fresh Air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14C1C51-08E2-F942-A465-4EC1F6D228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4" cy="3744415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3203848" y="3501008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97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23528" y="928699"/>
            <a:ext cx="2722004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When prompted, release the </a:t>
            </a:r>
            <a:r>
              <a:rPr lang="en-US" sz="1800" b="1" dirty="0"/>
              <a:t>AIR</a:t>
            </a:r>
            <a:r>
              <a:rPr lang="en-US" sz="1800" dirty="0"/>
              <a:t> button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Fresh Air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13448D-8172-C24C-A528-7C1A3894039A}"/>
              </a:ext>
            </a:extLst>
          </p:cNvPr>
          <p:cNvSpPr txBox="1"/>
          <p:nvPr/>
        </p:nvSpPr>
        <p:spPr>
          <a:xfrm>
            <a:off x="1517545" y="5417396"/>
            <a:ext cx="57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GX-3R Pro will beep once and return to normal mode after the fresh air adjust is complete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F405878-5BC8-DD4C-BE36-5FD960FC67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4" cy="3744415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3203848" y="3492459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616E98-D45F-A640-85C5-7146DE40B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65780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F6FCE6C-53C1-1641-BF57-F7D26CEBF0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1544" y="1554480"/>
            <a:ext cx="4200914" cy="3744415"/>
          </a:xfrm>
          <a:prstGeom prst="rect">
            <a:avLst/>
          </a:prstGeom>
          <a:effectLst/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27684" y="5413580"/>
            <a:ext cx="5688632" cy="798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To reset the instrument, </a:t>
            </a:r>
            <a:r>
              <a:rPr lang="en-US" sz="1800" i="1" u="sng" dirty="0"/>
              <a:t>go to a safe location.</a:t>
            </a:r>
            <a:r>
              <a:rPr lang="en-US" sz="1800" dirty="0"/>
              <a:t> Once the readings return to fresh air values, then press the </a:t>
            </a:r>
            <a:r>
              <a:rPr lang="en-US" sz="1800" b="1" dirty="0"/>
              <a:t>POWER/MODE</a:t>
            </a:r>
            <a:r>
              <a:rPr lang="en-US" sz="1800" dirty="0"/>
              <a:t> button. 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Alarm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CBEC26-09B7-B848-AC78-AEB4C34DF8E7}"/>
              </a:ext>
            </a:extLst>
          </p:cNvPr>
          <p:cNvSpPr txBox="1"/>
          <p:nvPr/>
        </p:nvSpPr>
        <p:spPr>
          <a:xfrm>
            <a:off x="173398" y="366279"/>
            <a:ext cx="273630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the event of an alarm, the GX-3R Pro’s visual, audible and vibration alarms will alert you. </a:t>
            </a:r>
          </a:p>
          <a:p>
            <a:endParaRPr lang="en-US" dirty="0"/>
          </a:p>
          <a:p>
            <a:r>
              <a:rPr lang="en-US" dirty="0"/>
              <a:t>The readout will identify which </a:t>
            </a:r>
            <a:br>
              <a:rPr lang="en-US" dirty="0"/>
            </a:br>
            <a:r>
              <a:rPr lang="en-US" dirty="0"/>
              <a:t>sensors are in alarm.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BF3F5CF-C80B-7B40-B9FE-F8ADDB913187}"/>
              </a:ext>
            </a:extLst>
          </p:cNvPr>
          <p:cNvCxnSpPr>
            <a:cxnSpLocks/>
          </p:cNvCxnSpPr>
          <p:nvPr/>
        </p:nvCxnSpPr>
        <p:spPr>
          <a:xfrm>
            <a:off x="2123728" y="1554480"/>
            <a:ext cx="1872208" cy="949253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0C10AB9-8210-0D47-961F-13EC9AB075ED}"/>
              </a:ext>
            </a:extLst>
          </p:cNvPr>
          <p:cNvSpPr txBox="1"/>
          <p:nvPr/>
        </p:nvSpPr>
        <p:spPr>
          <a:xfrm>
            <a:off x="6964413" y="3122652"/>
            <a:ext cx="1978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visual, audible, and vibration alarms will stop.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1CD8032-DA5B-3F4A-A98C-86C774EA3E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5076056" y="3505269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40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6" grpId="0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004D3D8-652C-CC48-8C2D-C9BE8E1CE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700935-75C6-1945-91E0-9490B2D36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4000" b="1" dirty="0"/>
              <a:t>Display Mode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A73F97-3B44-B841-BDB9-43568C425A4D}"/>
              </a:ext>
            </a:extLst>
          </p:cNvPr>
          <p:cNvSpPr txBox="1"/>
          <p:nvPr/>
        </p:nvSpPr>
        <p:spPr>
          <a:xfrm>
            <a:off x="791579" y="5413581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enter display mode, press and release the Power Mode button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452CEAA-4D33-7E4B-9E13-2C185762C030}"/>
              </a:ext>
            </a:extLst>
          </p:cNvPr>
          <p:cNvSpPr/>
          <p:nvPr/>
        </p:nvSpPr>
        <p:spPr>
          <a:xfrm>
            <a:off x="5085076" y="3501008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972192-B86D-E241-88AF-A222CE8423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4" cy="374441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90823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25908</TotalTime>
  <Words>1434</Words>
  <Application>Microsoft Macintosh PowerPoint</Application>
  <PresentationFormat>On-screen Show (4:3)</PresentationFormat>
  <Paragraphs>224</Paragraphs>
  <Slides>44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8" baseType="lpstr">
      <vt:lpstr>Arial</vt:lpstr>
      <vt:lpstr>Calibri</vt:lpstr>
      <vt:lpstr>Century Gothic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Display Mode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岡本　亮</dc:creator>
  <cp:lastModifiedBy>Mike Johnson</cp:lastModifiedBy>
  <cp:revision>1076</cp:revision>
  <cp:lastPrinted>2019-05-08T20:14:32Z</cp:lastPrinted>
  <dcterms:created xsi:type="dcterms:W3CDTF">2014-03-07T04:48:04Z</dcterms:created>
  <dcterms:modified xsi:type="dcterms:W3CDTF">2023-01-11T02:06:49Z</dcterms:modified>
</cp:coreProperties>
</file>