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866" r:id="rId1"/>
  </p:sldMasterIdLst>
  <p:notesMasterIdLst>
    <p:notesMasterId r:id="rId83"/>
  </p:notesMasterIdLst>
  <p:handoutMasterIdLst>
    <p:handoutMasterId r:id="rId84"/>
  </p:handoutMasterIdLst>
  <p:sldIdLst>
    <p:sldId id="256" r:id="rId2"/>
    <p:sldId id="257" r:id="rId3"/>
    <p:sldId id="258" r:id="rId4"/>
    <p:sldId id="259"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 id="311" r:id="rId55"/>
    <p:sldId id="312" r:id="rId56"/>
    <p:sldId id="313" r:id="rId57"/>
    <p:sldId id="314" r:id="rId58"/>
    <p:sldId id="315" r:id="rId59"/>
    <p:sldId id="316" r:id="rId60"/>
    <p:sldId id="317" r:id="rId61"/>
    <p:sldId id="318" r:id="rId62"/>
    <p:sldId id="319" r:id="rId63"/>
    <p:sldId id="320" r:id="rId64"/>
    <p:sldId id="321" r:id="rId65"/>
    <p:sldId id="322" r:id="rId66"/>
    <p:sldId id="323" r:id="rId67"/>
    <p:sldId id="324" r:id="rId68"/>
    <p:sldId id="325" r:id="rId69"/>
    <p:sldId id="326" r:id="rId70"/>
    <p:sldId id="327" r:id="rId71"/>
    <p:sldId id="328" r:id="rId72"/>
    <p:sldId id="329" r:id="rId73"/>
    <p:sldId id="330" r:id="rId74"/>
    <p:sldId id="331" r:id="rId75"/>
    <p:sldId id="332" r:id="rId76"/>
    <p:sldId id="333" r:id="rId77"/>
    <p:sldId id="334" r:id="rId78"/>
    <p:sldId id="335" r:id="rId79"/>
    <p:sldId id="336" r:id="rId80"/>
    <p:sldId id="337" r:id="rId81"/>
    <p:sldId id="338" r:id="rId82"/>
  </p:sldIdLst>
  <p:sldSz cx="9144000" cy="6858000" type="screen4x3"/>
  <p:notesSz cx="6858000" cy="9296400"/>
  <p:custShowLst>
    <p:custShow name="Corporate Overview" id="0">
      <p:sldLst/>
    </p:custShow>
    <p:custShow name="Life Sciences" id="1">
      <p:sldLst/>
    </p:custShow>
    <p:custShow name="Optical Technologies" id="2">
      <p:sldLst/>
    </p:custShow>
    <p:custShow name="Measurement &amp; Control" id="3">
      <p:sldLst/>
    </p:custShow>
  </p:custShowLst>
  <p:defaultTextStyle>
    <a:defPPr>
      <a:defRPr lang="en-US"/>
    </a:defPPr>
    <a:lvl1pPr algn="l" rtl="0" fontAlgn="base">
      <a:spcBef>
        <a:spcPct val="0"/>
      </a:spcBef>
      <a:spcAft>
        <a:spcPct val="0"/>
      </a:spcAft>
      <a:defRPr sz="2700" kern="1200">
        <a:solidFill>
          <a:schemeClr val="tx1"/>
        </a:solidFill>
        <a:latin typeface="Verdana" panose="020B0604030504040204" pitchFamily="34" charset="0"/>
        <a:ea typeface="ＭＳ Ｐゴシック" panose="020B0600070205080204" pitchFamily="34" charset="-128"/>
        <a:cs typeface="+mn-cs"/>
      </a:defRPr>
    </a:lvl1pPr>
    <a:lvl2pPr marL="457200" algn="l" rtl="0" fontAlgn="base">
      <a:spcBef>
        <a:spcPct val="0"/>
      </a:spcBef>
      <a:spcAft>
        <a:spcPct val="0"/>
      </a:spcAft>
      <a:defRPr sz="2700" kern="1200">
        <a:solidFill>
          <a:schemeClr val="tx1"/>
        </a:solidFill>
        <a:latin typeface="Verdana" panose="020B0604030504040204" pitchFamily="34" charset="0"/>
        <a:ea typeface="ＭＳ Ｐゴシック" panose="020B0600070205080204" pitchFamily="34" charset="-128"/>
        <a:cs typeface="+mn-cs"/>
      </a:defRPr>
    </a:lvl2pPr>
    <a:lvl3pPr marL="914400" algn="l" rtl="0" fontAlgn="base">
      <a:spcBef>
        <a:spcPct val="0"/>
      </a:spcBef>
      <a:spcAft>
        <a:spcPct val="0"/>
      </a:spcAft>
      <a:defRPr sz="2700" kern="1200">
        <a:solidFill>
          <a:schemeClr val="tx1"/>
        </a:solidFill>
        <a:latin typeface="Verdana" panose="020B0604030504040204" pitchFamily="34" charset="0"/>
        <a:ea typeface="ＭＳ Ｐゴシック" panose="020B0600070205080204" pitchFamily="34" charset="-128"/>
        <a:cs typeface="+mn-cs"/>
      </a:defRPr>
    </a:lvl3pPr>
    <a:lvl4pPr marL="1371600" algn="l" rtl="0" fontAlgn="base">
      <a:spcBef>
        <a:spcPct val="0"/>
      </a:spcBef>
      <a:spcAft>
        <a:spcPct val="0"/>
      </a:spcAft>
      <a:defRPr sz="2700" kern="1200">
        <a:solidFill>
          <a:schemeClr val="tx1"/>
        </a:solidFill>
        <a:latin typeface="Verdana" panose="020B0604030504040204" pitchFamily="34" charset="0"/>
        <a:ea typeface="ＭＳ Ｐゴシック" panose="020B0600070205080204" pitchFamily="34" charset="-128"/>
        <a:cs typeface="+mn-cs"/>
      </a:defRPr>
    </a:lvl4pPr>
    <a:lvl5pPr marL="1828800" algn="l" rtl="0" fontAlgn="base">
      <a:spcBef>
        <a:spcPct val="0"/>
      </a:spcBef>
      <a:spcAft>
        <a:spcPct val="0"/>
      </a:spcAft>
      <a:defRPr sz="2700" kern="1200">
        <a:solidFill>
          <a:schemeClr val="tx1"/>
        </a:solidFill>
        <a:latin typeface="Verdana" panose="020B0604030504040204" pitchFamily="34" charset="0"/>
        <a:ea typeface="ＭＳ Ｐゴシック" panose="020B0600070205080204" pitchFamily="34" charset="-128"/>
        <a:cs typeface="+mn-cs"/>
      </a:defRPr>
    </a:lvl5pPr>
    <a:lvl6pPr marL="2286000" algn="l" defTabSz="914400" rtl="0" eaLnBrk="1" latinLnBrk="0" hangingPunct="1">
      <a:defRPr sz="2700" kern="1200">
        <a:solidFill>
          <a:schemeClr val="tx1"/>
        </a:solidFill>
        <a:latin typeface="Verdana" panose="020B0604030504040204" pitchFamily="34" charset="0"/>
        <a:ea typeface="ＭＳ Ｐゴシック" panose="020B0600070205080204" pitchFamily="34" charset="-128"/>
        <a:cs typeface="+mn-cs"/>
      </a:defRPr>
    </a:lvl6pPr>
    <a:lvl7pPr marL="2743200" algn="l" defTabSz="914400" rtl="0" eaLnBrk="1" latinLnBrk="0" hangingPunct="1">
      <a:defRPr sz="2700" kern="1200">
        <a:solidFill>
          <a:schemeClr val="tx1"/>
        </a:solidFill>
        <a:latin typeface="Verdana" panose="020B0604030504040204" pitchFamily="34" charset="0"/>
        <a:ea typeface="ＭＳ Ｐゴシック" panose="020B0600070205080204" pitchFamily="34" charset="-128"/>
        <a:cs typeface="+mn-cs"/>
      </a:defRPr>
    </a:lvl7pPr>
    <a:lvl8pPr marL="3200400" algn="l" defTabSz="914400" rtl="0" eaLnBrk="1" latinLnBrk="0" hangingPunct="1">
      <a:defRPr sz="2700" kern="1200">
        <a:solidFill>
          <a:schemeClr val="tx1"/>
        </a:solidFill>
        <a:latin typeface="Verdana" panose="020B0604030504040204" pitchFamily="34" charset="0"/>
        <a:ea typeface="ＭＳ Ｐゴシック" panose="020B0600070205080204" pitchFamily="34" charset="-128"/>
        <a:cs typeface="+mn-cs"/>
      </a:defRPr>
    </a:lvl8pPr>
    <a:lvl9pPr marL="3657600" algn="l" defTabSz="914400" rtl="0" eaLnBrk="1" latinLnBrk="0" hangingPunct="1">
      <a:defRPr sz="2700" kern="1200">
        <a:solidFill>
          <a:schemeClr val="tx1"/>
        </a:solidFill>
        <a:latin typeface="Verdana" panose="020B060403050404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1065">
          <p15:clr>
            <a:srgbClr val="A4A3A4"/>
          </p15:clr>
        </p15:guide>
        <p15:guide id="2" orient="horz" pos="3072">
          <p15:clr>
            <a:srgbClr val="A4A3A4"/>
          </p15:clr>
        </p15:guide>
        <p15:guide id="3" orient="horz" pos="4240">
          <p15:clr>
            <a:srgbClr val="A4A3A4"/>
          </p15:clr>
        </p15:guide>
        <p15:guide id="4" pos="3556">
          <p15:clr>
            <a:srgbClr val="A4A3A4"/>
          </p15:clr>
        </p15:guide>
        <p15:guide id="5" pos="4813">
          <p15:clr>
            <a:srgbClr val="A4A3A4"/>
          </p15:clr>
        </p15:guide>
        <p15:guide id="6" pos="283">
          <p15:clr>
            <a:srgbClr val="A4A3A4"/>
          </p15:clr>
        </p15:guide>
      </p15:sldGuideLst>
    </p:ext>
    <p:ext uri="{2D200454-40CA-4A62-9FC3-DE9A4176ACB9}">
      <p15:notesGuideLst xmlns:p15="http://schemas.microsoft.com/office/powerpoint/2012/main">
        <p15:guide id="1" orient="horz" pos="2928">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03"/>
    <p:restoredTop sz="94662"/>
  </p:normalViewPr>
  <p:slideViewPr>
    <p:cSldViewPr snapToGrid="0">
      <p:cViewPr varScale="1">
        <p:scale>
          <a:sx n="124" d="100"/>
          <a:sy n="124" d="100"/>
        </p:scale>
        <p:origin x="1824" y="168"/>
      </p:cViewPr>
      <p:guideLst>
        <p:guide orient="horz" pos="1065"/>
        <p:guide orient="horz" pos="3072"/>
        <p:guide orient="horz" pos="4240"/>
        <p:guide pos="3556"/>
        <p:guide pos="4813"/>
        <p:guide pos="283"/>
      </p:guideLst>
    </p:cSldViewPr>
  </p:slideViewPr>
  <p:outlineViewPr>
    <p:cViewPr>
      <p:scale>
        <a:sx n="33" d="100"/>
        <a:sy n="33" d="100"/>
      </p:scale>
      <p:origin x="0" y="0"/>
    </p:cViewPr>
  </p:outlineViewPr>
  <p:notesTextViewPr>
    <p:cViewPr>
      <p:scale>
        <a:sx n="100" d="100"/>
        <a:sy n="100" d="100"/>
      </p:scale>
      <p:origin x="0" y="0"/>
    </p:cViewPr>
  </p:notesTextViewPr>
  <p:sorterViewPr showFormatting="0">
    <p:cViewPr>
      <p:scale>
        <a:sx n="171" d="100"/>
        <a:sy n="171" d="100"/>
      </p:scale>
      <p:origin x="0" y="20480"/>
    </p:cViewPr>
  </p:sorterViewPr>
  <p:notesViewPr>
    <p:cSldViewPr snapToGrid="0">
      <p:cViewPr>
        <p:scale>
          <a:sx n="100" d="100"/>
          <a:sy n="100" d="100"/>
        </p:scale>
        <p:origin x="-5376" y="-280"/>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handoutMaster" Target="handoutMasters/handoutMaster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3F06D0F-B74E-3F49-90DA-9A1F07427C86}"/>
              </a:ext>
            </a:extLst>
          </p:cNvPr>
          <p:cNvSpPr>
            <a:spLocks noGrp="1"/>
          </p:cNvSpPr>
          <p:nvPr>
            <p:ph type="sldNum" sz="quarter" idx="3"/>
          </p:nvPr>
        </p:nvSpPr>
        <p:spPr>
          <a:xfrm>
            <a:off x="3884613" y="8829675"/>
            <a:ext cx="2971800" cy="465138"/>
          </a:xfrm>
          <a:prstGeom prst="rect">
            <a:avLst/>
          </a:prstGeom>
        </p:spPr>
        <p:txBody>
          <a:bodyPr vert="horz" wrap="square" lIns="91440" tIns="45720" rIns="91440" bIns="45720" numCol="1" anchor="b" anchorCtr="0" compatLnSpc="1">
            <a:prstTxWarp prst="textNoShape">
              <a:avLst/>
            </a:prstTxWarp>
          </a:bodyPr>
          <a:lstStyle>
            <a:lvl1pPr algn="r" eaLnBrk="0" hangingPunct="0">
              <a:defRPr sz="1200"/>
            </a:lvl1pPr>
          </a:lstStyle>
          <a:p>
            <a:fld id="{CF4D8BBE-AB57-5840-B030-4C926B0AC0F9}" type="slidenum">
              <a:rPr lang="en-US" altLang="en-US"/>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D9CEE00B-1356-AF49-B202-5D032503D654}"/>
              </a:ext>
            </a:extLst>
          </p:cNvPr>
          <p:cNvSpPr>
            <a:spLocks noGrp="1" noChangeArrowheads="1"/>
          </p:cNvSpPr>
          <p:nvPr>
            <p:ph type="hdr" sz="quarter"/>
          </p:nvPr>
        </p:nvSpPr>
        <p:spPr bwMode="auto">
          <a:xfrm>
            <a:off x="0" y="0"/>
            <a:ext cx="2971800" cy="4651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eaLnBrk="0" hangingPunct="0">
              <a:buFontTx/>
              <a:buNone/>
              <a:defRPr sz="1200">
                <a:latin typeface="Times New Roman" charset="0"/>
                <a:ea typeface="ＭＳ Ｐゴシック" charset="0"/>
                <a:cs typeface="+mn-cs"/>
              </a:defRPr>
            </a:lvl1pPr>
          </a:lstStyle>
          <a:p>
            <a:pPr>
              <a:defRPr/>
            </a:pPr>
            <a:endParaRPr lang="en-US"/>
          </a:p>
        </p:txBody>
      </p:sp>
      <p:sp>
        <p:nvSpPr>
          <p:cNvPr id="3075" name="Rectangle 3">
            <a:extLst>
              <a:ext uri="{FF2B5EF4-FFF2-40B4-BE49-F238E27FC236}">
                <a16:creationId xmlns:a16="http://schemas.microsoft.com/office/drawing/2014/main" id="{4E5C6AE9-1797-124D-9FCE-3594AE0AEEA3}"/>
              </a:ext>
            </a:extLst>
          </p:cNvPr>
          <p:cNvSpPr>
            <a:spLocks noGrp="1" noChangeArrowheads="1"/>
          </p:cNvSpPr>
          <p:nvPr>
            <p:ph type="dt" idx="1"/>
          </p:nvPr>
        </p:nvSpPr>
        <p:spPr bwMode="auto">
          <a:xfrm>
            <a:off x="3886200" y="0"/>
            <a:ext cx="2971800" cy="4651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eaLnBrk="0" hangingPunct="0">
              <a:buFontTx/>
              <a:buNone/>
              <a:defRPr sz="1200">
                <a:latin typeface="Times New Roman" charset="0"/>
                <a:ea typeface="ＭＳ Ｐゴシック" charset="0"/>
                <a:cs typeface="+mn-cs"/>
              </a:defRPr>
            </a:lvl1pPr>
          </a:lstStyle>
          <a:p>
            <a:pPr>
              <a:defRPr/>
            </a:pPr>
            <a:endParaRPr lang="en-US"/>
          </a:p>
        </p:txBody>
      </p:sp>
      <p:sp>
        <p:nvSpPr>
          <p:cNvPr id="3076" name="Rectangle 4">
            <a:extLst>
              <a:ext uri="{FF2B5EF4-FFF2-40B4-BE49-F238E27FC236}">
                <a16:creationId xmlns:a16="http://schemas.microsoft.com/office/drawing/2014/main" id="{14BF6974-F29C-E84B-A41C-6DCC4B3DFED2}"/>
              </a:ext>
            </a:extLst>
          </p:cNvPr>
          <p:cNvSpPr>
            <a:spLocks noGrp="1" noRot="1" noChangeAspect="1" noChangeArrowheads="1" noTextEdit="1"/>
          </p:cNvSpPr>
          <p:nvPr>
            <p:ph type="sldImg" idx="2"/>
          </p:nvPr>
        </p:nvSpPr>
        <p:spPr bwMode="auto">
          <a:xfrm>
            <a:off x="1104900" y="309563"/>
            <a:ext cx="4648200" cy="3486150"/>
          </a:xfrm>
          <a:prstGeom prst="rect">
            <a:avLst/>
          </a:prstGeom>
          <a:noFill/>
          <a:ln w="9525">
            <a:solidFill>
              <a:srgbClr val="000000"/>
            </a:solidFill>
            <a:miter lim="800000"/>
            <a:headEnd/>
            <a:tailEnd/>
          </a:ln>
          <a:effectLst/>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 xmlns:a14="http://schemas.microsoft.com/office/drawing/2010/main" val="1"/>
            </a:ext>
          </a:extLst>
        </p:spPr>
      </p:sp>
      <p:sp>
        <p:nvSpPr>
          <p:cNvPr id="3077" name="Rectangle 5">
            <a:extLst>
              <a:ext uri="{FF2B5EF4-FFF2-40B4-BE49-F238E27FC236}">
                <a16:creationId xmlns:a16="http://schemas.microsoft.com/office/drawing/2014/main" id="{F7A53458-8B7F-4D4B-B1A4-191D6F4C95A4}"/>
              </a:ext>
            </a:extLst>
          </p:cNvPr>
          <p:cNvSpPr>
            <a:spLocks noGrp="1" noChangeArrowheads="1"/>
          </p:cNvSpPr>
          <p:nvPr>
            <p:ph type="body" sz="quarter" idx="3"/>
          </p:nvPr>
        </p:nvSpPr>
        <p:spPr bwMode="auto">
          <a:xfrm>
            <a:off x="914400" y="4105275"/>
            <a:ext cx="5029200" cy="4572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endParaRPr lang="en-US" noProof="0"/>
          </a:p>
        </p:txBody>
      </p:sp>
      <p:sp>
        <p:nvSpPr>
          <p:cNvPr id="3078" name="Rectangle 6">
            <a:extLst>
              <a:ext uri="{FF2B5EF4-FFF2-40B4-BE49-F238E27FC236}">
                <a16:creationId xmlns:a16="http://schemas.microsoft.com/office/drawing/2014/main" id="{AEF42923-9F61-9540-8B78-15558916C878}"/>
              </a:ext>
            </a:extLst>
          </p:cNvPr>
          <p:cNvSpPr>
            <a:spLocks noGrp="1" noChangeArrowheads="1"/>
          </p:cNvSpPr>
          <p:nvPr>
            <p:ph type="ftr" sz="quarter" idx="4"/>
          </p:nvPr>
        </p:nvSpPr>
        <p:spPr bwMode="auto">
          <a:xfrm>
            <a:off x="0" y="8831263"/>
            <a:ext cx="2971800" cy="4651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eaLnBrk="0" hangingPunct="0">
              <a:buFontTx/>
              <a:buNone/>
              <a:defRPr sz="1200">
                <a:latin typeface="Times New Roman" charset="0"/>
                <a:ea typeface="ＭＳ Ｐゴシック" charset="0"/>
                <a:cs typeface="+mn-cs"/>
              </a:defRPr>
            </a:lvl1pPr>
          </a:lstStyle>
          <a:p>
            <a:pPr>
              <a:defRPr/>
            </a:pPr>
            <a:endParaRPr lang="en-US"/>
          </a:p>
        </p:txBody>
      </p:sp>
      <p:sp>
        <p:nvSpPr>
          <p:cNvPr id="3079" name="Rectangle 7">
            <a:extLst>
              <a:ext uri="{FF2B5EF4-FFF2-40B4-BE49-F238E27FC236}">
                <a16:creationId xmlns:a16="http://schemas.microsoft.com/office/drawing/2014/main" id="{15CBFCF9-BB5E-124C-BB98-AAE1CE95C315}"/>
              </a:ext>
            </a:extLst>
          </p:cNvPr>
          <p:cNvSpPr>
            <a:spLocks noGrp="1" noChangeArrowheads="1"/>
          </p:cNvSpPr>
          <p:nvPr>
            <p:ph type="sldNum" sz="quarter" idx="5"/>
          </p:nvPr>
        </p:nvSpPr>
        <p:spPr bwMode="auto">
          <a:xfrm>
            <a:off x="3886200" y="8831263"/>
            <a:ext cx="2971800" cy="4651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algn="r" eaLnBrk="0" hangingPunct="0">
              <a:defRPr sz="1200">
                <a:latin typeface="Times New Roman" panose="02020603050405020304" pitchFamily="18" charset="0"/>
              </a:defRPr>
            </a:lvl1pPr>
          </a:lstStyle>
          <a:p>
            <a:fld id="{3BAAB03D-458B-494E-BAFB-AD0E783A56BF}"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charset="0"/>
        <a:ea typeface="ＭＳ Ｐゴシック" charset="0"/>
        <a:cs typeface="ＭＳ Ｐゴシック" charset="0"/>
      </a:defRPr>
    </a:lvl1pPr>
    <a:lvl2pPr marL="742950" indent="-285750" algn="l" rtl="0" eaLnBrk="0" fontAlgn="base" hangingPunct="0">
      <a:spcBef>
        <a:spcPct val="30000"/>
      </a:spcBef>
      <a:spcAft>
        <a:spcPct val="0"/>
      </a:spcAft>
      <a:defRPr sz="1200" kern="1200">
        <a:solidFill>
          <a:schemeClr val="tx1"/>
        </a:solidFill>
        <a:latin typeface="Times" charset="0"/>
        <a:ea typeface="ＭＳ Ｐゴシック" charset="0"/>
        <a:cs typeface="+mn-cs"/>
      </a:defRPr>
    </a:lvl2pPr>
    <a:lvl3pPr marL="1143000" indent="-228600" algn="l" rtl="0" eaLnBrk="0" fontAlgn="base" hangingPunct="0">
      <a:spcBef>
        <a:spcPct val="30000"/>
      </a:spcBef>
      <a:spcAft>
        <a:spcPct val="0"/>
      </a:spcAft>
      <a:defRPr sz="1200" kern="1200">
        <a:solidFill>
          <a:schemeClr val="tx1"/>
        </a:solidFill>
        <a:latin typeface="Times" charset="0"/>
        <a:ea typeface="ＭＳ Ｐゴシック" charset="0"/>
        <a:cs typeface="+mn-cs"/>
      </a:defRPr>
    </a:lvl3pPr>
    <a:lvl4pPr marL="1600200" indent="-228600" algn="l" rtl="0" eaLnBrk="0" fontAlgn="base" hangingPunct="0">
      <a:spcBef>
        <a:spcPct val="30000"/>
      </a:spcBef>
      <a:spcAft>
        <a:spcPct val="0"/>
      </a:spcAft>
      <a:defRPr sz="1200" kern="1200">
        <a:solidFill>
          <a:schemeClr val="tx1"/>
        </a:solidFill>
        <a:latin typeface="Times" charset="0"/>
        <a:ea typeface="ＭＳ Ｐゴシック" charset="0"/>
        <a:cs typeface="+mn-cs"/>
      </a:defRPr>
    </a:lvl4pPr>
    <a:lvl5pPr marL="2057400" indent="-228600" algn="l" rtl="0" eaLnBrk="0" fontAlgn="base" hangingPunct="0">
      <a:spcBef>
        <a:spcPct val="30000"/>
      </a:spcBef>
      <a:spcAft>
        <a:spcPct val="0"/>
      </a:spcAft>
      <a:defRPr sz="1200" kern="1200">
        <a:solidFill>
          <a:schemeClr val="tx1"/>
        </a:solidFill>
        <a:latin typeface="Times"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BAAB03D-458B-494E-BAFB-AD0E783A56BF}" type="slidenum">
              <a:rPr lang="en-US" altLang="en-US" smtClean="0"/>
              <a:pPr/>
              <a:t>24</a:t>
            </a:fld>
            <a:endParaRPr lang="en-US" altLang="en-US"/>
          </a:p>
        </p:txBody>
      </p:sp>
    </p:spTree>
    <p:extLst>
      <p:ext uri="{BB962C8B-B14F-4D97-AF65-F5344CB8AC3E}">
        <p14:creationId xmlns:p14="http://schemas.microsoft.com/office/powerpoint/2010/main" val="22943718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E1EFD260-36D7-6C4D-8E20-52CFFD92FEBC}"/>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DFE7D83D-FE04-6145-B8C9-9075F86A701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E386CC1-959F-5C40-AA42-C36BD69B5AAD}"/>
              </a:ext>
            </a:extLst>
          </p:cNvPr>
          <p:cNvSpPr>
            <a:spLocks noGrp="1"/>
          </p:cNvSpPr>
          <p:nvPr>
            <p:ph type="sldNum" sz="quarter" idx="12"/>
          </p:nvPr>
        </p:nvSpPr>
        <p:spPr/>
        <p:txBody>
          <a:bodyPr/>
          <a:lstStyle>
            <a:lvl1pPr>
              <a:buFontTx/>
              <a:buChar char="•"/>
              <a:defRPr/>
            </a:lvl1pPr>
          </a:lstStyle>
          <a:p>
            <a:fld id="{F0271C37-0E9E-7245-ACDB-BC5EFA5C7B1F}" type="slidenum">
              <a:rPr lang="en-US" altLang="en-US"/>
              <a:pPr/>
              <a:t>‹#›</a:t>
            </a:fld>
            <a:endParaRPr lang="en-US" altLang="en-US"/>
          </a:p>
        </p:txBody>
      </p:sp>
    </p:spTree>
    <p:extLst>
      <p:ext uri="{BB962C8B-B14F-4D97-AF65-F5344CB8AC3E}">
        <p14:creationId xmlns:p14="http://schemas.microsoft.com/office/powerpoint/2010/main" val="4045879370"/>
      </p:ext>
    </p:extLst>
  </p:cSld>
  <p:clrMapOvr>
    <a:masterClrMapping/>
  </p:clrMapOvr>
  <p:transition>
    <p:zo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210D08-2287-0B47-941E-ACAD5E18AB14}"/>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628529A2-D395-F647-B9C9-B4C49684F8E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75C3A8D-23DC-9941-842E-769D2DA98B08}"/>
              </a:ext>
            </a:extLst>
          </p:cNvPr>
          <p:cNvSpPr>
            <a:spLocks noGrp="1"/>
          </p:cNvSpPr>
          <p:nvPr>
            <p:ph type="sldNum" sz="quarter" idx="12"/>
          </p:nvPr>
        </p:nvSpPr>
        <p:spPr/>
        <p:txBody>
          <a:bodyPr/>
          <a:lstStyle>
            <a:lvl1pPr>
              <a:buFontTx/>
              <a:buChar char="•"/>
              <a:defRPr/>
            </a:lvl1pPr>
          </a:lstStyle>
          <a:p>
            <a:fld id="{7C6836ED-846C-3F45-8BBD-E13A6F404608}" type="slidenum">
              <a:rPr lang="en-US" altLang="en-US"/>
              <a:pPr/>
              <a:t>‹#›</a:t>
            </a:fld>
            <a:endParaRPr lang="en-US" altLang="en-US"/>
          </a:p>
        </p:txBody>
      </p:sp>
    </p:spTree>
    <p:extLst>
      <p:ext uri="{BB962C8B-B14F-4D97-AF65-F5344CB8AC3E}">
        <p14:creationId xmlns:p14="http://schemas.microsoft.com/office/powerpoint/2010/main" val="2687774185"/>
      </p:ext>
    </p:extLst>
  </p:cSld>
  <p:clrMapOvr>
    <a:masterClrMapping/>
  </p:clrMapOvr>
  <p:transition>
    <p:zo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0ED98B-3C9B-C74B-BA09-EBF05BE5976B}"/>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E739F4F9-E2AB-5144-9947-5C4522291DD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7D4CAD2-0B49-EE45-A966-090C90BEAA3A}"/>
              </a:ext>
            </a:extLst>
          </p:cNvPr>
          <p:cNvSpPr>
            <a:spLocks noGrp="1"/>
          </p:cNvSpPr>
          <p:nvPr>
            <p:ph type="sldNum" sz="quarter" idx="12"/>
          </p:nvPr>
        </p:nvSpPr>
        <p:spPr/>
        <p:txBody>
          <a:bodyPr/>
          <a:lstStyle>
            <a:lvl1pPr>
              <a:buFontTx/>
              <a:buChar char="•"/>
              <a:defRPr/>
            </a:lvl1pPr>
          </a:lstStyle>
          <a:p>
            <a:fld id="{F20F2DCF-4F9E-BF49-8893-90FE3F1E24AA}" type="slidenum">
              <a:rPr lang="en-US" altLang="en-US"/>
              <a:pPr/>
              <a:t>‹#›</a:t>
            </a:fld>
            <a:endParaRPr lang="en-US" altLang="en-US"/>
          </a:p>
        </p:txBody>
      </p:sp>
    </p:spTree>
    <p:extLst>
      <p:ext uri="{BB962C8B-B14F-4D97-AF65-F5344CB8AC3E}">
        <p14:creationId xmlns:p14="http://schemas.microsoft.com/office/powerpoint/2010/main" val="3264749400"/>
      </p:ext>
    </p:extLst>
  </p:cSld>
  <p:clrMapOvr>
    <a:masterClrMapping/>
  </p:clrMapOvr>
  <p:transition>
    <p:zo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hart Placeholder 3"/>
          <p:cNvSpPr>
            <a:spLocks noGrp="1"/>
          </p:cNvSpPr>
          <p:nvPr>
            <p:ph type="chart" sz="half" idx="2"/>
          </p:nvPr>
        </p:nvSpPr>
        <p:spPr>
          <a:xfrm>
            <a:off x="4648200" y="1981200"/>
            <a:ext cx="3810000" cy="4114800"/>
          </a:xfrm>
        </p:spPr>
        <p:txBody>
          <a:bodyPr rtlCol="0">
            <a:normAutofit/>
          </a:bodyPr>
          <a:lstStyle/>
          <a:p>
            <a:pPr lvl="0"/>
            <a:r>
              <a:rPr lang="en-US" noProof="0"/>
              <a:t>Click icon to add chart</a:t>
            </a:r>
            <a:endParaRPr lang="en-US" noProof="0" dirty="0"/>
          </a:p>
        </p:txBody>
      </p:sp>
      <p:sp>
        <p:nvSpPr>
          <p:cNvPr id="5" name="Date Placeholder 3">
            <a:extLst>
              <a:ext uri="{FF2B5EF4-FFF2-40B4-BE49-F238E27FC236}">
                <a16:creationId xmlns:a16="http://schemas.microsoft.com/office/drawing/2014/main" id="{7B69DCDB-C904-A545-B817-A0CAF133AC69}"/>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D3995222-39D9-7B4B-9991-294589C9E2E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7B441A5-03C1-1140-9CE5-7D8FB31468D3}"/>
              </a:ext>
            </a:extLst>
          </p:cNvPr>
          <p:cNvSpPr>
            <a:spLocks noGrp="1"/>
          </p:cNvSpPr>
          <p:nvPr>
            <p:ph type="sldNum" sz="quarter" idx="12"/>
          </p:nvPr>
        </p:nvSpPr>
        <p:spPr/>
        <p:txBody>
          <a:bodyPr/>
          <a:lstStyle>
            <a:lvl1pPr>
              <a:buFontTx/>
              <a:buChar char="•"/>
              <a:defRPr/>
            </a:lvl1pPr>
          </a:lstStyle>
          <a:p>
            <a:fld id="{B363843B-B028-DC4A-8076-D4FD53A5F8CA}" type="slidenum">
              <a:rPr lang="en-US" altLang="en-US"/>
              <a:pPr/>
              <a:t>‹#›</a:t>
            </a:fld>
            <a:endParaRPr lang="en-US" altLang="en-US"/>
          </a:p>
        </p:txBody>
      </p:sp>
    </p:spTree>
    <p:extLst>
      <p:ext uri="{BB962C8B-B14F-4D97-AF65-F5344CB8AC3E}">
        <p14:creationId xmlns:p14="http://schemas.microsoft.com/office/powerpoint/2010/main" val="2085177485"/>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0" y="5025435"/>
            <a:ext cx="8915400" cy="914400"/>
          </a:xfrm>
        </p:spPr>
        <p:txBody>
          <a:bodyPr/>
          <a:lstStyle/>
          <a:p>
            <a:r>
              <a:rPr lang="en-US"/>
              <a:t>Click to edit Master title style</a:t>
            </a:r>
            <a:endParaRPr/>
          </a:p>
        </p:txBody>
      </p:sp>
      <p:sp>
        <p:nvSpPr>
          <p:cNvPr id="3" name="Subtitle 2"/>
          <p:cNvSpPr>
            <a:spLocks noGrp="1"/>
          </p:cNvSpPr>
          <p:nvPr>
            <p:ph type="subTitle" idx="1"/>
          </p:nvPr>
        </p:nvSpPr>
        <p:spPr>
          <a:xfrm>
            <a:off x="914400" y="5943600"/>
            <a:ext cx="8001000" cy="914400"/>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91440" rIns="274320" bIns="91440" rtlCol="0"/>
          <a:lstStyle>
            <a:lvl1pPr marL="0" indent="0" algn="l" defTabSz="914400" rtl="0" eaLnBrk="1" latinLnBrk="0" hangingPunct="1">
              <a:spcBef>
                <a:spcPts val="300"/>
              </a:spcBef>
              <a:buNone/>
              <a:defRPr sz="18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9" name="Picture Placeholder 8"/>
          <p:cNvSpPr>
            <a:spLocks noGrp="1"/>
          </p:cNvSpPr>
          <p:nvPr>
            <p:ph type="pic" sz="quarter" idx="13"/>
          </p:nvPr>
        </p:nvSpPr>
        <p:spPr>
          <a:xfrm>
            <a:off x="927100" y="1129553"/>
            <a:ext cx="7988300" cy="3886200"/>
          </a:xfrm>
        </p:spPr>
        <p:txBody>
          <a:bodyPr>
            <a:normAutofit/>
          </a:bodyPr>
          <a:lstStyle>
            <a:lvl1pPr marL="0" indent="0">
              <a:buNone/>
              <a:defRPr sz="1800"/>
            </a:lvl1pPr>
          </a:lstStyle>
          <a:p>
            <a:pPr lvl="0"/>
            <a:r>
              <a:rPr lang="en-US" noProof="0"/>
              <a:t>Click icon to add picture</a:t>
            </a:r>
            <a:endParaRPr noProof="0"/>
          </a:p>
        </p:txBody>
      </p:sp>
      <p:sp>
        <p:nvSpPr>
          <p:cNvPr id="5" name="Date Placeholder 3">
            <a:extLst>
              <a:ext uri="{FF2B5EF4-FFF2-40B4-BE49-F238E27FC236}">
                <a16:creationId xmlns:a16="http://schemas.microsoft.com/office/drawing/2014/main" id="{D0D7F0FD-D209-C94C-89DF-BB3B7F23B4BB}"/>
              </a:ext>
            </a:extLst>
          </p:cNvPr>
          <p:cNvSpPr>
            <a:spLocks noGrp="1"/>
          </p:cNvSpPr>
          <p:nvPr>
            <p:ph type="dt" sz="half" idx="14"/>
          </p:nvPr>
        </p:nvSpPr>
        <p:spPr/>
        <p:txBody>
          <a:bodyPr wrap="square" numCol="1" anchorCtr="0" compatLnSpc="1">
            <a:prstTxWarp prst="textNoShape">
              <a:avLst/>
            </a:prstTxWarp>
          </a:bodyPr>
          <a:lstStyle>
            <a:lvl1pPr>
              <a:defRPr smtClean="0">
                <a:solidFill>
                  <a:srgbClr val="898989"/>
                </a:solidFill>
                <a:ea typeface="ＭＳ Ｐゴシック" panose="020B0600070205080204" pitchFamily="34" charset="-128"/>
              </a:defRPr>
            </a:lvl1pPr>
          </a:lstStyle>
          <a:p>
            <a:fld id="{7F503A14-0A7D-2440-BC08-E644CE2EC187}" type="datetime1">
              <a:rPr lang="en-US" altLang="en-US"/>
              <a:pPr/>
              <a:t>7/31/19</a:t>
            </a:fld>
            <a:endParaRPr lang="en-US" altLang="en-US"/>
          </a:p>
        </p:txBody>
      </p:sp>
      <p:sp>
        <p:nvSpPr>
          <p:cNvPr id="6" name="Footer Placeholder 4">
            <a:extLst>
              <a:ext uri="{FF2B5EF4-FFF2-40B4-BE49-F238E27FC236}">
                <a16:creationId xmlns:a16="http://schemas.microsoft.com/office/drawing/2014/main" id="{86DF08A6-FE73-FB45-A198-893D3B4F7FAE}"/>
              </a:ext>
            </a:extLst>
          </p:cNvPr>
          <p:cNvSpPr>
            <a:spLocks noGrp="1"/>
          </p:cNvSpPr>
          <p:nvPr>
            <p:ph type="ftr" sz="quarter" idx="15"/>
          </p:nvPr>
        </p:nvSpPr>
        <p:spPr/>
        <p:txBody>
          <a:bodyPr/>
          <a:lstStyle>
            <a:lvl1pPr>
              <a:defRPr smtClean="0"/>
            </a:lvl1pPr>
          </a:lstStyle>
          <a:p>
            <a:pPr>
              <a:defRPr/>
            </a:pPr>
            <a:r>
              <a:rPr lang="en-US"/>
              <a:t>www.rkiinstruments.com</a:t>
            </a:r>
          </a:p>
        </p:txBody>
      </p:sp>
    </p:spTree>
    <p:extLst>
      <p:ext uri="{BB962C8B-B14F-4D97-AF65-F5344CB8AC3E}">
        <p14:creationId xmlns:p14="http://schemas.microsoft.com/office/powerpoint/2010/main" val="37268738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2 Pictures with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8915400" cy="877824"/>
          </a:xfrm>
        </p:spPr>
        <p:txBody>
          <a:bodyPr tIns="137160" bIns="137160" anchor="b">
            <a:normAutofit/>
          </a:bodyPr>
          <a:lstStyle>
            <a:lvl1pPr>
              <a:defRPr sz="2400"/>
            </a:lvl1pPr>
          </a:lstStyle>
          <a:p>
            <a:r>
              <a:rPr lang="en-US"/>
              <a:t>Click to edit Master title style</a:t>
            </a:r>
            <a:endParaRPr/>
          </a:p>
        </p:txBody>
      </p:sp>
      <p:sp>
        <p:nvSpPr>
          <p:cNvPr id="3" name="Subtitle 2"/>
          <p:cNvSpPr>
            <a:spLocks noGrp="1"/>
          </p:cNvSpPr>
          <p:nvPr>
            <p:ph type="subTitle" idx="1"/>
          </p:nvPr>
        </p:nvSpPr>
        <p:spPr>
          <a:xfrm>
            <a:off x="914400" y="5002305"/>
            <a:ext cx="8001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rtlCol="0">
            <a:normAutofit/>
          </a:bodyPr>
          <a:lstStyle>
            <a:lvl1pPr marL="0" indent="0" algn="l" defTabSz="914400" rtl="0" eaLnBrk="1" latinLnBrk="0" hangingPunct="1">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9" name="Picture Placeholder 8"/>
          <p:cNvSpPr>
            <a:spLocks noGrp="1"/>
          </p:cNvSpPr>
          <p:nvPr>
            <p:ph type="pic" sz="quarter" idx="13"/>
          </p:nvPr>
        </p:nvSpPr>
        <p:spPr>
          <a:xfrm>
            <a:off x="927100" y="1129553"/>
            <a:ext cx="3986784" cy="2980944"/>
          </a:xfrm>
        </p:spPr>
        <p:txBody>
          <a:bodyPr>
            <a:normAutofit/>
          </a:bodyPr>
          <a:lstStyle>
            <a:lvl1pPr marL="0" indent="0">
              <a:buNone/>
              <a:defRPr sz="1800"/>
            </a:lvl1pPr>
          </a:lstStyle>
          <a:p>
            <a:pPr lvl="0"/>
            <a:r>
              <a:rPr lang="en-US" noProof="0"/>
              <a:t>Click icon to add picture</a:t>
            </a:r>
            <a:endParaRPr noProof="0"/>
          </a:p>
        </p:txBody>
      </p:sp>
      <p:sp>
        <p:nvSpPr>
          <p:cNvPr id="7" name="Picture Placeholder 8"/>
          <p:cNvSpPr>
            <a:spLocks noGrp="1"/>
          </p:cNvSpPr>
          <p:nvPr>
            <p:ph type="pic" sz="quarter" idx="14"/>
          </p:nvPr>
        </p:nvSpPr>
        <p:spPr>
          <a:xfrm>
            <a:off x="4928616" y="1129553"/>
            <a:ext cx="3986784" cy="2980944"/>
          </a:xfrm>
        </p:spPr>
        <p:txBody>
          <a:bodyPr>
            <a:normAutofit/>
          </a:bodyPr>
          <a:lstStyle>
            <a:lvl1pPr marL="0" indent="0">
              <a:buNone/>
              <a:defRPr sz="1800"/>
            </a:lvl1pPr>
          </a:lstStyle>
          <a:p>
            <a:pPr lvl="0"/>
            <a:r>
              <a:rPr lang="en-US" noProof="0"/>
              <a:t>Click icon to add picture</a:t>
            </a:r>
            <a:endParaRPr noProof="0"/>
          </a:p>
        </p:txBody>
      </p:sp>
      <p:sp>
        <p:nvSpPr>
          <p:cNvPr id="6" name="Date Placeholder 3">
            <a:extLst>
              <a:ext uri="{FF2B5EF4-FFF2-40B4-BE49-F238E27FC236}">
                <a16:creationId xmlns:a16="http://schemas.microsoft.com/office/drawing/2014/main" id="{CF302EE0-C359-8041-942E-FE0328BF6799}"/>
              </a:ext>
            </a:extLst>
          </p:cNvPr>
          <p:cNvSpPr>
            <a:spLocks noGrp="1"/>
          </p:cNvSpPr>
          <p:nvPr>
            <p:ph type="dt" sz="half" idx="15"/>
          </p:nvPr>
        </p:nvSpPr>
        <p:spPr>
          <a:xfrm>
            <a:off x="6580188" y="188913"/>
            <a:ext cx="2133600" cy="365125"/>
          </a:xfrm>
        </p:spPr>
        <p:txBody>
          <a:bodyPr wrap="square" numCol="1" anchorCtr="0" compatLnSpc="1">
            <a:prstTxWarp prst="textNoShape">
              <a:avLst/>
            </a:prstTxWarp>
          </a:bodyPr>
          <a:lstStyle>
            <a:lvl1pPr>
              <a:defRPr smtClean="0">
                <a:solidFill>
                  <a:srgbClr val="898989"/>
                </a:solidFill>
                <a:ea typeface="ＭＳ Ｐゴシック" panose="020B0600070205080204" pitchFamily="34" charset="-128"/>
              </a:defRPr>
            </a:lvl1pPr>
          </a:lstStyle>
          <a:p>
            <a:fld id="{0F5687A1-B48F-354C-8DEC-7D0175A1E208}" type="datetime1">
              <a:rPr lang="en-US" altLang="en-US"/>
              <a:pPr/>
              <a:t>7/31/19</a:t>
            </a:fld>
            <a:endParaRPr lang="en-US" altLang="en-US"/>
          </a:p>
        </p:txBody>
      </p:sp>
      <p:sp>
        <p:nvSpPr>
          <p:cNvPr id="8" name="Footer Placeholder 4">
            <a:extLst>
              <a:ext uri="{FF2B5EF4-FFF2-40B4-BE49-F238E27FC236}">
                <a16:creationId xmlns:a16="http://schemas.microsoft.com/office/drawing/2014/main" id="{094B7A2A-11DF-EB48-8E2C-2CCC8849A870}"/>
              </a:ext>
            </a:extLst>
          </p:cNvPr>
          <p:cNvSpPr>
            <a:spLocks noGrp="1"/>
          </p:cNvSpPr>
          <p:nvPr>
            <p:ph type="ftr" sz="quarter" idx="16"/>
          </p:nvPr>
        </p:nvSpPr>
        <p:spPr/>
        <p:txBody>
          <a:bodyPr/>
          <a:lstStyle>
            <a:lvl1pPr>
              <a:defRPr smtClean="0"/>
            </a:lvl1pPr>
          </a:lstStyle>
          <a:p>
            <a:pPr>
              <a:defRPr/>
            </a:pPr>
            <a:r>
              <a:rPr lang="en-US"/>
              <a:t>www.rkiinstruments.com</a:t>
            </a:r>
          </a:p>
        </p:txBody>
      </p:sp>
    </p:spTree>
    <p:extLst>
      <p:ext uri="{BB962C8B-B14F-4D97-AF65-F5344CB8AC3E}">
        <p14:creationId xmlns:p14="http://schemas.microsoft.com/office/powerpoint/2010/main" val="895604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000"/>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A60CD0-885B-D648-A1DC-1BF9377C3209}"/>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37982714-695D-6647-8230-4089C71D9E5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B0F0144-1221-D246-BDDE-ECE970E63EE5}"/>
              </a:ext>
            </a:extLst>
          </p:cNvPr>
          <p:cNvSpPr>
            <a:spLocks noGrp="1"/>
          </p:cNvSpPr>
          <p:nvPr>
            <p:ph type="sldNum" sz="quarter" idx="12"/>
          </p:nvPr>
        </p:nvSpPr>
        <p:spPr/>
        <p:txBody>
          <a:bodyPr/>
          <a:lstStyle>
            <a:lvl1pPr>
              <a:buFontTx/>
              <a:buChar char="•"/>
              <a:defRPr/>
            </a:lvl1pPr>
          </a:lstStyle>
          <a:p>
            <a:fld id="{0323492B-3337-C645-A12A-773F1E658E7F}" type="slidenum">
              <a:rPr lang="en-US" altLang="en-US"/>
              <a:pPr/>
              <a:t>‹#›</a:t>
            </a:fld>
            <a:endParaRPr lang="en-US" altLang="en-US"/>
          </a:p>
        </p:txBody>
      </p:sp>
    </p:spTree>
    <p:extLst>
      <p:ext uri="{BB962C8B-B14F-4D97-AF65-F5344CB8AC3E}">
        <p14:creationId xmlns:p14="http://schemas.microsoft.com/office/powerpoint/2010/main" val="3646793953"/>
      </p:ext>
    </p:extLst>
  </p:cSld>
  <p:clrMapOvr>
    <a:masterClrMapping/>
  </p:clrMapOvr>
  <p:transition>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247DA2A-50DE-0B42-9792-A3AE144879F1}"/>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7B081CF3-A95F-AA44-9507-7EBF2CC4A9D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8F7439C-AFB4-6A46-81C5-3E84F24B9B39}"/>
              </a:ext>
            </a:extLst>
          </p:cNvPr>
          <p:cNvSpPr>
            <a:spLocks noGrp="1"/>
          </p:cNvSpPr>
          <p:nvPr>
            <p:ph type="sldNum" sz="quarter" idx="12"/>
          </p:nvPr>
        </p:nvSpPr>
        <p:spPr/>
        <p:txBody>
          <a:bodyPr/>
          <a:lstStyle>
            <a:lvl1pPr>
              <a:buFontTx/>
              <a:buChar char="•"/>
              <a:defRPr/>
            </a:lvl1pPr>
          </a:lstStyle>
          <a:p>
            <a:fld id="{86872DF1-A83C-B945-A9EB-6E04C38A1AF9}" type="slidenum">
              <a:rPr lang="en-US" altLang="en-US"/>
              <a:pPr/>
              <a:t>‹#›</a:t>
            </a:fld>
            <a:endParaRPr lang="en-US" altLang="en-US"/>
          </a:p>
        </p:txBody>
      </p:sp>
    </p:spTree>
    <p:extLst>
      <p:ext uri="{BB962C8B-B14F-4D97-AF65-F5344CB8AC3E}">
        <p14:creationId xmlns:p14="http://schemas.microsoft.com/office/powerpoint/2010/main" val="64534161"/>
      </p:ext>
    </p:extLst>
  </p:cSld>
  <p:clrMapOvr>
    <a:masterClrMapping/>
  </p:clrMapOvr>
  <p:transition>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58D84637-578F-7E40-8C1F-53469CBC58AF}"/>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FFD3A042-B8DB-394D-9969-E6BCA12610A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7B1FBE4-003B-DE4F-A837-F4B7E4FEAE85}"/>
              </a:ext>
            </a:extLst>
          </p:cNvPr>
          <p:cNvSpPr>
            <a:spLocks noGrp="1"/>
          </p:cNvSpPr>
          <p:nvPr>
            <p:ph type="sldNum" sz="quarter" idx="12"/>
          </p:nvPr>
        </p:nvSpPr>
        <p:spPr/>
        <p:txBody>
          <a:bodyPr/>
          <a:lstStyle>
            <a:lvl1pPr>
              <a:buFontTx/>
              <a:buChar char="•"/>
              <a:defRPr/>
            </a:lvl1pPr>
          </a:lstStyle>
          <a:p>
            <a:fld id="{8F5611E3-C333-8448-B757-744DFDDF4754}" type="slidenum">
              <a:rPr lang="en-US" altLang="en-US"/>
              <a:pPr/>
              <a:t>‹#›</a:t>
            </a:fld>
            <a:endParaRPr lang="en-US" altLang="en-US"/>
          </a:p>
        </p:txBody>
      </p:sp>
    </p:spTree>
    <p:extLst>
      <p:ext uri="{BB962C8B-B14F-4D97-AF65-F5344CB8AC3E}">
        <p14:creationId xmlns:p14="http://schemas.microsoft.com/office/powerpoint/2010/main" val="219452691"/>
      </p:ext>
    </p:extLst>
  </p:cSld>
  <p:clrMapOvr>
    <a:masterClrMapping/>
  </p:clrMapOvr>
  <p:transition>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E0759C44-F8AB-D247-9176-55CF8B144E8B}"/>
              </a:ext>
            </a:extLst>
          </p:cNvPr>
          <p:cNvSpPr>
            <a:spLocks noGrp="1"/>
          </p:cNvSpPr>
          <p:nvPr>
            <p:ph type="dt" sz="half" idx="10"/>
          </p:nvPr>
        </p:nvSpPr>
        <p:spPr/>
        <p:txBody>
          <a:bodyPr/>
          <a:lstStyle>
            <a:lvl1pPr>
              <a:defRPr/>
            </a:lvl1pPr>
          </a:lstStyle>
          <a:p>
            <a:pPr>
              <a:defRPr/>
            </a:pPr>
            <a:endParaRPr lang="en-US"/>
          </a:p>
        </p:txBody>
      </p:sp>
      <p:sp>
        <p:nvSpPr>
          <p:cNvPr id="8" name="Footer Placeholder 4">
            <a:extLst>
              <a:ext uri="{FF2B5EF4-FFF2-40B4-BE49-F238E27FC236}">
                <a16:creationId xmlns:a16="http://schemas.microsoft.com/office/drawing/2014/main" id="{3142418E-0B9F-0A4D-8C5A-2F58714CC034}"/>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F611A38C-C0E1-9944-8332-090A4C835DA7}"/>
              </a:ext>
            </a:extLst>
          </p:cNvPr>
          <p:cNvSpPr>
            <a:spLocks noGrp="1"/>
          </p:cNvSpPr>
          <p:nvPr>
            <p:ph type="sldNum" sz="quarter" idx="12"/>
          </p:nvPr>
        </p:nvSpPr>
        <p:spPr/>
        <p:txBody>
          <a:bodyPr/>
          <a:lstStyle>
            <a:lvl1pPr>
              <a:buFontTx/>
              <a:buChar char="•"/>
              <a:defRPr/>
            </a:lvl1pPr>
          </a:lstStyle>
          <a:p>
            <a:fld id="{CF4E8841-9288-A24F-84C9-3EF7EC9ED257}" type="slidenum">
              <a:rPr lang="en-US" altLang="en-US"/>
              <a:pPr/>
              <a:t>‹#›</a:t>
            </a:fld>
            <a:endParaRPr lang="en-US" altLang="en-US"/>
          </a:p>
        </p:txBody>
      </p:sp>
    </p:spTree>
    <p:extLst>
      <p:ext uri="{BB962C8B-B14F-4D97-AF65-F5344CB8AC3E}">
        <p14:creationId xmlns:p14="http://schemas.microsoft.com/office/powerpoint/2010/main" val="2897453127"/>
      </p:ext>
    </p:extLst>
  </p:cSld>
  <p:clrMapOvr>
    <a:masterClrMapping/>
  </p:clrMapOvr>
  <p:transition>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CEA2A5EC-A914-DD4F-B33D-1C453BFE99FB}"/>
              </a:ext>
            </a:extLst>
          </p:cNvPr>
          <p:cNvSpPr>
            <a:spLocks noGrp="1"/>
          </p:cNvSpPr>
          <p:nvPr>
            <p:ph type="dt" sz="half" idx="10"/>
          </p:nvPr>
        </p:nvSpPr>
        <p:spPr/>
        <p:txBody>
          <a:bodyPr/>
          <a:lstStyle>
            <a:lvl1pPr>
              <a:defRPr/>
            </a:lvl1pPr>
          </a:lstStyle>
          <a:p>
            <a:pPr>
              <a:defRPr/>
            </a:pPr>
            <a:endParaRPr lang="en-US"/>
          </a:p>
        </p:txBody>
      </p:sp>
      <p:sp>
        <p:nvSpPr>
          <p:cNvPr id="4" name="Footer Placeholder 4">
            <a:extLst>
              <a:ext uri="{FF2B5EF4-FFF2-40B4-BE49-F238E27FC236}">
                <a16:creationId xmlns:a16="http://schemas.microsoft.com/office/drawing/2014/main" id="{C64B61DB-E956-D148-9284-C73B052C5155}"/>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476D0161-98DA-B74A-915D-D166C4DC812C}"/>
              </a:ext>
            </a:extLst>
          </p:cNvPr>
          <p:cNvSpPr>
            <a:spLocks noGrp="1"/>
          </p:cNvSpPr>
          <p:nvPr>
            <p:ph type="sldNum" sz="quarter" idx="12"/>
          </p:nvPr>
        </p:nvSpPr>
        <p:spPr/>
        <p:txBody>
          <a:bodyPr/>
          <a:lstStyle>
            <a:lvl1pPr>
              <a:buFontTx/>
              <a:buChar char="•"/>
              <a:defRPr/>
            </a:lvl1pPr>
          </a:lstStyle>
          <a:p>
            <a:fld id="{992FCDF5-6731-C647-936A-4B61D07D75E4}" type="slidenum">
              <a:rPr lang="en-US" altLang="en-US"/>
              <a:pPr/>
              <a:t>‹#›</a:t>
            </a:fld>
            <a:endParaRPr lang="en-US" altLang="en-US"/>
          </a:p>
        </p:txBody>
      </p:sp>
    </p:spTree>
    <p:extLst>
      <p:ext uri="{BB962C8B-B14F-4D97-AF65-F5344CB8AC3E}">
        <p14:creationId xmlns:p14="http://schemas.microsoft.com/office/powerpoint/2010/main" val="3254963400"/>
      </p:ext>
    </p:extLst>
  </p:cSld>
  <p:clrMapOvr>
    <a:masterClrMapping/>
  </p:clrMapOvr>
  <p:transition>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906AA2F-E847-404C-9DA7-1F945403CC66}"/>
              </a:ext>
            </a:extLst>
          </p:cNvPr>
          <p:cNvSpPr>
            <a:spLocks noGrp="1"/>
          </p:cNvSpPr>
          <p:nvPr>
            <p:ph type="dt" sz="half" idx="10"/>
          </p:nvPr>
        </p:nvSpPr>
        <p:spPr/>
        <p:txBody>
          <a:bodyPr/>
          <a:lstStyle>
            <a:lvl1pPr>
              <a:defRPr/>
            </a:lvl1pPr>
          </a:lstStyle>
          <a:p>
            <a:pPr>
              <a:defRPr/>
            </a:pPr>
            <a:endParaRPr lang="en-US"/>
          </a:p>
        </p:txBody>
      </p:sp>
      <p:sp>
        <p:nvSpPr>
          <p:cNvPr id="3" name="Footer Placeholder 4">
            <a:extLst>
              <a:ext uri="{FF2B5EF4-FFF2-40B4-BE49-F238E27FC236}">
                <a16:creationId xmlns:a16="http://schemas.microsoft.com/office/drawing/2014/main" id="{037BD01D-C12C-5140-B42D-D110CC5B21E8}"/>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3DEB83CB-DDA1-E044-BCBA-7037BA8F1A5C}"/>
              </a:ext>
            </a:extLst>
          </p:cNvPr>
          <p:cNvSpPr>
            <a:spLocks noGrp="1"/>
          </p:cNvSpPr>
          <p:nvPr>
            <p:ph type="sldNum" sz="quarter" idx="12"/>
          </p:nvPr>
        </p:nvSpPr>
        <p:spPr/>
        <p:txBody>
          <a:bodyPr/>
          <a:lstStyle>
            <a:lvl1pPr>
              <a:buFontTx/>
              <a:buChar char="•"/>
              <a:defRPr/>
            </a:lvl1pPr>
          </a:lstStyle>
          <a:p>
            <a:fld id="{938F5BC5-6EEF-4A4B-A331-B77E930444EF}" type="slidenum">
              <a:rPr lang="en-US" altLang="en-US"/>
              <a:pPr/>
              <a:t>‹#›</a:t>
            </a:fld>
            <a:endParaRPr lang="en-US" altLang="en-US"/>
          </a:p>
        </p:txBody>
      </p:sp>
    </p:spTree>
    <p:extLst>
      <p:ext uri="{BB962C8B-B14F-4D97-AF65-F5344CB8AC3E}">
        <p14:creationId xmlns:p14="http://schemas.microsoft.com/office/powerpoint/2010/main" val="1399835178"/>
      </p:ext>
    </p:extLst>
  </p:cSld>
  <p:clrMapOvr>
    <a:masterClrMapping/>
  </p:clrMapOvr>
  <p:transition>
    <p:zo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96F2912D-9884-9D48-B2DC-DBF02F407021}"/>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DACD08D1-9244-E943-B849-9E37E7D2A93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14A89EE-C795-8A46-99B4-2038EA3A0679}"/>
              </a:ext>
            </a:extLst>
          </p:cNvPr>
          <p:cNvSpPr>
            <a:spLocks noGrp="1"/>
          </p:cNvSpPr>
          <p:nvPr>
            <p:ph type="sldNum" sz="quarter" idx="12"/>
          </p:nvPr>
        </p:nvSpPr>
        <p:spPr/>
        <p:txBody>
          <a:bodyPr/>
          <a:lstStyle>
            <a:lvl1pPr>
              <a:buFontTx/>
              <a:buChar char="•"/>
              <a:defRPr/>
            </a:lvl1pPr>
          </a:lstStyle>
          <a:p>
            <a:fld id="{A4AD2260-21BC-E24C-9D1D-FE85FF180059}" type="slidenum">
              <a:rPr lang="en-US" altLang="en-US"/>
              <a:pPr/>
              <a:t>‹#›</a:t>
            </a:fld>
            <a:endParaRPr lang="en-US" altLang="en-US"/>
          </a:p>
        </p:txBody>
      </p:sp>
    </p:spTree>
    <p:extLst>
      <p:ext uri="{BB962C8B-B14F-4D97-AF65-F5344CB8AC3E}">
        <p14:creationId xmlns:p14="http://schemas.microsoft.com/office/powerpoint/2010/main" val="2543851022"/>
      </p:ext>
    </p:extLst>
  </p:cSld>
  <p:clrMapOvr>
    <a:masterClrMapping/>
  </p:clrMapOvr>
  <p:transition>
    <p:zo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Drag picture to placeholder or click icon to add</a:t>
            </a:r>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4C759BEB-6BDC-EC48-B5CC-00EA9CEF7824}"/>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1A359868-9295-D94F-8277-C4DD2C41C72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51E13C6-C3A9-A245-A107-93041C35BDC3}"/>
              </a:ext>
            </a:extLst>
          </p:cNvPr>
          <p:cNvSpPr>
            <a:spLocks noGrp="1"/>
          </p:cNvSpPr>
          <p:nvPr>
            <p:ph type="sldNum" sz="quarter" idx="12"/>
          </p:nvPr>
        </p:nvSpPr>
        <p:spPr/>
        <p:txBody>
          <a:bodyPr/>
          <a:lstStyle>
            <a:lvl1pPr>
              <a:buFontTx/>
              <a:buChar char="•"/>
              <a:defRPr/>
            </a:lvl1pPr>
          </a:lstStyle>
          <a:p>
            <a:fld id="{D66EED66-6F62-0D43-A233-B9779824E3C7}" type="slidenum">
              <a:rPr lang="en-US" altLang="en-US"/>
              <a:pPr/>
              <a:t>‹#›</a:t>
            </a:fld>
            <a:endParaRPr lang="en-US" altLang="en-US"/>
          </a:p>
        </p:txBody>
      </p:sp>
    </p:spTree>
    <p:extLst>
      <p:ext uri="{BB962C8B-B14F-4D97-AF65-F5344CB8AC3E}">
        <p14:creationId xmlns:p14="http://schemas.microsoft.com/office/powerpoint/2010/main" val="1540984590"/>
      </p:ext>
    </p:extLst>
  </p:cSld>
  <p:clrMapOvr>
    <a:masterClrMapping/>
  </p:clrMapOvr>
  <p:transition>
    <p:zo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A7AB7AE6-6D28-6548-81E0-A10ACBC37021}"/>
              </a:ext>
            </a:extLst>
          </p:cNvPr>
          <p:cNvSpPr>
            <a:spLocks noGrp="1"/>
          </p:cNvSpPr>
          <p:nvPr>
            <p:ph type="title"/>
          </p:nvPr>
        </p:nvSpPr>
        <p:spPr bwMode="auto">
          <a:xfrm>
            <a:off x="1069975" y="301625"/>
            <a:ext cx="77724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370EE822-4893-0047-95D7-65DD5CE569B8}"/>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6E4448A5-C825-FC41-99CA-9FAC069F617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0" hangingPunct="0">
              <a:buFontTx/>
              <a:buChar char="•"/>
              <a:defRPr sz="1000" b="0">
                <a:solidFill>
                  <a:schemeClr val="tx1">
                    <a:tint val="75000"/>
                  </a:schemeClr>
                </a:solidFill>
                <a:latin typeface="+mn-lt"/>
                <a:ea typeface="ＭＳ Ｐゴシック" charset="0"/>
                <a:cs typeface="ＭＳ Ｐゴシック" charset="0"/>
              </a:defRPr>
            </a:lvl1pPr>
          </a:lstStyle>
          <a:p>
            <a:pPr>
              <a:defRPr/>
            </a:pPr>
            <a:endParaRPr lang="en-US"/>
          </a:p>
        </p:txBody>
      </p:sp>
      <p:sp>
        <p:nvSpPr>
          <p:cNvPr id="5" name="Footer Placeholder 4">
            <a:extLst>
              <a:ext uri="{FF2B5EF4-FFF2-40B4-BE49-F238E27FC236}">
                <a16:creationId xmlns:a16="http://schemas.microsoft.com/office/drawing/2014/main" id="{F299881B-F796-7B40-801D-D14DCE801696}"/>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0" hangingPunct="0">
              <a:buFontTx/>
              <a:buChar char="•"/>
              <a:defRPr sz="1000" b="0">
                <a:solidFill>
                  <a:schemeClr val="tx1">
                    <a:tint val="75000"/>
                  </a:schemeClr>
                </a:solidFill>
                <a:latin typeface="+mn-lt"/>
                <a:ea typeface="ＭＳ Ｐゴシック" charset="0"/>
                <a:cs typeface="ＭＳ Ｐゴシック" charset="0"/>
              </a:defRPr>
            </a:lvl1pPr>
          </a:lstStyle>
          <a:p>
            <a:pPr>
              <a:defRPr/>
            </a:pPr>
            <a:endParaRPr lang="en-US"/>
          </a:p>
        </p:txBody>
      </p:sp>
      <p:sp>
        <p:nvSpPr>
          <p:cNvPr id="6" name="Slide Number Placeholder 5">
            <a:extLst>
              <a:ext uri="{FF2B5EF4-FFF2-40B4-BE49-F238E27FC236}">
                <a16:creationId xmlns:a16="http://schemas.microsoft.com/office/drawing/2014/main" id="{A04A2E6A-3667-044A-BA8E-999F135BD2B4}"/>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0" hangingPunct="0">
              <a:defRPr sz="1000">
                <a:solidFill>
                  <a:srgbClr val="898989"/>
                </a:solidFill>
                <a:latin typeface="Century Gothic" panose="020B0502020202020204" pitchFamily="34" charset="0"/>
              </a:defRPr>
            </a:lvl1pPr>
          </a:lstStyle>
          <a:p>
            <a:fld id="{9AFA176F-B5DE-D043-AF41-B87BA6DC5692}" type="slidenum">
              <a:rPr lang="en-US" altLang="en-US"/>
              <a:pPr/>
              <a:t>‹#›</a:t>
            </a:fld>
            <a:endParaRPr lang="en-US" altLang="en-US"/>
          </a:p>
        </p:txBody>
      </p:sp>
      <p:pic>
        <p:nvPicPr>
          <p:cNvPr id="1031" name="Picture 7">
            <a:extLst>
              <a:ext uri="{FF2B5EF4-FFF2-40B4-BE49-F238E27FC236}">
                <a16:creationId xmlns:a16="http://schemas.microsoft.com/office/drawing/2014/main" id="{83D4C3D5-AF05-9F45-98A2-90EF3056E9C9}"/>
              </a:ext>
            </a:extLst>
          </p:cNvPr>
          <p:cNvPicPr>
            <a:picLocks noChangeAspect="1" noChangeArrowheads="1"/>
          </p:cNvPicPr>
          <p:nvPr/>
        </p:nvPicPr>
        <p:blipFill>
          <a:blip r:embed="rId16" cstate="screen">
            <a:extLst>
              <a:ext uri="{28A0092B-C50C-407E-A947-70E740481C1C}">
                <a14:useLocalDpi xmlns:a14="http://schemas.microsoft.com/office/drawing/2010/main"/>
              </a:ext>
            </a:extLst>
          </a:blip>
          <a:srcRect/>
          <a:stretch>
            <a:fillRect/>
          </a:stretch>
        </p:blipFill>
        <p:spPr bwMode="auto">
          <a:xfrm>
            <a:off x="228600" y="228600"/>
            <a:ext cx="914400"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23" r:id="rId1"/>
    <p:sldLayoutId id="2147483924" r:id="rId2"/>
    <p:sldLayoutId id="2147483925" r:id="rId3"/>
    <p:sldLayoutId id="2147483926" r:id="rId4"/>
    <p:sldLayoutId id="2147483927" r:id="rId5"/>
    <p:sldLayoutId id="2147483928" r:id="rId6"/>
    <p:sldLayoutId id="2147483929" r:id="rId7"/>
    <p:sldLayoutId id="2147483930" r:id="rId8"/>
    <p:sldLayoutId id="2147483931" r:id="rId9"/>
    <p:sldLayoutId id="2147483932" r:id="rId10"/>
    <p:sldLayoutId id="2147483933" r:id="rId11"/>
    <p:sldLayoutId id="2147483934" r:id="rId12"/>
    <p:sldLayoutId id="2147483935" r:id="rId13"/>
    <p:sldLayoutId id="2147483936" r:id="rId14"/>
  </p:sldLayoutIdLst>
  <p:transition>
    <p:zoom/>
  </p:transition>
  <p:hf hdr="0" ftr="0" dt="0"/>
  <p:txStyles>
    <p:titleStyle>
      <a:lvl1pPr algn="ctr" defTabSz="457200" rtl="0" eaLnBrk="0" fontAlgn="base" hangingPunct="0">
        <a:spcBef>
          <a:spcPct val="0"/>
        </a:spcBef>
        <a:spcAft>
          <a:spcPct val="0"/>
        </a:spcAft>
        <a:defRPr sz="40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000">
          <a:solidFill>
            <a:schemeClr val="tx1"/>
          </a:solidFill>
          <a:latin typeface="Century Gothic" charset="0"/>
          <a:ea typeface="ＭＳ Ｐゴシック" charset="0"/>
          <a:cs typeface="ＭＳ Ｐゴシック" charset="0"/>
        </a:defRPr>
      </a:lvl2pPr>
      <a:lvl3pPr algn="ctr" defTabSz="457200" rtl="0" eaLnBrk="0" fontAlgn="base" hangingPunct="0">
        <a:spcBef>
          <a:spcPct val="0"/>
        </a:spcBef>
        <a:spcAft>
          <a:spcPct val="0"/>
        </a:spcAft>
        <a:defRPr sz="4000">
          <a:solidFill>
            <a:schemeClr val="tx1"/>
          </a:solidFill>
          <a:latin typeface="Century Gothic" charset="0"/>
          <a:ea typeface="ＭＳ Ｐゴシック" charset="0"/>
          <a:cs typeface="ＭＳ Ｐゴシック" charset="0"/>
        </a:defRPr>
      </a:lvl3pPr>
      <a:lvl4pPr algn="ctr" defTabSz="457200" rtl="0" eaLnBrk="0" fontAlgn="base" hangingPunct="0">
        <a:spcBef>
          <a:spcPct val="0"/>
        </a:spcBef>
        <a:spcAft>
          <a:spcPct val="0"/>
        </a:spcAft>
        <a:defRPr sz="4000">
          <a:solidFill>
            <a:schemeClr val="tx1"/>
          </a:solidFill>
          <a:latin typeface="Century Gothic" charset="0"/>
          <a:ea typeface="ＭＳ Ｐゴシック" charset="0"/>
          <a:cs typeface="ＭＳ Ｐゴシック" charset="0"/>
        </a:defRPr>
      </a:lvl4pPr>
      <a:lvl5pPr algn="ctr" defTabSz="457200" rtl="0" eaLnBrk="0" fontAlgn="base" hangingPunct="0">
        <a:spcBef>
          <a:spcPct val="0"/>
        </a:spcBef>
        <a:spcAft>
          <a:spcPct val="0"/>
        </a:spcAft>
        <a:defRPr sz="4000">
          <a:solidFill>
            <a:schemeClr val="tx1"/>
          </a:solidFill>
          <a:latin typeface="Century Gothic" charset="0"/>
          <a:ea typeface="ＭＳ Ｐゴシック" charset="0"/>
          <a:cs typeface="ＭＳ Ｐゴシック" charset="0"/>
        </a:defRPr>
      </a:lvl5pPr>
      <a:lvl6pPr marL="457200" algn="ctr" defTabSz="457200" rtl="0" eaLnBrk="1" fontAlgn="base" hangingPunct="1">
        <a:spcBef>
          <a:spcPct val="0"/>
        </a:spcBef>
        <a:spcAft>
          <a:spcPct val="0"/>
        </a:spcAft>
        <a:defRPr sz="4400">
          <a:solidFill>
            <a:schemeClr val="tx1"/>
          </a:solidFill>
          <a:latin typeface="Century Gothic"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entury Gothic"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entury Gothic"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entury Gothic"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6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slideLayout" Target="../slideLayouts/slideLayout4.xml"/><Relationship Id="rId1" Type="http://schemas.openxmlformats.org/officeDocument/2006/relationships/themeOverride" Target="../theme/themeOverride1.xml"/></Relationships>
</file>

<file path=ppt/slides/_rels/slide6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7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3">
            <a:extLst>
              <a:ext uri="{FF2B5EF4-FFF2-40B4-BE49-F238E27FC236}">
                <a16:creationId xmlns:a16="http://schemas.microsoft.com/office/drawing/2014/main" id="{8DF5A00C-C537-E14E-986F-BC1B5A2BCBE4}"/>
              </a:ext>
            </a:extLst>
          </p:cNvPr>
          <p:cNvSpPr>
            <a:spLocks noGrp="1"/>
          </p:cNvSpPr>
          <p:nvPr>
            <p:ph type="ctrTitle"/>
          </p:nvPr>
        </p:nvSpPr>
        <p:spPr>
          <a:xfrm>
            <a:off x="515938" y="2528888"/>
            <a:ext cx="5232400" cy="1577975"/>
          </a:xfrm>
        </p:spPr>
        <p:txBody>
          <a:bodyPr/>
          <a:lstStyle/>
          <a:p>
            <a:pPr algn="r"/>
            <a:r>
              <a:rPr lang="en-US" altLang="en-US">
                <a:ea typeface="ＭＳ Ｐゴシック" panose="020B0600070205080204" pitchFamily="34" charset="-128"/>
              </a:rPr>
              <a:t>GX-2012</a:t>
            </a:r>
          </a:p>
        </p:txBody>
      </p:sp>
      <p:sp>
        <p:nvSpPr>
          <p:cNvPr id="5" name="Text Placeholder 4">
            <a:extLst>
              <a:ext uri="{FF2B5EF4-FFF2-40B4-BE49-F238E27FC236}">
                <a16:creationId xmlns:a16="http://schemas.microsoft.com/office/drawing/2014/main" id="{1EA322A6-59AB-454B-9CDC-84D5860B67CE}"/>
              </a:ext>
            </a:extLst>
          </p:cNvPr>
          <p:cNvSpPr>
            <a:spLocks noGrp="1"/>
          </p:cNvSpPr>
          <p:nvPr>
            <p:ph type="subTitle" idx="1"/>
          </p:nvPr>
        </p:nvSpPr>
        <p:spPr>
          <a:xfrm>
            <a:off x="1201738" y="4284663"/>
            <a:ext cx="4470400" cy="1752600"/>
          </a:xfrm>
        </p:spPr>
        <p:txBody>
          <a:bodyPr/>
          <a:lstStyle/>
          <a:p>
            <a:pPr algn="r">
              <a:buFont typeface="Arial" charset="0"/>
              <a:buNone/>
              <a:defRPr/>
            </a:pPr>
            <a:r>
              <a:rPr lang="en-US" dirty="0"/>
              <a:t>Confined Space Sample Draw Monitor</a:t>
            </a:r>
          </a:p>
        </p:txBody>
      </p:sp>
      <p:sp>
        <p:nvSpPr>
          <p:cNvPr id="2" name="Footer Placeholder 1">
            <a:extLst>
              <a:ext uri="{FF2B5EF4-FFF2-40B4-BE49-F238E27FC236}">
                <a16:creationId xmlns:a16="http://schemas.microsoft.com/office/drawing/2014/main" id="{6547DA88-0E5F-4242-B89F-8974404077EB}"/>
              </a:ext>
            </a:extLst>
          </p:cNvPr>
          <p:cNvSpPr>
            <a:spLocks noGrp="1"/>
          </p:cNvSpPr>
          <p:nvPr>
            <p:ph type="ftr" sz="quarter" idx="11"/>
          </p:nvPr>
        </p:nvSpPr>
        <p:spPr/>
        <p:txBody>
          <a:bodyPr/>
          <a:lstStyle/>
          <a:p>
            <a:pPr>
              <a:defRPr/>
            </a:pPr>
            <a:r>
              <a:rPr lang="en-US"/>
              <a:t>www.rkiinstruments.com</a:t>
            </a:r>
          </a:p>
        </p:txBody>
      </p:sp>
      <p:pic>
        <p:nvPicPr>
          <p:cNvPr id="30724" name="Picture 8" descr="GX-2012-backlight.png">
            <a:extLst>
              <a:ext uri="{FF2B5EF4-FFF2-40B4-BE49-F238E27FC236}">
                <a16:creationId xmlns:a16="http://schemas.microsoft.com/office/drawing/2014/main" id="{0E650881-E310-B040-BA73-0CCD4C1E9B16}"/>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5518150" y="685800"/>
            <a:ext cx="2540000" cy="561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zoom dir="in"/>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a:extLst>
              <a:ext uri="{FF2B5EF4-FFF2-40B4-BE49-F238E27FC236}">
                <a16:creationId xmlns:a16="http://schemas.microsoft.com/office/drawing/2014/main" id="{460E49E7-9558-9A45-98BC-31D57739F0D6}"/>
              </a:ext>
            </a:extLst>
          </p:cNvPr>
          <p:cNvSpPr>
            <a:spLocks noGrp="1"/>
          </p:cNvSpPr>
          <p:nvPr>
            <p:ph type="title"/>
          </p:nvPr>
        </p:nvSpPr>
        <p:spPr/>
        <p:txBody>
          <a:bodyPr/>
          <a:lstStyle/>
          <a:p>
            <a:r>
              <a:rPr lang="en-US" altLang="en-US" sz="3600">
                <a:ea typeface="ＭＳ Ｐゴシック" panose="020B0600070205080204" pitchFamily="34" charset="-128"/>
              </a:rPr>
              <a:t>Turning On the Unit, Normal Mode</a:t>
            </a:r>
          </a:p>
        </p:txBody>
      </p:sp>
      <p:sp>
        <p:nvSpPr>
          <p:cNvPr id="39938" name="Content Placeholder 2">
            <a:extLst>
              <a:ext uri="{FF2B5EF4-FFF2-40B4-BE49-F238E27FC236}">
                <a16:creationId xmlns:a16="http://schemas.microsoft.com/office/drawing/2014/main" id="{776676A3-665F-D843-A7A5-09314AF05B6D}"/>
              </a:ext>
            </a:extLst>
          </p:cNvPr>
          <p:cNvSpPr>
            <a:spLocks noGrp="1"/>
          </p:cNvSpPr>
          <p:nvPr>
            <p:ph idx="1"/>
          </p:nvPr>
        </p:nvSpPr>
        <p:spPr>
          <a:xfrm>
            <a:off x="457200" y="1600200"/>
            <a:ext cx="6113463" cy="4525963"/>
          </a:xfrm>
        </p:spPr>
        <p:txBody>
          <a:bodyPr/>
          <a:lstStyle/>
          <a:p>
            <a:r>
              <a:rPr lang="en-US" altLang="en-US" sz="2000">
                <a:ea typeface="ＭＳ Ｐゴシック" panose="020B0600070205080204" pitchFamily="34" charset="-128"/>
              </a:rPr>
              <a:t>The Battery Level and Alarm Pattern Screen appears next.</a:t>
            </a:r>
          </a:p>
          <a:p>
            <a:pPr lvl="1"/>
            <a:r>
              <a:rPr lang="en-US" altLang="en-US" sz="1800">
                <a:ea typeface="ＭＳ Ｐゴシック" panose="020B0600070205080204" pitchFamily="34" charset="-128"/>
              </a:rPr>
              <a:t>AL -- H indicates latching (hold) alarms and AL -- A indicates self- resetting (automatic) alarms. The number shown indicates the voltage of the batteries (A fully charged lithium ion battery pack will display 3.7 V). </a:t>
            </a:r>
          </a:p>
          <a:p>
            <a:pPr lvl="1"/>
            <a:r>
              <a:rPr lang="en-US" altLang="en-US" sz="1800">
                <a:ea typeface="ＭＳ Ｐゴシック" panose="020B0600070205080204" pitchFamily="34" charset="-128"/>
              </a:rPr>
              <a:t>If the unit is powered by alkaline (dry cell) batteries, a “D” will appear in front of the “V” in the lower right corner.</a:t>
            </a:r>
          </a:p>
        </p:txBody>
      </p:sp>
      <p:sp>
        <p:nvSpPr>
          <p:cNvPr id="4" name="Footer Placeholder 3">
            <a:extLst>
              <a:ext uri="{FF2B5EF4-FFF2-40B4-BE49-F238E27FC236}">
                <a16:creationId xmlns:a16="http://schemas.microsoft.com/office/drawing/2014/main" id="{4A025910-171A-4649-AC50-90C27CF7C870}"/>
              </a:ext>
            </a:extLst>
          </p:cNvPr>
          <p:cNvSpPr>
            <a:spLocks noGrp="1"/>
          </p:cNvSpPr>
          <p:nvPr>
            <p:ph type="ftr" sz="quarter" idx="11"/>
          </p:nvPr>
        </p:nvSpPr>
        <p:spPr/>
        <p:txBody>
          <a:bodyPr/>
          <a:lstStyle/>
          <a:p>
            <a:pPr>
              <a:defRPr/>
            </a:pPr>
            <a:r>
              <a:rPr lang="en-US"/>
              <a:t>www.rkiinstruments.com</a:t>
            </a:r>
          </a:p>
        </p:txBody>
      </p:sp>
      <p:sp>
        <p:nvSpPr>
          <p:cNvPr id="7" name="Slide Number Placeholder 6">
            <a:extLst>
              <a:ext uri="{FF2B5EF4-FFF2-40B4-BE49-F238E27FC236}">
                <a16:creationId xmlns:a16="http://schemas.microsoft.com/office/drawing/2014/main" id="{80CABCBA-6296-3845-ACAF-E19CACAD7D2D}"/>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C56BCFBD-C999-B24C-BBCB-BDCBFE0DF8D4}" type="slidenum">
              <a:rPr lang="en-US" altLang="en-US" sz="1000">
                <a:solidFill>
                  <a:srgbClr val="898989"/>
                </a:solidFill>
                <a:latin typeface="Century Gothic" panose="020B0502020202020204" pitchFamily="34" charset="0"/>
              </a:rPr>
              <a:pPr/>
              <a:t>10</a:t>
            </a:fld>
            <a:endParaRPr lang="en-US" altLang="en-US" sz="1000">
              <a:solidFill>
                <a:srgbClr val="898989"/>
              </a:solidFill>
              <a:latin typeface="Century Gothic" panose="020B0502020202020204" pitchFamily="34" charset="0"/>
            </a:endParaRPr>
          </a:p>
        </p:txBody>
      </p:sp>
      <p:pic>
        <p:nvPicPr>
          <p:cNvPr id="39941" name="Picture 4">
            <a:extLst>
              <a:ext uri="{FF2B5EF4-FFF2-40B4-BE49-F238E27FC236}">
                <a16:creationId xmlns:a16="http://schemas.microsoft.com/office/drawing/2014/main" id="{81E64AA5-8E78-E747-AC4E-1F2E6EB2FEE9}"/>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6731000" y="1724025"/>
            <a:ext cx="1562100" cy="15621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39942" name="Picture 5">
            <a:extLst>
              <a:ext uri="{FF2B5EF4-FFF2-40B4-BE49-F238E27FC236}">
                <a16:creationId xmlns:a16="http://schemas.microsoft.com/office/drawing/2014/main" id="{561B84E4-3005-624A-BCA3-0630DE4CE4F9}"/>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6718300" y="3471863"/>
            <a:ext cx="1574800" cy="15494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zo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5">
            <a:extLst>
              <a:ext uri="{FF2B5EF4-FFF2-40B4-BE49-F238E27FC236}">
                <a16:creationId xmlns:a16="http://schemas.microsoft.com/office/drawing/2014/main" id="{FCE57FD5-B2C1-E54F-9358-B643BC0C870B}"/>
              </a:ext>
            </a:extLst>
          </p:cNvPr>
          <p:cNvSpPr>
            <a:spLocks noGrp="1"/>
          </p:cNvSpPr>
          <p:nvPr>
            <p:ph type="title"/>
          </p:nvPr>
        </p:nvSpPr>
        <p:spPr/>
        <p:txBody>
          <a:bodyPr/>
          <a:lstStyle/>
          <a:p>
            <a:r>
              <a:rPr lang="en-US" altLang="en-US" sz="3600">
                <a:ea typeface="ＭＳ Ｐゴシック" panose="020B0600070205080204" pitchFamily="34" charset="-128"/>
              </a:rPr>
              <a:t>Turning On the Unit, Normal Mode</a:t>
            </a:r>
          </a:p>
        </p:txBody>
      </p:sp>
      <p:sp>
        <p:nvSpPr>
          <p:cNvPr id="40962" name="Content Placeholder 2">
            <a:extLst>
              <a:ext uri="{FF2B5EF4-FFF2-40B4-BE49-F238E27FC236}">
                <a16:creationId xmlns:a16="http://schemas.microsoft.com/office/drawing/2014/main" id="{FE258C5B-69C8-B448-9227-D49351765086}"/>
              </a:ext>
            </a:extLst>
          </p:cNvPr>
          <p:cNvSpPr>
            <a:spLocks noGrp="1"/>
          </p:cNvSpPr>
          <p:nvPr>
            <p:ph idx="1"/>
          </p:nvPr>
        </p:nvSpPr>
        <p:spPr/>
        <p:txBody>
          <a:bodyPr/>
          <a:lstStyle/>
          <a:p>
            <a:pPr>
              <a:buFont typeface="Arial" panose="020B0604020202020204" pitchFamily="34" charset="0"/>
              <a:buNone/>
            </a:pPr>
            <a:r>
              <a:rPr lang="en-US" altLang="en-US" sz="2000">
                <a:ea typeface="ＭＳ Ｐゴシック" panose="020B0600070205080204" pitchFamily="34" charset="-128"/>
              </a:rPr>
              <a:t>The display then indicates the following items for about a second each:</a:t>
            </a:r>
          </a:p>
          <a:p>
            <a:r>
              <a:rPr lang="en-US" altLang="en-US" sz="2000">
                <a:ea typeface="ＭＳ Ｐゴシック" panose="020B0600070205080204" pitchFamily="34" charset="-128"/>
              </a:rPr>
              <a:t>Full scale values for all channels </a:t>
            </a:r>
          </a:p>
          <a:p>
            <a:r>
              <a:rPr lang="en-US" altLang="en-US" sz="2000">
                <a:ea typeface="ＭＳ Ｐゴシック" panose="020B0600070205080204" pitchFamily="34" charset="-128"/>
              </a:rPr>
              <a:t>Warning set point (low gas alarm) for all channels </a:t>
            </a:r>
          </a:p>
          <a:p>
            <a:r>
              <a:rPr lang="en-US" altLang="en-US" sz="2000">
                <a:ea typeface="ＭＳ Ｐゴシック" panose="020B0600070205080204" pitchFamily="34" charset="-128"/>
              </a:rPr>
              <a:t>Alarm set point (high gas alarm) for all channels </a:t>
            </a:r>
          </a:p>
          <a:p>
            <a:r>
              <a:rPr lang="en-US" altLang="en-US" sz="2000">
                <a:ea typeface="ＭＳ Ｐゴシック" panose="020B0600070205080204" pitchFamily="34" charset="-128"/>
              </a:rPr>
              <a:t>STEL alarm set point for the CO and H2S channels</a:t>
            </a:r>
          </a:p>
          <a:p>
            <a:r>
              <a:rPr lang="en-US" altLang="en-US" sz="2000">
                <a:ea typeface="ＭＳ Ｐゴシック" panose="020B0600070205080204" pitchFamily="34" charset="-128"/>
              </a:rPr>
              <a:t>TWA alarm set point for the CO and H2S channels</a:t>
            </a:r>
          </a:p>
        </p:txBody>
      </p:sp>
    </p:spTree>
  </p:cSld>
  <p:clrMapOvr>
    <a:masterClrMapping/>
  </p:clrMapOvr>
  <p:transition>
    <p:zo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3">
            <a:extLst>
              <a:ext uri="{FF2B5EF4-FFF2-40B4-BE49-F238E27FC236}">
                <a16:creationId xmlns:a16="http://schemas.microsoft.com/office/drawing/2014/main" id="{B4E8867A-AF8B-1248-A741-197CFBBCCD45}"/>
              </a:ext>
            </a:extLst>
          </p:cNvPr>
          <p:cNvSpPr>
            <a:spLocks noGrp="1"/>
          </p:cNvSpPr>
          <p:nvPr>
            <p:ph type="title"/>
          </p:nvPr>
        </p:nvSpPr>
        <p:spPr/>
        <p:txBody>
          <a:bodyPr/>
          <a:lstStyle/>
          <a:p>
            <a:r>
              <a:rPr lang="en-US" altLang="en-US" sz="3600">
                <a:ea typeface="ＭＳ Ｐゴシック" panose="020B0600070205080204" pitchFamily="34" charset="-128"/>
              </a:rPr>
              <a:t>Turning On the Unit, Normal Mode</a:t>
            </a:r>
          </a:p>
        </p:txBody>
      </p:sp>
      <p:sp>
        <p:nvSpPr>
          <p:cNvPr id="41986" name="Content Placeholder 4">
            <a:extLst>
              <a:ext uri="{FF2B5EF4-FFF2-40B4-BE49-F238E27FC236}">
                <a16:creationId xmlns:a16="http://schemas.microsoft.com/office/drawing/2014/main" id="{831654D9-006A-304B-9F2E-8CC60975C07E}"/>
              </a:ext>
            </a:extLst>
          </p:cNvPr>
          <p:cNvSpPr>
            <a:spLocks noGrp="1"/>
          </p:cNvSpPr>
          <p:nvPr>
            <p:ph idx="1"/>
          </p:nvPr>
        </p:nvSpPr>
        <p:spPr>
          <a:xfrm>
            <a:off x="457200" y="1600200"/>
            <a:ext cx="5859463" cy="4525963"/>
          </a:xfrm>
        </p:spPr>
        <p:txBody>
          <a:bodyPr/>
          <a:lstStyle/>
          <a:p>
            <a:r>
              <a:rPr lang="en-US" altLang="en-US" sz="2000">
                <a:ea typeface="ＭＳ Ｐゴシック" panose="020B0600070205080204" pitchFamily="34" charset="-128"/>
              </a:rPr>
              <a:t>If the GX-2012 experiences a sensor failure during start up, a screen indicating which sensor failed displays</a:t>
            </a:r>
          </a:p>
          <a:p>
            <a:pPr lvl="1"/>
            <a:r>
              <a:rPr lang="en-US" altLang="en-US" sz="1800">
                <a:ea typeface="ＭＳ Ｐゴシック" panose="020B0600070205080204" pitchFamily="34" charset="-128"/>
              </a:rPr>
              <a:t>press and release the RESET SILENCE button to acknowledge the failure. The gas reading for the failed sensor will be replaced by “---”. Replace the failed sensor as soon as possible</a:t>
            </a:r>
          </a:p>
        </p:txBody>
      </p:sp>
      <p:sp>
        <p:nvSpPr>
          <p:cNvPr id="2" name="Footer Placeholder 1">
            <a:extLst>
              <a:ext uri="{FF2B5EF4-FFF2-40B4-BE49-F238E27FC236}">
                <a16:creationId xmlns:a16="http://schemas.microsoft.com/office/drawing/2014/main" id="{D77E1628-A220-3545-9A7B-E83B2F81EBC4}"/>
              </a:ext>
            </a:extLst>
          </p:cNvPr>
          <p:cNvSpPr>
            <a:spLocks noGrp="1"/>
          </p:cNvSpPr>
          <p:nvPr>
            <p:ph type="ftr" sz="quarter" idx="11"/>
          </p:nvPr>
        </p:nvSpPr>
        <p:spPr/>
        <p:txBody>
          <a:bodyPr/>
          <a:lstStyle/>
          <a:p>
            <a:pPr>
              <a:defRPr/>
            </a:pPr>
            <a:r>
              <a:rPr lang="en-US"/>
              <a:t>www.rkiinstruments.com</a:t>
            </a:r>
          </a:p>
        </p:txBody>
      </p:sp>
      <p:sp>
        <p:nvSpPr>
          <p:cNvPr id="3" name="Slide Number Placeholder 2">
            <a:extLst>
              <a:ext uri="{FF2B5EF4-FFF2-40B4-BE49-F238E27FC236}">
                <a16:creationId xmlns:a16="http://schemas.microsoft.com/office/drawing/2014/main" id="{1D45F521-539D-834C-9781-7FE385071BF4}"/>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82720579-25AC-5C49-B5C7-6D10D9872B37}" type="slidenum">
              <a:rPr lang="en-US" altLang="en-US" sz="1000">
                <a:solidFill>
                  <a:srgbClr val="898989"/>
                </a:solidFill>
                <a:latin typeface="Century Gothic" panose="020B0502020202020204" pitchFamily="34" charset="0"/>
              </a:rPr>
              <a:pPr/>
              <a:t>12</a:t>
            </a:fld>
            <a:endParaRPr lang="en-US" altLang="en-US" sz="1000">
              <a:solidFill>
                <a:srgbClr val="898989"/>
              </a:solidFill>
              <a:latin typeface="Century Gothic" panose="020B0502020202020204" pitchFamily="34" charset="0"/>
            </a:endParaRPr>
          </a:p>
        </p:txBody>
      </p:sp>
      <p:pic>
        <p:nvPicPr>
          <p:cNvPr id="41989" name="Picture 6">
            <a:extLst>
              <a:ext uri="{FF2B5EF4-FFF2-40B4-BE49-F238E27FC236}">
                <a16:creationId xmlns:a16="http://schemas.microsoft.com/office/drawing/2014/main" id="{569DB970-6E33-AD4A-9660-DAA5EDA31BB3}"/>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6535738" y="1731963"/>
            <a:ext cx="1562100" cy="15621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zo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a:extLst>
              <a:ext uri="{FF2B5EF4-FFF2-40B4-BE49-F238E27FC236}">
                <a16:creationId xmlns:a16="http://schemas.microsoft.com/office/drawing/2014/main" id="{51F3B465-8F59-5047-A430-8F9E79085BC5}"/>
              </a:ext>
            </a:extLst>
          </p:cNvPr>
          <p:cNvSpPr>
            <a:spLocks noGrp="1"/>
          </p:cNvSpPr>
          <p:nvPr>
            <p:ph type="title"/>
          </p:nvPr>
        </p:nvSpPr>
        <p:spPr/>
        <p:txBody>
          <a:bodyPr/>
          <a:lstStyle/>
          <a:p>
            <a:r>
              <a:rPr lang="en-US" altLang="en-US" sz="3600">
                <a:ea typeface="ＭＳ Ｐゴシック" panose="020B0600070205080204" pitchFamily="34" charset="-128"/>
              </a:rPr>
              <a:t>Turning On the Unit, Normal Mode</a:t>
            </a:r>
          </a:p>
        </p:txBody>
      </p:sp>
      <p:sp>
        <p:nvSpPr>
          <p:cNvPr id="43010" name="Content Placeholder 2">
            <a:extLst>
              <a:ext uri="{FF2B5EF4-FFF2-40B4-BE49-F238E27FC236}">
                <a16:creationId xmlns:a16="http://schemas.microsoft.com/office/drawing/2014/main" id="{CEE52C3B-136A-FA40-908A-404A527AFD3B}"/>
              </a:ext>
            </a:extLst>
          </p:cNvPr>
          <p:cNvSpPr>
            <a:spLocks noGrp="1"/>
          </p:cNvSpPr>
          <p:nvPr>
            <p:ph idx="1"/>
          </p:nvPr>
        </p:nvSpPr>
        <p:spPr>
          <a:xfrm>
            <a:off x="457200" y="1600200"/>
            <a:ext cx="5588000" cy="4525963"/>
          </a:xfrm>
        </p:spPr>
        <p:txBody>
          <a:bodyPr/>
          <a:lstStyle/>
          <a:p>
            <a:r>
              <a:rPr lang="en-US" altLang="en-US" sz="2000">
                <a:ea typeface="ＭＳ Ｐゴシック" panose="020B0600070205080204" pitchFamily="34" charset="-128"/>
              </a:rPr>
              <a:t>The GX-2012 is now operating in Normal Mode and monitoring for gas in Measuring Mode.</a:t>
            </a:r>
          </a:p>
        </p:txBody>
      </p:sp>
      <p:sp>
        <p:nvSpPr>
          <p:cNvPr id="4" name="Footer Placeholder 3">
            <a:extLst>
              <a:ext uri="{FF2B5EF4-FFF2-40B4-BE49-F238E27FC236}">
                <a16:creationId xmlns:a16="http://schemas.microsoft.com/office/drawing/2014/main" id="{9D4A12A5-D369-C347-8237-1A3E1EF2DCBB}"/>
              </a:ext>
            </a:extLst>
          </p:cNvPr>
          <p:cNvSpPr>
            <a:spLocks noGrp="1"/>
          </p:cNvSpPr>
          <p:nvPr>
            <p:ph type="ftr" sz="quarter" idx="11"/>
          </p:nvPr>
        </p:nvSpPr>
        <p:spPr/>
        <p:txBody>
          <a:bodyPr/>
          <a:lstStyle/>
          <a:p>
            <a:pPr>
              <a:defRPr/>
            </a:pPr>
            <a:r>
              <a:rPr lang="en-US"/>
              <a:t>www.rkiinstruments.com</a:t>
            </a:r>
          </a:p>
        </p:txBody>
      </p:sp>
      <p:sp>
        <p:nvSpPr>
          <p:cNvPr id="6" name="Slide Number Placeholder 5">
            <a:extLst>
              <a:ext uri="{FF2B5EF4-FFF2-40B4-BE49-F238E27FC236}">
                <a16:creationId xmlns:a16="http://schemas.microsoft.com/office/drawing/2014/main" id="{10158A71-C822-D048-BE7B-6D102D267F15}"/>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D5489759-A5E3-1742-B9C1-D44535C0E3F0}" type="slidenum">
              <a:rPr lang="en-US" altLang="en-US" sz="1000">
                <a:solidFill>
                  <a:srgbClr val="898989"/>
                </a:solidFill>
                <a:latin typeface="Century Gothic" panose="020B0502020202020204" pitchFamily="34" charset="0"/>
              </a:rPr>
              <a:pPr/>
              <a:t>13</a:t>
            </a:fld>
            <a:endParaRPr lang="en-US" altLang="en-US" sz="1000">
              <a:solidFill>
                <a:srgbClr val="898989"/>
              </a:solidFill>
              <a:latin typeface="Century Gothic" panose="020B0502020202020204" pitchFamily="34" charset="0"/>
            </a:endParaRPr>
          </a:p>
        </p:txBody>
      </p:sp>
      <p:pic>
        <p:nvPicPr>
          <p:cNvPr id="43013" name="Picture 4">
            <a:extLst>
              <a:ext uri="{FF2B5EF4-FFF2-40B4-BE49-F238E27FC236}">
                <a16:creationId xmlns:a16="http://schemas.microsoft.com/office/drawing/2014/main" id="{FE00592E-920D-1C46-83EF-D7CB05CECFCA}"/>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6211888" y="1724025"/>
            <a:ext cx="1984375" cy="19843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zoom/>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118FDA-BE2C-3C43-B118-CC24068672E8}"/>
              </a:ext>
            </a:extLst>
          </p:cNvPr>
          <p:cNvSpPr>
            <a:spLocks noGrp="1"/>
          </p:cNvSpPr>
          <p:nvPr>
            <p:ph type="title"/>
          </p:nvPr>
        </p:nvSpPr>
        <p:spPr/>
        <p:txBody>
          <a:bodyPr>
            <a:normAutofit fontScale="90000"/>
          </a:bodyPr>
          <a:lstStyle/>
          <a:p>
            <a:pPr>
              <a:defRPr/>
            </a:pPr>
            <a:r>
              <a:rPr lang="en-US" dirty="0"/>
              <a:t>Turning On the GX-2012 in Normal Mode With All Modes Active</a:t>
            </a:r>
          </a:p>
        </p:txBody>
      </p:sp>
      <p:sp>
        <p:nvSpPr>
          <p:cNvPr id="44034" name="Content Placeholder 2">
            <a:extLst>
              <a:ext uri="{FF2B5EF4-FFF2-40B4-BE49-F238E27FC236}">
                <a16:creationId xmlns:a16="http://schemas.microsoft.com/office/drawing/2014/main" id="{497D61AD-F20B-6348-BA31-365E31102381}"/>
              </a:ext>
            </a:extLst>
          </p:cNvPr>
          <p:cNvSpPr>
            <a:spLocks noGrp="1"/>
          </p:cNvSpPr>
          <p:nvPr>
            <p:ph idx="1"/>
          </p:nvPr>
        </p:nvSpPr>
        <p:spPr>
          <a:xfrm>
            <a:off x="457200" y="1600200"/>
            <a:ext cx="6891338" cy="4525963"/>
          </a:xfrm>
        </p:spPr>
        <p:txBody>
          <a:bodyPr/>
          <a:lstStyle/>
          <a:p>
            <a:r>
              <a:rPr lang="en-US" altLang="en-US" sz="2000">
                <a:ea typeface="ＭＳ Ｐゴシック" panose="020B0600070205080204" pitchFamily="34" charset="-128"/>
              </a:rPr>
              <a:t>The following description of the GX-2012 start up sequence assumes that the following menu items in Maintenance Mode are turned on: </a:t>
            </a:r>
            <a:r>
              <a:rPr lang="en-US" altLang="en-US" sz="2000" b="1">
                <a:ea typeface="ＭＳ Ｐゴシック" panose="020B0600070205080204" pitchFamily="34" charset="-128"/>
              </a:rPr>
              <a:t>LB MODE:</a:t>
            </a:r>
          </a:p>
          <a:p>
            <a:pPr lvl="1"/>
            <a:r>
              <a:rPr lang="en-US" altLang="en-US" sz="1800">
                <a:ea typeface="ＭＳ Ｐゴシック" panose="020B0600070205080204" pitchFamily="34" charset="-128"/>
              </a:rPr>
              <a:t>Press and briefly hold down the POWER ENTER button. The Normal Mode Select Screen displays</a:t>
            </a:r>
          </a:p>
          <a:p>
            <a:pPr lvl="1"/>
            <a:r>
              <a:rPr lang="en-US" altLang="en-US" sz="1800">
                <a:ea typeface="ＭＳ Ｐゴシック" panose="020B0600070205080204" pitchFamily="34" charset="-128"/>
              </a:rPr>
              <a:t>You can use the AIR▲ or (SHIFT)▼ button to scroll to the Bar Hole Mode Select Screen. You can also use the AIR▲ or (SHIFT)▼ buttons to move back and forth between the two screens.</a:t>
            </a:r>
          </a:p>
          <a:p>
            <a:pPr lvl="1"/>
            <a:r>
              <a:rPr lang="en-US" altLang="en-US" sz="1800">
                <a:ea typeface="ＭＳ Ｐゴシック" panose="020B0600070205080204" pitchFamily="34" charset="-128"/>
              </a:rPr>
              <a:t>With the Normal Mode Select Screen displayed, press and release the POWER ENTER button and continue with the startup sequence as described in the previous section.</a:t>
            </a:r>
          </a:p>
          <a:p>
            <a:pPr lvl="1"/>
            <a:r>
              <a:rPr lang="en-US" altLang="en-US" sz="1800">
                <a:ea typeface="ＭＳ Ｐゴシック" panose="020B0600070205080204" pitchFamily="34" charset="-128"/>
              </a:rPr>
              <a:t>To exit Normal Mode and return to the Mode Select Screen, press and hold the (SHIFT)▼ button for 5 seconds while in the Normal Operation Screen.</a:t>
            </a:r>
          </a:p>
        </p:txBody>
      </p:sp>
      <p:sp>
        <p:nvSpPr>
          <p:cNvPr id="4" name="Footer Placeholder 3">
            <a:extLst>
              <a:ext uri="{FF2B5EF4-FFF2-40B4-BE49-F238E27FC236}">
                <a16:creationId xmlns:a16="http://schemas.microsoft.com/office/drawing/2014/main" id="{057A2452-AAF8-FB43-9CD3-AE6B2A282A2A}"/>
              </a:ext>
            </a:extLst>
          </p:cNvPr>
          <p:cNvSpPr>
            <a:spLocks noGrp="1"/>
          </p:cNvSpPr>
          <p:nvPr>
            <p:ph type="ftr" sz="quarter" idx="11"/>
          </p:nvPr>
        </p:nvSpPr>
        <p:spPr/>
        <p:txBody>
          <a:bodyPr/>
          <a:lstStyle/>
          <a:p>
            <a:pPr>
              <a:defRPr/>
            </a:pPr>
            <a:r>
              <a:rPr lang="en-US"/>
              <a:t>www.rkiinstruments.com</a:t>
            </a:r>
          </a:p>
        </p:txBody>
      </p:sp>
      <p:sp>
        <p:nvSpPr>
          <p:cNvPr id="7" name="Slide Number Placeholder 6">
            <a:extLst>
              <a:ext uri="{FF2B5EF4-FFF2-40B4-BE49-F238E27FC236}">
                <a16:creationId xmlns:a16="http://schemas.microsoft.com/office/drawing/2014/main" id="{23168482-FF9A-7F49-9B2C-68730510596D}"/>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5ACB2113-E795-484C-AB95-8CA9F4EF9470}" type="slidenum">
              <a:rPr lang="en-US" altLang="en-US" sz="1000">
                <a:solidFill>
                  <a:srgbClr val="898989"/>
                </a:solidFill>
                <a:latin typeface="Century Gothic" panose="020B0502020202020204" pitchFamily="34" charset="0"/>
              </a:rPr>
              <a:pPr/>
              <a:t>14</a:t>
            </a:fld>
            <a:endParaRPr lang="en-US" altLang="en-US" sz="1000">
              <a:solidFill>
                <a:srgbClr val="898989"/>
              </a:solidFill>
              <a:latin typeface="Century Gothic" panose="020B0502020202020204" pitchFamily="34" charset="0"/>
            </a:endParaRPr>
          </a:p>
        </p:txBody>
      </p:sp>
      <p:pic>
        <p:nvPicPr>
          <p:cNvPr id="44037" name="Picture 4">
            <a:extLst>
              <a:ext uri="{FF2B5EF4-FFF2-40B4-BE49-F238E27FC236}">
                <a16:creationId xmlns:a16="http://schemas.microsoft.com/office/drawing/2014/main" id="{9C3C86A6-69ED-334C-B784-EB0D3CE73F01}"/>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7415213" y="1724025"/>
            <a:ext cx="1128712" cy="11207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44038" name="Picture 5">
            <a:extLst>
              <a:ext uri="{FF2B5EF4-FFF2-40B4-BE49-F238E27FC236}">
                <a16:creationId xmlns:a16="http://schemas.microsoft.com/office/drawing/2014/main" id="{799F6B57-CEDC-3848-B507-0B2AC848A489}"/>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7415213" y="3143250"/>
            <a:ext cx="1128712" cy="11303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zo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4">
            <a:extLst>
              <a:ext uri="{FF2B5EF4-FFF2-40B4-BE49-F238E27FC236}">
                <a16:creationId xmlns:a16="http://schemas.microsoft.com/office/drawing/2014/main" id="{0B2F11C2-788B-FE45-B8C9-354F9E2CAA65}"/>
              </a:ext>
            </a:extLst>
          </p:cNvPr>
          <p:cNvSpPr>
            <a:spLocks noGrp="1"/>
          </p:cNvSpPr>
          <p:nvPr>
            <p:ph type="title"/>
          </p:nvPr>
        </p:nvSpPr>
        <p:spPr/>
        <p:txBody>
          <a:bodyPr/>
          <a:lstStyle/>
          <a:p>
            <a:r>
              <a:rPr lang="en-US" altLang="en-US" sz="3600">
                <a:ea typeface="ＭＳ Ｐゴシック" panose="020B0600070205080204" pitchFamily="34" charset="-128"/>
              </a:rPr>
              <a:t>Performing a Fresh Air Adjustment</a:t>
            </a:r>
          </a:p>
        </p:txBody>
      </p:sp>
      <p:sp>
        <p:nvSpPr>
          <p:cNvPr id="45058" name="Content Placeholder 5">
            <a:extLst>
              <a:ext uri="{FF2B5EF4-FFF2-40B4-BE49-F238E27FC236}">
                <a16:creationId xmlns:a16="http://schemas.microsoft.com/office/drawing/2014/main" id="{43BB00F9-DCDF-6240-9516-4C841285E937}"/>
              </a:ext>
            </a:extLst>
          </p:cNvPr>
          <p:cNvSpPr>
            <a:spLocks noGrp="1"/>
          </p:cNvSpPr>
          <p:nvPr>
            <p:ph idx="1"/>
          </p:nvPr>
        </p:nvSpPr>
        <p:spPr/>
        <p:txBody>
          <a:bodyPr/>
          <a:lstStyle/>
          <a:p>
            <a:r>
              <a:rPr lang="en-US" altLang="en-US" sz="2000">
                <a:ea typeface="ＭＳ Ｐゴシック" panose="020B0600070205080204" pitchFamily="34" charset="-128"/>
              </a:rPr>
              <a:t>Before using the GX-2012, it is recommended to set the fresh air readings for the target gases by performing a fresh air adjustment. This will set the combustible gas, CO, and H2S channels to zero and the OXY channel to 20.9%</a:t>
            </a:r>
          </a:p>
          <a:p>
            <a:pPr lvl="1"/>
            <a:r>
              <a:rPr lang="en-US" altLang="en-US" sz="1800">
                <a:ea typeface="ＭＳ Ｐゴシック" panose="020B0600070205080204" pitchFamily="34" charset="-128"/>
              </a:rPr>
              <a:t>Find a fresh-air environment. This is an environment free of toxic or combustible gases and of normal oxygen content (20.9%).</a:t>
            </a:r>
          </a:p>
          <a:p>
            <a:pPr lvl="1"/>
            <a:r>
              <a:rPr lang="en-US" altLang="en-US" sz="1800">
                <a:ea typeface="ＭＳ Ｐゴシック" panose="020B0600070205080204" pitchFamily="34" charset="-128"/>
              </a:rPr>
              <a:t>Turn on the unit.</a:t>
            </a:r>
          </a:p>
          <a:p>
            <a:pPr lvl="1"/>
            <a:r>
              <a:rPr lang="en-US" altLang="en-US" sz="1800">
                <a:ea typeface="ＭＳ Ｐゴシック" panose="020B0600070205080204" pitchFamily="34" charset="-128"/>
              </a:rPr>
              <a:t>Press and hold the AIR▲ button. The display prompts you to hold the AIR▲ button.</a:t>
            </a:r>
          </a:p>
          <a:p>
            <a:pPr lvl="1"/>
            <a:r>
              <a:rPr lang="en-US" altLang="en-US" sz="1800">
                <a:ea typeface="ＭＳ Ｐゴシック" panose="020B0600070205080204" pitchFamily="34" charset="-128"/>
              </a:rPr>
              <a:t>Continue to hold the AIR▲ button until the display prompts you to release the AIR▲ button. The GX-2012 will count down from 8 on an auto ranging combustible gas channel as it sets the fresh air reading for all channels. Once the countdown has finished, start up is complete and the unit is ready for monitoring.</a:t>
            </a:r>
          </a:p>
        </p:txBody>
      </p:sp>
      <p:sp>
        <p:nvSpPr>
          <p:cNvPr id="2" name="Footer Placeholder 1">
            <a:extLst>
              <a:ext uri="{FF2B5EF4-FFF2-40B4-BE49-F238E27FC236}">
                <a16:creationId xmlns:a16="http://schemas.microsoft.com/office/drawing/2014/main" id="{425FFCF7-CFEC-CB49-99EC-3B3BE665B59A}"/>
              </a:ext>
            </a:extLst>
          </p:cNvPr>
          <p:cNvSpPr>
            <a:spLocks noGrp="1"/>
          </p:cNvSpPr>
          <p:nvPr>
            <p:ph type="ftr" sz="quarter" idx="11"/>
          </p:nvPr>
        </p:nvSpPr>
        <p:spPr/>
        <p:txBody>
          <a:bodyPr/>
          <a:lstStyle/>
          <a:p>
            <a:pPr>
              <a:defRPr/>
            </a:pPr>
            <a:r>
              <a:rPr lang="en-US"/>
              <a:t>www.rkiinstruments.com</a:t>
            </a:r>
          </a:p>
        </p:txBody>
      </p:sp>
      <p:sp>
        <p:nvSpPr>
          <p:cNvPr id="3" name="Slide Number Placeholder 2">
            <a:extLst>
              <a:ext uri="{FF2B5EF4-FFF2-40B4-BE49-F238E27FC236}">
                <a16:creationId xmlns:a16="http://schemas.microsoft.com/office/drawing/2014/main" id="{90BEBC31-EFDE-DE41-A103-7815806C4877}"/>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80AE89BC-A62C-1D41-8F81-FECFC95F379F}" type="slidenum">
              <a:rPr lang="en-US" altLang="en-US" sz="1000">
                <a:solidFill>
                  <a:srgbClr val="898989"/>
                </a:solidFill>
                <a:latin typeface="Century Gothic" panose="020B0502020202020204" pitchFamily="34" charset="0"/>
              </a:rPr>
              <a:pPr/>
              <a:t>15</a:t>
            </a:fld>
            <a:endParaRPr lang="en-US" altLang="en-US" sz="1000">
              <a:solidFill>
                <a:srgbClr val="898989"/>
              </a:solidFill>
              <a:latin typeface="Century Gothic" panose="020B0502020202020204" pitchFamily="34" charset="0"/>
            </a:endParaRPr>
          </a:p>
        </p:txBody>
      </p:sp>
    </p:spTree>
  </p:cSld>
  <p:clrMapOvr>
    <a:masterClrMapping/>
  </p:clrMapOvr>
  <p:transition>
    <p:zo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a:extLst>
              <a:ext uri="{FF2B5EF4-FFF2-40B4-BE49-F238E27FC236}">
                <a16:creationId xmlns:a16="http://schemas.microsoft.com/office/drawing/2014/main" id="{4A2253A3-ED03-9E4D-BA3E-E7ED17D51B40}"/>
              </a:ext>
            </a:extLst>
          </p:cNvPr>
          <p:cNvSpPr>
            <a:spLocks noGrp="1"/>
          </p:cNvSpPr>
          <p:nvPr>
            <p:ph type="title"/>
          </p:nvPr>
        </p:nvSpPr>
        <p:spPr/>
        <p:txBody>
          <a:bodyPr/>
          <a:lstStyle/>
          <a:p>
            <a:r>
              <a:rPr lang="en-US" altLang="en-US">
                <a:ea typeface="ＭＳ Ｐゴシック" panose="020B0600070205080204" pitchFamily="34" charset="-128"/>
              </a:rPr>
              <a:t>Display Mode</a:t>
            </a:r>
          </a:p>
        </p:txBody>
      </p:sp>
      <p:sp>
        <p:nvSpPr>
          <p:cNvPr id="46082" name="Content Placeholder 2">
            <a:extLst>
              <a:ext uri="{FF2B5EF4-FFF2-40B4-BE49-F238E27FC236}">
                <a16:creationId xmlns:a16="http://schemas.microsoft.com/office/drawing/2014/main" id="{1F74E027-D41B-2D4E-B0C1-D0EA01094334}"/>
              </a:ext>
            </a:extLst>
          </p:cNvPr>
          <p:cNvSpPr>
            <a:spLocks noGrp="1"/>
          </p:cNvSpPr>
          <p:nvPr>
            <p:ph idx="1"/>
          </p:nvPr>
        </p:nvSpPr>
        <p:spPr/>
        <p:txBody>
          <a:bodyPr/>
          <a:lstStyle/>
          <a:p>
            <a:r>
              <a:rPr lang="en-US" altLang="en-US" sz="2000">
                <a:ea typeface="ＭＳ Ｐゴシック" panose="020B0600070205080204" pitchFamily="34" charset="-128"/>
              </a:rPr>
              <a:t>To enter Display Mode, press and release the DISPLAY (ADJ) button while in Measuring Mode. To scroll from one screen to the next press and release the DISPLAY (ADJ) button</a:t>
            </a:r>
          </a:p>
          <a:p>
            <a:pPr lvl="1"/>
            <a:r>
              <a:rPr lang="en-US" altLang="en-US" sz="1800">
                <a:ea typeface="ＭＳ Ｐゴシック" panose="020B0600070205080204" pitchFamily="34" charset="-128"/>
              </a:rPr>
              <a:t>Each screen displays for 20 seconds. If you do not press the DISPLAY (ADJ) button to scroll to the next screen or press the POWER ENTER button to enter an item within 20 seconds, the GX-2012 returns to Measuring Mode</a:t>
            </a:r>
          </a:p>
        </p:txBody>
      </p:sp>
      <p:sp>
        <p:nvSpPr>
          <p:cNvPr id="4" name="Footer Placeholder 3">
            <a:extLst>
              <a:ext uri="{FF2B5EF4-FFF2-40B4-BE49-F238E27FC236}">
                <a16:creationId xmlns:a16="http://schemas.microsoft.com/office/drawing/2014/main" id="{EA7A61E2-AF15-2D4A-A148-4FE33AEAD86B}"/>
              </a:ext>
            </a:extLst>
          </p:cNvPr>
          <p:cNvSpPr>
            <a:spLocks noGrp="1"/>
          </p:cNvSpPr>
          <p:nvPr>
            <p:ph type="ftr" sz="quarter" idx="11"/>
          </p:nvPr>
        </p:nvSpPr>
        <p:spPr/>
        <p:txBody>
          <a:bodyPr/>
          <a:lstStyle/>
          <a:p>
            <a:pPr>
              <a:defRPr/>
            </a:pPr>
            <a:r>
              <a:rPr lang="en-US"/>
              <a:t>www.rkiinstruments.com</a:t>
            </a:r>
          </a:p>
        </p:txBody>
      </p:sp>
      <p:sp>
        <p:nvSpPr>
          <p:cNvPr id="5" name="Slide Number Placeholder 4">
            <a:extLst>
              <a:ext uri="{FF2B5EF4-FFF2-40B4-BE49-F238E27FC236}">
                <a16:creationId xmlns:a16="http://schemas.microsoft.com/office/drawing/2014/main" id="{CCC68ECE-FE73-1242-BB00-94F5EE92DE69}"/>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EB3C4B93-3017-2741-B5D0-B11B6CA89A81}" type="slidenum">
              <a:rPr lang="en-US" altLang="en-US" sz="1000">
                <a:solidFill>
                  <a:srgbClr val="898989"/>
                </a:solidFill>
                <a:latin typeface="Century Gothic" panose="020B0502020202020204" pitchFamily="34" charset="0"/>
              </a:rPr>
              <a:pPr/>
              <a:t>16</a:t>
            </a:fld>
            <a:endParaRPr lang="en-US" altLang="en-US" sz="1000">
              <a:solidFill>
                <a:srgbClr val="898989"/>
              </a:solidFill>
              <a:latin typeface="Century Gothic" panose="020B0502020202020204" pitchFamily="34" charset="0"/>
            </a:endParaRPr>
          </a:p>
        </p:txBody>
      </p:sp>
    </p:spTree>
  </p:cSld>
  <p:clrMapOvr>
    <a:masterClrMapping/>
  </p:clrMapOvr>
  <p:transition>
    <p:zoom/>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a:extLst>
              <a:ext uri="{FF2B5EF4-FFF2-40B4-BE49-F238E27FC236}">
                <a16:creationId xmlns:a16="http://schemas.microsoft.com/office/drawing/2014/main" id="{DF17291C-5AA1-1744-BDE1-6AD35F2D8201}"/>
              </a:ext>
            </a:extLst>
          </p:cNvPr>
          <p:cNvSpPr>
            <a:spLocks noGrp="1"/>
          </p:cNvSpPr>
          <p:nvPr>
            <p:ph type="title"/>
          </p:nvPr>
        </p:nvSpPr>
        <p:spPr/>
        <p:txBody>
          <a:bodyPr/>
          <a:lstStyle/>
          <a:p>
            <a:r>
              <a:rPr lang="en-US" altLang="en-US">
                <a:ea typeface="ＭＳ Ｐゴシック" panose="020B0600070205080204" pitchFamily="34" charset="-128"/>
              </a:rPr>
              <a:t>Display Mode</a:t>
            </a:r>
          </a:p>
        </p:txBody>
      </p:sp>
      <p:sp>
        <p:nvSpPr>
          <p:cNvPr id="3" name="Content Placeholder 2">
            <a:extLst>
              <a:ext uri="{FF2B5EF4-FFF2-40B4-BE49-F238E27FC236}">
                <a16:creationId xmlns:a16="http://schemas.microsoft.com/office/drawing/2014/main" id="{57394F1F-ACA5-7647-BF15-67E685121742}"/>
              </a:ext>
            </a:extLst>
          </p:cNvPr>
          <p:cNvSpPr>
            <a:spLocks noGrp="1"/>
          </p:cNvSpPr>
          <p:nvPr>
            <p:ph idx="1"/>
          </p:nvPr>
        </p:nvSpPr>
        <p:spPr>
          <a:xfrm>
            <a:off x="457200" y="1600200"/>
            <a:ext cx="8342313" cy="4525963"/>
          </a:xfrm>
        </p:spPr>
        <p:txBody>
          <a:bodyPr>
            <a:noAutofit/>
          </a:bodyPr>
          <a:lstStyle/>
          <a:p>
            <a:pPr>
              <a:buFont typeface="Arial" panose="020B0604020202020204" pitchFamily="34" charset="0"/>
              <a:buNone/>
            </a:pPr>
            <a:r>
              <a:rPr lang="en-US" altLang="en-US" sz="1600">
                <a:solidFill>
                  <a:srgbClr val="404040"/>
                </a:solidFill>
                <a:ea typeface="ＭＳ Ｐゴシック" panose="020B0600070205080204" pitchFamily="34" charset="-128"/>
              </a:rPr>
              <a:t>In the Display Mode, you can:</a:t>
            </a:r>
          </a:p>
          <a:p>
            <a:r>
              <a:rPr lang="en-US" altLang="en-US" sz="1600">
                <a:solidFill>
                  <a:srgbClr val="404040"/>
                </a:solidFill>
                <a:ea typeface="ＭＳ Ｐゴシック" panose="020B0600070205080204" pitchFamily="34" charset="-128"/>
              </a:rPr>
              <a:t>set the combustible gas channel range (if unit has % LEL and % Vol Sensors)</a:t>
            </a:r>
          </a:p>
          <a:p>
            <a:pPr lvl="1"/>
            <a:r>
              <a:rPr lang="en-US" altLang="en-US" sz="1400">
                <a:solidFill>
                  <a:srgbClr val="404040"/>
                </a:solidFill>
                <a:ea typeface="ＭＳ Ｐゴシック" panose="020B0600070205080204" pitchFamily="34" charset="-128"/>
              </a:rPr>
              <a:t>Can select the display units for the combustible channel as % LEL/% volume auto ranging or % volume</a:t>
            </a:r>
          </a:p>
          <a:p>
            <a:r>
              <a:rPr lang="en-US" altLang="en-US" sz="1600">
                <a:solidFill>
                  <a:srgbClr val="404040"/>
                </a:solidFill>
                <a:ea typeface="ＭＳ Ｐゴシック" panose="020B0600070205080204" pitchFamily="34" charset="-128"/>
              </a:rPr>
              <a:t>display peak readings </a:t>
            </a:r>
          </a:p>
          <a:p>
            <a:pPr lvl="1"/>
            <a:r>
              <a:rPr lang="en-US" altLang="en-US" sz="1400">
                <a:solidFill>
                  <a:srgbClr val="404040"/>
                </a:solidFill>
                <a:ea typeface="ＭＳ Ｐゴシック" panose="020B0600070205080204" pitchFamily="34" charset="-128"/>
              </a:rPr>
              <a:t>The Peak Screen displays the highest (lowest for O2) concentrations detected since the GX-2012 was turned on</a:t>
            </a:r>
          </a:p>
          <a:p>
            <a:r>
              <a:rPr lang="en-US" altLang="en-US" sz="1600">
                <a:solidFill>
                  <a:srgbClr val="404040"/>
                </a:solidFill>
                <a:ea typeface="ＭＳ Ｐゴシック" panose="020B0600070205080204" pitchFamily="34" charset="-128"/>
              </a:rPr>
              <a:t>display STEL and TWA readings </a:t>
            </a:r>
            <a:r>
              <a:rPr lang="en-US" altLang="en-US" sz="1600" i="1">
                <a:solidFill>
                  <a:srgbClr val="404040"/>
                </a:solidFill>
                <a:ea typeface="ＭＳ Ｐゴシック" panose="020B0600070205080204" pitchFamily="34" charset="-128"/>
              </a:rPr>
              <a:t>(H2S and CO only)</a:t>
            </a:r>
          </a:p>
          <a:p>
            <a:pPr lvl="1"/>
            <a:r>
              <a:rPr lang="en-US" altLang="en-US" sz="1400">
                <a:solidFill>
                  <a:srgbClr val="404040"/>
                </a:solidFill>
                <a:ea typeface="ＭＳ Ｐゴシック" panose="020B0600070205080204" pitchFamily="34" charset="-128"/>
              </a:rPr>
              <a:t>The STEL reading is the average reading during the last 15 minutes</a:t>
            </a:r>
          </a:p>
          <a:p>
            <a:pPr lvl="1"/>
            <a:r>
              <a:rPr lang="en-US" altLang="en-US" sz="1400">
                <a:solidFill>
                  <a:srgbClr val="404040"/>
                </a:solidFill>
                <a:ea typeface="ＭＳ Ｐゴシック" panose="020B0600070205080204" pitchFamily="34" charset="-128"/>
              </a:rPr>
              <a:t>The TWA reading is the average reading </a:t>
            </a:r>
            <a:r>
              <a:rPr lang="en-US" altLang="en-US" sz="1400" i="1">
                <a:solidFill>
                  <a:srgbClr val="404040"/>
                </a:solidFill>
                <a:ea typeface="ＭＳ Ｐゴシック" panose="020B0600070205080204" pitchFamily="34" charset="-128"/>
              </a:rPr>
              <a:t>during the last 8 hours</a:t>
            </a:r>
            <a:endParaRPr lang="en-US" altLang="en-US" sz="1400">
              <a:solidFill>
                <a:srgbClr val="404040"/>
              </a:solidFill>
              <a:ea typeface="ＭＳ Ｐゴシック" panose="020B0600070205080204" pitchFamily="34" charset="-128"/>
            </a:endParaRPr>
          </a:p>
          <a:p>
            <a:r>
              <a:rPr lang="en-US" altLang="en-US" sz="1600" i="1">
                <a:solidFill>
                  <a:srgbClr val="404040"/>
                </a:solidFill>
                <a:ea typeface="ＭＳ Ｐゴシック" panose="020B0600070205080204" pitchFamily="34" charset="-128"/>
              </a:rPr>
              <a:t>display full scale, warning, alarm, STEL, and TWA (H2S and CO only) values</a:t>
            </a:r>
          </a:p>
          <a:p>
            <a:pPr lvl="1"/>
            <a:r>
              <a:rPr lang="en-US" altLang="en-US" sz="1400">
                <a:solidFill>
                  <a:srgbClr val="404040"/>
                </a:solidFill>
                <a:ea typeface="ＭＳ Ｐゴシック" panose="020B0600070205080204" pitchFamily="34" charset="-128"/>
              </a:rPr>
              <a:t>The Alarm Points Screen allows you to view each channel’s alarm settings for full scale, warning, alarm, STEL (for CO and H</a:t>
            </a:r>
            <a:r>
              <a:rPr lang="en-US" altLang="en-US" sz="800">
                <a:solidFill>
                  <a:srgbClr val="404040"/>
                </a:solidFill>
                <a:ea typeface="ＭＳ Ｐゴシック" panose="020B0600070205080204" pitchFamily="34" charset="-128"/>
              </a:rPr>
              <a:t>2</a:t>
            </a:r>
            <a:r>
              <a:rPr lang="en-US" altLang="en-US" sz="1400">
                <a:solidFill>
                  <a:srgbClr val="404040"/>
                </a:solidFill>
                <a:ea typeface="ＭＳ Ｐゴシック" panose="020B0600070205080204" pitchFamily="34" charset="-128"/>
              </a:rPr>
              <a:t>S only),and TWA (for CO and H</a:t>
            </a:r>
            <a:r>
              <a:rPr lang="en-US" altLang="en-US" sz="900">
                <a:solidFill>
                  <a:srgbClr val="404040"/>
                </a:solidFill>
                <a:ea typeface="ＭＳ Ｐゴシック" panose="020B0600070205080204" pitchFamily="34" charset="-128"/>
              </a:rPr>
              <a:t>2</a:t>
            </a:r>
            <a:r>
              <a:rPr lang="en-US" altLang="en-US" sz="1400">
                <a:solidFill>
                  <a:srgbClr val="404040"/>
                </a:solidFill>
                <a:ea typeface="ＭＳ Ｐゴシック" panose="020B0600070205080204" pitchFamily="34" charset="-128"/>
              </a:rPr>
              <a:t>S only). The bottom line of the screen will alternate between ALARM--P, NO /DISP, and YES/ENT.</a:t>
            </a:r>
          </a:p>
          <a:p>
            <a:pPr lvl="1"/>
            <a:r>
              <a:rPr lang="en-US" altLang="en-US" sz="1400">
                <a:solidFill>
                  <a:srgbClr val="404040"/>
                </a:solidFill>
                <a:ea typeface="ＭＳ Ｐゴシック" panose="020B0600070205080204" pitchFamily="34" charset="-128"/>
              </a:rPr>
              <a:t>Pressing and releasing POWER ENTER while in a settings screen will cause the instrument to </a:t>
            </a:r>
            <a:r>
              <a:rPr lang="en-US" altLang="en-US" sz="1400" u="sng">
                <a:solidFill>
                  <a:srgbClr val="404040"/>
                </a:solidFill>
                <a:ea typeface="ＭＳ Ｐゴシック" panose="020B0600070205080204" pitchFamily="34" charset="-128"/>
              </a:rPr>
              <a:t>simulate</a:t>
            </a:r>
            <a:r>
              <a:rPr lang="en-US" altLang="en-US" sz="1400">
                <a:solidFill>
                  <a:srgbClr val="404040"/>
                </a:solidFill>
                <a:ea typeface="ＭＳ Ｐゴシック" panose="020B0600070205080204" pitchFamily="34" charset="-128"/>
              </a:rPr>
              <a:t> that condition. The buzzer, LEDs, and vibration will activate. Press and release POWER ENTER again to stop the simulated alarm.</a:t>
            </a:r>
            <a:endParaRPr lang="en-US" altLang="en-US" sz="1400" i="1">
              <a:solidFill>
                <a:srgbClr val="404040"/>
              </a:solidFill>
              <a:ea typeface="ＭＳ Ｐゴシック" panose="020B0600070205080204" pitchFamily="34" charset="-128"/>
            </a:endParaRPr>
          </a:p>
          <a:p>
            <a:r>
              <a:rPr lang="en-US" altLang="en-US" sz="1600" i="1">
                <a:solidFill>
                  <a:srgbClr val="404040"/>
                </a:solidFill>
                <a:ea typeface="ＭＳ Ｐゴシック" panose="020B0600070205080204" pitchFamily="34" charset="-128"/>
              </a:rPr>
              <a:t>display time in operation</a:t>
            </a:r>
          </a:p>
          <a:p>
            <a:r>
              <a:rPr lang="en-US" altLang="en-US" sz="1600" i="1">
                <a:solidFill>
                  <a:srgbClr val="404040"/>
                </a:solidFill>
                <a:ea typeface="ＭＳ Ｐゴシック" panose="020B0600070205080204" pitchFamily="34" charset="-128"/>
              </a:rPr>
              <a:t>display the date and time </a:t>
            </a:r>
          </a:p>
        </p:txBody>
      </p:sp>
      <p:sp>
        <p:nvSpPr>
          <p:cNvPr id="4" name="Footer Placeholder 3">
            <a:extLst>
              <a:ext uri="{FF2B5EF4-FFF2-40B4-BE49-F238E27FC236}">
                <a16:creationId xmlns:a16="http://schemas.microsoft.com/office/drawing/2014/main" id="{10F3794F-55F8-6648-81D2-F285A6E1E635}"/>
              </a:ext>
            </a:extLst>
          </p:cNvPr>
          <p:cNvSpPr>
            <a:spLocks noGrp="1"/>
          </p:cNvSpPr>
          <p:nvPr>
            <p:ph type="ftr" sz="quarter" idx="11"/>
          </p:nvPr>
        </p:nvSpPr>
        <p:spPr/>
        <p:txBody>
          <a:bodyPr/>
          <a:lstStyle/>
          <a:p>
            <a:pPr>
              <a:defRPr/>
            </a:pPr>
            <a:r>
              <a:rPr lang="en-US"/>
              <a:t>www.rkiinstruments.com</a:t>
            </a:r>
          </a:p>
        </p:txBody>
      </p:sp>
      <p:sp>
        <p:nvSpPr>
          <p:cNvPr id="5" name="Slide Number Placeholder 4">
            <a:extLst>
              <a:ext uri="{FF2B5EF4-FFF2-40B4-BE49-F238E27FC236}">
                <a16:creationId xmlns:a16="http://schemas.microsoft.com/office/drawing/2014/main" id="{4669612A-0939-0244-A124-3B2ADB4914FA}"/>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357D214E-65D4-4A40-A3D8-0782B61FDDC8}" type="slidenum">
              <a:rPr lang="en-US" altLang="en-US" sz="1000">
                <a:solidFill>
                  <a:srgbClr val="898989"/>
                </a:solidFill>
                <a:latin typeface="Century Gothic" panose="020B0502020202020204" pitchFamily="34" charset="0"/>
              </a:rPr>
              <a:pPr/>
              <a:t>17</a:t>
            </a:fld>
            <a:endParaRPr lang="en-US" altLang="en-US" sz="1000">
              <a:solidFill>
                <a:srgbClr val="898989"/>
              </a:solidFill>
              <a:latin typeface="Century Gothic" panose="020B0502020202020204" pitchFamily="34" charset="0"/>
            </a:endParaRPr>
          </a:p>
        </p:txBody>
      </p:sp>
    </p:spTree>
  </p:cSld>
  <p:clrMapOvr>
    <a:masterClrMapping/>
  </p:clrMapOvr>
  <p:transition>
    <p:zo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1">
            <a:extLst>
              <a:ext uri="{FF2B5EF4-FFF2-40B4-BE49-F238E27FC236}">
                <a16:creationId xmlns:a16="http://schemas.microsoft.com/office/drawing/2014/main" id="{768B0780-13BB-B944-9BC6-E0891FDC8663}"/>
              </a:ext>
            </a:extLst>
          </p:cNvPr>
          <p:cNvSpPr>
            <a:spLocks noGrp="1"/>
          </p:cNvSpPr>
          <p:nvPr>
            <p:ph type="title"/>
          </p:nvPr>
        </p:nvSpPr>
        <p:spPr/>
        <p:txBody>
          <a:bodyPr/>
          <a:lstStyle/>
          <a:p>
            <a:r>
              <a:rPr lang="en-US" altLang="en-US">
                <a:ea typeface="ＭＳ Ｐゴシック" panose="020B0600070205080204" pitchFamily="34" charset="-128"/>
              </a:rPr>
              <a:t>Display Mode</a:t>
            </a:r>
          </a:p>
        </p:txBody>
      </p:sp>
      <p:sp>
        <p:nvSpPr>
          <p:cNvPr id="48130" name="Content Placeholder 2">
            <a:extLst>
              <a:ext uri="{FF2B5EF4-FFF2-40B4-BE49-F238E27FC236}">
                <a16:creationId xmlns:a16="http://schemas.microsoft.com/office/drawing/2014/main" id="{3D41B403-C566-D042-A3BC-971EFFC2FD68}"/>
              </a:ext>
            </a:extLst>
          </p:cNvPr>
          <p:cNvSpPr>
            <a:spLocks noGrp="1"/>
          </p:cNvSpPr>
          <p:nvPr>
            <p:ph idx="1"/>
          </p:nvPr>
        </p:nvSpPr>
        <p:spPr>
          <a:xfrm>
            <a:off x="457200" y="1600200"/>
            <a:ext cx="5105400" cy="4525963"/>
          </a:xfrm>
        </p:spPr>
        <p:txBody>
          <a:bodyPr/>
          <a:lstStyle/>
          <a:p>
            <a:r>
              <a:rPr lang="en-US" altLang="en-US" sz="2000" i="1">
                <a:ea typeface="ＭＳ Ｐゴシック" panose="020B0600070205080204" pitchFamily="34" charset="-128"/>
              </a:rPr>
              <a:t>display remaining log time</a:t>
            </a:r>
          </a:p>
          <a:p>
            <a:pPr lvl="1"/>
            <a:r>
              <a:rPr lang="en-US" altLang="en-US" sz="1800">
                <a:ea typeface="ＭＳ Ｐゴシック" panose="020B0600070205080204" pitchFamily="34" charset="-128"/>
              </a:rPr>
              <a:t>remaining log time screen displays the time remaining until the data logger memory is full</a:t>
            </a:r>
            <a:endParaRPr lang="en-US" altLang="en-US" sz="1800" i="1">
              <a:ea typeface="ＭＳ Ｐゴシック" panose="020B0600070205080204" pitchFamily="34" charset="-128"/>
            </a:endParaRPr>
          </a:p>
          <a:p>
            <a:endParaRPr lang="en-US" altLang="en-US" sz="2000">
              <a:ea typeface="ＭＳ Ｐゴシック" panose="020B0600070205080204" pitchFamily="34" charset="-128"/>
            </a:endParaRPr>
          </a:p>
        </p:txBody>
      </p:sp>
      <p:sp>
        <p:nvSpPr>
          <p:cNvPr id="4" name="Footer Placeholder 3">
            <a:extLst>
              <a:ext uri="{FF2B5EF4-FFF2-40B4-BE49-F238E27FC236}">
                <a16:creationId xmlns:a16="http://schemas.microsoft.com/office/drawing/2014/main" id="{E53EA515-2605-424D-A1EC-264210D13676}"/>
              </a:ext>
            </a:extLst>
          </p:cNvPr>
          <p:cNvSpPr>
            <a:spLocks noGrp="1"/>
          </p:cNvSpPr>
          <p:nvPr>
            <p:ph type="ftr" sz="quarter" idx="11"/>
          </p:nvPr>
        </p:nvSpPr>
        <p:spPr/>
        <p:txBody>
          <a:bodyPr/>
          <a:lstStyle/>
          <a:p>
            <a:pPr>
              <a:defRPr/>
            </a:pPr>
            <a:r>
              <a:rPr lang="en-US"/>
              <a:t>www.rkiinstruments.com</a:t>
            </a:r>
          </a:p>
        </p:txBody>
      </p:sp>
      <p:sp>
        <p:nvSpPr>
          <p:cNvPr id="8" name="Slide Number Placeholder 7">
            <a:extLst>
              <a:ext uri="{FF2B5EF4-FFF2-40B4-BE49-F238E27FC236}">
                <a16:creationId xmlns:a16="http://schemas.microsoft.com/office/drawing/2014/main" id="{ADFDBEFA-EC74-764B-B702-7401443825F0}"/>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3E9A9841-98F7-864D-AE30-6C6A22367E6D}" type="slidenum">
              <a:rPr lang="en-US" altLang="en-US" sz="1000">
                <a:solidFill>
                  <a:srgbClr val="898989"/>
                </a:solidFill>
                <a:latin typeface="Century Gothic" panose="020B0502020202020204" pitchFamily="34" charset="0"/>
              </a:rPr>
              <a:pPr/>
              <a:t>18</a:t>
            </a:fld>
            <a:endParaRPr lang="en-US" altLang="en-US" sz="1000">
              <a:solidFill>
                <a:srgbClr val="898989"/>
              </a:solidFill>
              <a:latin typeface="Century Gothic" panose="020B0502020202020204" pitchFamily="34" charset="0"/>
            </a:endParaRPr>
          </a:p>
        </p:txBody>
      </p:sp>
      <p:pic>
        <p:nvPicPr>
          <p:cNvPr id="48133" name="Content Placeholder 8">
            <a:extLst>
              <a:ext uri="{FF2B5EF4-FFF2-40B4-BE49-F238E27FC236}">
                <a16:creationId xmlns:a16="http://schemas.microsoft.com/office/drawing/2014/main" id="{1DEF596D-9D33-1F4A-A85E-4D6EA765720D}"/>
              </a:ext>
            </a:extLst>
          </p:cNvPr>
          <p:cNvPicPr>
            <a:picLocks noChangeAspect="1"/>
          </p:cNvPicPr>
          <p:nvPr/>
        </p:nvPicPr>
        <p:blipFill>
          <a:blip r:embed="rId2" cstate="screen">
            <a:extLst>
              <a:ext uri="{28A0092B-C50C-407E-A947-70E740481C1C}">
                <a14:useLocalDpi xmlns:a14="http://schemas.microsoft.com/office/drawing/2010/main"/>
              </a:ext>
            </a:extLst>
          </a:blip>
          <a:srcRect l="-71338" r="-71338"/>
          <a:stretch>
            <a:fillRect/>
          </a:stretch>
        </p:blipFill>
        <p:spPr bwMode="auto">
          <a:xfrm>
            <a:off x="3849688" y="1724025"/>
            <a:ext cx="6161087" cy="229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Arrow Connector 5">
            <a:extLst>
              <a:ext uri="{FF2B5EF4-FFF2-40B4-BE49-F238E27FC236}">
                <a16:creationId xmlns:a16="http://schemas.microsoft.com/office/drawing/2014/main" id="{30755FF1-8DDA-104D-BEB8-A912E79AAF7E}"/>
              </a:ext>
            </a:extLst>
          </p:cNvPr>
          <p:cNvCxnSpPr>
            <a:cxnSpLocks noChangeShapeType="1"/>
          </p:cNvCxnSpPr>
          <p:nvPr/>
        </p:nvCxnSpPr>
        <p:spPr bwMode="auto">
          <a:xfrm flipV="1">
            <a:off x="5126038" y="3614738"/>
            <a:ext cx="609600" cy="31750"/>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48135" name="Rectangle 6">
            <a:extLst>
              <a:ext uri="{FF2B5EF4-FFF2-40B4-BE49-F238E27FC236}">
                <a16:creationId xmlns:a16="http://schemas.microsoft.com/office/drawing/2014/main" id="{DAAB588C-F1AB-5743-8773-07BC3E812CCD}"/>
              </a:ext>
            </a:extLst>
          </p:cNvPr>
          <p:cNvSpPr>
            <a:spLocks noChangeArrowheads="1"/>
          </p:cNvSpPr>
          <p:nvPr/>
        </p:nvSpPr>
        <p:spPr bwMode="auto">
          <a:xfrm>
            <a:off x="3517900" y="3432175"/>
            <a:ext cx="15716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2000">
                <a:latin typeface="Century Gothic" panose="020B0502020202020204" pitchFamily="34" charset="0"/>
              </a:rPr>
              <a:t>Factory Set</a:t>
            </a:r>
          </a:p>
        </p:txBody>
      </p:sp>
    </p:spTree>
  </p:cSld>
  <p:clrMapOvr>
    <a:masterClrMapping/>
  </p:clrMapOvr>
  <p:transition>
    <p:zo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1">
            <a:extLst>
              <a:ext uri="{FF2B5EF4-FFF2-40B4-BE49-F238E27FC236}">
                <a16:creationId xmlns:a16="http://schemas.microsoft.com/office/drawing/2014/main" id="{3EDE073E-D31B-7B4A-BC72-65D182BEA85E}"/>
              </a:ext>
            </a:extLst>
          </p:cNvPr>
          <p:cNvSpPr>
            <a:spLocks noGrp="1"/>
          </p:cNvSpPr>
          <p:nvPr>
            <p:ph type="title"/>
          </p:nvPr>
        </p:nvSpPr>
        <p:spPr/>
        <p:txBody>
          <a:bodyPr/>
          <a:lstStyle/>
          <a:p>
            <a:r>
              <a:rPr lang="en-US" altLang="en-US">
                <a:ea typeface="ＭＳ Ｐゴシック" panose="020B0600070205080204" pitchFamily="34" charset="-128"/>
              </a:rPr>
              <a:t>Display Mode</a:t>
            </a:r>
          </a:p>
        </p:txBody>
      </p:sp>
      <p:sp>
        <p:nvSpPr>
          <p:cNvPr id="49154" name="Content Placeholder 2">
            <a:extLst>
              <a:ext uri="{FF2B5EF4-FFF2-40B4-BE49-F238E27FC236}">
                <a16:creationId xmlns:a16="http://schemas.microsoft.com/office/drawing/2014/main" id="{2DBC4C16-2210-4341-99BB-461154D37705}"/>
              </a:ext>
            </a:extLst>
          </p:cNvPr>
          <p:cNvSpPr>
            <a:spLocks noGrp="1"/>
          </p:cNvSpPr>
          <p:nvPr>
            <p:ph idx="1"/>
          </p:nvPr>
        </p:nvSpPr>
        <p:spPr/>
        <p:txBody>
          <a:bodyPr/>
          <a:lstStyle/>
          <a:p>
            <a:r>
              <a:rPr lang="en-US" altLang="en-US" sz="2000" i="1">
                <a:ea typeface="ＭＳ Ｐゴシック" panose="020B0600070205080204" pitchFamily="34" charset="-128"/>
              </a:rPr>
              <a:t>clear the data logger </a:t>
            </a:r>
          </a:p>
          <a:p>
            <a:pPr lvl="1"/>
            <a:r>
              <a:rPr lang="en-US" altLang="en-US" sz="1800">
                <a:ea typeface="ＭＳ Ｐゴシック" panose="020B0600070205080204" pitchFamily="34" charset="-128"/>
              </a:rPr>
              <a:t>Allows user to clear the data logger storage</a:t>
            </a:r>
            <a:endParaRPr lang="en-US" altLang="en-US" sz="1800" i="1">
              <a:ea typeface="ＭＳ Ｐゴシック" panose="020B0600070205080204" pitchFamily="34" charset="-128"/>
            </a:endParaRPr>
          </a:p>
          <a:p>
            <a:r>
              <a:rPr lang="en-US" altLang="en-US" sz="2000" i="1">
                <a:ea typeface="ＭＳ Ｐゴシック" panose="020B0600070205080204" pitchFamily="34" charset="-128"/>
              </a:rPr>
              <a:t>turn the pump on or off </a:t>
            </a:r>
          </a:p>
          <a:p>
            <a:pPr lvl="1"/>
            <a:r>
              <a:rPr lang="en-US" altLang="en-US" sz="1800">
                <a:ea typeface="ＭＳ Ｐゴシック" panose="020B0600070205080204" pitchFamily="34" charset="-128"/>
              </a:rPr>
              <a:t>pump can be turned on and off in this screen (only if activated, default is “OFF”)</a:t>
            </a:r>
            <a:endParaRPr lang="en-US" altLang="en-US" sz="1800" i="1">
              <a:ea typeface="ＭＳ Ｐゴシック" panose="020B0600070205080204" pitchFamily="34" charset="-128"/>
            </a:endParaRPr>
          </a:p>
          <a:p>
            <a:r>
              <a:rPr lang="en-US" altLang="en-US" sz="2000" i="1">
                <a:ea typeface="ＭＳ Ｐゴシック" panose="020B0600070205080204" pitchFamily="34" charset="-128"/>
              </a:rPr>
              <a:t>select a user ID</a:t>
            </a:r>
          </a:p>
          <a:p>
            <a:pPr lvl="1"/>
            <a:r>
              <a:rPr lang="en-US" altLang="en-US" sz="1800">
                <a:ea typeface="ＭＳ Ｐゴシック" panose="020B0600070205080204" pitchFamily="34" charset="-128"/>
              </a:rPr>
              <a:t>The screen displays only if ID DISP in the Maintenance Mode menu is set to “ON”</a:t>
            </a:r>
          </a:p>
          <a:p>
            <a:pPr lvl="1"/>
            <a:r>
              <a:rPr lang="en-US" altLang="en-US" sz="1800">
                <a:ea typeface="ＭＳ Ｐゴシック" panose="020B0600070205080204" pitchFamily="34" charset="-128"/>
              </a:rPr>
              <a:t>Each ID contains 8 characters</a:t>
            </a:r>
          </a:p>
          <a:p>
            <a:pPr lvl="1"/>
            <a:r>
              <a:rPr lang="en-US" altLang="en-US" sz="1800">
                <a:ea typeface="ＭＳ Ｐゴシック" panose="020B0600070205080204" pitchFamily="34" charset="-128"/>
              </a:rPr>
              <a:t>The bottom l of the screen alternates between YES/ENT., the current user ID, and NO /DISP. Uppercase letters, numbers, asterisks (*), dashes (-), and a blank space are available characters. The GX-2012 can store 128 user IDs.</a:t>
            </a:r>
            <a:endParaRPr lang="en-US" altLang="en-US" sz="1800" i="1">
              <a:ea typeface="ＭＳ Ｐゴシック" panose="020B0600070205080204" pitchFamily="34" charset="-128"/>
            </a:endParaRPr>
          </a:p>
          <a:p>
            <a:endParaRPr lang="en-US" altLang="en-US" sz="2000">
              <a:ea typeface="ＭＳ Ｐゴシック" panose="020B0600070205080204" pitchFamily="34" charset="-128"/>
            </a:endParaRPr>
          </a:p>
        </p:txBody>
      </p:sp>
      <p:sp>
        <p:nvSpPr>
          <p:cNvPr id="4" name="Footer Placeholder 3">
            <a:extLst>
              <a:ext uri="{FF2B5EF4-FFF2-40B4-BE49-F238E27FC236}">
                <a16:creationId xmlns:a16="http://schemas.microsoft.com/office/drawing/2014/main" id="{EB0C5ED2-BF79-074B-A983-63B67B9D4B78}"/>
              </a:ext>
            </a:extLst>
          </p:cNvPr>
          <p:cNvSpPr>
            <a:spLocks noGrp="1"/>
          </p:cNvSpPr>
          <p:nvPr>
            <p:ph type="ftr" sz="quarter" idx="11"/>
          </p:nvPr>
        </p:nvSpPr>
        <p:spPr/>
        <p:txBody>
          <a:bodyPr/>
          <a:lstStyle/>
          <a:p>
            <a:pPr>
              <a:defRPr/>
            </a:pPr>
            <a:r>
              <a:rPr lang="en-US"/>
              <a:t>www.rkiinstruments.com</a:t>
            </a:r>
          </a:p>
        </p:txBody>
      </p:sp>
      <p:sp>
        <p:nvSpPr>
          <p:cNvPr id="5" name="Slide Number Placeholder 4">
            <a:extLst>
              <a:ext uri="{FF2B5EF4-FFF2-40B4-BE49-F238E27FC236}">
                <a16:creationId xmlns:a16="http://schemas.microsoft.com/office/drawing/2014/main" id="{C265A6A3-32BE-C345-8418-FE445D6C6EF2}"/>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93B4CFF3-EA29-E741-91C2-64EE7561441F}" type="slidenum">
              <a:rPr lang="en-US" altLang="en-US" sz="1000">
                <a:solidFill>
                  <a:srgbClr val="898989"/>
                </a:solidFill>
                <a:latin typeface="Century Gothic" panose="020B0502020202020204" pitchFamily="34" charset="0"/>
              </a:rPr>
              <a:pPr/>
              <a:t>19</a:t>
            </a:fld>
            <a:endParaRPr lang="en-US" altLang="en-US" sz="1000">
              <a:solidFill>
                <a:srgbClr val="898989"/>
              </a:solidFill>
              <a:latin typeface="Century Gothic" panose="020B0502020202020204" pitchFamily="34" charset="0"/>
            </a:endParaRPr>
          </a:p>
        </p:txBody>
      </p:sp>
    </p:spTree>
  </p:cSld>
  <p:clrMapOvr>
    <a:masterClrMapping/>
  </p:clrMapOvr>
  <p:transition>
    <p:zo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5" name="Content Placeholder 24" descr="GX-2012-backlight.png">
            <a:extLst>
              <a:ext uri="{FF2B5EF4-FFF2-40B4-BE49-F238E27FC236}">
                <a16:creationId xmlns:a16="http://schemas.microsoft.com/office/drawing/2014/main" id="{EC7399E2-A136-4146-889F-99CCB0B3A7C6}"/>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rcRect l="-150919" r="-150919"/>
          <a:stretch>
            <a:fillRect/>
          </a:stretch>
        </p:blipFill>
        <p:spPr/>
      </p:pic>
      <p:sp>
        <p:nvSpPr>
          <p:cNvPr id="31746" name="Title 22">
            <a:extLst>
              <a:ext uri="{FF2B5EF4-FFF2-40B4-BE49-F238E27FC236}">
                <a16:creationId xmlns:a16="http://schemas.microsoft.com/office/drawing/2014/main" id="{2F7D84FE-FE25-5A4C-A081-11AC1E7379AB}"/>
              </a:ext>
            </a:extLst>
          </p:cNvPr>
          <p:cNvSpPr>
            <a:spLocks noGrp="1"/>
          </p:cNvSpPr>
          <p:nvPr>
            <p:ph type="title"/>
          </p:nvPr>
        </p:nvSpPr>
        <p:spPr/>
        <p:txBody>
          <a:bodyPr/>
          <a:lstStyle/>
          <a:p>
            <a:r>
              <a:rPr lang="en-US" altLang="en-US">
                <a:ea typeface="ＭＳ Ｐゴシック" panose="020B0600070205080204" pitchFamily="34" charset="-128"/>
              </a:rPr>
              <a:t>GX-2012</a:t>
            </a:r>
          </a:p>
        </p:txBody>
      </p:sp>
      <p:sp>
        <p:nvSpPr>
          <p:cNvPr id="2" name="Footer Placeholder 1">
            <a:extLst>
              <a:ext uri="{FF2B5EF4-FFF2-40B4-BE49-F238E27FC236}">
                <a16:creationId xmlns:a16="http://schemas.microsoft.com/office/drawing/2014/main" id="{BDAC460D-6039-AE41-9EC5-BDF753AA71B9}"/>
              </a:ext>
            </a:extLst>
          </p:cNvPr>
          <p:cNvSpPr>
            <a:spLocks noGrp="1"/>
          </p:cNvSpPr>
          <p:nvPr>
            <p:ph type="ftr" sz="quarter" idx="11"/>
          </p:nvPr>
        </p:nvSpPr>
        <p:spPr/>
        <p:txBody>
          <a:bodyPr/>
          <a:lstStyle/>
          <a:p>
            <a:pPr>
              <a:defRPr/>
            </a:pPr>
            <a:r>
              <a:rPr lang="en-US"/>
              <a:t>www.rkiinstruments.com</a:t>
            </a:r>
          </a:p>
        </p:txBody>
      </p:sp>
      <p:sp>
        <p:nvSpPr>
          <p:cNvPr id="3" name="Slide Number Placeholder 2">
            <a:extLst>
              <a:ext uri="{FF2B5EF4-FFF2-40B4-BE49-F238E27FC236}">
                <a16:creationId xmlns:a16="http://schemas.microsoft.com/office/drawing/2014/main" id="{054793A7-4650-4E4D-84F9-3B53CD9C8856}"/>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311C21C1-CA50-F841-9A97-FB2A4C8D4432}" type="slidenum">
              <a:rPr lang="en-US" altLang="en-US" sz="1000">
                <a:solidFill>
                  <a:srgbClr val="898989"/>
                </a:solidFill>
                <a:latin typeface="Century Gothic" panose="020B0502020202020204" pitchFamily="34" charset="0"/>
              </a:rPr>
              <a:pPr/>
              <a:t>2</a:t>
            </a:fld>
            <a:endParaRPr lang="en-US" altLang="en-US" sz="1000">
              <a:solidFill>
                <a:srgbClr val="898989"/>
              </a:solidFill>
              <a:latin typeface="Century Gothic" panose="020B0502020202020204" pitchFamily="34" charset="0"/>
            </a:endParaRPr>
          </a:p>
        </p:txBody>
      </p:sp>
      <p:cxnSp>
        <p:nvCxnSpPr>
          <p:cNvPr id="15" name="Straight Arrow Connector 14">
            <a:extLst>
              <a:ext uri="{FF2B5EF4-FFF2-40B4-BE49-F238E27FC236}">
                <a16:creationId xmlns:a16="http://schemas.microsoft.com/office/drawing/2014/main" id="{89DF842D-10A8-BA40-8B5A-FDDCF3C25052}"/>
              </a:ext>
            </a:extLst>
          </p:cNvPr>
          <p:cNvCxnSpPr>
            <a:cxnSpLocks noChangeShapeType="1"/>
          </p:cNvCxnSpPr>
          <p:nvPr/>
        </p:nvCxnSpPr>
        <p:spPr bwMode="auto">
          <a:xfrm flipV="1">
            <a:off x="3294063" y="4264025"/>
            <a:ext cx="914400" cy="228600"/>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31750" name="TextBox 15">
            <a:extLst>
              <a:ext uri="{FF2B5EF4-FFF2-40B4-BE49-F238E27FC236}">
                <a16:creationId xmlns:a16="http://schemas.microsoft.com/office/drawing/2014/main" id="{DD258333-F475-4A4D-A43D-34A2C7BBC978}"/>
              </a:ext>
            </a:extLst>
          </p:cNvPr>
          <p:cNvSpPr txBox="1">
            <a:spLocks noChangeArrowheads="1"/>
          </p:cNvSpPr>
          <p:nvPr/>
        </p:nvSpPr>
        <p:spPr bwMode="auto">
          <a:xfrm>
            <a:off x="2647950" y="4308475"/>
            <a:ext cx="6492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800">
                <a:latin typeface="Century Gothic" panose="020B0502020202020204" pitchFamily="34" charset="0"/>
              </a:rPr>
              <a:t>LCD</a:t>
            </a:r>
          </a:p>
        </p:txBody>
      </p:sp>
      <p:cxnSp>
        <p:nvCxnSpPr>
          <p:cNvPr id="18" name="Straight Arrow Connector 17">
            <a:extLst>
              <a:ext uri="{FF2B5EF4-FFF2-40B4-BE49-F238E27FC236}">
                <a16:creationId xmlns:a16="http://schemas.microsoft.com/office/drawing/2014/main" id="{12320118-1FF0-934B-88C8-86EEB0766092}"/>
              </a:ext>
            </a:extLst>
          </p:cNvPr>
          <p:cNvCxnSpPr>
            <a:cxnSpLocks noChangeShapeType="1"/>
          </p:cNvCxnSpPr>
          <p:nvPr/>
        </p:nvCxnSpPr>
        <p:spPr bwMode="auto">
          <a:xfrm rot="10800000" flipV="1">
            <a:off x="4953000" y="5530850"/>
            <a:ext cx="1143000" cy="0"/>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31752" name="TextBox 18">
            <a:extLst>
              <a:ext uri="{FF2B5EF4-FFF2-40B4-BE49-F238E27FC236}">
                <a16:creationId xmlns:a16="http://schemas.microsoft.com/office/drawing/2014/main" id="{F8702498-AF00-3747-ACCA-D1C70D9D79CE}"/>
              </a:ext>
            </a:extLst>
          </p:cNvPr>
          <p:cNvSpPr txBox="1">
            <a:spLocks noChangeArrowheads="1"/>
          </p:cNvSpPr>
          <p:nvPr/>
        </p:nvSpPr>
        <p:spPr bwMode="auto">
          <a:xfrm>
            <a:off x="6096000" y="5345113"/>
            <a:ext cx="6588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800">
                <a:latin typeface="Century Gothic" panose="020B0502020202020204" pitchFamily="34" charset="0"/>
              </a:rPr>
              <a:t>IrDA</a:t>
            </a:r>
          </a:p>
        </p:txBody>
      </p:sp>
      <p:cxnSp>
        <p:nvCxnSpPr>
          <p:cNvPr id="21" name="Straight Arrow Connector 20">
            <a:extLst>
              <a:ext uri="{FF2B5EF4-FFF2-40B4-BE49-F238E27FC236}">
                <a16:creationId xmlns:a16="http://schemas.microsoft.com/office/drawing/2014/main" id="{0EE32E37-A40D-3E45-A01E-E71CEA5CB094}"/>
              </a:ext>
            </a:extLst>
          </p:cNvPr>
          <p:cNvCxnSpPr>
            <a:cxnSpLocks noChangeShapeType="1"/>
          </p:cNvCxnSpPr>
          <p:nvPr/>
        </p:nvCxnSpPr>
        <p:spPr bwMode="auto">
          <a:xfrm rot="10800000">
            <a:off x="4694238" y="1955800"/>
            <a:ext cx="685800" cy="1588"/>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31754" name="TextBox 21">
            <a:extLst>
              <a:ext uri="{FF2B5EF4-FFF2-40B4-BE49-F238E27FC236}">
                <a16:creationId xmlns:a16="http://schemas.microsoft.com/office/drawing/2014/main" id="{C222A42C-5BF1-ED40-8865-6012DB206C10}"/>
              </a:ext>
            </a:extLst>
          </p:cNvPr>
          <p:cNvSpPr txBox="1">
            <a:spLocks noChangeArrowheads="1"/>
          </p:cNvSpPr>
          <p:nvPr/>
        </p:nvSpPr>
        <p:spPr bwMode="auto">
          <a:xfrm>
            <a:off x="5392738" y="1779588"/>
            <a:ext cx="19367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800">
                <a:latin typeface="Century Gothic" panose="020B0502020202020204" pitchFamily="34" charset="0"/>
              </a:rPr>
              <a:t>Tapered Nozzle</a:t>
            </a:r>
          </a:p>
        </p:txBody>
      </p:sp>
      <p:cxnSp>
        <p:nvCxnSpPr>
          <p:cNvPr id="26" name="Straight Arrow Connector 25">
            <a:extLst>
              <a:ext uri="{FF2B5EF4-FFF2-40B4-BE49-F238E27FC236}">
                <a16:creationId xmlns:a16="http://schemas.microsoft.com/office/drawing/2014/main" id="{126EB253-EFF6-A044-9E0A-5232307AE6FB}"/>
              </a:ext>
            </a:extLst>
          </p:cNvPr>
          <p:cNvCxnSpPr>
            <a:cxnSpLocks noChangeShapeType="1"/>
          </p:cNvCxnSpPr>
          <p:nvPr/>
        </p:nvCxnSpPr>
        <p:spPr bwMode="auto">
          <a:xfrm rot="10800000" flipV="1">
            <a:off x="4884738" y="2732088"/>
            <a:ext cx="685800" cy="533400"/>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31756" name="TextBox 26">
            <a:extLst>
              <a:ext uri="{FF2B5EF4-FFF2-40B4-BE49-F238E27FC236}">
                <a16:creationId xmlns:a16="http://schemas.microsoft.com/office/drawing/2014/main" id="{76D4E804-9689-AD42-9F02-3E345341FDF7}"/>
              </a:ext>
            </a:extLst>
          </p:cNvPr>
          <p:cNvSpPr txBox="1">
            <a:spLocks noChangeArrowheads="1"/>
          </p:cNvSpPr>
          <p:nvPr/>
        </p:nvSpPr>
        <p:spPr bwMode="auto">
          <a:xfrm>
            <a:off x="5549900" y="2528888"/>
            <a:ext cx="18129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800">
                <a:latin typeface="Century Gothic" panose="020B0502020202020204" pitchFamily="34" charset="0"/>
              </a:rPr>
              <a:t>Alarm Lamp 1</a:t>
            </a:r>
          </a:p>
        </p:txBody>
      </p:sp>
      <p:cxnSp>
        <p:nvCxnSpPr>
          <p:cNvPr id="29" name="Straight Arrow Connector 28">
            <a:extLst>
              <a:ext uri="{FF2B5EF4-FFF2-40B4-BE49-F238E27FC236}">
                <a16:creationId xmlns:a16="http://schemas.microsoft.com/office/drawing/2014/main" id="{2C8A26F4-46EB-1842-8568-90E8CC2B17E3}"/>
              </a:ext>
            </a:extLst>
          </p:cNvPr>
          <p:cNvCxnSpPr>
            <a:cxnSpLocks noChangeShapeType="1"/>
          </p:cNvCxnSpPr>
          <p:nvPr/>
        </p:nvCxnSpPr>
        <p:spPr bwMode="auto">
          <a:xfrm>
            <a:off x="3167063" y="2957513"/>
            <a:ext cx="914400" cy="577850"/>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31758" name="TextBox 31">
            <a:extLst>
              <a:ext uri="{FF2B5EF4-FFF2-40B4-BE49-F238E27FC236}">
                <a16:creationId xmlns:a16="http://schemas.microsoft.com/office/drawing/2014/main" id="{0EA5D80C-8248-C848-BD1D-6A60EFAB7327}"/>
              </a:ext>
            </a:extLst>
          </p:cNvPr>
          <p:cNvSpPr txBox="1">
            <a:spLocks noChangeArrowheads="1"/>
          </p:cNvSpPr>
          <p:nvPr/>
        </p:nvSpPr>
        <p:spPr bwMode="auto">
          <a:xfrm>
            <a:off x="1536700" y="2352675"/>
            <a:ext cx="24177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800">
                <a:latin typeface="Century Gothic" panose="020B0502020202020204" pitchFamily="34" charset="0"/>
              </a:rPr>
              <a:t>Buzzer </a:t>
            </a:r>
            <a:br>
              <a:rPr lang="en-US" altLang="en-US" sz="1800">
                <a:latin typeface="Century Gothic" panose="020B0502020202020204" pitchFamily="34" charset="0"/>
              </a:rPr>
            </a:br>
            <a:r>
              <a:rPr lang="en-US" altLang="en-US" sz="1800">
                <a:latin typeface="Century Gothic" panose="020B0502020202020204" pitchFamily="34" charset="0"/>
              </a:rPr>
              <a:t>(more than 95dB)</a:t>
            </a:r>
          </a:p>
        </p:txBody>
      </p:sp>
      <p:cxnSp>
        <p:nvCxnSpPr>
          <p:cNvPr id="34" name="Straight Arrow Connector 33">
            <a:extLst>
              <a:ext uri="{FF2B5EF4-FFF2-40B4-BE49-F238E27FC236}">
                <a16:creationId xmlns:a16="http://schemas.microsoft.com/office/drawing/2014/main" id="{A33A8867-1ED6-D246-B7AE-4B78FE732CD9}"/>
              </a:ext>
            </a:extLst>
          </p:cNvPr>
          <p:cNvCxnSpPr>
            <a:cxnSpLocks noChangeShapeType="1"/>
          </p:cNvCxnSpPr>
          <p:nvPr/>
        </p:nvCxnSpPr>
        <p:spPr bwMode="auto">
          <a:xfrm rot="5400000" flipH="1" flipV="1">
            <a:off x="3363913" y="4619625"/>
            <a:ext cx="577850" cy="533400"/>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31760" name="TextBox 34">
            <a:extLst>
              <a:ext uri="{FF2B5EF4-FFF2-40B4-BE49-F238E27FC236}">
                <a16:creationId xmlns:a16="http://schemas.microsoft.com/office/drawing/2014/main" id="{ADD8AFF8-071A-1244-9349-1A2447C8EE71}"/>
              </a:ext>
            </a:extLst>
          </p:cNvPr>
          <p:cNvSpPr txBox="1">
            <a:spLocks noChangeArrowheads="1"/>
          </p:cNvSpPr>
          <p:nvPr/>
        </p:nvSpPr>
        <p:spPr bwMode="auto">
          <a:xfrm>
            <a:off x="1828800" y="5175250"/>
            <a:ext cx="18129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800">
                <a:latin typeface="Century Gothic" panose="020B0502020202020204" pitchFamily="34" charset="0"/>
              </a:rPr>
              <a:t>Alarm Lamp 2</a:t>
            </a:r>
          </a:p>
        </p:txBody>
      </p:sp>
      <p:cxnSp>
        <p:nvCxnSpPr>
          <p:cNvPr id="39" name="Straight Arrow Connector 38">
            <a:extLst>
              <a:ext uri="{FF2B5EF4-FFF2-40B4-BE49-F238E27FC236}">
                <a16:creationId xmlns:a16="http://schemas.microsoft.com/office/drawing/2014/main" id="{9C683EE5-7002-E046-896D-AFCF469084BF}"/>
              </a:ext>
            </a:extLst>
          </p:cNvPr>
          <p:cNvCxnSpPr>
            <a:cxnSpLocks noChangeShapeType="1"/>
          </p:cNvCxnSpPr>
          <p:nvPr/>
        </p:nvCxnSpPr>
        <p:spPr bwMode="auto">
          <a:xfrm rot="10800000">
            <a:off x="5080000" y="4418013"/>
            <a:ext cx="571500" cy="1587"/>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31762" name="TextBox 40">
            <a:extLst>
              <a:ext uri="{FF2B5EF4-FFF2-40B4-BE49-F238E27FC236}">
                <a16:creationId xmlns:a16="http://schemas.microsoft.com/office/drawing/2014/main" id="{84E1F2C3-45CA-E943-A1B4-BBF8B637BE29}"/>
              </a:ext>
            </a:extLst>
          </p:cNvPr>
          <p:cNvSpPr txBox="1">
            <a:spLocks noChangeArrowheads="1"/>
          </p:cNvSpPr>
          <p:nvPr/>
        </p:nvSpPr>
        <p:spPr bwMode="auto">
          <a:xfrm>
            <a:off x="5665788" y="4235450"/>
            <a:ext cx="18113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800">
                <a:latin typeface="Century Gothic" panose="020B0502020202020204" pitchFamily="34" charset="0"/>
              </a:rPr>
              <a:t>Alarm Lamp 3</a:t>
            </a:r>
          </a:p>
        </p:txBody>
      </p:sp>
    </p:spTree>
  </p:cSld>
  <p:clrMapOvr>
    <a:masterClrMapping/>
  </p:clrMapOvr>
  <p:transition>
    <p:zoom/>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a:extLst>
              <a:ext uri="{FF2B5EF4-FFF2-40B4-BE49-F238E27FC236}">
                <a16:creationId xmlns:a16="http://schemas.microsoft.com/office/drawing/2014/main" id="{CE11573B-3BDC-4D4C-8F3A-5709730FC828}"/>
              </a:ext>
            </a:extLst>
          </p:cNvPr>
          <p:cNvSpPr>
            <a:spLocks noGrp="1"/>
          </p:cNvSpPr>
          <p:nvPr>
            <p:ph type="title"/>
          </p:nvPr>
        </p:nvSpPr>
        <p:spPr/>
        <p:txBody>
          <a:bodyPr/>
          <a:lstStyle/>
          <a:p>
            <a:r>
              <a:rPr lang="en-US" altLang="en-US">
                <a:ea typeface="ＭＳ Ｐゴシック" panose="020B0600070205080204" pitchFamily="34" charset="-128"/>
              </a:rPr>
              <a:t>Display Mode</a:t>
            </a:r>
          </a:p>
        </p:txBody>
      </p:sp>
      <p:sp>
        <p:nvSpPr>
          <p:cNvPr id="50178" name="Content Placeholder 2">
            <a:extLst>
              <a:ext uri="{FF2B5EF4-FFF2-40B4-BE49-F238E27FC236}">
                <a16:creationId xmlns:a16="http://schemas.microsoft.com/office/drawing/2014/main" id="{2CE042C4-AF32-204E-BB29-BD242A9B3714}"/>
              </a:ext>
            </a:extLst>
          </p:cNvPr>
          <p:cNvSpPr>
            <a:spLocks noGrp="1"/>
          </p:cNvSpPr>
          <p:nvPr>
            <p:ph idx="1"/>
          </p:nvPr>
        </p:nvSpPr>
        <p:spPr/>
        <p:txBody>
          <a:bodyPr/>
          <a:lstStyle/>
          <a:p>
            <a:r>
              <a:rPr lang="en-US" altLang="en-US" i="1">
                <a:ea typeface="ＭＳ Ｐゴシック" panose="020B0600070205080204" pitchFamily="34" charset="-128"/>
              </a:rPr>
              <a:t> select a station ID </a:t>
            </a:r>
          </a:p>
          <a:p>
            <a:pPr lvl="1"/>
            <a:r>
              <a:rPr lang="en-US" altLang="en-US">
                <a:ea typeface="ＭＳ Ｐゴシック" panose="020B0600070205080204" pitchFamily="34" charset="-128"/>
              </a:rPr>
              <a:t>After entering Display Mode and proceeding to the Station ID screen, press and hold the POWER ENTER button. The bottom line of this screen alternates between YES/ENT., the current station ID, and NO /DISP.</a:t>
            </a:r>
          </a:p>
          <a:p>
            <a:pPr lvl="1"/>
            <a:r>
              <a:rPr lang="en-US" altLang="en-US">
                <a:ea typeface="ＭＳ Ｐゴシック" panose="020B0600070205080204" pitchFamily="34" charset="-128"/>
              </a:rPr>
              <a:t>Use the AIR▲ and (SHIFT)▼buttons to scroll through the 128 possible station IDs.</a:t>
            </a:r>
          </a:p>
          <a:p>
            <a:pPr lvl="1"/>
            <a:r>
              <a:rPr lang="en-US" altLang="en-US">
                <a:ea typeface="ＭＳ Ｐゴシック" panose="020B0600070205080204" pitchFamily="34" charset="-128"/>
              </a:rPr>
              <a:t>Press the POWER ENTER button to select a station ID.</a:t>
            </a:r>
            <a:endParaRPr lang="en-US" altLang="en-US" i="1">
              <a:ea typeface="ＭＳ Ｐゴシック" panose="020B0600070205080204" pitchFamily="34" charset="-128"/>
            </a:endParaRPr>
          </a:p>
          <a:p>
            <a:r>
              <a:rPr lang="en-US" altLang="en-US" i="1">
                <a:ea typeface="ＭＳ Ｐゴシック" panose="020B0600070205080204" pitchFamily="34" charset="-128"/>
              </a:rPr>
              <a:t>display snap logging data </a:t>
            </a:r>
          </a:p>
          <a:p>
            <a:endParaRPr lang="en-US" altLang="en-US">
              <a:ea typeface="ＭＳ Ｐゴシック" panose="020B0600070205080204" pitchFamily="34" charset="-128"/>
            </a:endParaRPr>
          </a:p>
        </p:txBody>
      </p:sp>
      <p:sp>
        <p:nvSpPr>
          <p:cNvPr id="4" name="Footer Placeholder 3">
            <a:extLst>
              <a:ext uri="{FF2B5EF4-FFF2-40B4-BE49-F238E27FC236}">
                <a16:creationId xmlns:a16="http://schemas.microsoft.com/office/drawing/2014/main" id="{E463068F-7768-B642-B9F9-46832CA4438A}"/>
              </a:ext>
            </a:extLst>
          </p:cNvPr>
          <p:cNvSpPr>
            <a:spLocks noGrp="1"/>
          </p:cNvSpPr>
          <p:nvPr>
            <p:ph type="ftr" sz="quarter" idx="11"/>
          </p:nvPr>
        </p:nvSpPr>
        <p:spPr/>
        <p:txBody>
          <a:bodyPr/>
          <a:lstStyle/>
          <a:p>
            <a:pPr>
              <a:defRPr/>
            </a:pPr>
            <a:r>
              <a:rPr lang="en-US"/>
              <a:t>www.rkiinstruments.com</a:t>
            </a:r>
          </a:p>
        </p:txBody>
      </p:sp>
      <p:sp>
        <p:nvSpPr>
          <p:cNvPr id="5" name="Slide Number Placeholder 4">
            <a:extLst>
              <a:ext uri="{FF2B5EF4-FFF2-40B4-BE49-F238E27FC236}">
                <a16:creationId xmlns:a16="http://schemas.microsoft.com/office/drawing/2014/main" id="{BC5F618B-6CF0-174A-B88B-B094370DF7D5}"/>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E49B42E5-9131-F741-85AC-04467B10F865}" type="slidenum">
              <a:rPr lang="en-US" altLang="en-US" sz="1000">
                <a:solidFill>
                  <a:srgbClr val="898989"/>
                </a:solidFill>
                <a:latin typeface="Century Gothic" panose="020B0502020202020204" pitchFamily="34" charset="0"/>
              </a:rPr>
              <a:pPr/>
              <a:t>20</a:t>
            </a:fld>
            <a:endParaRPr lang="en-US" altLang="en-US" sz="1000">
              <a:solidFill>
                <a:srgbClr val="898989"/>
              </a:solidFill>
              <a:latin typeface="Century Gothic" panose="020B0502020202020204" pitchFamily="34" charset="0"/>
            </a:endParaRPr>
          </a:p>
        </p:txBody>
      </p:sp>
    </p:spTree>
  </p:cSld>
  <p:clrMapOvr>
    <a:masterClrMapping/>
  </p:clrMapOvr>
  <p:transition>
    <p:zo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8">
            <a:extLst>
              <a:ext uri="{FF2B5EF4-FFF2-40B4-BE49-F238E27FC236}">
                <a16:creationId xmlns:a16="http://schemas.microsoft.com/office/drawing/2014/main" id="{3233C4D8-9A8B-B141-A1EC-E0727911823C}"/>
              </a:ext>
            </a:extLst>
          </p:cNvPr>
          <p:cNvSpPr>
            <a:spLocks noGrp="1"/>
          </p:cNvSpPr>
          <p:nvPr>
            <p:ph type="title"/>
          </p:nvPr>
        </p:nvSpPr>
        <p:spPr/>
        <p:txBody>
          <a:bodyPr/>
          <a:lstStyle/>
          <a:p>
            <a:r>
              <a:rPr lang="en-US" altLang="en-US">
                <a:ea typeface="ＭＳ Ｐゴシック" panose="020B0600070205080204" pitchFamily="34" charset="-128"/>
              </a:rPr>
              <a:t>Snap Logging</a:t>
            </a:r>
          </a:p>
        </p:txBody>
      </p:sp>
      <p:sp>
        <p:nvSpPr>
          <p:cNvPr id="51202" name="Content Placeholder 9">
            <a:extLst>
              <a:ext uri="{FF2B5EF4-FFF2-40B4-BE49-F238E27FC236}">
                <a16:creationId xmlns:a16="http://schemas.microsoft.com/office/drawing/2014/main" id="{C455B54D-739B-9E43-ABEC-AD7E17ED881A}"/>
              </a:ext>
            </a:extLst>
          </p:cNvPr>
          <p:cNvSpPr>
            <a:spLocks noGrp="1"/>
          </p:cNvSpPr>
          <p:nvPr>
            <p:ph idx="1"/>
          </p:nvPr>
        </p:nvSpPr>
        <p:spPr>
          <a:xfrm>
            <a:off x="457200" y="3360738"/>
            <a:ext cx="8342313" cy="2605087"/>
          </a:xfrm>
        </p:spPr>
        <p:txBody>
          <a:bodyPr/>
          <a:lstStyle/>
          <a:p>
            <a:r>
              <a:rPr lang="en-US" altLang="en-US" sz="1800">
                <a:ea typeface="ＭＳ Ｐゴシック" panose="020B0600070205080204" pitchFamily="34" charset="-128"/>
              </a:rPr>
              <a:t>Snap </a:t>
            </a:r>
            <a:r>
              <a:rPr lang="en-US" altLang="en-US" sz="2000">
                <a:ea typeface="ＭＳ Ｐゴシック" panose="020B0600070205080204" pitchFamily="34" charset="-128"/>
              </a:rPr>
              <a:t>Logging</a:t>
            </a:r>
            <a:r>
              <a:rPr lang="en-US" altLang="en-US" sz="1800">
                <a:ea typeface="ＭＳ Ｐゴシック" panose="020B0600070205080204" pitchFamily="34" charset="-128"/>
              </a:rPr>
              <a:t> Function</a:t>
            </a:r>
          </a:p>
          <a:p>
            <a:pPr lvl="1"/>
            <a:r>
              <a:rPr lang="en-US" altLang="en-US" sz="1600">
                <a:ea typeface="ＭＳ Ｐゴシック" panose="020B0600070205080204" pitchFamily="34" charset="-128"/>
              </a:rPr>
              <a:t>Logging a instantaneous value of measuring</a:t>
            </a:r>
          </a:p>
          <a:p>
            <a:pPr lvl="1"/>
            <a:r>
              <a:rPr lang="en-US" altLang="en-US" sz="1600">
                <a:ea typeface="ＭＳ Ｐゴシック" panose="020B0600070205080204" pitchFamily="34" charset="-128"/>
              </a:rPr>
              <a:t>Can store up to 256 cases</a:t>
            </a:r>
          </a:p>
          <a:p>
            <a:r>
              <a:rPr lang="en-US" altLang="en-US" sz="1800">
                <a:ea typeface="ＭＳ Ｐゴシック" panose="020B0600070205080204" pitchFamily="34" charset="-128"/>
              </a:rPr>
              <a:t>Press and hold the ▲AIR and (SHIFT)▼ buttons until you hear a beep. </a:t>
            </a:r>
          </a:p>
          <a:p>
            <a:r>
              <a:rPr lang="en-US" altLang="en-US" sz="1800">
                <a:ea typeface="ＭＳ Ｐゴシック" panose="020B0600070205080204" pitchFamily="34" charset="-128"/>
              </a:rPr>
              <a:t>The following screens will scroll through. </a:t>
            </a:r>
          </a:p>
          <a:p>
            <a:pPr lvl="1"/>
            <a:r>
              <a:rPr lang="en-US" altLang="en-US" sz="1600">
                <a:ea typeface="ＭＳ Ｐゴシック" panose="020B0600070205080204" pitchFamily="34" charset="-128"/>
              </a:rPr>
              <a:t>The first screen displays what snap log ID will be given to this particular set of data. </a:t>
            </a:r>
          </a:p>
          <a:p>
            <a:pPr lvl="1"/>
            <a:r>
              <a:rPr lang="en-US" altLang="en-US" sz="1600">
                <a:ea typeface="ＭＳ Ｐゴシック" panose="020B0600070205080204" pitchFamily="34" charset="-128"/>
              </a:rPr>
              <a:t>The second screen displays the year, month, day, and time of the snap log.</a:t>
            </a:r>
          </a:p>
          <a:p>
            <a:pPr lvl="1"/>
            <a:r>
              <a:rPr lang="en-US" altLang="en-US" sz="1600">
                <a:ea typeface="ＭＳ Ｐゴシック" panose="020B0600070205080204" pitchFamily="34" charset="-128"/>
              </a:rPr>
              <a:t>The third screen displays the gas concentrations that will be saved in this snap log.</a:t>
            </a:r>
          </a:p>
        </p:txBody>
      </p:sp>
      <p:sp>
        <p:nvSpPr>
          <p:cNvPr id="3" name="Footer Placeholder 2">
            <a:extLst>
              <a:ext uri="{FF2B5EF4-FFF2-40B4-BE49-F238E27FC236}">
                <a16:creationId xmlns:a16="http://schemas.microsoft.com/office/drawing/2014/main" id="{188841CB-4D70-624A-9AF8-7BEFF42DFC36}"/>
              </a:ext>
            </a:extLst>
          </p:cNvPr>
          <p:cNvSpPr>
            <a:spLocks noGrp="1"/>
          </p:cNvSpPr>
          <p:nvPr>
            <p:ph type="ftr" sz="quarter" idx="11"/>
          </p:nvPr>
        </p:nvSpPr>
        <p:spPr/>
        <p:txBody>
          <a:bodyPr/>
          <a:lstStyle/>
          <a:p>
            <a:pPr>
              <a:defRPr/>
            </a:pPr>
            <a:r>
              <a:rPr lang="en-US"/>
              <a:t>www.rkiinstruments.com</a:t>
            </a:r>
          </a:p>
        </p:txBody>
      </p:sp>
      <p:sp>
        <p:nvSpPr>
          <p:cNvPr id="4" name="Slide Number Placeholder 3">
            <a:extLst>
              <a:ext uri="{FF2B5EF4-FFF2-40B4-BE49-F238E27FC236}">
                <a16:creationId xmlns:a16="http://schemas.microsoft.com/office/drawing/2014/main" id="{E8878346-A1F1-0D49-81A6-F64E2FA345D9}"/>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CCE3F336-868F-DD4A-A208-7AFE19BD43E6}" type="slidenum">
              <a:rPr lang="en-US" altLang="en-US" sz="1000">
                <a:solidFill>
                  <a:srgbClr val="898989"/>
                </a:solidFill>
                <a:latin typeface="Century Gothic" panose="020B0502020202020204" pitchFamily="34" charset="0"/>
              </a:rPr>
              <a:pPr/>
              <a:t>21</a:t>
            </a:fld>
            <a:endParaRPr lang="en-US" altLang="en-US" sz="1000">
              <a:solidFill>
                <a:srgbClr val="898989"/>
              </a:solidFill>
              <a:latin typeface="Century Gothic" panose="020B0502020202020204" pitchFamily="34" charset="0"/>
            </a:endParaRPr>
          </a:p>
        </p:txBody>
      </p:sp>
      <p:pic>
        <p:nvPicPr>
          <p:cNvPr id="51205" name="Content Placeholder 1">
            <a:extLst>
              <a:ext uri="{FF2B5EF4-FFF2-40B4-BE49-F238E27FC236}">
                <a16:creationId xmlns:a16="http://schemas.microsoft.com/office/drawing/2014/main" id="{7272F26F-9435-744E-91D6-310CF284FF2E}"/>
              </a:ext>
            </a:extLst>
          </p:cNvPr>
          <p:cNvPicPr>
            <a:picLocks noGrp="1" noChangeAspect="1"/>
          </p:cNvPicPr>
          <p:nvPr>
            <p:ph type="pic" sz="quarter" idx="4294967295"/>
          </p:nvPr>
        </p:nvPicPr>
        <p:blipFill>
          <a:blip r:embed="rId2" cstate="screen">
            <a:extLst>
              <a:ext uri="{28A0092B-C50C-407E-A947-70E740481C1C}">
                <a14:useLocalDpi xmlns:a14="http://schemas.microsoft.com/office/drawing/2010/main"/>
              </a:ext>
            </a:extLst>
          </a:blip>
          <a:srcRect t="1572" b="1572"/>
          <a:stretch>
            <a:fillRect/>
          </a:stretch>
        </p:blipFill>
        <p:spPr>
          <a:xfrm>
            <a:off x="1885950" y="1233488"/>
            <a:ext cx="5486400" cy="2046287"/>
          </a:xfrm>
        </p:spPr>
      </p:pic>
    </p:spTree>
  </p:cSld>
  <p:clrMapOvr>
    <a:masterClrMapping/>
  </p:clrMapOvr>
  <p:transition>
    <p:zoom/>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1">
            <a:extLst>
              <a:ext uri="{FF2B5EF4-FFF2-40B4-BE49-F238E27FC236}">
                <a16:creationId xmlns:a16="http://schemas.microsoft.com/office/drawing/2014/main" id="{363F09F1-6E87-7D4E-A44B-457CC2E47330}"/>
              </a:ext>
            </a:extLst>
          </p:cNvPr>
          <p:cNvSpPr>
            <a:spLocks noGrp="1"/>
          </p:cNvSpPr>
          <p:nvPr>
            <p:ph type="title"/>
          </p:nvPr>
        </p:nvSpPr>
        <p:spPr/>
        <p:txBody>
          <a:bodyPr/>
          <a:lstStyle/>
          <a:p>
            <a:r>
              <a:rPr lang="en-US" altLang="en-US">
                <a:ea typeface="ＭＳ Ｐゴシック" panose="020B0600070205080204" pitchFamily="34" charset="-128"/>
              </a:rPr>
              <a:t>Snap Logging</a:t>
            </a:r>
          </a:p>
        </p:txBody>
      </p:sp>
      <p:sp>
        <p:nvSpPr>
          <p:cNvPr id="52226" name="Content Placeholder 2">
            <a:extLst>
              <a:ext uri="{FF2B5EF4-FFF2-40B4-BE49-F238E27FC236}">
                <a16:creationId xmlns:a16="http://schemas.microsoft.com/office/drawing/2014/main" id="{A5C1D4FA-9374-B84C-9E15-AE30F7FEDA91}"/>
              </a:ext>
            </a:extLst>
          </p:cNvPr>
          <p:cNvSpPr>
            <a:spLocks noGrp="1"/>
          </p:cNvSpPr>
          <p:nvPr>
            <p:ph idx="1"/>
          </p:nvPr>
        </p:nvSpPr>
        <p:spPr/>
        <p:txBody>
          <a:bodyPr/>
          <a:lstStyle/>
          <a:p>
            <a:r>
              <a:rPr lang="en-US" altLang="en-US" sz="2000">
                <a:ea typeface="ＭＳ Ｐゴシック" panose="020B0600070205080204" pitchFamily="34" charset="-128"/>
              </a:rPr>
              <a:t>To take a snap log of the data, press and release the POWER ENTER button. The unit will display END along the bottom of the screen before returning to the Normal Operation Screen.</a:t>
            </a:r>
          </a:p>
          <a:p>
            <a:r>
              <a:rPr lang="en-US" altLang="en-US" sz="2000">
                <a:ea typeface="ＭＳ Ｐゴシック" panose="020B0600070205080204" pitchFamily="34" charset="-128"/>
              </a:rPr>
              <a:t>To exit the set of screens without taking a snap log, press and release the DISPLAY (ADJ) button. </a:t>
            </a:r>
          </a:p>
          <a:p>
            <a:r>
              <a:rPr lang="en-US" altLang="en-US" sz="2000">
                <a:ea typeface="ＭＳ Ｐゴシック" panose="020B0600070205080204" pitchFamily="34" charset="-128"/>
              </a:rPr>
              <a:t>The unit will immediately return to the Normal Operation Screen.</a:t>
            </a:r>
          </a:p>
          <a:p>
            <a:r>
              <a:rPr lang="en-US" altLang="en-US" sz="2000">
                <a:ea typeface="ＭＳ Ｐゴシック" panose="020B0600070205080204" pitchFamily="34" charset="-128"/>
              </a:rPr>
              <a:t>The data recorded by snap logs can be viewed in Display Mode. </a:t>
            </a:r>
          </a:p>
        </p:txBody>
      </p:sp>
    </p:spTree>
  </p:cSld>
  <p:clrMapOvr>
    <a:masterClrMapping/>
  </p:clrMapOvr>
  <p:transition>
    <p:zoom/>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a:extLst>
              <a:ext uri="{FF2B5EF4-FFF2-40B4-BE49-F238E27FC236}">
                <a16:creationId xmlns:a16="http://schemas.microsoft.com/office/drawing/2014/main" id="{4B2633CF-29C2-0144-BDBF-A039BD1AC93C}"/>
              </a:ext>
            </a:extLst>
          </p:cNvPr>
          <p:cNvSpPr>
            <a:spLocks noGrp="1"/>
          </p:cNvSpPr>
          <p:nvPr>
            <p:ph type="title"/>
          </p:nvPr>
        </p:nvSpPr>
        <p:spPr/>
        <p:txBody>
          <a:bodyPr/>
          <a:lstStyle/>
          <a:p>
            <a:r>
              <a:rPr lang="en-US" altLang="en-US">
                <a:ea typeface="ＭＳ Ｐゴシック" panose="020B0600070205080204" pitchFamily="34" charset="-128"/>
              </a:rPr>
              <a:t>Display Mode</a:t>
            </a:r>
          </a:p>
        </p:txBody>
      </p:sp>
      <p:sp>
        <p:nvSpPr>
          <p:cNvPr id="53250" name="Content Placeholder 2">
            <a:extLst>
              <a:ext uri="{FF2B5EF4-FFF2-40B4-BE49-F238E27FC236}">
                <a16:creationId xmlns:a16="http://schemas.microsoft.com/office/drawing/2014/main" id="{4C929555-26BD-8B4A-8510-3064EAA1F8EC}"/>
              </a:ext>
            </a:extLst>
          </p:cNvPr>
          <p:cNvSpPr>
            <a:spLocks noGrp="1"/>
          </p:cNvSpPr>
          <p:nvPr>
            <p:ph idx="1"/>
          </p:nvPr>
        </p:nvSpPr>
        <p:spPr/>
        <p:txBody>
          <a:bodyPr/>
          <a:lstStyle/>
          <a:p>
            <a:r>
              <a:rPr lang="en-US" altLang="en-US" i="1">
                <a:ea typeface="ＭＳ Ｐゴシック" panose="020B0600070205080204" pitchFamily="34" charset="-128"/>
              </a:rPr>
              <a:t>turn peak bar function on or off</a:t>
            </a:r>
          </a:p>
          <a:p>
            <a:pPr lvl="1"/>
            <a:r>
              <a:rPr lang="en-US" altLang="en-US">
                <a:ea typeface="ＭＳ Ｐゴシック" panose="020B0600070205080204" pitchFamily="34" charset="-128"/>
              </a:rPr>
              <a:t>allows user to turn the peak bar on or off</a:t>
            </a:r>
          </a:p>
          <a:p>
            <a:pPr lvl="1"/>
            <a:r>
              <a:rPr lang="en-US" altLang="en-US">
                <a:ea typeface="ＭＳ Ｐゴシック" panose="020B0600070205080204" pitchFamily="34" charset="-128"/>
              </a:rPr>
              <a:t>If the function is turned on, the peak bar appears along the left side of the screen during Normal Operation and on the Peak Screen in Display Mode. It shows the peak readings for each channel in bar graph format</a:t>
            </a:r>
          </a:p>
          <a:p>
            <a:endParaRPr lang="en-US" altLang="en-US">
              <a:ea typeface="ＭＳ Ｐゴシック" panose="020B0600070205080204" pitchFamily="34" charset="-128"/>
            </a:endParaRPr>
          </a:p>
        </p:txBody>
      </p:sp>
      <p:sp>
        <p:nvSpPr>
          <p:cNvPr id="4" name="Footer Placeholder 3">
            <a:extLst>
              <a:ext uri="{FF2B5EF4-FFF2-40B4-BE49-F238E27FC236}">
                <a16:creationId xmlns:a16="http://schemas.microsoft.com/office/drawing/2014/main" id="{EFB31C6C-F46C-2D43-84F7-C715ED827250}"/>
              </a:ext>
            </a:extLst>
          </p:cNvPr>
          <p:cNvSpPr>
            <a:spLocks noGrp="1"/>
          </p:cNvSpPr>
          <p:nvPr>
            <p:ph type="ftr" sz="quarter" idx="11"/>
          </p:nvPr>
        </p:nvSpPr>
        <p:spPr/>
        <p:txBody>
          <a:bodyPr/>
          <a:lstStyle/>
          <a:p>
            <a:pPr>
              <a:defRPr/>
            </a:pPr>
            <a:r>
              <a:rPr lang="en-US"/>
              <a:t>www.rkiinstruments.com</a:t>
            </a:r>
          </a:p>
        </p:txBody>
      </p:sp>
      <p:sp>
        <p:nvSpPr>
          <p:cNvPr id="5" name="Slide Number Placeholder 4">
            <a:extLst>
              <a:ext uri="{FF2B5EF4-FFF2-40B4-BE49-F238E27FC236}">
                <a16:creationId xmlns:a16="http://schemas.microsoft.com/office/drawing/2014/main" id="{1568B101-CFEA-C349-A887-8D45E8B54AEF}"/>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8C718D6B-35B3-2345-AFEC-33FB9AEB8689}" type="slidenum">
              <a:rPr lang="en-US" altLang="en-US" sz="1000">
                <a:solidFill>
                  <a:srgbClr val="898989"/>
                </a:solidFill>
                <a:latin typeface="Century Gothic" panose="020B0502020202020204" pitchFamily="34" charset="0"/>
              </a:rPr>
              <a:pPr/>
              <a:t>23</a:t>
            </a:fld>
            <a:endParaRPr lang="en-US" altLang="en-US" sz="1000">
              <a:solidFill>
                <a:srgbClr val="898989"/>
              </a:solidFill>
              <a:latin typeface="Century Gothic" panose="020B0502020202020204" pitchFamily="34" charset="0"/>
            </a:endParaRPr>
          </a:p>
        </p:txBody>
      </p:sp>
    </p:spTree>
  </p:cSld>
  <p:clrMapOvr>
    <a:masterClrMapping/>
  </p:clrMapOvr>
  <p:transition>
    <p:zoom/>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1">
            <a:extLst>
              <a:ext uri="{FF2B5EF4-FFF2-40B4-BE49-F238E27FC236}">
                <a16:creationId xmlns:a16="http://schemas.microsoft.com/office/drawing/2014/main" id="{52BF5FF1-6080-364C-9610-0B772495C828}"/>
              </a:ext>
            </a:extLst>
          </p:cNvPr>
          <p:cNvSpPr>
            <a:spLocks noGrp="1"/>
          </p:cNvSpPr>
          <p:nvPr>
            <p:ph type="title"/>
          </p:nvPr>
        </p:nvSpPr>
        <p:spPr>
          <a:xfrm>
            <a:off x="1069975" y="-129889"/>
            <a:ext cx="7772400" cy="676275"/>
          </a:xfrm>
        </p:spPr>
        <p:txBody>
          <a:bodyPr/>
          <a:lstStyle/>
          <a:p>
            <a:r>
              <a:rPr lang="en-US" altLang="en-US" dirty="0">
                <a:ea typeface="ＭＳ Ｐゴシック" panose="020B0600070205080204" pitchFamily="34" charset="-128"/>
              </a:rPr>
              <a:t>Alarm Types and Indications</a:t>
            </a:r>
          </a:p>
        </p:txBody>
      </p:sp>
      <p:sp>
        <p:nvSpPr>
          <p:cNvPr id="4" name="Slide Number Placeholder 3">
            <a:extLst>
              <a:ext uri="{FF2B5EF4-FFF2-40B4-BE49-F238E27FC236}">
                <a16:creationId xmlns:a16="http://schemas.microsoft.com/office/drawing/2014/main" id="{68665C8C-F558-F849-A672-72349857E463}"/>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5DDB90AA-913D-B341-A4A6-255DAD85F8FE}" type="slidenum">
              <a:rPr lang="en-US" altLang="en-US" sz="1000">
                <a:solidFill>
                  <a:srgbClr val="898989"/>
                </a:solidFill>
                <a:latin typeface="Century Gothic" panose="020B0502020202020204" pitchFamily="34" charset="0"/>
              </a:rPr>
              <a:pPr/>
              <a:t>24</a:t>
            </a:fld>
            <a:endParaRPr lang="en-US" altLang="en-US" sz="1000">
              <a:solidFill>
                <a:srgbClr val="898989"/>
              </a:solidFill>
              <a:latin typeface="Century Gothic" panose="020B0502020202020204" pitchFamily="34" charset="0"/>
            </a:endParaRPr>
          </a:p>
        </p:txBody>
      </p:sp>
      <p:graphicFrame>
        <p:nvGraphicFramePr>
          <p:cNvPr id="7" name="Table 6">
            <a:extLst>
              <a:ext uri="{FF2B5EF4-FFF2-40B4-BE49-F238E27FC236}">
                <a16:creationId xmlns:a16="http://schemas.microsoft.com/office/drawing/2014/main" id="{9697F50F-5AE5-5946-9C62-32D8174F4EC2}"/>
              </a:ext>
            </a:extLst>
          </p:cNvPr>
          <p:cNvGraphicFramePr>
            <a:graphicFrameLocks noGrp="1"/>
          </p:cNvGraphicFramePr>
          <p:nvPr>
            <p:extLst>
              <p:ext uri="{D42A27DB-BD31-4B8C-83A1-F6EECF244321}">
                <p14:modId xmlns:p14="http://schemas.microsoft.com/office/powerpoint/2010/main" val="3968249226"/>
              </p:ext>
            </p:extLst>
          </p:nvPr>
        </p:nvGraphicFramePr>
        <p:xfrm>
          <a:off x="215757" y="1099335"/>
          <a:ext cx="8825499" cy="5601649"/>
        </p:xfrm>
        <a:graphic>
          <a:graphicData uri="http://schemas.openxmlformats.org/drawingml/2006/table">
            <a:tbl>
              <a:tblPr firstRow="1" bandRow="1">
                <a:tableStyleId>{5940675A-B579-460E-94D1-54222C63F5DA}</a:tableStyleId>
              </a:tblPr>
              <a:tblGrid>
                <a:gridCol w="2941833">
                  <a:extLst>
                    <a:ext uri="{9D8B030D-6E8A-4147-A177-3AD203B41FA5}">
                      <a16:colId xmlns:a16="http://schemas.microsoft.com/office/drawing/2014/main" val="372786331"/>
                    </a:ext>
                  </a:extLst>
                </a:gridCol>
                <a:gridCol w="2941833">
                  <a:extLst>
                    <a:ext uri="{9D8B030D-6E8A-4147-A177-3AD203B41FA5}">
                      <a16:colId xmlns:a16="http://schemas.microsoft.com/office/drawing/2014/main" val="1323875040"/>
                    </a:ext>
                  </a:extLst>
                </a:gridCol>
                <a:gridCol w="2941833">
                  <a:extLst>
                    <a:ext uri="{9D8B030D-6E8A-4147-A177-3AD203B41FA5}">
                      <a16:colId xmlns:a16="http://schemas.microsoft.com/office/drawing/2014/main" val="501622079"/>
                    </a:ext>
                  </a:extLst>
                </a:gridCol>
              </a:tblGrid>
              <a:tr h="349321">
                <a:tc>
                  <a:txBody>
                    <a:bodyPr/>
                    <a:lstStyle/>
                    <a:p>
                      <a:pPr algn="ctr"/>
                      <a:r>
                        <a:rPr lang="en-US" sz="1600" b="1" dirty="0"/>
                        <a:t>Alarm Type</a:t>
                      </a:r>
                    </a:p>
                  </a:txBody>
                  <a:tcPr/>
                </a:tc>
                <a:tc>
                  <a:txBody>
                    <a:bodyPr/>
                    <a:lstStyle/>
                    <a:p>
                      <a:pPr algn="ctr"/>
                      <a:r>
                        <a:rPr lang="en-US" sz="1600" b="1" dirty="0"/>
                        <a:t>Visual Indications</a:t>
                      </a:r>
                    </a:p>
                  </a:txBody>
                  <a:tcPr/>
                </a:tc>
                <a:tc>
                  <a:txBody>
                    <a:bodyPr/>
                    <a:lstStyle/>
                    <a:p>
                      <a:pPr algn="ctr"/>
                      <a:r>
                        <a:rPr lang="en-US" sz="1600" b="1" dirty="0"/>
                        <a:t>Other Indications</a:t>
                      </a:r>
                    </a:p>
                  </a:txBody>
                  <a:tcPr/>
                </a:tc>
                <a:extLst>
                  <a:ext uri="{0D108BD9-81ED-4DB2-BD59-A6C34878D82A}">
                    <a16:rowId xmlns:a16="http://schemas.microsoft.com/office/drawing/2014/main" val="396464916"/>
                  </a:ext>
                </a:extLst>
              </a:tr>
              <a:tr h="1212351">
                <a:tc>
                  <a:txBody>
                    <a:bodyPr/>
                    <a:lstStyle/>
                    <a:p>
                      <a:pPr algn="ctr"/>
                      <a:r>
                        <a:rPr lang="en-US" sz="1050" u="sng" dirty="0"/>
                        <a:t>Low Alarm</a:t>
                      </a:r>
                      <a:br>
                        <a:rPr lang="en-US" sz="1050" u="sng" dirty="0"/>
                      </a:br>
                      <a:endParaRPr lang="en-US" sz="1050" u="sng" dirty="0"/>
                    </a:p>
                    <a:p>
                      <a:pPr algn="ctr"/>
                      <a:r>
                        <a:rPr lang="en-US" sz="1050" u="none" dirty="0"/>
                        <a:t>(Concentrations of gas rises above the Warning level, or falls below the Low Alarm level for O2)</a:t>
                      </a:r>
                    </a:p>
                  </a:txBody>
                  <a:tcPr anchor="ctr"/>
                </a:tc>
                <a:tc>
                  <a:txBody>
                    <a:bodyPr/>
                    <a:lstStyle/>
                    <a:p>
                      <a:pPr algn="ctr"/>
                      <a:r>
                        <a:rPr lang="en-US" sz="1050" dirty="0"/>
                        <a:t>WARNING appears below the gas list</a:t>
                      </a:r>
                    </a:p>
                    <a:p>
                      <a:pPr algn="ctr"/>
                      <a:endParaRPr lang="en-US" sz="1050" dirty="0"/>
                    </a:p>
                    <a:p>
                      <a:pPr algn="ctr"/>
                      <a:r>
                        <a:rPr lang="en-US" sz="1050" dirty="0"/>
                        <a:t>Reading for the gas in alarm flashes</a:t>
                      </a:r>
                    </a:p>
                    <a:p>
                      <a:pPr algn="ctr"/>
                      <a:endParaRPr lang="en-US" sz="1050" dirty="0"/>
                    </a:p>
                    <a:p>
                      <a:pPr algn="ctr"/>
                      <a:r>
                        <a:rPr lang="en-US" sz="1050" dirty="0"/>
                        <a:t>Alarm LED arrays flash</a:t>
                      </a:r>
                    </a:p>
                    <a:p>
                      <a:pPr algn="ctr"/>
                      <a:endParaRPr lang="en-US" sz="1050" dirty="0"/>
                    </a:p>
                    <a:p>
                      <a:pPr algn="ctr"/>
                      <a:r>
                        <a:rPr lang="en-US" sz="1050" dirty="0"/>
                        <a:t>Backlight turns on</a:t>
                      </a:r>
                    </a:p>
                  </a:txBody>
                  <a:tcPr anchor="ctr"/>
                </a:tc>
                <a:tc>
                  <a:txBody>
                    <a:bodyPr/>
                    <a:lstStyle/>
                    <a:p>
                      <a:pPr algn="ctr"/>
                      <a:r>
                        <a:rPr lang="en-US" sz="1050" dirty="0"/>
                        <a:t>Buzzer sounds alternating between a low and high pitch</a:t>
                      </a:r>
                    </a:p>
                    <a:p>
                      <a:pPr algn="ctr"/>
                      <a:endParaRPr lang="en-US" sz="1050" dirty="0"/>
                    </a:p>
                    <a:p>
                      <a:pPr algn="ctr"/>
                      <a:endParaRPr lang="en-US" sz="1050" dirty="0"/>
                    </a:p>
                    <a:p>
                      <a:pPr algn="ctr"/>
                      <a:r>
                        <a:rPr lang="en-US" sz="1050" dirty="0"/>
                        <a:t>Vibrator pulses</a:t>
                      </a:r>
                    </a:p>
                  </a:txBody>
                  <a:tcPr anchor="ctr"/>
                </a:tc>
                <a:extLst>
                  <a:ext uri="{0D108BD9-81ED-4DB2-BD59-A6C34878D82A}">
                    <a16:rowId xmlns:a16="http://schemas.microsoft.com/office/drawing/2014/main" val="1984745597"/>
                  </a:ext>
                </a:extLst>
              </a:tr>
              <a:tr h="1136757">
                <a:tc>
                  <a:txBody>
                    <a:bodyPr/>
                    <a:lstStyle/>
                    <a:p>
                      <a:pPr algn="ctr"/>
                      <a:r>
                        <a:rPr lang="en-US" sz="1050" u="sng" dirty="0"/>
                        <a:t>High Alarm</a:t>
                      </a:r>
                    </a:p>
                    <a:p>
                      <a:pPr algn="ctr"/>
                      <a:endParaRPr lang="en-US" sz="1050" dirty="0"/>
                    </a:p>
                    <a:p>
                      <a:pPr algn="ctr"/>
                      <a:r>
                        <a:rPr lang="en-US" sz="1050" dirty="0"/>
                        <a:t>(Concentration of gas rises above the Alarm level, or rises above the High Alarm level for O2)</a:t>
                      </a:r>
                    </a:p>
                  </a:txBody>
                  <a:tcPr anchor="ctr"/>
                </a:tc>
                <a:tc>
                  <a:txBody>
                    <a:bodyPr/>
                    <a:lstStyle/>
                    <a:p>
                      <a:pPr algn="ctr"/>
                      <a:r>
                        <a:rPr lang="en-US" sz="1050" dirty="0"/>
                        <a:t>ALARM appears below the gas list</a:t>
                      </a:r>
                    </a:p>
                    <a:p>
                      <a:pPr algn="ctr"/>
                      <a:endParaRPr lang="en-US" sz="1050" dirty="0"/>
                    </a:p>
                    <a:p>
                      <a:pPr algn="ctr"/>
                      <a:r>
                        <a:rPr lang="en-US" sz="1050" dirty="0"/>
                        <a:t>Reading for the gas in alarm flashes</a:t>
                      </a:r>
                    </a:p>
                    <a:p>
                      <a:pPr algn="ctr"/>
                      <a:endParaRPr lang="en-US" sz="1050" dirty="0"/>
                    </a:p>
                    <a:p>
                      <a:pPr algn="ctr"/>
                      <a:r>
                        <a:rPr lang="en-US" sz="1050" dirty="0"/>
                        <a:t>Alarm LEDs flash faster than warning indication</a:t>
                      </a:r>
                    </a:p>
                    <a:p>
                      <a:pPr algn="ctr"/>
                      <a:endParaRPr lang="en-US" sz="1050" dirty="0"/>
                    </a:p>
                    <a:p>
                      <a:pPr algn="ctr"/>
                      <a:r>
                        <a:rPr lang="en-US" sz="1050" dirty="0"/>
                        <a:t>Backlight turns on</a:t>
                      </a:r>
                    </a:p>
                  </a:txBody>
                  <a:tcPr anchor="ctr"/>
                </a:tc>
                <a:tc>
                  <a:txBody>
                    <a:bodyPr/>
                    <a:lstStyle/>
                    <a:p>
                      <a:pPr algn="ctr"/>
                      <a:r>
                        <a:rPr lang="en-US" sz="1050" dirty="0"/>
                        <a:t>Buzzer sounds alternating between a low and high pitch faster than warning indication</a:t>
                      </a:r>
                    </a:p>
                    <a:p>
                      <a:pPr algn="ctr"/>
                      <a:endParaRPr lang="en-US" sz="1050" dirty="0"/>
                    </a:p>
                    <a:p>
                      <a:pPr algn="ctr"/>
                      <a:r>
                        <a:rPr lang="en-US" sz="1050" dirty="0"/>
                        <a:t>Vibrator pulses faster than warning indication</a:t>
                      </a:r>
                    </a:p>
                  </a:txBody>
                  <a:tcPr anchor="ctr"/>
                </a:tc>
                <a:extLst>
                  <a:ext uri="{0D108BD9-81ED-4DB2-BD59-A6C34878D82A}">
                    <a16:rowId xmlns:a16="http://schemas.microsoft.com/office/drawing/2014/main" val="521875590"/>
                  </a:ext>
                </a:extLst>
              </a:tr>
              <a:tr h="1136757">
                <a:tc>
                  <a:txBody>
                    <a:bodyPr/>
                    <a:lstStyle/>
                    <a:p>
                      <a:pPr algn="ctr"/>
                      <a:r>
                        <a:rPr lang="en-US" sz="1050" dirty="0"/>
                        <a:t>TWA of STEL</a:t>
                      </a:r>
                    </a:p>
                    <a:p>
                      <a:pPr algn="ctr"/>
                      <a:endParaRPr lang="en-US" sz="1050" dirty="0"/>
                    </a:p>
                    <a:p>
                      <a:pPr algn="ctr"/>
                      <a:r>
                        <a:rPr lang="en-US" sz="1050" dirty="0"/>
                        <a:t>(Concentration of CO or H2S rises above the TWA or STEL alarm point setting)</a:t>
                      </a:r>
                    </a:p>
                  </a:txBody>
                  <a:tcPr anchor="ctr"/>
                </a:tc>
                <a:tc>
                  <a:txBody>
                    <a:bodyPr/>
                    <a:lstStyle/>
                    <a:p>
                      <a:pPr algn="ctr"/>
                      <a:r>
                        <a:rPr lang="en-US" sz="1050" dirty="0"/>
                        <a:t>TWA or STEL appears below the gas list</a:t>
                      </a:r>
                    </a:p>
                    <a:p>
                      <a:pPr algn="ctr"/>
                      <a:endParaRPr lang="en-US" sz="1050" dirty="0"/>
                    </a:p>
                    <a:p>
                      <a:pPr algn="ctr"/>
                      <a:r>
                        <a:rPr lang="en-US" sz="1050" dirty="0"/>
                        <a:t>Alarm LED arrays flash</a:t>
                      </a:r>
                    </a:p>
                    <a:p>
                      <a:pPr algn="ctr"/>
                      <a:endParaRPr lang="en-US" sz="1050" dirty="0"/>
                    </a:p>
                    <a:p>
                      <a:pPr algn="ctr"/>
                      <a:r>
                        <a:rPr lang="en-US" sz="1050" dirty="0"/>
                        <a:t>Backlight turns on</a:t>
                      </a:r>
                    </a:p>
                  </a:txBody>
                  <a:tcPr anchor="ctr"/>
                </a:tc>
                <a:tc>
                  <a:txBody>
                    <a:bodyPr/>
                    <a:lstStyle/>
                    <a:p>
                      <a:pPr algn="ctr"/>
                      <a:r>
                        <a:rPr lang="en-US" sz="1050" dirty="0"/>
                        <a:t>Buzzer sounds alternating between a low and high pitch at the same rate as the warning indication</a:t>
                      </a:r>
                    </a:p>
                    <a:p>
                      <a:pPr algn="ctr"/>
                      <a:endParaRPr lang="en-US" sz="1050" dirty="0"/>
                    </a:p>
                    <a:p>
                      <a:pPr algn="ctr"/>
                      <a:r>
                        <a:rPr lang="en-US" sz="1050" dirty="0"/>
                        <a:t>Vibrator pulses at the same rate as warning indication</a:t>
                      </a:r>
                    </a:p>
                  </a:txBody>
                  <a:tcPr anchor="ctr"/>
                </a:tc>
                <a:extLst>
                  <a:ext uri="{0D108BD9-81ED-4DB2-BD59-A6C34878D82A}">
                    <a16:rowId xmlns:a16="http://schemas.microsoft.com/office/drawing/2014/main" val="3752526679"/>
                  </a:ext>
                </a:extLst>
              </a:tr>
              <a:tr h="1136757">
                <a:tc>
                  <a:txBody>
                    <a:bodyPr/>
                    <a:lstStyle/>
                    <a:p>
                      <a:pPr algn="ctr"/>
                      <a:r>
                        <a:rPr lang="en-US" sz="1050" dirty="0"/>
                        <a:t>Over Range</a:t>
                      </a:r>
                    </a:p>
                  </a:txBody>
                  <a:tcPr anchor="ctr"/>
                </a:tc>
                <a:tc>
                  <a:txBody>
                    <a:bodyPr/>
                    <a:lstStyle/>
                    <a:p>
                      <a:pPr algn="ctr"/>
                      <a:r>
                        <a:rPr lang="en-US" sz="1050" dirty="0"/>
                        <a:t>Gas reading replaced by brackets flashing at same rate as alarm indication</a:t>
                      </a:r>
                    </a:p>
                    <a:p>
                      <a:pPr algn="ctr"/>
                      <a:endParaRPr lang="en-US" sz="1050" dirty="0"/>
                    </a:p>
                    <a:p>
                      <a:pPr algn="ctr"/>
                      <a:r>
                        <a:rPr lang="en-US" sz="1050" dirty="0"/>
                        <a:t>Alarm LEDs flash at the same rate as alarm indication</a:t>
                      </a:r>
                    </a:p>
                    <a:p>
                      <a:pPr algn="ctr"/>
                      <a:endParaRPr lang="en-US" sz="1050" dirty="0"/>
                    </a:p>
                    <a:p>
                      <a:pPr algn="ctr"/>
                      <a:r>
                        <a:rPr lang="en-US" sz="1050" dirty="0"/>
                        <a:t>Backlight turns on</a:t>
                      </a:r>
                    </a:p>
                    <a:p>
                      <a:pPr algn="ctr"/>
                      <a:endParaRPr lang="en-US" sz="1050" dirty="0"/>
                    </a:p>
                    <a:p>
                      <a:pPr algn="ctr"/>
                      <a:r>
                        <a:rPr lang="en-US" sz="1050" dirty="0"/>
                        <a:t>OVER appears below the gas</a:t>
                      </a:r>
                    </a:p>
                  </a:txBody>
                  <a:tcPr anchor="ctr"/>
                </a:tc>
                <a:tc>
                  <a:txBody>
                    <a:bodyPr/>
                    <a:lstStyle/>
                    <a:p>
                      <a:pPr algn="ctr"/>
                      <a:r>
                        <a:rPr lang="en-US" sz="1050" dirty="0"/>
                        <a:t>Buzzer sounds alternating between a low and high pitch at the same rate as the alarm indication</a:t>
                      </a:r>
                    </a:p>
                    <a:p>
                      <a:pPr algn="ctr"/>
                      <a:endParaRPr lang="en-US" sz="1050" dirty="0"/>
                    </a:p>
                    <a:p>
                      <a:pPr algn="ctr"/>
                      <a:r>
                        <a:rPr lang="en-US" sz="1050" dirty="0"/>
                        <a:t>Vibrator pulses at the same rate as alarm indication</a:t>
                      </a:r>
                    </a:p>
                  </a:txBody>
                  <a:tcPr anchor="ctr"/>
                </a:tc>
                <a:extLst>
                  <a:ext uri="{0D108BD9-81ED-4DB2-BD59-A6C34878D82A}">
                    <a16:rowId xmlns:a16="http://schemas.microsoft.com/office/drawing/2014/main" val="2077085313"/>
                  </a:ext>
                </a:extLst>
              </a:tr>
            </a:tbl>
          </a:graphicData>
        </a:graphic>
      </p:graphicFrame>
    </p:spTree>
  </p:cSld>
  <p:clrMapOvr>
    <a:masterClrMapping/>
  </p:clrMapOvr>
  <p:transition>
    <p:zoom/>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B95BD8F-96F8-CF44-A666-04CC2FA92DC4}"/>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2C3A3C3C-3DAA-2941-B1EC-ED741CA40A00}" type="slidenum">
              <a:rPr lang="en-US" altLang="en-US" sz="1000">
                <a:solidFill>
                  <a:srgbClr val="898989"/>
                </a:solidFill>
                <a:latin typeface="Century Gothic" panose="020B0502020202020204" pitchFamily="34" charset="0"/>
              </a:rPr>
              <a:pPr/>
              <a:t>25</a:t>
            </a:fld>
            <a:endParaRPr lang="en-US" altLang="en-US" sz="1000">
              <a:solidFill>
                <a:srgbClr val="898989"/>
              </a:solidFill>
              <a:latin typeface="Century Gothic" panose="020B0502020202020204" pitchFamily="34" charset="0"/>
            </a:endParaRPr>
          </a:p>
        </p:txBody>
      </p:sp>
      <p:sp>
        <p:nvSpPr>
          <p:cNvPr id="8" name="Title 1">
            <a:extLst>
              <a:ext uri="{FF2B5EF4-FFF2-40B4-BE49-F238E27FC236}">
                <a16:creationId xmlns:a16="http://schemas.microsoft.com/office/drawing/2014/main" id="{3F2B6633-8BA8-7541-8279-60B4270E4ECD}"/>
              </a:ext>
            </a:extLst>
          </p:cNvPr>
          <p:cNvSpPr>
            <a:spLocks noGrp="1"/>
          </p:cNvSpPr>
          <p:nvPr>
            <p:ph type="title"/>
          </p:nvPr>
        </p:nvSpPr>
        <p:spPr>
          <a:xfrm>
            <a:off x="1069975" y="-129889"/>
            <a:ext cx="7772400" cy="676275"/>
          </a:xfrm>
        </p:spPr>
        <p:txBody>
          <a:bodyPr/>
          <a:lstStyle/>
          <a:p>
            <a:r>
              <a:rPr lang="en-US" altLang="en-US" dirty="0">
                <a:ea typeface="ＭＳ Ｐゴシック" panose="020B0600070205080204" pitchFamily="34" charset="-128"/>
              </a:rPr>
              <a:t>Alarm Types and Indications</a:t>
            </a:r>
          </a:p>
        </p:txBody>
      </p:sp>
      <p:graphicFrame>
        <p:nvGraphicFramePr>
          <p:cNvPr id="5" name="Table 4">
            <a:extLst>
              <a:ext uri="{FF2B5EF4-FFF2-40B4-BE49-F238E27FC236}">
                <a16:creationId xmlns:a16="http://schemas.microsoft.com/office/drawing/2014/main" id="{BEA8DE16-A710-7344-A5A1-EA9263F723B9}"/>
              </a:ext>
            </a:extLst>
          </p:cNvPr>
          <p:cNvGraphicFramePr>
            <a:graphicFrameLocks noGrp="1"/>
          </p:cNvGraphicFramePr>
          <p:nvPr>
            <p:extLst>
              <p:ext uri="{D42A27DB-BD31-4B8C-83A1-F6EECF244321}">
                <p14:modId xmlns:p14="http://schemas.microsoft.com/office/powerpoint/2010/main" val="3931741490"/>
              </p:ext>
            </p:extLst>
          </p:nvPr>
        </p:nvGraphicFramePr>
        <p:xfrm>
          <a:off x="1184828" y="667735"/>
          <a:ext cx="7824360" cy="6073967"/>
        </p:xfrm>
        <a:graphic>
          <a:graphicData uri="http://schemas.openxmlformats.org/drawingml/2006/table">
            <a:tbl>
              <a:tblPr firstRow="1" bandRow="1">
                <a:tableStyleId>{5940675A-B579-460E-94D1-54222C63F5DA}</a:tableStyleId>
              </a:tblPr>
              <a:tblGrid>
                <a:gridCol w="2608120">
                  <a:extLst>
                    <a:ext uri="{9D8B030D-6E8A-4147-A177-3AD203B41FA5}">
                      <a16:colId xmlns:a16="http://schemas.microsoft.com/office/drawing/2014/main" val="717142342"/>
                    </a:ext>
                  </a:extLst>
                </a:gridCol>
                <a:gridCol w="2608120">
                  <a:extLst>
                    <a:ext uri="{9D8B030D-6E8A-4147-A177-3AD203B41FA5}">
                      <a16:colId xmlns:a16="http://schemas.microsoft.com/office/drawing/2014/main" val="3869108937"/>
                    </a:ext>
                  </a:extLst>
                </a:gridCol>
                <a:gridCol w="2608120">
                  <a:extLst>
                    <a:ext uri="{9D8B030D-6E8A-4147-A177-3AD203B41FA5}">
                      <a16:colId xmlns:a16="http://schemas.microsoft.com/office/drawing/2014/main" val="976485328"/>
                    </a:ext>
                  </a:extLst>
                </a:gridCol>
              </a:tblGrid>
              <a:tr h="327253">
                <a:tc>
                  <a:txBody>
                    <a:bodyPr/>
                    <a:lstStyle/>
                    <a:p>
                      <a:pPr algn="ctr"/>
                      <a:r>
                        <a:rPr lang="en-US" sz="1300" b="1" dirty="0"/>
                        <a:t>Alarm Type</a:t>
                      </a:r>
                    </a:p>
                  </a:txBody>
                  <a:tcPr marL="100631" marR="100631" marT="50316" marB="50316"/>
                </a:tc>
                <a:tc>
                  <a:txBody>
                    <a:bodyPr/>
                    <a:lstStyle/>
                    <a:p>
                      <a:pPr algn="ctr"/>
                      <a:r>
                        <a:rPr lang="en-US" sz="1300" b="1" dirty="0"/>
                        <a:t>Visual Indications</a:t>
                      </a:r>
                    </a:p>
                  </a:txBody>
                  <a:tcPr marL="100631" marR="100631" marT="50316" marB="50316"/>
                </a:tc>
                <a:tc>
                  <a:txBody>
                    <a:bodyPr/>
                    <a:lstStyle/>
                    <a:p>
                      <a:pPr algn="ctr"/>
                      <a:r>
                        <a:rPr lang="en-US" sz="1300" b="1" dirty="0"/>
                        <a:t>Other Indications</a:t>
                      </a:r>
                    </a:p>
                  </a:txBody>
                  <a:tcPr marL="100631" marR="100631" marT="50316" marB="50316"/>
                </a:tc>
                <a:extLst>
                  <a:ext uri="{0D108BD9-81ED-4DB2-BD59-A6C34878D82A}">
                    <a16:rowId xmlns:a16="http://schemas.microsoft.com/office/drawing/2014/main" val="684095340"/>
                  </a:ext>
                </a:extLst>
              </a:tr>
              <a:tr h="821967">
                <a:tc>
                  <a:txBody>
                    <a:bodyPr/>
                    <a:lstStyle/>
                    <a:p>
                      <a:pPr algn="ctr"/>
                      <a:r>
                        <a:rPr lang="en-US" sz="1200" dirty="0"/>
                        <a:t>Low Flow*</a:t>
                      </a:r>
                    </a:p>
                  </a:txBody>
                  <a:tcPr marL="100631" marR="100631" marT="50316" marB="50316" anchor="ctr"/>
                </a:tc>
                <a:tc>
                  <a:txBody>
                    <a:bodyPr/>
                    <a:lstStyle/>
                    <a:p>
                      <a:pPr algn="ctr"/>
                      <a:r>
                        <a:rPr lang="en-US" sz="1200" dirty="0"/>
                        <a:t>The display indicates FAIL LOW FLOW</a:t>
                      </a:r>
                    </a:p>
                    <a:p>
                      <a:pPr algn="ctr"/>
                      <a:endParaRPr lang="en-US" sz="1200" dirty="0"/>
                    </a:p>
                    <a:p>
                      <a:pPr algn="ctr"/>
                      <a:r>
                        <a:rPr lang="en-US" sz="1200" dirty="0"/>
                        <a:t>The Alarm LEDs flash</a:t>
                      </a:r>
                    </a:p>
                  </a:txBody>
                  <a:tcPr marL="100631" marR="100631" marT="50316" marB="50316" anchor="ctr"/>
                </a:tc>
                <a:tc>
                  <a:txBody>
                    <a:bodyPr/>
                    <a:lstStyle/>
                    <a:p>
                      <a:pPr algn="ctr"/>
                      <a:r>
                        <a:rPr lang="en-US" sz="1200" dirty="0"/>
                        <a:t>Buzzer sounds a double pulsing tone</a:t>
                      </a:r>
                    </a:p>
                    <a:p>
                      <a:pPr algn="ctr"/>
                      <a:endParaRPr lang="en-US" sz="1200" dirty="0"/>
                    </a:p>
                    <a:p>
                      <a:pPr algn="ctr"/>
                      <a:r>
                        <a:rPr lang="en-US" sz="1200" dirty="0"/>
                        <a:t>(two pulses in quick succession)</a:t>
                      </a:r>
                    </a:p>
                  </a:txBody>
                  <a:tcPr marL="100631" marR="100631" marT="50316" marB="50316" anchor="ctr"/>
                </a:tc>
                <a:extLst>
                  <a:ext uri="{0D108BD9-81ED-4DB2-BD59-A6C34878D82A}">
                    <a16:rowId xmlns:a16="http://schemas.microsoft.com/office/drawing/2014/main" val="2842522411"/>
                  </a:ext>
                </a:extLst>
              </a:tr>
              <a:tr h="310701">
                <a:tc>
                  <a:txBody>
                    <a:bodyPr/>
                    <a:lstStyle/>
                    <a:p>
                      <a:pPr algn="ctr"/>
                      <a:r>
                        <a:rPr lang="en-US" sz="1200" dirty="0"/>
                        <a:t>Low Battery Warning*</a:t>
                      </a:r>
                    </a:p>
                  </a:txBody>
                  <a:tcPr marL="100631" marR="100631" marT="50316" marB="50316" anchor="ctr"/>
                </a:tc>
                <a:tc>
                  <a:txBody>
                    <a:bodyPr/>
                    <a:lstStyle/>
                    <a:p>
                      <a:pPr algn="ctr"/>
                      <a:r>
                        <a:rPr lang="en-US" sz="1200" dirty="0"/>
                        <a:t>Battery icon blinks</a:t>
                      </a:r>
                    </a:p>
                  </a:txBody>
                  <a:tcPr marL="100631" marR="100631" marT="50316" marB="50316" anchor="ctr"/>
                </a:tc>
                <a:tc>
                  <a:txBody>
                    <a:bodyPr/>
                    <a:lstStyle/>
                    <a:p>
                      <a:pPr algn="ctr"/>
                      <a:r>
                        <a:rPr lang="en-US" sz="1200" dirty="0"/>
                        <a:t>None</a:t>
                      </a:r>
                    </a:p>
                  </a:txBody>
                  <a:tcPr marL="100631" marR="100631" marT="50316" marB="50316" anchor="ctr"/>
                </a:tc>
                <a:extLst>
                  <a:ext uri="{0D108BD9-81ED-4DB2-BD59-A6C34878D82A}">
                    <a16:rowId xmlns:a16="http://schemas.microsoft.com/office/drawing/2014/main" val="1511803450"/>
                  </a:ext>
                </a:extLst>
              </a:tr>
              <a:tr h="1544533">
                <a:tc>
                  <a:txBody>
                    <a:bodyPr/>
                    <a:lstStyle/>
                    <a:p>
                      <a:pPr algn="ctr"/>
                      <a:r>
                        <a:rPr lang="en-US" sz="1200" dirty="0"/>
                        <a:t>Dead Battery Alarm*</a:t>
                      </a:r>
                    </a:p>
                  </a:txBody>
                  <a:tcPr marL="100631" marR="100631" marT="50316" marB="50316" anchor="ctr"/>
                </a:tc>
                <a:tc>
                  <a:txBody>
                    <a:bodyPr/>
                    <a:lstStyle/>
                    <a:p>
                      <a:pPr algn="ctr"/>
                      <a:r>
                        <a:rPr lang="en-US" sz="1200" dirty="0"/>
                        <a:t>Gas reading replaced by FAIL</a:t>
                      </a:r>
                    </a:p>
                    <a:p>
                      <a:pPr algn="ctr"/>
                      <a:endParaRPr lang="en-US" sz="1200" dirty="0"/>
                    </a:p>
                    <a:p>
                      <a:pPr algn="ctr"/>
                      <a:r>
                        <a:rPr lang="en-US" sz="1200" dirty="0"/>
                        <a:t>Fan Symbol disappears</a:t>
                      </a:r>
                    </a:p>
                    <a:p>
                      <a:pPr algn="ctr"/>
                      <a:endParaRPr lang="en-US" sz="1200" dirty="0"/>
                    </a:p>
                    <a:p>
                      <a:pPr algn="ctr"/>
                      <a:r>
                        <a:rPr lang="en-US" sz="1200" dirty="0"/>
                        <a:t>BATTERY displayed along bottom of the screen</a:t>
                      </a:r>
                    </a:p>
                    <a:p>
                      <a:pPr algn="ctr"/>
                      <a:endParaRPr lang="en-US" sz="1200" dirty="0"/>
                    </a:p>
                    <a:p>
                      <a:pPr algn="ctr"/>
                      <a:r>
                        <a:rPr lang="en-US" sz="1200" dirty="0"/>
                        <a:t>Alarm LED arrays flash</a:t>
                      </a:r>
                    </a:p>
                  </a:txBody>
                  <a:tcPr marL="100631" marR="100631" marT="50316" marB="50316" anchor="ctr"/>
                </a:tc>
                <a:tc>
                  <a:txBody>
                    <a:bodyPr/>
                    <a:lstStyle/>
                    <a:p>
                      <a:pPr algn="ctr"/>
                      <a:r>
                        <a:rPr lang="en-US" sz="1200" dirty="0"/>
                        <a:t>Buzzer sounds a double pulsing tone</a:t>
                      </a:r>
                    </a:p>
                    <a:p>
                      <a:pPr algn="ctr"/>
                      <a:endParaRPr lang="en-US" sz="1200" dirty="0"/>
                    </a:p>
                    <a:p>
                      <a:pPr algn="ctr"/>
                      <a:r>
                        <a:rPr lang="en-US" sz="1200" dirty="0"/>
                        <a:t>(two pulses in quick succession)</a:t>
                      </a:r>
                    </a:p>
                  </a:txBody>
                  <a:tcPr marL="100631" marR="100631" marT="50316" marB="50316" anchor="ctr"/>
                </a:tc>
                <a:extLst>
                  <a:ext uri="{0D108BD9-81ED-4DB2-BD59-A6C34878D82A}">
                    <a16:rowId xmlns:a16="http://schemas.microsoft.com/office/drawing/2014/main" val="85109151"/>
                  </a:ext>
                </a:extLst>
              </a:tr>
              <a:tr h="821967">
                <a:tc>
                  <a:txBody>
                    <a:bodyPr/>
                    <a:lstStyle/>
                    <a:p>
                      <a:pPr algn="ctr"/>
                      <a:r>
                        <a:rPr lang="en-US" sz="1200" dirty="0"/>
                        <a:t>Clock Failure*</a:t>
                      </a:r>
                    </a:p>
                  </a:txBody>
                  <a:tcPr marL="100631" marR="100631" marT="50316" marB="50316" anchor="ctr"/>
                </a:tc>
                <a:tc>
                  <a:txBody>
                    <a:bodyPr/>
                    <a:lstStyle/>
                    <a:p>
                      <a:pPr algn="ctr"/>
                      <a:r>
                        <a:rPr lang="en-US" sz="1200" dirty="0"/>
                        <a:t>FAIL CLOCK appears on the display</a:t>
                      </a:r>
                    </a:p>
                    <a:p>
                      <a:pPr algn="ctr"/>
                      <a:endParaRPr lang="en-US" sz="1200" dirty="0"/>
                    </a:p>
                    <a:p>
                      <a:pPr algn="ctr"/>
                      <a:r>
                        <a:rPr lang="en-US" sz="1200" dirty="0"/>
                        <a:t>Alarm LED arrays flash</a:t>
                      </a:r>
                    </a:p>
                  </a:txBody>
                  <a:tcPr marL="100631" marR="100631" marT="50316" marB="50316" anchor="ctr"/>
                </a:tc>
                <a:tc>
                  <a:txBody>
                    <a:bodyPr/>
                    <a:lstStyle/>
                    <a:p>
                      <a:pPr algn="ctr"/>
                      <a:r>
                        <a:rPr lang="en-US" sz="1200" dirty="0"/>
                        <a:t>Buzzer sounds a double pulsing tone</a:t>
                      </a:r>
                    </a:p>
                    <a:p>
                      <a:pPr algn="ctr"/>
                      <a:endParaRPr lang="en-US" sz="1200" dirty="0"/>
                    </a:p>
                    <a:p>
                      <a:pPr algn="ctr"/>
                      <a:r>
                        <a:rPr lang="en-US" sz="1200" dirty="0"/>
                        <a:t>(two pulses in quick succession)</a:t>
                      </a:r>
                    </a:p>
                  </a:txBody>
                  <a:tcPr marL="100631" marR="100631" marT="50316" marB="50316" anchor="ctr"/>
                </a:tc>
                <a:extLst>
                  <a:ext uri="{0D108BD9-81ED-4DB2-BD59-A6C34878D82A}">
                    <a16:rowId xmlns:a16="http://schemas.microsoft.com/office/drawing/2014/main" val="2506537815"/>
                  </a:ext>
                </a:extLst>
              </a:tr>
              <a:tr h="1002608">
                <a:tc>
                  <a:txBody>
                    <a:bodyPr/>
                    <a:lstStyle/>
                    <a:p>
                      <a:pPr algn="ctr"/>
                      <a:r>
                        <a:rPr lang="en-US" sz="1200" dirty="0"/>
                        <a:t>System Failure*</a:t>
                      </a:r>
                    </a:p>
                  </a:txBody>
                  <a:tcPr marL="100631" marR="100631" marT="50316" marB="50316" anchor="ctr"/>
                </a:tc>
                <a:tc>
                  <a:txBody>
                    <a:bodyPr/>
                    <a:lstStyle/>
                    <a:p>
                      <a:pPr algn="ctr"/>
                      <a:r>
                        <a:rPr lang="en-US" sz="1200" dirty="0"/>
                        <a:t>FAIL SYSTEM appears on the display</a:t>
                      </a:r>
                    </a:p>
                    <a:p>
                      <a:pPr algn="ctr"/>
                      <a:endParaRPr lang="en-US" sz="1200" dirty="0"/>
                    </a:p>
                    <a:p>
                      <a:pPr algn="ctr"/>
                      <a:r>
                        <a:rPr lang="en-US" sz="1200" dirty="0"/>
                        <a:t>Alarm LED arrays flash</a:t>
                      </a:r>
                    </a:p>
                  </a:txBody>
                  <a:tcPr marL="100631" marR="100631" marT="50316" marB="50316" anchor="ctr"/>
                </a:tc>
                <a:tc>
                  <a:txBody>
                    <a:bodyPr/>
                    <a:lstStyle/>
                    <a:p>
                      <a:pPr algn="ctr"/>
                      <a:r>
                        <a:rPr lang="en-US" sz="1200" dirty="0"/>
                        <a:t>Buzzer sounds a double pulsing tone (two pulses in quick succession)</a:t>
                      </a:r>
                    </a:p>
                    <a:p>
                      <a:pPr algn="ctr"/>
                      <a:endParaRPr lang="en-US" sz="1200" dirty="0"/>
                    </a:p>
                    <a:p>
                      <a:pPr algn="ctr"/>
                      <a:r>
                        <a:rPr lang="en-US" sz="1200" dirty="0"/>
                        <a:t>A failure code appears</a:t>
                      </a:r>
                    </a:p>
                  </a:txBody>
                  <a:tcPr marL="100631" marR="100631" marT="50316" marB="50316" anchor="ctr"/>
                </a:tc>
                <a:extLst>
                  <a:ext uri="{0D108BD9-81ED-4DB2-BD59-A6C34878D82A}">
                    <a16:rowId xmlns:a16="http://schemas.microsoft.com/office/drawing/2014/main" val="1054225883"/>
                  </a:ext>
                </a:extLst>
              </a:tr>
              <a:tr h="789764">
                <a:tc>
                  <a:txBody>
                    <a:bodyPr/>
                    <a:lstStyle/>
                    <a:p>
                      <a:pPr algn="ctr"/>
                      <a:r>
                        <a:rPr lang="en-US" sz="1200" dirty="0"/>
                        <a:t>Microprocessor Failure*</a:t>
                      </a:r>
                    </a:p>
                    <a:p>
                      <a:pPr algn="ctr"/>
                      <a:endParaRPr lang="en-US" sz="1200" dirty="0"/>
                    </a:p>
                    <a:p>
                      <a:pPr algn="ctr"/>
                      <a:r>
                        <a:rPr lang="en-US" sz="1200" dirty="0"/>
                        <a:t>(Note: the unit will not operate if this alarm occurs)</a:t>
                      </a:r>
                    </a:p>
                  </a:txBody>
                  <a:tcPr marL="100631" marR="100631" marT="50316" marB="50316" anchor="ctr"/>
                </a:tc>
                <a:tc>
                  <a:txBody>
                    <a:bodyPr/>
                    <a:lstStyle/>
                    <a:p>
                      <a:pPr algn="ctr"/>
                      <a:r>
                        <a:rPr lang="en-US" sz="1200" dirty="0"/>
                        <a:t>Heart indicator is steadily on or not on at all</a:t>
                      </a:r>
                    </a:p>
                  </a:txBody>
                  <a:tcPr marL="100631" marR="100631" marT="50316" marB="50316" anchor="ctr"/>
                </a:tc>
                <a:tc>
                  <a:txBody>
                    <a:bodyPr/>
                    <a:lstStyle/>
                    <a:p>
                      <a:pPr algn="ctr"/>
                      <a:r>
                        <a:rPr lang="en-US" sz="1200" dirty="0"/>
                        <a:t>None</a:t>
                      </a:r>
                    </a:p>
                  </a:txBody>
                  <a:tcPr marL="100631" marR="100631" marT="50316" marB="50316" anchor="ctr"/>
                </a:tc>
                <a:extLst>
                  <a:ext uri="{0D108BD9-81ED-4DB2-BD59-A6C34878D82A}">
                    <a16:rowId xmlns:a16="http://schemas.microsoft.com/office/drawing/2014/main" val="1598513215"/>
                  </a:ext>
                </a:extLst>
              </a:tr>
              <a:tr h="360853">
                <a:tc gridSpan="3">
                  <a:txBody>
                    <a:bodyPr/>
                    <a:lstStyle/>
                    <a:p>
                      <a:pPr algn="ctr"/>
                      <a:r>
                        <a:rPr lang="en-US" sz="1200" dirty="0"/>
                        <a:t>*This alarm can also occur in Bar Hole Mode</a:t>
                      </a:r>
                    </a:p>
                  </a:txBody>
                  <a:tcPr marL="96896" marR="96896" marT="48448" marB="48448"/>
                </a:tc>
                <a:tc hMerge="1">
                  <a:txBody>
                    <a:bodyPr/>
                    <a:lstStyle/>
                    <a:p>
                      <a:endParaRPr lang="en-US" sz="1050"/>
                    </a:p>
                  </a:txBody>
                  <a:tcPr/>
                </a:tc>
                <a:tc hMerge="1">
                  <a:txBody>
                    <a:bodyPr/>
                    <a:lstStyle/>
                    <a:p>
                      <a:endParaRPr lang="en-US" sz="1050" dirty="0"/>
                    </a:p>
                  </a:txBody>
                  <a:tcPr/>
                </a:tc>
                <a:extLst>
                  <a:ext uri="{0D108BD9-81ED-4DB2-BD59-A6C34878D82A}">
                    <a16:rowId xmlns:a16="http://schemas.microsoft.com/office/drawing/2014/main" val="1603872359"/>
                  </a:ext>
                </a:extLst>
              </a:tr>
            </a:tbl>
          </a:graphicData>
        </a:graphic>
      </p:graphicFrame>
    </p:spTree>
  </p:cSld>
  <p:clrMapOvr>
    <a:masterClrMapping/>
  </p:clrMapOvr>
  <p:transition>
    <p:zoom/>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le 1">
            <a:extLst>
              <a:ext uri="{FF2B5EF4-FFF2-40B4-BE49-F238E27FC236}">
                <a16:creationId xmlns:a16="http://schemas.microsoft.com/office/drawing/2014/main" id="{68CBA77F-8388-6F45-B919-425F8CC0B7FF}"/>
              </a:ext>
            </a:extLst>
          </p:cNvPr>
          <p:cNvSpPr>
            <a:spLocks noGrp="1"/>
          </p:cNvSpPr>
          <p:nvPr>
            <p:ph type="ctrTitle"/>
          </p:nvPr>
        </p:nvSpPr>
        <p:spPr>
          <a:xfrm>
            <a:off x="685800" y="2587625"/>
            <a:ext cx="4959350" cy="1470025"/>
          </a:xfrm>
        </p:spPr>
        <p:txBody>
          <a:bodyPr/>
          <a:lstStyle/>
          <a:p>
            <a:pPr algn="r"/>
            <a:r>
              <a:rPr lang="en-US" altLang="en-US">
                <a:ea typeface="ＭＳ Ｐゴシック" panose="020B0600070205080204" pitchFamily="34" charset="-128"/>
              </a:rPr>
              <a:t>GX-2012</a:t>
            </a:r>
          </a:p>
        </p:txBody>
      </p:sp>
      <p:sp>
        <p:nvSpPr>
          <p:cNvPr id="3" name="Subtitle 2">
            <a:extLst>
              <a:ext uri="{FF2B5EF4-FFF2-40B4-BE49-F238E27FC236}">
                <a16:creationId xmlns:a16="http://schemas.microsoft.com/office/drawing/2014/main" id="{4D744BDA-1CB3-B54C-AEA5-AE8EB6138526}"/>
              </a:ext>
            </a:extLst>
          </p:cNvPr>
          <p:cNvSpPr>
            <a:spLocks noGrp="1"/>
          </p:cNvSpPr>
          <p:nvPr>
            <p:ph type="subTitle" idx="1"/>
          </p:nvPr>
        </p:nvSpPr>
        <p:spPr>
          <a:xfrm>
            <a:off x="1371600" y="4343400"/>
            <a:ext cx="4267200" cy="1752600"/>
          </a:xfrm>
        </p:spPr>
        <p:txBody>
          <a:bodyPr/>
          <a:lstStyle/>
          <a:p>
            <a:pPr algn="r">
              <a:buFont typeface="Arial" charset="0"/>
              <a:buNone/>
              <a:defRPr/>
            </a:pPr>
            <a:r>
              <a:rPr lang="en-US" dirty="0"/>
              <a:t>Maintenance &amp; Factory Modes</a:t>
            </a:r>
          </a:p>
        </p:txBody>
      </p:sp>
      <p:pic>
        <p:nvPicPr>
          <p:cNvPr id="56323" name="Picture 3" descr="GX-2012-backlight.png">
            <a:extLst>
              <a:ext uri="{FF2B5EF4-FFF2-40B4-BE49-F238E27FC236}">
                <a16:creationId xmlns:a16="http://schemas.microsoft.com/office/drawing/2014/main" id="{79BD3DF4-2290-8A4D-909D-0520830BF9C8}"/>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5518150" y="685800"/>
            <a:ext cx="2540000" cy="561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zoom/>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a:extLst>
              <a:ext uri="{FF2B5EF4-FFF2-40B4-BE49-F238E27FC236}">
                <a16:creationId xmlns:a16="http://schemas.microsoft.com/office/drawing/2014/main" id="{E5F21317-33DE-0645-8D6C-80B31DBFC38D}"/>
              </a:ext>
            </a:extLst>
          </p:cNvPr>
          <p:cNvSpPr>
            <a:spLocks noGrp="1"/>
          </p:cNvSpPr>
          <p:nvPr>
            <p:ph type="title"/>
          </p:nvPr>
        </p:nvSpPr>
        <p:spPr/>
        <p:txBody>
          <a:bodyPr/>
          <a:lstStyle/>
          <a:p>
            <a:r>
              <a:rPr lang="en-US" altLang="en-US">
                <a:ea typeface="ＭＳ Ｐゴシック" panose="020B0600070205080204" pitchFamily="34" charset="-128"/>
              </a:rPr>
              <a:t>Using Maintenance Mode</a:t>
            </a:r>
          </a:p>
        </p:txBody>
      </p:sp>
      <p:sp>
        <p:nvSpPr>
          <p:cNvPr id="57346" name="Content Placeholder 2">
            <a:extLst>
              <a:ext uri="{FF2B5EF4-FFF2-40B4-BE49-F238E27FC236}">
                <a16:creationId xmlns:a16="http://schemas.microsoft.com/office/drawing/2014/main" id="{2DA0C100-78F0-014A-A3C8-C93E0D26536B}"/>
              </a:ext>
            </a:extLst>
          </p:cNvPr>
          <p:cNvSpPr>
            <a:spLocks noGrp="1"/>
          </p:cNvSpPr>
          <p:nvPr>
            <p:ph idx="1"/>
          </p:nvPr>
        </p:nvSpPr>
        <p:spPr/>
        <p:txBody>
          <a:bodyPr/>
          <a:lstStyle/>
          <a:p>
            <a:r>
              <a:rPr lang="en-US" altLang="en-US" sz="2000">
                <a:ea typeface="ＭＳ Ｐゴシック" panose="020B0600070205080204" pitchFamily="34" charset="-128"/>
              </a:rPr>
              <a:t>Take the GX-2012 to a non-hazardous location, and turn it off if it is on.</a:t>
            </a:r>
          </a:p>
          <a:p>
            <a:r>
              <a:rPr lang="en-US" altLang="en-US" sz="2000">
                <a:ea typeface="ＭＳ Ｐゴシック" panose="020B0600070205080204" pitchFamily="34" charset="-128"/>
              </a:rPr>
              <a:t>Press and hold the AIR▲ and (SHIFT)▼ buttons, then press and hold the POWER ENTER button. When you hear a beep, release the buttons. The unit will prompt you for a password.</a:t>
            </a:r>
          </a:p>
          <a:p>
            <a:r>
              <a:rPr lang="en-US" altLang="en-US" sz="2000">
                <a:ea typeface="ＭＳ Ｐゴシック" panose="020B0600070205080204" pitchFamily="34" charset="-128"/>
              </a:rPr>
              <a:t>Enter the password by using the AIR▲ and (SHIFT)▼ buttons to select each password number and then pressing and releasing POWER ENTER to enter it and move on to the next one.</a:t>
            </a:r>
          </a:p>
          <a:p>
            <a:pPr lvl="1"/>
            <a:r>
              <a:rPr lang="en-US" altLang="en-US" sz="1800">
                <a:ea typeface="ＭＳ Ｐゴシック" panose="020B0600070205080204" pitchFamily="34" charset="-128"/>
              </a:rPr>
              <a:t>A password is always needed to enter Maintenance Mode even if the </a:t>
            </a:r>
            <a:r>
              <a:rPr lang="en-US" altLang="en-US" sz="1800" b="1">
                <a:ea typeface="ＭＳ Ｐゴシック" panose="020B0600070205080204" pitchFamily="34" charset="-128"/>
              </a:rPr>
              <a:t>PASSWORD </a:t>
            </a:r>
            <a:r>
              <a:rPr lang="en-US" altLang="en-US" sz="1800">
                <a:ea typeface="ＭＳ Ｐゴシック" panose="020B0600070205080204" pitchFamily="34" charset="-128"/>
              </a:rPr>
              <a:t>menu item in Maintenance Mode has been turned off (factory setting). The factory set password is 2102. You may change this password by entering the </a:t>
            </a:r>
            <a:r>
              <a:rPr lang="en-US" altLang="en-US" sz="1800" b="1">
                <a:ea typeface="ＭＳ Ｐゴシック" panose="020B0600070205080204" pitchFamily="34" charset="-128"/>
              </a:rPr>
              <a:t>PASSWORD </a:t>
            </a:r>
            <a:r>
              <a:rPr lang="en-US" altLang="en-US" sz="1800">
                <a:ea typeface="ＭＳ Ｐゴシック" panose="020B0600070205080204" pitchFamily="34" charset="-128"/>
              </a:rPr>
              <a:t>menu item in Maintenance Mode.</a:t>
            </a:r>
          </a:p>
        </p:txBody>
      </p:sp>
      <p:sp>
        <p:nvSpPr>
          <p:cNvPr id="4" name="Footer Placeholder 3">
            <a:extLst>
              <a:ext uri="{FF2B5EF4-FFF2-40B4-BE49-F238E27FC236}">
                <a16:creationId xmlns:a16="http://schemas.microsoft.com/office/drawing/2014/main" id="{EDCCE238-2067-A44E-A33B-BE5F9A8E50CA}"/>
              </a:ext>
            </a:extLst>
          </p:cNvPr>
          <p:cNvSpPr>
            <a:spLocks noGrp="1"/>
          </p:cNvSpPr>
          <p:nvPr>
            <p:ph type="ftr" sz="quarter" idx="11"/>
          </p:nvPr>
        </p:nvSpPr>
        <p:spPr/>
        <p:txBody>
          <a:bodyPr/>
          <a:lstStyle/>
          <a:p>
            <a:pPr>
              <a:defRPr/>
            </a:pPr>
            <a:r>
              <a:rPr lang="en-US"/>
              <a:t>www.rkiinstruments.com</a:t>
            </a:r>
          </a:p>
        </p:txBody>
      </p:sp>
      <p:sp>
        <p:nvSpPr>
          <p:cNvPr id="5" name="Slide Number Placeholder 4">
            <a:extLst>
              <a:ext uri="{FF2B5EF4-FFF2-40B4-BE49-F238E27FC236}">
                <a16:creationId xmlns:a16="http://schemas.microsoft.com/office/drawing/2014/main" id="{F53346B8-1879-314D-997E-E4D51AEDAC5B}"/>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25DD0E26-FF8D-F343-9EA4-DAC3253A27C5}" type="slidenum">
              <a:rPr lang="en-US" altLang="en-US" sz="1000">
                <a:solidFill>
                  <a:srgbClr val="898989"/>
                </a:solidFill>
                <a:latin typeface="Century Gothic" panose="020B0502020202020204" pitchFamily="34" charset="0"/>
              </a:rPr>
              <a:pPr/>
              <a:t>27</a:t>
            </a:fld>
            <a:endParaRPr lang="en-US" altLang="en-US" sz="1000">
              <a:solidFill>
                <a:srgbClr val="898989"/>
              </a:solidFill>
              <a:latin typeface="Century Gothic" panose="020B0502020202020204" pitchFamily="34" charset="0"/>
            </a:endParaRPr>
          </a:p>
        </p:txBody>
      </p:sp>
    </p:spTree>
  </p:cSld>
  <p:clrMapOvr>
    <a:masterClrMapping/>
  </p:clrMapOvr>
  <p:transition>
    <p:zoom/>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le 1">
            <a:extLst>
              <a:ext uri="{FF2B5EF4-FFF2-40B4-BE49-F238E27FC236}">
                <a16:creationId xmlns:a16="http://schemas.microsoft.com/office/drawing/2014/main" id="{62CDA51D-456B-1443-9126-408CD8362E01}"/>
              </a:ext>
            </a:extLst>
          </p:cNvPr>
          <p:cNvSpPr>
            <a:spLocks noGrp="1"/>
          </p:cNvSpPr>
          <p:nvPr>
            <p:ph type="title"/>
          </p:nvPr>
        </p:nvSpPr>
        <p:spPr/>
        <p:txBody>
          <a:bodyPr/>
          <a:lstStyle/>
          <a:p>
            <a:r>
              <a:rPr lang="en-US" altLang="en-US">
                <a:ea typeface="ＭＳ Ｐゴシック" panose="020B0600070205080204" pitchFamily="34" charset="-128"/>
              </a:rPr>
              <a:t>Maintenance Mode</a:t>
            </a:r>
          </a:p>
        </p:txBody>
      </p:sp>
      <p:sp>
        <p:nvSpPr>
          <p:cNvPr id="58370" name="Content Placeholder 2">
            <a:extLst>
              <a:ext uri="{FF2B5EF4-FFF2-40B4-BE49-F238E27FC236}">
                <a16:creationId xmlns:a16="http://schemas.microsoft.com/office/drawing/2014/main" id="{56036CF0-00FE-AB41-BD22-3B7BB2429412}"/>
              </a:ext>
            </a:extLst>
          </p:cNvPr>
          <p:cNvSpPr>
            <a:spLocks noGrp="1"/>
          </p:cNvSpPr>
          <p:nvPr>
            <p:ph idx="1"/>
          </p:nvPr>
        </p:nvSpPr>
        <p:spPr/>
        <p:txBody>
          <a:bodyPr/>
          <a:lstStyle/>
          <a:p>
            <a:r>
              <a:rPr lang="en-US" altLang="en-US" sz="2000">
                <a:ea typeface="ＭＳ Ｐゴシック" panose="020B0600070205080204" pitchFamily="34" charset="-128"/>
              </a:rPr>
              <a:t>Once you enter Maintenance Mode, MAINTENANCE will appear along the top of the screen. The Date Screen displays.</a:t>
            </a:r>
          </a:p>
          <a:p>
            <a:r>
              <a:rPr lang="en-US" altLang="en-US" sz="2000">
                <a:ea typeface="ＭＳ Ｐゴシック" panose="020B0600070205080204" pitchFamily="34" charset="-128"/>
              </a:rPr>
              <a:t>Use the AIR▲ or (SHIFT)▼ button to move through the menu item screens.</a:t>
            </a:r>
          </a:p>
        </p:txBody>
      </p:sp>
      <p:sp>
        <p:nvSpPr>
          <p:cNvPr id="4" name="Footer Placeholder 3">
            <a:extLst>
              <a:ext uri="{FF2B5EF4-FFF2-40B4-BE49-F238E27FC236}">
                <a16:creationId xmlns:a16="http://schemas.microsoft.com/office/drawing/2014/main" id="{84AA76CD-5897-2B47-A23C-5C069D74EFF2}"/>
              </a:ext>
            </a:extLst>
          </p:cNvPr>
          <p:cNvSpPr>
            <a:spLocks noGrp="1"/>
          </p:cNvSpPr>
          <p:nvPr>
            <p:ph type="ftr" sz="quarter" idx="11"/>
          </p:nvPr>
        </p:nvSpPr>
        <p:spPr/>
        <p:txBody>
          <a:bodyPr/>
          <a:lstStyle/>
          <a:p>
            <a:pPr>
              <a:defRPr/>
            </a:pPr>
            <a:r>
              <a:rPr lang="en-US"/>
              <a:t>www.rkiinstruments.com</a:t>
            </a:r>
          </a:p>
        </p:txBody>
      </p:sp>
      <p:sp>
        <p:nvSpPr>
          <p:cNvPr id="5" name="Slide Number Placeholder 4">
            <a:extLst>
              <a:ext uri="{FF2B5EF4-FFF2-40B4-BE49-F238E27FC236}">
                <a16:creationId xmlns:a16="http://schemas.microsoft.com/office/drawing/2014/main" id="{008D3F84-A98E-C043-871D-9506579969F8}"/>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2DBA7393-7664-6D43-95A6-056FFC347BCF}" type="slidenum">
              <a:rPr lang="en-US" altLang="en-US" sz="1000">
                <a:solidFill>
                  <a:srgbClr val="898989"/>
                </a:solidFill>
                <a:latin typeface="Century Gothic" panose="020B0502020202020204" pitchFamily="34" charset="0"/>
              </a:rPr>
              <a:pPr/>
              <a:t>28</a:t>
            </a:fld>
            <a:endParaRPr lang="en-US" altLang="en-US" sz="1000">
              <a:solidFill>
                <a:srgbClr val="898989"/>
              </a:solidFill>
              <a:latin typeface="Century Gothic" panose="020B0502020202020204" pitchFamily="34" charset="0"/>
            </a:endParaRPr>
          </a:p>
        </p:txBody>
      </p:sp>
    </p:spTree>
  </p:cSld>
  <p:clrMapOvr>
    <a:masterClrMapping/>
  </p:clrMapOvr>
  <p:transition>
    <p:zoom/>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tle 1">
            <a:extLst>
              <a:ext uri="{FF2B5EF4-FFF2-40B4-BE49-F238E27FC236}">
                <a16:creationId xmlns:a16="http://schemas.microsoft.com/office/drawing/2014/main" id="{36BF6D70-55C5-A242-8E44-A88B17EE2180}"/>
              </a:ext>
            </a:extLst>
          </p:cNvPr>
          <p:cNvSpPr>
            <a:spLocks noGrp="1"/>
          </p:cNvSpPr>
          <p:nvPr>
            <p:ph type="title"/>
          </p:nvPr>
        </p:nvSpPr>
        <p:spPr/>
        <p:txBody>
          <a:bodyPr/>
          <a:lstStyle/>
          <a:p>
            <a:r>
              <a:rPr lang="en-US" altLang="en-US">
                <a:ea typeface="ＭＳ Ｐゴシック" panose="020B0600070205080204" pitchFamily="34" charset="-128"/>
              </a:rPr>
              <a:t>MAINTENANCE MODE</a:t>
            </a:r>
          </a:p>
        </p:txBody>
      </p:sp>
      <p:sp>
        <p:nvSpPr>
          <p:cNvPr id="3" name="Content Placeholder 2">
            <a:extLst>
              <a:ext uri="{FF2B5EF4-FFF2-40B4-BE49-F238E27FC236}">
                <a16:creationId xmlns:a16="http://schemas.microsoft.com/office/drawing/2014/main" id="{7554A096-09A5-924C-B851-5252F5DAD615}"/>
              </a:ext>
            </a:extLst>
          </p:cNvPr>
          <p:cNvSpPr>
            <a:spLocks noGrp="1"/>
          </p:cNvSpPr>
          <p:nvPr>
            <p:ph idx="1"/>
          </p:nvPr>
        </p:nvSpPr>
        <p:spPr/>
        <p:txBody>
          <a:bodyPr>
            <a:normAutofit/>
          </a:bodyPr>
          <a:lstStyle/>
          <a:p>
            <a:pPr>
              <a:lnSpc>
                <a:spcPct val="80000"/>
              </a:lnSpc>
            </a:pPr>
            <a:r>
              <a:rPr lang="en-US" altLang="en-US" sz="1300">
                <a:ea typeface="ＭＳ Ｐゴシック" panose="020B0600070205080204" pitchFamily="34" charset="-128"/>
              </a:rPr>
              <a:t>DATE – updating the date and time settings</a:t>
            </a:r>
          </a:p>
          <a:p>
            <a:pPr>
              <a:lnSpc>
                <a:spcPct val="80000"/>
              </a:lnSpc>
            </a:pPr>
            <a:r>
              <a:rPr lang="en-US" altLang="en-US" sz="1300">
                <a:ea typeface="ＭＳ Ｐゴシック" panose="020B0600070205080204" pitchFamily="34" charset="-128"/>
              </a:rPr>
              <a:t>AIR CAL – perform a fresh air adjustment</a:t>
            </a:r>
          </a:p>
          <a:p>
            <a:pPr>
              <a:lnSpc>
                <a:spcPct val="80000"/>
              </a:lnSpc>
            </a:pPr>
            <a:r>
              <a:rPr lang="en-US" altLang="en-US" sz="1300">
                <a:ea typeface="ＭＳ Ｐゴシック" panose="020B0600070205080204" pitchFamily="34" charset="-128"/>
              </a:rPr>
              <a:t>AUTO CAL – allows calibration of the standard four gases (LEL, O2, CO &amp; H2S)</a:t>
            </a:r>
          </a:p>
          <a:p>
            <a:pPr>
              <a:lnSpc>
                <a:spcPct val="80000"/>
              </a:lnSpc>
            </a:pPr>
            <a:r>
              <a:rPr lang="en-US" altLang="en-US" sz="1300">
                <a:ea typeface="ＭＳ Ｐゴシック" panose="020B0600070205080204" pitchFamily="34" charset="-128"/>
              </a:rPr>
              <a:t>ONE CAL – allows calibration for a single sensor</a:t>
            </a:r>
          </a:p>
          <a:p>
            <a:pPr>
              <a:lnSpc>
                <a:spcPct val="80000"/>
              </a:lnSpc>
            </a:pPr>
            <a:r>
              <a:rPr lang="en-US" altLang="en-US" sz="1300">
                <a:ea typeface="ＭＳ Ｐゴシック" panose="020B0600070205080204" pitchFamily="34" charset="-128"/>
              </a:rPr>
              <a:t>BUMP - The BUMP menu item will not appear unless BUMP DSP is set to “ON” (the factory setting is “OFF”).</a:t>
            </a:r>
          </a:p>
          <a:p>
            <a:pPr>
              <a:lnSpc>
                <a:spcPct val="80000"/>
              </a:lnSpc>
            </a:pPr>
            <a:r>
              <a:rPr lang="en-US" altLang="en-US" sz="1300">
                <a:ea typeface="ＭＳ Ｐゴシック" panose="020B0600070205080204" pitchFamily="34" charset="-128"/>
              </a:rPr>
              <a:t>LNCH BRK - on/off</a:t>
            </a:r>
          </a:p>
          <a:p>
            <a:pPr lvl="1">
              <a:lnSpc>
                <a:spcPct val="80000"/>
              </a:lnSpc>
            </a:pPr>
            <a:r>
              <a:rPr lang="en-US" altLang="en-US" sz="1100">
                <a:ea typeface="ＭＳ Ｐゴシック" panose="020B0600070205080204" pitchFamily="34" charset="-128"/>
              </a:rPr>
              <a:t>With LNCH BRK “OFF” (factory setting), the GX-2012 automatically starts new TWA and PEAK reading collection and resets the time in operation at startup</a:t>
            </a:r>
          </a:p>
          <a:p>
            <a:pPr lvl="1">
              <a:lnSpc>
                <a:spcPct val="80000"/>
              </a:lnSpc>
            </a:pPr>
            <a:r>
              <a:rPr lang="en-US" altLang="en-US" sz="1100">
                <a:ea typeface="ＭＳ Ｐゴシック" panose="020B0600070205080204" pitchFamily="34" charset="-128"/>
              </a:rPr>
              <a:t>With LNCH BRK “ON”, the Resume Measurements Screen displays during startup. From this screen, you can choose to continue accumulating TWA and PEAK readings and the time in operation from the last time the GX-2012 was used or start collecting new readings and reset the time in operation.</a:t>
            </a:r>
          </a:p>
          <a:p>
            <a:pPr>
              <a:lnSpc>
                <a:spcPct val="80000"/>
              </a:lnSpc>
            </a:pPr>
            <a:r>
              <a:rPr lang="en-US" altLang="en-US" sz="1300">
                <a:ea typeface="ＭＳ Ｐゴシック" panose="020B0600070205080204" pitchFamily="34" charset="-128"/>
              </a:rPr>
              <a:t>LATCHING - latching/non-latching</a:t>
            </a:r>
          </a:p>
          <a:p>
            <a:pPr lvl="1">
              <a:lnSpc>
                <a:spcPct val="80000"/>
              </a:lnSpc>
            </a:pPr>
            <a:r>
              <a:rPr lang="en-US" altLang="en-US" sz="1100">
                <a:ea typeface="ＭＳ Ｐゴシック" panose="020B0600070205080204" pitchFamily="34" charset="-128"/>
              </a:rPr>
              <a:t>With LATCHING set to ON (factory setting), the GX-2012 remains in alarm condition until the alarm condition passes </a:t>
            </a:r>
            <a:r>
              <a:rPr lang="en-US" altLang="en-US" sz="1100" i="1">
                <a:ea typeface="ＭＳ Ｐゴシック" panose="020B0600070205080204" pitchFamily="34" charset="-128"/>
              </a:rPr>
              <a:t>and the POWER ENTER button is pressed.</a:t>
            </a:r>
          </a:p>
          <a:p>
            <a:pPr lvl="1">
              <a:lnSpc>
                <a:spcPct val="80000"/>
              </a:lnSpc>
            </a:pPr>
            <a:r>
              <a:rPr lang="en-US" altLang="en-US" sz="1100">
                <a:ea typeface="ＭＳ Ｐゴシック" panose="020B0600070205080204" pitchFamily="34" charset="-128"/>
              </a:rPr>
              <a:t>With LATCHING set to OFF, the GX-2012 automatically resets an alarm when the alarm condition passes.</a:t>
            </a:r>
          </a:p>
          <a:p>
            <a:pPr>
              <a:lnSpc>
                <a:spcPct val="80000"/>
              </a:lnSpc>
            </a:pPr>
            <a:r>
              <a:rPr lang="en-US" altLang="en-US" sz="1300">
                <a:ea typeface="ＭＳ Ｐゴシック" panose="020B0600070205080204" pitchFamily="34" charset="-128"/>
              </a:rPr>
              <a:t>ALM SLNC - on/off</a:t>
            </a:r>
          </a:p>
          <a:p>
            <a:pPr lvl="1">
              <a:lnSpc>
                <a:spcPct val="80000"/>
              </a:lnSpc>
            </a:pPr>
            <a:r>
              <a:rPr lang="en-US" altLang="en-US" sz="1100">
                <a:ea typeface="ＭＳ Ｐゴシック" panose="020B0600070205080204" pitchFamily="34" charset="-128"/>
              </a:rPr>
              <a:t>With ALM SLNC set to ON (factory setting), pressing and releasing the RESET SILENCE button silences the buzzer when the GX-2012 is in alarm. The LEDs continue to flash and the display continues to show the alarm until the reset button is pushed after the alarm condition has passed.</a:t>
            </a:r>
          </a:p>
          <a:p>
            <a:pPr lvl="1">
              <a:lnSpc>
                <a:spcPct val="80000"/>
              </a:lnSpc>
            </a:pPr>
            <a:r>
              <a:rPr lang="en-US" altLang="en-US" sz="1100">
                <a:ea typeface="ＭＳ Ｐゴシック" panose="020B0600070205080204" pitchFamily="34" charset="-128"/>
              </a:rPr>
              <a:t>With ALM SLNC set to OFF, you cannot silence the buzzer. If an alarm condition occurs, and you enter Display Mode, the buzzer will not be silenced and the LEDs will continue to flash until the reset button is pushed after the alarm condition has passed.</a:t>
            </a:r>
          </a:p>
          <a:p>
            <a:pPr>
              <a:lnSpc>
                <a:spcPct val="80000"/>
              </a:lnSpc>
            </a:pPr>
            <a:r>
              <a:rPr lang="en-US" altLang="en-US" sz="1300">
                <a:ea typeface="ＭＳ Ｐゴシック" panose="020B0600070205080204" pitchFamily="34" charset="-128"/>
              </a:rPr>
              <a:t>LG INTVL - interval trend time setting</a:t>
            </a:r>
          </a:p>
          <a:p>
            <a:pPr lvl="1">
              <a:lnSpc>
                <a:spcPct val="80000"/>
              </a:lnSpc>
            </a:pPr>
            <a:r>
              <a:rPr lang="en-US" altLang="en-US" sz="1100">
                <a:ea typeface="ＭＳ Ｐゴシック" panose="020B0600070205080204" pitchFamily="34" charset="-128"/>
              </a:rPr>
              <a:t>10 minutes, 5 minutes (factory set), 3 minutes, 1 minute, 30 seconds, 20 seconds, or 10 seconds</a:t>
            </a:r>
          </a:p>
        </p:txBody>
      </p:sp>
      <p:sp>
        <p:nvSpPr>
          <p:cNvPr id="4" name="Footer Placeholder 3">
            <a:extLst>
              <a:ext uri="{FF2B5EF4-FFF2-40B4-BE49-F238E27FC236}">
                <a16:creationId xmlns:a16="http://schemas.microsoft.com/office/drawing/2014/main" id="{F82C0B56-7E3E-E443-A973-015C8091308C}"/>
              </a:ext>
            </a:extLst>
          </p:cNvPr>
          <p:cNvSpPr>
            <a:spLocks noGrp="1"/>
          </p:cNvSpPr>
          <p:nvPr>
            <p:ph type="ftr" sz="quarter" idx="11"/>
          </p:nvPr>
        </p:nvSpPr>
        <p:spPr/>
        <p:txBody>
          <a:bodyPr/>
          <a:lstStyle/>
          <a:p>
            <a:pPr>
              <a:defRPr/>
            </a:pPr>
            <a:r>
              <a:rPr lang="en-US"/>
              <a:t>www.rkiinstruments.com</a:t>
            </a:r>
            <a:endParaRPr lang="en-US" dirty="0"/>
          </a:p>
        </p:txBody>
      </p:sp>
      <p:sp>
        <p:nvSpPr>
          <p:cNvPr id="5" name="Slide Number Placeholder 4">
            <a:extLst>
              <a:ext uri="{FF2B5EF4-FFF2-40B4-BE49-F238E27FC236}">
                <a16:creationId xmlns:a16="http://schemas.microsoft.com/office/drawing/2014/main" id="{A89DB900-C700-F145-BF89-BE6B274B8215}"/>
              </a:ext>
            </a:extLst>
          </p:cNvPr>
          <p:cNvSpPr>
            <a:spLocks noGrp="1"/>
          </p:cNvSpPr>
          <p:nvPr>
            <p:ph type="sldNum" sz="quarter" idx="12"/>
          </p:nvPr>
        </p:nvSpPr>
        <p:spPr/>
        <p:txBody>
          <a:bodyPr>
            <a:normAutofit/>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F2904418-7D92-584B-B681-8897C36B887C}" type="slidenum">
              <a:rPr lang="en-US" altLang="en-US" sz="1000">
                <a:solidFill>
                  <a:srgbClr val="898989"/>
                </a:solidFill>
                <a:latin typeface="Century Gothic" panose="020B0502020202020204" pitchFamily="34" charset="0"/>
              </a:rPr>
              <a:pPr/>
              <a:t>29</a:t>
            </a:fld>
            <a:endParaRPr lang="en-US" altLang="en-US" sz="1000">
              <a:solidFill>
                <a:srgbClr val="FFFFFF"/>
              </a:solidFill>
              <a:latin typeface="Century Gothic" panose="020B0502020202020204" pitchFamily="34" charset="0"/>
            </a:endParaRPr>
          </a:p>
        </p:txBody>
      </p:sp>
    </p:spTree>
  </p:cSld>
  <p:clrMapOvr>
    <a:masterClrMapping/>
  </p:clrMapOvr>
  <p:transition>
    <p:zo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904F060-615F-C945-859A-BC356C9179AF}"/>
              </a:ext>
            </a:extLst>
          </p:cNvPr>
          <p:cNvSpPr>
            <a:spLocks noGrp="1"/>
          </p:cNvSpPr>
          <p:nvPr>
            <p:ph type="title"/>
          </p:nvPr>
        </p:nvSpPr>
        <p:spPr/>
        <p:txBody>
          <a:bodyPr>
            <a:normAutofit fontScale="90000"/>
          </a:bodyPr>
          <a:lstStyle/>
          <a:p>
            <a:pPr>
              <a:defRPr/>
            </a:pPr>
            <a:r>
              <a:rPr lang="en-US" sz="4800" dirty="0"/>
              <a:t>GX-2012 Features</a:t>
            </a:r>
          </a:p>
        </p:txBody>
      </p:sp>
      <p:sp>
        <p:nvSpPr>
          <p:cNvPr id="6" name="Vertical Text Placeholder 5">
            <a:extLst>
              <a:ext uri="{FF2B5EF4-FFF2-40B4-BE49-F238E27FC236}">
                <a16:creationId xmlns:a16="http://schemas.microsoft.com/office/drawing/2014/main" id="{08F98DD0-9762-C54A-A72C-620578A27BB7}"/>
              </a:ext>
            </a:extLst>
          </p:cNvPr>
          <p:cNvSpPr>
            <a:spLocks noGrp="1"/>
          </p:cNvSpPr>
          <p:nvPr>
            <p:ph idx="1"/>
          </p:nvPr>
        </p:nvSpPr>
        <p:spPr>
          <a:xfrm>
            <a:off x="457200" y="1600201"/>
            <a:ext cx="8229600" cy="3835399"/>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numCol="2">
            <a:noAutofit/>
          </a:bodyPr>
          <a:lstStyle/>
          <a:p>
            <a:pPr>
              <a:buFont typeface="Arial"/>
              <a:buChar char="•"/>
              <a:defRPr/>
            </a:pPr>
            <a:r>
              <a:rPr lang="en-US" sz="1500" dirty="0"/>
              <a:t>Monitors </a:t>
            </a:r>
            <a:r>
              <a:rPr lang="en-US" sz="1500" dirty="0" err="1"/>
              <a:t>Lel</a:t>
            </a:r>
            <a:r>
              <a:rPr lang="en-US" sz="1500" dirty="0"/>
              <a:t>, And % Volume Methane, Oxygen, Carbon Monoxide And Hydrogen Sulfide</a:t>
            </a:r>
          </a:p>
          <a:p>
            <a:pPr>
              <a:buFont typeface="Arial"/>
              <a:buChar char="•"/>
              <a:defRPr/>
            </a:pPr>
            <a:r>
              <a:rPr lang="en-US" sz="1500" dirty="0"/>
              <a:t>0-100% Volume Methane Optional</a:t>
            </a:r>
          </a:p>
          <a:p>
            <a:pPr>
              <a:buFont typeface="Arial"/>
              <a:buChar char="•"/>
              <a:defRPr/>
            </a:pPr>
            <a:r>
              <a:rPr lang="en-US" sz="1500" dirty="0"/>
              <a:t>Auto-ranging Display Of % By Volume And % </a:t>
            </a:r>
            <a:r>
              <a:rPr lang="en-US" sz="1500" dirty="0" err="1"/>
              <a:t>Lel</a:t>
            </a:r>
            <a:endParaRPr lang="en-US" sz="1500" dirty="0"/>
          </a:p>
          <a:p>
            <a:pPr>
              <a:buFont typeface="Arial"/>
              <a:buChar char="•"/>
              <a:defRPr/>
            </a:pPr>
            <a:r>
              <a:rPr lang="en-US" sz="1500" dirty="0"/>
              <a:t>Internal Sample Drawing Pump </a:t>
            </a:r>
            <a:br>
              <a:rPr lang="en-US" sz="1500" dirty="0"/>
            </a:br>
            <a:r>
              <a:rPr lang="en-US" sz="1500" dirty="0"/>
              <a:t>With Up To 50 Foot Range</a:t>
            </a:r>
          </a:p>
          <a:p>
            <a:pPr>
              <a:buFont typeface="Arial"/>
              <a:buChar char="•"/>
              <a:defRPr/>
            </a:pPr>
            <a:r>
              <a:rPr lang="en-US" sz="1500" dirty="0"/>
              <a:t>Vibration, Visual, And Audible Alarms</a:t>
            </a:r>
          </a:p>
          <a:p>
            <a:pPr>
              <a:buFont typeface="Arial"/>
              <a:buChar char="•"/>
              <a:defRPr/>
            </a:pPr>
            <a:r>
              <a:rPr lang="en-US" sz="1500" dirty="0"/>
              <a:t>Automatic Backlight During Alarms</a:t>
            </a:r>
          </a:p>
          <a:p>
            <a:pPr>
              <a:buFont typeface="Arial"/>
              <a:buChar char="•"/>
              <a:defRPr/>
            </a:pPr>
            <a:r>
              <a:rPr lang="en-US" sz="1500" dirty="0"/>
              <a:t>Calibration Reminder With Lock </a:t>
            </a:r>
            <a:br>
              <a:rPr lang="en-US" sz="1500" dirty="0"/>
            </a:br>
            <a:r>
              <a:rPr lang="en-US" sz="1500" dirty="0"/>
              <a:t>Out Option</a:t>
            </a:r>
          </a:p>
          <a:p>
            <a:pPr>
              <a:buFont typeface="Arial"/>
              <a:buChar char="•"/>
              <a:defRPr/>
            </a:pPr>
            <a:r>
              <a:rPr lang="en-US" sz="1500" dirty="0"/>
              <a:t>Lithium Or Alkaline Power Source (Interchangeable)</a:t>
            </a:r>
          </a:p>
          <a:p>
            <a:pPr>
              <a:buFont typeface="Arial"/>
              <a:buChar char="•"/>
              <a:defRPr/>
            </a:pPr>
            <a:r>
              <a:rPr lang="en-US" sz="1500" dirty="0"/>
              <a:t>Quick Charge (Fully Charged In 90 Minutes)</a:t>
            </a:r>
          </a:p>
          <a:p>
            <a:pPr>
              <a:buFont typeface="Arial"/>
              <a:buChar char="•"/>
              <a:defRPr/>
            </a:pPr>
            <a:r>
              <a:rPr lang="en-US" sz="1500" dirty="0"/>
              <a:t>Glove Friendly Large Buttons</a:t>
            </a:r>
          </a:p>
          <a:p>
            <a:pPr>
              <a:buFont typeface="Arial"/>
              <a:buChar char="•"/>
              <a:defRPr/>
            </a:pPr>
            <a:r>
              <a:rPr lang="en-US" sz="1500" dirty="0"/>
              <a:t>Alarm Latching Or Non-latching</a:t>
            </a:r>
          </a:p>
          <a:p>
            <a:pPr>
              <a:buFont typeface="Arial"/>
              <a:buChar char="•"/>
              <a:defRPr/>
            </a:pPr>
            <a:r>
              <a:rPr lang="en-US" sz="1500" dirty="0"/>
              <a:t>High Impact Protective Rubber Over Molding</a:t>
            </a:r>
          </a:p>
          <a:p>
            <a:pPr>
              <a:buFont typeface="Arial"/>
              <a:buChar char="•"/>
              <a:defRPr/>
            </a:pPr>
            <a:r>
              <a:rPr lang="en-US" sz="1500" dirty="0"/>
              <a:t>Up To 600 Hours Of Data Logging With Alarm Trends</a:t>
            </a:r>
          </a:p>
          <a:p>
            <a:pPr>
              <a:buFont typeface="Arial"/>
              <a:buChar char="•"/>
              <a:defRPr/>
            </a:pPr>
            <a:r>
              <a:rPr lang="en-US" sz="1500" dirty="0"/>
              <a:t>Auto Calibration Or Single Calibration</a:t>
            </a:r>
          </a:p>
          <a:p>
            <a:pPr>
              <a:buFont typeface="Arial"/>
              <a:buChar char="•"/>
              <a:defRPr/>
            </a:pPr>
            <a:r>
              <a:rPr lang="en-US" sz="1500" dirty="0" err="1"/>
              <a:t>Twa</a:t>
            </a:r>
            <a:r>
              <a:rPr lang="en-US" sz="1500" dirty="0"/>
              <a:t> And </a:t>
            </a:r>
            <a:r>
              <a:rPr lang="en-US" sz="1500" dirty="0" err="1"/>
              <a:t>Stel</a:t>
            </a:r>
            <a:r>
              <a:rPr lang="en-US" sz="1500" dirty="0"/>
              <a:t> Readings With Lunch-break Mode</a:t>
            </a:r>
          </a:p>
          <a:p>
            <a:pPr>
              <a:buFont typeface="Arial"/>
              <a:buChar char="•"/>
              <a:defRPr/>
            </a:pPr>
            <a:r>
              <a:rPr lang="en-US" sz="1500" dirty="0"/>
              <a:t>Intrinsically Safe, </a:t>
            </a:r>
            <a:r>
              <a:rPr lang="en-US" sz="1500" dirty="0" err="1"/>
              <a:t>Csa</a:t>
            </a:r>
            <a:r>
              <a:rPr lang="en-US" sz="1500" dirty="0"/>
              <a:t>, C/Us Classified, </a:t>
            </a:r>
            <a:r>
              <a:rPr lang="en-US" sz="1500" dirty="0" err="1"/>
              <a:t>Atex</a:t>
            </a:r>
            <a:r>
              <a:rPr lang="en-US" sz="1500" dirty="0"/>
              <a:t>/IECEX Approval</a:t>
            </a:r>
          </a:p>
          <a:p>
            <a:pPr>
              <a:buFont typeface="Arial"/>
              <a:buChar char="•"/>
              <a:defRPr/>
            </a:pPr>
            <a:r>
              <a:rPr lang="en-US" sz="1500" dirty="0"/>
              <a:t>IP-66 Water And Dust Resistant</a:t>
            </a:r>
          </a:p>
          <a:p>
            <a:pPr>
              <a:buFont typeface="Arial"/>
              <a:buChar char="•"/>
              <a:defRPr/>
            </a:pPr>
            <a:r>
              <a:rPr lang="en-US" sz="1500" dirty="0"/>
              <a:t>2 Year Warranty</a:t>
            </a:r>
          </a:p>
          <a:p>
            <a:pPr>
              <a:buFont typeface="Arial"/>
              <a:buChar char="•"/>
              <a:defRPr/>
            </a:pPr>
            <a:endParaRPr lang="en-US" sz="1500" dirty="0"/>
          </a:p>
          <a:p>
            <a:pPr>
              <a:buFont typeface="Arial" charset="0"/>
              <a:buChar char="•"/>
              <a:defRPr/>
            </a:pPr>
            <a:endParaRPr lang="en-US" sz="1500" dirty="0"/>
          </a:p>
        </p:txBody>
      </p:sp>
      <p:sp>
        <p:nvSpPr>
          <p:cNvPr id="2" name="Footer Placeholder 1">
            <a:extLst>
              <a:ext uri="{FF2B5EF4-FFF2-40B4-BE49-F238E27FC236}">
                <a16:creationId xmlns:a16="http://schemas.microsoft.com/office/drawing/2014/main" id="{E2E74FCF-B370-4746-9AFF-E7364BC5F4C6}"/>
              </a:ext>
            </a:extLst>
          </p:cNvPr>
          <p:cNvSpPr>
            <a:spLocks noGrp="1"/>
          </p:cNvSpPr>
          <p:nvPr>
            <p:ph type="ftr" sz="quarter" idx="11"/>
          </p:nvPr>
        </p:nvSpPr>
        <p:spPr/>
        <p:txBody>
          <a:bodyPr/>
          <a:lstStyle/>
          <a:p>
            <a:pPr>
              <a:defRPr/>
            </a:pPr>
            <a:r>
              <a:rPr lang="en-US"/>
              <a:t>www.rkiinstruments.com</a:t>
            </a:r>
          </a:p>
        </p:txBody>
      </p:sp>
      <p:sp>
        <p:nvSpPr>
          <p:cNvPr id="3" name="Slide Number Placeholder 2">
            <a:extLst>
              <a:ext uri="{FF2B5EF4-FFF2-40B4-BE49-F238E27FC236}">
                <a16:creationId xmlns:a16="http://schemas.microsoft.com/office/drawing/2014/main" id="{B73C45C7-F3DA-F44A-AB18-BC13CA52CC90}"/>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0F6A3007-3D78-364A-870C-CC646E89BC88}" type="slidenum">
              <a:rPr lang="en-US" altLang="en-US" sz="1000">
                <a:solidFill>
                  <a:srgbClr val="898989"/>
                </a:solidFill>
                <a:latin typeface="Century Gothic" panose="020B0502020202020204" pitchFamily="34" charset="0"/>
              </a:rPr>
              <a:pPr/>
              <a:t>3</a:t>
            </a:fld>
            <a:endParaRPr lang="en-US" altLang="en-US" sz="1000">
              <a:solidFill>
                <a:srgbClr val="898989"/>
              </a:solidFill>
              <a:latin typeface="Century Gothic" panose="020B0502020202020204" pitchFamily="34" charset="0"/>
            </a:endParaRP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a:extLst>
              <a:ext uri="{FF2B5EF4-FFF2-40B4-BE49-F238E27FC236}">
                <a16:creationId xmlns:a16="http://schemas.microsoft.com/office/drawing/2014/main" id="{74799E73-62E3-F349-BA89-A9036ACD1FE8}"/>
              </a:ext>
            </a:extLst>
          </p:cNvPr>
          <p:cNvSpPr>
            <a:spLocks noGrp="1"/>
          </p:cNvSpPr>
          <p:nvPr>
            <p:ph type="title"/>
          </p:nvPr>
        </p:nvSpPr>
        <p:spPr/>
        <p:txBody>
          <a:bodyPr/>
          <a:lstStyle/>
          <a:p>
            <a:r>
              <a:rPr lang="en-US" altLang="en-US">
                <a:ea typeface="ＭＳ Ｐゴシック" panose="020B0600070205080204" pitchFamily="34" charset="-128"/>
              </a:rPr>
              <a:t>MAINTENANCE MODE</a:t>
            </a:r>
          </a:p>
        </p:txBody>
      </p:sp>
      <p:sp>
        <p:nvSpPr>
          <p:cNvPr id="60418" name="Content Placeholder 2">
            <a:extLst>
              <a:ext uri="{FF2B5EF4-FFF2-40B4-BE49-F238E27FC236}">
                <a16:creationId xmlns:a16="http://schemas.microsoft.com/office/drawing/2014/main" id="{4612D566-2429-6742-998A-45E2F673751B}"/>
              </a:ext>
            </a:extLst>
          </p:cNvPr>
          <p:cNvSpPr>
            <a:spLocks noGrp="1"/>
          </p:cNvSpPr>
          <p:nvPr>
            <p:ph idx="1"/>
          </p:nvPr>
        </p:nvSpPr>
        <p:spPr/>
        <p:txBody>
          <a:bodyPr/>
          <a:lstStyle/>
          <a:p>
            <a:r>
              <a:rPr lang="en-US" altLang="en-US" sz="1600">
                <a:ea typeface="ＭＳ Ｐゴシック" panose="020B0600070205080204" pitchFamily="34" charset="-128"/>
              </a:rPr>
              <a:t>ALARM--P - alarm point setting</a:t>
            </a:r>
          </a:p>
          <a:p>
            <a:r>
              <a:rPr lang="en-US" altLang="en-US" sz="1600">
                <a:ea typeface="ＭＳ Ｐゴシック" panose="020B0600070205080204" pitchFamily="34" charset="-128"/>
              </a:rPr>
              <a:t>DLOG DSP - data logger clear screen display setting</a:t>
            </a:r>
          </a:p>
          <a:p>
            <a:r>
              <a:rPr lang="en-US" altLang="en-US" sz="1600">
                <a:ea typeface="ＭＳ Ｐゴシック" panose="020B0600070205080204" pitchFamily="34" charset="-128"/>
              </a:rPr>
              <a:t>BUMP DSP - bump feature setting</a:t>
            </a:r>
          </a:p>
          <a:p>
            <a:pPr lvl="1"/>
            <a:r>
              <a:rPr lang="en-US" altLang="en-US" sz="1400">
                <a:ea typeface="ＭＳ Ｐゴシック" panose="020B0600070205080204" pitchFamily="34" charset="-128"/>
              </a:rPr>
              <a:t>If “OFF”, the bump menu item in Calibration Mode and Maintenance Mode does no appear. In addition, the BUMP—SET, BP INTVL, BP RMNDR, and BP EXPRD menu items will not display in Maintenance Mode (the factory setting is OFF)</a:t>
            </a:r>
          </a:p>
          <a:p>
            <a:r>
              <a:rPr lang="en-US" altLang="en-US" sz="1600">
                <a:ea typeface="ＭＳ Ｐゴシック" panose="020B0600070205080204" pitchFamily="34" charset="-128"/>
              </a:rPr>
              <a:t>POFF DSP - When set to ON, the Pump Off Screen appears in Display Mode and the user can turn off the pump in order to conserve battery power. If set to OFF (factory setting), the Pump Off Screen does not appear in Display Mode and the user cannot turn the pump off.</a:t>
            </a:r>
          </a:p>
          <a:p>
            <a:r>
              <a:rPr lang="en-US" altLang="en-US" sz="1600">
                <a:ea typeface="ＭＳ Ｐゴシック" panose="020B0600070205080204" pitchFamily="34" charset="-128"/>
              </a:rPr>
              <a:t>BUMP -- SET - used to adjust the bump test parameters</a:t>
            </a:r>
          </a:p>
          <a:p>
            <a:pPr lvl="1"/>
            <a:r>
              <a:rPr lang="en-US" altLang="en-US" sz="1400">
                <a:ea typeface="ＭＳ Ｐゴシック" panose="020B0600070205080204" pitchFamily="34" charset="-128"/>
              </a:rPr>
              <a:t>Press and release the POWER ENTER button. The values displayed are for GAS TIME, CHECK (bump test tolerance), CAL TIME, and AUTO CAL. The cursor on the left of the screen shows which setting is associated with the parameter shown at the bottom of the screen. Use the AIR or (SHIFT) buttons to scroll up or down along the list</a:t>
            </a:r>
          </a:p>
        </p:txBody>
      </p:sp>
      <p:sp>
        <p:nvSpPr>
          <p:cNvPr id="4" name="Footer Placeholder 3">
            <a:extLst>
              <a:ext uri="{FF2B5EF4-FFF2-40B4-BE49-F238E27FC236}">
                <a16:creationId xmlns:a16="http://schemas.microsoft.com/office/drawing/2014/main" id="{DB885B04-7FCC-5D42-9605-752F6284AE50}"/>
              </a:ext>
            </a:extLst>
          </p:cNvPr>
          <p:cNvSpPr>
            <a:spLocks noGrp="1"/>
          </p:cNvSpPr>
          <p:nvPr>
            <p:ph type="ftr" sz="quarter" idx="11"/>
          </p:nvPr>
        </p:nvSpPr>
        <p:spPr/>
        <p:txBody>
          <a:bodyPr/>
          <a:lstStyle/>
          <a:p>
            <a:pPr>
              <a:defRPr/>
            </a:pPr>
            <a:r>
              <a:rPr lang="en-US"/>
              <a:t>www.rkiinstruments.com</a:t>
            </a:r>
            <a:endParaRPr lang="en-US" dirty="0"/>
          </a:p>
        </p:txBody>
      </p:sp>
      <p:sp>
        <p:nvSpPr>
          <p:cNvPr id="5" name="Slide Number Placeholder 4">
            <a:extLst>
              <a:ext uri="{FF2B5EF4-FFF2-40B4-BE49-F238E27FC236}">
                <a16:creationId xmlns:a16="http://schemas.microsoft.com/office/drawing/2014/main" id="{1ED960CF-A7CF-E242-B371-D2181CD77E31}"/>
              </a:ext>
            </a:extLst>
          </p:cNvPr>
          <p:cNvSpPr>
            <a:spLocks noGrp="1"/>
          </p:cNvSpPr>
          <p:nvPr>
            <p:ph type="sldNum" sz="quarter" idx="12"/>
          </p:nvPr>
        </p:nvSpPr>
        <p:spPr/>
        <p:txBody>
          <a:bodyPr>
            <a:normAutofit/>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DE5A7136-2605-AA45-8A77-39C9A024927E}" type="slidenum">
              <a:rPr lang="en-US" altLang="en-US" sz="1000">
                <a:solidFill>
                  <a:srgbClr val="898989"/>
                </a:solidFill>
                <a:latin typeface="Century Gothic" panose="020B0502020202020204" pitchFamily="34" charset="0"/>
              </a:rPr>
              <a:pPr/>
              <a:t>30</a:t>
            </a:fld>
            <a:endParaRPr lang="en-US" altLang="en-US" sz="1000">
              <a:solidFill>
                <a:srgbClr val="FFFFFF"/>
              </a:solidFill>
              <a:latin typeface="Century Gothic" panose="020B0502020202020204" pitchFamily="34" charset="0"/>
            </a:endParaRPr>
          </a:p>
        </p:txBody>
      </p:sp>
    </p:spTree>
  </p:cSld>
  <p:clrMapOvr>
    <a:masterClrMapping/>
  </p:clrMapOvr>
  <p:transition>
    <p:zoom/>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tle 1">
            <a:extLst>
              <a:ext uri="{FF2B5EF4-FFF2-40B4-BE49-F238E27FC236}">
                <a16:creationId xmlns:a16="http://schemas.microsoft.com/office/drawing/2014/main" id="{5C9E1241-C85E-B446-ABB0-ABA58915ECDD}"/>
              </a:ext>
            </a:extLst>
          </p:cNvPr>
          <p:cNvSpPr>
            <a:spLocks noGrp="1"/>
          </p:cNvSpPr>
          <p:nvPr>
            <p:ph type="title"/>
          </p:nvPr>
        </p:nvSpPr>
        <p:spPr/>
        <p:txBody>
          <a:bodyPr/>
          <a:lstStyle/>
          <a:p>
            <a:r>
              <a:rPr lang="en-US" altLang="en-US">
                <a:ea typeface="ＭＳ Ｐゴシック" panose="020B0600070205080204" pitchFamily="34" charset="-128"/>
              </a:rPr>
              <a:t>MAINTENANCE MODE</a:t>
            </a:r>
          </a:p>
        </p:txBody>
      </p:sp>
      <p:sp>
        <p:nvSpPr>
          <p:cNvPr id="61442" name="Content Placeholder 2">
            <a:extLst>
              <a:ext uri="{FF2B5EF4-FFF2-40B4-BE49-F238E27FC236}">
                <a16:creationId xmlns:a16="http://schemas.microsoft.com/office/drawing/2014/main" id="{620923A5-2A21-CA43-B111-73AA126A05DC}"/>
              </a:ext>
            </a:extLst>
          </p:cNvPr>
          <p:cNvSpPr>
            <a:spLocks noGrp="1"/>
          </p:cNvSpPr>
          <p:nvPr>
            <p:ph idx="1"/>
          </p:nvPr>
        </p:nvSpPr>
        <p:spPr>
          <a:xfrm>
            <a:off x="457200" y="1600200"/>
            <a:ext cx="6965950" cy="4525963"/>
          </a:xfrm>
        </p:spPr>
        <p:txBody>
          <a:bodyPr/>
          <a:lstStyle/>
          <a:p>
            <a:r>
              <a:rPr lang="en-US" altLang="en-US" sz="1500">
                <a:ea typeface="ＭＳ Ｐゴシック" panose="020B0600070205080204" pitchFamily="34" charset="-128"/>
              </a:rPr>
              <a:t>To update the GAS TIME setting, with the cursor next to the gas time and with GAS TIME displayed along the bottom of the screen, press POWER ENTER. The factory setting is 30 seconds. The value will begin to flash. Use the AIR or (SHIFT)␣buttons to select a new gas time (30, 45, 60, and 90 seconds). Then press POWER ENTER.</a:t>
            </a:r>
          </a:p>
          <a:p>
            <a:r>
              <a:rPr lang="en-US" altLang="en-US" sz="1500">
                <a:ea typeface="ＭＳ Ｐゴシック" panose="020B0600070205080204" pitchFamily="34" charset="-128"/>
              </a:rPr>
              <a:t>To update the bump test tolerance, use the (SHIFT) button to scroll to the CHECK value. The factory setting is 30%(optional values are10, 20, 30, 40, and 50%).This is the bump test tolerance value and is represented as a percentage. If the bump test reading differs more, the bump test will fail (10, 20, 30, 40, and 50%). Then press POWER ENTER.</a:t>
            </a:r>
          </a:p>
          <a:p>
            <a:r>
              <a:rPr lang="en-US" altLang="en-US" sz="1500">
                <a:ea typeface="ＭＳ Ｐゴシック" panose="020B0600070205080204" pitchFamily="34" charset="-128"/>
              </a:rPr>
              <a:t>To update the CAL TIME setting, use the (SHIFT) button to scroll to the CAL TIME value. The factory setting is 90 seconds (can select either 90 or 120 second.</a:t>
            </a:r>
          </a:p>
          <a:p>
            <a:r>
              <a:rPr lang="en-US" altLang="en-US" sz="1500">
                <a:ea typeface="ＭＳ Ｐゴシック" panose="020B0600070205080204" pitchFamily="34" charset="-128"/>
              </a:rPr>
              <a:t>To update the AUTO CAL setting, use the (SHIFT)␣button to scroll to the AUTO CAL value. The factory setting is ON. With AUTO CAL set to ON, if a bump test fails, the unit will automatically begin a calibration. If AUTO CAL is set to OFF and a bump test fails, nothing will happen.</a:t>
            </a:r>
          </a:p>
          <a:p>
            <a:endParaRPr lang="en-US" altLang="en-US" sz="1500">
              <a:ea typeface="ＭＳ Ｐゴシック" panose="020B0600070205080204" pitchFamily="34" charset="-128"/>
            </a:endParaRPr>
          </a:p>
          <a:p>
            <a:endParaRPr lang="en-US" altLang="en-US" sz="1500">
              <a:ea typeface="ＭＳ Ｐゴシック" panose="020B0600070205080204" pitchFamily="34" charset="-128"/>
            </a:endParaRPr>
          </a:p>
          <a:p>
            <a:endParaRPr lang="en-US" altLang="en-US" sz="1500">
              <a:ea typeface="ＭＳ Ｐゴシック" panose="020B0600070205080204" pitchFamily="34" charset="-128"/>
            </a:endParaRPr>
          </a:p>
          <a:p>
            <a:endParaRPr lang="en-US" altLang="en-US" sz="1500">
              <a:ea typeface="ＭＳ Ｐゴシック" panose="020B0600070205080204" pitchFamily="34" charset="-128"/>
            </a:endParaRPr>
          </a:p>
          <a:p>
            <a:endParaRPr lang="en-US" altLang="en-US" sz="1500">
              <a:ea typeface="ＭＳ Ｐゴシック" panose="020B0600070205080204" pitchFamily="34" charset="-128"/>
            </a:endParaRPr>
          </a:p>
        </p:txBody>
      </p:sp>
      <p:sp>
        <p:nvSpPr>
          <p:cNvPr id="4" name="Footer Placeholder 3">
            <a:extLst>
              <a:ext uri="{FF2B5EF4-FFF2-40B4-BE49-F238E27FC236}">
                <a16:creationId xmlns:a16="http://schemas.microsoft.com/office/drawing/2014/main" id="{F27C07FF-B746-DD43-A492-DFD2903539E7}"/>
              </a:ext>
            </a:extLst>
          </p:cNvPr>
          <p:cNvSpPr>
            <a:spLocks noGrp="1"/>
          </p:cNvSpPr>
          <p:nvPr>
            <p:ph type="ftr" sz="quarter" idx="11"/>
          </p:nvPr>
        </p:nvSpPr>
        <p:spPr/>
        <p:txBody>
          <a:bodyPr/>
          <a:lstStyle/>
          <a:p>
            <a:pPr>
              <a:defRPr/>
            </a:pPr>
            <a:r>
              <a:rPr lang="en-US"/>
              <a:t>www.rkiinstruments.com</a:t>
            </a:r>
          </a:p>
        </p:txBody>
      </p:sp>
      <p:sp>
        <p:nvSpPr>
          <p:cNvPr id="5" name="Slide Number Placeholder 4">
            <a:extLst>
              <a:ext uri="{FF2B5EF4-FFF2-40B4-BE49-F238E27FC236}">
                <a16:creationId xmlns:a16="http://schemas.microsoft.com/office/drawing/2014/main" id="{CF876553-FF65-7541-B743-D91479346360}"/>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D1ADA6EE-46B0-C044-87A7-6EA3F81A36A9}" type="slidenum">
              <a:rPr lang="en-US" altLang="en-US" sz="1000">
                <a:solidFill>
                  <a:srgbClr val="898989"/>
                </a:solidFill>
                <a:latin typeface="Century Gothic" panose="020B0502020202020204" pitchFamily="34" charset="0"/>
              </a:rPr>
              <a:pPr/>
              <a:t>31</a:t>
            </a:fld>
            <a:endParaRPr lang="en-US" altLang="en-US" sz="1000">
              <a:solidFill>
                <a:srgbClr val="898989"/>
              </a:solidFill>
              <a:latin typeface="Century Gothic" panose="020B0502020202020204" pitchFamily="34" charset="0"/>
            </a:endParaRPr>
          </a:p>
        </p:txBody>
      </p:sp>
      <p:pic>
        <p:nvPicPr>
          <p:cNvPr id="61445" name="Picture 5">
            <a:extLst>
              <a:ext uri="{FF2B5EF4-FFF2-40B4-BE49-F238E27FC236}">
                <a16:creationId xmlns:a16="http://schemas.microsoft.com/office/drawing/2014/main" id="{EA934937-5CEB-DB4E-AB27-F6B094547654}"/>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7358063" y="3182938"/>
            <a:ext cx="1562100" cy="156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Arrow Connector 7">
            <a:extLst>
              <a:ext uri="{FF2B5EF4-FFF2-40B4-BE49-F238E27FC236}">
                <a16:creationId xmlns:a16="http://schemas.microsoft.com/office/drawing/2014/main" id="{5015ABAB-C662-0C4F-BF6F-7F7A35447DA5}"/>
              </a:ext>
            </a:extLst>
          </p:cNvPr>
          <p:cNvCxnSpPr>
            <a:cxnSpLocks noChangeShapeType="1"/>
          </p:cNvCxnSpPr>
          <p:nvPr/>
        </p:nvCxnSpPr>
        <p:spPr bwMode="auto">
          <a:xfrm>
            <a:off x="7245350" y="2532063"/>
            <a:ext cx="931863" cy="1057275"/>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10" name="Straight Arrow Connector 9">
            <a:extLst>
              <a:ext uri="{FF2B5EF4-FFF2-40B4-BE49-F238E27FC236}">
                <a16:creationId xmlns:a16="http://schemas.microsoft.com/office/drawing/2014/main" id="{026410E2-6A8E-3C46-B348-FD0854313170}"/>
              </a:ext>
            </a:extLst>
          </p:cNvPr>
          <p:cNvCxnSpPr>
            <a:cxnSpLocks noChangeShapeType="1"/>
          </p:cNvCxnSpPr>
          <p:nvPr/>
        </p:nvCxnSpPr>
        <p:spPr bwMode="auto">
          <a:xfrm>
            <a:off x="7245350" y="3708400"/>
            <a:ext cx="925513" cy="169863"/>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12" name="Straight Arrow Connector 11">
            <a:extLst>
              <a:ext uri="{FF2B5EF4-FFF2-40B4-BE49-F238E27FC236}">
                <a16:creationId xmlns:a16="http://schemas.microsoft.com/office/drawing/2014/main" id="{0DC8C196-D1E2-A848-8FE0-1DFDB91CD48E}"/>
              </a:ext>
            </a:extLst>
          </p:cNvPr>
          <p:cNvCxnSpPr>
            <a:cxnSpLocks noChangeShapeType="1"/>
          </p:cNvCxnSpPr>
          <p:nvPr/>
        </p:nvCxnSpPr>
        <p:spPr bwMode="auto">
          <a:xfrm flipV="1">
            <a:off x="7235825" y="4132263"/>
            <a:ext cx="942975" cy="269875"/>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14" name="Straight Arrow Connector 13">
            <a:extLst>
              <a:ext uri="{FF2B5EF4-FFF2-40B4-BE49-F238E27FC236}">
                <a16:creationId xmlns:a16="http://schemas.microsoft.com/office/drawing/2014/main" id="{A08E5047-DE9F-424A-A590-51E3C54D15DF}"/>
              </a:ext>
            </a:extLst>
          </p:cNvPr>
          <p:cNvCxnSpPr>
            <a:cxnSpLocks noChangeShapeType="1"/>
          </p:cNvCxnSpPr>
          <p:nvPr/>
        </p:nvCxnSpPr>
        <p:spPr bwMode="auto">
          <a:xfrm flipV="1">
            <a:off x="7264400" y="4487863"/>
            <a:ext cx="914400" cy="1066800"/>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Tree>
  </p:cSld>
  <p:clrMapOvr>
    <a:masterClrMapping/>
  </p:clrMapOvr>
  <p:transition>
    <p:zoom/>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tle 1">
            <a:extLst>
              <a:ext uri="{FF2B5EF4-FFF2-40B4-BE49-F238E27FC236}">
                <a16:creationId xmlns:a16="http://schemas.microsoft.com/office/drawing/2014/main" id="{43E2DEE1-7B3B-484E-B578-82D9A45FC100}"/>
              </a:ext>
            </a:extLst>
          </p:cNvPr>
          <p:cNvSpPr>
            <a:spLocks noGrp="1"/>
          </p:cNvSpPr>
          <p:nvPr>
            <p:ph type="title"/>
          </p:nvPr>
        </p:nvSpPr>
        <p:spPr/>
        <p:txBody>
          <a:bodyPr/>
          <a:lstStyle/>
          <a:p>
            <a:r>
              <a:rPr lang="en-US" altLang="en-US">
                <a:ea typeface="ＭＳ Ｐゴシック" panose="020B0600070205080204" pitchFamily="34" charset="-128"/>
              </a:rPr>
              <a:t>Maintenance Mode</a:t>
            </a:r>
          </a:p>
        </p:txBody>
      </p:sp>
      <p:sp>
        <p:nvSpPr>
          <p:cNvPr id="62466" name="Content Placeholder 2">
            <a:extLst>
              <a:ext uri="{FF2B5EF4-FFF2-40B4-BE49-F238E27FC236}">
                <a16:creationId xmlns:a16="http://schemas.microsoft.com/office/drawing/2014/main" id="{85D57F9F-5B1D-A647-A62D-D4DC415E2D8D}"/>
              </a:ext>
            </a:extLst>
          </p:cNvPr>
          <p:cNvSpPr>
            <a:spLocks noGrp="1"/>
          </p:cNvSpPr>
          <p:nvPr>
            <p:ph idx="1"/>
          </p:nvPr>
        </p:nvSpPr>
        <p:spPr/>
        <p:txBody>
          <a:bodyPr/>
          <a:lstStyle/>
          <a:p>
            <a:r>
              <a:rPr lang="en-US" altLang="en-US" sz="1600">
                <a:ea typeface="ＭＳ Ｐゴシック" panose="020B0600070205080204" pitchFamily="34" charset="-128"/>
              </a:rPr>
              <a:t>BEEP. SET – updating the confirmation beep setting</a:t>
            </a:r>
          </a:p>
          <a:p>
            <a:pPr lvl="1"/>
            <a:r>
              <a:rPr lang="en-US" altLang="en-US" sz="1400">
                <a:ea typeface="ＭＳ Ｐゴシック" panose="020B0600070205080204" pitchFamily="34" charset="-128"/>
              </a:rPr>
              <a:t>With BEEP. SET set to ON, the GX-2012 beeps once every 5 minutes to verify that it is operating.</a:t>
            </a:r>
          </a:p>
          <a:p>
            <a:pPr lvl="1"/>
            <a:r>
              <a:rPr lang="en-US" altLang="en-US" sz="1400">
                <a:ea typeface="ＭＳ Ｐゴシック" panose="020B0600070205080204" pitchFamily="34" charset="-128"/>
              </a:rPr>
              <a:t>With BEEP. SET set to OFF (factory setting), the GX-2012 does not sound a confirmation beep.</a:t>
            </a:r>
          </a:p>
          <a:p>
            <a:r>
              <a:rPr lang="en-US" altLang="en-US" sz="1600">
                <a:ea typeface="ＭＳ Ｐゴシック" panose="020B0600070205080204" pitchFamily="34" charset="-128"/>
              </a:rPr>
              <a:t>OVER WRT - data logging over write setting</a:t>
            </a:r>
          </a:p>
          <a:p>
            <a:pPr lvl="1"/>
            <a:r>
              <a:rPr lang="en-US" altLang="en-US" sz="1400">
                <a:ea typeface="ＭＳ Ｐゴシック" panose="020B0600070205080204" pitchFamily="34" charset="-128"/>
              </a:rPr>
              <a:t>With OVER WRT set to ON (factory setting), the GX-2012 writes over the oldest data with new data when the data logger memory is full.</a:t>
            </a:r>
          </a:p>
          <a:p>
            <a:pPr lvl="1"/>
            <a:r>
              <a:rPr lang="en-US" altLang="en-US" sz="1400">
                <a:ea typeface="ＭＳ Ｐゴシック" panose="020B0600070205080204" pitchFamily="34" charset="-128"/>
              </a:rPr>
              <a:t>With OVER WRT set to OFF, the GX-2012 stops saving data to the data logger when the data logger memory is full.</a:t>
            </a:r>
          </a:p>
          <a:p>
            <a:r>
              <a:rPr lang="en-US" altLang="en-US" sz="1600">
                <a:ea typeface="ＭＳ Ｐゴシック" panose="020B0600070205080204" pitchFamily="34" charset="-128"/>
              </a:rPr>
              <a:t>CL INTVL - calibration interval setting</a:t>
            </a:r>
          </a:p>
          <a:p>
            <a:pPr lvl="1"/>
            <a:r>
              <a:rPr lang="en-US" altLang="en-US" sz="1400">
                <a:ea typeface="ＭＳ Ｐゴシック" panose="020B0600070205080204" pitchFamily="34" charset="-128"/>
              </a:rPr>
              <a:t>The minimum setting is 1 day and the maximum setting is 255 days (The factory setting is 90 days).</a:t>
            </a:r>
          </a:p>
          <a:p>
            <a:r>
              <a:rPr lang="en-US" altLang="en-US" sz="1600">
                <a:ea typeface="ＭＳ Ｐゴシック" panose="020B0600070205080204" pitchFamily="34" charset="-128"/>
              </a:rPr>
              <a:t>CL RMNDR - calibration remainder on/off</a:t>
            </a:r>
          </a:p>
          <a:p>
            <a:pPr lvl="1"/>
            <a:r>
              <a:rPr lang="en-US" altLang="en-US" sz="1400">
                <a:ea typeface="ＭＳ Ｐゴシック" panose="020B0600070205080204" pitchFamily="34" charset="-128"/>
              </a:rPr>
              <a:t>If “ON” (factory setting), the GX-2012 will give an indication at start up if it is due for calibration</a:t>
            </a:r>
          </a:p>
          <a:p>
            <a:r>
              <a:rPr lang="en-US" altLang="en-US" sz="1600">
                <a:ea typeface="ＭＳ Ｐゴシック" panose="020B0600070205080204" pitchFamily="34" charset="-128"/>
              </a:rPr>
              <a:t>CL EXPRD - calibration expired performance setting</a:t>
            </a:r>
          </a:p>
          <a:p>
            <a:pPr lvl="1"/>
            <a:r>
              <a:rPr lang="en-US" altLang="en-US" sz="1400">
                <a:ea typeface="ＭＳ Ｐゴシック" panose="020B0600070205080204" pitchFamily="34" charset="-128"/>
              </a:rPr>
              <a:t>Confirm,  Not Use of No Effect (if CL RMNDR is set to “ON”)</a:t>
            </a:r>
          </a:p>
          <a:p>
            <a:endParaRPr lang="en-US" altLang="en-US" sz="1600">
              <a:ea typeface="ＭＳ Ｐゴシック" panose="020B0600070205080204" pitchFamily="34" charset="-128"/>
            </a:endParaRPr>
          </a:p>
        </p:txBody>
      </p:sp>
      <p:sp>
        <p:nvSpPr>
          <p:cNvPr id="4" name="Footer Placeholder 3">
            <a:extLst>
              <a:ext uri="{FF2B5EF4-FFF2-40B4-BE49-F238E27FC236}">
                <a16:creationId xmlns:a16="http://schemas.microsoft.com/office/drawing/2014/main" id="{17BA675D-4E4D-114D-BB81-9BBCAC2EF24B}"/>
              </a:ext>
            </a:extLst>
          </p:cNvPr>
          <p:cNvSpPr>
            <a:spLocks noGrp="1"/>
          </p:cNvSpPr>
          <p:nvPr>
            <p:ph type="ftr" sz="quarter" idx="11"/>
          </p:nvPr>
        </p:nvSpPr>
        <p:spPr/>
        <p:txBody>
          <a:bodyPr/>
          <a:lstStyle/>
          <a:p>
            <a:pPr>
              <a:defRPr/>
            </a:pPr>
            <a:r>
              <a:rPr lang="en-US"/>
              <a:t>www.rkiinstruments.com</a:t>
            </a:r>
          </a:p>
        </p:txBody>
      </p:sp>
      <p:sp>
        <p:nvSpPr>
          <p:cNvPr id="5" name="Slide Number Placeholder 4">
            <a:extLst>
              <a:ext uri="{FF2B5EF4-FFF2-40B4-BE49-F238E27FC236}">
                <a16:creationId xmlns:a16="http://schemas.microsoft.com/office/drawing/2014/main" id="{49336E7A-CA6E-F945-B952-2C8CD8546E94}"/>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0DC42B0F-A164-2C47-A842-00F0E6755BAE}" type="slidenum">
              <a:rPr lang="en-US" altLang="en-US" sz="1000">
                <a:solidFill>
                  <a:srgbClr val="898989"/>
                </a:solidFill>
                <a:latin typeface="Century Gothic" panose="020B0502020202020204" pitchFamily="34" charset="0"/>
              </a:rPr>
              <a:pPr/>
              <a:t>32</a:t>
            </a:fld>
            <a:endParaRPr lang="en-US" altLang="en-US" sz="1000">
              <a:solidFill>
                <a:srgbClr val="898989"/>
              </a:solidFill>
              <a:latin typeface="Century Gothic" panose="020B0502020202020204" pitchFamily="34" charset="0"/>
            </a:endParaRPr>
          </a:p>
        </p:txBody>
      </p:sp>
    </p:spTree>
  </p:cSld>
  <p:clrMapOvr>
    <a:masterClrMapping/>
  </p:clrMapOvr>
  <p:transition>
    <p:zoom/>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tle 1">
            <a:extLst>
              <a:ext uri="{FF2B5EF4-FFF2-40B4-BE49-F238E27FC236}">
                <a16:creationId xmlns:a16="http://schemas.microsoft.com/office/drawing/2014/main" id="{27898EEE-E24D-C94F-B61F-3775A86C1D62}"/>
              </a:ext>
            </a:extLst>
          </p:cNvPr>
          <p:cNvSpPr>
            <a:spLocks noGrp="1"/>
          </p:cNvSpPr>
          <p:nvPr>
            <p:ph type="title"/>
          </p:nvPr>
        </p:nvSpPr>
        <p:spPr/>
        <p:txBody>
          <a:bodyPr/>
          <a:lstStyle/>
          <a:p>
            <a:r>
              <a:rPr lang="en-US" altLang="en-US">
                <a:ea typeface="ＭＳ Ｐゴシック" panose="020B0600070205080204" pitchFamily="34" charset="-128"/>
              </a:rPr>
              <a:t>MAINTENANCE MODE</a:t>
            </a:r>
          </a:p>
        </p:txBody>
      </p:sp>
      <p:sp>
        <p:nvSpPr>
          <p:cNvPr id="3" name="Content Placeholder 2">
            <a:extLst>
              <a:ext uri="{FF2B5EF4-FFF2-40B4-BE49-F238E27FC236}">
                <a16:creationId xmlns:a16="http://schemas.microsoft.com/office/drawing/2014/main" id="{37CDAEBF-A4AB-C746-8BA9-99ED9F3F47D4}"/>
              </a:ext>
            </a:extLst>
          </p:cNvPr>
          <p:cNvSpPr>
            <a:spLocks noGrp="1"/>
          </p:cNvSpPr>
          <p:nvPr>
            <p:ph idx="1"/>
          </p:nvPr>
        </p:nvSpPr>
        <p:spPr/>
        <p:txBody>
          <a:bodyPr>
            <a:noAutofit/>
          </a:bodyPr>
          <a:lstStyle/>
          <a:p>
            <a:r>
              <a:rPr lang="en-US" altLang="en-US" sz="1100">
                <a:ea typeface="ＭＳ Ｐゴシック" panose="020B0600070205080204" pitchFamily="34" charset="-128"/>
              </a:rPr>
              <a:t>C--CHECK - calibration reminder 4 gas/ALL setting</a:t>
            </a:r>
          </a:p>
          <a:p>
            <a:r>
              <a:rPr lang="en-US" altLang="en-US" sz="1100">
                <a:ea typeface="ＭＳ Ｐゴシック" panose="020B0600070205080204" pitchFamily="34" charset="-128"/>
              </a:rPr>
              <a:t>BP INTVL – minimum setting is 0 days and the maximum setting is 30 days</a:t>
            </a:r>
          </a:p>
          <a:p>
            <a:r>
              <a:rPr lang="en-US" altLang="en-US" sz="1100">
                <a:ea typeface="ＭＳ Ｐゴシック" panose="020B0600070205080204" pitchFamily="34" charset="-128"/>
              </a:rPr>
              <a:t>BP RMNDR – With BP RMNDR set to ON, the GX-2012 will give an indication at start up if it is due for bump testing. The type of indication will depend on the BP EXPRD setting</a:t>
            </a:r>
          </a:p>
          <a:p>
            <a:r>
              <a:rPr lang="en-US" altLang="en-US" sz="1100">
                <a:ea typeface="ＭＳ Ｐゴシック" panose="020B0600070205080204" pitchFamily="34" charset="-128"/>
              </a:rPr>
              <a:t>BP EXPRD – CONFIRM, NOT USE, or NO EFFECT</a:t>
            </a:r>
          </a:p>
          <a:p>
            <a:r>
              <a:rPr lang="en-US" altLang="en-US" sz="1100">
                <a:ea typeface="ＭＳ Ｐゴシック" panose="020B0600070205080204" pitchFamily="34" charset="-128"/>
              </a:rPr>
              <a:t>B--CHECK - BUMP reminder 4 gas/ALL setting</a:t>
            </a:r>
          </a:p>
          <a:p>
            <a:r>
              <a:rPr lang="en-US" altLang="en-US" sz="1100">
                <a:ea typeface="ＭＳ Ｐゴシック" panose="020B0600070205080204" pitchFamily="34" charset="-128"/>
              </a:rPr>
              <a:t>ID DISP - on/off</a:t>
            </a:r>
          </a:p>
          <a:p>
            <a:pPr lvl="1"/>
            <a:r>
              <a:rPr lang="en-US" altLang="en-US" sz="1000">
                <a:ea typeface="ＭＳ Ｐゴシック" panose="020B0600070205080204" pitchFamily="34" charset="-128"/>
              </a:rPr>
              <a:t>If ID DISP set to “ON”, the User ID Screen and Station ID Screens display during start up and in Display Mode (The ID’s can be updated in Display Mode).</a:t>
            </a:r>
          </a:p>
          <a:p>
            <a:pPr lvl="1"/>
            <a:r>
              <a:rPr lang="en-US" altLang="en-US" sz="1000">
                <a:ea typeface="ＭＳ Ｐゴシック" panose="020B0600070205080204" pitchFamily="34" charset="-128"/>
              </a:rPr>
              <a:t>If ID DISP set to “OFF” (factory setting), the User ID Screen and Station ID Screens do not display during start up or in Display Mode.</a:t>
            </a:r>
          </a:p>
          <a:p>
            <a:r>
              <a:rPr lang="en-US" altLang="en-US" sz="1100">
                <a:ea typeface="ＭＳ Ｐゴシック" panose="020B0600070205080204" pitchFamily="34" charset="-128"/>
              </a:rPr>
              <a:t>BCK LGHT - back light lighting time setting</a:t>
            </a:r>
          </a:p>
          <a:p>
            <a:pPr lvl="1"/>
            <a:r>
              <a:rPr lang="en-US" altLang="en-US" sz="1000">
                <a:ea typeface="ＭＳ Ｐゴシック" panose="020B0600070205080204" pitchFamily="34" charset="-128"/>
              </a:rPr>
              <a:t>The minimum setting is 0 seconds; the maximum setting is 255 seconds (the factory setting is 30 seconds).</a:t>
            </a:r>
          </a:p>
          <a:p>
            <a:r>
              <a:rPr lang="en-US" altLang="en-US" sz="1100">
                <a:ea typeface="ＭＳ Ｐゴシック" panose="020B0600070205080204" pitchFamily="34" charset="-128"/>
              </a:rPr>
              <a:t>AUTOZERO - on/off</a:t>
            </a:r>
          </a:p>
          <a:p>
            <a:pPr lvl="1"/>
            <a:r>
              <a:rPr lang="en-US" altLang="en-US" sz="1000">
                <a:ea typeface="ＭＳ Ｐゴシック" panose="020B0600070205080204" pitchFamily="34" charset="-128"/>
              </a:rPr>
              <a:t>If “ON”, the GX-2012 will automatically perform a fresh air adjust when it is turned on (the factory setting is “OFF”).</a:t>
            </a:r>
          </a:p>
          <a:p>
            <a:r>
              <a:rPr lang="en-US" altLang="en-US" sz="1100">
                <a:ea typeface="ＭＳ Ｐゴシック" panose="020B0600070205080204" pitchFamily="34" charset="-128"/>
              </a:rPr>
              <a:t>DEMAND Z - Demand Zero on/off</a:t>
            </a:r>
          </a:p>
          <a:p>
            <a:pPr lvl="1"/>
            <a:r>
              <a:rPr lang="en-US" altLang="en-US" sz="1000">
                <a:ea typeface="ＭＳ Ｐゴシック" panose="020B0600070205080204" pitchFamily="34" charset="-128"/>
              </a:rPr>
              <a:t>allows you to manually perform a fresh air adjust in normal operation by pressing the AIR▲ button (the factory setting is ON).</a:t>
            </a:r>
          </a:p>
          <a:p>
            <a:r>
              <a:rPr lang="en-US" altLang="en-US" sz="1100">
                <a:ea typeface="ＭＳ Ｐゴシック" panose="020B0600070205080204" pitchFamily="34" charset="-128"/>
              </a:rPr>
              <a:t>L./B. MODE - LB Mode setting</a:t>
            </a:r>
          </a:p>
          <a:p>
            <a:pPr lvl="1"/>
            <a:r>
              <a:rPr lang="en-US" altLang="en-US" sz="1000">
                <a:ea typeface="ＭＳ Ｐゴシック" panose="020B0600070205080204" pitchFamily="34" charset="-128"/>
              </a:rPr>
              <a:t>If “OFF” (factory setting), the GX-2012 will automatically enter Normal Mode when it is turned on.</a:t>
            </a:r>
          </a:p>
          <a:p>
            <a:pPr lvl="1"/>
            <a:r>
              <a:rPr lang="en-US" altLang="en-US" sz="1000">
                <a:ea typeface="ＭＳ Ｐゴシック" panose="020B0600070205080204" pitchFamily="34" charset="-128"/>
              </a:rPr>
              <a:t>If “ON” you will  be prompted to choose between Normal Mode and Bar Hole Mode when it is turned on.</a:t>
            </a:r>
          </a:p>
          <a:p>
            <a:r>
              <a:rPr lang="en-US" altLang="en-US" sz="1100">
                <a:ea typeface="ＭＳ Ｐゴシック" panose="020B0600070205080204" pitchFamily="34" charset="-128"/>
              </a:rPr>
              <a:t>B.H. TIME - Bar Hole measuring time setting</a:t>
            </a:r>
          </a:p>
          <a:p>
            <a:pPr lvl="1"/>
            <a:r>
              <a:rPr lang="en-US" altLang="en-US" sz="1000">
                <a:ea typeface="ＭＳ Ｐゴシック" panose="020B0600070205080204" pitchFamily="34" charset="-128"/>
              </a:rPr>
              <a:t>30 seconds, 45 seconds or 60 seconds</a:t>
            </a:r>
          </a:p>
          <a:p>
            <a:endParaRPr lang="en-US" altLang="en-US" sz="1100">
              <a:ea typeface="ＭＳ Ｐゴシック" panose="020B0600070205080204" pitchFamily="34" charset="-128"/>
            </a:endParaRPr>
          </a:p>
          <a:p>
            <a:endParaRPr lang="en-US" altLang="en-US" sz="1100">
              <a:ea typeface="ＭＳ Ｐゴシック" panose="020B0600070205080204" pitchFamily="34" charset="-128"/>
            </a:endParaRPr>
          </a:p>
        </p:txBody>
      </p:sp>
      <p:sp>
        <p:nvSpPr>
          <p:cNvPr id="4" name="Footer Placeholder 3">
            <a:extLst>
              <a:ext uri="{FF2B5EF4-FFF2-40B4-BE49-F238E27FC236}">
                <a16:creationId xmlns:a16="http://schemas.microsoft.com/office/drawing/2014/main" id="{A5C4BACC-F0E2-4346-BCE0-1FDA37E6B1A9}"/>
              </a:ext>
            </a:extLst>
          </p:cNvPr>
          <p:cNvSpPr>
            <a:spLocks noGrp="1"/>
          </p:cNvSpPr>
          <p:nvPr>
            <p:ph type="ftr" sz="quarter" idx="11"/>
          </p:nvPr>
        </p:nvSpPr>
        <p:spPr/>
        <p:txBody>
          <a:bodyPr/>
          <a:lstStyle/>
          <a:p>
            <a:pPr>
              <a:defRPr/>
            </a:pPr>
            <a:r>
              <a:rPr lang="en-US"/>
              <a:t>www.rkiinstruments.com</a:t>
            </a:r>
            <a:endParaRPr lang="en-US" dirty="0"/>
          </a:p>
        </p:txBody>
      </p:sp>
      <p:sp>
        <p:nvSpPr>
          <p:cNvPr id="5" name="Slide Number Placeholder 4">
            <a:extLst>
              <a:ext uri="{FF2B5EF4-FFF2-40B4-BE49-F238E27FC236}">
                <a16:creationId xmlns:a16="http://schemas.microsoft.com/office/drawing/2014/main" id="{CB410AA1-418D-8841-9D21-F2E7E69801D8}"/>
              </a:ext>
            </a:extLst>
          </p:cNvPr>
          <p:cNvSpPr>
            <a:spLocks noGrp="1"/>
          </p:cNvSpPr>
          <p:nvPr>
            <p:ph type="sldNum" sz="quarter" idx="12"/>
          </p:nvPr>
        </p:nvSpPr>
        <p:spPr/>
        <p:txBody>
          <a:bodyPr>
            <a:normAutofit/>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69D3A787-0BA5-A94E-8099-81527579A924}" type="slidenum">
              <a:rPr lang="en-US" altLang="en-US" sz="1000">
                <a:solidFill>
                  <a:srgbClr val="898989"/>
                </a:solidFill>
                <a:latin typeface="Century Gothic" panose="020B0502020202020204" pitchFamily="34" charset="0"/>
              </a:rPr>
              <a:pPr/>
              <a:t>33</a:t>
            </a:fld>
            <a:endParaRPr lang="en-US" altLang="en-US" sz="1000">
              <a:solidFill>
                <a:srgbClr val="FFFFFF"/>
              </a:solidFill>
              <a:latin typeface="Century Gothic" panose="020B0502020202020204" pitchFamily="34" charset="0"/>
            </a:endParaRPr>
          </a:p>
        </p:txBody>
      </p:sp>
    </p:spTree>
  </p:cSld>
  <p:clrMapOvr>
    <a:masterClrMapping/>
  </p:clrMapOvr>
  <p:transition>
    <p:zoom/>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itle 1">
            <a:extLst>
              <a:ext uri="{FF2B5EF4-FFF2-40B4-BE49-F238E27FC236}">
                <a16:creationId xmlns:a16="http://schemas.microsoft.com/office/drawing/2014/main" id="{775F4BAD-69C4-F143-B1C2-D9949C564265}"/>
              </a:ext>
            </a:extLst>
          </p:cNvPr>
          <p:cNvSpPr>
            <a:spLocks noGrp="1"/>
          </p:cNvSpPr>
          <p:nvPr>
            <p:ph type="title"/>
          </p:nvPr>
        </p:nvSpPr>
        <p:spPr/>
        <p:txBody>
          <a:bodyPr/>
          <a:lstStyle/>
          <a:p>
            <a:r>
              <a:rPr lang="en-US" altLang="en-US">
                <a:ea typeface="ＭＳ Ｐゴシック" panose="020B0600070205080204" pitchFamily="34" charset="-128"/>
              </a:rPr>
              <a:t>MAINTENANCE MODE</a:t>
            </a:r>
          </a:p>
        </p:txBody>
      </p:sp>
      <p:sp>
        <p:nvSpPr>
          <p:cNvPr id="64514" name="Content Placeholder 2">
            <a:extLst>
              <a:ext uri="{FF2B5EF4-FFF2-40B4-BE49-F238E27FC236}">
                <a16:creationId xmlns:a16="http://schemas.microsoft.com/office/drawing/2014/main" id="{CFDDCB04-1954-6246-8DCE-DAB9B9FFD94D}"/>
              </a:ext>
            </a:extLst>
          </p:cNvPr>
          <p:cNvSpPr>
            <a:spLocks noGrp="1"/>
          </p:cNvSpPr>
          <p:nvPr>
            <p:ph idx="1"/>
          </p:nvPr>
        </p:nvSpPr>
        <p:spPr/>
        <p:txBody>
          <a:bodyPr/>
          <a:lstStyle/>
          <a:p>
            <a:r>
              <a:rPr lang="en-US" altLang="en-US" sz="1800">
                <a:ea typeface="ＭＳ Ｐゴシック" panose="020B0600070205080204" pitchFamily="34" charset="-128"/>
              </a:rPr>
              <a:t>ROM/SUM - firmware version that is loaded in the instrument and the firmware checksum</a:t>
            </a:r>
          </a:p>
          <a:p>
            <a:r>
              <a:rPr lang="en-US" altLang="en-US" sz="1800">
                <a:ea typeface="ＭＳ Ｐゴシック" panose="020B0600070205080204" pitchFamily="34" charset="-128"/>
              </a:rPr>
              <a:t>PASSWORD - password setting on/off</a:t>
            </a:r>
          </a:p>
          <a:p>
            <a:pPr lvl="1"/>
            <a:r>
              <a:rPr lang="en-US" altLang="en-US" sz="1600">
                <a:ea typeface="ＭＳ Ｐゴシック" panose="020B0600070205080204" pitchFamily="34" charset="-128"/>
              </a:rPr>
              <a:t>If “ON”, the GX-2012 prompts you for a password when you enter Calibration Mode</a:t>
            </a:r>
          </a:p>
          <a:p>
            <a:pPr lvl="1"/>
            <a:r>
              <a:rPr lang="en-US" altLang="en-US" sz="1600">
                <a:ea typeface="ＭＳ Ｐゴシック" panose="020B0600070205080204" pitchFamily="34" charset="-128"/>
              </a:rPr>
              <a:t>If “OFF” (factory setting), no password is required to enter Calibration Mode.</a:t>
            </a:r>
          </a:p>
          <a:p>
            <a:r>
              <a:rPr lang="en-US" altLang="en-US" sz="1800">
                <a:ea typeface="ＭＳ Ｐゴシック" panose="020B0600070205080204" pitchFamily="34" charset="-128"/>
              </a:rPr>
              <a:t>FLOW ADJ - low flow set point adjustment</a:t>
            </a:r>
          </a:p>
        </p:txBody>
      </p:sp>
      <p:sp>
        <p:nvSpPr>
          <p:cNvPr id="4" name="Footer Placeholder 3">
            <a:extLst>
              <a:ext uri="{FF2B5EF4-FFF2-40B4-BE49-F238E27FC236}">
                <a16:creationId xmlns:a16="http://schemas.microsoft.com/office/drawing/2014/main" id="{BEE39B1E-281D-7D46-85F8-24504ACB484F}"/>
              </a:ext>
            </a:extLst>
          </p:cNvPr>
          <p:cNvSpPr>
            <a:spLocks noGrp="1"/>
          </p:cNvSpPr>
          <p:nvPr>
            <p:ph type="ftr" sz="quarter" idx="11"/>
          </p:nvPr>
        </p:nvSpPr>
        <p:spPr/>
        <p:txBody>
          <a:bodyPr/>
          <a:lstStyle/>
          <a:p>
            <a:pPr>
              <a:defRPr/>
            </a:pPr>
            <a:r>
              <a:rPr lang="en-US"/>
              <a:t>www.rkiinstruments.com</a:t>
            </a:r>
            <a:endParaRPr lang="en-US" dirty="0"/>
          </a:p>
        </p:txBody>
      </p:sp>
      <p:sp>
        <p:nvSpPr>
          <p:cNvPr id="5" name="Slide Number Placeholder 4">
            <a:extLst>
              <a:ext uri="{FF2B5EF4-FFF2-40B4-BE49-F238E27FC236}">
                <a16:creationId xmlns:a16="http://schemas.microsoft.com/office/drawing/2014/main" id="{A2FADE5E-401B-3947-9381-6E6159FB1B59}"/>
              </a:ext>
            </a:extLst>
          </p:cNvPr>
          <p:cNvSpPr>
            <a:spLocks noGrp="1"/>
          </p:cNvSpPr>
          <p:nvPr>
            <p:ph type="sldNum" sz="quarter" idx="12"/>
          </p:nvPr>
        </p:nvSpPr>
        <p:spPr/>
        <p:txBody>
          <a:bodyPr>
            <a:normAutofit/>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E321CAF9-DFF6-6A4E-BB9D-D40E05FDF182}" type="slidenum">
              <a:rPr lang="en-US" altLang="en-US" sz="1000">
                <a:solidFill>
                  <a:srgbClr val="898989"/>
                </a:solidFill>
                <a:latin typeface="Century Gothic" panose="020B0502020202020204" pitchFamily="34" charset="0"/>
              </a:rPr>
              <a:pPr/>
              <a:t>34</a:t>
            </a:fld>
            <a:endParaRPr lang="en-US" altLang="en-US" sz="1000">
              <a:solidFill>
                <a:srgbClr val="FFFFFF"/>
              </a:solidFill>
              <a:latin typeface="Century Gothic" panose="020B0502020202020204" pitchFamily="34" charset="0"/>
            </a:endParaRPr>
          </a:p>
        </p:txBody>
      </p:sp>
    </p:spTree>
  </p:cSld>
  <p:clrMapOvr>
    <a:masterClrMapping/>
  </p:clrMapOvr>
  <p:transition>
    <p:zoom/>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tle 1">
            <a:extLst>
              <a:ext uri="{FF2B5EF4-FFF2-40B4-BE49-F238E27FC236}">
                <a16:creationId xmlns:a16="http://schemas.microsoft.com/office/drawing/2014/main" id="{E2412FD0-BEAB-D244-9313-DA19D59068E0}"/>
              </a:ext>
            </a:extLst>
          </p:cNvPr>
          <p:cNvSpPr>
            <a:spLocks noGrp="1"/>
          </p:cNvSpPr>
          <p:nvPr>
            <p:ph type="title"/>
          </p:nvPr>
        </p:nvSpPr>
        <p:spPr/>
        <p:txBody>
          <a:bodyPr/>
          <a:lstStyle/>
          <a:p>
            <a:r>
              <a:rPr lang="en-US" altLang="en-US">
                <a:ea typeface="ＭＳ Ｐゴシック" panose="020B0600070205080204" pitchFamily="34" charset="-128"/>
              </a:rPr>
              <a:t>Setting the Flow Adjustment</a:t>
            </a:r>
          </a:p>
        </p:txBody>
      </p:sp>
      <p:sp>
        <p:nvSpPr>
          <p:cNvPr id="65538" name="Text Placeholder 3">
            <a:extLst>
              <a:ext uri="{FF2B5EF4-FFF2-40B4-BE49-F238E27FC236}">
                <a16:creationId xmlns:a16="http://schemas.microsoft.com/office/drawing/2014/main" id="{341D5D40-E45E-9D4A-B892-29418364B5EB}"/>
              </a:ext>
            </a:extLst>
          </p:cNvPr>
          <p:cNvSpPr>
            <a:spLocks noGrp="1"/>
          </p:cNvSpPr>
          <p:nvPr>
            <p:ph idx="1"/>
          </p:nvPr>
        </p:nvSpPr>
        <p:spPr>
          <a:xfrm>
            <a:off x="457200" y="1600200"/>
            <a:ext cx="5969000" cy="4525963"/>
          </a:xfrm>
        </p:spPr>
        <p:txBody>
          <a:bodyPr/>
          <a:lstStyle/>
          <a:p>
            <a:r>
              <a:rPr lang="en-US" altLang="en-US" sz="1800">
                <a:ea typeface="ＭＳ Ｐゴシック" panose="020B0600070205080204" pitchFamily="34" charset="-128"/>
              </a:rPr>
              <a:t>Entering Maintenance Mode</a:t>
            </a:r>
          </a:p>
          <a:p>
            <a:pPr lvl="1">
              <a:buFont typeface="Arial" panose="020B0604020202020204" pitchFamily="34" charset="0"/>
              <a:buChar char="•"/>
            </a:pPr>
            <a:r>
              <a:rPr lang="en-US" altLang="en-US" sz="1600">
                <a:ea typeface="ＭＳ Ｐゴシック" panose="020B0600070205080204" pitchFamily="34" charset="-128"/>
              </a:rPr>
              <a:t>Press and hold the AIR and SHIFT buttons, then press the POWER ENTER button and release all when the unit beeps</a:t>
            </a:r>
          </a:p>
          <a:p>
            <a:pPr lvl="1">
              <a:buFont typeface="Arial" panose="020B0604020202020204" pitchFamily="34" charset="0"/>
              <a:buChar char="•"/>
            </a:pPr>
            <a:r>
              <a:rPr lang="en-US" altLang="en-US" sz="1600">
                <a:ea typeface="ＭＳ Ｐゴシック" panose="020B0600070205080204" pitchFamily="34" charset="-128"/>
              </a:rPr>
              <a:t>First screen will prompt you for the password- Enter 2102</a:t>
            </a:r>
          </a:p>
          <a:p>
            <a:pPr lvl="1">
              <a:buFont typeface="Arial" panose="020B0604020202020204" pitchFamily="34" charset="0"/>
              <a:buChar char="•"/>
            </a:pPr>
            <a:r>
              <a:rPr lang="en-US" altLang="en-US" sz="1600">
                <a:ea typeface="ＭＳ Ｐゴシック" panose="020B0600070205080204" pitchFamily="34" charset="-128"/>
              </a:rPr>
              <a:t>Press ENTER</a:t>
            </a:r>
          </a:p>
          <a:p>
            <a:r>
              <a:rPr lang="en-US" altLang="en-US" sz="1800">
                <a:ea typeface="ＭＳ Ｐゴシック" panose="020B0600070205080204" pitchFamily="34" charset="-128"/>
              </a:rPr>
              <a:t>Use the Air key to scroll through the menu items</a:t>
            </a:r>
          </a:p>
          <a:p>
            <a:r>
              <a:rPr lang="en-US" altLang="en-US" sz="1800">
                <a:ea typeface="ＭＳ Ｐゴシック" panose="020B0600070205080204" pitchFamily="34" charset="-128"/>
              </a:rPr>
              <a:t>Select FLOW ADJUSTMENT by pressing ENTER</a:t>
            </a:r>
          </a:p>
          <a:p>
            <a:r>
              <a:rPr lang="en-US" altLang="en-US" sz="1800">
                <a:ea typeface="ＭＳ Ｐゴシック" panose="020B0600070205080204" pitchFamily="34" charset="-128"/>
              </a:rPr>
              <a:t>Two values will be displayed</a:t>
            </a:r>
          </a:p>
          <a:p>
            <a:pPr lvl="1">
              <a:buFont typeface="Arial" panose="020B0604020202020204" pitchFamily="34" charset="0"/>
              <a:buChar char="•"/>
            </a:pPr>
            <a:r>
              <a:rPr lang="en-US" altLang="en-US" sz="1600">
                <a:ea typeface="ＭＳ Ｐゴシック" panose="020B0600070205080204" pitchFamily="34" charset="-128"/>
              </a:rPr>
              <a:t>The top value is a percentage</a:t>
            </a:r>
          </a:p>
          <a:p>
            <a:pPr lvl="1">
              <a:buFont typeface="Arial" panose="020B0604020202020204" pitchFamily="34" charset="0"/>
              <a:buChar char="•"/>
            </a:pPr>
            <a:r>
              <a:rPr lang="en-US" altLang="en-US" sz="1600">
                <a:ea typeface="ＭＳ Ｐゴシック" panose="020B0600070205080204" pitchFamily="34" charset="-128"/>
              </a:rPr>
              <a:t>The bottom value is the current low flow alarm point (this is the value we are most concerned with)</a:t>
            </a:r>
          </a:p>
        </p:txBody>
      </p:sp>
      <p:sp>
        <p:nvSpPr>
          <p:cNvPr id="3" name="Footer Placeholder 2">
            <a:extLst>
              <a:ext uri="{FF2B5EF4-FFF2-40B4-BE49-F238E27FC236}">
                <a16:creationId xmlns:a16="http://schemas.microsoft.com/office/drawing/2014/main" id="{333A02B9-EBD0-604D-A94B-855A1E65A6CA}"/>
              </a:ext>
            </a:extLst>
          </p:cNvPr>
          <p:cNvSpPr>
            <a:spLocks noGrp="1"/>
          </p:cNvSpPr>
          <p:nvPr>
            <p:ph type="ftr" sz="quarter" idx="11"/>
          </p:nvPr>
        </p:nvSpPr>
        <p:spPr/>
        <p:txBody>
          <a:bodyPr/>
          <a:lstStyle/>
          <a:p>
            <a:pPr>
              <a:defRPr/>
            </a:pPr>
            <a:r>
              <a:rPr lang="en-US"/>
              <a:t>www.rkiinstruments.com</a:t>
            </a:r>
          </a:p>
        </p:txBody>
      </p:sp>
      <p:sp>
        <p:nvSpPr>
          <p:cNvPr id="6" name="Slide Number Placeholder 5">
            <a:extLst>
              <a:ext uri="{FF2B5EF4-FFF2-40B4-BE49-F238E27FC236}">
                <a16:creationId xmlns:a16="http://schemas.microsoft.com/office/drawing/2014/main" id="{33C37BA0-9E57-194A-8686-5F3E2164FADC}"/>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D30C8510-E68F-4E4D-B266-59641F929773}" type="slidenum">
              <a:rPr lang="en-US" altLang="en-US" sz="1000">
                <a:solidFill>
                  <a:srgbClr val="898989"/>
                </a:solidFill>
                <a:latin typeface="Century Gothic" panose="020B0502020202020204" pitchFamily="34" charset="0"/>
              </a:rPr>
              <a:pPr/>
              <a:t>35</a:t>
            </a:fld>
            <a:endParaRPr lang="en-US" altLang="en-US" sz="1000">
              <a:solidFill>
                <a:srgbClr val="898989"/>
              </a:solidFill>
              <a:latin typeface="Century Gothic" panose="020B0502020202020204" pitchFamily="34" charset="0"/>
            </a:endParaRPr>
          </a:p>
        </p:txBody>
      </p:sp>
      <p:pic>
        <p:nvPicPr>
          <p:cNvPr id="65541" name="Picture 4">
            <a:extLst>
              <a:ext uri="{FF2B5EF4-FFF2-40B4-BE49-F238E27FC236}">
                <a16:creationId xmlns:a16="http://schemas.microsoft.com/office/drawing/2014/main" id="{9B2342DC-E5EE-7943-8C99-9A6A3BC737C6}"/>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6469063" y="1724025"/>
            <a:ext cx="1549400" cy="1549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zoom/>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itle 1">
            <a:extLst>
              <a:ext uri="{FF2B5EF4-FFF2-40B4-BE49-F238E27FC236}">
                <a16:creationId xmlns:a16="http://schemas.microsoft.com/office/drawing/2014/main" id="{EC6CD5B7-CE7D-DC42-BDE3-62DF04AF4AB8}"/>
              </a:ext>
            </a:extLst>
          </p:cNvPr>
          <p:cNvSpPr>
            <a:spLocks noGrp="1"/>
          </p:cNvSpPr>
          <p:nvPr>
            <p:ph type="title"/>
          </p:nvPr>
        </p:nvSpPr>
        <p:spPr/>
        <p:txBody>
          <a:bodyPr/>
          <a:lstStyle/>
          <a:p>
            <a:r>
              <a:rPr lang="en-US" altLang="en-US">
                <a:ea typeface="ＭＳ Ｐゴシック" panose="020B0600070205080204" pitchFamily="34" charset="-128"/>
              </a:rPr>
              <a:t>Setting the Flow Adjustment</a:t>
            </a:r>
          </a:p>
        </p:txBody>
      </p:sp>
      <p:sp>
        <p:nvSpPr>
          <p:cNvPr id="66562" name="Text Placeholder 3">
            <a:extLst>
              <a:ext uri="{FF2B5EF4-FFF2-40B4-BE49-F238E27FC236}">
                <a16:creationId xmlns:a16="http://schemas.microsoft.com/office/drawing/2014/main" id="{35897671-F65D-054C-9688-F7E5DEF358C5}"/>
              </a:ext>
            </a:extLst>
          </p:cNvPr>
          <p:cNvSpPr>
            <a:spLocks noGrp="1"/>
          </p:cNvSpPr>
          <p:nvPr>
            <p:ph idx="1"/>
          </p:nvPr>
        </p:nvSpPr>
        <p:spPr>
          <a:xfrm>
            <a:off x="457200" y="1600200"/>
            <a:ext cx="5816600" cy="4525963"/>
          </a:xfrm>
        </p:spPr>
        <p:txBody>
          <a:bodyPr/>
          <a:lstStyle/>
          <a:p>
            <a:r>
              <a:rPr lang="en-US" altLang="en-US" sz="1800">
                <a:ea typeface="ＭＳ Ｐゴシック" panose="020B0600070205080204" pitchFamily="34" charset="-128"/>
              </a:rPr>
              <a:t>Using the AIR or SHIFT buttons set this value as close to 1500 (it can be higher or lower) then press the ENTER.  The pump will turn back on</a:t>
            </a:r>
          </a:p>
          <a:p>
            <a:r>
              <a:rPr lang="en-US" altLang="en-US" sz="1800">
                <a:ea typeface="ＭＳ Ｐゴシック" panose="020B0600070205080204" pitchFamily="34" charset="-128"/>
              </a:rPr>
              <a:t>The pump will turn on and two new values will be displayed. The top will be a reference value and the bottom will reflect the pump’s current draw.</a:t>
            </a:r>
          </a:p>
          <a:p>
            <a:r>
              <a:rPr lang="en-US" altLang="en-US" sz="1800">
                <a:ea typeface="ＭＳ Ｐゴシック" panose="020B0600070205080204" pitchFamily="34" charset="-128"/>
              </a:rPr>
              <a:t>Connect a flow meter to the inlet of the instrument and adjust it to 0.6 SCFH ± 0.1 SCFH. This will be the low flow set point. You do not need to adjust anything at the instrument. Once the desired low flow set point is set.</a:t>
            </a:r>
          </a:p>
          <a:p>
            <a:r>
              <a:rPr lang="en-US" altLang="en-US" sz="1800">
                <a:ea typeface="ＭＳ Ｐゴシック" panose="020B0600070205080204" pitchFamily="34" charset="-128"/>
              </a:rPr>
              <a:t>Press and release the POWER ENTER button.</a:t>
            </a:r>
          </a:p>
          <a:p>
            <a:r>
              <a:rPr lang="en-US" altLang="en-US" sz="1800">
                <a:ea typeface="ＭＳ Ｐゴシック" panose="020B0600070205080204" pitchFamily="34" charset="-128"/>
              </a:rPr>
              <a:t>Use the SHIFT buttons to select START MEASURMENT to exit</a:t>
            </a:r>
          </a:p>
          <a:p>
            <a:endParaRPr lang="en-US" altLang="en-US" sz="1800">
              <a:ea typeface="ＭＳ Ｐゴシック" panose="020B0600070205080204" pitchFamily="34" charset="-128"/>
            </a:endParaRPr>
          </a:p>
        </p:txBody>
      </p:sp>
      <p:sp>
        <p:nvSpPr>
          <p:cNvPr id="3" name="Footer Placeholder 2">
            <a:extLst>
              <a:ext uri="{FF2B5EF4-FFF2-40B4-BE49-F238E27FC236}">
                <a16:creationId xmlns:a16="http://schemas.microsoft.com/office/drawing/2014/main" id="{8529D5D2-269C-1F4A-88EF-C7F9F017B4B4}"/>
              </a:ext>
            </a:extLst>
          </p:cNvPr>
          <p:cNvSpPr>
            <a:spLocks noGrp="1"/>
          </p:cNvSpPr>
          <p:nvPr>
            <p:ph type="ftr" sz="quarter" idx="11"/>
          </p:nvPr>
        </p:nvSpPr>
        <p:spPr/>
        <p:txBody>
          <a:bodyPr/>
          <a:lstStyle/>
          <a:p>
            <a:pPr>
              <a:defRPr/>
            </a:pPr>
            <a:r>
              <a:rPr lang="en-US"/>
              <a:t>www.rkiinstruments.com</a:t>
            </a:r>
          </a:p>
        </p:txBody>
      </p:sp>
      <p:sp>
        <p:nvSpPr>
          <p:cNvPr id="6" name="Slide Number Placeholder 5">
            <a:extLst>
              <a:ext uri="{FF2B5EF4-FFF2-40B4-BE49-F238E27FC236}">
                <a16:creationId xmlns:a16="http://schemas.microsoft.com/office/drawing/2014/main" id="{FC83D73D-2282-454D-899A-1B95F8B0E621}"/>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7089709F-E98B-2145-9F72-A11BF69A2146}" type="slidenum">
              <a:rPr lang="en-US" altLang="en-US" sz="1000">
                <a:solidFill>
                  <a:srgbClr val="898989"/>
                </a:solidFill>
                <a:latin typeface="Century Gothic" panose="020B0502020202020204" pitchFamily="34" charset="0"/>
              </a:rPr>
              <a:pPr/>
              <a:t>36</a:t>
            </a:fld>
            <a:endParaRPr lang="en-US" altLang="en-US" sz="1000">
              <a:solidFill>
                <a:srgbClr val="898989"/>
              </a:solidFill>
              <a:latin typeface="Century Gothic" panose="020B0502020202020204" pitchFamily="34" charset="0"/>
            </a:endParaRPr>
          </a:p>
        </p:txBody>
      </p:sp>
      <p:pic>
        <p:nvPicPr>
          <p:cNvPr id="66565" name="Picture 4">
            <a:extLst>
              <a:ext uri="{FF2B5EF4-FFF2-40B4-BE49-F238E27FC236}">
                <a16:creationId xmlns:a16="http://schemas.microsoft.com/office/drawing/2014/main" id="{D607201C-5D6E-DF40-B127-561B43E3C4BD}"/>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6469063" y="1716088"/>
            <a:ext cx="1549400" cy="15494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zoom/>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le 1">
            <a:extLst>
              <a:ext uri="{FF2B5EF4-FFF2-40B4-BE49-F238E27FC236}">
                <a16:creationId xmlns:a16="http://schemas.microsoft.com/office/drawing/2014/main" id="{F5D21BFB-0543-1E4C-9C2B-2D335DB3DCE6}"/>
              </a:ext>
            </a:extLst>
          </p:cNvPr>
          <p:cNvSpPr>
            <a:spLocks noGrp="1"/>
          </p:cNvSpPr>
          <p:nvPr>
            <p:ph type="title"/>
          </p:nvPr>
        </p:nvSpPr>
        <p:spPr/>
        <p:txBody>
          <a:bodyPr/>
          <a:lstStyle/>
          <a:p>
            <a:r>
              <a:rPr lang="en-US" altLang="en-US">
                <a:ea typeface="ＭＳ Ｐゴシック" panose="020B0600070205080204" pitchFamily="34" charset="-128"/>
              </a:rPr>
              <a:t>Maintenance Mode</a:t>
            </a:r>
          </a:p>
        </p:txBody>
      </p:sp>
      <p:sp>
        <p:nvSpPr>
          <p:cNvPr id="67586" name="Text Placeholder 3">
            <a:extLst>
              <a:ext uri="{FF2B5EF4-FFF2-40B4-BE49-F238E27FC236}">
                <a16:creationId xmlns:a16="http://schemas.microsoft.com/office/drawing/2014/main" id="{E6462472-2D33-874C-911A-621E46528B3A}"/>
              </a:ext>
            </a:extLst>
          </p:cNvPr>
          <p:cNvSpPr>
            <a:spLocks noGrp="1"/>
          </p:cNvSpPr>
          <p:nvPr>
            <p:ph idx="1"/>
          </p:nvPr>
        </p:nvSpPr>
        <p:spPr/>
        <p:txBody>
          <a:bodyPr/>
          <a:lstStyle/>
          <a:p>
            <a:r>
              <a:rPr lang="en-US" altLang="en-US" sz="2000">
                <a:ea typeface="ＭＳ Ｐゴシック" panose="020B0600070205080204" pitchFamily="34" charset="-128"/>
              </a:rPr>
              <a:t>START - start measurement</a:t>
            </a:r>
          </a:p>
          <a:p>
            <a:endParaRPr lang="en-US" altLang="en-US" sz="2000">
              <a:ea typeface="ＭＳ Ｐゴシック" panose="020B0600070205080204" pitchFamily="34" charset="-128"/>
            </a:endParaRPr>
          </a:p>
        </p:txBody>
      </p:sp>
      <p:sp>
        <p:nvSpPr>
          <p:cNvPr id="5" name="Footer Placeholder 4">
            <a:extLst>
              <a:ext uri="{FF2B5EF4-FFF2-40B4-BE49-F238E27FC236}">
                <a16:creationId xmlns:a16="http://schemas.microsoft.com/office/drawing/2014/main" id="{52AFDA89-AA51-4B4E-926D-C4DB08D449D7}"/>
              </a:ext>
            </a:extLst>
          </p:cNvPr>
          <p:cNvSpPr>
            <a:spLocks noGrp="1"/>
          </p:cNvSpPr>
          <p:nvPr>
            <p:ph type="ftr" sz="quarter" idx="11"/>
          </p:nvPr>
        </p:nvSpPr>
        <p:spPr/>
        <p:txBody>
          <a:bodyPr/>
          <a:lstStyle/>
          <a:p>
            <a:pPr>
              <a:defRPr/>
            </a:pPr>
            <a:r>
              <a:rPr lang="en-US"/>
              <a:t>www.rkiinstruments.com</a:t>
            </a:r>
          </a:p>
        </p:txBody>
      </p:sp>
      <p:sp>
        <p:nvSpPr>
          <p:cNvPr id="6" name="Slide Number Placeholder 5">
            <a:extLst>
              <a:ext uri="{FF2B5EF4-FFF2-40B4-BE49-F238E27FC236}">
                <a16:creationId xmlns:a16="http://schemas.microsoft.com/office/drawing/2014/main" id="{10777676-4FF4-3C46-92FA-44A7E7343D5D}"/>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932D9CBF-684C-8F47-A605-74B81B52D429}" type="slidenum">
              <a:rPr lang="en-US" altLang="en-US" sz="1000">
                <a:solidFill>
                  <a:srgbClr val="898989"/>
                </a:solidFill>
                <a:latin typeface="Century Gothic" panose="020B0502020202020204" pitchFamily="34" charset="0"/>
              </a:rPr>
              <a:pPr/>
              <a:t>37</a:t>
            </a:fld>
            <a:endParaRPr lang="en-US" altLang="en-US" sz="1000">
              <a:solidFill>
                <a:srgbClr val="898989"/>
              </a:solidFill>
              <a:latin typeface="Century Gothic" panose="020B0502020202020204" pitchFamily="34" charset="0"/>
            </a:endParaRPr>
          </a:p>
        </p:txBody>
      </p:sp>
    </p:spTree>
  </p:cSld>
  <p:clrMapOvr>
    <a:masterClrMapping/>
  </p:clrMapOvr>
  <p:transition>
    <p:zoom/>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Title 1">
            <a:extLst>
              <a:ext uri="{FF2B5EF4-FFF2-40B4-BE49-F238E27FC236}">
                <a16:creationId xmlns:a16="http://schemas.microsoft.com/office/drawing/2014/main" id="{C5E45638-33EF-8B47-A993-87493AD6E035}"/>
              </a:ext>
            </a:extLst>
          </p:cNvPr>
          <p:cNvSpPr>
            <a:spLocks noGrp="1"/>
          </p:cNvSpPr>
          <p:nvPr>
            <p:ph type="title"/>
          </p:nvPr>
        </p:nvSpPr>
        <p:spPr/>
        <p:txBody>
          <a:bodyPr/>
          <a:lstStyle/>
          <a:p>
            <a:r>
              <a:rPr lang="en-US" altLang="en-US">
                <a:ea typeface="ＭＳ Ｐゴシック" panose="020B0600070205080204" pitchFamily="34" charset="-128"/>
              </a:rPr>
              <a:t>Using Factory Mode</a:t>
            </a:r>
          </a:p>
        </p:txBody>
      </p:sp>
      <p:sp>
        <p:nvSpPr>
          <p:cNvPr id="68610" name="Content Placeholder 2">
            <a:extLst>
              <a:ext uri="{FF2B5EF4-FFF2-40B4-BE49-F238E27FC236}">
                <a16:creationId xmlns:a16="http://schemas.microsoft.com/office/drawing/2014/main" id="{5B359E42-BE49-5941-AC43-F988E6E93C0C}"/>
              </a:ext>
            </a:extLst>
          </p:cNvPr>
          <p:cNvSpPr>
            <a:spLocks noGrp="1"/>
          </p:cNvSpPr>
          <p:nvPr>
            <p:ph idx="1"/>
          </p:nvPr>
        </p:nvSpPr>
        <p:spPr/>
        <p:txBody>
          <a:bodyPr/>
          <a:lstStyle/>
          <a:p>
            <a:r>
              <a:rPr lang="en-US" altLang="en-US" sz="2000">
                <a:ea typeface="ＭＳ Ｐゴシック" panose="020B0600070205080204" pitchFamily="34" charset="-128"/>
              </a:rPr>
              <a:t>Take the GX-2012 to a non-hazardous location, and turn it off if it is on.</a:t>
            </a:r>
          </a:p>
          <a:p>
            <a:r>
              <a:rPr lang="en-US" altLang="en-US" sz="2000">
                <a:ea typeface="ＭＳ Ｐゴシック" panose="020B0600070205080204" pitchFamily="34" charset="-128"/>
              </a:rPr>
              <a:t>Press and hold the RESET/SILENCE, (SHIFT)▼ and DISPLY/(ADJ)buttons, then press and hold the POWER ENTER button. When you hear a beep, release the buttons. The unit will prompt you for a password.</a:t>
            </a:r>
          </a:p>
          <a:p>
            <a:r>
              <a:rPr lang="en-US" altLang="en-US" sz="2000">
                <a:ea typeface="ＭＳ Ｐゴシック" panose="020B0600070205080204" pitchFamily="34" charset="-128"/>
              </a:rPr>
              <a:t>Enter the password (1994) by using the AIR▲ and (SHIFT)▼ buttons to select each password number and then pressing and releasing POWER ENTER to enter it and move on to the next one.</a:t>
            </a:r>
          </a:p>
        </p:txBody>
      </p:sp>
      <p:sp>
        <p:nvSpPr>
          <p:cNvPr id="4" name="Footer Placeholder 3">
            <a:extLst>
              <a:ext uri="{FF2B5EF4-FFF2-40B4-BE49-F238E27FC236}">
                <a16:creationId xmlns:a16="http://schemas.microsoft.com/office/drawing/2014/main" id="{191248B1-D9E7-214D-9227-DA93FD401812}"/>
              </a:ext>
            </a:extLst>
          </p:cNvPr>
          <p:cNvSpPr>
            <a:spLocks noGrp="1"/>
          </p:cNvSpPr>
          <p:nvPr>
            <p:ph type="ftr" sz="quarter" idx="11"/>
          </p:nvPr>
        </p:nvSpPr>
        <p:spPr/>
        <p:txBody>
          <a:bodyPr/>
          <a:lstStyle/>
          <a:p>
            <a:pPr>
              <a:defRPr/>
            </a:pPr>
            <a:r>
              <a:rPr lang="en-US"/>
              <a:t>www.rkiinstruments.com</a:t>
            </a:r>
          </a:p>
        </p:txBody>
      </p:sp>
      <p:sp>
        <p:nvSpPr>
          <p:cNvPr id="5" name="Slide Number Placeholder 4">
            <a:extLst>
              <a:ext uri="{FF2B5EF4-FFF2-40B4-BE49-F238E27FC236}">
                <a16:creationId xmlns:a16="http://schemas.microsoft.com/office/drawing/2014/main" id="{73DD47F1-0D4D-8F4A-ACE8-F22D4F93D9C5}"/>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D75EBB98-8C31-394F-919C-A4B9F6F1C292}" type="slidenum">
              <a:rPr lang="en-US" altLang="en-US" sz="1000">
                <a:solidFill>
                  <a:srgbClr val="898989"/>
                </a:solidFill>
                <a:latin typeface="Century Gothic" panose="020B0502020202020204" pitchFamily="34" charset="0"/>
              </a:rPr>
              <a:pPr/>
              <a:t>38</a:t>
            </a:fld>
            <a:endParaRPr lang="en-US" altLang="en-US" sz="1000">
              <a:solidFill>
                <a:srgbClr val="898989"/>
              </a:solidFill>
              <a:latin typeface="Century Gothic" panose="020B0502020202020204" pitchFamily="34" charset="0"/>
            </a:endParaRPr>
          </a:p>
        </p:txBody>
      </p:sp>
    </p:spTree>
  </p:cSld>
  <p:clrMapOvr>
    <a:masterClrMapping/>
  </p:clrMapOvr>
  <p:transition>
    <p:zoom/>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itle 1">
            <a:extLst>
              <a:ext uri="{FF2B5EF4-FFF2-40B4-BE49-F238E27FC236}">
                <a16:creationId xmlns:a16="http://schemas.microsoft.com/office/drawing/2014/main" id="{BDA409E7-F5A6-0B46-AF33-D13E1EE825B2}"/>
              </a:ext>
            </a:extLst>
          </p:cNvPr>
          <p:cNvSpPr>
            <a:spLocks noGrp="1"/>
          </p:cNvSpPr>
          <p:nvPr>
            <p:ph type="title"/>
          </p:nvPr>
        </p:nvSpPr>
        <p:spPr/>
        <p:txBody>
          <a:bodyPr/>
          <a:lstStyle/>
          <a:p>
            <a:r>
              <a:rPr lang="en-US" altLang="en-US">
                <a:ea typeface="ＭＳ Ｐゴシック" panose="020B0600070205080204" pitchFamily="34" charset="-128"/>
              </a:rPr>
              <a:t>Using Factory Mode</a:t>
            </a:r>
          </a:p>
        </p:txBody>
      </p:sp>
      <p:sp>
        <p:nvSpPr>
          <p:cNvPr id="69634" name="Content Placeholder 2">
            <a:extLst>
              <a:ext uri="{FF2B5EF4-FFF2-40B4-BE49-F238E27FC236}">
                <a16:creationId xmlns:a16="http://schemas.microsoft.com/office/drawing/2014/main" id="{8CA0E452-D472-7746-AF28-984575F5C28E}"/>
              </a:ext>
            </a:extLst>
          </p:cNvPr>
          <p:cNvSpPr>
            <a:spLocks noGrp="1"/>
          </p:cNvSpPr>
          <p:nvPr>
            <p:ph idx="1"/>
          </p:nvPr>
        </p:nvSpPr>
        <p:spPr/>
        <p:txBody>
          <a:bodyPr/>
          <a:lstStyle/>
          <a:p>
            <a:r>
              <a:rPr lang="en-US" altLang="en-US" sz="2000">
                <a:ea typeface="ＭＳ Ｐゴシック" panose="020B0600070205080204" pitchFamily="34" charset="-128"/>
              </a:rPr>
              <a:t>Once you enter Factory Mode, MAINTENANCE will appear along the top of the screen. The Date Screen displays.</a:t>
            </a:r>
          </a:p>
          <a:p>
            <a:r>
              <a:rPr lang="en-US" altLang="en-US" sz="2000">
                <a:ea typeface="ＭＳ Ｐゴシック" panose="020B0600070205080204" pitchFamily="34" charset="-128"/>
              </a:rPr>
              <a:t>Use the AIR▲ or (SHIFT)▼ button to move through the menu item screens.</a:t>
            </a:r>
          </a:p>
        </p:txBody>
      </p:sp>
      <p:sp>
        <p:nvSpPr>
          <p:cNvPr id="4" name="Footer Placeholder 3">
            <a:extLst>
              <a:ext uri="{FF2B5EF4-FFF2-40B4-BE49-F238E27FC236}">
                <a16:creationId xmlns:a16="http://schemas.microsoft.com/office/drawing/2014/main" id="{023699A6-379E-8E44-9649-1AFDC29C3505}"/>
              </a:ext>
            </a:extLst>
          </p:cNvPr>
          <p:cNvSpPr>
            <a:spLocks noGrp="1"/>
          </p:cNvSpPr>
          <p:nvPr>
            <p:ph type="ftr" sz="quarter" idx="11"/>
          </p:nvPr>
        </p:nvSpPr>
        <p:spPr/>
        <p:txBody>
          <a:bodyPr/>
          <a:lstStyle/>
          <a:p>
            <a:pPr>
              <a:defRPr/>
            </a:pPr>
            <a:r>
              <a:rPr lang="en-US"/>
              <a:t>www.rkiinstruments.com</a:t>
            </a:r>
          </a:p>
        </p:txBody>
      </p:sp>
      <p:sp>
        <p:nvSpPr>
          <p:cNvPr id="5" name="Slide Number Placeholder 4">
            <a:extLst>
              <a:ext uri="{FF2B5EF4-FFF2-40B4-BE49-F238E27FC236}">
                <a16:creationId xmlns:a16="http://schemas.microsoft.com/office/drawing/2014/main" id="{DEDD15A8-8182-E347-BCA0-1E3631B9922C}"/>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655FB9FA-419C-2D40-BCBF-266F4BF6A202}" type="slidenum">
              <a:rPr lang="en-US" altLang="en-US" sz="1000">
                <a:solidFill>
                  <a:srgbClr val="898989"/>
                </a:solidFill>
                <a:latin typeface="Century Gothic" panose="020B0502020202020204" pitchFamily="34" charset="0"/>
              </a:rPr>
              <a:pPr/>
              <a:t>39</a:t>
            </a:fld>
            <a:endParaRPr lang="en-US" altLang="en-US" sz="1000">
              <a:solidFill>
                <a:srgbClr val="898989"/>
              </a:solidFill>
              <a:latin typeface="Century Gothic" panose="020B0502020202020204" pitchFamily="34" charset="0"/>
            </a:endParaRPr>
          </a:p>
        </p:txBody>
      </p:sp>
    </p:spTree>
  </p:cSld>
  <p:clrMapOvr>
    <a:masterClrMapping/>
  </p:clrMapOvr>
  <p:transition>
    <p:zoom/>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extBox 2">
            <a:extLst>
              <a:ext uri="{FF2B5EF4-FFF2-40B4-BE49-F238E27FC236}">
                <a16:creationId xmlns:a16="http://schemas.microsoft.com/office/drawing/2014/main" id="{7EA61DE9-3E73-6545-A215-C1C2E9283AB9}"/>
              </a:ext>
            </a:extLst>
          </p:cNvPr>
          <p:cNvSpPr txBox="1">
            <a:spLocks noChangeArrowheads="1"/>
          </p:cNvSpPr>
          <p:nvPr/>
        </p:nvSpPr>
        <p:spPr bwMode="auto">
          <a:xfrm>
            <a:off x="4775200" y="3233738"/>
            <a:ext cx="184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pPr eaLnBrk="1" hangingPunct="1"/>
            <a:endParaRPr lang="en-US" altLang="en-US"/>
          </a:p>
        </p:txBody>
      </p:sp>
      <p:graphicFrame>
        <p:nvGraphicFramePr>
          <p:cNvPr id="5" name="Table 4">
            <a:extLst>
              <a:ext uri="{FF2B5EF4-FFF2-40B4-BE49-F238E27FC236}">
                <a16:creationId xmlns:a16="http://schemas.microsoft.com/office/drawing/2014/main" id="{5FD31040-42B8-AC45-AD0A-99C686E1929F}"/>
              </a:ext>
            </a:extLst>
          </p:cNvPr>
          <p:cNvGraphicFramePr>
            <a:graphicFrameLocks noGrp="1"/>
          </p:cNvGraphicFramePr>
          <p:nvPr/>
        </p:nvGraphicFramePr>
        <p:xfrm>
          <a:off x="1085850" y="1471613"/>
          <a:ext cx="7086600" cy="4473575"/>
        </p:xfrm>
        <a:graphic>
          <a:graphicData uri="http://schemas.openxmlformats.org/drawingml/2006/table">
            <a:tbl>
              <a:tblPr/>
              <a:tblGrid>
                <a:gridCol w="1206500">
                  <a:extLst>
                    <a:ext uri="{9D8B030D-6E8A-4147-A177-3AD203B41FA5}">
                      <a16:colId xmlns:a16="http://schemas.microsoft.com/office/drawing/2014/main" val="3665758224"/>
                    </a:ext>
                  </a:extLst>
                </a:gridCol>
                <a:gridCol w="1466850">
                  <a:extLst>
                    <a:ext uri="{9D8B030D-6E8A-4147-A177-3AD203B41FA5}">
                      <a16:colId xmlns:a16="http://schemas.microsoft.com/office/drawing/2014/main" val="3776317671"/>
                    </a:ext>
                  </a:extLst>
                </a:gridCol>
                <a:gridCol w="993775">
                  <a:extLst>
                    <a:ext uri="{9D8B030D-6E8A-4147-A177-3AD203B41FA5}">
                      <a16:colId xmlns:a16="http://schemas.microsoft.com/office/drawing/2014/main" val="1455596750"/>
                    </a:ext>
                  </a:extLst>
                </a:gridCol>
                <a:gridCol w="1243013">
                  <a:extLst>
                    <a:ext uri="{9D8B030D-6E8A-4147-A177-3AD203B41FA5}">
                      <a16:colId xmlns:a16="http://schemas.microsoft.com/office/drawing/2014/main" val="3602246193"/>
                    </a:ext>
                  </a:extLst>
                </a:gridCol>
                <a:gridCol w="1082675">
                  <a:extLst>
                    <a:ext uri="{9D8B030D-6E8A-4147-A177-3AD203B41FA5}">
                      <a16:colId xmlns:a16="http://schemas.microsoft.com/office/drawing/2014/main" val="3877478613"/>
                    </a:ext>
                  </a:extLst>
                </a:gridCol>
                <a:gridCol w="1093787">
                  <a:extLst>
                    <a:ext uri="{9D8B030D-6E8A-4147-A177-3AD203B41FA5}">
                      <a16:colId xmlns:a16="http://schemas.microsoft.com/office/drawing/2014/main" val="3976927621"/>
                    </a:ext>
                  </a:extLst>
                </a:gridCol>
              </a:tblGrid>
              <a:tr h="295275">
                <a:tc gridSpan="6">
                  <a:txBody>
                    <a:bodyPr/>
                    <a:lstStyle>
                      <a:lvl1pPr defTabSz="457200"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defTabSz="45720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defTabSz="4572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ctr" defTabSz="457200" rtl="0" eaLnBrk="1" fontAlgn="ctr" latinLnBrk="0" hangingPunct="1">
                        <a:lnSpc>
                          <a:spcPct val="100000"/>
                        </a:lnSpc>
                        <a:spcBef>
                          <a:spcPct val="0"/>
                        </a:spcBef>
                        <a:spcAft>
                          <a:spcPct val="0"/>
                        </a:spcAft>
                        <a:buClrTx/>
                        <a:buSzTx/>
                        <a:buFontTx/>
                        <a:buNone/>
                        <a:tabLst/>
                      </a:pPr>
                      <a:r>
                        <a:rPr kumimoji="0" lang="en-US" altLang="en-US" sz="1300" b="1" i="0" u="none" strike="noStrike" cap="none" normalizeH="0" baseline="0">
                          <a:ln>
                            <a:noFill/>
                          </a:ln>
                          <a:solidFill>
                            <a:srgbClr val="FFFFFF"/>
                          </a:solidFill>
                          <a:effectLst/>
                          <a:latin typeface="Verdana" panose="020B0604030504040204" pitchFamily="34" charset="0"/>
                          <a:ea typeface="ＭＳ Ｐゴシック" panose="020B0600070205080204" pitchFamily="34" charset="-128"/>
                        </a:rPr>
                        <a:t>GX-2012 Model</a:t>
                      </a:r>
                    </a:p>
                  </a:txBody>
                  <a:tcPr marL="10695" marR="10695" marT="10695"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solidFill>
                      <a:srgbClr val="0000D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030474859"/>
                  </a:ext>
                </a:extLst>
              </a:tr>
              <a:tr h="549275">
                <a:tc>
                  <a:txBody>
                    <a:bodyPr/>
                    <a:lstStyle>
                      <a:lvl1pPr defTabSz="457200"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defTabSz="45720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defTabSz="4572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l" defTabSz="457200" rtl="0" eaLnBrk="1" fontAlgn="t" latinLnBrk="0" hangingPunct="1">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Verdana" panose="020B0604030504040204" pitchFamily="34" charset="0"/>
                          <a:ea typeface="ＭＳ Ｐゴシック" panose="020B0600070205080204" pitchFamily="34" charset="-128"/>
                        </a:rPr>
                        <a:t>Gas Detected</a:t>
                      </a:r>
                    </a:p>
                  </a:txBody>
                  <a:tcPr marL="10695" marR="10695" marT="10695" marB="0"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lvl1pPr defTabSz="457200"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defTabSz="45720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defTabSz="4572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ctr" defTabSz="457200" rtl="0" eaLnBrk="1" fontAlgn="t" latinLnBrk="0" hangingPunct="1">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Verdana" panose="020B0604030504040204" pitchFamily="34" charset="0"/>
                          <a:ea typeface="ＭＳ Ｐゴシック" panose="020B0600070205080204" pitchFamily="34" charset="-128"/>
                        </a:rPr>
                        <a:t>Combustible Gases (Methane as Standard)</a:t>
                      </a:r>
                    </a:p>
                  </a:txBody>
                  <a:tcPr marL="10695" marR="10695" marT="10695" marB="0"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lvl1pPr defTabSz="457200"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defTabSz="45720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defTabSz="4572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ctr" defTabSz="457200" rtl="0" eaLnBrk="1" fontAlgn="t" latinLnBrk="0" hangingPunct="1">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Verdana" panose="020B0604030504040204" pitchFamily="34" charset="0"/>
                          <a:ea typeface="ＭＳ Ｐゴシック" panose="020B0600070205080204" pitchFamily="34" charset="-128"/>
                        </a:rPr>
                        <a:t>% Volume Methane</a:t>
                      </a:r>
                    </a:p>
                  </a:txBody>
                  <a:tcPr marL="10695" marR="10695" marT="10695" marB="0"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lvl1pPr defTabSz="457200"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defTabSz="45720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defTabSz="4572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ctr" defTabSz="457200" rtl="0" eaLnBrk="1" fontAlgn="t" latinLnBrk="0" hangingPunct="1">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Verdana" panose="020B0604030504040204" pitchFamily="34" charset="0"/>
                          <a:ea typeface="ＭＳ Ｐゴシック" panose="020B0600070205080204" pitchFamily="34" charset="-128"/>
                        </a:rPr>
                        <a:t>Oxygen (O2)</a:t>
                      </a:r>
                    </a:p>
                  </a:txBody>
                  <a:tcPr marL="10695" marR="10695" marT="10695" marB="0"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lvl1pPr defTabSz="457200"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defTabSz="45720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defTabSz="4572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ctr" defTabSz="457200" rtl="0" eaLnBrk="1" fontAlgn="t" latinLnBrk="0" hangingPunct="1">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Verdana" panose="020B0604030504040204" pitchFamily="34" charset="0"/>
                          <a:ea typeface="ＭＳ Ｐゴシック" panose="020B0600070205080204" pitchFamily="34" charset="-128"/>
                        </a:rPr>
                        <a:t>Hydrogen Sulfide (H2S)</a:t>
                      </a:r>
                    </a:p>
                  </a:txBody>
                  <a:tcPr marL="10695" marR="10695" marT="10695" marB="0"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lvl1pPr defTabSz="457200"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defTabSz="45720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defTabSz="4572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ctr" defTabSz="457200" rtl="0" eaLnBrk="1" fontAlgn="t" latinLnBrk="0" hangingPunct="1">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Verdana" panose="020B0604030504040204" pitchFamily="34" charset="0"/>
                          <a:ea typeface="ＭＳ Ｐゴシック" panose="020B0600070205080204" pitchFamily="34" charset="-128"/>
                        </a:rPr>
                        <a:t>Carbon Monoxide (CO)</a:t>
                      </a:r>
                    </a:p>
                  </a:txBody>
                  <a:tcPr marL="10695" marR="10695" marT="10695" marB="0"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988735395"/>
                  </a:ext>
                </a:extLst>
              </a:tr>
              <a:tr h="365125">
                <a:tc>
                  <a:txBody>
                    <a:bodyPr/>
                    <a:lstStyle>
                      <a:lvl1pPr defTabSz="457200"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defTabSz="45720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defTabSz="4572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l" defTabSz="457200" rtl="0" eaLnBrk="1" fontAlgn="t" latinLnBrk="0" hangingPunct="1">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Verdana" panose="020B0604030504040204" pitchFamily="34" charset="0"/>
                          <a:ea typeface="ＭＳ Ｐゴシック" panose="020B0600070205080204" pitchFamily="34" charset="-128"/>
                        </a:rPr>
                        <a:t>Detection Principle</a:t>
                      </a:r>
                    </a:p>
                  </a:txBody>
                  <a:tcPr marL="10695" marR="10695" marT="10695" marB="0"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lvl1pPr defTabSz="457200"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defTabSz="45720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defTabSz="4572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ctr" defTabSz="457200" rtl="0" eaLnBrk="1" fontAlgn="t" latinLnBrk="0" hangingPunct="1">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Verdana" panose="020B0604030504040204" pitchFamily="34" charset="0"/>
                          <a:ea typeface="ＭＳ Ｐゴシック" panose="020B0600070205080204" pitchFamily="34" charset="-128"/>
                        </a:rPr>
                        <a:t>Catalytic Combustion</a:t>
                      </a:r>
                    </a:p>
                  </a:txBody>
                  <a:tcPr marL="10695" marR="10695" marT="10695" marB="0"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lvl1pPr defTabSz="457200"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defTabSz="45720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defTabSz="4572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ctr" defTabSz="457200" rtl="0" eaLnBrk="1" fontAlgn="t" latinLnBrk="0" hangingPunct="1">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Verdana" panose="020B0604030504040204" pitchFamily="34" charset="0"/>
                          <a:ea typeface="ＭＳ Ｐゴシック" panose="020B0600070205080204" pitchFamily="34" charset="-128"/>
                        </a:rPr>
                        <a:t>Thermal Conductivity</a:t>
                      </a:r>
                    </a:p>
                  </a:txBody>
                  <a:tcPr marL="10695" marR="10695" marT="10695" marB="0"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lvl1pPr defTabSz="457200"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defTabSz="45720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defTabSz="4572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ctr" defTabSz="457200" rtl="0" eaLnBrk="1" fontAlgn="t" latinLnBrk="0" hangingPunct="1">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Verdana" panose="020B0604030504040204" pitchFamily="34" charset="0"/>
                          <a:ea typeface="ＭＳ Ｐゴシック" panose="020B0600070205080204" pitchFamily="34" charset="-128"/>
                        </a:rPr>
                        <a:t>Galvanic Cell</a:t>
                      </a:r>
                    </a:p>
                  </a:txBody>
                  <a:tcPr marL="10695" marR="10695" marT="10695" marB="0"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gridSpan="2">
                  <a:txBody>
                    <a:bodyPr/>
                    <a:lstStyle>
                      <a:lvl1pPr defTabSz="457200"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defTabSz="45720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defTabSz="4572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ctr" defTabSz="457200" rtl="0" eaLnBrk="1" fontAlgn="t" latinLnBrk="0" hangingPunct="1">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Verdana" panose="020B0604030504040204" pitchFamily="34" charset="0"/>
                          <a:ea typeface="ＭＳ Ｐゴシック" panose="020B0600070205080204" pitchFamily="34" charset="-128"/>
                        </a:rPr>
                        <a:t>Electrochemical Cell</a:t>
                      </a:r>
                    </a:p>
                  </a:txBody>
                  <a:tcPr marL="10695" marR="10695" marT="10695" marB="0"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val="3108087744"/>
                  </a:ext>
                </a:extLst>
              </a:tr>
              <a:tr h="254000">
                <a:tc>
                  <a:txBody>
                    <a:bodyPr/>
                    <a:lstStyle>
                      <a:lvl1pPr defTabSz="457200"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defTabSz="45720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defTabSz="4572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l" defTabSz="457200" rtl="0" eaLnBrk="1" fontAlgn="t" latinLnBrk="0" hangingPunct="1">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Verdana" panose="020B0604030504040204" pitchFamily="34" charset="0"/>
                          <a:ea typeface="ＭＳ Ｐゴシック" panose="020B0600070205080204" pitchFamily="34" charset="-128"/>
                        </a:rPr>
                        <a:t>Detection Range</a:t>
                      </a:r>
                    </a:p>
                  </a:txBody>
                  <a:tcPr marL="10695" marR="10695" marT="10695" marB="0"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lvl1pPr defTabSz="457200"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defTabSz="45720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defTabSz="4572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ctr" defTabSz="457200" rtl="0" eaLnBrk="1" fontAlgn="t" latinLnBrk="0" hangingPunct="1">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Verdana" panose="020B0604030504040204" pitchFamily="34" charset="0"/>
                          <a:ea typeface="ＭＳ Ｐゴシック" panose="020B0600070205080204" pitchFamily="34" charset="-128"/>
                        </a:rPr>
                        <a:t>0-100% LEL</a:t>
                      </a:r>
                    </a:p>
                  </a:txBody>
                  <a:tcPr marL="10695" marR="10695" marT="10695" marB="0"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lvl1pPr defTabSz="457200"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defTabSz="45720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defTabSz="4572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ctr" defTabSz="457200" rtl="0" eaLnBrk="1" fontAlgn="t" latinLnBrk="0" hangingPunct="1">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Verdana" panose="020B0604030504040204" pitchFamily="34" charset="0"/>
                          <a:ea typeface="ＭＳ Ｐゴシック" panose="020B0600070205080204" pitchFamily="34" charset="-128"/>
                        </a:rPr>
                        <a:t>0-100% Vol.</a:t>
                      </a:r>
                    </a:p>
                  </a:txBody>
                  <a:tcPr marL="10695" marR="10695" marT="10695" marB="0"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lvl1pPr defTabSz="457200"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defTabSz="45720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defTabSz="4572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ctr" defTabSz="457200" rtl="0" eaLnBrk="1" fontAlgn="t" latinLnBrk="0" hangingPunct="1">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Verdana" panose="020B0604030504040204" pitchFamily="34" charset="0"/>
                          <a:ea typeface="ＭＳ Ｐゴシック" panose="020B0600070205080204" pitchFamily="34" charset="-128"/>
                        </a:rPr>
                        <a:t>0-40% Vol.</a:t>
                      </a:r>
                    </a:p>
                  </a:txBody>
                  <a:tcPr marL="10695" marR="10695" marT="10695" marB="0"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lvl1pPr defTabSz="457200"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defTabSz="45720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defTabSz="4572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ctr" defTabSz="457200" rtl="0" eaLnBrk="1" fontAlgn="t" latinLnBrk="0" hangingPunct="1">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Verdana" panose="020B0604030504040204" pitchFamily="34" charset="0"/>
                          <a:ea typeface="ＭＳ Ｐゴシック" panose="020B0600070205080204" pitchFamily="34" charset="-128"/>
                        </a:rPr>
                        <a:t>0-100 ppm</a:t>
                      </a:r>
                    </a:p>
                  </a:txBody>
                  <a:tcPr marL="10695" marR="10695" marT="10695" marB="0"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lvl1pPr defTabSz="457200"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defTabSz="45720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defTabSz="4572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ctr" defTabSz="457200" rtl="0" eaLnBrk="1" fontAlgn="t" latinLnBrk="0" hangingPunct="1">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Verdana" panose="020B0604030504040204" pitchFamily="34" charset="0"/>
                          <a:ea typeface="ＭＳ Ｐゴシック" panose="020B0600070205080204" pitchFamily="34" charset="-128"/>
                        </a:rPr>
                        <a:t> 0-500 ppm</a:t>
                      </a:r>
                    </a:p>
                  </a:txBody>
                  <a:tcPr marL="10695" marR="10695" marT="10695" marB="0"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90183775"/>
                  </a:ext>
                </a:extLst>
              </a:tr>
              <a:tr h="773113">
                <a:tc>
                  <a:txBody>
                    <a:bodyPr/>
                    <a:lstStyle>
                      <a:lvl1pPr defTabSz="457200"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defTabSz="45720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defTabSz="4572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l" defTabSz="457200" rtl="0" eaLnBrk="1" fontAlgn="t" latinLnBrk="0" hangingPunct="1">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Verdana" panose="020B0604030504040204" pitchFamily="34" charset="0"/>
                          <a:ea typeface="ＭＳ Ｐゴシック" panose="020B0600070205080204" pitchFamily="34" charset="-128"/>
                        </a:rPr>
                        <a:t>Accuracy Statement (whichever is greater)</a:t>
                      </a:r>
                    </a:p>
                  </a:txBody>
                  <a:tcPr marL="10695" marR="10695" marT="10695" marB="0"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lvl1pPr defTabSz="457200"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defTabSz="45720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defTabSz="4572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ctr" defTabSz="457200" rtl="0" eaLnBrk="1" fontAlgn="t" latinLnBrk="0" hangingPunct="1">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Verdana" panose="020B0604030504040204" pitchFamily="34" charset="0"/>
                          <a:ea typeface="ＭＳ Ｐゴシック" panose="020B0600070205080204" pitchFamily="34" charset="-128"/>
                        </a:rPr>
                        <a:t>± 5% of reading or ± 2% LEL</a:t>
                      </a:r>
                    </a:p>
                  </a:txBody>
                  <a:tcPr marL="10695" marR="10695" marT="10695" marB="0"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lvl1pPr defTabSz="457200"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defTabSz="45720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defTabSz="4572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ctr" defTabSz="457200" rtl="0" eaLnBrk="1" fontAlgn="t" latinLnBrk="0" hangingPunct="1">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Verdana" panose="020B0604030504040204" pitchFamily="34" charset="0"/>
                          <a:ea typeface="ＭＳ Ｐゴシック" panose="020B0600070205080204" pitchFamily="34" charset="-128"/>
                        </a:rPr>
                        <a:t>± 5% of reading or ± 2% of full scale</a:t>
                      </a:r>
                    </a:p>
                  </a:txBody>
                  <a:tcPr marL="10695" marR="10695" marT="10695" marB="0"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lvl1pPr defTabSz="457200"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defTabSz="45720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defTabSz="4572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ctr" defTabSz="457200" rtl="0" eaLnBrk="1" fontAlgn="t" latinLnBrk="0" hangingPunct="1">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Verdana" panose="020B0604030504040204" pitchFamily="34" charset="0"/>
                          <a:ea typeface="ＭＳ Ｐゴシック" panose="020B0600070205080204" pitchFamily="34" charset="-128"/>
                        </a:rPr>
                        <a:t>±0.5% O2</a:t>
                      </a:r>
                    </a:p>
                  </a:txBody>
                  <a:tcPr marL="10695" marR="10695" marT="10695" marB="0"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lvl1pPr defTabSz="457200"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defTabSz="45720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defTabSz="4572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ctr" defTabSz="457200" rtl="0" eaLnBrk="1" fontAlgn="t" latinLnBrk="0" hangingPunct="1">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Verdana" panose="020B0604030504040204" pitchFamily="34" charset="0"/>
                          <a:ea typeface="ＭＳ Ｐゴシック" panose="020B0600070205080204" pitchFamily="34" charset="-128"/>
                        </a:rPr>
                        <a:t>± 5% of reading or ± 2ppm H2S</a:t>
                      </a:r>
                    </a:p>
                  </a:txBody>
                  <a:tcPr marL="10695" marR="10695" marT="10695" marB="0"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lvl1pPr defTabSz="457200"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defTabSz="45720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defTabSz="4572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ctr" defTabSz="457200" rtl="0" eaLnBrk="1" fontAlgn="t" latinLnBrk="0" hangingPunct="1">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Verdana" panose="020B0604030504040204" pitchFamily="34" charset="0"/>
                          <a:ea typeface="ＭＳ Ｐゴシック" panose="020B0600070205080204" pitchFamily="34" charset="-128"/>
                        </a:rPr>
                        <a:t>± 5% of reading or ± 5ppm CO</a:t>
                      </a:r>
                    </a:p>
                  </a:txBody>
                  <a:tcPr marL="10695" marR="10695" marT="10695" marB="0"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329467024"/>
                  </a:ext>
                </a:extLst>
              </a:tr>
              <a:tr h="239713">
                <a:tc>
                  <a:txBody>
                    <a:bodyPr/>
                    <a:lstStyle>
                      <a:lvl1pPr defTabSz="457200"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defTabSz="45720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defTabSz="4572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l" defTabSz="457200" rtl="0" eaLnBrk="1" fontAlgn="t" latinLnBrk="0" hangingPunct="1">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Verdana" panose="020B0604030504040204" pitchFamily="34" charset="0"/>
                          <a:ea typeface="ＭＳ Ｐゴシック" panose="020B0600070205080204" pitchFamily="34" charset="-128"/>
                        </a:rPr>
                        <a:t>Sampling Method</a:t>
                      </a:r>
                    </a:p>
                  </a:txBody>
                  <a:tcPr marL="10695" marR="10695" marT="10695" marB="0"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gridSpan="5">
                  <a:txBody>
                    <a:bodyPr/>
                    <a:lstStyle>
                      <a:lvl1pPr defTabSz="457200"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defTabSz="45720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defTabSz="4572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ctr" defTabSz="457200" rtl="0" eaLnBrk="1" fontAlgn="t" latinLnBrk="0" hangingPunct="1">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Verdana" panose="020B0604030504040204" pitchFamily="34" charset="0"/>
                          <a:ea typeface="ＭＳ Ｐゴシック" panose="020B0600070205080204" pitchFamily="34" charset="-128"/>
                        </a:rPr>
                        <a:t>Internal sample pump, flow rate monimal 0.5 LPM, includes hydrophobic filter</a:t>
                      </a:r>
                    </a:p>
                  </a:txBody>
                  <a:tcPr marL="10695" marR="10695" marT="10695" marB="0"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007067268"/>
                  </a:ext>
                </a:extLst>
              </a:tr>
              <a:tr h="225425">
                <a:tc>
                  <a:txBody>
                    <a:bodyPr/>
                    <a:lstStyle>
                      <a:lvl1pPr defTabSz="457200"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defTabSz="45720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defTabSz="4572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l" defTabSz="457200" rtl="0" eaLnBrk="1" fontAlgn="t" latinLnBrk="0" hangingPunct="1">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Verdana" panose="020B0604030504040204" pitchFamily="34" charset="0"/>
                          <a:ea typeface="ＭＳ Ｐゴシック" panose="020B0600070205080204" pitchFamily="34" charset="-128"/>
                        </a:rPr>
                        <a:t>Display</a:t>
                      </a:r>
                    </a:p>
                  </a:txBody>
                  <a:tcPr marL="10695" marR="10695" marT="10695" marB="0"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gridSpan="5">
                  <a:txBody>
                    <a:bodyPr/>
                    <a:lstStyle>
                      <a:lvl1pPr defTabSz="457200"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defTabSz="45720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defTabSz="4572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ctr" defTabSz="457200" rtl="0" eaLnBrk="1" fontAlgn="t" latinLnBrk="0" hangingPunct="1">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Verdana" panose="020B0604030504040204" pitchFamily="34" charset="0"/>
                          <a:ea typeface="ＭＳ Ｐゴシック" panose="020B0600070205080204" pitchFamily="34" charset="-128"/>
                        </a:rPr>
                        <a:t>Digital LCD with 7 segments, auto backlight during alarm</a:t>
                      </a:r>
                    </a:p>
                  </a:txBody>
                  <a:tcPr marL="10695" marR="10695" marT="10695" marB="0"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880475086"/>
                  </a:ext>
                </a:extLst>
              </a:tr>
              <a:tr h="1027113">
                <a:tc>
                  <a:txBody>
                    <a:bodyPr/>
                    <a:lstStyle>
                      <a:lvl1pPr defTabSz="457200"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defTabSz="45720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defTabSz="4572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l" defTabSz="457200" rtl="0" eaLnBrk="1" fontAlgn="t" latinLnBrk="0" hangingPunct="1">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Verdana" panose="020B0604030504040204" pitchFamily="34" charset="0"/>
                          <a:ea typeface="ＭＳ Ｐゴシック" panose="020B0600070205080204" pitchFamily="34" charset="-128"/>
                        </a:rPr>
                        <a:t>Preset Alarms (User Adjustable)</a:t>
                      </a:r>
                    </a:p>
                  </a:txBody>
                  <a:tcPr marL="10695" marR="10695" marT="10695" marB="0"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lvl1pPr defTabSz="457200"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defTabSz="45720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defTabSz="4572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ctr" defTabSz="457200" rtl="0" eaLnBrk="1" fontAlgn="t" latinLnBrk="0" hangingPunct="1">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Verdana" panose="020B0604030504040204" pitchFamily="34" charset="0"/>
                          <a:ea typeface="ＭＳ Ｐゴシック" panose="020B0600070205080204" pitchFamily="34" charset="-128"/>
                        </a:rPr>
                        <a:t>1st Alarm 10% LEL        2nd Alarm 50% LEL      Over Alarm 100% LEL</a:t>
                      </a:r>
                    </a:p>
                  </a:txBody>
                  <a:tcPr marL="10695" marR="10695" marT="10695" marB="0"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lvl1pPr defTabSz="457200"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defTabSz="45720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defTabSz="4572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ctr" defTabSz="457200" rtl="0" eaLnBrk="1" fontAlgn="t" latinLnBrk="0" hangingPunct="1">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Verdana" panose="020B0604030504040204" pitchFamily="34" charset="0"/>
                          <a:ea typeface="ＭＳ Ｐゴシック" panose="020B0600070205080204" pitchFamily="34" charset="-128"/>
                        </a:rPr>
                        <a:t>N/A</a:t>
                      </a:r>
                    </a:p>
                  </a:txBody>
                  <a:tcPr marL="10695" marR="10695" marT="10695" marB="0"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lvl1pPr defTabSz="457200"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defTabSz="45720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defTabSz="4572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ctr" defTabSz="457200" rtl="0" eaLnBrk="1" fontAlgn="t" latinLnBrk="0" hangingPunct="1">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Verdana" panose="020B0604030504040204" pitchFamily="34" charset="0"/>
                          <a:ea typeface="ＭＳ Ｐゴシック" panose="020B0600070205080204" pitchFamily="34" charset="-128"/>
                        </a:rPr>
                        <a:t>1st Alarm 19.5%      2nd Alarm 23.5%     Over Alarm 40.0% </a:t>
                      </a:r>
                    </a:p>
                  </a:txBody>
                  <a:tcPr marL="10695" marR="10695" marT="10695" marB="0"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lvl1pPr defTabSz="457200"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defTabSz="45720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defTabSz="4572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ctr" defTabSz="457200" rtl="0" eaLnBrk="1" fontAlgn="t" latinLnBrk="0" hangingPunct="1">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Verdana" panose="020B0604030504040204" pitchFamily="34" charset="0"/>
                          <a:ea typeface="ＭＳ Ｐゴシック" panose="020B0600070205080204" pitchFamily="34" charset="-128"/>
                        </a:rPr>
                        <a:t>1st 10ppm           2nd 30ppm        TWA 10ppm       STEL 15ppm      Over 100ppm </a:t>
                      </a:r>
                    </a:p>
                  </a:txBody>
                  <a:tcPr marL="10695" marR="10695" marT="10695" marB="0"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lvl1pPr defTabSz="457200"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defTabSz="45720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defTabSz="4572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ctr" defTabSz="457200" rtl="0" eaLnBrk="1" fontAlgn="t" latinLnBrk="0" hangingPunct="1">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Verdana" panose="020B0604030504040204" pitchFamily="34" charset="0"/>
                          <a:ea typeface="ＭＳ Ｐゴシック" panose="020B0600070205080204" pitchFamily="34" charset="-128"/>
                        </a:rPr>
                        <a:t>1st 25ppm          2nd 50ppm        TWA 25ppm       STEL 200ppm    Over 500ppm </a:t>
                      </a:r>
                    </a:p>
                  </a:txBody>
                  <a:tcPr marL="10695" marR="10695" marT="10695" marB="0"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424085240"/>
                  </a:ext>
                </a:extLst>
              </a:tr>
              <a:tr h="393700">
                <a:tc>
                  <a:txBody>
                    <a:bodyPr/>
                    <a:lstStyle>
                      <a:lvl1pPr defTabSz="457200"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defTabSz="45720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defTabSz="4572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l" defTabSz="457200" rtl="0" eaLnBrk="1" fontAlgn="t" latinLnBrk="0" hangingPunct="1">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Verdana" panose="020B0604030504040204" pitchFamily="34" charset="0"/>
                          <a:ea typeface="ＭＳ Ｐゴシック" panose="020B0600070205080204" pitchFamily="34" charset="-128"/>
                        </a:rPr>
                        <a:t>Alarm Types</a:t>
                      </a:r>
                    </a:p>
                  </a:txBody>
                  <a:tcPr marL="10695" marR="10695" marT="10695" marB="0"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gridSpan="5">
                  <a:txBody>
                    <a:bodyPr/>
                    <a:lstStyle>
                      <a:lvl1pPr defTabSz="457200"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defTabSz="45720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defTabSz="4572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ctr" defTabSz="457200" rtl="0" eaLnBrk="1" fontAlgn="t" latinLnBrk="0" hangingPunct="1">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Verdana" panose="020B0604030504040204" pitchFamily="34" charset="0"/>
                          <a:ea typeface="ＭＳ Ｐゴシック" panose="020B0600070205080204" pitchFamily="34" charset="-128"/>
                        </a:rPr>
                        <a:t>Gas Alarms: 1st and 2nd (user adjustable), STEL, TWA and Over                                                                Trouble Alarms: Sensor connection, low battery, low flow, circuit trouble and calibration error</a:t>
                      </a:r>
                    </a:p>
                  </a:txBody>
                  <a:tcPr marL="10695" marR="10695" marT="10695" marB="0"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60646449"/>
                  </a:ext>
                </a:extLst>
              </a:tr>
              <a:tr h="352425">
                <a:tc>
                  <a:txBody>
                    <a:bodyPr/>
                    <a:lstStyle>
                      <a:lvl1pPr defTabSz="457200"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defTabSz="45720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defTabSz="4572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l" defTabSz="457200" rtl="0" eaLnBrk="1" fontAlgn="t" latinLnBrk="0" hangingPunct="1">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Verdana" panose="020B0604030504040204" pitchFamily="34" charset="0"/>
                          <a:ea typeface="ＭＳ Ｐゴシック" panose="020B0600070205080204" pitchFamily="34" charset="-128"/>
                        </a:rPr>
                        <a:t>Alarm Methods</a:t>
                      </a:r>
                    </a:p>
                  </a:txBody>
                  <a:tcPr marL="10695" marR="10695" marT="10695" marB="0"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gridSpan="5">
                  <a:txBody>
                    <a:bodyPr/>
                    <a:lstStyle>
                      <a:lvl1pPr defTabSz="457200"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defTabSz="45720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defTabSz="4572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defTabSz="4572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ctr" defTabSz="457200" rtl="0" eaLnBrk="1" fontAlgn="t" latinLnBrk="0" hangingPunct="1">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Verdana" panose="020B0604030504040204" pitchFamily="34" charset="0"/>
                          <a:ea typeface="ＭＳ Ｐゴシック" panose="020B0600070205080204" pitchFamily="34" charset="-128"/>
                        </a:rPr>
                        <a:t>Gas Alarms: Flashing lights, two tone buzzer, and vibration                                                                       Trouble Alarms: Flashing lights, trouble displayed, intermittent buzzer, and vibration</a:t>
                      </a:r>
                    </a:p>
                  </a:txBody>
                  <a:tcPr marL="10695" marR="10695" marT="10695" marB="0"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834793446"/>
                  </a:ext>
                </a:extLst>
              </a:tr>
            </a:tbl>
          </a:graphicData>
        </a:graphic>
      </p:graphicFrame>
      <p:sp>
        <p:nvSpPr>
          <p:cNvPr id="33856" name="Title 5">
            <a:extLst>
              <a:ext uri="{FF2B5EF4-FFF2-40B4-BE49-F238E27FC236}">
                <a16:creationId xmlns:a16="http://schemas.microsoft.com/office/drawing/2014/main" id="{7E18CF6A-F247-874C-8F17-A3E8242C7F58}"/>
              </a:ext>
            </a:extLst>
          </p:cNvPr>
          <p:cNvSpPr>
            <a:spLocks noGrp="1"/>
          </p:cNvSpPr>
          <p:nvPr>
            <p:ph type="title"/>
          </p:nvPr>
        </p:nvSpPr>
        <p:spPr/>
        <p:txBody>
          <a:bodyPr/>
          <a:lstStyle/>
          <a:p>
            <a:r>
              <a:rPr lang="en-US" altLang="en-US">
                <a:ea typeface="ＭＳ Ｐゴシック" panose="020B0600070205080204" pitchFamily="34" charset="-128"/>
              </a:rPr>
              <a:t>Specifications</a:t>
            </a:r>
          </a:p>
        </p:txBody>
      </p:sp>
      <p:sp>
        <p:nvSpPr>
          <p:cNvPr id="2" name="Footer Placeholder 1">
            <a:extLst>
              <a:ext uri="{FF2B5EF4-FFF2-40B4-BE49-F238E27FC236}">
                <a16:creationId xmlns:a16="http://schemas.microsoft.com/office/drawing/2014/main" id="{44DA3C18-6036-F347-B47F-B15F0722ACD6}"/>
              </a:ext>
            </a:extLst>
          </p:cNvPr>
          <p:cNvSpPr>
            <a:spLocks noGrp="1"/>
          </p:cNvSpPr>
          <p:nvPr>
            <p:ph type="ftr" sz="quarter" idx="11"/>
          </p:nvPr>
        </p:nvSpPr>
        <p:spPr/>
        <p:txBody>
          <a:bodyPr/>
          <a:lstStyle/>
          <a:p>
            <a:pPr>
              <a:defRPr/>
            </a:pPr>
            <a:r>
              <a:rPr lang="en-US"/>
              <a:t>www.rkiinstruments.com</a:t>
            </a:r>
          </a:p>
        </p:txBody>
      </p:sp>
      <p:sp>
        <p:nvSpPr>
          <p:cNvPr id="4" name="Slide Number Placeholder 3">
            <a:extLst>
              <a:ext uri="{FF2B5EF4-FFF2-40B4-BE49-F238E27FC236}">
                <a16:creationId xmlns:a16="http://schemas.microsoft.com/office/drawing/2014/main" id="{89EC79A4-75DD-4F49-8E6A-FDE30B10FBAF}"/>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0CFDCECA-141C-3B4F-B006-6326D22A926E}" type="slidenum">
              <a:rPr lang="en-US" altLang="en-US" sz="1000">
                <a:solidFill>
                  <a:srgbClr val="898989"/>
                </a:solidFill>
                <a:latin typeface="Century Gothic" panose="020B0502020202020204" pitchFamily="34" charset="0"/>
              </a:rPr>
              <a:pPr/>
              <a:t>4</a:t>
            </a:fld>
            <a:endParaRPr lang="en-US" altLang="en-US" sz="1000">
              <a:solidFill>
                <a:srgbClr val="898989"/>
              </a:solidFill>
              <a:latin typeface="Century Gothic" panose="020B0502020202020204" pitchFamily="34" charset="0"/>
            </a:endParaRPr>
          </a:p>
        </p:txBody>
      </p:sp>
    </p:spTree>
  </p:cSld>
  <p:clrMapOvr>
    <a:masterClrMapping/>
  </p:clrMapOvr>
  <p:transition>
    <p:split dir="in"/>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Title 1">
            <a:extLst>
              <a:ext uri="{FF2B5EF4-FFF2-40B4-BE49-F238E27FC236}">
                <a16:creationId xmlns:a16="http://schemas.microsoft.com/office/drawing/2014/main" id="{517CDCEC-C63D-5D45-900A-F19D1E1C482C}"/>
              </a:ext>
            </a:extLst>
          </p:cNvPr>
          <p:cNvSpPr>
            <a:spLocks noGrp="1"/>
          </p:cNvSpPr>
          <p:nvPr>
            <p:ph type="title"/>
          </p:nvPr>
        </p:nvSpPr>
        <p:spPr/>
        <p:txBody>
          <a:bodyPr/>
          <a:lstStyle/>
          <a:p>
            <a:r>
              <a:rPr lang="en-US" altLang="en-US">
                <a:ea typeface="ＭＳ Ｐゴシック" panose="020B0600070205080204" pitchFamily="34" charset="-128"/>
              </a:rPr>
              <a:t>Factory Mode</a:t>
            </a:r>
          </a:p>
        </p:txBody>
      </p:sp>
      <p:sp>
        <p:nvSpPr>
          <p:cNvPr id="70658" name="Content Placeholder 2">
            <a:extLst>
              <a:ext uri="{FF2B5EF4-FFF2-40B4-BE49-F238E27FC236}">
                <a16:creationId xmlns:a16="http://schemas.microsoft.com/office/drawing/2014/main" id="{C538D284-75F9-1A43-A588-E8F2543CD3BE}"/>
              </a:ext>
            </a:extLst>
          </p:cNvPr>
          <p:cNvSpPr>
            <a:spLocks noGrp="1"/>
          </p:cNvSpPr>
          <p:nvPr>
            <p:ph idx="1"/>
          </p:nvPr>
        </p:nvSpPr>
        <p:spPr/>
        <p:txBody>
          <a:bodyPr/>
          <a:lstStyle/>
          <a:p>
            <a:r>
              <a:rPr lang="en-US" altLang="en-US" sz="2000">
                <a:ea typeface="ＭＳ Ｐゴシック" panose="020B0600070205080204" pitchFamily="34" charset="-128"/>
              </a:rPr>
              <a:t>DATE – updating the date and time setting</a:t>
            </a:r>
          </a:p>
          <a:p>
            <a:r>
              <a:rPr lang="en-US" altLang="en-US" sz="2000">
                <a:ea typeface="ＭＳ Ｐゴシック" panose="020B0600070205080204" pitchFamily="34" charset="-128"/>
              </a:rPr>
              <a:t>GAS COMB - allows the user to turn on/off gas channels</a:t>
            </a:r>
          </a:p>
          <a:p>
            <a:r>
              <a:rPr lang="en-US" altLang="en-US" sz="2000">
                <a:ea typeface="ＭＳ Ｐゴシック" panose="020B0600070205080204" pitchFamily="34" charset="-128"/>
              </a:rPr>
              <a:t>HC SEL. - Select the name of the combustible</a:t>
            </a:r>
          </a:p>
          <a:p>
            <a:pPr lvl="1"/>
            <a:r>
              <a:rPr lang="en-US" altLang="en-US" sz="1800">
                <a:ea typeface="ＭＳ Ｐゴシック" panose="020B0600070205080204" pitchFamily="34" charset="-128"/>
              </a:rPr>
              <a:t>(CH4, i-C4H10)</a:t>
            </a:r>
          </a:p>
          <a:p>
            <a:r>
              <a:rPr lang="en-US" altLang="en-US" sz="2000">
                <a:ea typeface="ＭＳ Ｐゴシック" panose="020B0600070205080204" pitchFamily="34" charset="-128"/>
              </a:rPr>
              <a:t>HC RANGE - Select the range of the combustible</a:t>
            </a:r>
          </a:p>
          <a:p>
            <a:pPr lvl="1"/>
            <a:r>
              <a:rPr lang="en-US" altLang="en-US" sz="1800">
                <a:ea typeface="ＭＳ Ｐゴシック" panose="020B0600070205080204" pitchFamily="34" charset="-128"/>
              </a:rPr>
              <a:t>LEL, VOL, Auto ranging</a:t>
            </a:r>
          </a:p>
          <a:p>
            <a:r>
              <a:rPr lang="en-US" altLang="en-US" sz="2000">
                <a:ea typeface="ＭＳ Ｐゴシック" panose="020B0600070205080204" pitchFamily="34" charset="-128"/>
              </a:rPr>
              <a:t>LATCHING - latching/non-latching</a:t>
            </a:r>
          </a:p>
          <a:p>
            <a:r>
              <a:rPr lang="en-US" altLang="en-US" sz="2000">
                <a:ea typeface="ＭＳ Ｐゴシック" panose="020B0600070205080204" pitchFamily="34" charset="-128"/>
              </a:rPr>
              <a:t>L./B. MODE - LB Mode setting</a:t>
            </a:r>
          </a:p>
          <a:p>
            <a:r>
              <a:rPr lang="en-US" altLang="en-US" sz="2000">
                <a:ea typeface="ＭＳ Ｐゴシック" panose="020B0600070205080204" pitchFamily="34" charset="-128"/>
              </a:rPr>
              <a:t>B.H. TIME - Bar Hole measuring time setting</a:t>
            </a:r>
          </a:p>
          <a:p>
            <a:r>
              <a:rPr lang="en-US" altLang="en-US" sz="2000">
                <a:ea typeface="ＭＳ Ｐゴシック" panose="020B0600070205080204" pitchFamily="34" charset="-128"/>
              </a:rPr>
              <a:t>ZR FLLWR - on/off</a:t>
            </a:r>
          </a:p>
        </p:txBody>
      </p:sp>
      <p:sp>
        <p:nvSpPr>
          <p:cNvPr id="4" name="Footer Placeholder 3">
            <a:extLst>
              <a:ext uri="{FF2B5EF4-FFF2-40B4-BE49-F238E27FC236}">
                <a16:creationId xmlns:a16="http://schemas.microsoft.com/office/drawing/2014/main" id="{FF54953F-6D0A-8B4F-B9C8-B3AC201B1768}"/>
              </a:ext>
            </a:extLst>
          </p:cNvPr>
          <p:cNvSpPr>
            <a:spLocks noGrp="1"/>
          </p:cNvSpPr>
          <p:nvPr>
            <p:ph type="ftr" sz="quarter" idx="11"/>
          </p:nvPr>
        </p:nvSpPr>
        <p:spPr/>
        <p:txBody>
          <a:bodyPr/>
          <a:lstStyle/>
          <a:p>
            <a:pPr>
              <a:defRPr/>
            </a:pPr>
            <a:r>
              <a:rPr lang="en-US"/>
              <a:t>www.rkiinstruments.com</a:t>
            </a:r>
            <a:endParaRPr lang="en-US" dirty="0"/>
          </a:p>
        </p:txBody>
      </p:sp>
      <p:sp>
        <p:nvSpPr>
          <p:cNvPr id="5" name="Slide Number Placeholder 4">
            <a:extLst>
              <a:ext uri="{FF2B5EF4-FFF2-40B4-BE49-F238E27FC236}">
                <a16:creationId xmlns:a16="http://schemas.microsoft.com/office/drawing/2014/main" id="{8F76A079-D044-464C-8DAC-EF4122AD6A2D}"/>
              </a:ext>
            </a:extLst>
          </p:cNvPr>
          <p:cNvSpPr>
            <a:spLocks noGrp="1"/>
          </p:cNvSpPr>
          <p:nvPr>
            <p:ph type="sldNum" sz="quarter" idx="12"/>
          </p:nvPr>
        </p:nvSpPr>
        <p:spPr/>
        <p:txBody>
          <a:bodyPr>
            <a:normAutofit/>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BDB83C31-63E5-9347-9BCF-CFEC6511D63A}" type="slidenum">
              <a:rPr lang="en-US" altLang="en-US" sz="1000">
                <a:solidFill>
                  <a:srgbClr val="898989"/>
                </a:solidFill>
                <a:latin typeface="Century Gothic" panose="020B0502020202020204" pitchFamily="34" charset="0"/>
              </a:rPr>
              <a:pPr/>
              <a:t>40</a:t>
            </a:fld>
            <a:endParaRPr lang="en-US" altLang="en-US" sz="1000">
              <a:solidFill>
                <a:srgbClr val="FFFFFF"/>
              </a:solidFill>
              <a:latin typeface="Century Gothic" panose="020B0502020202020204" pitchFamily="34" charset="0"/>
            </a:endParaRPr>
          </a:p>
        </p:txBody>
      </p:sp>
    </p:spTree>
  </p:cSld>
  <p:clrMapOvr>
    <a:masterClrMapping/>
  </p:clrMapOvr>
  <p:transition>
    <p:zoom/>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Title 1">
            <a:extLst>
              <a:ext uri="{FF2B5EF4-FFF2-40B4-BE49-F238E27FC236}">
                <a16:creationId xmlns:a16="http://schemas.microsoft.com/office/drawing/2014/main" id="{C47E1088-D176-2D49-8D6A-8DB8A89FB2F5}"/>
              </a:ext>
            </a:extLst>
          </p:cNvPr>
          <p:cNvSpPr>
            <a:spLocks noGrp="1"/>
          </p:cNvSpPr>
          <p:nvPr>
            <p:ph type="title"/>
          </p:nvPr>
        </p:nvSpPr>
        <p:spPr/>
        <p:txBody>
          <a:bodyPr/>
          <a:lstStyle/>
          <a:p>
            <a:r>
              <a:rPr lang="en-US" altLang="en-US">
                <a:ea typeface="ＭＳ Ｐゴシック" panose="020B0600070205080204" pitchFamily="34" charset="-128"/>
              </a:rPr>
              <a:t>Factory Mode</a:t>
            </a:r>
          </a:p>
        </p:txBody>
      </p:sp>
      <p:sp>
        <p:nvSpPr>
          <p:cNvPr id="71682" name="Content Placeholder 2">
            <a:extLst>
              <a:ext uri="{FF2B5EF4-FFF2-40B4-BE49-F238E27FC236}">
                <a16:creationId xmlns:a16="http://schemas.microsoft.com/office/drawing/2014/main" id="{818E8B83-8B9D-5840-8970-96CAF024EF87}"/>
              </a:ext>
            </a:extLst>
          </p:cNvPr>
          <p:cNvSpPr>
            <a:spLocks noGrp="1"/>
          </p:cNvSpPr>
          <p:nvPr>
            <p:ph idx="1"/>
          </p:nvPr>
        </p:nvSpPr>
        <p:spPr/>
        <p:txBody>
          <a:bodyPr/>
          <a:lstStyle/>
          <a:p>
            <a:r>
              <a:rPr lang="en-US" altLang="en-US" sz="2000">
                <a:ea typeface="ＭＳ Ｐゴシック" panose="020B0600070205080204" pitchFamily="34" charset="-128"/>
              </a:rPr>
              <a:t>ALM SLNC - on/off</a:t>
            </a:r>
          </a:p>
          <a:p>
            <a:r>
              <a:rPr lang="en-US" altLang="en-US" sz="2000">
                <a:ea typeface="ＭＳ Ｐゴシック" panose="020B0600070205080204" pitchFamily="34" charset="-128"/>
              </a:rPr>
              <a:t>LNCH BRK - on/off</a:t>
            </a:r>
          </a:p>
          <a:p>
            <a:r>
              <a:rPr lang="en-US" altLang="en-US" sz="2000">
                <a:ea typeface="ＭＳ Ｐゴシック" panose="020B0600070205080204" pitchFamily="34" charset="-128"/>
              </a:rPr>
              <a:t>LG INTVL - Interval trend time setting</a:t>
            </a:r>
          </a:p>
          <a:p>
            <a:r>
              <a:rPr lang="en-US" altLang="en-US" sz="2000">
                <a:ea typeface="ＭＳ Ｐゴシック" panose="020B0600070205080204" pitchFamily="34" charset="-128"/>
              </a:rPr>
              <a:t>DLOG DSP - data logger clear screen display setting</a:t>
            </a:r>
          </a:p>
          <a:p>
            <a:r>
              <a:rPr lang="en-US" altLang="en-US" sz="2000">
                <a:ea typeface="ＭＳ Ｐゴシック" panose="020B0600070205080204" pitchFamily="34" charset="-128"/>
              </a:rPr>
              <a:t>BUMP DSP - bump feature setting</a:t>
            </a:r>
          </a:p>
          <a:p>
            <a:r>
              <a:rPr lang="en-US" altLang="en-US" sz="2000">
                <a:ea typeface="ＭＳ Ｐゴシック" panose="020B0600070205080204" pitchFamily="34" charset="-128"/>
              </a:rPr>
              <a:t>ROM/SUM - ROM Number</a:t>
            </a:r>
          </a:p>
          <a:p>
            <a:r>
              <a:rPr lang="en-US" altLang="en-US" sz="2000">
                <a:ea typeface="ＭＳ Ｐゴシック" panose="020B0600070205080204" pitchFamily="34" charset="-128"/>
              </a:rPr>
              <a:t>A/D VAL</a:t>
            </a:r>
          </a:p>
          <a:p>
            <a:r>
              <a:rPr lang="en-US" altLang="en-US" sz="2000">
                <a:ea typeface="ＭＳ Ｐゴシック" panose="020B0600070205080204" pitchFamily="34" charset="-128"/>
              </a:rPr>
              <a:t>FLOW ADJ -low flow set point adjustment</a:t>
            </a:r>
          </a:p>
          <a:p>
            <a:endParaRPr lang="en-US" altLang="en-US" sz="2000">
              <a:ea typeface="ＭＳ Ｐゴシック" panose="020B0600070205080204" pitchFamily="34" charset="-128"/>
            </a:endParaRPr>
          </a:p>
        </p:txBody>
      </p:sp>
      <p:sp>
        <p:nvSpPr>
          <p:cNvPr id="4" name="Footer Placeholder 3">
            <a:extLst>
              <a:ext uri="{FF2B5EF4-FFF2-40B4-BE49-F238E27FC236}">
                <a16:creationId xmlns:a16="http://schemas.microsoft.com/office/drawing/2014/main" id="{C2472911-2F78-E240-9C1F-466362B00684}"/>
              </a:ext>
            </a:extLst>
          </p:cNvPr>
          <p:cNvSpPr>
            <a:spLocks noGrp="1"/>
          </p:cNvSpPr>
          <p:nvPr>
            <p:ph type="ftr" sz="quarter" idx="11"/>
          </p:nvPr>
        </p:nvSpPr>
        <p:spPr/>
        <p:txBody>
          <a:bodyPr/>
          <a:lstStyle/>
          <a:p>
            <a:pPr>
              <a:defRPr/>
            </a:pPr>
            <a:r>
              <a:rPr lang="en-US"/>
              <a:t>www.rkiinstruments.com</a:t>
            </a:r>
            <a:endParaRPr lang="en-US" dirty="0"/>
          </a:p>
        </p:txBody>
      </p:sp>
      <p:sp>
        <p:nvSpPr>
          <p:cNvPr id="5" name="Slide Number Placeholder 4">
            <a:extLst>
              <a:ext uri="{FF2B5EF4-FFF2-40B4-BE49-F238E27FC236}">
                <a16:creationId xmlns:a16="http://schemas.microsoft.com/office/drawing/2014/main" id="{317C9B03-E93F-4049-BFEC-20069A6408FE}"/>
              </a:ext>
            </a:extLst>
          </p:cNvPr>
          <p:cNvSpPr>
            <a:spLocks noGrp="1"/>
          </p:cNvSpPr>
          <p:nvPr>
            <p:ph type="sldNum" sz="quarter" idx="12"/>
          </p:nvPr>
        </p:nvSpPr>
        <p:spPr/>
        <p:txBody>
          <a:bodyPr>
            <a:normAutofit/>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0302F0DF-5758-E94F-88EB-5712C36751A7}" type="slidenum">
              <a:rPr lang="en-US" altLang="en-US" sz="1000">
                <a:solidFill>
                  <a:srgbClr val="898989"/>
                </a:solidFill>
                <a:latin typeface="Century Gothic" panose="020B0502020202020204" pitchFamily="34" charset="0"/>
              </a:rPr>
              <a:pPr/>
              <a:t>41</a:t>
            </a:fld>
            <a:endParaRPr lang="en-US" altLang="en-US" sz="1000">
              <a:solidFill>
                <a:srgbClr val="FFFFFF"/>
              </a:solidFill>
              <a:latin typeface="Century Gothic" panose="020B0502020202020204" pitchFamily="34" charset="0"/>
            </a:endParaRPr>
          </a:p>
        </p:txBody>
      </p:sp>
    </p:spTree>
  </p:cSld>
  <p:clrMapOvr>
    <a:masterClrMapping/>
  </p:clrMapOvr>
  <p:transition>
    <p:zoom/>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Title 1">
            <a:extLst>
              <a:ext uri="{FF2B5EF4-FFF2-40B4-BE49-F238E27FC236}">
                <a16:creationId xmlns:a16="http://schemas.microsoft.com/office/drawing/2014/main" id="{6B6FFD01-B100-7A48-9641-D51EB46BBB7E}"/>
              </a:ext>
            </a:extLst>
          </p:cNvPr>
          <p:cNvSpPr>
            <a:spLocks noGrp="1"/>
          </p:cNvSpPr>
          <p:nvPr>
            <p:ph type="title"/>
          </p:nvPr>
        </p:nvSpPr>
        <p:spPr/>
        <p:txBody>
          <a:bodyPr/>
          <a:lstStyle/>
          <a:p>
            <a:r>
              <a:rPr lang="en-US" altLang="en-US">
                <a:ea typeface="ＭＳ Ｐゴシック" panose="020B0600070205080204" pitchFamily="34" charset="-128"/>
              </a:rPr>
              <a:t>Factory Mode</a:t>
            </a:r>
          </a:p>
        </p:txBody>
      </p:sp>
      <p:sp>
        <p:nvSpPr>
          <p:cNvPr id="72706" name="Content Placeholder 2">
            <a:extLst>
              <a:ext uri="{FF2B5EF4-FFF2-40B4-BE49-F238E27FC236}">
                <a16:creationId xmlns:a16="http://schemas.microsoft.com/office/drawing/2014/main" id="{637EB55E-CD79-944F-9773-3B080F57A882}"/>
              </a:ext>
            </a:extLst>
          </p:cNvPr>
          <p:cNvSpPr>
            <a:spLocks noGrp="1"/>
          </p:cNvSpPr>
          <p:nvPr>
            <p:ph idx="1"/>
          </p:nvPr>
        </p:nvSpPr>
        <p:spPr/>
        <p:txBody>
          <a:bodyPr/>
          <a:lstStyle/>
          <a:p>
            <a:r>
              <a:rPr lang="en-US" altLang="en-US" sz="2000">
                <a:ea typeface="ＭＳ Ｐゴシック" panose="020B0600070205080204" pitchFamily="34" charset="-128"/>
              </a:rPr>
              <a:t>DSP AL--P - Full scale/Alarm point (alarm test)</a:t>
            </a:r>
          </a:p>
          <a:p>
            <a:r>
              <a:rPr lang="en-US" altLang="en-US" sz="2000">
                <a:ea typeface="ＭＳ Ｐゴシック" panose="020B0600070205080204" pitchFamily="34" charset="-128"/>
              </a:rPr>
              <a:t>DEFAULT</a:t>
            </a:r>
          </a:p>
          <a:p>
            <a:r>
              <a:rPr lang="en-US" altLang="en-US" sz="2000">
                <a:ea typeface="ＭＳ Ｐゴシック" panose="020B0600070205080204" pitchFamily="34" charset="-128"/>
              </a:rPr>
              <a:t>START - Start Measurement</a:t>
            </a:r>
          </a:p>
        </p:txBody>
      </p:sp>
      <p:sp>
        <p:nvSpPr>
          <p:cNvPr id="4" name="Footer Placeholder 3">
            <a:extLst>
              <a:ext uri="{FF2B5EF4-FFF2-40B4-BE49-F238E27FC236}">
                <a16:creationId xmlns:a16="http://schemas.microsoft.com/office/drawing/2014/main" id="{271BDD1C-3500-5A47-ADD3-16B5AECC7A5B}"/>
              </a:ext>
            </a:extLst>
          </p:cNvPr>
          <p:cNvSpPr>
            <a:spLocks noGrp="1"/>
          </p:cNvSpPr>
          <p:nvPr>
            <p:ph type="ftr" sz="quarter" idx="11"/>
          </p:nvPr>
        </p:nvSpPr>
        <p:spPr/>
        <p:txBody>
          <a:bodyPr/>
          <a:lstStyle/>
          <a:p>
            <a:pPr>
              <a:defRPr/>
            </a:pPr>
            <a:r>
              <a:rPr lang="en-US"/>
              <a:t>www.rkiinstruments.com</a:t>
            </a:r>
            <a:endParaRPr lang="en-US" dirty="0"/>
          </a:p>
        </p:txBody>
      </p:sp>
      <p:sp>
        <p:nvSpPr>
          <p:cNvPr id="5" name="Slide Number Placeholder 4">
            <a:extLst>
              <a:ext uri="{FF2B5EF4-FFF2-40B4-BE49-F238E27FC236}">
                <a16:creationId xmlns:a16="http://schemas.microsoft.com/office/drawing/2014/main" id="{A9662349-DC9C-3B43-ACFC-8C8947D7D362}"/>
              </a:ext>
            </a:extLst>
          </p:cNvPr>
          <p:cNvSpPr>
            <a:spLocks noGrp="1"/>
          </p:cNvSpPr>
          <p:nvPr>
            <p:ph type="sldNum" sz="quarter" idx="12"/>
          </p:nvPr>
        </p:nvSpPr>
        <p:spPr/>
        <p:txBody>
          <a:bodyPr>
            <a:normAutofit/>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3295B8B8-8749-7D4A-8C49-AB327DBCDD2B}" type="slidenum">
              <a:rPr lang="en-US" altLang="en-US" sz="1000">
                <a:solidFill>
                  <a:srgbClr val="898989"/>
                </a:solidFill>
                <a:latin typeface="Century Gothic" panose="020B0502020202020204" pitchFamily="34" charset="0"/>
              </a:rPr>
              <a:pPr/>
              <a:t>42</a:t>
            </a:fld>
            <a:endParaRPr lang="en-US" altLang="en-US" sz="1000">
              <a:solidFill>
                <a:srgbClr val="FFFFFF"/>
              </a:solidFill>
              <a:latin typeface="Century Gothic" panose="020B0502020202020204" pitchFamily="34" charset="0"/>
            </a:endParaRPr>
          </a:p>
        </p:txBody>
      </p:sp>
    </p:spTree>
  </p:cSld>
  <p:clrMapOvr>
    <a:masterClrMapping/>
  </p:clrMapOvr>
  <p:transition>
    <p:zoom/>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Title 1">
            <a:extLst>
              <a:ext uri="{FF2B5EF4-FFF2-40B4-BE49-F238E27FC236}">
                <a16:creationId xmlns:a16="http://schemas.microsoft.com/office/drawing/2014/main" id="{65C01B2D-6A9A-EB4A-A951-8ED8BFC19E0A}"/>
              </a:ext>
            </a:extLst>
          </p:cNvPr>
          <p:cNvSpPr>
            <a:spLocks noGrp="1"/>
          </p:cNvSpPr>
          <p:nvPr>
            <p:ph type="title"/>
          </p:nvPr>
        </p:nvSpPr>
        <p:spPr/>
        <p:txBody>
          <a:bodyPr/>
          <a:lstStyle/>
          <a:p>
            <a:r>
              <a:rPr lang="en-US" altLang="en-US">
                <a:ea typeface="ＭＳ Ｐゴシック" panose="020B0600070205080204" pitchFamily="34" charset="-128"/>
              </a:rPr>
              <a:t>GX-2012 &amp; Gas Tracer</a:t>
            </a:r>
          </a:p>
        </p:txBody>
      </p:sp>
      <p:sp>
        <p:nvSpPr>
          <p:cNvPr id="73730" name="Subtitle 2">
            <a:extLst>
              <a:ext uri="{FF2B5EF4-FFF2-40B4-BE49-F238E27FC236}">
                <a16:creationId xmlns:a16="http://schemas.microsoft.com/office/drawing/2014/main" id="{5D004975-D8BA-1F4A-99A4-0C698B5C99A5}"/>
              </a:ext>
            </a:extLst>
          </p:cNvPr>
          <p:cNvSpPr>
            <a:spLocks noGrp="1"/>
          </p:cNvSpPr>
          <p:nvPr>
            <p:ph idx="1"/>
          </p:nvPr>
        </p:nvSpPr>
        <p:spPr/>
        <p:txBody>
          <a:bodyPr/>
          <a:lstStyle/>
          <a:p>
            <a:r>
              <a:rPr lang="en-US" altLang="en-US" sz="2000">
                <a:ea typeface="ＭＳ Ｐゴシック" panose="020B0600070205080204" pitchFamily="34" charset="-128"/>
              </a:rPr>
              <a:t>Bump Test &amp; Calibration</a:t>
            </a:r>
          </a:p>
        </p:txBody>
      </p:sp>
    </p:spTree>
  </p:cSld>
  <p:clrMapOvr>
    <a:masterClrMapping/>
  </p:clrMapOvr>
  <p:transition>
    <p:zoom/>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C92FD-A95F-8B4B-87F1-B1604645A278}"/>
              </a:ext>
            </a:extLst>
          </p:cNvPr>
          <p:cNvSpPr>
            <a:spLocks noGrp="1"/>
          </p:cNvSpPr>
          <p:nvPr>
            <p:ph type="title"/>
          </p:nvPr>
        </p:nvSpPr>
        <p:spPr/>
        <p:txBody>
          <a:bodyPr>
            <a:normAutofit fontScale="90000"/>
          </a:bodyPr>
          <a:lstStyle/>
          <a:p>
            <a:pPr>
              <a:defRPr/>
            </a:pPr>
            <a:r>
              <a:rPr lang="en-US" dirty="0"/>
              <a:t>Bump Testing</a:t>
            </a:r>
          </a:p>
        </p:txBody>
      </p:sp>
      <p:sp>
        <p:nvSpPr>
          <p:cNvPr id="74754" name="Content Placeholder 2">
            <a:extLst>
              <a:ext uri="{FF2B5EF4-FFF2-40B4-BE49-F238E27FC236}">
                <a16:creationId xmlns:a16="http://schemas.microsoft.com/office/drawing/2014/main" id="{6CCF0E30-49CA-9F4A-B47A-61A63F751D88}"/>
              </a:ext>
            </a:extLst>
          </p:cNvPr>
          <p:cNvSpPr>
            <a:spLocks noGrp="1"/>
          </p:cNvSpPr>
          <p:nvPr>
            <p:ph idx="1"/>
          </p:nvPr>
        </p:nvSpPr>
        <p:spPr/>
        <p:txBody>
          <a:bodyPr/>
          <a:lstStyle/>
          <a:p>
            <a:r>
              <a:rPr lang="en-US" altLang="en-US" sz="2000">
                <a:ea typeface="ＭＳ Ｐゴシック" panose="020B0600070205080204" pitchFamily="34" charset="-128"/>
              </a:rPr>
              <a:t>From Measuring Mode, enter Calibration Mode by pressing and holding the (SHIFT)▼ button, then pressing the DISPLAY(ADJ) button and releasing both. </a:t>
            </a:r>
          </a:p>
          <a:p>
            <a:pPr lvl="1"/>
            <a:r>
              <a:rPr lang="en-US" altLang="en-US" sz="1800">
                <a:ea typeface="ＭＳ Ｐゴシック" panose="020B0600070205080204" pitchFamily="34" charset="-128"/>
              </a:rPr>
              <a:t>If the unit prompts you for the password, enter it by using the AIR▲ and (SHIFT)▼ buttons to select each password number and then pressing and releasing POWER ENTER to confirm it and move on to the next number. The factory set password is the same as the factory set password for Maintenance Mode: 2102.</a:t>
            </a:r>
          </a:p>
          <a:p>
            <a:pPr lvl="1">
              <a:buFont typeface="Arial" panose="020B0604020202020204" pitchFamily="34" charset="0"/>
              <a:buNone/>
            </a:pPr>
            <a:r>
              <a:rPr lang="en-US" altLang="en-US" sz="1800">
                <a:ea typeface="ＭＳ Ｐゴシック" panose="020B0600070205080204" pitchFamily="34" charset="-128"/>
              </a:rPr>
              <a:t>Note: The PPM sensor in the Gas Tracer needs to be calibrated and bump tested separately. The PPM CAL menu item must be used.</a:t>
            </a:r>
          </a:p>
        </p:txBody>
      </p:sp>
      <p:sp>
        <p:nvSpPr>
          <p:cNvPr id="4" name="Footer Placeholder 3">
            <a:extLst>
              <a:ext uri="{FF2B5EF4-FFF2-40B4-BE49-F238E27FC236}">
                <a16:creationId xmlns:a16="http://schemas.microsoft.com/office/drawing/2014/main" id="{98BFD604-F534-4649-B14B-4F8891266DDE}"/>
              </a:ext>
            </a:extLst>
          </p:cNvPr>
          <p:cNvSpPr>
            <a:spLocks noGrp="1"/>
          </p:cNvSpPr>
          <p:nvPr>
            <p:ph type="ftr" sz="quarter" idx="11"/>
          </p:nvPr>
        </p:nvSpPr>
        <p:spPr/>
        <p:txBody>
          <a:bodyPr/>
          <a:lstStyle/>
          <a:p>
            <a:pPr>
              <a:defRPr/>
            </a:pPr>
            <a:r>
              <a:rPr lang="en-US"/>
              <a:t>www.rkiinstruments.com</a:t>
            </a:r>
          </a:p>
        </p:txBody>
      </p:sp>
      <p:sp>
        <p:nvSpPr>
          <p:cNvPr id="5" name="Slide Number Placeholder 4">
            <a:extLst>
              <a:ext uri="{FF2B5EF4-FFF2-40B4-BE49-F238E27FC236}">
                <a16:creationId xmlns:a16="http://schemas.microsoft.com/office/drawing/2014/main" id="{A9993729-EB8C-3145-81F5-80769FB55505}"/>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537C7D40-E636-3848-B473-3F18FE07B76B}" type="slidenum">
              <a:rPr lang="en-US" altLang="en-US" sz="1000">
                <a:solidFill>
                  <a:srgbClr val="898989"/>
                </a:solidFill>
                <a:latin typeface="Century Gothic" panose="020B0502020202020204" pitchFamily="34" charset="0"/>
              </a:rPr>
              <a:pPr/>
              <a:t>44</a:t>
            </a:fld>
            <a:endParaRPr lang="en-US" altLang="en-US" sz="1000">
              <a:solidFill>
                <a:srgbClr val="898989"/>
              </a:solidFill>
              <a:latin typeface="Century Gothic" panose="020B0502020202020204" pitchFamily="34" charset="0"/>
            </a:endParaRPr>
          </a:p>
        </p:txBody>
      </p:sp>
    </p:spTree>
  </p:cSld>
  <p:clrMapOvr>
    <a:masterClrMapping/>
  </p:clrMapOvr>
  <p:transition>
    <p:zoom/>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EEC16C-1508-2641-8820-6FC66D1CBD9A}"/>
              </a:ext>
            </a:extLst>
          </p:cNvPr>
          <p:cNvSpPr>
            <a:spLocks noGrp="1"/>
          </p:cNvSpPr>
          <p:nvPr>
            <p:ph type="title"/>
          </p:nvPr>
        </p:nvSpPr>
        <p:spPr/>
        <p:txBody>
          <a:bodyPr>
            <a:normAutofit fontScale="90000"/>
          </a:bodyPr>
          <a:lstStyle/>
          <a:p>
            <a:pPr>
              <a:defRPr/>
            </a:pPr>
            <a:r>
              <a:rPr lang="en-US" dirty="0"/>
              <a:t>Bump Testing</a:t>
            </a:r>
          </a:p>
        </p:txBody>
      </p:sp>
      <p:sp>
        <p:nvSpPr>
          <p:cNvPr id="75778" name="Content Placeholder 2">
            <a:extLst>
              <a:ext uri="{FF2B5EF4-FFF2-40B4-BE49-F238E27FC236}">
                <a16:creationId xmlns:a16="http://schemas.microsoft.com/office/drawing/2014/main" id="{27AABFF7-DD64-CE4C-AC8E-EA09E6F14BCC}"/>
              </a:ext>
            </a:extLst>
          </p:cNvPr>
          <p:cNvSpPr>
            <a:spLocks noGrp="1"/>
          </p:cNvSpPr>
          <p:nvPr>
            <p:ph idx="1"/>
          </p:nvPr>
        </p:nvSpPr>
        <p:spPr/>
        <p:txBody>
          <a:bodyPr/>
          <a:lstStyle/>
          <a:p>
            <a:r>
              <a:rPr lang="en-US" altLang="en-US" sz="2000">
                <a:ea typeface="ＭＳ Ｐゴシック" panose="020B0600070205080204" pitchFamily="34" charset="-128"/>
              </a:rPr>
              <a:t>MAINTENANCE will appear along the top of the screen</a:t>
            </a:r>
          </a:p>
          <a:p>
            <a:r>
              <a:rPr lang="en-US" altLang="en-US" sz="2000">
                <a:ea typeface="ＭＳ Ｐゴシック" panose="020B0600070205080204" pitchFamily="34" charset="-128"/>
              </a:rPr>
              <a:t>Use the AIR▲ or (SHIFT)▼ buttons to display the BUMP menu item. Press the POWER/ENTER button.</a:t>
            </a:r>
          </a:p>
          <a:p>
            <a:endParaRPr lang="en-US" altLang="en-US" sz="2000">
              <a:ea typeface="ＭＳ Ｐゴシック" panose="020B0600070205080204" pitchFamily="34" charset="-128"/>
            </a:endParaRPr>
          </a:p>
        </p:txBody>
      </p:sp>
      <p:sp>
        <p:nvSpPr>
          <p:cNvPr id="4" name="Footer Placeholder 3">
            <a:extLst>
              <a:ext uri="{FF2B5EF4-FFF2-40B4-BE49-F238E27FC236}">
                <a16:creationId xmlns:a16="http://schemas.microsoft.com/office/drawing/2014/main" id="{7BC6451F-9A59-F941-AEBE-4F4C3C45E7FB}"/>
              </a:ext>
            </a:extLst>
          </p:cNvPr>
          <p:cNvSpPr>
            <a:spLocks noGrp="1"/>
          </p:cNvSpPr>
          <p:nvPr>
            <p:ph type="ftr" sz="quarter" idx="11"/>
          </p:nvPr>
        </p:nvSpPr>
        <p:spPr/>
        <p:txBody>
          <a:bodyPr/>
          <a:lstStyle/>
          <a:p>
            <a:pPr>
              <a:defRPr/>
            </a:pPr>
            <a:r>
              <a:rPr lang="en-US"/>
              <a:t>www.rkiinstruments.com</a:t>
            </a:r>
          </a:p>
        </p:txBody>
      </p:sp>
      <p:sp>
        <p:nvSpPr>
          <p:cNvPr id="6" name="Slide Number Placeholder 5">
            <a:extLst>
              <a:ext uri="{FF2B5EF4-FFF2-40B4-BE49-F238E27FC236}">
                <a16:creationId xmlns:a16="http://schemas.microsoft.com/office/drawing/2014/main" id="{68C28D25-5812-9244-9BBF-96886E7D3E84}"/>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6E846D0E-3E55-9D44-A84F-0FECAC997A12}" type="slidenum">
              <a:rPr lang="en-US" altLang="en-US" sz="1000">
                <a:solidFill>
                  <a:srgbClr val="898989"/>
                </a:solidFill>
                <a:latin typeface="Century Gothic" panose="020B0502020202020204" pitchFamily="34" charset="0"/>
              </a:rPr>
              <a:pPr/>
              <a:t>45</a:t>
            </a:fld>
            <a:endParaRPr lang="en-US" altLang="en-US" sz="1000">
              <a:solidFill>
                <a:srgbClr val="898989"/>
              </a:solidFill>
              <a:latin typeface="Century Gothic" panose="020B0502020202020204" pitchFamily="34" charset="0"/>
            </a:endParaRPr>
          </a:p>
        </p:txBody>
      </p:sp>
      <p:pic>
        <p:nvPicPr>
          <p:cNvPr id="75781" name="Picture 4">
            <a:extLst>
              <a:ext uri="{FF2B5EF4-FFF2-40B4-BE49-F238E27FC236}">
                <a16:creationId xmlns:a16="http://schemas.microsoft.com/office/drawing/2014/main" id="{125C65AC-067A-3948-B26F-E914D256209D}"/>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3819525" y="3011488"/>
            <a:ext cx="1619250" cy="164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zoom/>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Title 1">
            <a:extLst>
              <a:ext uri="{FF2B5EF4-FFF2-40B4-BE49-F238E27FC236}">
                <a16:creationId xmlns:a16="http://schemas.microsoft.com/office/drawing/2014/main" id="{0E99CF0C-226A-D742-A878-5A6A28B685F4}"/>
              </a:ext>
            </a:extLst>
          </p:cNvPr>
          <p:cNvSpPr>
            <a:spLocks noGrp="1"/>
          </p:cNvSpPr>
          <p:nvPr>
            <p:ph type="title"/>
          </p:nvPr>
        </p:nvSpPr>
        <p:spPr/>
        <p:txBody>
          <a:bodyPr/>
          <a:lstStyle/>
          <a:p>
            <a:r>
              <a:rPr lang="en-US" altLang="en-US">
                <a:ea typeface="ＭＳ Ｐゴシック" panose="020B0600070205080204" pitchFamily="34" charset="-128"/>
              </a:rPr>
              <a:t>Bump Testing</a:t>
            </a:r>
          </a:p>
        </p:txBody>
      </p:sp>
      <p:sp>
        <p:nvSpPr>
          <p:cNvPr id="76802" name="Content Placeholder 2">
            <a:extLst>
              <a:ext uri="{FF2B5EF4-FFF2-40B4-BE49-F238E27FC236}">
                <a16:creationId xmlns:a16="http://schemas.microsoft.com/office/drawing/2014/main" id="{B1A298D6-345C-804C-8DEE-B82A97C1F326}"/>
              </a:ext>
            </a:extLst>
          </p:cNvPr>
          <p:cNvSpPr>
            <a:spLocks noGrp="1"/>
          </p:cNvSpPr>
          <p:nvPr>
            <p:ph idx="1"/>
          </p:nvPr>
        </p:nvSpPr>
        <p:spPr/>
        <p:txBody>
          <a:bodyPr/>
          <a:lstStyle/>
          <a:p>
            <a:r>
              <a:rPr lang="en-US" altLang="en-US" sz="2000">
                <a:ea typeface="ＭＳ Ｐゴシック" panose="020B0600070205080204" pitchFamily="34" charset="-128"/>
              </a:rPr>
              <a:t>The gases will then be displayed</a:t>
            </a:r>
          </a:p>
          <a:p>
            <a:r>
              <a:rPr lang="en-US" altLang="en-US" sz="2000">
                <a:ea typeface="ＭＳ Ｐゴシック" panose="020B0600070205080204" pitchFamily="34" charset="-128"/>
              </a:rPr>
              <a:t>Press the POWER/ENTER button to continue</a:t>
            </a:r>
          </a:p>
          <a:p>
            <a:r>
              <a:rPr lang="en-US" altLang="en-US" sz="2000">
                <a:ea typeface="ＭＳ Ｐゴシック" panose="020B0600070205080204" pitchFamily="34" charset="-128"/>
              </a:rPr>
              <a:t>Connect the tubing from the demand flow regulator to the inlet fitting of the unit.</a:t>
            </a:r>
          </a:p>
          <a:p>
            <a:r>
              <a:rPr lang="en-US" altLang="en-US" sz="2000">
                <a:ea typeface="ＭＳ Ｐゴシック" panose="020B0600070205080204" pitchFamily="34" charset="-128"/>
              </a:rPr>
              <a:t>At the end of the countdown, if the bump test passed, PASS will be displayed. If the bump test failed and auto calibration is on, the unit will automatically begin performing a calibration.</a:t>
            </a:r>
          </a:p>
          <a:p>
            <a:r>
              <a:rPr lang="en-US" altLang="en-US" sz="2000">
                <a:ea typeface="ＭＳ Ｐゴシック" panose="020B0600070205080204" pitchFamily="34" charset="-128"/>
              </a:rPr>
              <a:t>Once the calibration has ended, the unit will display the results.</a:t>
            </a:r>
          </a:p>
          <a:p>
            <a:r>
              <a:rPr lang="en-US" altLang="en-US" sz="2000">
                <a:ea typeface="ＭＳ Ｐゴシック" panose="020B0600070205080204" pitchFamily="34" charset="-128"/>
              </a:rPr>
              <a:t>With the BUMP menu option displayed, press the (SHIFT)▼ button until the NORMAL menu option is displayed.</a:t>
            </a:r>
          </a:p>
        </p:txBody>
      </p:sp>
      <p:sp>
        <p:nvSpPr>
          <p:cNvPr id="4" name="Footer Placeholder 3">
            <a:extLst>
              <a:ext uri="{FF2B5EF4-FFF2-40B4-BE49-F238E27FC236}">
                <a16:creationId xmlns:a16="http://schemas.microsoft.com/office/drawing/2014/main" id="{E595E4B0-24A7-BF42-B1AA-5C0D1A8157D2}"/>
              </a:ext>
            </a:extLst>
          </p:cNvPr>
          <p:cNvSpPr>
            <a:spLocks noGrp="1"/>
          </p:cNvSpPr>
          <p:nvPr>
            <p:ph type="ftr" sz="quarter" idx="11"/>
          </p:nvPr>
        </p:nvSpPr>
        <p:spPr/>
        <p:txBody>
          <a:bodyPr/>
          <a:lstStyle/>
          <a:p>
            <a:pPr>
              <a:defRPr/>
            </a:pPr>
            <a:r>
              <a:rPr lang="en-US"/>
              <a:t>www.rkiinstruments.com</a:t>
            </a:r>
          </a:p>
        </p:txBody>
      </p:sp>
      <p:sp>
        <p:nvSpPr>
          <p:cNvPr id="5" name="Slide Number Placeholder 4">
            <a:extLst>
              <a:ext uri="{FF2B5EF4-FFF2-40B4-BE49-F238E27FC236}">
                <a16:creationId xmlns:a16="http://schemas.microsoft.com/office/drawing/2014/main" id="{CF06308F-CD4B-C94C-B4B8-45966F4FBEE3}"/>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3F8E6465-AE60-0E4A-A2B1-7D65FE2E6E28}" type="slidenum">
              <a:rPr lang="en-US" altLang="en-US" sz="1000">
                <a:solidFill>
                  <a:srgbClr val="898989"/>
                </a:solidFill>
                <a:latin typeface="Century Gothic" panose="020B0502020202020204" pitchFamily="34" charset="0"/>
              </a:rPr>
              <a:pPr/>
              <a:t>46</a:t>
            </a:fld>
            <a:endParaRPr lang="en-US" altLang="en-US" sz="1000">
              <a:solidFill>
                <a:srgbClr val="898989"/>
              </a:solidFill>
              <a:latin typeface="Century Gothic" panose="020B0502020202020204" pitchFamily="34" charset="0"/>
            </a:endParaRPr>
          </a:p>
        </p:txBody>
      </p:sp>
    </p:spTree>
  </p:cSld>
  <p:clrMapOvr>
    <a:masterClrMapping/>
  </p:clrMapOvr>
  <p:transition>
    <p:zoom/>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905F43F-6227-CC4F-8BB2-E114A177AD1F}"/>
              </a:ext>
            </a:extLst>
          </p:cNvPr>
          <p:cNvSpPr>
            <a:spLocks noGrp="1"/>
          </p:cNvSpPr>
          <p:nvPr>
            <p:ph type="title"/>
          </p:nvPr>
        </p:nvSpPr>
        <p:spPr/>
        <p:txBody>
          <a:bodyPr>
            <a:normAutofit fontScale="90000"/>
          </a:bodyPr>
          <a:lstStyle/>
          <a:p>
            <a:pPr>
              <a:defRPr/>
            </a:pPr>
            <a:r>
              <a:rPr lang="en-US" dirty="0"/>
              <a:t>Calibration Procedures</a:t>
            </a:r>
          </a:p>
        </p:txBody>
      </p:sp>
      <p:sp>
        <p:nvSpPr>
          <p:cNvPr id="77826" name="Subtitle 7">
            <a:extLst>
              <a:ext uri="{FF2B5EF4-FFF2-40B4-BE49-F238E27FC236}">
                <a16:creationId xmlns:a16="http://schemas.microsoft.com/office/drawing/2014/main" id="{62133B58-B84C-0C47-92A9-06326FD61444}"/>
              </a:ext>
            </a:extLst>
          </p:cNvPr>
          <p:cNvSpPr>
            <a:spLocks noGrp="1"/>
          </p:cNvSpPr>
          <p:nvPr>
            <p:ph idx="1"/>
          </p:nvPr>
        </p:nvSpPr>
        <p:spPr/>
        <p:txBody>
          <a:bodyPr/>
          <a:lstStyle/>
          <a:p>
            <a:r>
              <a:rPr lang="en-US" altLang="en-US" sz="2000">
                <a:ea typeface="ＭＳ Ｐゴシック" panose="020B0600070205080204" pitchFamily="34" charset="-128"/>
              </a:rPr>
              <a:t>GX-2012 &amp; Gas Tracer</a:t>
            </a:r>
          </a:p>
        </p:txBody>
      </p:sp>
    </p:spTree>
  </p:cSld>
  <p:clrMapOvr>
    <a:masterClrMapping/>
  </p:clrMapOvr>
  <p:transition>
    <p:zoom/>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DC64B-075F-8D4F-A6B0-6C20BE4E013D}"/>
              </a:ext>
            </a:extLst>
          </p:cNvPr>
          <p:cNvSpPr>
            <a:spLocks noGrp="1"/>
          </p:cNvSpPr>
          <p:nvPr>
            <p:ph type="title"/>
          </p:nvPr>
        </p:nvSpPr>
        <p:spPr/>
        <p:txBody>
          <a:bodyPr>
            <a:normAutofit fontScale="90000"/>
          </a:bodyPr>
          <a:lstStyle/>
          <a:p>
            <a:pPr>
              <a:defRPr/>
            </a:pPr>
            <a:r>
              <a:rPr lang="en-US" dirty="0"/>
              <a:t>Auto Calibration Mode</a:t>
            </a:r>
          </a:p>
        </p:txBody>
      </p:sp>
      <p:sp>
        <p:nvSpPr>
          <p:cNvPr id="78850" name="Content Placeholder 2">
            <a:extLst>
              <a:ext uri="{FF2B5EF4-FFF2-40B4-BE49-F238E27FC236}">
                <a16:creationId xmlns:a16="http://schemas.microsoft.com/office/drawing/2014/main" id="{2DE2FE4E-7225-0A49-87B1-3BE60EE156DB}"/>
              </a:ext>
            </a:extLst>
          </p:cNvPr>
          <p:cNvSpPr>
            <a:spLocks noGrp="1"/>
          </p:cNvSpPr>
          <p:nvPr>
            <p:ph idx="1"/>
          </p:nvPr>
        </p:nvSpPr>
        <p:spPr/>
        <p:txBody>
          <a:bodyPr/>
          <a:lstStyle/>
          <a:p>
            <a:r>
              <a:rPr lang="en-US" altLang="en-US" sz="2000">
                <a:ea typeface="ＭＳ Ｐゴシック" panose="020B0600070205080204" pitchFamily="34" charset="-128"/>
              </a:rPr>
              <a:t>From Measuring Mode, enter Calibration Mode by pressing and holding the (SHIFT)▼button, then pressing the DISPLAY(ADJ) button and releasing both </a:t>
            </a:r>
          </a:p>
          <a:p>
            <a:r>
              <a:rPr lang="en-US" altLang="en-US" sz="2000">
                <a:ea typeface="ＭＳ Ｐゴシック" panose="020B0600070205080204" pitchFamily="34" charset="-128"/>
              </a:rPr>
              <a:t>If the unit prompts you for the password, enter it by using the ▲AIR and (SHIFT)▼ buttons to select each password number and then pressing and releasing POWER ENTER to confirm it</a:t>
            </a:r>
          </a:p>
          <a:p>
            <a:pPr>
              <a:buFont typeface="Arial" panose="020B0604020202020204" pitchFamily="34" charset="0"/>
              <a:buNone/>
            </a:pPr>
            <a:endParaRPr lang="en-US" altLang="en-US" sz="2000">
              <a:ea typeface="ＭＳ Ｐゴシック" panose="020B0600070205080204" pitchFamily="34" charset="-128"/>
            </a:endParaRPr>
          </a:p>
        </p:txBody>
      </p:sp>
      <p:sp>
        <p:nvSpPr>
          <p:cNvPr id="4" name="Footer Placeholder 3">
            <a:extLst>
              <a:ext uri="{FF2B5EF4-FFF2-40B4-BE49-F238E27FC236}">
                <a16:creationId xmlns:a16="http://schemas.microsoft.com/office/drawing/2014/main" id="{B1A24498-1772-A342-ACE2-0DC128415E91}"/>
              </a:ext>
            </a:extLst>
          </p:cNvPr>
          <p:cNvSpPr>
            <a:spLocks noGrp="1"/>
          </p:cNvSpPr>
          <p:nvPr>
            <p:ph type="ftr" sz="quarter" idx="11"/>
          </p:nvPr>
        </p:nvSpPr>
        <p:spPr/>
        <p:txBody>
          <a:bodyPr/>
          <a:lstStyle/>
          <a:p>
            <a:pPr>
              <a:defRPr/>
            </a:pPr>
            <a:r>
              <a:rPr lang="en-US"/>
              <a:t>www.rkiinstruments.com</a:t>
            </a:r>
          </a:p>
        </p:txBody>
      </p:sp>
      <p:sp>
        <p:nvSpPr>
          <p:cNvPr id="5" name="Slide Number Placeholder 4">
            <a:extLst>
              <a:ext uri="{FF2B5EF4-FFF2-40B4-BE49-F238E27FC236}">
                <a16:creationId xmlns:a16="http://schemas.microsoft.com/office/drawing/2014/main" id="{F67A69DA-B8EE-DF48-B6E5-2B700DD09A65}"/>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4ED83D1B-DF12-114A-848F-B94DB7FA09C8}" type="slidenum">
              <a:rPr lang="en-US" altLang="en-US" sz="1000">
                <a:solidFill>
                  <a:srgbClr val="898989"/>
                </a:solidFill>
                <a:latin typeface="Century Gothic" panose="020B0502020202020204" pitchFamily="34" charset="0"/>
              </a:rPr>
              <a:pPr/>
              <a:t>48</a:t>
            </a:fld>
            <a:endParaRPr lang="en-US" altLang="en-US" sz="1000">
              <a:solidFill>
                <a:srgbClr val="898989"/>
              </a:solidFill>
              <a:latin typeface="Century Gothic" panose="020B0502020202020204" pitchFamily="34" charset="0"/>
            </a:endParaRPr>
          </a:p>
        </p:txBody>
      </p:sp>
    </p:spTree>
  </p:cSld>
  <p:clrMapOvr>
    <a:masterClrMapping/>
  </p:clrMapOvr>
  <p:transition>
    <p:zoom/>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FEDB6-434D-A342-83AB-676B48D6C292}"/>
              </a:ext>
            </a:extLst>
          </p:cNvPr>
          <p:cNvSpPr>
            <a:spLocks noGrp="1"/>
          </p:cNvSpPr>
          <p:nvPr>
            <p:ph type="title"/>
          </p:nvPr>
        </p:nvSpPr>
        <p:spPr/>
        <p:txBody>
          <a:bodyPr>
            <a:normAutofit fontScale="90000"/>
          </a:bodyPr>
          <a:lstStyle/>
          <a:p>
            <a:pPr>
              <a:defRPr/>
            </a:pPr>
            <a:r>
              <a:rPr lang="en-US" dirty="0"/>
              <a:t>Auto Calibration Mode</a:t>
            </a:r>
          </a:p>
        </p:txBody>
      </p:sp>
      <p:sp>
        <p:nvSpPr>
          <p:cNvPr id="79874" name="Content Placeholder 9">
            <a:extLst>
              <a:ext uri="{FF2B5EF4-FFF2-40B4-BE49-F238E27FC236}">
                <a16:creationId xmlns:a16="http://schemas.microsoft.com/office/drawing/2014/main" id="{7438F5C7-9550-4D47-9645-0A51D32C684D}"/>
              </a:ext>
            </a:extLst>
          </p:cNvPr>
          <p:cNvSpPr>
            <a:spLocks noGrp="1"/>
          </p:cNvSpPr>
          <p:nvPr>
            <p:ph idx="1"/>
          </p:nvPr>
        </p:nvSpPr>
        <p:spPr>
          <a:xfrm>
            <a:off x="457200" y="1600200"/>
            <a:ext cx="5757863" cy="4525963"/>
          </a:xfrm>
        </p:spPr>
        <p:txBody>
          <a:bodyPr/>
          <a:lstStyle/>
          <a:p>
            <a:r>
              <a:rPr lang="en-US" altLang="en-US" sz="2000">
                <a:ea typeface="ＭＳ Ｐゴシック" panose="020B0600070205080204" pitchFamily="34" charset="-128"/>
              </a:rPr>
              <a:t>MAINTENANCE will appear along the top of the screen once you have entered Calibration Mode. The first item in the calibration menu, AIR CAL, displays.</a:t>
            </a:r>
          </a:p>
        </p:txBody>
      </p:sp>
      <p:sp>
        <p:nvSpPr>
          <p:cNvPr id="12" name="Footer Placeholder 11">
            <a:extLst>
              <a:ext uri="{FF2B5EF4-FFF2-40B4-BE49-F238E27FC236}">
                <a16:creationId xmlns:a16="http://schemas.microsoft.com/office/drawing/2014/main" id="{EE28F8BD-CBE9-0A4E-841E-988060A0939F}"/>
              </a:ext>
            </a:extLst>
          </p:cNvPr>
          <p:cNvSpPr>
            <a:spLocks noGrp="1"/>
          </p:cNvSpPr>
          <p:nvPr>
            <p:ph type="ftr" sz="quarter" idx="11"/>
          </p:nvPr>
        </p:nvSpPr>
        <p:spPr/>
        <p:txBody>
          <a:bodyPr/>
          <a:lstStyle/>
          <a:p>
            <a:pPr>
              <a:defRPr/>
            </a:pPr>
            <a:r>
              <a:rPr lang="en-US"/>
              <a:t>www.rkiinstruments.com</a:t>
            </a:r>
          </a:p>
        </p:txBody>
      </p:sp>
      <p:sp>
        <p:nvSpPr>
          <p:cNvPr id="4" name="Slide Number Placeholder 3">
            <a:extLst>
              <a:ext uri="{FF2B5EF4-FFF2-40B4-BE49-F238E27FC236}">
                <a16:creationId xmlns:a16="http://schemas.microsoft.com/office/drawing/2014/main" id="{1BD42240-1EED-CA41-ADCF-2EDD44D949A0}"/>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E88653C0-64AF-2240-8E64-D3309D3B0980}" type="slidenum">
              <a:rPr lang="en-US" altLang="en-US" sz="1000">
                <a:solidFill>
                  <a:srgbClr val="898989"/>
                </a:solidFill>
                <a:latin typeface="Century Gothic" panose="020B0502020202020204" pitchFamily="34" charset="0"/>
              </a:rPr>
              <a:pPr/>
              <a:t>49</a:t>
            </a:fld>
            <a:endParaRPr lang="en-US" altLang="en-US" sz="1000">
              <a:solidFill>
                <a:srgbClr val="898989"/>
              </a:solidFill>
              <a:latin typeface="Century Gothic" panose="020B0502020202020204" pitchFamily="34" charset="0"/>
            </a:endParaRPr>
          </a:p>
        </p:txBody>
      </p:sp>
      <p:pic>
        <p:nvPicPr>
          <p:cNvPr id="79877" name="Content Placeholder 2">
            <a:extLst>
              <a:ext uri="{FF2B5EF4-FFF2-40B4-BE49-F238E27FC236}">
                <a16:creationId xmlns:a16="http://schemas.microsoft.com/office/drawing/2014/main" id="{8C91EC16-B176-484E-B334-5739AAA94DB0}"/>
              </a:ext>
            </a:extLst>
          </p:cNvPr>
          <p:cNvPicPr>
            <a:picLocks noGrp="1" noChangeAspect="1"/>
          </p:cNvPicPr>
          <p:nvPr>
            <p:ph sz="half" idx="4294967295"/>
          </p:nvPr>
        </p:nvPicPr>
        <p:blipFill>
          <a:blip r:embed="rId2" cstate="screen">
            <a:extLst>
              <a:ext uri="{28A0092B-C50C-407E-A947-70E740481C1C}">
                <a14:useLocalDpi xmlns:a14="http://schemas.microsoft.com/office/drawing/2010/main"/>
              </a:ext>
            </a:extLst>
          </a:blip>
          <a:srcRect l="1201" r="1201"/>
          <a:stretch>
            <a:fillRect/>
          </a:stretch>
        </p:blipFill>
        <p:spPr>
          <a:xfrm>
            <a:off x="6351588" y="1665288"/>
            <a:ext cx="1784350" cy="1844675"/>
          </a:xfrm>
        </p:spPr>
      </p:pic>
    </p:spTree>
  </p:cSld>
  <p:clrMapOvr>
    <a:masterClrMapping/>
  </p:clrMapOvr>
  <p:transition>
    <p:zo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4243E-A876-D545-A353-4B814BA452D8}"/>
              </a:ext>
            </a:extLst>
          </p:cNvPr>
          <p:cNvSpPr>
            <a:spLocks noGrp="1"/>
          </p:cNvSpPr>
          <p:nvPr>
            <p:ph type="title"/>
          </p:nvPr>
        </p:nvSpPr>
        <p:spPr/>
        <p:txBody>
          <a:bodyPr>
            <a:normAutofit fontScale="90000"/>
          </a:bodyPr>
          <a:lstStyle/>
          <a:p>
            <a:pPr>
              <a:defRPr/>
            </a:pPr>
            <a:r>
              <a:rPr lang="en-US" dirty="0"/>
              <a:t>Turning On the Unit, Normal Mode</a:t>
            </a:r>
          </a:p>
        </p:txBody>
      </p:sp>
      <p:sp>
        <p:nvSpPr>
          <p:cNvPr id="34818" name="Content Placeholder 2">
            <a:extLst>
              <a:ext uri="{FF2B5EF4-FFF2-40B4-BE49-F238E27FC236}">
                <a16:creationId xmlns:a16="http://schemas.microsoft.com/office/drawing/2014/main" id="{B996E16B-889F-6442-B983-F138CC945C99}"/>
              </a:ext>
            </a:extLst>
          </p:cNvPr>
          <p:cNvSpPr>
            <a:spLocks noGrp="1"/>
          </p:cNvSpPr>
          <p:nvPr>
            <p:ph idx="1"/>
          </p:nvPr>
        </p:nvSpPr>
        <p:spPr/>
        <p:txBody>
          <a:bodyPr/>
          <a:lstStyle/>
          <a:p>
            <a:r>
              <a:rPr lang="en-US" altLang="en-US" sz="2000">
                <a:ea typeface="ＭＳ Ｐゴシック" panose="020B0600070205080204" pitchFamily="34" charset="-128"/>
              </a:rPr>
              <a:t>Press and briefly hold down the POWER ENTER button. Release the button when you hear a beep.</a:t>
            </a:r>
          </a:p>
          <a:p>
            <a:r>
              <a:rPr lang="en-US" altLang="en-US" sz="2000">
                <a:ea typeface="ＭＳ Ｐゴシック" panose="020B0600070205080204" pitchFamily="34" charset="-128"/>
              </a:rPr>
              <a:t>If LNCH BRK is turned on, the Resume Data log Screen displays</a:t>
            </a:r>
          </a:p>
          <a:p>
            <a:pPr lvl="1"/>
            <a:r>
              <a:rPr lang="en-US" altLang="en-US" sz="1800">
                <a:ea typeface="ＭＳ Ｐゴシック" panose="020B0600070205080204" pitchFamily="34" charset="-128"/>
              </a:rPr>
              <a:t>Press and release the POWER ENTER button to continue accumulating time-weighted average (TWA), PEAK readings, and time in operation from the last time the GX-2012 was used. The short-term exposure limit [STEL] reading is reset each time the GX-2012 is turned on.</a:t>
            </a:r>
          </a:p>
          <a:p>
            <a:pPr lvl="1"/>
            <a:r>
              <a:rPr lang="en-US" altLang="en-US" sz="1800">
                <a:ea typeface="ＭＳ Ｐゴシック" panose="020B0600070205080204" pitchFamily="34" charset="-128"/>
              </a:rPr>
              <a:t>Press and release the DISPLAY(ADJ) button to </a:t>
            </a:r>
            <a:br>
              <a:rPr lang="en-US" altLang="en-US" sz="1800">
                <a:ea typeface="ＭＳ Ｐゴシック" panose="020B0600070205080204" pitchFamily="34" charset="-128"/>
              </a:rPr>
            </a:br>
            <a:r>
              <a:rPr lang="en-US" altLang="en-US" sz="1800">
                <a:ea typeface="ＭＳ Ｐゴシック" panose="020B0600070205080204" pitchFamily="34" charset="-128"/>
              </a:rPr>
              <a:t>reset the accumulation of these measurements.</a:t>
            </a:r>
          </a:p>
          <a:p>
            <a:pPr lvl="1"/>
            <a:r>
              <a:rPr lang="en-US" altLang="en-US" sz="1800">
                <a:ea typeface="ＭＳ Ｐゴシック" panose="020B0600070205080204" pitchFamily="34" charset="-128"/>
              </a:rPr>
              <a:t>If you do not press the POWER ENTER or DISPLAY</a:t>
            </a:r>
            <a:br>
              <a:rPr lang="en-US" altLang="en-US" sz="1800">
                <a:ea typeface="ＭＳ Ｐゴシック" panose="020B0600070205080204" pitchFamily="34" charset="-128"/>
              </a:rPr>
            </a:br>
            <a:r>
              <a:rPr lang="en-US" altLang="en-US" sz="1800">
                <a:ea typeface="ＭＳ Ｐゴシック" panose="020B0600070205080204" pitchFamily="34" charset="-128"/>
              </a:rPr>
              <a:t>(ADJ) button within 5 seconds, the GX-2012 </a:t>
            </a:r>
            <a:br>
              <a:rPr lang="en-US" altLang="en-US" sz="1800">
                <a:ea typeface="ＭＳ Ｐゴシック" panose="020B0600070205080204" pitchFamily="34" charset="-128"/>
              </a:rPr>
            </a:br>
            <a:r>
              <a:rPr lang="en-US" altLang="en-US" sz="1800">
                <a:ea typeface="ＭＳ Ｐゴシック" panose="020B0600070205080204" pitchFamily="34" charset="-128"/>
              </a:rPr>
              <a:t>automatically resumes accumulating the TWA, </a:t>
            </a:r>
            <a:br>
              <a:rPr lang="en-US" altLang="en-US" sz="1800">
                <a:ea typeface="ＭＳ Ｐゴシック" panose="020B0600070205080204" pitchFamily="34" charset="-128"/>
              </a:rPr>
            </a:br>
            <a:r>
              <a:rPr lang="en-US" altLang="en-US" sz="1800">
                <a:ea typeface="ＭＳ Ｐゴシック" panose="020B0600070205080204" pitchFamily="34" charset="-128"/>
              </a:rPr>
              <a:t>PEAK readings, and time in operation.</a:t>
            </a:r>
          </a:p>
        </p:txBody>
      </p:sp>
      <p:sp>
        <p:nvSpPr>
          <p:cNvPr id="4" name="Footer Placeholder 3">
            <a:extLst>
              <a:ext uri="{FF2B5EF4-FFF2-40B4-BE49-F238E27FC236}">
                <a16:creationId xmlns:a16="http://schemas.microsoft.com/office/drawing/2014/main" id="{1C378F5C-F44D-0C42-96A1-A77F641C8485}"/>
              </a:ext>
            </a:extLst>
          </p:cNvPr>
          <p:cNvSpPr>
            <a:spLocks noGrp="1"/>
          </p:cNvSpPr>
          <p:nvPr>
            <p:ph type="ftr" sz="quarter" idx="11"/>
          </p:nvPr>
        </p:nvSpPr>
        <p:spPr/>
        <p:txBody>
          <a:bodyPr/>
          <a:lstStyle/>
          <a:p>
            <a:pPr>
              <a:defRPr/>
            </a:pPr>
            <a:r>
              <a:rPr lang="en-US"/>
              <a:t>www.rkiinstruments.com</a:t>
            </a:r>
          </a:p>
        </p:txBody>
      </p:sp>
      <p:sp>
        <p:nvSpPr>
          <p:cNvPr id="6" name="Slide Number Placeholder 5">
            <a:extLst>
              <a:ext uri="{FF2B5EF4-FFF2-40B4-BE49-F238E27FC236}">
                <a16:creationId xmlns:a16="http://schemas.microsoft.com/office/drawing/2014/main" id="{C2CAF99C-D787-E447-B747-28EB28CC724A}"/>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BB1D9D3F-B72F-3040-A420-C3DCBC4EE203}" type="slidenum">
              <a:rPr lang="en-US" altLang="en-US" sz="1000">
                <a:solidFill>
                  <a:srgbClr val="898989"/>
                </a:solidFill>
                <a:latin typeface="Century Gothic" panose="020B0502020202020204" pitchFamily="34" charset="0"/>
              </a:rPr>
              <a:pPr/>
              <a:t>5</a:t>
            </a:fld>
            <a:endParaRPr lang="en-US" altLang="en-US" sz="1000">
              <a:solidFill>
                <a:srgbClr val="898989"/>
              </a:solidFill>
              <a:latin typeface="Century Gothic" panose="020B0502020202020204" pitchFamily="34" charset="0"/>
            </a:endParaRPr>
          </a:p>
        </p:txBody>
      </p:sp>
      <p:pic>
        <p:nvPicPr>
          <p:cNvPr id="34821" name="Picture 4">
            <a:extLst>
              <a:ext uri="{FF2B5EF4-FFF2-40B4-BE49-F238E27FC236}">
                <a16:creationId xmlns:a16="http://schemas.microsoft.com/office/drawing/2014/main" id="{644CA0DE-8378-984D-950A-04A22AB176BD}"/>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6824663" y="4097338"/>
            <a:ext cx="1562100" cy="15367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zoom/>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6FD2C-DFDC-4B40-AFF1-00158DF980E5}"/>
              </a:ext>
            </a:extLst>
          </p:cNvPr>
          <p:cNvSpPr>
            <a:spLocks noGrp="1"/>
          </p:cNvSpPr>
          <p:nvPr>
            <p:ph type="title"/>
          </p:nvPr>
        </p:nvSpPr>
        <p:spPr/>
        <p:txBody>
          <a:bodyPr>
            <a:normAutofit fontScale="90000"/>
          </a:bodyPr>
          <a:lstStyle/>
          <a:p>
            <a:pPr>
              <a:defRPr/>
            </a:pPr>
            <a:r>
              <a:rPr lang="en-US" dirty="0"/>
              <a:t>Auto Calibration Mode</a:t>
            </a:r>
          </a:p>
        </p:txBody>
      </p:sp>
      <p:sp>
        <p:nvSpPr>
          <p:cNvPr id="80898" name="Content Placeholder 9">
            <a:extLst>
              <a:ext uri="{FF2B5EF4-FFF2-40B4-BE49-F238E27FC236}">
                <a16:creationId xmlns:a16="http://schemas.microsoft.com/office/drawing/2014/main" id="{5CCD7918-CBB4-CA4B-9CA5-62A462CDF472}"/>
              </a:ext>
            </a:extLst>
          </p:cNvPr>
          <p:cNvSpPr>
            <a:spLocks noGrp="1"/>
          </p:cNvSpPr>
          <p:nvPr>
            <p:ph idx="1"/>
          </p:nvPr>
        </p:nvSpPr>
        <p:spPr>
          <a:xfrm>
            <a:off x="457200" y="1600200"/>
            <a:ext cx="5799138" cy="4525963"/>
          </a:xfrm>
        </p:spPr>
        <p:txBody>
          <a:bodyPr/>
          <a:lstStyle/>
          <a:p>
            <a:r>
              <a:rPr lang="en-US" altLang="en-US" sz="2000">
                <a:ea typeface="ＭＳ Ｐゴシック" panose="020B0600070205080204" pitchFamily="34" charset="-128"/>
              </a:rPr>
              <a:t>Use the ▲AIR and (SHIFT)▼buttons to display the AUTO CAL menu item, press and release the POWER ENTER button to display the calibration values screen. </a:t>
            </a:r>
          </a:p>
          <a:p>
            <a:pPr lvl="1"/>
            <a:r>
              <a:rPr lang="en-US" altLang="en-US" sz="1800" b="1">
                <a:ea typeface="ＭＳ Ｐゴシック" panose="020B0600070205080204" pitchFamily="34" charset="-128"/>
              </a:rPr>
              <a:t>Use the ▲AIR or (SHIFT)▼ buttons to view the vol% calibration concentration.</a:t>
            </a:r>
          </a:p>
          <a:p>
            <a:r>
              <a:rPr lang="en-US" altLang="en-US" sz="2000">
                <a:ea typeface="ＭＳ Ｐゴシック" panose="020B0600070205080204" pitchFamily="34" charset="-128"/>
              </a:rPr>
              <a:t>The gas concentrations displayed in the calibration values screen must match the gas concentrations listed on the 4-gas calibration cylinder.</a:t>
            </a:r>
          </a:p>
        </p:txBody>
      </p:sp>
      <p:sp>
        <p:nvSpPr>
          <p:cNvPr id="5" name="Footer Placeholder 4">
            <a:extLst>
              <a:ext uri="{FF2B5EF4-FFF2-40B4-BE49-F238E27FC236}">
                <a16:creationId xmlns:a16="http://schemas.microsoft.com/office/drawing/2014/main" id="{4227EE83-3BF1-7F42-B9BA-87197CEB7727}"/>
              </a:ext>
            </a:extLst>
          </p:cNvPr>
          <p:cNvSpPr>
            <a:spLocks noGrp="1"/>
          </p:cNvSpPr>
          <p:nvPr>
            <p:ph type="ftr" sz="quarter" idx="11"/>
          </p:nvPr>
        </p:nvSpPr>
        <p:spPr/>
        <p:txBody>
          <a:bodyPr/>
          <a:lstStyle/>
          <a:p>
            <a:pPr>
              <a:defRPr/>
            </a:pPr>
            <a:r>
              <a:rPr lang="en-US"/>
              <a:t>www.rkiinstruments.com</a:t>
            </a:r>
          </a:p>
        </p:txBody>
      </p:sp>
      <p:sp>
        <p:nvSpPr>
          <p:cNvPr id="3" name="Slide Number Placeholder 2">
            <a:extLst>
              <a:ext uri="{FF2B5EF4-FFF2-40B4-BE49-F238E27FC236}">
                <a16:creationId xmlns:a16="http://schemas.microsoft.com/office/drawing/2014/main" id="{6724D909-E98A-9B43-8F91-7B865CA1CE59}"/>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8526A068-10D8-AB48-B5BD-8BB73ACC2072}" type="slidenum">
              <a:rPr lang="en-US" altLang="en-US" sz="1000">
                <a:solidFill>
                  <a:srgbClr val="898989"/>
                </a:solidFill>
                <a:latin typeface="Century Gothic" panose="020B0502020202020204" pitchFamily="34" charset="0"/>
              </a:rPr>
              <a:pPr/>
              <a:t>50</a:t>
            </a:fld>
            <a:endParaRPr lang="en-US" altLang="en-US" sz="1000">
              <a:solidFill>
                <a:srgbClr val="898989"/>
              </a:solidFill>
              <a:latin typeface="Century Gothic" panose="020B0502020202020204" pitchFamily="34" charset="0"/>
            </a:endParaRPr>
          </a:p>
        </p:txBody>
      </p:sp>
      <p:pic>
        <p:nvPicPr>
          <p:cNvPr id="80901" name="Picture 7">
            <a:extLst>
              <a:ext uri="{FF2B5EF4-FFF2-40B4-BE49-F238E27FC236}">
                <a16:creationId xmlns:a16="http://schemas.microsoft.com/office/drawing/2014/main" id="{8124AB2E-FAF4-AA41-807A-7BA56B8FA1F9}"/>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6469063" y="1716088"/>
            <a:ext cx="1549400" cy="30861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zoom/>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47B4A9-F398-2C40-AE75-95E49B0854F7}"/>
              </a:ext>
            </a:extLst>
          </p:cNvPr>
          <p:cNvSpPr>
            <a:spLocks noGrp="1"/>
          </p:cNvSpPr>
          <p:nvPr>
            <p:ph type="title"/>
          </p:nvPr>
        </p:nvSpPr>
        <p:spPr/>
        <p:txBody>
          <a:bodyPr>
            <a:normAutofit fontScale="90000"/>
          </a:bodyPr>
          <a:lstStyle/>
          <a:p>
            <a:pPr>
              <a:defRPr/>
            </a:pPr>
            <a:r>
              <a:rPr lang="en-US" dirty="0"/>
              <a:t>Auto Calibration Mode</a:t>
            </a:r>
          </a:p>
        </p:txBody>
      </p:sp>
      <p:sp>
        <p:nvSpPr>
          <p:cNvPr id="81922" name="Content Placeholder 9">
            <a:extLst>
              <a:ext uri="{FF2B5EF4-FFF2-40B4-BE49-F238E27FC236}">
                <a16:creationId xmlns:a16="http://schemas.microsoft.com/office/drawing/2014/main" id="{CDD6FB54-AC1A-864F-8D34-A02FDBE5E058}"/>
              </a:ext>
            </a:extLst>
          </p:cNvPr>
          <p:cNvSpPr>
            <a:spLocks noGrp="1"/>
          </p:cNvSpPr>
          <p:nvPr>
            <p:ph idx="1"/>
          </p:nvPr>
        </p:nvSpPr>
        <p:spPr/>
        <p:txBody>
          <a:bodyPr/>
          <a:lstStyle/>
          <a:p>
            <a:pPr>
              <a:buFont typeface="Arial" panose="020B0604020202020204" pitchFamily="34" charset="0"/>
              <a:buNone/>
            </a:pPr>
            <a:r>
              <a:rPr lang="en-US" altLang="en-US" sz="1600">
                <a:ea typeface="ＭＳ Ｐゴシック" panose="020B0600070205080204" pitchFamily="34" charset="-128"/>
              </a:rPr>
              <a:t>If </a:t>
            </a:r>
            <a:r>
              <a:rPr lang="en-US" altLang="en-US" sz="1600" i="1">
                <a:ea typeface="ＭＳ Ｐゴシック" panose="020B0600070205080204" pitchFamily="34" charset="-128"/>
              </a:rPr>
              <a:t>one or more concentrations do not match, continue with the following:</a:t>
            </a:r>
          </a:p>
          <a:p>
            <a:r>
              <a:rPr lang="en-US" altLang="en-US" sz="1400" i="1">
                <a:ea typeface="ＭＳ Ｐゴシック" panose="020B0600070205080204" pitchFamily="34" charset="-128"/>
              </a:rPr>
              <a:t>To adjust the values on the screen, hold down the (SHIFT)▼ button, then press the DISPLAY(ADJ) button and release both.</a:t>
            </a:r>
          </a:p>
          <a:p>
            <a:pPr lvl="1"/>
            <a:r>
              <a:rPr lang="en-US" altLang="en-US" sz="1400" i="1">
                <a:ea typeface="ＭＳ Ｐゴシック" panose="020B0600070205080204" pitchFamily="34" charset="-128"/>
              </a:rPr>
              <a:t>The units for the combustible gas channel begin to flash</a:t>
            </a:r>
          </a:p>
          <a:p>
            <a:r>
              <a:rPr lang="en-US" altLang="en-US" sz="1400" i="1">
                <a:ea typeface="ＭＳ Ｐゴシック" panose="020B0600070205080204" pitchFamily="34" charset="-128"/>
              </a:rPr>
              <a:t>If necessary, use the ▲AIR and (SHIFT)▼ buttons to set the correct combustible gas units (vol% or %LEL)</a:t>
            </a:r>
          </a:p>
          <a:p>
            <a:r>
              <a:rPr lang="en-US" altLang="en-US" sz="1400" i="1">
                <a:ea typeface="ＭＳ Ｐゴシック" panose="020B0600070205080204" pitchFamily="34" charset="-128"/>
              </a:rPr>
              <a:t>Press and release the POWER ENTER button. </a:t>
            </a:r>
          </a:p>
          <a:p>
            <a:pPr lvl="1"/>
            <a:r>
              <a:rPr lang="en-US" altLang="en-US" sz="1400" i="1">
                <a:ea typeface="ＭＳ Ｐゴシック" panose="020B0600070205080204" pitchFamily="34" charset="-128"/>
              </a:rPr>
              <a:t>The combustible gas channel’s calibration value will flash</a:t>
            </a:r>
          </a:p>
          <a:p>
            <a:r>
              <a:rPr lang="en-US" altLang="en-US" sz="1400" i="1">
                <a:ea typeface="ＭＳ Ｐゴシック" panose="020B0600070205080204" pitchFamily="34" charset="-128"/>
              </a:rPr>
              <a:t>If necessary, use the ▲AIR and (SHIFT)▼ buttons to set the correct combustible gas calibration value</a:t>
            </a:r>
          </a:p>
          <a:p>
            <a:r>
              <a:rPr lang="en-US" altLang="en-US" sz="1400" i="1">
                <a:ea typeface="ＭＳ Ｐゴシック" panose="020B0600070205080204" pitchFamily="34" charset="-128"/>
              </a:rPr>
              <a:t>Press ENTER when finished.</a:t>
            </a:r>
          </a:p>
          <a:p>
            <a:r>
              <a:rPr lang="en-US" altLang="en-US" sz="1400" i="1">
                <a:ea typeface="ＭＳ Ｐゴシック" panose="020B0600070205080204" pitchFamily="34" charset="-128"/>
              </a:rPr>
              <a:t>Use the ▲AIR button to scroll to the oxygen channel settings. </a:t>
            </a:r>
          </a:p>
          <a:p>
            <a:pPr lvl="1"/>
            <a:r>
              <a:rPr lang="en-US" altLang="en-US" sz="1400" i="1">
                <a:ea typeface="ＭＳ Ｐゴシック" panose="020B0600070205080204" pitchFamily="34" charset="-128"/>
              </a:rPr>
              <a:t>There are no units to change for the remaining channels so only the calibration gas value will blink when you press ENTER.</a:t>
            </a:r>
          </a:p>
          <a:p>
            <a:pPr>
              <a:buFont typeface="Arial" panose="020B0604020202020204" pitchFamily="34" charset="0"/>
              <a:buNone/>
            </a:pPr>
            <a:r>
              <a:rPr lang="en-US" altLang="en-US" sz="1400" i="1">
                <a:ea typeface="ＭＳ Ｐゴシック" panose="020B0600070205080204" pitchFamily="34" charset="-128"/>
              </a:rPr>
              <a:t>	NOTE: The RKI Four Gas Cylinder typically contains 12% O2 by volume. Be sure to set the “OXY” reading to agree with the concentration listed on the cylinder’s label, not zero</a:t>
            </a:r>
          </a:p>
          <a:p>
            <a:r>
              <a:rPr lang="en-US" altLang="en-US" sz="1400" i="1">
                <a:ea typeface="ＭＳ Ｐゴシック" panose="020B0600070205080204" pitchFamily="34" charset="-128"/>
              </a:rPr>
              <a:t>Repeat steps above to set the correct values for the remaining channels. Use the ▲AIR button to scroll through the different channels. After the last channel is set, use the ▲AIR button to scroll to ESCAPE and press ENTER.</a:t>
            </a:r>
          </a:p>
          <a:p>
            <a:endParaRPr lang="en-US" altLang="en-US" sz="1600" i="1">
              <a:ea typeface="ＭＳ Ｐゴシック" panose="020B0600070205080204" pitchFamily="34" charset="-128"/>
            </a:endParaRPr>
          </a:p>
          <a:p>
            <a:endParaRPr lang="en-US" altLang="en-US" sz="1200">
              <a:ea typeface="ＭＳ Ｐゴシック" panose="020B0600070205080204" pitchFamily="34" charset="-128"/>
            </a:endParaRPr>
          </a:p>
        </p:txBody>
      </p:sp>
      <p:sp>
        <p:nvSpPr>
          <p:cNvPr id="5" name="Footer Placeholder 4">
            <a:extLst>
              <a:ext uri="{FF2B5EF4-FFF2-40B4-BE49-F238E27FC236}">
                <a16:creationId xmlns:a16="http://schemas.microsoft.com/office/drawing/2014/main" id="{9E99D9E5-17AD-704A-8936-DADDBE29237C}"/>
              </a:ext>
            </a:extLst>
          </p:cNvPr>
          <p:cNvSpPr>
            <a:spLocks noGrp="1"/>
          </p:cNvSpPr>
          <p:nvPr>
            <p:ph type="ftr" sz="quarter" idx="11"/>
          </p:nvPr>
        </p:nvSpPr>
        <p:spPr/>
        <p:txBody>
          <a:bodyPr/>
          <a:lstStyle/>
          <a:p>
            <a:pPr>
              <a:defRPr/>
            </a:pPr>
            <a:r>
              <a:rPr lang="en-US"/>
              <a:t>www.rkiinstruments.com</a:t>
            </a:r>
          </a:p>
        </p:txBody>
      </p:sp>
      <p:sp>
        <p:nvSpPr>
          <p:cNvPr id="3" name="Slide Number Placeholder 2">
            <a:extLst>
              <a:ext uri="{FF2B5EF4-FFF2-40B4-BE49-F238E27FC236}">
                <a16:creationId xmlns:a16="http://schemas.microsoft.com/office/drawing/2014/main" id="{DA1DC867-77AD-6944-8364-090B93FE8242}"/>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A73678F7-57CB-9E47-A005-33B3662FDD7A}" type="slidenum">
              <a:rPr lang="en-US" altLang="en-US" sz="1000">
                <a:solidFill>
                  <a:srgbClr val="898989"/>
                </a:solidFill>
                <a:latin typeface="Century Gothic" panose="020B0502020202020204" pitchFamily="34" charset="0"/>
              </a:rPr>
              <a:pPr/>
              <a:t>51</a:t>
            </a:fld>
            <a:endParaRPr lang="en-US" altLang="en-US" sz="1000">
              <a:solidFill>
                <a:srgbClr val="898989"/>
              </a:solidFill>
              <a:latin typeface="Century Gothic" panose="020B0502020202020204" pitchFamily="34" charset="0"/>
            </a:endParaRPr>
          </a:p>
        </p:txBody>
      </p:sp>
    </p:spTree>
  </p:cSld>
  <p:clrMapOvr>
    <a:masterClrMapping/>
  </p:clrMapOvr>
  <p:transition>
    <p:zoom/>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BEFC1-E877-104A-94B1-F1A99D10AF28}"/>
              </a:ext>
            </a:extLst>
          </p:cNvPr>
          <p:cNvSpPr>
            <a:spLocks noGrp="1"/>
          </p:cNvSpPr>
          <p:nvPr>
            <p:ph type="title"/>
          </p:nvPr>
        </p:nvSpPr>
        <p:spPr/>
        <p:txBody>
          <a:bodyPr>
            <a:normAutofit fontScale="90000"/>
          </a:bodyPr>
          <a:lstStyle/>
          <a:p>
            <a:pPr>
              <a:defRPr/>
            </a:pPr>
            <a:r>
              <a:rPr lang="en-US" dirty="0"/>
              <a:t>Auto Calibration Mode</a:t>
            </a:r>
          </a:p>
        </p:txBody>
      </p:sp>
      <p:sp>
        <p:nvSpPr>
          <p:cNvPr id="82946" name="Content Placeholder 9">
            <a:extLst>
              <a:ext uri="{FF2B5EF4-FFF2-40B4-BE49-F238E27FC236}">
                <a16:creationId xmlns:a16="http://schemas.microsoft.com/office/drawing/2014/main" id="{DCA6CEDF-DF0D-E34F-8D2D-9413EDC0D155}"/>
              </a:ext>
            </a:extLst>
          </p:cNvPr>
          <p:cNvSpPr>
            <a:spLocks noGrp="1"/>
          </p:cNvSpPr>
          <p:nvPr>
            <p:ph idx="1"/>
          </p:nvPr>
        </p:nvSpPr>
        <p:spPr/>
        <p:txBody>
          <a:bodyPr/>
          <a:lstStyle/>
          <a:p>
            <a:r>
              <a:rPr lang="en-US" altLang="en-US" sz="1600">
                <a:ea typeface="ＭＳ Ｐゴシック" panose="020B0600070205080204" pitchFamily="34" charset="-128"/>
              </a:rPr>
              <a:t>With the calibration values screen displayed, press the POWER/ENTER button. AUTO CAL begins to flash and the current gas readings are displayed.</a:t>
            </a:r>
          </a:p>
          <a:p>
            <a:pPr lvl="1"/>
            <a:r>
              <a:rPr lang="en-US" altLang="en-US" sz="1400">
                <a:ea typeface="ＭＳ Ｐゴシック" panose="020B0600070205080204" pitchFamily="34" charset="-128"/>
              </a:rPr>
              <a:t> If you want to exit back to the main menu without completing a calibration, press and release the DISPLAY (ADJ) button. </a:t>
            </a:r>
          </a:p>
          <a:p>
            <a:r>
              <a:rPr lang="en-US" altLang="en-US" sz="1600">
                <a:ea typeface="ＭＳ Ｐゴシック" panose="020B0600070205080204" pitchFamily="34" charset="-128"/>
              </a:rPr>
              <a:t>You may only calibrate either the standard 4 gases or the % volume combustible gas sensor at a time. </a:t>
            </a:r>
          </a:p>
          <a:p>
            <a:r>
              <a:rPr lang="en-US" altLang="en-US" sz="1600">
                <a:ea typeface="ＭＳ Ｐゴシック" panose="020B0600070205080204" pitchFamily="34" charset="-128"/>
              </a:rPr>
              <a:t>Once you are finished, you are returned to the initial AUTO CAL screen and must begin the auto calibration process again.</a:t>
            </a:r>
          </a:p>
        </p:txBody>
      </p:sp>
      <p:sp>
        <p:nvSpPr>
          <p:cNvPr id="5" name="Footer Placeholder 4">
            <a:extLst>
              <a:ext uri="{FF2B5EF4-FFF2-40B4-BE49-F238E27FC236}">
                <a16:creationId xmlns:a16="http://schemas.microsoft.com/office/drawing/2014/main" id="{ACCD1C30-41DF-9E45-8E5D-1B317E8AC20A}"/>
              </a:ext>
            </a:extLst>
          </p:cNvPr>
          <p:cNvSpPr>
            <a:spLocks noGrp="1"/>
          </p:cNvSpPr>
          <p:nvPr>
            <p:ph type="ftr" sz="quarter" idx="11"/>
          </p:nvPr>
        </p:nvSpPr>
        <p:spPr/>
        <p:txBody>
          <a:bodyPr/>
          <a:lstStyle/>
          <a:p>
            <a:pPr>
              <a:defRPr/>
            </a:pPr>
            <a:r>
              <a:rPr lang="en-US"/>
              <a:t>www.rkiinstruments.com</a:t>
            </a:r>
          </a:p>
        </p:txBody>
      </p:sp>
      <p:sp>
        <p:nvSpPr>
          <p:cNvPr id="3" name="Slide Number Placeholder 2">
            <a:extLst>
              <a:ext uri="{FF2B5EF4-FFF2-40B4-BE49-F238E27FC236}">
                <a16:creationId xmlns:a16="http://schemas.microsoft.com/office/drawing/2014/main" id="{6317240E-95C1-FE4A-9BA1-B0B74576D306}"/>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BDE3FC01-C2E4-174B-88D3-127C4F409741}" type="slidenum">
              <a:rPr lang="en-US" altLang="en-US" sz="1000">
                <a:solidFill>
                  <a:srgbClr val="898989"/>
                </a:solidFill>
                <a:latin typeface="Century Gothic" panose="020B0502020202020204" pitchFamily="34" charset="0"/>
              </a:rPr>
              <a:pPr/>
              <a:t>52</a:t>
            </a:fld>
            <a:endParaRPr lang="en-US" altLang="en-US" sz="1000">
              <a:solidFill>
                <a:srgbClr val="898989"/>
              </a:solidFill>
              <a:latin typeface="Century Gothic" panose="020B0502020202020204" pitchFamily="34" charset="0"/>
            </a:endParaRPr>
          </a:p>
        </p:txBody>
      </p:sp>
    </p:spTree>
  </p:cSld>
  <p:clrMapOvr>
    <a:masterClrMapping/>
  </p:clrMapOvr>
  <p:transition>
    <p:zoom/>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A72EF-B79B-DE49-9BD7-C8627451269A}"/>
              </a:ext>
            </a:extLst>
          </p:cNvPr>
          <p:cNvSpPr>
            <a:spLocks noGrp="1"/>
          </p:cNvSpPr>
          <p:nvPr>
            <p:ph type="title"/>
          </p:nvPr>
        </p:nvSpPr>
        <p:spPr/>
        <p:txBody>
          <a:bodyPr>
            <a:normAutofit fontScale="90000"/>
          </a:bodyPr>
          <a:lstStyle/>
          <a:p>
            <a:pPr>
              <a:defRPr/>
            </a:pPr>
            <a:r>
              <a:rPr lang="en-US" dirty="0"/>
              <a:t>Auto Calibration Mode</a:t>
            </a:r>
          </a:p>
        </p:txBody>
      </p:sp>
      <p:sp>
        <p:nvSpPr>
          <p:cNvPr id="83970" name="Content Placeholder 9">
            <a:extLst>
              <a:ext uri="{FF2B5EF4-FFF2-40B4-BE49-F238E27FC236}">
                <a16:creationId xmlns:a16="http://schemas.microsoft.com/office/drawing/2014/main" id="{5E8517CD-4899-524F-BE49-A1D9FAB9EDA6}"/>
              </a:ext>
            </a:extLst>
          </p:cNvPr>
          <p:cNvSpPr>
            <a:spLocks noGrp="1"/>
          </p:cNvSpPr>
          <p:nvPr>
            <p:ph idx="1"/>
          </p:nvPr>
        </p:nvSpPr>
        <p:spPr/>
        <p:txBody>
          <a:bodyPr/>
          <a:lstStyle/>
          <a:p>
            <a:r>
              <a:rPr lang="en-US" altLang="en-US" sz="1600">
                <a:ea typeface="ＭＳ Ｐゴシック" panose="020B0600070205080204" pitchFamily="34" charset="-128"/>
              </a:rPr>
              <a:t>Connect the tubing from the gas cylinder to the inlet fitting of the instrument. Allow the gas to flow for one minute.</a:t>
            </a:r>
          </a:p>
          <a:p>
            <a:r>
              <a:rPr lang="en-US" altLang="en-US" sz="1600">
                <a:ea typeface="ＭＳ Ｐゴシック" panose="020B0600070205080204" pitchFamily="34" charset="-128"/>
              </a:rPr>
              <a:t>Press and release the POWER/ENTER button to set the calibration to the programmed values.</a:t>
            </a:r>
          </a:p>
          <a:p>
            <a:r>
              <a:rPr lang="en-US" altLang="en-US" sz="1600">
                <a:ea typeface="ＭＳ Ｐゴシック" panose="020B0600070205080204" pitchFamily="34" charset="-128"/>
              </a:rPr>
              <a:t>If all channels passed calibration, PASS displays along the bottom of the screen, then the calibration menu displays.</a:t>
            </a:r>
            <a:endParaRPr lang="en-US" altLang="en-US" sz="1600" i="1">
              <a:ea typeface="ＭＳ Ｐゴシック" panose="020B0600070205080204" pitchFamily="34" charset="-128"/>
            </a:endParaRPr>
          </a:p>
          <a:p>
            <a:r>
              <a:rPr lang="en-US" altLang="en-US" sz="1600" i="1">
                <a:ea typeface="ＭＳ Ｐゴシック" panose="020B0600070205080204" pitchFamily="34" charset="-128"/>
              </a:rPr>
              <a:t> If any of the sensors cannot calibrate to the proper value, FAIL displays along the bottom of the screen and the GX-2012 lists the sensor(s) that failed to calibrate. The buzzer and alarm lights activate.</a:t>
            </a:r>
          </a:p>
          <a:p>
            <a:pPr lvl="1"/>
            <a:r>
              <a:rPr lang="en-US" altLang="en-US" sz="1400" i="1">
                <a:ea typeface="ＭＳ Ｐゴシック" panose="020B0600070205080204" pitchFamily="34" charset="-128"/>
              </a:rPr>
              <a:t>Press and release the RESET SILENCE button after the buzzer and lights stop to reset the alarm and return to the calibration menu. Attempt to calibrate again. If the failure continues, investigate the cause. </a:t>
            </a:r>
          </a:p>
          <a:p>
            <a:r>
              <a:rPr lang="en-US" altLang="en-US" sz="1600" i="1">
                <a:ea typeface="ＭＳ Ｐゴシック" panose="020B0600070205080204" pitchFamily="34" charset="-128"/>
              </a:rPr>
              <a:t>Disconnect the tubing from the </a:t>
            </a:r>
            <a:r>
              <a:rPr lang="en-US" altLang="en-US" sz="1600">
                <a:ea typeface="ＭＳ Ｐゴシック" panose="020B0600070205080204" pitchFamily="34" charset="-128"/>
              </a:rPr>
              <a:t>inlet fitting of the unit</a:t>
            </a:r>
            <a:r>
              <a:rPr lang="en-US" altLang="en-US" sz="1600" i="1">
                <a:ea typeface="ＭＳ Ｐゴシック" panose="020B0600070205080204" pitchFamily="34" charset="-128"/>
              </a:rPr>
              <a:t>.</a:t>
            </a:r>
          </a:p>
          <a:p>
            <a:r>
              <a:rPr lang="en-US" altLang="en-US" sz="1600" i="1">
                <a:ea typeface="ＭＳ Ｐゴシック" panose="020B0600070205080204" pitchFamily="34" charset="-128"/>
              </a:rPr>
              <a:t>Unscrew the demand flow regulator from the calibration cylinder.</a:t>
            </a:r>
          </a:p>
          <a:p>
            <a:r>
              <a:rPr lang="en-US" altLang="en-US" sz="1600" i="1">
                <a:ea typeface="ＭＳ Ｐゴシック" panose="020B0600070205080204" pitchFamily="34" charset="-128"/>
              </a:rPr>
              <a:t>If you have a 5 sensor unit and wish to calibrate the %volume sensor, go back to  the first step and repeat the process. If you are finished calibrating, use the (SHIFT)▼ button to navigate to the NORMAL menu item, then press and release the POWER ENTER button to return to Measuring Mode</a:t>
            </a:r>
            <a:endParaRPr lang="en-US" altLang="en-US" sz="1600">
              <a:ea typeface="ＭＳ Ｐゴシック" panose="020B0600070205080204" pitchFamily="34" charset="-128"/>
            </a:endParaRPr>
          </a:p>
        </p:txBody>
      </p:sp>
      <p:sp>
        <p:nvSpPr>
          <p:cNvPr id="5" name="Footer Placeholder 4">
            <a:extLst>
              <a:ext uri="{FF2B5EF4-FFF2-40B4-BE49-F238E27FC236}">
                <a16:creationId xmlns:a16="http://schemas.microsoft.com/office/drawing/2014/main" id="{CB57E446-41A0-1847-B20D-5F1361158FA9}"/>
              </a:ext>
            </a:extLst>
          </p:cNvPr>
          <p:cNvSpPr>
            <a:spLocks noGrp="1"/>
          </p:cNvSpPr>
          <p:nvPr>
            <p:ph type="ftr" sz="quarter" idx="11"/>
          </p:nvPr>
        </p:nvSpPr>
        <p:spPr/>
        <p:txBody>
          <a:bodyPr/>
          <a:lstStyle/>
          <a:p>
            <a:pPr>
              <a:defRPr/>
            </a:pPr>
            <a:r>
              <a:rPr lang="en-US"/>
              <a:t>www.rkiinstruments.com</a:t>
            </a:r>
          </a:p>
        </p:txBody>
      </p:sp>
      <p:sp>
        <p:nvSpPr>
          <p:cNvPr id="3" name="Slide Number Placeholder 2">
            <a:extLst>
              <a:ext uri="{FF2B5EF4-FFF2-40B4-BE49-F238E27FC236}">
                <a16:creationId xmlns:a16="http://schemas.microsoft.com/office/drawing/2014/main" id="{1F48D3C2-A57B-7B42-9418-181ED29EB9B4}"/>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1CECFA57-EBF4-004C-B07E-DF1836B06F7C}" type="slidenum">
              <a:rPr lang="en-US" altLang="en-US" sz="1000">
                <a:solidFill>
                  <a:srgbClr val="898989"/>
                </a:solidFill>
                <a:latin typeface="Century Gothic" panose="020B0502020202020204" pitchFamily="34" charset="0"/>
              </a:rPr>
              <a:pPr/>
              <a:t>53</a:t>
            </a:fld>
            <a:endParaRPr lang="en-US" altLang="en-US" sz="1000">
              <a:solidFill>
                <a:srgbClr val="898989"/>
              </a:solidFill>
              <a:latin typeface="Century Gothic" panose="020B0502020202020204" pitchFamily="34" charset="0"/>
            </a:endParaRPr>
          </a:p>
        </p:txBody>
      </p:sp>
    </p:spTree>
  </p:cSld>
  <p:clrMapOvr>
    <a:masterClrMapping/>
  </p:clrMapOvr>
  <p:transition>
    <p:zoom/>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7F470CA-D694-6A48-AC88-DFF233D55893}"/>
              </a:ext>
            </a:extLst>
          </p:cNvPr>
          <p:cNvSpPr>
            <a:spLocks noGrp="1"/>
          </p:cNvSpPr>
          <p:nvPr>
            <p:ph type="title"/>
          </p:nvPr>
        </p:nvSpPr>
        <p:spPr/>
        <p:txBody>
          <a:bodyPr>
            <a:normAutofit fontScale="90000"/>
          </a:bodyPr>
          <a:lstStyle/>
          <a:p>
            <a:pPr>
              <a:defRPr/>
            </a:pPr>
            <a:r>
              <a:rPr lang="en-US" dirty="0"/>
              <a:t>Single Calibration Mode</a:t>
            </a:r>
          </a:p>
        </p:txBody>
      </p:sp>
      <p:sp>
        <p:nvSpPr>
          <p:cNvPr id="8" name="Subtitle 7">
            <a:extLst>
              <a:ext uri="{FF2B5EF4-FFF2-40B4-BE49-F238E27FC236}">
                <a16:creationId xmlns:a16="http://schemas.microsoft.com/office/drawing/2014/main" id="{D31121A3-92E7-274E-94CB-9E98AB907E0D}"/>
              </a:ext>
            </a:extLst>
          </p:cNvPr>
          <p:cNvSpPr>
            <a:spLocks noGrp="1"/>
          </p:cNvSpPr>
          <p:nvPr>
            <p:ph idx="1"/>
          </p:nvPr>
        </p:nvSpPr>
        <p:spPr>
          <a:xfrm>
            <a:off x="457200" y="1600200"/>
            <a:ext cx="8229600" cy="472440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numCol="2" spcCol="182880">
            <a:noAutofit/>
          </a:bodyPr>
          <a:lstStyle/>
          <a:p>
            <a:pPr>
              <a:buSzPct val="100000"/>
              <a:buFont typeface="Arial"/>
              <a:buChar char="•"/>
              <a:defRPr/>
            </a:pPr>
            <a:r>
              <a:rPr lang="en-US" sz="1300" dirty="0"/>
              <a:t>While in the calibration menu, use the ▲AIR or (SHIFT) ▼ button to navigate to the ONE CAL menu option.</a:t>
            </a:r>
          </a:p>
          <a:p>
            <a:pPr>
              <a:buSzPct val="100000"/>
              <a:buFont typeface="Arial"/>
              <a:buChar char="•"/>
              <a:defRPr/>
            </a:pPr>
            <a:r>
              <a:rPr lang="en-US" sz="1300" dirty="0"/>
              <a:t>Press and release the POWER/ENTER button to display the single calibration menu.</a:t>
            </a:r>
          </a:p>
          <a:p>
            <a:pPr>
              <a:buSzPct val="100000"/>
              <a:buFont typeface="Arial"/>
              <a:buChar char="•"/>
              <a:defRPr/>
            </a:pPr>
            <a:r>
              <a:rPr lang="en-US" sz="1300" dirty="0"/>
              <a:t>Use the ▲AIR or (SHIFT)▼ button to display the channel you want to calibrate (in this example the combustible gas % LEL sensor). If you have a 5 sensor unit, pressing the ▲AIR button will display %</a:t>
            </a:r>
            <a:r>
              <a:rPr lang="en-US" sz="1300" dirty="0" err="1"/>
              <a:t>vol</a:t>
            </a:r>
            <a:r>
              <a:rPr lang="en-US" sz="1300" dirty="0"/>
              <a:t> and allow you to calibrate that sensor.</a:t>
            </a:r>
          </a:p>
          <a:p>
            <a:pPr>
              <a:buSzPct val="100000"/>
              <a:buFont typeface="Arial"/>
              <a:buChar char="•"/>
              <a:defRPr/>
            </a:pPr>
            <a:r>
              <a:rPr lang="en-US" sz="1300" dirty="0"/>
              <a:t>Press and release the POWER/ENTER button. The single calibration screen displays for the sensor you selected. The gas reading flashes.</a:t>
            </a:r>
          </a:p>
          <a:p>
            <a:pPr>
              <a:buSzPct val="100000"/>
              <a:buFont typeface="Arial"/>
              <a:buChar char="•"/>
              <a:defRPr/>
            </a:pPr>
            <a:r>
              <a:rPr lang="en-US" sz="1300" dirty="0"/>
              <a:t>Connect the tubing from the demand flow regulator to the inlet fitting of the instrument. Allow the calibration gas to flow for one minute.</a:t>
            </a:r>
          </a:p>
          <a:p>
            <a:pPr>
              <a:buSzPct val="100000"/>
              <a:buFont typeface="Arial"/>
              <a:buChar char="•"/>
              <a:defRPr/>
            </a:pPr>
            <a:r>
              <a:rPr lang="en-US" sz="1300" dirty="0"/>
              <a:t>If necessary, use the ▲AIR and (SHIFT)▼ buttons to adjust the reading to match the concentration listed on the calibration cylinder.</a:t>
            </a:r>
          </a:p>
          <a:p>
            <a:pPr>
              <a:buSzPct val="100000"/>
              <a:buFont typeface="Arial"/>
              <a:buChar char="•"/>
              <a:defRPr/>
            </a:pPr>
            <a:r>
              <a:rPr lang="en-US" sz="1300" dirty="0"/>
              <a:t>Press and release the POWER ENTER button to save the span value. The LCD will indicate that the calibration has ended, then the single calibration menu displays.</a:t>
            </a:r>
          </a:p>
          <a:p>
            <a:pPr>
              <a:buSzPct val="100000"/>
              <a:buFont typeface="Arial"/>
              <a:buChar char="•"/>
              <a:defRPr/>
            </a:pPr>
            <a:r>
              <a:rPr lang="en-US" sz="1300" dirty="0"/>
              <a:t>Disconnect the tubing from inlet fitting.</a:t>
            </a:r>
          </a:p>
          <a:p>
            <a:pPr>
              <a:buSzPct val="100000"/>
              <a:buFont typeface="Arial"/>
              <a:buChar char="•"/>
              <a:defRPr/>
            </a:pPr>
            <a:r>
              <a:rPr lang="en-US" sz="1300" dirty="0"/>
              <a:t>Repeat previous steps for any other channels you want to calibrate. Make sure you use an appropriate calibration cylinder for each channel.</a:t>
            </a:r>
          </a:p>
          <a:p>
            <a:pPr>
              <a:buSzPct val="100000"/>
              <a:buFont typeface="Arial"/>
              <a:buChar char="•"/>
              <a:defRPr/>
            </a:pPr>
            <a:r>
              <a:rPr lang="en-US" sz="1300" dirty="0"/>
              <a:t> After the last channel is calibrated, disconnect the calibration tubing from the inlet fitting, then unscrew the demand flow regulator from the calibration cylinder.</a:t>
            </a:r>
          </a:p>
          <a:p>
            <a:pPr>
              <a:buSzPct val="100000"/>
              <a:buFont typeface="Arial"/>
              <a:buChar char="•"/>
              <a:defRPr/>
            </a:pPr>
            <a:r>
              <a:rPr lang="en-US" sz="1300" dirty="0"/>
              <a:t>Use the ▲AIR and (SHIFT)▼ buttons to scroll to ESCAPE in the ONE CAL menu.</a:t>
            </a:r>
          </a:p>
          <a:p>
            <a:pPr>
              <a:buSzPct val="100000"/>
              <a:buFont typeface="Arial"/>
              <a:buChar char="•"/>
              <a:defRPr/>
            </a:pPr>
            <a:r>
              <a:rPr lang="en-US" sz="1300" dirty="0"/>
              <a:t>With the ONE CAL menu option displayed, press the (SHIFT)▼ button until the NORMAL menu option is displayed.</a:t>
            </a:r>
          </a:p>
          <a:p>
            <a:pPr>
              <a:buSzPct val="100000"/>
              <a:buFont typeface="Arial"/>
              <a:buChar char="•"/>
              <a:defRPr/>
            </a:pPr>
            <a:r>
              <a:rPr lang="en-US" sz="1300" dirty="0"/>
              <a:t>Press and release the POWER ENTER button to return to Measuring Mode.</a:t>
            </a:r>
          </a:p>
        </p:txBody>
      </p:sp>
      <p:sp>
        <p:nvSpPr>
          <p:cNvPr id="5" name="Footer Placeholder 4">
            <a:extLst>
              <a:ext uri="{FF2B5EF4-FFF2-40B4-BE49-F238E27FC236}">
                <a16:creationId xmlns:a16="http://schemas.microsoft.com/office/drawing/2014/main" id="{F8CD0A2D-C5BB-8348-AB29-E3A7E50A8C82}"/>
              </a:ext>
            </a:extLst>
          </p:cNvPr>
          <p:cNvSpPr>
            <a:spLocks noGrp="1"/>
          </p:cNvSpPr>
          <p:nvPr>
            <p:ph type="ftr" sz="quarter" idx="11"/>
          </p:nvPr>
        </p:nvSpPr>
        <p:spPr/>
        <p:txBody>
          <a:bodyPr/>
          <a:lstStyle/>
          <a:p>
            <a:pPr>
              <a:defRPr/>
            </a:pPr>
            <a:r>
              <a:rPr lang="en-US"/>
              <a:t>www.rkiinstruments.com</a:t>
            </a:r>
          </a:p>
        </p:txBody>
      </p:sp>
      <p:sp>
        <p:nvSpPr>
          <p:cNvPr id="2" name="Slide Number Placeholder 1">
            <a:extLst>
              <a:ext uri="{FF2B5EF4-FFF2-40B4-BE49-F238E27FC236}">
                <a16:creationId xmlns:a16="http://schemas.microsoft.com/office/drawing/2014/main" id="{DBE6D6AE-3734-D243-B330-59CD085D3375}"/>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3635973E-FB5E-3F45-A0A0-F123E665DCAD}" type="slidenum">
              <a:rPr lang="en-US" altLang="en-US" sz="1000">
                <a:solidFill>
                  <a:srgbClr val="898989"/>
                </a:solidFill>
                <a:latin typeface="Century Gothic" panose="020B0502020202020204" pitchFamily="34" charset="0"/>
              </a:rPr>
              <a:pPr/>
              <a:t>54</a:t>
            </a:fld>
            <a:endParaRPr lang="en-US" altLang="en-US" sz="1000">
              <a:solidFill>
                <a:srgbClr val="898989"/>
              </a:solidFill>
              <a:latin typeface="Century Gothic" panose="020B0502020202020204" pitchFamily="34" charset="0"/>
            </a:endParaRPr>
          </a:p>
        </p:txBody>
      </p:sp>
    </p:spTree>
  </p:cSld>
  <p:clrMapOvr>
    <a:masterClrMapping/>
  </p:clrMapOvr>
  <p:transition>
    <p:zoom/>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Title 3">
            <a:extLst>
              <a:ext uri="{FF2B5EF4-FFF2-40B4-BE49-F238E27FC236}">
                <a16:creationId xmlns:a16="http://schemas.microsoft.com/office/drawing/2014/main" id="{65DB5BA8-100B-4C42-98F5-D8E91F2C50A3}"/>
              </a:ext>
            </a:extLst>
          </p:cNvPr>
          <p:cNvSpPr>
            <a:spLocks noGrp="1"/>
          </p:cNvSpPr>
          <p:nvPr>
            <p:ph type="ctrTitle"/>
          </p:nvPr>
        </p:nvSpPr>
        <p:spPr>
          <a:xfrm>
            <a:off x="296863" y="2452688"/>
            <a:ext cx="5232400" cy="1577975"/>
          </a:xfrm>
        </p:spPr>
        <p:txBody>
          <a:bodyPr/>
          <a:lstStyle/>
          <a:p>
            <a:pPr algn="r"/>
            <a:r>
              <a:rPr lang="en-US" altLang="en-US">
                <a:ea typeface="ＭＳ Ｐゴシック" panose="020B0600070205080204" pitchFamily="34" charset="-128"/>
              </a:rPr>
              <a:t>GX-2012</a:t>
            </a:r>
          </a:p>
        </p:txBody>
      </p:sp>
      <p:sp>
        <p:nvSpPr>
          <p:cNvPr id="86018" name="Text Placeholder 4">
            <a:extLst>
              <a:ext uri="{FF2B5EF4-FFF2-40B4-BE49-F238E27FC236}">
                <a16:creationId xmlns:a16="http://schemas.microsoft.com/office/drawing/2014/main" id="{3E75FA75-97A9-234B-ABCF-CB72052C661C}"/>
              </a:ext>
            </a:extLst>
          </p:cNvPr>
          <p:cNvSpPr txBox="1">
            <a:spLocks/>
          </p:cNvSpPr>
          <p:nvPr/>
        </p:nvSpPr>
        <p:spPr bwMode="auto">
          <a:xfrm>
            <a:off x="982663" y="4208463"/>
            <a:ext cx="44704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defTabSz="45720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defTabSz="4572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defTabSz="4572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defTabSz="4572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pPr algn="r">
              <a:spcBef>
                <a:spcPct val="20000"/>
              </a:spcBef>
              <a:buFont typeface="Arial" panose="020B0604020202020204" pitchFamily="34" charset="0"/>
              <a:buNone/>
            </a:pPr>
            <a:r>
              <a:rPr lang="en-US" altLang="en-US" sz="3200">
                <a:solidFill>
                  <a:srgbClr val="898989"/>
                </a:solidFill>
                <a:latin typeface="Century Gothic" panose="020B0502020202020204" pitchFamily="34" charset="0"/>
              </a:rPr>
              <a:t>Disassembly</a:t>
            </a:r>
          </a:p>
        </p:txBody>
      </p:sp>
      <p:pic>
        <p:nvPicPr>
          <p:cNvPr id="86019" name="Picture 8" descr="GX-2012-backlight.png">
            <a:extLst>
              <a:ext uri="{FF2B5EF4-FFF2-40B4-BE49-F238E27FC236}">
                <a16:creationId xmlns:a16="http://schemas.microsoft.com/office/drawing/2014/main" id="{E5CBD623-B697-F540-A75E-C345E9BC933F}"/>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5518150" y="685800"/>
            <a:ext cx="2540000" cy="561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zoom/>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Title 6">
            <a:extLst>
              <a:ext uri="{FF2B5EF4-FFF2-40B4-BE49-F238E27FC236}">
                <a16:creationId xmlns:a16="http://schemas.microsoft.com/office/drawing/2014/main" id="{EF56BDF2-DD3C-4444-BE9C-FFD6438119B6}"/>
              </a:ext>
            </a:extLst>
          </p:cNvPr>
          <p:cNvSpPr>
            <a:spLocks noGrp="1"/>
          </p:cNvSpPr>
          <p:nvPr>
            <p:ph type="title"/>
          </p:nvPr>
        </p:nvSpPr>
        <p:spPr/>
        <p:txBody>
          <a:bodyPr/>
          <a:lstStyle/>
          <a:p>
            <a:r>
              <a:rPr lang="en-US" altLang="en-US" sz="3600">
                <a:ea typeface="ＭＳ Ｐゴシック" panose="020B0600070205080204" pitchFamily="34" charset="-128"/>
              </a:rPr>
              <a:t>Replacing the Inlet Filters</a:t>
            </a:r>
          </a:p>
        </p:txBody>
      </p:sp>
      <p:sp>
        <p:nvSpPr>
          <p:cNvPr id="10" name="Text Placeholder 9">
            <a:extLst>
              <a:ext uri="{FF2B5EF4-FFF2-40B4-BE49-F238E27FC236}">
                <a16:creationId xmlns:a16="http://schemas.microsoft.com/office/drawing/2014/main" id="{FEF59BC4-6E8A-1A45-9071-9904879458D5}"/>
              </a:ext>
            </a:extLst>
          </p:cNvPr>
          <p:cNvSpPr>
            <a:spLocks noGrp="1"/>
          </p:cNvSpPr>
          <p:nvPr>
            <p:ph idx="1"/>
          </p:nvPr>
        </p:nvSpPr>
        <p:spPr>
          <a:xfrm>
            <a:off x="457200" y="1600200"/>
            <a:ext cx="4343400" cy="4525963"/>
          </a:xfrm>
        </p:spPr>
        <p:txBody>
          <a:bodyPr>
            <a:normAutofit fontScale="92500" lnSpcReduction="20000"/>
          </a:bodyPr>
          <a:lstStyle/>
          <a:p>
            <a:pPr>
              <a:buFont typeface="Arial"/>
              <a:buChar char="•"/>
              <a:defRPr/>
            </a:pPr>
            <a:r>
              <a:rPr lang="en-US" sz="1800" dirty="0">
                <a:solidFill>
                  <a:srgbClr val="000000"/>
                </a:solidFill>
              </a:rPr>
              <a:t>Verify that the GX-2012 is off</a:t>
            </a:r>
          </a:p>
          <a:p>
            <a:pPr>
              <a:buFont typeface="Arial"/>
              <a:buChar char="•"/>
              <a:defRPr/>
            </a:pPr>
            <a:r>
              <a:rPr lang="en-US" sz="1800" dirty="0">
                <a:solidFill>
                  <a:srgbClr val="000000"/>
                </a:solidFill>
              </a:rPr>
              <a:t>Locate the clear plastic filter holder at the top of the unit</a:t>
            </a:r>
          </a:p>
          <a:p>
            <a:pPr>
              <a:buFont typeface="Arial"/>
              <a:buChar char="•"/>
              <a:defRPr/>
            </a:pPr>
            <a:r>
              <a:rPr lang="en-US" sz="1800" dirty="0">
                <a:solidFill>
                  <a:srgbClr val="000000"/>
                </a:solidFill>
              </a:rPr>
              <a:t>Grasp the filter holder and turn it 1/4 turn counterclockwise</a:t>
            </a:r>
          </a:p>
          <a:p>
            <a:pPr>
              <a:buFont typeface="Arial"/>
              <a:buChar char="•"/>
              <a:defRPr/>
            </a:pPr>
            <a:r>
              <a:rPr lang="en-US" sz="1800" dirty="0">
                <a:solidFill>
                  <a:srgbClr val="000000"/>
                </a:solidFill>
              </a:rPr>
              <a:t>Pull the filter holder away from the case. </a:t>
            </a:r>
          </a:p>
          <a:p>
            <a:pPr lvl="1">
              <a:buFont typeface="Arial"/>
              <a:buChar char="•"/>
              <a:defRPr/>
            </a:pPr>
            <a:r>
              <a:rPr lang="en-US" sz="1600" dirty="0">
                <a:solidFill>
                  <a:srgbClr val="000000"/>
                </a:solidFill>
              </a:rPr>
              <a:t>Inspect the cotton dust filter and replace if dirty</a:t>
            </a:r>
          </a:p>
          <a:p>
            <a:pPr>
              <a:buFont typeface="Arial"/>
              <a:buChar char="•"/>
              <a:defRPr/>
            </a:pPr>
            <a:r>
              <a:rPr lang="en-US" sz="1800" dirty="0">
                <a:solidFill>
                  <a:srgbClr val="000000"/>
                </a:solidFill>
              </a:rPr>
              <a:t>There is a cotton ball filter, two hydrophobic disk filters and wire mesh disk located in the case. They are retained by the wire mesh disk</a:t>
            </a:r>
          </a:p>
          <a:p>
            <a:pPr>
              <a:buFont typeface="Arial"/>
              <a:buChar char="•"/>
              <a:defRPr/>
            </a:pPr>
            <a:r>
              <a:rPr lang="en-US" sz="1800" dirty="0">
                <a:solidFill>
                  <a:srgbClr val="000000"/>
                </a:solidFill>
              </a:rPr>
              <a:t>Remove the old hydrophobic filters and/or wire mesh disk from the gasket</a:t>
            </a:r>
          </a:p>
          <a:p>
            <a:pPr lvl="1">
              <a:buFont typeface="Arial"/>
              <a:buChar char="•"/>
              <a:defRPr/>
            </a:pPr>
            <a:r>
              <a:rPr lang="en-US" sz="1600" dirty="0">
                <a:solidFill>
                  <a:srgbClr val="000000"/>
                </a:solidFill>
              </a:rPr>
              <a:t>A hydrophobic filter is located on both sides of the wire mesh disk</a:t>
            </a:r>
          </a:p>
          <a:p>
            <a:pPr>
              <a:buFont typeface="Arial"/>
              <a:buChar char="•"/>
              <a:defRPr/>
            </a:pPr>
            <a:r>
              <a:rPr lang="en-US" sz="1800" dirty="0">
                <a:solidFill>
                  <a:srgbClr val="000000"/>
                </a:solidFill>
              </a:rPr>
              <a:t>Assemble in reverse order</a:t>
            </a:r>
          </a:p>
        </p:txBody>
      </p:sp>
      <p:sp>
        <p:nvSpPr>
          <p:cNvPr id="2" name="Footer Placeholder 1">
            <a:extLst>
              <a:ext uri="{FF2B5EF4-FFF2-40B4-BE49-F238E27FC236}">
                <a16:creationId xmlns:a16="http://schemas.microsoft.com/office/drawing/2014/main" id="{61A2A63A-755A-934F-9701-9EFA6D410FC8}"/>
              </a:ext>
            </a:extLst>
          </p:cNvPr>
          <p:cNvSpPr>
            <a:spLocks noGrp="1"/>
          </p:cNvSpPr>
          <p:nvPr>
            <p:ph type="ftr" sz="quarter" idx="11"/>
          </p:nvPr>
        </p:nvSpPr>
        <p:spPr/>
        <p:txBody>
          <a:bodyPr/>
          <a:lstStyle/>
          <a:p>
            <a:pPr>
              <a:defRPr/>
            </a:pPr>
            <a:r>
              <a:rPr lang="en-US"/>
              <a:t>www.rkiinstruments.com</a:t>
            </a:r>
          </a:p>
        </p:txBody>
      </p:sp>
      <p:sp>
        <p:nvSpPr>
          <p:cNvPr id="3" name="Slide Number Placeholder 2">
            <a:extLst>
              <a:ext uri="{FF2B5EF4-FFF2-40B4-BE49-F238E27FC236}">
                <a16:creationId xmlns:a16="http://schemas.microsoft.com/office/drawing/2014/main" id="{C3DDBF0C-E0EA-1248-A11A-FA7116CF932B}"/>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76F4F081-CB31-304D-AF05-07B8061D7C34}" type="slidenum">
              <a:rPr lang="en-US" altLang="en-US" sz="1000">
                <a:solidFill>
                  <a:srgbClr val="898989"/>
                </a:solidFill>
                <a:latin typeface="Century Gothic" panose="020B0502020202020204" pitchFamily="34" charset="0"/>
              </a:rPr>
              <a:pPr/>
              <a:t>56</a:t>
            </a:fld>
            <a:endParaRPr lang="en-US" altLang="en-US" sz="1000">
              <a:solidFill>
                <a:srgbClr val="898989"/>
              </a:solidFill>
              <a:latin typeface="Century Gothic" panose="020B0502020202020204" pitchFamily="34" charset="0"/>
            </a:endParaRPr>
          </a:p>
        </p:txBody>
      </p:sp>
      <p:pic>
        <p:nvPicPr>
          <p:cNvPr id="87045" name="Picture 10">
            <a:extLst>
              <a:ext uri="{FF2B5EF4-FFF2-40B4-BE49-F238E27FC236}">
                <a16:creationId xmlns:a16="http://schemas.microsoft.com/office/drawing/2014/main" id="{11B4A0FE-8B34-344D-AE06-7FBF6BE0D352}"/>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4778375" y="1716088"/>
            <a:ext cx="4021138"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zoom/>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Title 1">
            <a:extLst>
              <a:ext uri="{FF2B5EF4-FFF2-40B4-BE49-F238E27FC236}">
                <a16:creationId xmlns:a16="http://schemas.microsoft.com/office/drawing/2014/main" id="{2F94371A-2A88-D441-ACC3-595D0B86BEA0}"/>
              </a:ext>
            </a:extLst>
          </p:cNvPr>
          <p:cNvSpPr>
            <a:spLocks noGrp="1"/>
          </p:cNvSpPr>
          <p:nvPr>
            <p:ph type="title"/>
          </p:nvPr>
        </p:nvSpPr>
        <p:spPr/>
        <p:txBody>
          <a:bodyPr/>
          <a:lstStyle/>
          <a:p>
            <a:r>
              <a:rPr lang="en-US" altLang="en-US" sz="3600">
                <a:ea typeface="ＭＳ Ｐゴシック" panose="020B0600070205080204" pitchFamily="34" charset="-128"/>
              </a:rPr>
              <a:t>Replacing the Batteries</a:t>
            </a:r>
          </a:p>
        </p:txBody>
      </p:sp>
      <p:pic>
        <p:nvPicPr>
          <p:cNvPr id="88066" name="Picture Placeholder 4" descr="battery1 copy.jpg">
            <a:extLst>
              <a:ext uri="{FF2B5EF4-FFF2-40B4-BE49-F238E27FC236}">
                <a16:creationId xmlns:a16="http://schemas.microsoft.com/office/drawing/2014/main" id="{9589ED14-6F87-8E4C-BE4A-5FD923F0480C}"/>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rcRect/>
          <a:stretch>
            <a:fillRect/>
          </a:stretch>
        </p:blipFill>
        <p:spPr>
          <a:xfrm>
            <a:off x="457200" y="1600200"/>
            <a:ext cx="4038600" cy="4525963"/>
          </a:xfrm>
        </p:spPr>
      </p:pic>
      <p:sp>
        <p:nvSpPr>
          <p:cNvPr id="88067" name="Text Placeholder 3">
            <a:extLst>
              <a:ext uri="{FF2B5EF4-FFF2-40B4-BE49-F238E27FC236}">
                <a16:creationId xmlns:a16="http://schemas.microsoft.com/office/drawing/2014/main" id="{CDC939DE-FE2E-0D4B-8557-CCE4FD832F86}"/>
              </a:ext>
            </a:extLst>
          </p:cNvPr>
          <p:cNvSpPr>
            <a:spLocks noGrp="1"/>
          </p:cNvSpPr>
          <p:nvPr>
            <p:ph sz="half" idx="2"/>
          </p:nvPr>
        </p:nvSpPr>
        <p:spPr>
          <a:xfrm>
            <a:off x="4648200" y="1600200"/>
            <a:ext cx="4038600" cy="4525963"/>
          </a:xfrm>
        </p:spPr>
        <p:txBody>
          <a:bodyPr/>
          <a:lstStyle/>
          <a:p>
            <a:r>
              <a:rPr lang="en-US" altLang="en-US" sz="2000">
                <a:ea typeface="ＭＳ Ｐゴシック" panose="020B0600070205080204" pitchFamily="34" charset="-128"/>
              </a:rPr>
              <a:t>Turn off the GX-2012</a:t>
            </a:r>
          </a:p>
          <a:p>
            <a:r>
              <a:rPr lang="en-US" altLang="en-US" sz="2000">
                <a:ea typeface="ＭＳ Ｐゴシック" panose="020B0600070205080204" pitchFamily="34" charset="-128"/>
              </a:rPr>
              <a:t>Push the latch on the bottom of the GX-2012 toward the front of the instrument to release the battery pack</a:t>
            </a:r>
          </a:p>
        </p:txBody>
      </p:sp>
      <p:sp>
        <p:nvSpPr>
          <p:cNvPr id="3" name="Footer Placeholder 2">
            <a:extLst>
              <a:ext uri="{FF2B5EF4-FFF2-40B4-BE49-F238E27FC236}">
                <a16:creationId xmlns:a16="http://schemas.microsoft.com/office/drawing/2014/main" id="{C6AE1FA8-C3B3-3A40-AD44-2DF6F53BBD6A}"/>
              </a:ext>
            </a:extLst>
          </p:cNvPr>
          <p:cNvSpPr>
            <a:spLocks noGrp="1"/>
          </p:cNvSpPr>
          <p:nvPr>
            <p:ph type="ftr" sz="quarter" idx="11"/>
          </p:nvPr>
        </p:nvSpPr>
        <p:spPr/>
        <p:txBody>
          <a:bodyPr/>
          <a:lstStyle/>
          <a:p>
            <a:pPr>
              <a:defRPr/>
            </a:pPr>
            <a:r>
              <a:rPr lang="en-US"/>
              <a:t>www.rkiinstruments.com</a:t>
            </a:r>
          </a:p>
        </p:txBody>
      </p:sp>
      <p:sp>
        <p:nvSpPr>
          <p:cNvPr id="6" name="Slide Number Placeholder 5">
            <a:extLst>
              <a:ext uri="{FF2B5EF4-FFF2-40B4-BE49-F238E27FC236}">
                <a16:creationId xmlns:a16="http://schemas.microsoft.com/office/drawing/2014/main" id="{BD254FB3-5F16-E84A-9F97-6A1068064B60}"/>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A8F22010-B68E-AF46-B189-EBFC8AE950D8}" type="slidenum">
              <a:rPr lang="en-US" altLang="en-US" sz="1000">
                <a:solidFill>
                  <a:srgbClr val="898989"/>
                </a:solidFill>
                <a:latin typeface="Century Gothic" panose="020B0502020202020204" pitchFamily="34" charset="0"/>
              </a:rPr>
              <a:pPr/>
              <a:t>57</a:t>
            </a:fld>
            <a:endParaRPr lang="en-US" altLang="en-US" sz="1000">
              <a:solidFill>
                <a:srgbClr val="898989"/>
              </a:solidFill>
              <a:latin typeface="Century Gothic" panose="020B0502020202020204" pitchFamily="34" charset="0"/>
            </a:endParaRPr>
          </a:p>
        </p:txBody>
      </p:sp>
      <p:cxnSp>
        <p:nvCxnSpPr>
          <p:cNvPr id="7" name="Straight Arrow Connector 6">
            <a:extLst>
              <a:ext uri="{FF2B5EF4-FFF2-40B4-BE49-F238E27FC236}">
                <a16:creationId xmlns:a16="http://schemas.microsoft.com/office/drawing/2014/main" id="{3C47593F-8C34-7249-85F5-84E0302A7FFE}"/>
              </a:ext>
            </a:extLst>
          </p:cNvPr>
          <p:cNvCxnSpPr>
            <a:cxnSpLocks noChangeShapeType="1"/>
          </p:cNvCxnSpPr>
          <p:nvPr/>
        </p:nvCxnSpPr>
        <p:spPr bwMode="auto">
          <a:xfrm rot="10800000" flipV="1">
            <a:off x="1265238" y="4503738"/>
            <a:ext cx="533400" cy="152400"/>
          </a:xfrm>
          <a:prstGeom prst="straightConnector1">
            <a:avLst/>
          </a:prstGeom>
          <a:noFill/>
          <a:ln w="25400">
            <a:solidFill>
              <a:schemeClr val="tx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88071" name="TextBox 7">
            <a:extLst>
              <a:ext uri="{FF2B5EF4-FFF2-40B4-BE49-F238E27FC236}">
                <a16:creationId xmlns:a16="http://schemas.microsoft.com/office/drawing/2014/main" id="{3A30D65F-5112-1143-9D59-8F3000A3F3A3}"/>
              </a:ext>
            </a:extLst>
          </p:cNvPr>
          <p:cNvSpPr txBox="1">
            <a:spLocks noChangeArrowheads="1"/>
          </p:cNvSpPr>
          <p:nvPr/>
        </p:nvSpPr>
        <p:spPr bwMode="auto">
          <a:xfrm>
            <a:off x="1798638" y="4319588"/>
            <a:ext cx="7000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a:t>Slide</a:t>
            </a:r>
          </a:p>
        </p:txBody>
      </p:sp>
    </p:spTree>
  </p:cSld>
  <p:clrMapOvr>
    <a:masterClrMapping/>
  </p:clrMapOvr>
  <p:transition>
    <p:zoom/>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Title 1">
            <a:extLst>
              <a:ext uri="{FF2B5EF4-FFF2-40B4-BE49-F238E27FC236}">
                <a16:creationId xmlns:a16="http://schemas.microsoft.com/office/drawing/2014/main" id="{191BF846-68B6-7D43-8A80-C2D5713FBFF7}"/>
              </a:ext>
            </a:extLst>
          </p:cNvPr>
          <p:cNvSpPr>
            <a:spLocks noGrp="1"/>
          </p:cNvSpPr>
          <p:nvPr>
            <p:ph type="title"/>
          </p:nvPr>
        </p:nvSpPr>
        <p:spPr/>
        <p:txBody>
          <a:bodyPr/>
          <a:lstStyle/>
          <a:p>
            <a:r>
              <a:rPr lang="en-US" altLang="en-US" sz="3600">
                <a:ea typeface="ＭＳ Ｐゴシック" panose="020B0600070205080204" pitchFamily="34" charset="-128"/>
              </a:rPr>
              <a:t>Replacing the Batteries</a:t>
            </a:r>
          </a:p>
        </p:txBody>
      </p:sp>
      <p:pic>
        <p:nvPicPr>
          <p:cNvPr id="89090" name="Picture Placeholder 4" descr="pack for alkaline clipped.psd">
            <a:extLst>
              <a:ext uri="{FF2B5EF4-FFF2-40B4-BE49-F238E27FC236}">
                <a16:creationId xmlns:a16="http://schemas.microsoft.com/office/drawing/2014/main" id="{64A53A53-8258-1441-BDD4-E848B5F02549}"/>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rcRect l="-18343" r="-18343"/>
          <a:stretch>
            <a:fillRect/>
          </a:stretch>
        </p:blipFill>
        <p:spPr>
          <a:xfrm>
            <a:off x="490538" y="1516063"/>
            <a:ext cx="4494212" cy="2319337"/>
          </a:xfrm>
        </p:spPr>
      </p:pic>
      <p:sp>
        <p:nvSpPr>
          <p:cNvPr id="89091" name="Text Placeholder 3">
            <a:extLst>
              <a:ext uri="{FF2B5EF4-FFF2-40B4-BE49-F238E27FC236}">
                <a16:creationId xmlns:a16="http://schemas.microsoft.com/office/drawing/2014/main" id="{16418761-3CF1-F84B-B77F-E3F2785A7AB7}"/>
              </a:ext>
            </a:extLst>
          </p:cNvPr>
          <p:cNvSpPr>
            <a:spLocks noGrp="1"/>
          </p:cNvSpPr>
          <p:nvPr>
            <p:ph sz="half" idx="2"/>
          </p:nvPr>
        </p:nvSpPr>
        <p:spPr>
          <a:xfrm>
            <a:off x="4648200" y="1600200"/>
            <a:ext cx="4038600" cy="4525963"/>
          </a:xfrm>
        </p:spPr>
        <p:txBody>
          <a:bodyPr/>
          <a:lstStyle/>
          <a:p>
            <a:r>
              <a:rPr lang="en-US" altLang="en-US" sz="2000">
                <a:solidFill>
                  <a:srgbClr val="000000"/>
                </a:solidFill>
                <a:ea typeface="ＭＳ Ｐゴシック" panose="020B0600070205080204" pitchFamily="34" charset="-128"/>
              </a:rPr>
              <a:t>Slide the battery pack away from the instrument</a:t>
            </a:r>
          </a:p>
          <a:p>
            <a:r>
              <a:rPr lang="en-US" altLang="en-US" sz="2000">
                <a:solidFill>
                  <a:srgbClr val="000000"/>
                </a:solidFill>
                <a:ea typeface="ＭＳ Ｐゴシック" panose="020B0600070205080204" pitchFamily="34" charset="-128"/>
              </a:rPr>
              <a:t>Insert a new battery pack</a:t>
            </a:r>
          </a:p>
          <a:p>
            <a:pPr lvl="1">
              <a:buFont typeface="Arial" panose="020B0604020202020204" pitchFamily="34" charset="0"/>
              <a:buChar char="•"/>
            </a:pPr>
            <a:r>
              <a:rPr lang="en-US" altLang="en-US" sz="1800">
                <a:solidFill>
                  <a:srgbClr val="000000"/>
                </a:solidFill>
                <a:ea typeface="ＭＳ Ｐゴシック" panose="020B0600070205080204" pitchFamily="34" charset="-128"/>
              </a:rPr>
              <a:t>Push the battery pack into the instrument until you hear a click.</a:t>
            </a:r>
          </a:p>
        </p:txBody>
      </p:sp>
      <p:sp>
        <p:nvSpPr>
          <p:cNvPr id="3" name="Footer Placeholder 2">
            <a:extLst>
              <a:ext uri="{FF2B5EF4-FFF2-40B4-BE49-F238E27FC236}">
                <a16:creationId xmlns:a16="http://schemas.microsoft.com/office/drawing/2014/main" id="{A09309B8-FCF2-EB43-87CD-2C7973947034}"/>
              </a:ext>
            </a:extLst>
          </p:cNvPr>
          <p:cNvSpPr>
            <a:spLocks noGrp="1"/>
          </p:cNvSpPr>
          <p:nvPr>
            <p:ph type="ftr" sz="quarter" idx="11"/>
          </p:nvPr>
        </p:nvSpPr>
        <p:spPr/>
        <p:txBody>
          <a:bodyPr/>
          <a:lstStyle/>
          <a:p>
            <a:pPr>
              <a:defRPr/>
            </a:pPr>
            <a:r>
              <a:rPr lang="en-US"/>
              <a:t>www.rkiinstruments.com</a:t>
            </a:r>
          </a:p>
        </p:txBody>
      </p:sp>
      <p:sp>
        <p:nvSpPr>
          <p:cNvPr id="9" name="Slide Number Placeholder 8">
            <a:extLst>
              <a:ext uri="{FF2B5EF4-FFF2-40B4-BE49-F238E27FC236}">
                <a16:creationId xmlns:a16="http://schemas.microsoft.com/office/drawing/2014/main" id="{AFB7A21F-8082-4049-B3EE-0D98201B5B60}"/>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A897AD1E-3919-A144-8BC1-3F3BCF934328}" type="slidenum">
              <a:rPr lang="en-US" altLang="en-US" sz="1000">
                <a:solidFill>
                  <a:srgbClr val="898989"/>
                </a:solidFill>
                <a:latin typeface="Century Gothic" panose="020B0502020202020204" pitchFamily="34" charset="0"/>
              </a:rPr>
              <a:pPr/>
              <a:t>58</a:t>
            </a:fld>
            <a:endParaRPr lang="en-US" altLang="en-US" sz="1000">
              <a:solidFill>
                <a:srgbClr val="898989"/>
              </a:solidFill>
              <a:latin typeface="Century Gothic" panose="020B0502020202020204" pitchFamily="34" charset="0"/>
            </a:endParaRPr>
          </a:p>
        </p:txBody>
      </p:sp>
      <p:pic>
        <p:nvPicPr>
          <p:cNvPr id="89094" name="Picture 5" descr="pack for lion clipped.psd">
            <a:extLst>
              <a:ext uri="{FF2B5EF4-FFF2-40B4-BE49-F238E27FC236}">
                <a16:creationId xmlns:a16="http://schemas.microsoft.com/office/drawing/2014/main" id="{0C220713-7969-D440-8109-BCF30A7F2C66}"/>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119188" y="3827463"/>
            <a:ext cx="3427412" cy="233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095" name="TextBox 6">
            <a:extLst>
              <a:ext uri="{FF2B5EF4-FFF2-40B4-BE49-F238E27FC236}">
                <a16:creationId xmlns:a16="http://schemas.microsoft.com/office/drawing/2014/main" id="{D83F3118-15FD-3945-9233-3A1858E54E3B}"/>
              </a:ext>
            </a:extLst>
          </p:cNvPr>
          <p:cNvSpPr txBox="1">
            <a:spLocks noChangeArrowheads="1"/>
          </p:cNvSpPr>
          <p:nvPr/>
        </p:nvSpPr>
        <p:spPr bwMode="auto">
          <a:xfrm>
            <a:off x="1025525" y="1590675"/>
            <a:ext cx="1600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600"/>
              <a:t>Alkaline Battery Pack</a:t>
            </a:r>
          </a:p>
        </p:txBody>
      </p:sp>
      <p:sp>
        <p:nvSpPr>
          <p:cNvPr id="89096" name="TextBox 7">
            <a:extLst>
              <a:ext uri="{FF2B5EF4-FFF2-40B4-BE49-F238E27FC236}">
                <a16:creationId xmlns:a16="http://schemas.microsoft.com/office/drawing/2014/main" id="{8A656E21-53BA-0047-9D79-6DE21635B43A}"/>
              </a:ext>
            </a:extLst>
          </p:cNvPr>
          <p:cNvSpPr txBox="1">
            <a:spLocks noChangeArrowheads="1"/>
          </p:cNvSpPr>
          <p:nvPr/>
        </p:nvSpPr>
        <p:spPr bwMode="auto">
          <a:xfrm>
            <a:off x="1033463" y="4214813"/>
            <a:ext cx="1600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600"/>
              <a:t>Li-Ion Battery Pack</a:t>
            </a:r>
          </a:p>
        </p:txBody>
      </p:sp>
    </p:spTree>
  </p:cSld>
  <p:clrMapOvr>
    <a:masterClrMapping/>
  </p:clrMapOvr>
  <p:transition>
    <p:zoom/>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Title 1">
            <a:extLst>
              <a:ext uri="{FF2B5EF4-FFF2-40B4-BE49-F238E27FC236}">
                <a16:creationId xmlns:a16="http://schemas.microsoft.com/office/drawing/2014/main" id="{DE7F1BD2-B853-A246-90AF-25BE9EE9439E}"/>
              </a:ext>
            </a:extLst>
          </p:cNvPr>
          <p:cNvSpPr>
            <a:spLocks noGrp="1"/>
          </p:cNvSpPr>
          <p:nvPr>
            <p:ph type="title"/>
          </p:nvPr>
        </p:nvSpPr>
        <p:spPr/>
        <p:txBody>
          <a:bodyPr/>
          <a:lstStyle/>
          <a:p>
            <a:r>
              <a:rPr lang="en-US" altLang="en-US" sz="3600">
                <a:ea typeface="ＭＳ Ｐゴシック" panose="020B0600070205080204" pitchFamily="34" charset="-128"/>
              </a:rPr>
              <a:t>Replacing the Sensors</a:t>
            </a:r>
          </a:p>
        </p:txBody>
      </p:sp>
      <p:pic>
        <p:nvPicPr>
          <p:cNvPr id="90114" name="Picture Placeholder 4" descr="backside.psd">
            <a:extLst>
              <a:ext uri="{FF2B5EF4-FFF2-40B4-BE49-F238E27FC236}">
                <a16:creationId xmlns:a16="http://schemas.microsoft.com/office/drawing/2014/main" id="{6EDC5761-F8BA-A94B-AF06-119CF5724545}"/>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rcRect/>
          <a:stretch>
            <a:fillRect/>
          </a:stretch>
        </p:blipFill>
        <p:spPr>
          <a:xfrm>
            <a:off x="1439863" y="1716088"/>
            <a:ext cx="2235200" cy="4041775"/>
          </a:xfrm>
        </p:spPr>
      </p:pic>
      <p:sp>
        <p:nvSpPr>
          <p:cNvPr id="90115" name="Text Placeholder 3">
            <a:extLst>
              <a:ext uri="{FF2B5EF4-FFF2-40B4-BE49-F238E27FC236}">
                <a16:creationId xmlns:a16="http://schemas.microsoft.com/office/drawing/2014/main" id="{4C3A51D0-C514-8E47-BF3A-4299ECC9E8A5}"/>
              </a:ext>
            </a:extLst>
          </p:cNvPr>
          <p:cNvSpPr>
            <a:spLocks noGrp="1"/>
          </p:cNvSpPr>
          <p:nvPr>
            <p:ph sz="half" idx="2"/>
          </p:nvPr>
        </p:nvSpPr>
        <p:spPr>
          <a:xfrm>
            <a:off x="4648200" y="1600200"/>
            <a:ext cx="4038600" cy="4525963"/>
          </a:xfrm>
        </p:spPr>
        <p:txBody>
          <a:bodyPr/>
          <a:lstStyle/>
          <a:p>
            <a:r>
              <a:rPr lang="en-US" altLang="en-US" sz="2000">
                <a:ea typeface="ＭＳ Ｐゴシック" panose="020B0600070205080204" pitchFamily="34" charset="-128"/>
              </a:rPr>
              <a:t>Use a screwdriver to remove the three screws holding the flow chamber</a:t>
            </a:r>
          </a:p>
          <a:p>
            <a:r>
              <a:rPr lang="en-US" altLang="en-US" sz="2000">
                <a:ea typeface="ＭＳ Ｐゴシック" panose="020B0600070205080204" pitchFamily="34" charset="-128"/>
              </a:rPr>
              <a:t>Grab the exhaust tube and pull it gently away from the unit to slide the flow chamber out of the unit</a:t>
            </a:r>
          </a:p>
        </p:txBody>
      </p:sp>
      <p:sp>
        <p:nvSpPr>
          <p:cNvPr id="3" name="Footer Placeholder 2">
            <a:extLst>
              <a:ext uri="{FF2B5EF4-FFF2-40B4-BE49-F238E27FC236}">
                <a16:creationId xmlns:a16="http://schemas.microsoft.com/office/drawing/2014/main" id="{E02B3BB6-23B5-F541-8662-98106E968193}"/>
              </a:ext>
            </a:extLst>
          </p:cNvPr>
          <p:cNvSpPr>
            <a:spLocks noGrp="1"/>
          </p:cNvSpPr>
          <p:nvPr>
            <p:ph type="ftr" sz="quarter" idx="11"/>
          </p:nvPr>
        </p:nvSpPr>
        <p:spPr/>
        <p:txBody>
          <a:bodyPr/>
          <a:lstStyle/>
          <a:p>
            <a:pPr>
              <a:defRPr/>
            </a:pPr>
            <a:r>
              <a:rPr lang="en-US"/>
              <a:t>www.rkiinstruments.com</a:t>
            </a:r>
          </a:p>
        </p:txBody>
      </p:sp>
      <p:sp>
        <p:nvSpPr>
          <p:cNvPr id="6" name="Slide Number Placeholder 5">
            <a:extLst>
              <a:ext uri="{FF2B5EF4-FFF2-40B4-BE49-F238E27FC236}">
                <a16:creationId xmlns:a16="http://schemas.microsoft.com/office/drawing/2014/main" id="{9064465C-BBC9-544B-8E0D-B72E969C1460}"/>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5A190E92-BFAB-AC42-BC78-A0F1FC5AB382}" type="slidenum">
              <a:rPr lang="en-US" altLang="en-US" sz="1000">
                <a:solidFill>
                  <a:srgbClr val="898989"/>
                </a:solidFill>
                <a:latin typeface="Century Gothic" panose="020B0502020202020204" pitchFamily="34" charset="0"/>
              </a:rPr>
              <a:pPr/>
              <a:t>59</a:t>
            </a:fld>
            <a:endParaRPr lang="en-US" altLang="en-US" sz="1000">
              <a:solidFill>
                <a:srgbClr val="898989"/>
              </a:solidFill>
              <a:latin typeface="Century Gothic" panose="020B0502020202020204" pitchFamily="34" charset="0"/>
            </a:endParaRPr>
          </a:p>
        </p:txBody>
      </p:sp>
      <p:cxnSp>
        <p:nvCxnSpPr>
          <p:cNvPr id="7" name="Straight Arrow Connector 6">
            <a:extLst>
              <a:ext uri="{FF2B5EF4-FFF2-40B4-BE49-F238E27FC236}">
                <a16:creationId xmlns:a16="http://schemas.microsoft.com/office/drawing/2014/main" id="{EBD7BD86-91E0-5D4E-B388-236E03A83D2F}"/>
              </a:ext>
            </a:extLst>
          </p:cNvPr>
          <p:cNvCxnSpPr>
            <a:cxnSpLocks noChangeShapeType="1"/>
          </p:cNvCxnSpPr>
          <p:nvPr/>
        </p:nvCxnSpPr>
        <p:spPr bwMode="auto">
          <a:xfrm>
            <a:off x="1676400" y="1846263"/>
            <a:ext cx="957263" cy="904875"/>
          </a:xfrm>
          <a:prstGeom prst="straightConnector1">
            <a:avLst/>
          </a:prstGeom>
          <a:noFill/>
          <a:ln w="25400">
            <a:solidFill>
              <a:schemeClr val="accent1">
                <a:alpha val="50195"/>
              </a:schemeClr>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17" name="Straight Arrow Connector 16">
            <a:extLst>
              <a:ext uri="{FF2B5EF4-FFF2-40B4-BE49-F238E27FC236}">
                <a16:creationId xmlns:a16="http://schemas.microsoft.com/office/drawing/2014/main" id="{6114C96C-C593-024C-A137-159690FE763E}"/>
              </a:ext>
            </a:extLst>
          </p:cNvPr>
          <p:cNvCxnSpPr>
            <a:cxnSpLocks noChangeShapeType="1"/>
          </p:cNvCxnSpPr>
          <p:nvPr/>
        </p:nvCxnSpPr>
        <p:spPr bwMode="auto">
          <a:xfrm flipV="1">
            <a:off x="1531938" y="3802063"/>
            <a:ext cx="457200" cy="304800"/>
          </a:xfrm>
          <a:prstGeom prst="straightConnector1">
            <a:avLst/>
          </a:prstGeom>
          <a:noFill/>
          <a:ln w="25400">
            <a:solidFill>
              <a:schemeClr val="accent1">
                <a:alpha val="50195"/>
              </a:schemeClr>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19" name="Straight Arrow Connector 18">
            <a:extLst>
              <a:ext uri="{FF2B5EF4-FFF2-40B4-BE49-F238E27FC236}">
                <a16:creationId xmlns:a16="http://schemas.microsoft.com/office/drawing/2014/main" id="{3C67DB64-7744-9B4C-A3DA-250C79B13EC0}"/>
              </a:ext>
            </a:extLst>
          </p:cNvPr>
          <p:cNvCxnSpPr>
            <a:cxnSpLocks noChangeShapeType="1"/>
          </p:cNvCxnSpPr>
          <p:nvPr/>
        </p:nvCxnSpPr>
        <p:spPr bwMode="auto">
          <a:xfrm rot="10800000">
            <a:off x="3124200" y="3802063"/>
            <a:ext cx="381000" cy="304800"/>
          </a:xfrm>
          <a:prstGeom prst="straightConnector1">
            <a:avLst/>
          </a:prstGeom>
          <a:noFill/>
          <a:ln w="25400">
            <a:solidFill>
              <a:schemeClr val="accent1">
                <a:alpha val="50980"/>
              </a:schemeClr>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Tree>
  </p:cSld>
  <p:clrMapOvr>
    <a:masterClrMapping/>
  </p:clrMapOvr>
  <p:transition>
    <p:zo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3">
            <a:extLst>
              <a:ext uri="{FF2B5EF4-FFF2-40B4-BE49-F238E27FC236}">
                <a16:creationId xmlns:a16="http://schemas.microsoft.com/office/drawing/2014/main" id="{C8D46007-0892-344C-8EE8-86D6CAA62D07}"/>
              </a:ext>
            </a:extLst>
          </p:cNvPr>
          <p:cNvSpPr>
            <a:spLocks noGrp="1"/>
          </p:cNvSpPr>
          <p:nvPr>
            <p:ph type="title"/>
          </p:nvPr>
        </p:nvSpPr>
        <p:spPr/>
        <p:txBody>
          <a:bodyPr/>
          <a:lstStyle/>
          <a:p>
            <a:r>
              <a:rPr lang="en-US" altLang="en-US" sz="3600">
                <a:ea typeface="ＭＳ Ｐゴシック" panose="020B0600070205080204" pitchFamily="34" charset="-128"/>
              </a:rPr>
              <a:t>Turning On the Unit, Normal Mode</a:t>
            </a:r>
          </a:p>
        </p:txBody>
      </p:sp>
      <p:sp>
        <p:nvSpPr>
          <p:cNvPr id="35842" name="Content Placeholder 4">
            <a:extLst>
              <a:ext uri="{FF2B5EF4-FFF2-40B4-BE49-F238E27FC236}">
                <a16:creationId xmlns:a16="http://schemas.microsoft.com/office/drawing/2014/main" id="{4629FB8C-97CC-184C-BAF8-96C5C3221F8A}"/>
              </a:ext>
            </a:extLst>
          </p:cNvPr>
          <p:cNvSpPr>
            <a:spLocks noGrp="1"/>
          </p:cNvSpPr>
          <p:nvPr>
            <p:ph idx="1"/>
          </p:nvPr>
        </p:nvSpPr>
        <p:spPr>
          <a:xfrm>
            <a:off x="457200" y="1600200"/>
            <a:ext cx="6891338" cy="4525963"/>
          </a:xfrm>
        </p:spPr>
        <p:txBody>
          <a:bodyPr/>
          <a:lstStyle/>
          <a:p>
            <a:r>
              <a:rPr lang="en-US" altLang="en-US" sz="2000">
                <a:ea typeface="ＭＳ Ｐゴシック" panose="020B0600070205080204" pitchFamily="34" charset="-128"/>
              </a:rPr>
              <a:t>If CL RMNDR is turned on, the screen that appears next depends on how CL EXPRD is set in the Maintenance Mode Menu</a:t>
            </a:r>
          </a:p>
          <a:p>
            <a:pPr lvl="1"/>
            <a:r>
              <a:rPr lang="en-US" altLang="en-US" sz="1800">
                <a:ea typeface="ＭＳ Ｐゴシック" panose="020B0600070205080204" pitchFamily="34" charset="-128"/>
              </a:rPr>
              <a:t>If the unit is due for calibration and CL EXPRD is set to CONFIRM the alarm LED’s and buzzer will pulse several times. After this, press the RESET SILENCE button until you hear a beep to continue.</a:t>
            </a:r>
          </a:p>
          <a:p>
            <a:pPr lvl="1"/>
            <a:r>
              <a:rPr lang="en-US" altLang="en-US" sz="1800">
                <a:ea typeface="ＭＳ Ｐゴシック" panose="020B0600070205080204" pitchFamily="34" charset="-128"/>
              </a:rPr>
              <a:t>If the unit is due for calibration and CL EXPRD is set to NOT USE the GX-2012 cannot be used until a calibration has been performed either by selecting AUTO CAL or ONE CAL in the Maintenance Mode menu.</a:t>
            </a:r>
          </a:p>
          <a:p>
            <a:pPr lvl="1"/>
            <a:r>
              <a:rPr lang="en-US" altLang="en-US" sz="1800">
                <a:ea typeface="ＭＳ Ｐゴシック" panose="020B0600070205080204" pitchFamily="34" charset="-128"/>
              </a:rPr>
              <a:t>If calibration is not due or CL EXPRD is set to NO EFFECT, then a screen appears for a few seconds indicating when the next calibration is due.</a:t>
            </a:r>
          </a:p>
        </p:txBody>
      </p:sp>
      <p:sp>
        <p:nvSpPr>
          <p:cNvPr id="2" name="Footer Placeholder 1">
            <a:extLst>
              <a:ext uri="{FF2B5EF4-FFF2-40B4-BE49-F238E27FC236}">
                <a16:creationId xmlns:a16="http://schemas.microsoft.com/office/drawing/2014/main" id="{48610CA8-DA7B-9845-AD4C-BE6428DAD027}"/>
              </a:ext>
            </a:extLst>
          </p:cNvPr>
          <p:cNvSpPr>
            <a:spLocks noGrp="1"/>
          </p:cNvSpPr>
          <p:nvPr>
            <p:ph type="ftr" sz="quarter" idx="11"/>
          </p:nvPr>
        </p:nvSpPr>
        <p:spPr/>
        <p:txBody>
          <a:bodyPr/>
          <a:lstStyle/>
          <a:p>
            <a:pPr>
              <a:defRPr/>
            </a:pPr>
            <a:r>
              <a:rPr lang="en-US"/>
              <a:t>www.rkiinstruments.com</a:t>
            </a:r>
          </a:p>
        </p:txBody>
      </p:sp>
      <p:sp>
        <p:nvSpPr>
          <p:cNvPr id="3" name="Slide Number Placeholder 2">
            <a:extLst>
              <a:ext uri="{FF2B5EF4-FFF2-40B4-BE49-F238E27FC236}">
                <a16:creationId xmlns:a16="http://schemas.microsoft.com/office/drawing/2014/main" id="{A35597B4-B312-8047-B863-E9243D990301}"/>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E610FAD3-A9CF-FE40-9EB0-0B1B87C5C0D2}" type="slidenum">
              <a:rPr lang="en-US" altLang="en-US" sz="1000">
                <a:solidFill>
                  <a:srgbClr val="898989"/>
                </a:solidFill>
                <a:latin typeface="Century Gothic" panose="020B0502020202020204" pitchFamily="34" charset="0"/>
              </a:rPr>
              <a:pPr/>
              <a:t>6</a:t>
            </a:fld>
            <a:endParaRPr lang="en-US" altLang="en-US" sz="1000">
              <a:solidFill>
                <a:srgbClr val="898989"/>
              </a:solidFill>
              <a:latin typeface="Century Gothic" panose="020B0502020202020204" pitchFamily="34" charset="0"/>
            </a:endParaRPr>
          </a:p>
        </p:txBody>
      </p:sp>
      <p:pic>
        <p:nvPicPr>
          <p:cNvPr id="35845" name="Picture 6">
            <a:extLst>
              <a:ext uri="{FF2B5EF4-FFF2-40B4-BE49-F238E27FC236}">
                <a16:creationId xmlns:a16="http://schemas.microsoft.com/office/drawing/2014/main" id="{0D65C06E-C50F-CE4A-ACD6-655F5713FDAF}"/>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7416800" y="1731963"/>
            <a:ext cx="985838" cy="9779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35846" name="Picture 7">
            <a:extLst>
              <a:ext uri="{FF2B5EF4-FFF2-40B4-BE49-F238E27FC236}">
                <a16:creationId xmlns:a16="http://schemas.microsoft.com/office/drawing/2014/main" id="{283B6D19-0AA8-8D40-A72B-3E85F8F7B1BF}"/>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7416800" y="2932113"/>
            <a:ext cx="985838" cy="9779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35847" name="Picture 8">
            <a:extLst>
              <a:ext uri="{FF2B5EF4-FFF2-40B4-BE49-F238E27FC236}">
                <a16:creationId xmlns:a16="http://schemas.microsoft.com/office/drawing/2014/main" id="{68AE06E0-EFCE-B740-8D9D-4665B0B901F1}"/>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7412038" y="4183063"/>
            <a:ext cx="990600" cy="9906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zoom/>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Title 4">
            <a:extLst>
              <a:ext uri="{FF2B5EF4-FFF2-40B4-BE49-F238E27FC236}">
                <a16:creationId xmlns:a16="http://schemas.microsoft.com/office/drawing/2014/main" id="{C02A2A0C-B867-0A4A-9685-11C4B3DBB19A}"/>
              </a:ext>
            </a:extLst>
          </p:cNvPr>
          <p:cNvSpPr>
            <a:spLocks noGrp="1"/>
          </p:cNvSpPr>
          <p:nvPr>
            <p:ph type="title"/>
          </p:nvPr>
        </p:nvSpPr>
        <p:spPr/>
        <p:txBody>
          <a:bodyPr/>
          <a:lstStyle/>
          <a:p>
            <a:r>
              <a:rPr lang="en-US" altLang="en-US" sz="3600">
                <a:ea typeface="ＭＳ Ｐゴシック" panose="020B0600070205080204" pitchFamily="34" charset="-128"/>
              </a:rPr>
              <a:t>Replacing the Scrubber Filters</a:t>
            </a:r>
          </a:p>
        </p:txBody>
      </p:sp>
      <p:sp>
        <p:nvSpPr>
          <p:cNvPr id="91138" name="Subtitle 5">
            <a:extLst>
              <a:ext uri="{FF2B5EF4-FFF2-40B4-BE49-F238E27FC236}">
                <a16:creationId xmlns:a16="http://schemas.microsoft.com/office/drawing/2014/main" id="{FC80C15B-F99D-604E-8EA7-981C6B696D8A}"/>
              </a:ext>
            </a:extLst>
          </p:cNvPr>
          <p:cNvSpPr>
            <a:spLocks noGrp="1"/>
          </p:cNvSpPr>
          <p:nvPr>
            <p:ph idx="1"/>
          </p:nvPr>
        </p:nvSpPr>
        <p:spPr>
          <a:xfrm>
            <a:off x="754063" y="5384800"/>
            <a:ext cx="7932737" cy="741363"/>
          </a:xfrm>
        </p:spPr>
        <p:txBody>
          <a:bodyPr/>
          <a:lstStyle/>
          <a:p>
            <a:r>
              <a:rPr lang="en-US" altLang="en-US" sz="2000">
                <a:ea typeface="ＭＳ Ｐゴシック" panose="020B0600070205080204" pitchFamily="34" charset="-128"/>
              </a:rPr>
              <a:t>Place the charcoal filter over the CO sensor</a:t>
            </a:r>
          </a:p>
        </p:txBody>
      </p:sp>
      <p:sp>
        <p:nvSpPr>
          <p:cNvPr id="2" name="Footer Placeholder 1">
            <a:extLst>
              <a:ext uri="{FF2B5EF4-FFF2-40B4-BE49-F238E27FC236}">
                <a16:creationId xmlns:a16="http://schemas.microsoft.com/office/drawing/2014/main" id="{EE90CB11-E0E1-4641-8105-A5F2B58632D7}"/>
              </a:ext>
            </a:extLst>
          </p:cNvPr>
          <p:cNvSpPr>
            <a:spLocks noGrp="1"/>
          </p:cNvSpPr>
          <p:nvPr>
            <p:ph type="ftr" sz="quarter" idx="11"/>
          </p:nvPr>
        </p:nvSpPr>
        <p:spPr/>
        <p:txBody>
          <a:bodyPr/>
          <a:lstStyle/>
          <a:p>
            <a:pPr>
              <a:defRPr/>
            </a:pPr>
            <a:r>
              <a:rPr lang="en-US"/>
              <a:t>www.rkiinstruments.com</a:t>
            </a:r>
          </a:p>
        </p:txBody>
      </p:sp>
      <p:pic>
        <p:nvPicPr>
          <p:cNvPr id="91140" name="Picture Placeholder 8" descr="IMG_3758.jpg">
            <a:extLst>
              <a:ext uri="{FF2B5EF4-FFF2-40B4-BE49-F238E27FC236}">
                <a16:creationId xmlns:a16="http://schemas.microsoft.com/office/drawing/2014/main" id="{ADC19578-0FDF-5743-828C-1BC4BF7B5B50}"/>
              </a:ext>
            </a:extLst>
          </p:cNvPr>
          <p:cNvPicPr>
            <a:picLocks noGrp="1" noChangeAspect="1"/>
          </p:cNvPicPr>
          <p:nvPr>
            <p:ph type="pic" sz="quarter" idx="4294967295"/>
          </p:nvPr>
        </p:nvPicPr>
        <p:blipFill>
          <a:blip r:embed="rId2" cstate="screen">
            <a:extLst>
              <a:ext uri="{28A0092B-C50C-407E-A947-70E740481C1C}">
                <a14:useLocalDpi xmlns:a14="http://schemas.microsoft.com/office/drawing/2010/main"/>
              </a:ext>
            </a:extLst>
          </a:blip>
          <a:srcRect l="-54514" r="-54514"/>
          <a:stretch>
            <a:fillRect/>
          </a:stretch>
        </p:blipFill>
        <p:spPr>
          <a:xfrm>
            <a:off x="-617538" y="1079500"/>
            <a:ext cx="5543551" cy="4144963"/>
          </a:xfrm>
        </p:spPr>
      </p:pic>
      <p:pic>
        <p:nvPicPr>
          <p:cNvPr id="91141" name="Picture Placeholder 9" descr="IMG_3759.jpg">
            <a:extLst>
              <a:ext uri="{FF2B5EF4-FFF2-40B4-BE49-F238E27FC236}">
                <a16:creationId xmlns:a16="http://schemas.microsoft.com/office/drawing/2014/main" id="{3941AF1F-A39A-CB4B-BCFF-7C1631E8C5A7}"/>
              </a:ext>
            </a:extLst>
          </p:cNvPr>
          <p:cNvPicPr>
            <a:picLocks noGrp="1" noChangeAspect="1"/>
          </p:cNvPicPr>
          <p:nvPr>
            <p:ph type="pic" sz="quarter" idx="4294967295"/>
          </p:nvPr>
        </p:nvPicPr>
        <p:blipFill>
          <a:blip r:embed="rId3" cstate="screen">
            <a:extLst>
              <a:ext uri="{28A0092B-C50C-407E-A947-70E740481C1C}">
                <a14:useLocalDpi xmlns:a14="http://schemas.microsoft.com/office/drawing/2010/main"/>
              </a:ext>
            </a:extLst>
          </a:blip>
          <a:srcRect l="-77087" r="-77087"/>
          <a:stretch>
            <a:fillRect/>
          </a:stretch>
        </p:blipFill>
        <p:spPr>
          <a:xfrm>
            <a:off x="1993900" y="1104900"/>
            <a:ext cx="5541963" cy="4143375"/>
          </a:xfrm>
        </p:spPr>
      </p:pic>
      <p:pic>
        <p:nvPicPr>
          <p:cNvPr id="91142" name="Picture 10" descr="IMG_3760.jpg">
            <a:extLst>
              <a:ext uri="{FF2B5EF4-FFF2-40B4-BE49-F238E27FC236}">
                <a16:creationId xmlns:a16="http://schemas.microsoft.com/office/drawing/2014/main" id="{C61072D3-B8AC-EC4E-9AB1-ADFBFBABD65B}"/>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613400" y="1087438"/>
            <a:ext cx="2354263" cy="41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zoom/>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Title 1">
            <a:extLst>
              <a:ext uri="{FF2B5EF4-FFF2-40B4-BE49-F238E27FC236}">
                <a16:creationId xmlns:a16="http://schemas.microsoft.com/office/drawing/2014/main" id="{E305EBA6-CB5C-B04F-B892-46120898576C}"/>
              </a:ext>
            </a:extLst>
          </p:cNvPr>
          <p:cNvSpPr>
            <a:spLocks noGrp="1"/>
          </p:cNvSpPr>
          <p:nvPr>
            <p:ph type="title"/>
          </p:nvPr>
        </p:nvSpPr>
        <p:spPr/>
        <p:txBody>
          <a:bodyPr/>
          <a:lstStyle/>
          <a:p>
            <a:r>
              <a:rPr lang="en-US" altLang="en-US" sz="3600">
                <a:ea typeface="ＭＳ Ｐゴシック" panose="020B0600070205080204" pitchFamily="34" charset="-128"/>
              </a:rPr>
              <a:t>Replacing the Scrubber Filters</a:t>
            </a:r>
          </a:p>
        </p:txBody>
      </p:sp>
      <p:sp>
        <p:nvSpPr>
          <p:cNvPr id="92162" name="Subtitle 2">
            <a:extLst>
              <a:ext uri="{FF2B5EF4-FFF2-40B4-BE49-F238E27FC236}">
                <a16:creationId xmlns:a16="http://schemas.microsoft.com/office/drawing/2014/main" id="{9F8E2754-7EF1-7441-840B-3827145D8899}"/>
              </a:ext>
            </a:extLst>
          </p:cNvPr>
          <p:cNvSpPr>
            <a:spLocks noGrp="1"/>
          </p:cNvSpPr>
          <p:nvPr>
            <p:ph idx="1"/>
          </p:nvPr>
        </p:nvSpPr>
        <p:spPr>
          <a:xfrm>
            <a:off x="754063" y="5341938"/>
            <a:ext cx="7932737" cy="914400"/>
          </a:xfrm>
        </p:spPr>
        <p:txBody>
          <a:bodyPr/>
          <a:lstStyle/>
          <a:p>
            <a:r>
              <a:rPr lang="en-US" altLang="en-US" sz="2000">
                <a:ea typeface="ＭＳ Ｐゴシック" panose="020B0600070205080204" pitchFamily="34" charset="-128"/>
              </a:rPr>
              <a:t>Place the H2S Scrubber over the LEL sensor</a:t>
            </a:r>
          </a:p>
          <a:p>
            <a:endParaRPr lang="en-US" altLang="en-US" sz="2000">
              <a:ea typeface="ＭＳ Ｐゴシック" panose="020B0600070205080204" pitchFamily="34" charset="-128"/>
            </a:endParaRPr>
          </a:p>
        </p:txBody>
      </p:sp>
      <p:sp>
        <p:nvSpPr>
          <p:cNvPr id="4" name="Footer Placeholder 3">
            <a:extLst>
              <a:ext uri="{FF2B5EF4-FFF2-40B4-BE49-F238E27FC236}">
                <a16:creationId xmlns:a16="http://schemas.microsoft.com/office/drawing/2014/main" id="{B467ED1E-DAD9-784E-B8CE-234BBBD69627}"/>
              </a:ext>
            </a:extLst>
          </p:cNvPr>
          <p:cNvSpPr>
            <a:spLocks noGrp="1"/>
          </p:cNvSpPr>
          <p:nvPr>
            <p:ph type="ftr" sz="quarter" idx="11"/>
          </p:nvPr>
        </p:nvSpPr>
        <p:spPr/>
        <p:txBody>
          <a:bodyPr/>
          <a:lstStyle/>
          <a:p>
            <a:pPr>
              <a:defRPr/>
            </a:pPr>
            <a:r>
              <a:rPr lang="en-US"/>
              <a:t>www.rkiinstruments.com</a:t>
            </a:r>
          </a:p>
        </p:txBody>
      </p:sp>
      <p:pic>
        <p:nvPicPr>
          <p:cNvPr id="92164" name="Picture Placeholder 10" descr="IMG_3761.jpg">
            <a:extLst>
              <a:ext uri="{FF2B5EF4-FFF2-40B4-BE49-F238E27FC236}">
                <a16:creationId xmlns:a16="http://schemas.microsoft.com/office/drawing/2014/main" id="{0012EDE5-49BA-7741-A780-7849220C47E5}"/>
              </a:ext>
            </a:extLst>
          </p:cNvPr>
          <p:cNvPicPr>
            <a:picLocks noGrp="1" noChangeAspect="1"/>
          </p:cNvPicPr>
          <p:nvPr>
            <p:ph type="pic" sz="quarter" idx="4294967295"/>
          </p:nvPr>
        </p:nvPicPr>
        <p:blipFill>
          <a:blip r:embed="rId2" cstate="screen">
            <a:extLst>
              <a:ext uri="{28A0092B-C50C-407E-A947-70E740481C1C}">
                <a14:useLocalDpi xmlns:a14="http://schemas.microsoft.com/office/drawing/2010/main"/>
              </a:ext>
            </a:extLst>
          </a:blip>
          <a:srcRect l="-52005" r="-52005"/>
          <a:stretch>
            <a:fillRect/>
          </a:stretch>
        </p:blipFill>
        <p:spPr>
          <a:xfrm>
            <a:off x="482600" y="1130300"/>
            <a:ext cx="5580063" cy="4033838"/>
          </a:xfrm>
        </p:spPr>
      </p:pic>
      <p:pic>
        <p:nvPicPr>
          <p:cNvPr id="92165" name="Picture Placeholder 11" descr="IMG_3762.jpg">
            <a:extLst>
              <a:ext uri="{FF2B5EF4-FFF2-40B4-BE49-F238E27FC236}">
                <a16:creationId xmlns:a16="http://schemas.microsoft.com/office/drawing/2014/main" id="{B97B0F18-1DDF-F149-8789-F0F944B7495B}"/>
              </a:ext>
            </a:extLst>
          </p:cNvPr>
          <p:cNvPicPr>
            <a:picLocks noGrp="1" noChangeAspect="1"/>
          </p:cNvPicPr>
          <p:nvPr>
            <p:ph type="pic" sz="quarter" idx="4294967295"/>
          </p:nvPr>
        </p:nvPicPr>
        <p:blipFill>
          <a:blip r:embed="rId3" cstate="screen">
            <a:extLst>
              <a:ext uri="{28A0092B-C50C-407E-A947-70E740481C1C}">
                <a14:useLocalDpi xmlns:a14="http://schemas.microsoft.com/office/drawing/2010/main"/>
              </a:ext>
            </a:extLst>
          </a:blip>
          <a:srcRect l="-71555" r="-71555"/>
          <a:stretch>
            <a:fillRect/>
          </a:stretch>
        </p:blipFill>
        <p:spPr>
          <a:xfrm>
            <a:off x="3217863" y="1074738"/>
            <a:ext cx="5486400" cy="4100512"/>
          </a:xfrm>
        </p:spPr>
      </p:pic>
    </p:spTree>
  </p:cSld>
  <p:clrMapOvr>
    <a:masterClrMapping/>
  </p:clrMapOvr>
  <p:transition>
    <p:zoom/>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Title 1">
            <a:extLst>
              <a:ext uri="{FF2B5EF4-FFF2-40B4-BE49-F238E27FC236}">
                <a16:creationId xmlns:a16="http://schemas.microsoft.com/office/drawing/2014/main" id="{A8D2DFC3-C470-1C49-9BB4-4DE4A53788D8}"/>
              </a:ext>
            </a:extLst>
          </p:cNvPr>
          <p:cNvSpPr>
            <a:spLocks noGrp="1"/>
          </p:cNvSpPr>
          <p:nvPr>
            <p:ph type="title"/>
          </p:nvPr>
        </p:nvSpPr>
        <p:spPr/>
        <p:txBody>
          <a:bodyPr/>
          <a:lstStyle/>
          <a:p>
            <a:r>
              <a:rPr lang="en-US" altLang="en-US" sz="3600">
                <a:ea typeface="ＭＳ Ｐゴシック" panose="020B0600070205080204" pitchFamily="34" charset="-128"/>
              </a:rPr>
              <a:t>Replacing the Sensors</a:t>
            </a:r>
          </a:p>
        </p:txBody>
      </p:sp>
      <p:pic>
        <p:nvPicPr>
          <p:cNvPr id="93186" name="Picture Placeholder 6" descr="IMG_3792.jpg">
            <a:extLst>
              <a:ext uri="{FF2B5EF4-FFF2-40B4-BE49-F238E27FC236}">
                <a16:creationId xmlns:a16="http://schemas.microsoft.com/office/drawing/2014/main" id="{4BC1E4B0-FB91-F043-9F32-A9CEE968EC38}"/>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rcRect/>
          <a:stretch>
            <a:fillRect/>
          </a:stretch>
        </p:blipFill>
        <p:spPr>
          <a:xfrm>
            <a:off x="457200" y="1600200"/>
            <a:ext cx="4038600" cy="4525963"/>
          </a:xfrm>
        </p:spPr>
      </p:pic>
      <p:sp>
        <p:nvSpPr>
          <p:cNvPr id="93187" name="Text Placeholder 3">
            <a:extLst>
              <a:ext uri="{FF2B5EF4-FFF2-40B4-BE49-F238E27FC236}">
                <a16:creationId xmlns:a16="http://schemas.microsoft.com/office/drawing/2014/main" id="{78F60F0E-8EFB-A544-8071-D92BBD978330}"/>
              </a:ext>
            </a:extLst>
          </p:cNvPr>
          <p:cNvSpPr>
            <a:spLocks noGrp="1"/>
          </p:cNvSpPr>
          <p:nvPr>
            <p:ph sz="half" idx="2"/>
          </p:nvPr>
        </p:nvSpPr>
        <p:spPr>
          <a:xfrm>
            <a:off x="4648200" y="1600200"/>
            <a:ext cx="4038600" cy="4525963"/>
          </a:xfrm>
        </p:spPr>
        <p:txBody>
          <a:bodyPr/>
          <a:lstStyle/>
          <a:p>
            <a:r>
              <a:rPr lang="en-US" altLang="en-US" sz="2000">
                <a:ea typeface="ＭＳ Ｐゴシック" panose="020B0600070205080204" pitchFamily="34" charset="-128"/>
              </a:rPr>
              <a:t>Gently pull the tab of the sensor gasket to remove it. Be sure not to lose any of the scrubber filters that are currently installed. Note: the sensors will be exposed.</a:t>
            </a:r>
          </a:p>
        </p:txBody>
      </p:sp>
      <p:sp>
        <p:nvSpPr>
          <p:cNvPr id="3" name="Footer Placeholder 2">
            <a:extLst>
              <a:ext uri="{FF2B5EF4-FFF2-40B4-BE49-F238E27FC236}">
                <a16:creationId xmlns:a16="http://schemas.microsoft.com/office/drawing/2014/main" id="{5617D77A-6CF2-6A45-8E3B-2AC3BE555C7D}"/>
              </a:ext>
            </a:extLst>
          </p:cNvPr>
          <p:cNvSpPr>
            <a:spLocks noGrp="1"/>
          </p:cNvSpPr>
          <p:nvPr>
            <p:ph type="ftr" sz="quarter" idx="11"/>
          </p:nvPr>
        </p:nvSpPr>
        <p:spPr/>
        <p:txBody>
          <a:bodyPr/>
          <a:lstStyle/>
          <a:p>
            <a:pPr>
              <a:defRPr/>
            </a:pPr>
            <a:r>
              <a:rPr lang="en-US"/>
              <a:t>www.rkiinstruments.com</a:t>
            </a:r>
          </a:p>
        </p:txBody>
      </p:sp>
      <p:sp>
        <p:nvSpPr>
          <p:cNvPr id="5" name="Slide Number Placeholder 4">
            <a:extLst>
              <a:ext uri="{FF2B5EF4-FFF2-40B4-BE49-F238E27FC236}">
                <a16:creationId xmlns:a16="http://schemas.microsoft.com/office/drawing/2014/main" id="{355FA92E-141B-FA4B-A28E-077570CB8911}"/>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0CBBC180-1237-6146-820C-B77461465A3C}" type="slidenum">
              <a:rPr lang="en-US" altLang="en-US" sz="1000">
                <a:solidFill>
                  <a:srgbClr val="898989"/>
                </a:solidFill>
                <a:latin typeface="Century Gothic" panose="020B0502020202020204" pitchFamily="34" charset="0"/>
              </a:rPr>
              <a:pPr/>
              <a:t>62</a:t>
            </a:fld>
            <a:endParaRPr lang="en-US" altLang="en-US" sz="1000">
              <a:solidFill>
                <a:srgbClr val="898989"/>
              </a:solidFill>
              <a:latin typeface="Century Gothic" panose="020B0502020202020204" pitchFamily="34" charset="0"/>
            </a:endParaRPr>
          </a:p>
        </p:txBody>
      </p:sp>
      <p:cxnSp>
        <p:nvCxnSpPr>
          <p:cNvPr id="6" name="Straight Arrow Connector 5">
            <a:extLst>
              <a:ext uri="{FF2B5EF4-FFF2-40B4-BE49-F238E27FC236}">
                <a16:creationId xmlns:a16="http://schemas.microsoft.com/office/drawing/2014/main" id="{3EDCB1A6-0338-7943-8BF1-BAE831EB4250}"/>
              </a:ext>
            </a:extLst>
          </p:cNvPr>
          <p:cNvCxnSpPr>
            <a:cxnSpLocks noChangeShapeType="1"/>
          </p:cNvCxnSpPr>
          <p:nvPr/>
        </p:nvCxnSpPr>
        <p:spPr bwMode="auto">
          <a:xfrm flipV="1">
            <a:off x="1287463" y="3040063"/>
            <a:ext cx="1227137" cy="1006475"/>
          </a:xfrm>
          <a:prstGeom prst="straightConnector1">
            <a:avLst/>
          </a:prstGeom>
          <a:noFill/>
          <a:ln w="25400">
            <a:solidFill>
              <a:srgbClr val="FFFF00">
                <a:alpha val="50195"/>
              </a:srgbClr>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93191" name="TextBox 7">
            <a:extLst>
              <a:ext uri="{FF2B5EF4-FFF2-40B4-BE49-F238E27FC236}">
                <a16:creationId xmlns:a16="http://schemas.microsoft.com/office/drawing/2014/main" id="{5935D144-221B-CB47-AE33-889913E864FF}"/>
              </a:ext>
            </a:extLst>
          </p:cNvPr>
          <p:cNvSpPr txBox="1">
            <a:spLocks noChangeArrowheads="1"/>
          </p:cNvSpPr>
          <p:nvPr/>
        </p:nvSpPr>
        <p:spPr bwMode="auto">
          <a:xfrm>
            <a:off x="617538" y="3930650"/>
            <a:ext cx="7413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2000">
                <a:latin typeface="Century Gothic" panose="020B0502020202020204" pitchFamily="34" charset="0"/>
              </a:rPr>
              <a:t> Tab</a:t>
            </a:r>
          </a:p>
        </p:txBody>
      </p:sp>
      <p:cxnSp>
        <p:nvCxnSpPr>
          <p:cNvPr id="16" name="Elbow Connector 15">
            <a:extLst>
              <a:ext uri="{FF2B5EF4-FFF2-40B4-BE49-F238E27FC236}">
                <a16:creationId xmlns:a16="http://schemas.microsoft.com/office/drawing/2014/main" id="{85B153C1-5EA3-5046-9D31-A00B5E4E21E1}"/>
              </a:ext>
            </a:extLst>
          </p:cNvPr>
          <p:cNvCxnSpPr>
            <a:cxnSpLocks noChangeShapeType="1"/>
          </p:cNvCxnSpPr>
          <p:nvPr/>
        </p:nvCxnSpPr>
        <p:spPr bwMode="auto">
          <a:xfrm rot="10800000">
            <a:off x="3055938" y="2954338"/>
            <a:ext cx="812800" cy="195262"/>
          </a:xfrm>
          <a:prstGeom prst="bentConnector3">
            <a:avLst>
              <a:gd name="adj1" fmla="val 50000"/>
            </a:avLst>
          </a:prstGeom>
          <a:noFill/>
          <a:ln w="25400">
            <a:solidFill>
              <a:srgbClr val="FFFF00"/>
            </a:solidFill>
            <a:miter lim="800000"/>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18" name="Elbow Connector 17">
            <a:extLst>
              <a:ext uri="{FF2B5EF4-FFF2-40B4-BE49-F238E27FC236}">
                <a16:creationId xmlns:a16="http://schemas.microsoft.com/office/drawing/2014/main" id="{C89DF155-AB86-B34A-B453-E03C03D7DE72}"/>
              </a:ext>
            </a:extLst>
          </p:cNvPr>
          <p:cNvCxnSpPr>
            <a:cxnSpLocks noChangeShapeType="1"/>
          </p:cNvCxnSpPr>
          <p:nvPr/>
        </p:nvCxnSpPr>
        <p:spPr bwMode="auto">
          <a:xfrm rot="10800000" flipV="1">
            <a:off x="3073400" y="3446463"/>
            <a:ext cx="769938" cy="0"/>
          </a:xfrm>
          <a:prstGeom prst="bentConnector3">
            <a:avLst>
              <a:gd name="adj1" fmla="val 50000"/>
            </a:avLst>
          </a:prstGeom>
          <a:noFill/>
          <a:ln w="25400">
            <a:solidFill>
              <a:srgbClr val="FFFF00"/>
            </a:solidFill>
            <a:miter lim="800000"/>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93194" name="TextBox 18">
            <a:extLst>
              <a:ext uri="{FF2B5EF4-FFF2-40B4-BE49-F238E27FC236}">
                <a16:creationId xmlns:a16="http://schemas.microsoft.com/office/drawing/2014/main" id="{B9318FD4-05D7-A64B-9C7A-2195BE2F29C1}"/>
              </a:ext>
            </a:extLst>
          </p:cNvPr>
          <p:cNvSpPr txBox="1">
            <a:spLocks noChangeArrowheads="1"/>
          </p:cNvSpPr>
          <p:nvPr/>
        </p:nvSpPr>
        <p:spPr bwMode="auto">
          <a:xfrm>
            <a:off x="3843338" y="2963863"/>
            <a:ext cx="12954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800">
                <a:latin typeface="Century Gothic" panose="020B0502020202020204" pitchFamily="34" charset="0"/>
              </a:rPr>
              <a:t>Sensor Filters</a:t>
            </a:r>
          </a:p>
        </p:txBody>
      </p:sp>
    </p:spTree>
  </p:cSld>
  <p:clrMapOvr>
    <a:masterClrMapping/>
  </p:clrMapOvr>
  <p:transition>
    <p:zoom/>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Title 1">
            <a:extLst>
              <a:ext uri="{FF2B5EF4-FFF2-40B4-BE49-F238E27FC236}">
                <a16:creationId xmlns:a16="http://schemas.microsoft.com/office/drawing/2014/main" id="{93595FEB-AD7B-0144-8EEB-3A5607215474}"/>
              </a:ext>
            </a:extLst>
          </p:cNvPr>
          <p:cNvSpPr>
            <a:spLocks noGrp="1"/>
          </p:cNvSpPr>
          <p:nvPr>
            <p:ph type="title"/>
          </p:nvPr>
        </p:nvSpPr>
        <p:spPr/>
        <p:txBody>
          <a:bodyPr/>
          <a:lstStyle/>
          <a:p>
            <a:r>
              <a:rPr lang="en-US" altLang="en-US" sz="3600">
                <a:ea typeface="ＭＳ Ｐゴシック" panose="020B0600070205080204" pitchFamily="34" charset="-128"/>
              </a:rPr>
              <a:t>Replacing the Sensors</a:t>
            </a:r>
          </a:p>
        </p:txBody>
      </p:sp>
      <p:pic>
        <p:nvPicPr>
          <p:cNvPr id="94210" name="Picture Placeholder 4" descr="IMG_3791.jpg">
            <a:extLst>
              <a:ext uri="{FF2B5EF4-FFF2-40B4-BE49-F238E27FC236}">
                <a16:creationId xmlns:a16="http://schemas.microsoft.com/office/drawing/2014/main" id="{42C4BD07-6FAB-1C40-9527-85FE02184657}"/>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rcRect/>
          <a:stretch>
            <a:fillRect/>
          </a:stretch>
        </p:blipFill>
        <p:spPr>
          <a:xfrm>
            <a:off x="457200" y="1600200"/>
            <a:ext cx="4038600" cy="4525963"/>
          </a:xfrm>
        </p:spPr>
      </p:pic>
      <p:sp>
        <p:nvSpPr>
          <p:cNvPr id="94211" name="Text Placeholder 3">
            <a:extLst>
              <a:ext uri="{FF2B5EF4-FFF2-40B4-BE49-F238E27FC236}">
                <a16:creationId xmlns:a16="http://schemas.microsoft.com/office/drawing/2014/main" id="{1DF439FD-D6F7-E140-B08C-392035E53C49}"/>
              </a:ext>
            </a:extLst>
          </p:cNvPr>
          <p:cNvSpPr>
            <a:spLocks noGrp="1"/>
          </p:cNvSpPr>
          <p:nvPr>
            <p:ph sz="half" idx="2"/>
          </p:nvPr>
        </p:nvSpPr>
        <p:spPr>
          <a:xfrm>
            <a:off x="4648200" y="1600200"/>
            <a:ext cx="4038600" cy="4525963"/>
          </a:xfrm>
        </p:spPr>
        <p:txBody>
          <a:bodyPr/>
          <a:lstStyle/>
          <a:p>
            <a:r>
              <a:rPr lang="en-US" altLang="en-US" sz="2000">
                <a:ea typeface="ＭＳ Ｐゴシック" panose="020B0600070205080204" pitchFamily="34" charset="-128"/>
              </a:rPr>
              <a:t>Remove the sensors from their sockets</a:t>
            </a:r>
          </a:p>
        </p:txBody>
      </p:sp>
      <p:sp>
        <p:nvSpPr>
          <p:cNvPr id="3" name="Footer Placeholder 2">
            <a:extLst>
              <a:ext uri="{FF2B5EF4-FFF2-40B4-BE49-F238E27FC236}">
                <a16:creationId xmlns:a16="http://schemas.microsoft.com/office/drawing/2014/main" id="{72FA1FEC-D571-1647-9242-6E387C3E1F2B}"/>
              </a:ext>
            </a:extLst>
          </p:cNvPr>
          <p:cNvSpPr>
            <a:spLocks noGrp="1"/>
          </p:cNvSpPr>
          <p:nvPr>
            <p:ph type="ftr" sz="quarter" idx="11"/>
          </p:nvPr>
        </p:nvSpPr>
        <p:spPr/>
        <p:txBody>
          <a:bodyPr/>
          <a:lstStyle/>
          <a:p>
            <a:pPr>
              <a:defRPr/>
            </a:pPr>
            <a:r>
              <a:rPr lang="en-US"/>
              <a:t>www.rkiinstruments.com</a:t>
            </a:r>
          </a:p>
        </p:txBody>
      </p:sp>
      <p:sp>
        <p:nvSpPr>
          <p:cNvPr id="6" name="Slide Number Placeholder 5">
            <a:extLst>
              <a:ext uri="{FF2B5EF4-FFF2-40B4-BE49-F238E27FC236}">
                <a16:creationId xmlns:a16="http://schemas.microsoft.com/office/drawing/2014/main" id="{2AAD53F3-2FEA-5D43-A0E5-7F781B11B6A7}"/>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8BCBB816-E37D-D34F-92ED-7CBBD69D1ED6}" type="slidenum">
              <a:rPr lang="en-US" altLang="en-US" sz="1000">
                <a:solidFill>
                  <a:srgbClr val="898989"/>
                </a:solidFill>
                <a:latin typeface="Century Gothic" panose="020B0502020202020204" pitchFamily="34" charset="0"/>
              </a:rPr>
              <a:pPr/>
              <a:t>63</a:t>
            </a:fld>
            <a:endParaRPr lang="en-US" altLang="en-US" sz="1000">
              <a:solidFill>
                <a:srgbClr val="898989"/>
              </a:solidFill>
              <a:latin typeface="Century Gothic" panose="020B0502020202020204" pitchFamily="34" charset="0"/>
            </a:endParaRPr>
          </a:p>
        </p:txBody>
      </p:sp>
    </p:spTree>
  </p:cSld>
  <p:clrMapOvr>
    <a:masterClrMapping/>
  </p:clrMapOvr>
  <p:transition>
    <p:zoom/>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Title 5">
            <a:extLst>
              <a:ext uri="{FF2B5EF4-FFF2-40B4-BE49-F238E27FC236}">
                <a16:creationId xmlns:a16="http://schemas.microsoft.com/office/drawing/2014/main" id="{D7CE80FF-47F8-F940-A638-2118C8027342}"/>
              </a:ext>
            </a:extLst>
          </p:cNvPr>
          <p:cNvSpPr>
            <a:spLocks noGrp="1"/>
          </p:cNvSpPr>
          <p:nvPr>
            <p:ph type="title"/>
          </p:nvPr>
        </p:nvSpPr>
        <p:spPr/>
        <p:txBody>
          <a:bodyPr/>
          <a:lstStyle/>
          <a:p>
            <a:r>
              <a:rPr lang="en-US" altLang="en-US" sz="3600">
                <a:ea typeface="ＭＳ Ｐゴシック" panose="020B0600070205080204" pitchFamily="34" charset="-128"/>
              </a:rPr>
              <a:t>Replacing the Sensors</a:t>
            </a:r>
          </a:p>
        </p:txBody>
      </p:sp>
      <p:sp>
        <p:nvSpPr>
          <p:cNvPr id="95234" name="Subtitle 6">
            <a:extLst>
              <a:ext uri="{FF2B5EF4-FFF2-40B4-BE49-F238E27FC236}">
                <a16:creationId xmlns:a16="http://schemas.microsoft.com/office/drawing/2014/main" id="{7F6A9E3C-A7AA-084A-B0A5-BB5084C5D647}"/>
              </a:ext>
            </a:extLst>
          </p:cNvPr>
          <p:cNvSpPr>
            <a:spLocks noGrp="1"/>
          </p:cNvSpPr>
          <p:nvPr>
            <p:ph idx="1"/>
          </p:nvPr>
        </p:nvSpPr>
        <p:spPr>
          <a:xfrm>
            <a:off x="754063" y="4935538"/>
            <a:ext cx="7932737" cy="1190625"/>
          </a:xfrm>
        </p:spPr>
        <p:txBody>
          <a:bodyPr/>
          <a:lstStyle/>
          <a:p>
            <a:r>
              <a:rPr lang="en-US" altLang="en-US" sz="2000">
                <a:ea typeface="ＭＳ Ｐゴシック" panose="020B0600070205080204" pitchFamily="34" charset="-128"/>
              </a:rPr>
              <a:t>Carefully insert the replacement sensor in the correct key color coded socket</a:t>
            </a:r>
          </a:p>
        </p:txBody>
      </p:sp>
      <p:sp>
        <p:nvSpPr>
          <p:cNvPr id="2" name="Footer Placeholder 1">
            <a:extLst>
              <a:ext uri="{FF2B5EF4-FFF2-40B4-BE49-F238E27FC236}">
                <a16:creationId xmlns:a16="http://schemas.microsoft.com/office/drawing/2014/main" id="{226D75FB-3410-B246-AA00-B8834043A178}"/>
              </a:ext>
            </a:extLst>
          </p:cNvPr>
          <p:cNvSpPr>
            <a:spLocks noGrp="1"/>
          </p:cNvSpPr>
          <p:nvPr>
            <p:ph type="ftr" sz="quarter" idx="11"/>
          </p:nvPr>
        </p:nvSpPr>
        <p:spPr/>
        <p:txBody>
          <a:bodyPr/>
          <a:lstStyle/>
          <a:p>
            <a:pPr>
              <a:defRPr/>
            </a:pPr>
            <a:r>
              <a:rPr lang="en-US"/>
              <a:t>www.rkiinstruments.com</a:t>
            </a:r>
          </a:p>
        </p:txBody>
      </p:sp>
      <p:pic>
        <p:nvPicPr>
          <p:cNvPr id="95236" name="Picture 30" descr="IMG_3787.jpg">
            <a:extLst>
              <a:ext uri="{FF2B5EF4-FFF2-40B4-BE49-F238E27FC236}">
                <a16:creationId xmlns:a16="http://schemas.microsoft.com/office/drawing/2014/main" id="{FAD1CBD0-9CBB-EA43-B4A7-DAE56B2A2FC7}"/>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935538" y="2227263"/>
            <a:ext cx="18542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37" name="TextBox 36">
            <a:extLst>
              <a:ext uri="{FF2B5EF4-FFF2-40B4-BE49-F238E27FC236}">
                <a16:creationId xmlns:a16="http://schemas.microsoft.com/office/drawing/2014/main" id="{A9375FE1-183A-474E-805C-6B59AB8F69EE}"/>
              </a:ext>
            </a:extLst>
          </p:cNvPr>
          <p:cNvSpPr txBox="1">
            <a:spLocks noChangeArrowheads="1"/>
          </p:cNvSpPr>
          <p:nvPr/>
        </p:nvSpPr>
        <p:spPr bwMode="auto">
          <a:xfrm>
            <a:off x="4030663" y="1857375"/>
            <a:ext cx="37084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pPr algn="ctr" eaLnBrk="1" hangingPunct="1"/>
            <a:r>
              <a:rPr lang="en-US" altLang="en-US">
                <a:latin typeface="Century Gothic" panose="020B0502020202020204" pitchFamily="34" charset="0"/>
              </a:rPr>
              <a:t>GX-2012 Sensors </a:t>
            </a:r>
          </a:p>
        </p:txBody>
      </p:sp>
      <p:sp>
        <p:nvSpPr>
          <p:cNvPr id="95238" name="Rectangle 46">
            <a:extLst>
              <a:ext uri="{FF2B5EF4-FFF2-40B4-BE49-F238E27FC236}">
                <a16:creationId xmlns:a16="http://schemas.microsoft.com/office/drawing/2014/main" id="{9785111D-A270-AF49-83CC-BC7D04E707FF}"/>
              </a:ext>
            </a:extLst>
          </p:cNvPr>
          <p:cNvSpPr>
            <a:spLocks noChangeArrowheads="1"/>
          </p:cNvSpPr>
          <p:nvPr/>
        </p:nvSpPr>
        <p:spPr bwMode="auto">
          <a:xfrm>
            <a:off x="4021138" y="2489200"/>
            <a:ext cx="10160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latin typeface="Century Gothic" panose="020B0502020202020204" pitchFamily="34" charset="0"/>
              </a:rPr>
              <a:t>%Volume</a:t>
            </a:r>
          </a:p>
          <a:p>
            <a:pPr eaLnBrk="1" hangingPunct="1"/>
            <a:r>
              <a:rPr lang="en-US" altLang="en-US" sz="1200">
                <a:latin typeface="Century Gothic" panose="020B0502020202020204" pitchFamily="34" charset="0"/>
              </a:rPr>
              <a:t>Methane</a:t>
            </a:r>
          </a:p>
          <a:p>
            <a:pPr eaLnBrk="1" hangingPunct="1"/>
            <a:r>
              <a:rPr lang="en-US" altLang="en-US" sz="1200">
                <a:latin typeface="Century Gothic" panose="020B0502020202020204" pitchFamily="34" charset="0"/>
              </a:rPr>
              <a:t>Thermal Conductivity</a:t>
            </a:r>
          </a:p>
        </p:txBody>
      </p:sp>
      <p:cxnSp>
        <p:nvCxnSpPr>
          <p:cNvPr id="49" name="Straight Arrow Connector 48">
            <a:extLst>
              <a:ext uri="{FF2B5EF4-FFF2-40B4-BE49-F238E27FC236}">
                <a16:creationId xmlns:a16="http://schemas.microsoft.com/office/drawing/2014/main" id="{88D11BF3-02FF-9249-9CE7-0D7C84CC5937}"/>
              </a:ext>
            </a:extLst>
          </p:cNvPr>
          <p:cNvCxnSpPr>
            <a:cxnSpLocks noChangeShapeType="1"/>
          </p:cNvCxnSpPr>
          <p:nvPr/>
        </p:nvCxnSpPr>
        <p:spPr bwMode="auto">
          <a:xfrm>
            <a:off x="4970463" y="2649538"/>
            <a:ext cx="498475" cy="3175"/>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95240" name="TextBox 51">
            <a:extLst>
              <a:ext uri="{FF2B5EF4-FFF2-40B4-BE49-F238E27FC236}">
                <a16:creationId xmlns:a16="http://schemas.microsoft.com/office/drawing/2014/main" id="{95ADCC2C-F240-C74D-87E6-A477C7BC25D6}"/>
              </a:ext>
            </a:extLst>
          </p:cNvPr>
          <p:cNvSpPr txBox="1">
            <a:spLocks noChangeArrowheads="1"/>
          </p:cNvSpPr>
          <p:nvPr/>
        </p:nvSpPr>
        <p:spPr bwMode="auto">
          <a:xfrm>
            <a:off x="6688138" y="2468563"/>
            <a:ext cx="8667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pPr algn="ctr" eaLnBrk="1" hangingPunct="1"/>
            <a:r>
              <a:rPr lang="en-US" altLang="en-US" sz="1200">
                <a:latin typeface="Century Gothic" panose="020B0502020202020204" pitchFamily="34" charset="0"/>
              </a:rPr>
              <a:t>%LEL</a:t>
            </a:r>
          </a:p>
          <a:p>
            <a:pPr algn="ctr" eaLnBrk="1" hangingPunct="1"/>
            <a:r>
              <a:rPr lang="en-US" altLang="en-US" sz="1200">
                <a:latin typeface="Century Gothic" panose="020B0502020202020204" pitchFamily="34" charset="0"/>
              </a:rPr>
              <a:t>Catalytic</a:t>
            </a:r>
          </a:p>
        </p:txBody>
      </p:sp>
      <p:cxnSp>
        <p:nvCxnSpPr>
          <p:cNvPr id="53" name="Straight Arrow Connector 52">
            <a:extLst>
              <a:ext uri="{FF2B5EF4-FFF2-40B4-BE49-F238E27FC236}">
                <a16:creationId xmlns:a16="http://schemas.microsoft.com/office/drawing/2014/main" id="{1E245C23-EE20-DA4A-A803-F365EB5FA835}"/>
              </a:ext>
            </a:extLst>
          </p:cNvPr>
          <p:cNvCxnSpPr>
            <a:cxnSpLocks noChangeShapeType="1"/>
          </p:cNvCxnSpPr>
          <p:nvPr/>
        </p:nvCxnSpPr>
        <p:spPr bwMode="auto">
          <a:xfrm rot="10800000">
            <a:off x="6307138" y="2684463"/>
            <a:ext cx="414337" cy="0"/>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95242" name="TextBox 53">
            <a:extLst>
              <a:ext uri="{FF2B5EF4-FFF2-40B4-BE49-F238E27FC236}">
                <a16:creationId xmlns:a16="http://schemas.microsoft.com/office/drawing/2014/main" id="{1DA9D8BB-F4EF-1A49-B8BF-684DD786E137}"/>
              </a:ext>
            </a:extLst>
          </p:cNvPr>
          <p:cNvSpPr txBox="1">
            <a:spLocks noChangeArrowheads="1"/>
          </p:cNvSpPr>
          <p:nvPr/>
        </p:nvSpPr>
        <p:spPr bwMode="auto">
          <a:xfrm>
            <a:off x="6789738" y="2971800"/>
            <a:ext cx="77152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latin typeface="Century Gothic" panose="020B0502020202020204" pitchFamily="34" charset="0"/>
              </a:rPr>
              <a:t>Oxygen</a:t>
            </a:r>
          </a:p>
        </p:txBody>
      </p:sp>
      <p:cxnSp>
        <p:nvCxnSpPr>
          <p:cNvPr id="55" name="Straight Arrow Connector 54">
            <a:extLst>
              <a:ext uri="{FF2B5EF4-FFF2-40B4-BE49-F238E27FC236}">
                <a16:creationId xmlns:a16="http://schemas.microsoft.com/office/drawing/2014/main" id="{2C9B1210-1863-F342-A118-89A3221369D6}"/>
              </a:ext>
            </a:extLst>
          </p:cNvPr>
          <p:cNvCxnSpPr>
            <a:cxnSpLocks noChangeShapeType="1"/>
            <a:stCxn id="95242" idx="1"/>
          </p:cNvCxnSpPr>
          <p:nvPr/>
        </p:nvCxnSpPr>
        <p:spPr bwMode="auto">
          <a:xfrm rot="10800000" flipV="1">
            <a:off x="6507163" y="3109913"/>
            <a:ext cx="282575" cy="0"/>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95244" name="Rectangle 56">
            <a:extLst>
              <a:ext uri="{FF2B5EF4-FFF2-40B4-BE49-F238E27FC236}">
                <a16:creationId xmlns:a16="http://schemas.microsoft.com/office/drawing/2014/main" id="{3673D411-AF97-044A-98C1-0351A7120622}"/>
              </a:ext>
            </a:extLst>
          </p:cNvPr>
          <p:cNvSpPr>
            <a:spLocks noChangeArrowheads="1"/>
          </p:cNvSpPr>
          <p:nvPr/>
        </p:nvSpPr>
        <p:spPr bwMode="auto">
          <a:xfrm>
            <a:off x="6265863" y="3621088"/>
            <a:ext cx="1549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pPr algn="ctr" eaLnBrk="1" hangingPunct="1"/>
            <a:r>
              <a:rPr lang="en-US" altLang="en-US" sz="1200">
                <a:latin typeface="Century Gothic" panose="020B0502020202020204" pitchFamily="34" charset="0"/>
              </a:rPr>
              <a:t>Carbon Monoxide</a:t>
            </a:r>
          </a:p>
        </p:txBody>
      </p:sp>
      <p:cxnSp>
        <p:nvCxnSpPr>
          <p:cNvPr id="58" name="Straight Arrow Connector 57">
            <a:extLst>
              <a:ext uri="{FF2B5EF4-FFF2-40B4-BE49-F238E27FC236}">
                <a16:creationId xmlns:a16="http://schemas.microsoft.com/office/drawing/2014/main" id="{854DF06B-816B-B04E-8322-FD6E73651CBD}"/>
              </a:ext>
            </a:extLst>
          </p:cNvPr>
          <p:cNvCxnSpPr>
            <a:cxnSpLocks noChangeShapeType="1"/>
          </p:cNvCxnSpPr>
          <p:nvPr/>
        </p:nvCxnSpPr>
        <p:spPr bwMode="auto">
          <a:xfrm flipH="1" flipV="1">
            <a:off x="5994400" y="3259138"/>
            <a:ext cx="373063" cy="441325"/>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95246" name="TextBox 59">
            <a:extLst>
              <a:ext uri="{FF2B5EF4-FFF2-40B4-BE49-F238E27FC236}">
                <a16:creationId xmlns:a16="http://schemas.microsoft.com/office/drawing/2014/main" id="{0C1372F1-7015-304A-82FC-19A017D16BC8}"/>
              </a:ext>
            </a:extLst>
          </p:cNvPr>
          <p:cNvSpPr txBox="1">
            <a:spLocks noChangeArrowheads="1"/>
          </p:cNvSpPr>
          <p:nvPr/>
        </p:nvSpPr>
        <p:spPr bwMode="auto">
          <a:xfrm>
            <a:off x="4889500" y="3597275"/>
            <a:ext cx="1143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pPr algn="ctr" eaLnBrk="1" hangingPunct="1"/>
            <a:r>
              <a:rPr lang="en-US" altLang="en-US" sz="1200">
                <a:latin typeface="Century Gothic" panose="020B0502020202020204" pitchFamily="34" charset="0"/>
              </a:rPr>
              <a:t>Hydrogen Sulfide</a:t>
            </a:r>
          </a:p>
        </p:txBody>
      </p:sp>
      <p:cxnSp>
        <p:nvCxnSpPr>
          <p:cNvPr id="61" name="Straight Arrow Connector 60">
            <a:extLst>
              <a:ext uri="{FF2B5EF4-FFF2-40B4-BE49-F238E27FC236}">
                <a16:creationId xmlns:a16="http://schemas.microsoft.com/office/drawing/2014/main" id="{E348DBAE-86CF-ED43-8216-076FA282A5EF}"/>
              </a:ext>
            </a:extLst>
          </p:cNvPr>
          <p:cNvCxnSpPr>
            <a:cxnSpLocks noChangeShapeType="1"/>
          </p:cNvCxnSpPr>
          <p:nvPr/>
        </p:nvCxnSpPr>
        <p:spPr bwMode="auto">
          <a:xfrm flipV="1">
            <a:off x="5402263" y="3276600"/>
            <a:ext cx="39687" cy="347663"/>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pic>
        <p:nvPicPr>
          <p:cNvPr id="95248" name="Picture Placeholder 4" descr="IMG_3790.jpg">
            <a:extLst>
              <a:ext uri="{FF2B5EF4-FFF2-40B4-BE49-F238E27FC236}">
                <a16:creationId xmlns:a16="http://schemas.microsoft.com/office/drawing/2014/main" id="{84D3D21F-BC3B-3849-A009-6EC82125CA85}"/>
              </a:ext>
            </a:extLst>
          </p:cNvPr>
          <p:cNvPicPr>
            <a:picLocks noChangeAspect="1"/>
          </p:cNvPicPr>
          <p:nvPr/>
        </p:nvPicPr>
        <p:blipFill>
          <a:blip r:embed="rId3" cstate="screen">
            <a:extLst>
              <a:ext uri="{28A0092B-C50C-407E-A947-70E740481C1C}">
                <a14:useLocalDpi xmlns:a14="http://schemas.microsoft.com/office/drawing/2010/main"/>
              </a:ext>
            </a:extLst>
          </a:blip>
          <a:srcRect l="-62624" r="-62624"/>
          <a:stretch>
            <a:fillRect/>
          </a:stretch>
        </p:blipFill>
        <p:spPr bwMode="auto">
          <a:xfrm>
            <a:off x="-68263" y="1100138"/>
            <a:ext cx="5051426" cy="3776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zoom/>
  </p:transition>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6258" name="Title 5">
            <a:extLst>
              <a:ext uri="{FF2B5EF4-FFF2-40B4-BE49-F238E27FC236}">
                <a16:creationId xmlns:a16="http://schemas.microsoft.com/office/drawing/2014/main" id="{6A5E3ECA-98BA-D545-858B-3342AF582A63}"/>
              </a:ext>
            </a:extLst>
          </p:cNvPr>
          <p:cNvSpPr>
            <a:spLocks noGrp="1"/>
          </p:cNvSpPr>
          <p:nvPr>
            <p:ph type="title"/>
          </p:nvPr>
        </p:nvSpPr>
        <p:spPr/>
        <p:txBody>
          <a:bodyPr/>
          <a:lstStyle/>
          <a:p>
            <a:r>
              <a:rPr lang="en-US" altLang="en-US" sz="3600">
                <a:ea typeface="ＭＳ Ｐゴシック" panose="020B0600070205080204" pitchFamily="34" charset="-128"/>
              </a:rPr>
              <a:t>Replacing the Sensors</a:t>
            </a:r>
          </a:p>
        </p:txBody>
      </p:sp>
      <p:pic>
        <p:nvPicPr>
          <p:cNvPr id="96259" name="Content Placeholder 8" descr="IMG_3757.jpg">
            <a:extLst>
              <a:ext uri="{FF2B5EF4-FFF2-40B4-BE49-F238E27FC236}">
                <a16:creationId xmlns:a16="http://schemas.microsoft.com/office/drawing/2014/main" id="{D54CF54F-D5D1-1F45-8BEB-7B59418F4A25}"/>
              </a:ext>
            </a:extLst>
          </p:cNvPr>
          <p:cNvPicPr>
            <a:picLocks noGrp="1" noChangeAspect="1"/>
          </p:cNvPicPr>
          <p:nvPr>
            <p:ph sz="half" idx="1"/>
          </p:nvPr>
        </p:nvPicPr>
        <p:blipFill>
          <a:blip r:embed="rId3" cstate="screen">
            <a:extLst>
              <a:ext uri="{28A0092B-C50C-407E-A947-70E740481C1C}">
                <a14:useLocalDpi xmlns:a14="http://schemas.microsoft.com/office/drawing/2010/main"/>
              </a:ext>
            </a:extLst>
          </a:blip>
          <a:srcRect/>
          <a:stretch>
            <a:fillRect/>
          </a:stretch>
        </p:blipFill>
        <p:spPr>
          <a:xfrm>
            <a:off x="457200" y="1600200"/>
            <a:ext cx="4038600" cy="4525963"/>
          </a:xfrm>
        </p:spPr>
      </p:pic>
      <p:sp>
        <p:nvSpPr>
          <p:cNvPr id="96260" name="Text Placeholder 7">
            <a:extLst>
              <a:ext uri="{FF2B5EF4-FFF2-40B4-BE49-F238E27FC236}">
                <a16:creationId xmlns:a16="http://schemas.microsoft.com/office/drawing/2014/main" id="{17F51EBC-71B6-8D4B-94EE-948E261296B3}"/>
              </a:ext>
            </a:extLst>
          </p:cNvPr>
          <p:cNvSpPr>
            <a:spLocks noGrp="1"/>
          </p:cNvSpPr>
          <p:nvPr>
            <p:ph sz="half" idx="2"/>
          </p:nvPr>
        </p:nvSpPr>
        <p:spPr>
          <a:xfrm>
            <a:off x="3943350" y="1600200"/>
            <a:ext cx="4743450" cy="4525963"/>
          </a:xfrm>
        </p:spPr>
        <p:txBody>
          <a:bodyPr/>
          <a:lstStyle/>
          <a:p>
            <a:r>
              <a:rPr lang="en-US" altLang="en-US" sz="1800">
                <a:ea typeface="ＭＳ Ｐゴシック" panose="020B0600070205080204" pitchFamily="34" charset="-128"/>
              </a:rPr>
              <a:t>Place the sensor gasket and filters back into the chamber ensuring that it seals with the sensors and the edge of the chamber</a:t>
            </a:r>
          </a:p>
          <a:p>
            <a:r>
              <a:rPr lang="en-US" altLang="en-US" sz="1800">
                <a:ea typeface="ＭＳ Ｐゴシック" panose="020B0600070205080204" pitchFamily="34" charset="-128"/>
              </a:rPr>
              <a:t>Ensure that the sensor filters are in place</a:t>
            </a:r>
          </a:p>
          <a:p>
            <a:r>
              <a:rPr lang="en-US" altLang="en-US" sz="1800">
                <a:ea typeface="ＭＳ Ｐゴシック" panose="020B0600070205080204" pitchFamily="34" charset="-128"/>
              </a:rPr>
              <a:t>Place the flow chamber in position over the sensor area and press it into the case until it is flush with the back of the case</a:t>
            </a:r>
          </a:p>
          <a:p>
            <a:r>
              <a:rPr lang="en-US" altLang="en-US" sz="1800">
                <a:ea typeface="ＭＳ Ｐゴシック" panose="020B0600070205080204" pitchFamily="34" charset="-128"/>
              </a:rPr>
              <a:t>Place the sensor gasket and filters back into the chamber ensuring that it seals with the sensors and the edge of the chamber.</a:t>
            </a:r>
          </a:p>
        </p:txBody>
      </p:sp>
      <p:sp>
        <p:nvSpPr>
          <p:cNvPr id="2" name="Footer Placeholder 1">
            <a:extLst>
              <a:ext uri="{FF2B5EF4-FFF2-40B4-BE49-F238E27FC236}">
                <a16:creationId xmlns:a16="http://schemas.microsoft.com/office/drawing/2014/main" id="{929006C3-1D8F-E34A-A1A1-4D82D98607BE}"/>
              </a:ext>
            </a:extLst>
          </p:cNvPr>
          <p:cNvSpPr>
            <a:spLocks noGrp="1"/>
          </p:cNvSpPr>
          <p:nvPr>
            <p:ph type="ftr" sz="quarter" idx="11"/>
          </p:nvPr>
        </p:nvSpPr>
        <p:spPr/>
        <p:txBody>
          <a:bodyPr/>
          <a:lstStyle/>
          <a:p>
            <a:pPr>
              <a:defRPr/>
            </a:pPr>
            <a:r>
              <a:rPr lang="en-US"/>
              <a:t>www.rkiinstruments.com</a:t>
            </a:r>
          </a:p>
        </p:txBody>
      </p:sp>
      <p:sp>
        <p:nvSpPr>
          <p:cNvPr id="3" name="Slide Number Placeholder 2">
            <a:extLst>
              <a:ext uri="{FF2B5EF4-FFF2-40B4-BE49-F238E27FC236}">
                <a16:creationId xmlns:a16="http://schemas.microsoft.com/office/drawing/2014/main" id="{D8B8BD17-97DA-9046-9151-A1FE70E2B26D}"/>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AF631628-11DF-5E43-8168-0B5F805EEE18}" type="slidenum">
              <a:rPr lang="en-US" altLang="en-US" sz="1000">
                <a:solidFill>
                  <a:srgbClr val="898989"/>
                </a:solidFill>
                <a:latin typeface="Century Gothic" panose="020B0502020202020204" pitchFamily="34" charset="0"/>
              </a:rPr>
              <a:pPr/>
              <a:t>65</a:t>
            </a:fld>
            <a:endParaRPr lang="en-US" altLang="en-US" sz="1000">
              <a:solidFill>
                <a:srgbClr val="898989"/>
              </a:solidFill>
              <a:latin typeface="Century Gothic" panose="020B0502020202020204" pitchFamily="34" charset="0"/>
            </a:endParaRPr>
          </a:p>
        </p:txBody>
      </p:sp>
    </p:spTree>
  </p:cSld>
  <p:clrMapOvr>
    <a:overrideClrMapping bg1="lt1" tx1="dk1" bg2="lt2" tx2="dk2" accent1="accent1" accent2="accent2" accent3="accent3" accent4="accent4" accent5="accent5" accent6="accent6" hlink="hlink" folHlink="folHlink"/>
  </p:clrMapOvr>
  <p:transition>
    <p:zoom/>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Title 5">
            <a:extLst>
              <a:ext uri="{FF2B5EF4-FFF2-40B4-BE49-F238E27FC236}">
                <a16:creationId xmlns:a16="http://schemas.microsoft.com/office/drawing/2014/main" id="{7DA99EDA-EBAC-0A4E-95CC-3CAF49026EDA}"/>
              </a:ext>
            </a:extLst>
          </p:cNvPr>
          <p:cNvSpPr>
            <a:spLocks noGrp="1"/>
          </p:cNvSpPr>
          <p:nvPr>
            <p:ph type="title"/>
          </p:nvPr>
        </p:nvSpPr>
        <p:spPr/>
        <p:txBody>
          <a:bodyPr/>
          <a:lstStyle/>
          <a:p>
            <a:r>
              <a:rPr lang="en-US" altLang="en-US" sz="3600">
                <a:ea typeface="ＭＳ Ｐゴシック" panose="020B0600070205080204" pitchFamily="34" charset="-128"/>
              </a:rPr>
              <a:t>Replacing the Sensors</a:t>
            </a:r>
          </a:p>
        </p:txBody>
      </p:sp>
      <p:pic>
        <p:nvPicPr>
          <p:cNvPr id="97282" name="Picture Placeholder 8" descr="IMG_3764.jpg">
            <a:extLst>
              <a:ext uri="{FF2B5EF4-FFF2-40B4-BE49-F238E27FC236}">
                <a16:creationId xmlns:a16="http://schemas.microsoft.com/office/drawing/2014/main" id="{0FFF3EF6-1CD3-CB4A-921B-845B4DD31158}"/>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rcRect/>
          <a:stretch>
            <a:fillRect/>
          </a:stretch>
        </p:blipFill>
        <p:spPr>
          <a:xfrm>
            <a:off x="414338" y="1481138"/>
            <a:ext cx="3886200" cy="4525962"/>
          </a:xfrm>
        </p:spPr>
      </p:pic>
      <p:sp>
        <p:nvSpPr>
          <p:cNvPr id="97283" name="Text Placeholder 7">
            <a:extLst>
              <a:ext uri="{FF2B5EF4-FFF2-40B4-BE49-F238E27FC236}">
                <a16:creationId xmlns:a16="http://schemas.microsoft.com/office/drawing/2014/main" id="{4D55F295-D87D-E447-86BE-FDCF21C777F8}"/>
              </a:ext>
            </a:extLst>
          </p:cNvPr>
          <p:cNvSpPr>
            <a:spLocks noGrp="1"/>
          </p:cNvSpPr>
          <p:nvPr>
            <p:ph sz="half" idx="2"/>
          </p:nvPr>
        </p:nvSpPr>
        <p:spPr>
          <a:xfrm>
            <a:off x="3954463" y="1600200"/>
            <a:ext cx="4724400" cy="4525963"/>
          </a:xfrm>
        </p:spPr>
        <p:txBody>
          <a:bodyPr/>
          <a:lstStyle/>
          <a:p>
            <a:r>
              <a:rPr lang="en-US" altLang="en-US" sz="2400">
                <a:ea typeface="ＭＳ Ｐゴシック" panose="020B0600070205080204" pitchFamily="34" charset="-128"/>
              </a:rPr>
              <a:t>Place the flow chamber in position over the sensor area and press it into the case until it is flush with the back of the case.</a:t>
            </a:r>
          </a:p>
          <a:p>
            <a:r>
              <a:rPr lang="en-US" altLang="en-US" sz="2400">
                <a:ea typeface="ＭＳ Ｐゴシック" panose="020B0600070205080204" pitchFamily="34" charset="-128"/>
              </a:rPr>
              <a:t>Tighten the top screw of the flow chamber completely.</a:t>
            </a:r>
          </a:p>
          <a:p>
            <a:r>
              <a:rPr lang="en-US" altLang="en-US" sz="2400">
                <a:ea typeface="ＭＳ Ｐゴシック" panose="020B0600070205080204" pitchFamily="34" charset="-128"/>
              </a:rPr>
              <a:t>Place the belt clip into position and tighten the three screws retaining it</a:t>
            </a:r>
          </a:p>
        </p:txBody>
      </p:sp>
      <p:sp>
        <p:nvSpPr>
          <p:cNvPr id="2" name="Footer Placeholder 1">
            <a:extLst>
              <a:ext uri="{FF2B5EF4-FFF2-40B4-BE49-F238E27FC236}">
                <a16:creationId xmlns:a16="http://schemas.microsoft.com/office/drawing/2014/main" id="{3B64C720-0BC1-C142-8067-B3F0E1500898}"/>
              </a:ext>
            </a:extLst>
          </p:cNvPr>
          <p:cNvSpPr>
            <a:spLocks noGrp="1"/>
          </p:cNvSpPr>
          <p:nvPr>
            <p:ph type="ftr" sz="quarter" idx="11"/>
          </p:nvPr>
        </p:nvSpPr>
        <p:spPr/>
        <p:txBody>
          <a:bodyPr/>
          <a:lstStyle/>
          <a:p>
            <a:pPr>
              <a:defRPr/>
            </a:pPr>
            <a:r>
              <a:rPr lang="en-US"/>
              <a:t>www.rkiinstruments.com</a:t>
            </a:r>
          </a:p>
        </p:txBody>
      </p:sp>
      <p:sp>
        <p:nvSpPr>
          <p:cNvPr id="3" name="Slide Number Placeholder 2">
            <a:extLst>
              <a:ext uri="{FF2B5EF4-FFF2-40B4-BE49-F238E27FC236}">
                <a16:creationId xmlns:a16="http://schemas.microsoft.com/office/drawing/2014/main" id="{73C163DB-0D4F-6E4F-96C3-BD317C906E51}"/>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670558CA-2AE2-CD43-89B1-5A83A07A7AA3}" type="slidenum">
              <a:rPr lang="en-US" altLang="en-US" sz="1000">
                <a:solidFill>
                  <a:srgbClr val="898989"/>
                </a:solidFill>
                <a:latin typeface="Century Gothic" panose="020B0502020202020204" pitchFamily="34" charset="0"/>
              </a:rPr>
              <a:pPr/>
              <a:t>66</a:t>
            </a:fld>
            <a:endParaRPr lang="en-US" altLang="en-US" sz="1000">
              <a:solidFill>
                <a:srgbClr val="898989"/>
              </a:solidFill>
              <a:latin typeface="Century Gothic" panose="020B0502020202020204" pitchFamily="34" charset="0"/>
            </a:endParaRPr>
          </a:p>
        </p:txBody>
      </p:sp>
    </p:spTree>
  </p:cSld>
  <p:clrMapOvr>
    <a:masterClrMapping/>
  </p:clrMapOvr>
  <p:transition>
    <p:zoom/>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Title 3">
            <a:extLst>
              <a:ext uri="{FF2B5EF4-FFF2-40B4-BE49-F238E27FC236}">
                <a16:creationId xmlns:a16="http://schemas.microsoft.com/office/drawing/2014/main" id="{831008FD-95DF-BC44-8343-DDF4E6B407A1}"/>
              </a:ext>
            </a:extLst>
          </p:cNvPr>
          <p:cNvSpPr>
            <a:spLocks noGrp="1"/>
          </p:cNvSpPr>
          <p:nvPr>
            <p:ph type="title"/>
          </p:nvPr>
        </p:nvSpPr>
        <p:spPr/>
        <p:txBody>
          <a:bodyPr/>
          <a:lstStyle/>
          <a:p>
            <a:r>
              <a:rPr lang="en-US" altLang="en-US" sz="3600">
                <a:ea typeface="ＭＳ Ｐゴシック" panose="020B0600070205080204" pitchFamily="34" charset="-128"/>
              </a:rPr>
              <a:t>Replacing the Pump</a:t>
            </a:r>
          </a:p>
        </p:txBody>
      </p:sp>
      <p:pic>
        <p:nvPicPr>
          <p:cNvPr id="98306" name="Picture Placeholder 6" descr="top1 copy.jpg">
            <a:extLst>
              <a:ext uri="{FF2B5EF4-FFF2-40B4-BE49-F238E27FC236}">
                <a16:creationId xmlns:a16="http://schemas.microsoft.com/office/drawing/2014/main" id="{AF999464-0CE7-AF41-84A3-868D1B5263E9}"/>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rcRect/>
          <a:stretch>
            <a:fillRect/>
          </a:stretch>
        </p:blipFill>
        <p:spPr>
          <a:xfrm>
            <a:off x="457200" y="1600200"/>
            <a:ext cx="4038600" cy="4525963"/>
          </a:xfrm>
        </p:spPr>
      </p:pic>
      <p:sp>
        <p:nvSpPr>
          <p:cNvPr id="98307" name="Text Placeholder 5">
            <a:extLst>
              <a:ext uri="{FF2B5EF4-FFF2-40B4-BE49-F238E27FC236}">
                <a16:creationId xmlns:a16="http://schemas.microsoft.com/office/drawing/2014/main" id="{A3644979-9EFA-BB45-9A5B-E60878D9632C}"/>
              </a:ext>
            </a:extLst>
          </p:cNvPr>
          <p:cNvSpPr>
            <a:spLocks noGrp="1"/>
          </p:cNvSpPr>
          <p:nvPr>
            <p:ph sz="half" idx="2"/>
          </p:nvPr>
        </p:nvSpPr>
        <p:spPr>
          <a:xfrm>
            <a:off x="4648200" y="1600200"/>
            <a:ext cx="4038600" cy="4525963"/>
          </a:xfrm>
        </p:spPr>
        <p:txBody>
          <a:bodyPr/>
          <a:lstStyle/>
          <a:p>
            <a:r>
              <a:rPr lang="en-US" altLang="en-US" sz="2400">
                <a:ea typeface="ＭＳ Ｐゴシック" panose="020B0600070205080204" pitchFamily="34" charset="-128"/>
              </a:rPr>
              <a:t>Unscrew the 4 screws in the top of the unit</a:t>
            </a:r>
          </a:p>
        </p:txBody>
      </p:sp>
      <p:sp>
        <p:nvSpPr>
          <p:cNvPr id="2" name="Footer Placeholder 1">
            <a:extLst>
              <a:ext uri="{FF2B5EF4-FFF2-40B4-BE49-F238E27FC236}">
                <a16:creationId xmlns:a16="http://schemas.microsoft.com/office/drawing/2014/main" id="{14BA4E2D-F15D-7A4C-824E-0C27445D1A0C}"/>
              </a:ext>
            </a:extLst>
          </p:cNvPr>
          <p:cNvSpPr>
            <a:spLocks noGrp="1"/>
          </p:cNvSpPr>
          <p:nvPr>
            <p:ph type="ftr" sz="quarter" idx="11"/>
          </p:nvPr>
        </p:nvSpPr>
        <p:spPr/>
        <p:txBody>
          <a:bodyPr/>
          <a:lstStyle/>
          <a:p>
            <a:pPr>
              <a:defRPr/>
            </a:pPr>
            <a:r>
              <a:rPr lang="en-US"/>
              <a:t>www.rkiinstruments.com</a:t>
            </a:r>
          </a:p>
        </p:txBody>
      </p:sp>
      <p:sp>
        <p:nvSpPr>
          <p:cNvPr id="3" name="Slide Number Placeholder 2">
            <a:extLst>
              <a:ext uri="{FF2B5EF4-FFF2-40B4-BE49-F238E27FC236}">
                <a16:creationId xmlns:a16="http://schemas.microsoft.com/office/drawing/2014/main" id="{ED7D2A16-BA56-D642-9656-2A04CB58B690}"/>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E822E99D-506B-E048-8745-EB4AFA672CD3}" type="slidenum">
              <a:rPr lang="en-US" altLang="en-US" sz="1000">
                <a:solidFill>
                  <a:srgbClr val="898989"/>
                </a:solidFill>
                <a:latin typeface="Century Gothic" panose="020B0502020202020204" pitchFamily="34" charset="0"/>
              </a:rPr>
              <a:pPr/>
              <a:t>67</a:t>
            </a:fld>
            <a:endParaRPr lang="en-US" altLang="en-US" sz="1000">
              <a:solidFill>
                <a:srgbClr val="898989"/>
              </a:solidFill>
              <a:latin typeface="Century Gothic" panose="020B0502020202020204" pitchFamily="34" charset="0"/>
            </a:endParaRPr>
          </a:p>
        </p:txBody>
      </p:sp>
    </p:spTree>
  </p:cSld>
  <p:clrMapOvr>
    <a:masterClrMapping/>
  </p:clrMapOvr>
  <p:transition>
    <p:zoom/>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Title 1">
            <a:extLst>
              <a:ext uri="{FF2B5EF4-FFF2-40B4-BE49-F238E27FC236}">
                <a16:creationId xmlns:a16="http://schemas.microsoft.com/office/drawing/2014/main" id="{09E8FBDC-2550-054C-B86C-C9ED62485AC7}"/>
              </a:ext>
            </a:extLst>
          </p:cNvPr>
          <p:cNvSpPr>
            <a:spLocks noGrp="1"/>
          </p:cNvSpPr>
          <p:nvPr>
            <p:ph type="title"/>
          </p:nvPr>
        </p:nvSpPr>
        <p:spPr/>
        <p:txBody>
          <a:bodyPr/>
          <a:lstStyle/>
          <a:p>
            <a:r>
              <a:rPr lang="en-US" altLang="en-US" sz="3600">
                <a:ea typeface="ＭＳ Ｐゴシック" panose="020B0600070205080204" pitchFamily="34" charset="-128"/>
              </a:rPr>
              <a:t>Replacing the Pump</a:t>
            </a:r>
          </a:p>
        </p:txBody>
      </p:sp>
      <p:pic>
        <p:nvPicPr>
          <p:cNvPr id="99330" name="Picture Placeholder 4" descr="top2 copy.jpg">
            <a:extLst>
              <a:ext uri="{FF2B5EF4-FFF2-40B4-BE49-F238E27FC236}">
                <a16:creationId xmlns:a16="http://schemas.microsoft.com/office/drawing/2014/main" id="{6C039F13-9D90-E04D-9EF3-AC2F992F4C3E}"/>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rcRect/>
          <a:stretch>
            <a:fillRect/>
          </a:stretch>
        </p:blipFill>
        <p:spPr>
          <a:xfrm>
            <a:off x="1428750" y="1481138"/>
            <a:ext cx="3124200" cy="4525962"/>
          </a:xfrm>
        </p:spPr>
      </p:pic>
      <p:sp>
        <p:nvSpPr>
          <p:cNvPr id="99331" name="Text Placeholder 3">
            <a:extLst>
              <a:ext uri="{FF2B5EF4-FFF2-40B4-BE49-F238E27FC236}">
                <a16:creationId xmlns:a16="http://schemas.microsoft.com/office/drawing/2014/main" id="{06D41C61-C5D8-7344-8F6B-AC15882864B7}"/>
              </a:ext>
            </a:extLst>
          </p:cNvPr>
          <p:cNvSpPr>
            <a:spLocks noGrp="1"/>
          </p:cNvSpPr>
          <p:nvPr>
            <p:ph sz="half" idx="2"/>
          </p:nvPr>
        </p:nvSpPr>
        <p:spPr>
          <a:xfrm>
            <a:off x="4648200" y="1600200"/>
            <a:ext cx="4038600" cy="4525963"/>
          </a:xfrm>
        </p:spPr>
        <p:txBody>
          <a:bodyPr/>
          <a:lstStyle/>
          <a:p>
            <a:r>
              <a:rPr lang="en-US" altLang="en-US" sz="2400">
                <a:ea typeface="ＭＳ Ｐゴシック" panose="020B0600070205080204" pitchFamily="34" charset="-128"/>
              </a:rPr>
              <a:t>Take off the top cover by pulling straight up</a:t>
            </a:r>
          </a:p>
        </p:txBody>
      </p:sp>
      <p:sp>
        <p:nvSpPr>
          <p:cNvPr id="3" name="Footer Placeholder 2">
            <a:extLst>
              <a:ext uri="{FF2B5EF4-FFF2-40B4-BE49-F238E27FC236}">
                <a16:creationId xmlns:a16="http://schemas.microsoft.com/office/drawing/2014/main" id="{6ED9349B-D1FF-F747-9024-56872A344305}"/>
              </a:ext>
            </a:extLst>
          </p:cNvPr>
          <p:cNvSpPr>
            <a:spLocks noGrp="1"/>
          </p:cNvSpPr>
          <p:nvPr>
            <p:ph type="ftr" sz="quarter" idx="11"/>
          </p:nvPr>
        </p:nvSpPr>
        <p:spPr/>
        <p:txBody>
          <a:bodyPr/>
          <a:lstStyle/>
          <a:p>
            <a:pPr>
              <a:defRPr/>
            </a:pPr>
            <a:r>
              <a:rPr lang="en-US"/>
              <a:t>www.rkiinstruments.com</a:t>
            </a:r>
          </a:p>
        </p:txBody>
      </p:sp>
      <p:sp>
        <p:nvSpPr>
          <p:cNvPr id="6" name="Slide Number Placeholder 5">
            <a:extLst>
              <a:ext uri="{FF2B5EF4-FFF2-40B4-BE49-F238E27FC236}">
                <a16:creationId xmlns:a16="http://schemas.microsoft.com/office/drawing/2014/main" id="{E5E6E62F-FF48-C042-BCFB-EC94EA89F4EA}"/>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D75910F5-15FF-AB44-BDC3-E5537353904B}" type="slidenum">
              <a:rPr lang="en-US" altLang="en-US" sz="1000">
                <a:solidFill>
                  <a:srgbClr val="898989"/>
                </a:solidFill>
                <a:latin typeface="Century Gothic" panose="020B0502020202020204" pitchFamily="34" charset="0"/>
              </a:rPr>
              <a:pPr/>
              <a:t>68</a:t>
            </a:fld>
            <a:endParaRPr lang="en-US" altLang="en-US" sz="1000">
              <a:solidFill>
                <a:srgbClr val="898989"/>
              </a:solidFill>
              <a:latin typeface="Century Gothic" panose="020B0502020202020204" pitchFamily="34" charset="0"/>
            </a:endParaRPr>
          </a:p>
        </p:txBody>
      </p:sp>
    </p:spTree>
  </p:cSld>
  <p:clrMapOvr>
    <a:masterClrMapping/>
  </p:clrMapOvr>
  <p:transition>
    <p:zoom/>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Title 1">
            <a:extLst>
              <a:ext uri="{FF2B5EF4-FFF2-40B4-BE49-F238E27FC236}">
                <a16:creationId xmlns:a16="http://schemas.microsoft.com/office/drawing/2014/main" id="{2B6333A6-F9BE-D84E-A567-37417D7FDA5D}"/>
              </a:ext>
            </a:extLst>
          </p:cNvPr>
          <p:cNvSpPr>
            <a:spLocks noGrp="1"/>
          </p:cNvSpPr>
          <p:nvPr>
            <p:ph type="title"/>
          </p:nvPr>
        </p:nvSpPr>
        <p:spPr/>
        <p:txBody>
          <a:bodyPr/>
          <a:lstStyle/>
          <a:p>
            <a:r>
              <a:rPr lang="en-US" altLang="en-US" sz="3600">
                <a:ea typeface="ＭＳ Ｐゴシック" panose="020B0600070205080204" pitchFamily="34" charset="-128"/>
              </a:rPr>
              <a:t>Replacing the Pump</a:t>
            </a:r>
          </a:p>
        </p:txBody>
      </p:sp>
      <p:pic>
        <p:nvPicPr>
          <p:cNvPr id="100354" name="Picture Placeholder 4" descr="top4 copy.jpg">
            <a:extLst>
              <a:ext uri="{FF2B5EF4-FFF2-40B4-BE49-F238E27FC236}">
                <a16:creationId xmlns:a16="http://schemas.microsoft.com/office/drawing/2014/main" id="{7AE8343B-303A-E84E-B7B3-50A6862C4853}"/>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rcRect/>
          <a:stretch>
            <a:fillRect/>
          </a:stretch>
        </p:blipFill>
        <p:spPr>
          <a:xfrm>
            <a:off x="1277938" y="1277938"/>
            <a:ext cx="2913062" cy="3870325"/>
          </a:xfrm>
        </p:spPr>
      </p:pic>
      <p:sp>
        <p:nvSpPr>
          <p:cNvPr id="100355" name="Text Placeholder 3">
            <a:extLst>
              <a:ext uri="{FF2B5EF4-FFF2-40B4-BE49-F238E27FC236}">
                <a16:creationId xmlns:a16="http://schemas.microsoft.com/office/drawing/2014/main" id="{98E7EAF7-721F-7F43-82BB-EFF3BB389D68}"/>
              </a:ext>
            </a:extLst>
          </p:cNvPr>
          <p:cNvSpPr>
            <a:spLocks noGrp="1"/>
          </p:cNvSpPr>
          <p:nvPr>
            <p:ph sz="half" idx="2"/>
          </p:nvPr>
        </p:nvSpPr>
        <p:spPr>
          <a:xfrm>
            <a:off x="4627563" y="1600200"/>
            <a:ext cx="4059237" cy="4525963"/>
          </a:xfrm>
        </p:spPr>
        <p:txBody>
          <a:bodyPr/>
          <a:lstStyle/>
          <a:p>
            <a:r>
              <a:rPr lang="en-US" altLang="en-US" sz="2400">
                <a:ea typeface="ＭＳ Ｐゴシック" panose="020B0600070205080204" pitchFamily="34" charset="-128"/>
              </a:rPr>
              <a:t>Grasp the pump and gently pull it out of the unit (Note: it is still connected to the board by wires)</a:t>
            </a:r>
          </a:p>
          <a:p>
            <a:r>
              <a:rPr lang="en-US" altLang="en-US" sz="2400">
                <a:ea typeface="ＭＳ Ｐゴシック" panose="020B0600070205080204" pitchFamily="34" charset="-128"/>
              </a:rPr>
              <a:t>Grasp the pump wires and unplug connector</a:t>
            </a:r>
          </a:p>
        </p:txBody>
      </p:sp>
      <p:sp>
        <p:nvSpPr>
          <p:cNvPr id="3" name="Footer Placeholder 2">
            <a:extLst>
              <a:ext uri="{FF2B5EF4-FFF2-40B4-BE49-F238E27FC236}">
                <a16:creationId xmlns:a16="http://schemas.microsoft.com/office/drawing/2014/main" id="{5696B350-0BC6-AC43-A45D-E7CE6A9FC4EB}"/>
              </a:ext>
            </a:extLst>
          </p:cNvPr>
          <p:cNvSpPr>
            <a:spLocks noGrp="1"/>
          </p:cNvSpPr>
          <p:nvPr>
            <p:ph type="ftr" sz="quarter" idx="11"/>
          </p:nvPr>
        </p:nvSpPr>
        <p:spPr/>
        <p:txBody>
          <a:bodyPr/>
          <a:lstStyle/>
          <a:p>
            <a:pPr>
              <a:defRPr/>
            </a:pPr>
            <a:r>
              <a:rPr lang="en-US"/>
              <a:t>www.rkiinstruments.com</a:t>
            </a:r>
          </a:p>
        </p:txBody>
      </p:sp>
      <p:sp>
        <p:nvSpPr>
          <p:cNvPr id="6" name="Slide Number Placeholder 5">
            <a:extLst>
              <a:ext uri="{FF2B5EF4-FFF2-40B4-BE49-F238E27FC236}">
                <a16:creationId xmlns:a16="http://schemas.microsoft.com/office/drawing/2014/main" id="{81631A29-7219-4A4D-B812-F33A800A04D9}"/>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2CAED6D3-81E4-6145-87E3-2390AC8B5B2B}" type="slidenum">
              <a:rPr lang="en-US" altLang="en-US" sz="1000">
                <a:solidFill>
                  <a:srgbClr val="898989"/>
                </a:solidFill>
                <a:latin typeface="Century Gothic" panose="020B0502020202020204" pitchFamily="34" charset="0"/>
              </a:rPr>
              <a:pPr/>
              <a:t>69</a:t>
            </a:fld>
            <a:endParaRPr lang="en-US" altLang="en-US" sz="1000">
              <a:solidFill>
                <a:srgbClr val="898989"/>
              </a:solidFill>
              <a:latin typeface="Century Gothic" panose="020B0502020202020204" pitchFamily="34" charset="0"/>
            </a:endParaRPr>
          </a:p>
        </p:txBody>
      </p:sp>
      <p:cxnSp>
        <p:nvCxnSpPr>
          <p:cNvPr id="9" name="Elbow Connector 8">
            <a:extLst>
              <a:ext uri="{FF2B5EF4-FFF2-40B4-BE49-F238E27FC236}">
                <a16:creationId xmlns:a16="http://schemas.microsoft.com/office/drawing/2014/main" id="{6F388F4D-0417-F147-BD15-9083BEC7C874}"/>
              </a:ext>
            </a:extLst>
          </p:cNvPr>
          <p:cNvCxnSpPr>
            <a:cxnSpLocks noChangeShapeType="1"/>
          </p:cNvCxnSpPr>
          <p:nvPr/>
        </p:nvCxnSpPr>
        <p:spPr bwMode="auto">
          <a:xfrm rot="16200000" flipV="1">
            <a:off x="2563813" y="4225925"/>
            <a:ext cx="992187" cy="684213"/>
          </a:xfrm>
          <a:prstGeom prst="bentConnector3">
            <a:avLst>
              <a:gd name="adj1" fmla="val 50000"/>
            </a:avLst>
          </a:prstGeom>
          <a:noFill/>
          <a:ln w="25400">
            <a:solidFill>
              <a:schemeClr val="accent1"/>
            </a:solidFill>
            <a:miter lim="800000"/>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2" name="TextBox 11">
            <a:extLst>
              <a:ext uri="{FF2B5EF4-FFF2-40B4-BE49-F238E27FC236}">
                <a16:creationId xmlns:a16="http://schemas.microsoft.com/office/drawing/2014/main" id="{DCE349E3-E3FE-7F46-A469-6780EC00EA73}"/>
              </a:ext>
            </a:extLst>
          </p:cNvPr>
          <p:cNvSpPr txBox="1"/>
          <p:nvPr/>
        </p:nvSpPr>
        <p:spPr>
          <a:xfrm>
            <a:off x="1925638" y="5122863"/>
            <a:ext cx="2971800" cy="585787"/>
          </a:xfrm>
          <a:prstGeom prst="rect">
            <a:avLst/>
          </a:prstGeom>
          <a:noFill/>
        </p:spPr>
        <p:txBody>
          <a:bodyPr>
            <a:spAutoFit/>
          </a:bodyPr>
          <a:lstStyle/>
          <a:p>
            <a:pPr>
              <a:defRPr/>
            </a:pPr>
            <a:r>
              <a:rPr lang="en-US" sz="1600" dirty="0">
                <a:latin typeface="+mn-lt"/>
                <a:ea typeface="ＭＳ Ｐゴシック" charset="0"/>
                <a:cs typeface="ＭＳ Ｐゴシック" charset="0"/>
              </a:rPr>
              <a:t>Point at which the pump is connected to the board</a:t>
            </a:r>
          </a:p>
        </p:txBody>
      </p:sp>
    </p:spTree>
  </p:cSld>
  <p:clrMapOvr>
    <a:masterClrMapping/>
  </p:clrMapOvr>
  <p:transition>
    <p:zoom/>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a:extLst>
              <a:ext uri="{FF2B5EF4-FFF2-40B4-BE49-F238E27FC236}">
                <a16:creationId xmlns:a16="http://schemas.microsoft.com/office/drawing/2014/main" id="{21F79DE7-2BE6-9A4B-87C4-DF1D6A83285F}"/>
              </a:ext>
            </a:extLst>
          </p:cNvPr>
          <p:cNvSpPr>
            <a:spLocks noGrp="1"/>
          </p:cNvSpPr>
          <p:nvPr>
            <p:ph type="title"/>
          </p:nvPr>
        </p:nvSpPr>
        <p:spPr/>
        <p:txBody>
          <a:bodyPr/>
          <a:lstStyle/>
          <a:p>
            <a:r>
              <a:rPr lang="en-US" altLang="en-US" sz="3600">
                <a:ea typeface="ＭＳ Ｐゴシック" panose="020B0600070205080204" pitchFamily="34" charset="-128"/>
              </a:rPr>
              <a:t>Turning On the Unit, Normal Mode</a:t>
            </a:r>
          </a:p>
        </p:txBody>
      </p:sp>
      <p:sp>
        <p:nvSpPr>
          <p:cNvPr id="36866" name="Content Placeholder 2">
            <a:extLst>
              <a:ext uri="{FF2B5EF4-FFF2-40B4-BE49-F238E27FC236}">
                <a16:creationId xmlns:a16="http://schemas.microsoft.com/office/drawing/2014/main" id="{BEA570DA-EF62-9246-9D90-7C174C9BC7D6}"/>
              </a:ext>
            </a:extLst>
          </p:cNvPr>
          <p:cNvSpPr>
            <a:spLocks noGrp="1"/>
          </p:cNvSpPr>
          <p:nvPr>
            <p:ph idx="1"/>
          </p:nvPr>
        </p:nvSpPr>
        <p:spPr>
          <a:xfrm>
            <a:off x="457200" y="1600200"/>
            <a:ext cx="6662738" cy="4525963"/>
          </a:xfrm>
        </p:spPr>
        <p:txBody>
          <a:bodyPr/>
          <a:lstStyle/>
          <a:p>
            <a:r>
              <a:rPr lang="en-US" altLang="en-US" sz="2000">
                <a:ea typeface="ＭＳ Ｐゴシック" panose="020B0600070205080204" pitchFamily="34" charset="-128"/>
              </a:rPr>
              <a:t>If BP RMNDR is turned on, the screen that appears next depends on how BP EXPRD is set in the Maintenance Mode Menu</a:t>
            </a:r>
          </a:p>
          <a:p>
            <a:pPr lvl="1"/>
            <a:r>
              <a:rPr lang="en-US" altLang="en-US" sz="1800">
                <a:ea typeface="ＭＳ Ｐゴシック" panose="020B0600070205080204" pitchFamily="34" charset="-128"/>
              </a:rPr>
              <a:t>If the unit is due for a bump test and BP EXPRD is set to CONFIRM the alarm LED’s and buzzer will pulse several times. After this, press the RESET SILENCE button until you hear a beep to continue</a:t>
            </a:r>
          </a:p>
          <a:p>
            <a:pPr lvl="1"/>
            <a:r>
              <a:rPr lang="en-US" altLang="en-US" sz="1800">
                <a:ea typeface="ＭＳ Ｐゴシック" panose="020B0600070205080204" pitchFamily="34" charset="-128"/>
              </a:rPr>
              <a:t>If the unit is due for a bump test and BP EXPRD is set to NOT USE the GX-2012 cannot be used until a bump test has been performed by selecting BUMP in the Maintenance Mode menu.</a:t>
            </a:r>
          </a:p>
          <a:p>
            <a:pPr lvl="1"/>
            <a:r>
              <a:rPr lang="en-US" altLang="en-US" sz="1800">
                <a:ea typeface="ＭＳ Ｐゴシック" panose="020B0600070205080204" pitchFamily="34" charset="-128"/>
              </a:rPr>
              <a:t>If a bump test is not due or BP EXPRD is set to NO EFFECT, then a screen appears for a few seconds indicating when the next bump test is due.</a:t>
            </a:r>
          </a:p>
        </p:txBody>
      </p:sp>
      <p:sp>
        <p:nvSpPr>
          <p:cNvPr id="4" name="Footer Placeholder 3">
            <a:extLst>
              <a:ext uri="{FF2B5EF4-FFF2-40B4-BE49-F238E27FC236}">
                <a16:creationId xmlns:a16="http://schemas.microsoft.com/office/drawing/2014/main" id="{2DCB8E0C-4B08-7146-A6BE-040D9DF89525}"/>
              </a:ext>
            </a:extLst>
          </p:cNvPr>
          <p:cNvSpPr>
            <a:spLocks noGrp="1"/>
          </p:cNvSpPr>
          <p:nvPr>
            <p:ph type="ftr" sz="quarter" idx="11"/>
          </p:nvPr>
        </p:nvSpPr>
        <p:spPr/>
        <p:txBody>
          <a:bodyPr/>
          <a:lstStyle/>
          <a:p>
            <a:pPr>
              <a:defRPr/>
            </a:pPr>
            <a:r>
              <a:rPr lang="en-US"/>
              <a:t>www.rkiinstruments.com</a:t>
            </a:r>
          </a:p>
        </p:txBody>
      </p:sp>
      <p:sp>
        <p:nvSpPr>
          <p:cNvPr id="8" name="Slide Number Placeholder 7">
            <a:extLst>
              <a:ext uri="{FF2B5EF4-FFF2-40B4-BE49-F238E27FC236}">
                <a16:creationId xmlns:a16="http://schemas.microsoft.com/office/drawing/2014/main" id="{4976AFB7-E13D-884A-9646-457E8053BB7F}"/>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96F800DF-7B85-C04D-A73E-7007547B4A99}" type="slidenum">
              <a:rPr lang="en-US" altLang="en-US" sz="1000">
                <a:solidFill>
                  <a:srgbClr val="898989"/>
                </a:solidFill>
                <a:latin typeface="Century Gothic" panose="020B0502020202020204" pitchFamily="34" charset="0"/>
              </a:rPr>
              <a:pPr/>
              <a:t>7</a:t>
            </a:fld>
            <a:endParaRPr lang="en-US" altLang="en-US" sz="1000">
              <a:solidFill>
                <a:srgbClr val="898989"/>
              </a:solidFill>
              <a:latin typeface="Century Gothic" panose="020B0502020202020204" pitchFamily="34" charset="0"/>
            </a:endParaRPr>
          </a:p>
        </p:txBody>
      </p:sp>
      <p:pic>
        <p:nvPicPr>
          <p:cNvPr id="36869" name="Picture 4">
            <a:extLst>
              <a:ext uri="{FF2B5EF4-FFF2-40B4-BE49-F238E27FC236}">
                <a16:creationId xmlns:a16="http://schemas.microsoft.com/office/drawing/2014/main" id="{7CE9CDA3-6132-DC45-954C-D62C0244FAB9}"/>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7429500" y="1724025"/>
            <a:ext cx="1016000" cy="10080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36870" name="Picture 5">
            <a:extLst>
              <a:ext uri="{FF2B5EF4-FFF2-40B4-BE49-F238E27FC236}">
                <a16:creationId xmlns:a16="http://schemas.microsoft.com/office/drawing/2014/main" id="{9B6CC3B6-D1B1-AC47-8AC6-0158FBA5BD4C}"/>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7429500" y="2951163"/>
            <a:ext cx="1028700" cy="102076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36871" name="Picture 6">
            <a:extLst>
              <a:ext uri="{FF2B5EF4-FFF2-40B4-BE49-F238E27FC236}">
                <a16:creationId xmlns:a16="http://schemas.microsoft.com/office/drawing/2014/main" id="{DAC77641-3466-C64A-A4CA-2663146642AF}"/>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7429500" y="4200525"/>
            <a:ext cx="1028700" cy="10287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zoom/>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Title 1">
            <a:extLst>
              <a:ext uri="{FF2B5EF4-FFF2-40B4-BE49-F238E27FC236}">
                <a16:creationId xmlns:a16="http://schemas.microsoft.com/office/drawing/2014/main" id="{E8AE2FAA-A6B8-2146-A2D1-5C05F5A05B2D}"/>
              </a:ext>
            </a:extLst>
          </p:cNvPr>
          <p:cNvSpPr>
            <a:spLocks noGrp="1"/>
          </p:cNvSpPr>
          <p:nvPr>
            <p:ph type="title"/>
          </p:nvPr>
        </p:nvSpPr>
        <p:spPr/>
        <p:txBody>
          <a:bodyPr/>
          <a:lstStyle/>
          <a:p>
            <a:r>
              <a:rPr lang="en-US" altLang="en-US" sz="3600">
                <a:ea typeface="ＭＳ Ｐゴシック" panose="020B0600070205080204" pitchFamily="34" charset="-128"/>
              </a:rPr>
              <a:t>Replacing the Pump</a:t>
            </a:r>
          </a:p>
        </p:txBody>
      </p:sp>
      <p:pic>
        <p:nvPicPr>
          <p:cNvPr id="101378" name="Picture Placeholder 4" descr="IMG_3717.jpg">
            <a:extLst>
              <a:ext uri="{FF2B5EF4-FFF2-40B4-BE49-F238E27FC236}">
                <a16:creationId xmlns:a16="http://schemas.microsoft.com/office/drawing/2014/main" id="{A3E98207-A069-A642-A342-C1C4F847C519}"/>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rcRect/>
          <a:stretch>
            <a:fillRect/>
          </a:stretch>
        </p:blipFill>
        <p:spPr>
          <a:xfrm>
            <a:off x="931863" y="1385888"/>
            <a:ext cx="3302000" cy="3014662"/>
          </a:xfrm>
        </p:spPr>
      </p:pic>
      <p:sp>
        <p:nvSpPr>
          <p:cNvPr id="101379" name="Text Placeholder 3">
            <a:extLst>
              <a:ext uri="{FF2B5EF4-FFF2-40B4-BE49-F238E27FC236}">
                <a16:creationId xmlns:a16="http://schemas.microsoft.com/office/drawing/2014/main" id="{B2C147D9-90AC-8D44-B2C0-3DF9E41E5F0B}"/>
              </a:ext>
            </a:extLst>
          </p:cNvPr>
          <p:cNvSpPr>
            <a:spLocks noGrp="1"/>
          </p:cNvSpPr>
          <p:nvPr>
            <p:ph sz="half" idx="2"/>
          </p:nvPr>
        </p:nvSpPr>
        <p:spPr>
          <a:xfrm>
            <a:off x="4648200" y="1600200"/>
            <a:ext cx="4038600" cy="4525963"/>
          </a:xfrm>
        </p:spPr>
        <p:txBody>
          <a:bodyPr/>
          <a:lstStyle/>
          <a:p>
            <a:r>
              <a:rPr lang="en-US" altLang="en-US" sz="2400">
                <a:ea typeface="ＭＳ Ｐゴシック" panose="020B0600070205080204" pitchFamily="34" charset="-128"/>
              </a:rPr>
              <a:t>Replace diaphragm or replace the pump</a:t>
            </a:r>
          </a:p>
          <a:p>
            <a:r>
              <a:rPr lang="en-US" altLang="en-US" sz="2400">
                <a:ea typeface="ＭＳ Ｐゴシック" panose="020B0600070205080204" pitchFamily="34" charset="-128"/>
              </a:rPr>
              <a:t>Assemble in reverse order</a:t>
            </a:r>
          </a:p>
        </p:txBody>
      </p:sp>
      <p:sp>
        <p:nvSpPr>
          <p:cNvPr id="3" name="Footer Placeholder 2">
            <a:extLst>
              <a:ext uri="{FF2B5EF4-FFF2-40B4-BE49-F238E27FC236}">
                <a16:creationId xmlns:a16="http://schemas.microsoft.com/office/drawing/2014/main" id="{52BBBDCA-5605-014D-B9AF-3B624812AB0C}"/>
              </a:ext>
            </a:extLst>
          </p:cNvPr>
          <p:cNvSpPr>
            <a:spLocks noGrp="1"/>
          </p:cNvSpPr>
          <p:nvPr>
            <p:ph type="ftr" sz="quarter" idx="11"/>
          </p:nvPr>
        </p:nvSpPr>
        <p:spPr/>
        <p:txBody>
          <a:bodyPr/>
          <a:lstStyle/>
          <a:p>
            <a:pPr>
              <a:defRPr/>
            </a:pPr>
            <a:r>
              <a:rPr lang="en-US"/>
              <a:t>www.rkiinstruments.com</a:t>
            </a:r>
          </a:p>
        </p:txBody>
      </p:sp>
      <p:sp>
        <p:nvSpPr>
          <p:cNvPr id="7" name="Slide Number Placeholder 6">
            <a:extLst>
              <a:ext uri="{FF2B5EF4-FFF2-40B4-BE49-F238E27FC236}">
                <a16:creationId xmlns:a16="http://schemas.microsoft.com/office/drawing/2014/main" id="{BCB5138A-1B9C-B042-BCA3-B6BDC70F0DCB}"/>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A049E751-00F9-834B-8C9C-DF2C1A6AB4FA}" type="slidenum">
              <a:rPr lang="en-US" altLang="en-US" sz="1000">
                <a:solidFill>
                  <a:srgbClr val="898989"/>
                </a:solidFill>
                <a:latin typeface="Century Gothic" panose="020B0502020202020204" pitchFamily="34" charset="0"/>
              </a:rPr>
              <a:pPr/>
              <a:t>70</a:t>
            </a:fld>
            <a:endParaRPr lang="en-US" altLang="en-US" sz="1000">
              <a:solidFill>
                <a:srgbClr val="898989"/>
              </a:solidFill>
              <a:latin typeface="Century Gothic" panose="020B0502020202020204" pitchFamily="34" charset="0"/>
            </a:endParaRPr>
          </a:p>
        </p:txBody>
      </p:sp>
      <p:sp>
        <p:nvSpPr>
          <p:cNvPr id="6" name="TextBox 5">
            <a:extLst>
              <a:ext uri="{FF2B5EF4-FFF2-40B4-BE49-F238E27FC236}">
                <a16:creationId xmlns:a16="http://schemas.microsoft.com/office/drawing/2014/main" id="{DBB40D19-F37A-EB41-824E-97D4B8163C31}"/>
              </a:ext>
            </a:extLst>
          </p:cNvPr>
          <p:cNvSpPr txBox="1"/>
          <p:nvPr/>
        </p:nvSpPr>
        <p:spPr>
          <a:xfrm>
            <a:off x="1201738" y="4276725"/>
            <a:ext cx="2474912" cy="369888"/>
          </a:xfrm>
          <a:prstGeom prst="rect">
            <a:avLst/>
          </a:prstGeom>
          <a:noFill/>
        </p:spPr>
        <p:txBody>
          <a:bodyPr wrap="none">
            <a:spAutoFit/>
          </a:bodyPr>
          <a:lstStyle/>
          <a:p>
            <a:pPr>
              <a:defRPr/>
            </a:pPr>
            <a:r>
              <a:rPr lang="en-US" sz="1800" dirty="0">
                <a:latin typeface="+mn-lt"/>
                <a:ea typeface="ＭＳ Ｐゴシック" charset="0"/>
                <a:cs typeface="ＭＳ Ｐゴシック" charset="0"/>
              </a:rPr>
              <a:t>Disconnected Pump</a:t>
            </a:r>
          </a:p>
        </p:txBody>
      </p:sp>
    </p:spTree>
  </p:cSld>
  <p:clrMapOvr>
    <a:masterClrMapping/>
  </p:clrMapOvr>
  <p:transition>
    <p:zoom/>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Title 1">
            <a:extLst>
              <a:ext uri="{FF2B5EF4-FFF2-40B4-BE49-F238E27FC236}">
                <a16:creationId xmlns:a16="http://schemas.microsoft.com/office/drawing/2014/main" id="{CB999FFA-6CCD-4A49-87BC-B93F31EE1B80}"/>
              </a:ext>
            </a:extLst>
          </p:cNvPr>
          <p:cNvSpPr>
            <a:spLocks noGrp="1"/>
          </p:cNvSpPr>
          <p:nvPr>
            <p:ph type="title"/>
          </p:nvPr>
        </p:nvSpPr>
        <p:spPr/>
        <p:txBody>
          <a:bodyPr/>
          <a:lstStyle/>
          <a:p>
            <a:r>
              <a:rPr lang="en-US" altLang="en-US" sz="3600">
                <a:ea typeface="ＭＳ Ｐゴシック" panose="020B0600070205080204" pitchFamily="34" charset="-128"/>
              </a:rPr>
              <a:t>Replacing the LCD Screen</a:t>
            </a:r>
          </a:p>
        </p:txBody>
      </p:sp>
      <p:sp>
        <p:nvSpPr>
          <p:cNvPr id="102402" name="Text Placeholder 3">
            <a:extLst>
              <a:ext uri="{FF2B5EF4-FFF2-40B4-BE49-F238E27FC236}">
                <a16:creationId xmlns:a16="http://schemas.microsoft.com/office/drawing/2014/main" id="{35C89558-2647-E348-95D1-28B8F9BDB52F}"/>
              </a:ext>
            </a:extLst>
          </p:cNvPr>
          <p:cNvSpPr>
            <a:spLocks noGrp="1"/>
          </p:cNvSpPr>
          <p:nvPr>
            <p:ph sz="half" idx="2"/>
          </p:nvPr>
        </p:nvSpPr>
        <p:spPr>
          <a:xfrm>
            <a:off x="4648200" y="1600200"/>
            <a:ext cx="4038600" cy="4525963"/>
          </a:xfrm>
        </p:spPr>
        <p:txBody>
          <a:bodyPr/>
          <a:lstStyle/>
          <a:p>
            <a:r>
              <a:rPr lang="en-US" altLang="en-US" sz="2400">
                <a:ea typeface="ＭＳ Ｐゴシック" panose="020B0600070205080204" pitchFamily="34" charset="-128"/>
              </a:rPr>
              <a:t>Use a screwdriver to remove the three screws holding the flow chamber</a:t>
            </a:r>
          </a:p>
          <a:p>
            <a:r>
              <a:rPr lang="en-US" altLang="en-US" sz="2400">
                <a:ea typeface="ＭＳ Ｐゴシック" panose="020B0600070205080204" pitchFamily="34" charset="-128"/>
              </a:rPr>
              <a:t>Grab the exhaust tube and pull it gently away from the unit to slide the flow chamber out of the unit</a:t>
            </a:r>
          </a:p>
        </p:txBody>
      </p:sp>
      <p:sp>
        <p:nvSpPr>
          <p:cNvPr id="3" name="Footer Placeholder 2">
            <a:extLst>
              <a:ext uri="{FF2B5EF4-FFF2-40B4-BE49-F238E27FC236}">
                <a16:creationId xmlns:a16="http://schemas.microsoft.com/office/drawing/2014/main" id="{06F35C1B-33B9-AF4D-94D5-81B637E3F5AD}"/>
              </a:ext>
            </a:extLst>
          </p:cNvPr>
          <p:cNvSpPr>
            <a:spLocks noGrp="1"/>
          </p:cNvSpPr>
          <p:nvPr>
            <p:ph type="ftr" sz="quarter" idx="11"/>
          </p:nvPr>
        </p:nvSpPr>
        <p:spPr/>
        <p:txBody>
          <a:bodyPr/>
          <a:lstStyle/>
          <a:p>
            <a:pPr>
              <a:defRPr/>
            </a:pPr>
            <a:r>
              <a:rPr lang="en-US"/>
              <a:t>www.rkiinstruments.com</a:t>
            </a:r>
          </a:p>
        </p:txBody>
      </p:sp>
      <p:sp>
        <p:nvSpPr>
          <p:cNvPr id="6" name="Slide Number Placeholder 5">
            <a:extLst>
              <a:ext uri="{FF2B5EF4-FFF2-40B4-BE49-F238E27FC236}">
                <a16:creationId xmlns:a16="http://schemas.microsoft.com/office/drawing/2014/main" id="{3BF91E8C-17C0-5B4A-AFC7-D230206ADA58}"/>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795395E2-3054-B64B-BC23-2668FE484E9B}" type="slidenum">
              <a:rPr lang="en-US" altLang="en-US" sz="1000">
                <a:solidFill>
                  <a:srgbClr val="898989"/>
                </a:solidFill>
                <a:latin typeface="Century Gothic" panose="020B0502020202020204" pitchFamily="34" charset="0"/>
              </a:rPr>
              <a:pPr/>
              <a:t>71</a:t>
            </a:fld>
            <a:endParaRPr lang="en-US" altLang="en-US" sz="1000">
              <a:solidFill>
                <a:srgbClr val="898989"/>
              </a:solidFill>
              <a:latin typeface="Century Gothic" panose="020B0502020202020204" pitchFamily="34" charset="0"/>
            </a:endParaRPr>
          </a:p>
        </p:txBody>
      </p:sp>
      <p:pic>
        <p:nvPicPr>
          <p:cNvPr id="102405" name="Picture Placeholder 4" descr="backside.psd">
            <a:extLst>
              <a:ext uri="{FF2B5EF4-FFF2-40B4-BE49-F238E27FC236}">
                <a16:creationId xmlns:a16="http://schemas.microsoft.com/office/drawing/2014/main" id="{6EBA263B-D003-8446-95F3-066A99B6D09C}"/>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439863" y="1716088"/>
            <a:ext cx="2235200" cy="404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Straight Arrow Connector 11">
            <a:extLst>
              <a:ext uri="{FF2B5EF4-FFF2-40B4-BE49-F238E27FC236}">
                <a16:creationId xmlns:a16="http://schemas.microsoft.com/office/drawing/2014/main" id="{B52CBE19-330D-044D-8C50-3886D4BF315E}"/>
              </a:ext>
            </a:extLst>
          </p:cNvPr>
          <p:cNvCxnSpPr>
            <a:cxnSpLocks noChangeShapeType="1"/>
          </p:cNvCxnSpPr>
          <p:nvPr/>
        </p:nvCxnSpPr>
        <p:spPr bwMode="auto">
          <a:xfrm>
            <a:off x="1676400" y="1846263"/>
            <a:ext cx="957263" cy="904875"/>
          </a:xfrm>
          <a:prstGeom prst="straightConnector1">
            <a:avLst/>
          </a:prstGeom>
          <a:noFill/>
          <a:ln w="25400">
            <a:solidFill>
              <a:schemeClr val="accent1">
                <a:alpha val="50195"/>
              </a:schemeClr>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13" name="Straight Arrow Connector 12">
            <a:extLst>
              <a:ext uri="{FF2B5EF4-FFF2-40B4-BE49-F238E27FC236}">
                <a16:creationId xmlns:a16="http://schemas.microsoft.com/office/drawing/2014/main" id="{DF5BFF53-089B-7D4A-B8FD-726F3BAC828F}"/>
              </a:ext>
            </a:extLst>
          </p:cNvPr>
          <p:cNvCxnSpPr>
            <a:cxnSpLocks noChangeShapeType="1"/>
          </p:cNvCxnSpPr>
          <p:nvPr/>
        </p:nvCxnSpPr>
        <p:spPr bwMode="auto">
          <a:xfrm flipV="1">
            <a:off x="1531938" y="3802063"/>
            <a:ext cx="457200" cy="304800"/>
          </a:xfrm>
          <a:prstGeom prst="straightConnector1">
            <a:avLst/>
          </a:prstGeom>
          <a:noFill/>
          <a:ln w="25400">
            <a:solidFill>
              <a:schemeClr val="accent1">
                <a:alpha val="50195"/>
              </a:schemeClr>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14" name="Straight Arrow Connector 13">
            <a:extLst>
              <a:ext uri="{FF2B5EF4-FFF2-40B4-BE49-F238E27FC236}">
                <a16:creationId xmlns:a16="http://schemas.microsoft.com/office/drawing/2014/main" id="{D79DD5D8-F836-8C4E-98BC-26FD54DB5A0B}"/>
              </a:ext>
            </a:extLst>
          </p:cNvPr>
          <p:cNvCxnSpPr>
            <a:cxnSpLocks noChangeShapeType="1"/>
          </p:cNvCxnSpPr>
          <p:nvPr/>
        </p:nvCxnSpPr>
        <p:spPr bwMode="auto">
          <a:xfrm rot="10800000">
            <a:off x="3124200" y="3802063"/>
            <a:ext cx="381000" cy="304800"/>
          </a:xfrm>
          <a:prstGeom prst="straightConnector1">
            <a:avLst/>
          </a:prstGeom>
          <a:noFill/>
          <a:ln w="25400">
            <a:solidFill>
              <a:schemeClr val="accent1">
                <a:alpha val="50980"/>
              </a:schemeClr>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Tree>
  </p:cSld>
  <p:clrMapOvr>
    <a:masterClrMapping/>
  </p:clrMapOvr>
  <p:transition>
    <p:zoom/>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Title 1">
            <a:extLst>
              <a:ext uri="{FF2B5EF4-FFF2-40B4-BE49-F238E27FC236}">
                <a16:creationId xmlns:a16="http://schemas.microsoft.com/office/drawing/2014/main" id="{8FAC45E1-2B69-424B-9A32-C5E40ED70242}"/>
              </a:ext>
            </a:extLst>
          </p:cNvPr>
          <p:cNvSpPr>
            <a:spLocks noGrp="1"/>
          </p:cNvSpPr>
          <p:nvPr>
            <p:ph type="title"/>
          </p:nvPr>
        </p:nvSpPr>
        <p:spPr/>
        <p:txBody>
          <a:bodyPr/>
          <a:lstStyle/>
          <a:p>
            <a:r>
              <a:rPr lang="en-US" altLang="en-US" sz="3600">
                <a:ea typeface="ＭＳ Ｐゴシック" panose="020B0600070205080204" pitchFamily="34" charset="-128"/>
              </a:rPr>
              <a:t>Replacing the LCD Screen</a:t>
            </a:r>
          </a:p>
        </p:txBody>
      </p:sp>
      <p:pic>
        <p:nvPicPr>
          <p:cNvPr id="103426" name="Picture Placeholder 4" descr="IMG_3791.jpg">
            <a:extLst>
              <a:ext uri="{FF2B5EF4-FFF2-40B4-BE49-F238E27FC236}">
                <a16:creationId xmlns:a16="http://schemas.microsoft.com/office/drawing/2014/main" id="{F1B44597-9DE2-FF4A-AC5D-1A0E35B76EEC}"/>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rcRect/>
          <a:stretch>
            <a:fillRect/>
          </a:stretch>
        </p:blipFill>
        <p:spPr>
          <a:xfrm>
            <a:off x="457200" y="1600200"/>
            <a:ext cx="4038600" cy="4525963"/>
          </a:xfrm>
        </p:spPr>
      </p:pic>
      <p:sp>
        <p:nvSpPr>
          <p:cNvPr id="103427" name="Text Placeholder 3">
            <a:extLst>
              <a:ext uri="{FF2B5EF4-FFF2-40B4-BE49-F238E27FC236}">
                <a16:creationId xmlns:a16="http://schemas.microsoft.com/office/drawing/2014/main" id="{1D889214-7E49-AC48-A6A3-97105D12A694}"/>
              </a:ext>
            </a:extLst>
          </p:cNvPr>
          <p:cNvSpPr>
            <a:spLocks noGrp="1"/>
          </p:cNvSpPr>
          <p:nvPr>
            <p:ph sz="half" idx="2"/>
          </p:nvPr>
        </p:nvSpPr>
        <p:spPr>
          <a:xfrm>
            <a:off x="4648200" y="1600200"/>
            <a:ext cx="4038600" cy="4525963"/>
          </a:xfrm>
        </p:spPr>
        <p:txBody>
          <a:bodyPr/>
          <a:lstStyle/>
          <a:p>
            <a:r>
              <a:rPr lang="en-US" altLang="en-US" sz="2400">
                <a:ea typeface="ＭＳ Ｐゴシック" panose="020B0600070205080204" pitchFamily="34" charset="-128"/>
              </a:rPr>
              <a:t>Remove the sensors from their sockets</a:t>
            </a:r>
          </a:p>
        </p:txBody>
      </p:sp>
      <p:sp>
        <p:nvSpPr>
          <p:cNvPr id="3" name="Footer Placeholder 2">
            <a:extLst>
              <a:ext uri="{FF2B5EF4-FFF2-40B4-BE49-F238E27FC236}">
                <a16:creationId xmlns:a16="http://schemas.microsoft.com/office/drawing/2014/main" id="{7E2EE299-C93E-2C42-A45C-D5324F23CBF3}"/>
              </a:ext>
            </a:extLst>
          </p:cNvPr>
          <p:cNvSpPr>
            <a:spLocks noGrp="1"/>
          </p:cNvSpPr>
          <p:nvPr>
            <p:ph type="ftr" sz="quarter" idx="11"/>
          </p:nvPr>
        </p:nvSpPr>
        <p:spPr/>
        <p:txBody>
          <a:bodyPr/>
          <a:lstStyle/>
          <a:p>
            <a:pPr>
              <a:defRPr/>
            </a:pPr>
            <a:r>
              <a:rPr lang="en-US"/>
              <a:t>www.rkiinstruments.com</a:t>
            </a:r>
          </a:p>
        </p:txBody>
      </p:sp>
      <p:sp>
        <p:nvSpPr>
          <p:cNvPr id="6" name="Slide Number Placeholder 5">
            <a:extLst>
              <a:ext uri="{FF2B5EF4-FFF2-40B4-BE49-F238E27FC236}">
                <a16:creationId xmlns:a16="http://schemas.microsoft.com/office/drawing/2014/main" id="{6C2F8C0C-D298-F74A-9713-2653E1AD8954}"/>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2B18A3C5-9556-7B4F-B6E1-28DBA317CF2C}" type="slidenum">
              <a:rPr lang="en-US" altLang="en-US" sz="1000">
                <a:solidFill>
                  <a:srgbClr val="898989"/>
                </a:solidFill>
                <a:latin typeface="Century Gothic" panose="020B0502020202020204" pitchFamily="34" charset="0"/>
              </a:rPr>
              <a:pPr/>
              <a:t>72</a:t>
            </a:fld>
            <a:endParaRPr lang="en-US" altLang="en-US" sz="1000">
              <a:solidFill>
                <a:srgbClr val="898989"/>
              </a:solidFill>
              <a:latin typeface="Century Gothic" panose="020B0502020202020204" pitchFamily="34" charset="0"/>
            </a:endParaRPr>
          </a:p>
        </p:txBody>
      </p:sp>
    </p:spTree>
  </p:cSld>
  <p:clrMapOvr>
    <a:masterClrMapping/>
  </p:clrMapOvr>
  <p:transition>
    <p:zoom/>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Title 3">
            <a:extLst>
              <a:ext uri="{FF2B5EF4-FFF2-40B4-BE49-F238E27FC236}">
                <a16:creationId xmlns:a16="http://schemas.microsoft.com/office/drawing/2014/main" id="{5ECBF170-F1EB-AE43-8E95-21C1BAD47577}"/>
              </a:ext>
            </a:extLst>
          </p:cNvPr>
          <p:cNvSpPr>
            <a:spLocks noGrp="1"/>
          </p:cNvSpPr>
          <p:nvPr>
            <p:ph type="title"/>
          </p:nvPr>
        </p:nvSpPr>
        <p:spPr/>
        <p:txBody>
          <a:bodyPr/>
          <a:lstStyle/>
          <a:p>
            <a:r>
              <a:rPr lang="en-US" altLang="en-US" sz="3600">
                <a:ea typeface="ＭＳ Ｐゴシック" panose="020B0600070205080204" pitchFamily="34" charset="-128"/>
              </a:rPr>
              <a:t>Replacing the LCD Screen</a:t>
            </a:r>
          </a:p>
        </p:txBody>
      </p:sp>
      <p:pic>
        <p:nvPicPr>
          <p:cNvPr id="104450" name="Picture Placeholder 6" descr="top1 copy.jpg">
            <a:extLst>
              <a:ext uri="{FF2B5EF4-FFF2-40B4-BE49-F238E27FC236}">
                <a16:creationId xmlns:a16="http://schemas.microsoft.com/office/drawing/2014/main" id="{3ADB7987-DCCA-B842-B185-6C0B8BE39CF0}"/>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rcRect/>
          <a:stretch>
            <a:fillRect/>
          </a:stretch>
        </p:blipFill>
        <p:spPr>
          <a:xfrm>
            <a:off x="457200" y="1600200"/>
            <a:ext cx="4038600" cy="4525963"/>
          </a:xfrm>
        </p:spPr>
      </p:pic>
      <p:sp>
        <p:nvSpPr>
          <p:cNvPr id="104451" name="Text Placeholder 5">
            <a:extLst>
              <a:ext uri="{FF2B5EF4-FFF2-40B4-BE49-F238E27FC236}">
                <a16:creationId xmlns:a16="http://schemas.microsoft.com/office/drawing/2014/main" id="{EA1D636E-527C-4F4D-B5AC-32B31BC14059}"/>
              </a:ext>
            </a:extLst>
          </p:cNvPr>
          <p:cNvSpPr>
            <a:spLocks noGrp="1"/>
          </p:cNvSpPr>
          <p:nvPr>
            <p:ph sz="half" idx="2"/>
          </p:nvPr>
        </p:nvSpPr>
        <p:spPr>
          <a:xfrm>
            <a:off x="4648200" y="1600200"/>
            <a:ext cx="4038600" cy="4525963"/>
          </a:xfrm>
        </p:spPr>
        <p:txBody>
          <a:bodyPr/>
          <a:lstStyle/>
          <a:p>
            <a:r>
              <a:rPr lang="en-US" altLang="en-US" sz="2400">
                <a:ea typeface="ＭＳ Ｐゴシック" panose="020B0600070205080204" pitchFamily="34" charset="-128"/>
              </a:rPr>
              <a:t>Unscrew the 4 screws in the top of the unit</a:t>
            </a:r>
          </a:p>
        </p:txBody>
      </p:sp>
      <p:sp>
        <p:nvSpPr>
          <p:cNvPr id="2" name="Footer Placeholder 1">
            <a:extLst>
              <a:ext uri="{FF2B5EF4-FFF2-40B4-BE49-F238E27FC236}">
                <a16:creationId xmlns:a16="http://schemas.microsoft.com/office/drawing/2014/main" id="{B0CB6B1D-607C-FA47-ADC7-41155D1D0556}"/>
              </a:ext>
            </a:extLst>
          </p:cNvPr>
          <p:cNvSpPr>
            <a:spLocks noGrp="1"/>
          </p:cNvSpPr>
          <p:nvPr>
            <p:ph type="ftr" sz="quarter" idx="11"/>
          </p:nvPr>
        </p:nvSpPr>
        <p:spPr/>
        <p:txBody>
          <a:bodyPr/>
          <a:lstStyle/>
          <a:p>
            <a:pPr>
              <a:defRPr/>
            </a:pPr>
            <a:r>
              <a:rPr lang="en-US"/>
              <a:t>www.rkiinstruments.com</a:t>
            </a:r>
          </a:p>
        </p:txBody>
      </p:sp>
      <p:sp>
        <p:nvSpPr>
          <p:cNvPr id="3" name="Slide Number Placeholder 2">
            <a:extLst>
              <a:ext uri="{FF2B5EF4-FFF2-40B4-BE49-F238E27FC236}">
                <a16:creationId xmlns:a16="http://schemas.microsoft.com/office/drawing/2014/main" id="{370D0892-0E2B-D940-8476-73A9A75334CA}"/>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235D4AF0-2751-4144-B6BC-45FC46BD5E6E}" type="slidenum">
              <a:rPr lang="en-US" altLang="en-US" sz="1000">
                <a:solidFill>
                  <a:srgbClr val="898989"/>
                </a:solidFill>
                <a:latin typeface="Century Gothic" panose="020B0502020202020204" pitchFamily="34" charset="0"/>
              </a:rPr>
              <a:pPr/>
              <a:t>73</a:t>
            </a:fld>
            <a:endParaRPr lang="en-US" altLang="en-US" sz="1000">
              <a:solidFill>
                <a:srgbClr val="898989"/>
              </a:solidFill>
              <a:latin typeface="Century Gothic" panose="020B0502020202020204" pitchFamily="34" charset="0"/>
            </a:endParaRPr>
          </a:p>
        </p:txBody>
      </p:sp>
    </p:spTree>
  </p:cSld>
  <p:clrMapOvr>
    <a:masterClrMapping/>
  </p:clrMapOvr>
  <p:transition>
    <p:zoom/>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Title 1">
            <a:extLst>
              <a:ext uri="{FF2B5EF4-FFF2-40B4-BE49-F238E27FC236}">
                <a16:creationId xmlns:a16="http://schemas.microsoft.com/office/drawing/2014/main" id="{D126B211-4FE1-5741-8273-A716C75948D7}"/>
              </a:ext>
            </a:extLst>
          </p:cNvPr>
          <p:cNvSpPr>
            <a:spLocks noGrp="1"/>
          </p:cNvSpPr>
          <p:nvPr>
            <p:ph type="title"/>
          </p:nvPr>
        </p:nvSpPr>
        <p:spPr/>
        <p:txBody>
          <a:bodyPr/>
          <a:lstStyle/>
          <a:p>
            <a:r>
              <a:rPr lang="en-US" altLang="en-US" sz="3600">
                <a:ea typeface="ＭＳ Ｐゴシック" panose="020B0600070205080204" pitchFamily="34" charset="-128"/>
              </a:rPr>
              <a:t>Replacing the LCD Screen</a:t>
            </a:r>
          </a:p>
        </p:txBody>
      </p:sp>
      <p:pic>
        <p:nvPicPr>
          <p:cNvPr id="105474" name="Picture Placeholder 4" descr="top2 copy.jpg">
            <a:extLst>
              <a:ext uri="{FF2B5EF4-FFF2-40B4-BE49-F238E27FC236}">
                <a16:creationId xmlns:a16="http://schemas.microsoft.com/office/drawing/2014/main" id="{1D29A441-B3A9-5B41-9D76-FD73583AA3C0}"/>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rcRect l="-392" t="-310"/>
          <a:stretch>
            <a:fillRect/>
          </a:stretch>
        </p:blipFill>
        <p:spPr>
          <a:xfrm>
            <a:off x="1744663" y="1385888"/>
            <a:ext cx="2590800" cy="4572000"/>
          </a:xfrm>
        </p:spPr>
      </p:pic>
      <p:sp>
        <p:nvSpPr>
          <p:cNvPr id="105475" name="Text Placeholder 3">
            <a:extLst>
              <a:ext uri="{FF2B5EF4-FFF2-40B4-BE49-F238E27FC236}">
                <a16:creationId xmlns:a16="http://schemas.microsoft.com/office/drawing/2014/main" id="{C408451E-CF0A-1E4B-B536-DBF11FD7A67C}"/>
              </a:ext>
            </a:extLst>
          </p:cNvPr>
          <p:cNvSpPr>
            <a:spLocks noGrp="1"/>
          </p:cNvSpPr>
          <p:nvPr>
            <p:ph sz="half" idx="2"/>
          </p:nvPr>
        </p:nvSpPr>
        <p:spPr>
          <a:xfrm>
            <a:off x="4648200" y="1600200"/>
            <a:ext cx="4038600" cy="4525963"/>
          </a:xfrm>
        </p:spPr>
        <p:txBody>
          <a:bodyPr/>
          <a:lstStyle/>
          <a:p>
            <a:r>
              <a:rPr lang="en-US" altLang="en-US" sz="2400">
                <a:ea typeface="ＭＳ Ｐゴシック" panose="020B0600070205080204" pitchFamily="34" charset="-128"/>
              </a:rPr>
              <a:t>Take off the top cover by pulling straight up</a:t>
            </a:r>
          </a:p>
        </p:txBody>
      </p:sp>
      <p:sp>
        <p:nvSpPr>
          <p:cNvPr id="3" name="Footer Placeholder 2">
            <a:extLst>
              <a:ext uri="{FF2B5EF4-FFF2-40B4-BE49-F238E27FC236}">
                <a16:creationId xmlns:a16="http://schemas.microsoft.com/office/drawing/2014/main" id="{2844160E-9275-F84C-A821-18CA9AAC0EE3}"/>
              </a:ext>
            </a:extLst>
          </p:cNvPr>
          <p:cNvSpPr>
            <a:spLocks noGrp="1"/>
          </p:cNvSpPr>
          <p:nvPr>
            <p:ph type="ftr" sz="quarter" idx="11"/>
          </p:nvPr>
        </p:nvSpPr>
        <p:spPr/>
        <p:txBody>
          <a:bodyPr/>
          <a:lstStyle/>
          <a:p>
            <a:pPr>
              <a:defRPr/>
            </a:pPr>
            <a:r>
              <a:rPr lang="en-US"/>
              <a:t>www.rkiinstruments.com</a:t>
            </a:r>
          </a:p>
        </p:txBody>
      </p:sp>
      <p:sp>
        <p:nvSpPr>
          <p:cNvPr id="6" name="Slide Number Placeholder 5">
            <a:extLst>
              <a:ext uri="{FF2B5EF4-FFF2-40B4-BE49-F238E27FC236}">
                <a16:creationId xmlns:a16="http://schemas.microsoft.com/office/drawing/2014/main" id="{FA55480D-2ACB-5C4A-BB65-F3F84CFAD911}"/>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F2D032C7-863F-E84A-86D4-770AC7F2BBFB}" type="slidenum">
              <a:rPr lang="en-US" altLang="en-US" sz="1000">
                <a:solidFill>
                  <a:srgbClr val="898989"/>
                </a:solidFill>
                <a:latin typeface="Century Gothic" panose="020B0502020202020204" pitchFamily="34" charset="0"/>
              </a:rPr>
              <a:pPr/>
              <a:t>74</a:t>
            </a:fld>
            <a:endParaRPr lang="en-US" altLang="en-US" sz="1000">
              <a:solidFill>
                <a:srgbClr val="898989"/>
              </a:solidFill>
              <a:latin typeface="Century Gothic" panose="020B0502020202020204" pitchFamily="34" charset="0"/>
            </a:endParaRPr>
          </a:p>
        </p:txBody>
      </p:sp>
    </p:spTree>
  </p:cSld>
  <p:clrMapOvr>
    <a:masterClrMapping/>
  </p:clrMapOvr>
  <p:transition>
    <p:zoom/>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Title 1">
            <a:extLst>
              <a:ext uri="{FF2B5EF4-FFF2-40B4-BE49-F238E27FC236}">
                <a16:creationId xmlns:a16="http://schemas.microsoft.com/office/drawing/2014/main" id="{7B5E0E97-3CC3-2B45-AD40-06E5F8E0229E}"/>
              </a:ext>
            </a:extLst>
          </p:cNvPr>
          <p:cNvSpPr>
            <a:spLocks noGrp="1"/>
          </p:cNvSpPr>
          <p:nvPr>
            <p:ph type="title"/>
          </p:nvPr>
        </p:nvSpPr>
        <p:spPr/>
        <p:txBody>
          <a:bodyPr/>
          <a:lstStyle/>
          <a:p>
            <a:r>
              <a:rPr lang="en-US" altLang="en-US" sz="3600">
                <a:ea typeface="ＭＳ Ｐゴシック" panose="020B0600070205080204" pitchFamily="34" charset="-128"/>
              </a:rPr>
              <a:t>Replacing the LCD Screen</a:t>
            </a:r>
          </a:p>
        </p:txBody>
      </p:sp>
      <p:sp>
        <p:nvSpPr>
          <p:cNvPr id="106498" name="Text Placeholder 3">
            <a:extLst>
              <a:ext uri="{FF2B5EF4-FFF2-40B4-BE49-F238E27FC236}">
                <a16:creationId xmlns:a16="http://schemas.microsoft.com/office/drawing/2014/main" id="{74CB26AE-94EF-9340-84AD-C661E656B9C5}"/>
              </a:ext>
            </a:extLst>
          </p:cNvPr>
          <p:cNvSpPr>
            <a:spLocks noGrp="1"/>
          </p:cNvSpPr>
          <p:nvPr>
            <p:ph idx="1"/>
          </p:nvPr>
        </p:nvSpPr>
        <p:spPr>
          <a:xfrm>
            <a:off x="457200" y="4876800"/>
            <a:ext cx="8229600" cy="1249363"/>
          </a:xfrm>
        </p:spPr>
        <p:txBody>
          <a:bodyPr/>
          <a:lstStyle/>
          <a:p>
            <a:r>
              <a:rPr lang="en-US" altLang="en-US" sz="2400">
                <a:ea typeface="ＭＳ Ｐゴシック" panose="020B0600070205080204" pitchFamily="34" charset="-128"/>
              </a:rPr>
              <a:t>Once the top is off the unit, gently pull the board out of the top of the unit</a:t>
            </a:r>
          </a:p>
        </p:txBody>
      </p:sp>
      <p:sp>
        <p:nvSpPr>
          <p:cNvPr id="3" name="Footer Placeholder 2">
            <a:extLst>
              <a:ext uri="{FF2B5EF4-FFF2-40B4-BE49-F238E27FC236}">
                <a16:creationId xmlns:a16="http://schemas.microsoft.com/office/drawing/2014/main" id="{3A440803-2FA4-AD45-B669-0BCD3E7524FB}"/>
              </a:ext>
            </a:extLst>
          </p:cNvPr>
          <p:cNvSpPr>
            <a:spLocks noGrp="1"/>
          </p:cNvSpPr>
          <p:nvPr>
            <p:ph type="ftr" sz="quarter" idx="11"/>
          </p:nvPr>
        </p:nvSpPr>
        <p:spPr/>
        <p:txBody>
          <a:bodyPr/>
          <a:lstStyle/>
          <a:p>
            <a:pPr>
              <a:defRPr/>
            </a:pPr>
            <a:r>
              <a:rPr lang="en-US"/>
              <a:t>www.rkiinstruments.com</a:t>
            </a:r>
          </a:p>
        </p:txBody>
      </p:sp>
      <p:pic>
        <p:nvPicPr>
          <p:cNvPr id="106500" name="Picture Placeholder 4" descr="Gas Tracer insert board3.jpg">
            <a:extLst>
              <a:ext uri="{FF2B5EF4-FFF2-40B4-BE49-F238E27FC236}">
                <a16:creationId xmlns:a16="http://schemas.microsoft.com/office/drawing/2014/main" id="{33008B66-9876-A84F-9928-FEA249CB3297}"/>
              </a:ext>
            </a:extLst>
          </p:cNvPr>
          <p:cNvPicPr>
            <a:picLocks noChangeAspect="1"/>
          </p:cNvPicPr>
          <p:nvPr/>
        </p:nvPicPr>
        <p:blipFill>
          <a:blip r:embed="rId2" cstate="screen">
            <a:extLst>
              <a:ext uri="{28A0092B-C50C-407E-A947-70E740481C1C}">
                <a14:useLocalDpi xmlns:a14="http://schemas.microsoft.com/office/drawing/2010/main"/>
              </a:ext>
            </a:extLst>
          </a:blip>
          <a:srcRect t="-4663" b="-4663"/>
          <a:stretch>
            <a:fillRect/>
          </a:stretch>
        </p:blipFill>
        <p:spPr bwMode="auto">
          <a:xfrm>
            <a:off x="469900" y="996950"/>
            <a:ext cx="3986213" cy="297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01" name="Picture Placeholder 9" descr="Gas Tracer insert board2.jpg">
            <a:extLst>
              <a:ext uri="{FF2B5EF4-FFF2-40B4-BE49-F238E27FC236}">
                <a16:creationId xmlns:a16="http://schemas.microsoft.com/office/drawing/2014/main" id="{93B192B2-4E30-3F47-A0E0-BFB693B122C0}"/>
              </a:ext>
            </a:extLst>
          </p:cNvPr>
          <p:cNvPicPr>
            <a:picLocks noChangeAspect="1"/>
          </p:cNvPicPr>
          <p:nvPr/>
        </p:nvPicPr>
        <p:blipFill>
          <a:blip r:embed="rId3" cstate="screen">
            <a:extLst>
              <a:ext uri="{28A0092B-C50C-407E-A947-70E740481C1C}">
                <a14:useLocalDpi xmlns:a14="http://schemas.microsoft.com/office/drawing/2010/main"/>
              </a:ext>
            </a:extLst>
          </a:blip>
          <a:srcRect t="-4663" b="-4663"/>
          <a:stretch>
            <a:fillRect/>
          </a:stretch>
        </p:blipFill>
        <p:spPr bwMode="auto">
          <a:xfrm>
            <a:off x="4471988" y="996950"/>
            <a:ext cx="3986212" cy="297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Straight Arrow Connector 11">
            <a:extLst>
              <a:ext uri="{FF2B5EF4-FFF2-40B4-BE49-F238E27FC236}">
                <a16:creationId xmlns:a16="http://schemas.microsoft.com/office/drawing/2014/main" id="{9BF28476-9FC2-9846-AC77-95E0AC9FFBD0}"/>
              </a:ext>
            </a:extLst>
          </p:cNvPr>
          <p:cNvCxnSpPr>
            <a:cxnSpLocks noChangeShapeType="1"/>
          </p:cNvCxnSpPr>
          <p:nvPr/>
        </p:nvCxnSpPr>
        <p:spPr bwMode="auto">
          <a:xfrm flipV="1">
            <a:off x="2895600" y="2381250"/>
            <a:ext cx="1066800" cy="76200"/>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06503" name="TextBox 12">
            <a:extLst>
              <a:ext uri="{FF2B5EF4-FFF2-40B4-BE49-F238E27FC236}">
                <a16:creationId xmlns:a16="http://schemas.microsoft.com/office/drawing/2014/main" id="{F2A09049-1978-B843-AE8B-1A47FE12FCAB}"/>
              </a:ext>
            </a:extLst>
          </p:cNvPr>
          <p:cNvSpPr txBox="1">
            <a:spLocks noChangeArrowheads="1"/>
          </p:cNvSpPr>
          <p:nvPr/>
        </p:nvSpPr>
        <p:spPr bwMode="auto">
          <a:xfrm>
            <a:off x="3902075" y="2197100"/>
            <a:ext cx="6429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2000"/>
              <a:t>Pull</a:t>
            </a:r>
            <a:endParaRPr lang="en-US" altLang="en-US"/>
          </a:p>
        </p:txBody>
      </p:sp>
    </p:spTree>
  </p:cSld>
  <p:clrMapOvr>
    <a:masterClrMapping/>
  </p:clrMapOvr>
  <p:transition>
    <p:zoom/>
  </p:transition>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7522" name="Title 1">
            <a:extLst>
              <a:ext uri="{FF2B5EF4-FFF2-40B4-BE49-F238E27FC236}">
                <a16:creationId xmlns:a16="http://schemas.microsoft.com/office/drawing/2014/main" id="{3206F00A-8857-C049-96F6-8B9FC20E7AC5}"/>
              </a:ext>
            </a:extLst>
          </p:cNvPr>
          <p:cNvSpPr>
            <a:spLocks noGrp="1"/>
          </p:cNvSpPr>
          <p:nvPr>
            <p:ph type="title"/>
          </p:nvPr>
        </p:nvSpPr>
        <p:spPr/>
        <p:txBody>
          <a:bodyPr/>
          <a:lstStyle/>
          <a:p>
            <a:r>
              <a:rPr lang="en-US" altLang="en-US" sz="3600">
                <a:ea typeface="ＭＳ Ｐゴシック" panose="020B0600070205080204" pitchFamily="34" charset="-128"/>
              </a:rPr>
              <a:t>Replacing the LCD Screen</a:t>
            </a:r>
          </a:p>
        </p:txBody>
      </p:sp>
      <p:pic>
        <p:nvPicPr>
          <p:cNvPr id="107523" name="Picture Placeholder 6" descr="Gas Tracer insert board1.jpg">
            <a:extLst>
              <a:ext uri="{FF2B5EF4-FFF2-40B4-BE49-F238E27FC236}">
                <a16:creationId xmlns:a16="http://schemas.microsoft.com/office/drawing/2014/main" id="{39F2C257-646F-C644-97BB-8729509FF6E6}"/>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rcRect/>
          <a:stretch>
            <a:fillRect/>
          </a:stretch>
        </p:blipFill>
        <p:spPr>
          <a:xfrm>
            <a:off x="765175" y="1385888"/>
            <a:ext cx="6875463" cy="3048000"/>
          </a:xfrm>
        </p:spPr>
      </p:pic>
      <p:sp>
        <p:nvSpPr>
          <p:cNvPr id="3" name="Footer Placeholder 2">
            <a:extLst>
              <a:ext uri="{FF2B5EF4-FFF2-40B4-BE49-F238E27FC236}">
                <a16:creationId xmlns:a16="http://schemas.microsoft.com/office/drawing/2014/main" id="{5EBF9963-32C0-514A-870F-355E736DEDA9}"/>
              </a:ext>
            </a:extLst>
          </p:cNvPr>
          <p:cNvSpPr>
            <a:spLocks noGrp="1"/>
          </p:cNvSpPr>
          <p:nvPr>
            <p:ph type="ftr" sz="quarter" idx="11"/>
          </p:nvPr>
        </p:nvSpPr>
        <p:spPr/>
        <p:txBody>
          <a:bodyPr/>
          <a:lstStyle/>
          <a:p>
            <a:pPr>
              <a:defRPr/>
            </a:pPr>
            <a:r>
              <a:rPr lang="en-US"/>
              <a:t>www.rkiinstruments.com</a:t>
            </a:r>
          </a:p>
        </p:txBody>
      </p:sp>
      <p:sp>
        <p:nvSpPr>
          <p:cNvPr id="5" name="Slide Number Placeholder 4">
            <a:extLst>
              <a:ext uri="{FF2B5EF4-FFF2-40B4-BE49-F238E27FC236}">
                <a16:creationId xmlns:a16="http://schemas.microsoft.com/office/drawing/2014/main" id="{DC1B84A4-44FB-6549-98AF-7AE882417814}"/>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FA3A4EDD-CDEC-664A-837A-FC1CDA043344}" type="slidenum">
              <a:rPr lang="en-US" altLang="en-US" sz="1000">
                <a:solidFill>
                  <a:srgbClr val="898989"/>
                </a:solidFill>
                <a:latin typeface="Century Gothic" panose="020B0502020202020204" pitchFamily="34" charset="0"/>
              </a:rPr>
              <a:pPr/>
              <a:t>76</a:t>
            </a:fld>
            <a:endParaRPr lang="en-US" altLang="en-US" sz="1000">
              <a:solidFill>
                <a:srgbClr val="898989"/>
              </a:solidFill>
              <a:latin typeface="Century Gothic" panose="020B0502020202020204" pitchFamily="34" charset="0"/>
            </a:endParaRPr>
          </a:p>
        </p:txBody>
      </p:sp>
      <p:sp>
        <p:nvSpPr>
          <p:cNvPr id="107526" name="Text Placeholder 3">
            <a:extLst>
              <a:ext uri="{FF2B5EF4-FFF2-40B4-BE49-F238E27FC236}">
                <a16:creationId xmlns:a16="http://schemas.microsoft.com/office/drawing/2014/main" id="{7B7F4225-7BC9-BD4A-BCB8-728F3573507F}"/>
              </a:ext>
            </a:extLst>
          </p:cNvPr>
          <p:cNvSpPr>
            <a:spLocks noGrp="1"/>
          </p:cNvSpPr>
          <p:nvPr>
            <p:ph sz="half" idx="4294967295"/>
          </p:nvPr>
        </p:nvSpPr>
        <p:spPr>
          <a:xfrm>
            <a:off x="449263" y="4876800"/>
            <a:ext cx="8829675" cy="1216025"/>
          </a:xfrm>
        </p:spPr>
        <p:txBody>
          <a:bodyPr/>
          <a:lstStyle/>
          <a:p>
            <a:r>
              <a:rPr lang="en-US" altLang="en-US" sz="2400">
                <a:ea typeface="ＭＳ Ｐゴシック" panose="020B0600070205080204" pitchFamily="34" charset="-128"/>
              </a:rPr>
              <a:t>The board should slide out easily</a:t>
            </a:r>
          </a:p>
        </p:txBody>
      </p:sp>
    </p:spTree>
  </p:cSld>
  <p:clrMapOvr>
    <a:overrideClrMapping bg1="lt1" tx1="dk1" bg2="lt2" tx2="dk2" accent1="accent1" accent2="accent2" accent3="accent3" accent4="accent4" accent5="accent5" accent6="accent6" hlink="hlink" folHlink="folHlink"/>
  </p:clrMapOvr>
  <p:transition>
    <p:zoom/>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Title 1">
            <a:extLst>
              <a:ext uri="{FF2B5EF4-FFF2-40B4-BE49-F238E27FC236}">
                <a16:creationId xmlns:a16="http://schemas.microsoft.com/office/drawing/2014/main" id="{91EA2C30-ED90-5445-9133-E362D820479B}"/>
              </a:ext>
            </a:extLst>
          </p:cNvPr>
          <p:cNvSpPr>
            <a:spLocks noGrp="1"/>
          </p:cNvSpPr>
          <p:nvPr>
            <p:ph type="title"/>
          </p:nvPr>
        </p:nvSpPr>
        <p:spPr/>
        <p:txBody>
          <a:bodyPr/>
          <a:lstStyle/>
          <a:p>
            <a:r>
              <a:rPr lang="en-US" altLang="en-US" sz="3600">
                <a:ea typeface="ＭＳ Ｐゴシック" panose="020B0600070205080204" pitchFamily="34" charset="-128"/>
              </a:rPr>
              <a:t>Replacing the LCD Screen</a:t>
            </a:r>
          </a:p>
        </p:txBody>
      </p:sp>
      <p:pic>
        <p:nvPicPr>
          <p:cNvPr id="108546" name="Picture Placeholder 6" descr="IMG_3741.jpg">
            <a:extLst>
              <a:ext uri="{FF2B5EF4-FFF2-40B4-BE49-F238E27FC236}">
                <a16:creationId xmlns:a16="http://schemas.microsoft.com/office/drawing/2014/main" id="{6A5CEFAB-BAB8-2649-9409-8D41E8A14A63}"/>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rcRect/>
          <a:stretch>
            <a:fillRect/>
          </a:stretch>
        </p:blipFill>
        <p:spPr>
          <a:xfrm>
            <a:off x="457200" y="1600200"/>
            <a:ext cx="4038600" cy="4525963"/>
          </a:xfrm>
        </p:spPr>
      </p:pic>
      <p:sp>
        <p:nvSpPr>
          <p:cNvPr id="108547" name="Text Placeholder 3">
            <a:extLst>
              <a:ext uri="{FF2B5EF4-FFF2-40B4-BE49-F238E27FC236}">
                <a16:creationId xmlns:a16="http://schemas.microsoft.com/office/drawing/2014/main" id="{7BE15902-EE90-0646-B7C2-CFD6245E299A}"/>
              </a:ext>
            </a:extLst>
          </p:cNvPr>
          <p:cNvSpPr>
            <a:spLocks noGrp="1"/>
          </p:cNvSpPr>
          <p:nvPr>
            <p:ph sz="half" idx="2"/>
          </p:nvPr>
        </p:nvSpPr>
        <p:spPr>
          <a:xfrm>
            <a:off x="4648200" y="1600200"/>
            <a:ext cx="4038600" cy="4525963"/>
          </a:xfrm>
        </p:spPr>
        <p:txBody>
          <a:bodyPr/>
          <a:lstStyle/>
          <a:p>
            <a:r>
              <a:rPr lang="en-US" altLang="en-US" sz="2400">
                <a:ea typeface="ＭＳ Ｐゴシック" panose="020B0600070205080204" pitchFamily="34" charset="-128"/>
              </a:rPr>
              <a:t>Unscrew the 2 screws holding in the bottom of the LCD screen</a:t>
            </a:r>
          </a:p>
          <a:p>
            <a:r>
              <a:rPr lang="en-US" altLang="en-US" sz="2400">
                <a:ea typeface="ＭＳ Ｐゴシック" panose="020B0600070205080204" pitchFamily="34" charset="-128"/>
              </a:rPr>
              <a:t>Next locate the two tabs on the side of the board, underneath the sensor board</a:t>
            </a:r>
          </a:p>
          <a:p>
            <a:r>
              <a:rPr lang="en-US" altLang="en-US" sz="2400">
                <a:ea typeface="ＭＳ Ｐゴシック" panose="020B0600070205080204" pitchFamily="34" charset="-128"/>
              </a:rPr>
              <a:t>Use a flat head screw driver to gently pry the tabs off the main board</a:t>
            </a:r>
          </a:p>
        </p:txBody>
      </p:sp>
      <p:sp>
        <p:nvSpPr>
          <p:cNvPr id="3" name="Footer Placeholder 2">
            <a:extLst>
              <a:ext uri="{FF2B5EF4-FFF2-40B4-BE49-F238E27FC236}">
                <a16:creationId xmlns:a16="http://schemas.microsoft.com/office/drawing/2014/main" id="{DD21F68A-8D1B-4146-9162-BBAD266E98D0}"/>
              </a:ext>
            </a:extLst>
          </p:cNvPr>
          <p:cNvSpPr>
            <a:spLocks noGrp="1"/>
          </p:cNvSpPr>
          <p:nvPr>
            <p:ph type="ftr" sz="quarter" idx="11"/>
          </p:nvPr>
        </p:nvSpPr>
        <p:spPr/>
        <p:txBody>
          <a:bodyPr/>
          <a:lstStyle/>
          <a:p>
            <a:pPr>
              <a:defRPr/>
            </a:pPr>
            <a:r>
              <a:rPr lang="en-US"/>
              <a:t>www.rkiinstruments.com</a:t>
            </a:r>
          </a:p>
        </p:txBody>
      </p:sp>
      <p:sp>
        <p:nvSpPr>
          <p:cNvPr id="5" name="Slide Number Placeholder 4">
            <a:extLst>
              <a:ext uri="{FF2B5EF4-FFF2-40B4-BE49-F238E27FC236}">
                <a16:creationId xmlns:a16="http://schemas.microsoft.com/office/drawing/2014/main" id="{A7A22EE5-93F7-3A4D-9D80-40A0D23294AA}"/>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27E3A00E-1B47-3041-8B3F-9D6B2A3C303F}" type="slidenum">
              <a:rPr lang="en-US" altLang="en-US" sz="1000">
                <a:solidFill>
                  <a:srgbClr val="898989"/>
                </a:solidFill>
                <a:latin typeface="Century Gothic" panose="020B0502020202020204" pitchFamily="34" charset="0"/>
              </a:rPr>
              <a:pPr/>
              <a:t>77</a:t>
            </a:fld>
            <a:endParaRPr lang="en-US" altLang="en-US" sz="1000">
              <a:solidFill>
                <a:srgbClr val="898989"/>
              </a:solidFill>
              <a:latin typeface="Century Gothic" panose="020B0502020202020204" pitchFamily="34" charset="0"/>
            </a:endParaRPr>
          </a:p>
        </p:txBody>
      </p:sp>
      <p:cxnSp>
        <p:nvCxnSpPr>
          <p:cNvPr id="10" name="Straight Arrow Connector 9">
            <a:extLst>
              <a:ext uri="{FF2B5EF4-FFF2-40B4-BE49-F238E27FC236}">
                <a16:creationId xmlns:a16="http://schemas.microsoft.com/office/drawing/2014/main" id="{B000B555-D9B9-4349-9E1B-1C10145A90EF}"/>
              </a:ext>
            </a:extLst>
          </p:cNvPr>
          <p:cNvCxnSpPr>
            <a:cxnSpLocks noChangeShapeType="1"/>
          </p:cNvCxnSpPr>
          <p:nvPr/>
        </p:nvCxnSpPr>
        <p:spPr bwMode="auto">
          <a:xfrm rot="5400000" flipH="1" flipV="1">
            <a:off x="1338263" y="4503738"/>
            <a:ext cx="457200" cy="457200"/>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13" name="Straight Arrow Connector 12">
            <a:extLst>
              <a:ext uri="{FF2B5EF4-FFF2-40B4-BE49-F238E27FC236}">
                <a16:creationId xmlns:a16="http://schemas.microsoft.com/office/drawing/2014/main" id="{B0503118-C88D-7540-94C2-10B8E7EAA4DB}"/>
              </a:ext>
            </a:extLst>
          </p:cNvPr>
          <p:cNvCxnSpPr>
            <a:cxnSpLocks noChangeShapeType="1"/>
          </p:cNvCxnSpPr>
          <p:nvPr/>
        </p:nvCxnSpPr>
        <p:spPr bwMode="auto">
          <a:xfrm rot="16200000" flipV="1">
            <a:off x="3327400" y="4557713"/>
            <a:ext cx="457200" cy="457200"/>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08552" name="TextBox 19">
            <a:extLst>
              <a:ext uri="{FF2B5EF4-FFF2-40B4-BE49-F238E27FC236}">
                <a16:creationId xmlns:a16="http://schemas.microsoft.com/office/drawing/2014/main" id="{632F0F7A-FE98-5B47-B0E2-ECBDB21FB2B7}"/>
              </a:ext>
            </a:extLst>
          </p:cNvPr>
          <p:cNvSpPr txBox="1">
            <a:spLocks noChangeArrowheads="1"/>
          </p:cNvSpPr>
          <p:nvPr/>
        </p:nvSpPr>
        <p:spPr bwMode="auto">
          <a:xfrm>
            <a:off x="744538" y="4876800"/>
            <a:ext cx="635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latin typeface="Century Gothic" panose="020B0502020202020204" pitchFamily="34" charset="0"/>
              </a:rPr>
              <a:t>Screw</a:t>
            </a:r>
          </a:p>
        </p:txBody>
      </p:sp>
      <p:sp>
        <p:nvSpPr>
          <p:cNvPr id="108553" name="TextBox 20">
            <a:extLst>
              <a:ext uri="{FF2B5EF4-FFF2-40B4-BE49-F238E27FC236}">
                <a16:creationId xmlns:a16="http://schemas.microsoft.com/office/drawing/2014/main" id="{093797AE-36FD-9A41-B242-4A0238397E35}"/>
              </a:ext>
            </a:extLst>
          </p:cNvPr>
          <p:cNvSpPr txBox="1">
            <a:spLocks noChangeArrowheads="1"/>
          </p:cNvSpPr>
          <p:nvPr/>
        </p:nvSpPr>
        <p:spPr bwMode="auto">
          <a:xfrm>
            <a:off x="3751263" y="4876800"/>
            <a:ext cx="6334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latin typeface="Century Gothic" panose="020B0502020202020204" pitchFamily="34" charset="0"/>
              </a:rPr>
              <a:t>Screw</a:t>
            </a:r>
          </a:p>
        </p:txBody>
      </p:sp>
      <p:cxnSp>
        <p:nvCxnSpPr>
          <p:cNvPr id="11" name="Straight Arrow Connector 10">
            <a:extLst>
              <a:ext uri="{FF2B5EF4-FFF2-40B4-BE49-F238E27FC236}">
                <a16:creationId xmlns:a16="http://schemas.microsoft.com/office/drawing/2014/main" id="{6FBC9583-98BC-0240-B44C-C972EB0E0F05}"/>
              </a:ext>
            </a:extLst>
          </p:cNvPr>
          <p:cNvCxnSpPr>
            <a:cxnSpLocks noChangeShapeType="1"/>
          </p:cNvCxnSpPr>
          <p:nvPr/>
        </p:nvCxnSpPr>
        <p:spPr bwMode="auto">
          <a:xfrm>
            <a:off x="982663" y="2794000"/>
            <a:ext cx="609600" cy="228600"/>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16" name="Straight Arrow Connector 15">
            <a:extLst>
              <a:ext uri="{FF2B5EF4-FFF2-40B4-BE49-F238E27FC236}">
                <a16:creationId xmlns:a16="http://schemas.microsoft.com/office/drawing/2014/main" id="{AA116A6B-7DE7-0C4A-B284-EEC919422E23}"/>
              </a:ext>
            </a:extLst>
          </p:cNvPr>
          <p:cNvCxnSpPr>
            <a:cxnSpLocks noChangeShapeType="1"/>
          </p:cNvCxnSpPr>
          <p:nvPr/>
        </p:nvCxnSpPr>
        <p:spPr bwMode="auto">
          <a:xfrm rot="10800000" flipV="1">
            <a:off x="3487738" y="2794000"/>
            <a:ext cx="304800" cy="228600"/>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08556" name="TextBox 16">
            <a:extLst>
              <a:ext uri="{FF2B5EF4-FFF2-40B4-BE49-F238E27FC236}">
                <a16:creationId xmlns:a16="http://schemas.microsoft.com/office/drawing/2014/main" id="{C74602F3-C59D-194F-B235-6A18E31A374C}"/>
              </a:ext>
            </a:extLst>
          </p:cNvPr>
          <p:cNvSpPr txBox="1">
            <a:spLocks noChangeArrowheads="1"/>
          </p:cNvSpPr>
          <p:nvPr/>
        </p:nvSpPr>
        <p:spPr bwMode="auto">
          <a:xfrm>
            <a:off x="725488" y="2517775"/>
            <a:ext cx="5127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latin typeface="Century Gothic" panose="020B0502020202020204" pitchFamily="34" charset="0"/>
              </a:rPr>
              <a:t>Tabs</a:t>
            </a:r>
          </a:p>
        </p:txBody>
      </p:sp>
      <p:sp>
        <p:nvSpPr>
          <p:cNvPr id="108557" name="TextBox 17">
            <a:extLst>
              <a:ext uri="{FF2B5EF4-FFF2-40B4-BE49-F238E27FC236}">
                <a16:creationId xmlns:a16="http://schemas.microsoft.com/office/drawing/2014/main" id="{FCA048B6-3B89-8B4B-BB09-7A13F05D0393}"/>
              </a:ext>
            </a:extLst>
          </p:cNvPr>
          <p:cNvSpPr txBox="1">
            <a:spLocks noChangeArrowheads="1"/>
          </p:cNvSpPr>
          <p:nvPr/>
        </p:nvSpPr>
        <p:spPr bwMode="auto">
          <a:xfrm>
            <a:off x="3640138" y="2517775"/>
            <a:ext cx="5127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200">
                <a:latin typeface="Century Gothic" panose="020B0502020202020204" pitchFamily="34" charset="0"/>
              </a:rPr>
              <a:t>Tabs</a:t>
            </a:r>
          </a:p>
        </p:txBody>
      </p:sp>
    </p:spTree>
  </p:cSld>
  <p:clrMapOvr>
    <a:masterClrMapping/>
  </p:clrMapOvr>
  <p:transition>
    <p:zoom/>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Title 1">
            <a:extLst>
              <a:ext uri="{FF2B5EF4-FFF2-40B4-BE49-F238E27FC236}">
                <a16:creationId xmlns:a16="http://schemas.microsoft.com/office/drawing/2014/main" id="{0DD24687-29F6-3244-9E7B-B5F7566A92BA}"/>
              </a:ext>
            </a:extLst>
          </p:cNvPr>
          <p:cNvSpPr>
            <a:spLocks noGrp="1"/>
          </p:cNvSpPr>
          <p:nvPr>
            <p:ph type="title"/>
          </p:nvPr>
        </p:nvSpPr>
        <p:spPr/>
        <p:txBody>
          <a:bodyPr/>
          <a:lstStyle/>
          <a:p>
            <a:r>
              <a:rPr lang="en-US" altLang="en-US" sz="3600">
                <a:ea typeface="ＭＳ Ｐゴシック" panose="020B0600070205080204" pitchFamily="34" charset="-128"/>
              </a:rPr>
              <a:t>Replacing the LCD Screen</a:t>
            </a:r>
          </a:p>
        </p:txBody>
      </p:sp>
      <p:pic>
        <p:nvPicPr>
          <p:cNvPr id="109570" name="Picture Placeholder 4" descr="IMG_3722.jpg">
            <a:extLst>
              <a:ext uri="{FF2B5EF4-FFF2-40B4-BE49-F238E27FC236}">
                <a16:creationId xmlns:a16="http://schemas.microsoft.com/office/drawing/2014/main" id="{813F69A5-AFF0-DA48-89C2-F92407793918}"/>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rcRect/>
          <a:stretch>
            <a:fillRect/>
          </a:stretch>
        </p:blipFill>
        <p:spPr>
          <a:xfrm>
            <a:off x="457200" y="1600200"/>
            <a:ext cx="4038600" cy="4525963"/>
          </a:xfrm>
        </p:spPr>
      </p:pic>
      <p:sp>
        <p:nvSpPr>
          <p:cNvPr id="109571" name="Text Placeholder 3">
            <a:extLst>
              <a:ext uri="{FF2B5EF4-FFF2-40B4-BE49-F238E27FC236}">
                <a16:creationId xmlns:a16="http://schemas.microsoft.com/office/drawing/2014/main" id="{6BC66E40-C2CA-E140-A3C0-AE7C1134A1E2}"/>
              </a:ext>
            </a:extLst>
          </p:cNvPr>
          <p:cNvSpPr>
            <a:spLocks noGrp="1"/>
          </p:cNvSpPr>
          <p:nvPr>
            <p:ph sz="half" idx="2"/>
          </p:nvPr>
        </p:nvSpPr>
        <p:spPr>
          <a:xfrm>
            <a:off x="4648200" y="1600200"/>
            <a:ext cx="4038600" cy="4525963"/>
          </a:xfrm>
        </p:spPr>
        <p:txBody>
          <a:bodyPr/>
          <a:lstStyle/>
          <a:p>
            <a:r>
              <a:rPr lang="en-US" altLang="en-US" sz="2400">
                <a:ea typeface="ＭＳ Ｐゴシック" panose="020B0600070205080204" pitchFamily="34" charset="-128"/>
              </a:rPr>
              <a:t>The next step is to remove the ribbon cable and install the new LCD</a:t>
            </a:r>
          </a:p>
          <a:p>
            <a:r>
              <a:rPr lang="en-US" altLang="en-US" sz="2400">
                <a:ea typeface="ＭＳ Ｐゴシック" panose="020B0600070205080204" pitchFamily="34" charset="-128"/>
              </a:rPr>
              <a:t>Assemble in the reverse order</a:t>
            </a:r>
          </a:p>
        </p:txBody>
      </p:sp>
      <p:sp>
        <p:nvSpPr>
          <p:cNvPr id="3" name="Footer Placeholder 2">
            <a:extLst>
              <a:ext uri="{FF2B5EF4-FFF2-40B4-BE49-F238E27FC236}">
                <a16:creationId xmlns:a16="http://schemas.microsoft.com/office/drawing/2014/main" id="{EC12F3D1-1328-454F-8EF0-4768A9E8F42A}"/>
              </a:ext>
            </a:extLst>
          </p:cNvPr>
          <p:cNvSpPr>
            <a:spLocks noGrp="1"/>
          </p:cNvSpPr>
          <p:nvPr>
            <p:ph type="ftr" sz="quarter" idx="11"/>
          </p:nvPr>
        </p:nvSpPr>
        <p:spPr/>
        <p:txBody>
          <a:bodyPr/>
          <a:lstStyle/>
          <a:p>
            <a:pPr>
              <a:defRPr/>
            </a:pPr>
            <a:r>
              <a:rPr lang="en-US"/>
              <a:t>www.rkiinstruments.com</a:t>
            </a:r>
          </a:p>
        </p:txBody>
      </p:sp>
      <p:sp>
        <p:nvSpPr>
          <p:cNvPr id="6" name="Slide Number Placeholder 5">
            <a:extLst>
              <a:ext uri="{FF2B5EF4-FFF2-40B4-BE49-F238E27FC236}">
                <a16:creationId xmlns:a16="http://schemas.microsoft.com/office/drawing/2014/main" id="{807329CE-E10B-B748-A618-B7CBDD5A9C7A}"/>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DBD15A60-35DB-D547-9CF0-8D45C06DF338}" type="slidenum">
              <a:rPr lang="en-US" altLang="en-US" sz="1000">
                <a:solidFill>
                  <a:srgbClr val="898989"/>
                </a:solidFill>
                <a:latin typeface="Century Gothic" panose="020B0502020202020204" pitchFamily="34" charset="0"/>
              </a:rPr>
              <a:pPr/>
              <a:t>78</a:t>
            </a:fld>
            <a:endParaRPr lang="en-US" altLang="en-US" sz="1000">
              <a:solidFill>
                <a:srgbClr val="898989"/>
              </a:solidFill>
              <a:latin typeface="Century Gothic" panose="020B0502020202020204" pitchFamily="34" charset="0"/>
            </a:endParaRPr>
          </a:p>
        </p:txBody>
      </p:sp>
      <p:sp>
        <p:nvSpPr>
          <p:cNvPr id="7" name="Curved Up Arrow 6">
            <a:extLst>
              <a:ext uri="{FF2B5EF4-FFF2-40B4-BE49-F238E27FC236}">
                <a16:creationId xmlns:a16="http://schemas.microsoft.com/office/drawing/2014/main" id="{DE20907C-CEF3-DB4E-BC4F-8A1E97137560}"/>
              </a:ext>
            </a:extLst>
          </p:cNvPr>
          <p:cNvSpPr>
            <a:spLocks noChangeArrowheads="1"/>
          </p:cNvSpPr>
          <p:nvPr/>
        </p:nvSpPr>
        <p:spPr bwMode="auto">
          <a:xfrm>
            <a:off x="2738438" y="3462338"/>
            <a:ext cx="381000" cy="304800"/>
          </a:xfrm>
          <a:prstGeom prst="curvedUpArrow">
            <a:avLst>
              <a:gd name="adj1" fmla="val 25000"/>
              <a:gd name="adj2" fmla="val 50000"/>
              <a:gd name="adj3" fmla="val 25000"/>
            </a:avLst>
          </a:prstGeom>
          <a:solidFill>
            <a:srgbClr val="0D0D0D"/>
          </a:solidFill>
          <a:ln w="9525">
            <a:solidFill>
              <a:srgbClr val="000000"/>
            </a:solidFill>
            <a:miter lim="800000"/>
            <a:headEnd/>
            <a:tailEnd/>
          </a:ln>
          <a:effectLst>
            <a:outerShdw blurRad="40000" dist="23000" dir="5400000" rotWithShape="0">
              <a:srgbClr val="808080">
                <a:alpha val="34999"/>
              </a:srgbClr>
            </a:outerShdw>
          </a:effectLst>
        </p:spPr>
        <p:txBody>
          <a:bodyPr anchor="ctr"/>
          <a:lstStyle/>
          <a:p>
            <a:pPr algn="ctr">
              <a:defRPr/>
            </a:pPr>
            <a:endParaRPr lang="en-US">
              <a:latin typeface="+mn-lt"/>
              <a:ea typeface="+mn-ea"/>
            </a:endParaRPr>
          </a:p>
        </p:txBody>
      </p:sp>
      <p:sp>
        <p:nvSpPr>
          <p:cNvPr id="8" name="TextBox 7">
            <a:extLst>
              <a:ext uri="{FF2B5EF4-FFF2-40B4-BE49-F238E27FC236}">
                <a16:creationId xmlns:a16="http://schemas.microsoft.com/office/drawing/2014/main" id="{6BF08B46-5546-6746-B9DB-53470117338D}"/>
              </a:ext>
            </a:extLst>
          </p:cNvPr>
          <p:cNvSpPr txBox="1"/>
          <p:nvPr/>
        </p:nvSpPr>
        <p:spPr>
          <a:xfrm>
            <a:off x="769938" y="4876800"/>
            <a:ext cx="1447800" cy="954088"/>
          </a:xfrm>
          <a:prstGeom prst="rect">
            <a:avLst/>
          </a:prstGeom>
          <a:noFill/>
        </p:spPr>
        <p:txBody>
          <a:bodyPr>
            <a:spAutoFit/>
          </a:bodyPr>
          <a:lstStyle/>
          <a:p>
            <a:pPr>
              <a:defRPr/>
            </a:pPr>
            <a:r>
              <a:rPr lang="en-US" sz="1400" dirty="0">
                <a:latin typeface="+mn-lt"/>
                <a:ea typeface="ＭＳ Ｐゴシック" charset="0"/>
                <a:cs typeface="ＭＳ Ｐゴシック" charset="0"/>
              </a:rPr>
              <a:t>Slide Latch up to release ribbon cable pins</a:t>
            </a:r>
          </a:p>
        </p:txBody>
      </p:sp>
      <p:cxnSp>
        <p:nvCxnSpPr>
          <p:cNvPr id="10" name="Straight Connector 9">
            <a:extLst>
              <a:ext uri="{FF2B5EF4-FFF2-40B4-BE49-F238E27FC236}">
                <a16:creationId xmlns:a16="http://schemas.microsoft.com/office/drawing/2014/main" id="{19294E55-95C3-3343-8643-1389C9A917AA}"/>
              </a:ext>
            </a:extLst>
          </p:cNvPr>
          <p:cNvCxnSpPr>
            <a:cxnSpLocks noChangeShapeType="1"/>
          </p:cNvCxnSpPr>
          <p:nvPr/>
        </p:nvCxnSpPr>
        <p:spPr bwMode="auto">
          <a:xfrm rot="5400000" flipH="1" flipV="1">
            <a:off x="1900238" y="3957638"/>
            <a:ext cx="1143000" cy="762000"/>
          </a:xfrm>
          <a:prstGeom prst="line">
            <a:avLst/>
          </a:prstGeom>
          <a:noFill/>
          <a:ln w="25400">
            <a:solidFill>
              <a:srgbClr val="000000"/>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Tree>
  </p:cSld>
  <p:clrMapOvr>
    <a:masterClrMapping/>
  </p:clrMapOvr>
  <p:transition>
    <p:zoom/>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Title 1">
            <a:extLst>
              <a:ext uri="{FF2B5EF4-FFF2-40B4-BE49-F238E27FC236}">
                <a16:creationId xmlns:a16="http://schemas.microsoft.com/office/drawing/2014/main" id="{AC0BB57B-4B25-3A48-8AEE-8A4425C5B17C}"/>
              </a:ext>
            </a:extLst>
          </p:cNvPr>
          <p:cNvSpPr>
            <a:spLocks noGrp="1"/>
          </p:cNvSpPr>
          <p:nvPr>
            <p:ph type="title"/>
          </p:nvPr>
        </p:nvSpPr>
        <p:spPr/>
        <p:txBody>
          <a:bodyPr/>
          <a:lstStyle/>
          <a:p>
            <a:r>
              <a:rPr lang="en-US" altLang="en-US" sz="3600">
                <a:ea typeface="ＭＳ Ｐゴシック" panose="020B0600070205080204" pitchFamily="34" charset="-128"/>
              </a:rPr>
              <a:t>Replacing the Sensor Board</a:t>
            </a:r>
          </a:p>
        </p:txBody>
      </p:sp>
      <p:pic>
        <p:nvPicPr>
          <p:cNvPr id="110594" name="Picture Placeholder 4" descr="IMG_3775.jpg">
            <a:extLst>
              <a:ext uri="{FF2B5EF4-FFF2-40B4-BE49-F238E27FC236}">
                <a16:creationId xmlns:a16="http://schemas.microsoft.com/office/drawing/2014/main" id="{74235736-80AD-E44C-AA32-BADFD402B26A}"/>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rcRect/>
          <a:stretch>
            <a:fillRect/>
          </a:stretch>
        </p:blipFill>
        <p:spPr>
          <a:xfrm>
            <a:off x="457200" y="1600200"/>
            <a:ext cx="4038600" cy="4525963"/>
          </a:xfrm>
        </p:spPr>
      </p:pic>
      <p:sp>
        <p:nvSpPr>
          <p:cNvPr id="110595" name="Text Placeholder 3">
            <a:extLst>
              <a:ext uri="{FF2B5EF4-FFF2-40B4-BE49-F238E27FC236}">
                <a16:creationId xmlns:a16="http://schemas.microsoft.com/office/drawing/2014/main" id="{C3009D82-4167-5E40-B98C-8F3B6DB99532}"/>
              </a:ext>
            </a:extLst>
          </p:cNvPr>
          <p:cNvSpPr>
            <a:spLocks noGrp="1"/>
          </p:cNvSpPr>
          <p:nvPr>
            <p:ph sz="half" idx="2"/>
          </p:nvPr>
        </p:nvSpPr>
        <p:spPr>
          <a:xfrm>
            <a:off x="4648200" y="1600200"/>
            <a:ext cx="4038600" cy="4525963"/>
          </a:xfrm>
        </p:spPr>
        <p:txBody>
          <a:bodyPr/>
          <a:lstStyle/>
          <a:p>
            <a:r>
              <a:rPr lang="en-US" altLang="en-US" sz="2400">
                <a:ea typeface="ＭＳ Ｐゴシック" panose="020B0600070205080204" pitchFamily="34" charset="-128"/>
              </a:rPr>
              <a:t>Unscrew the 3 screws holding in the Sensor board</a:t>
            </a:r>
          </a:p>
        </p:txBody>
      </p:sp>
      <p:sp>
        <p:nvSpPr>
          <p:cNvPr id="3" name="Footer Placeholder 2">
            <a:extLst>
              <a:ext uri="{FF2B5EF4-FFF2-40B4-BE49-F238E27FC236}">
                <a16:creationId xmlns:a16="http://schemas.microsoft.com/office/drawing/2014/main" id="{9065A7E0-347E-C343-8E50-D88305492BB4}"/>
              </a:ext>
            </a:extLst>
          </p:cNvPr>
          <p:cNvSpPr>
            <a:spLocks noGrp="1"/>
          </p:cNvSpPr>
          <p:nvPr>
            <p:ph type="ftr" sz="quarter" idx="11"/>
          </p:nvPr>
        </p:nvSpPr>
        <p:spPr/>
        <p:txBody>
          <a:bodyPr/>
          <a:lstStyle/>
          <a:p>
            <a:pPr>
              <a:defRPr/>
            </a:pPr>
            <a:r>
              <a:rPr lang="en-US"/>
              <a:t>www.rkiinstruments.com</a:t>
            </a:r>
          </a:p>
        </p:txBody>
      </p:sp>
      <p:sp>
        <p:nvSpPr>
          <p:cNvPr id="6" name="Slide Number Placeholder 5">
            <a:extLst>
              <a:ext uri="{FF2B5EF4-FFF2-40B4-BE49-F238E27FC236}">
                <a16:creationId xmlns:a16="http://schemas.microsoft.com/office/drawing/2014/main" id="{2CEEEC4E-3793-F445-8367-745ED3206EA2}"/>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20A00465-F74C-5849-AEAA-ADBFCC841948}" type="slidenum">
              <a:rPr lang="en-US" altLang="en-US" sz="1000">
                <a:solidFill>
                  <a:srgbClr val="898989"/>
                </a:solidFill>
                <a:latin typeface="Century Gothic" panose="020B0502020202020204" pitchFamily="34" charset="0"/>
              </a:rPr>
              <a:pPr/>
              <a:t>79</a:t>
            </a:fld>
            <a:endParaRPr lang="en-US" altLang="en-US" sz="1000">
              <a:solidFill>
                <a:srgbClr val="898989"/>
              </a:solidFill>
              <a:latin typeface="Century Gothic" panose="020B0502020202020204" pitchFamily="34" charset="0"/>
            </a:endParaRPr>
          </a:p>
        </p:txBody>
      </p:sp>
      <p:cxnSp>
        <p:nvCxnSpPr>
          <p:cNvPr id="7" name="Straight Arrow Connector 6">
            <a:extLst>
              <a:ext uri="{FF2B5EF4-FFF2-40B4-BE49-F238E27FC236}">
                <a16:creationId xmlns:a16="http://schemas.microsoft.com/office/drawing/2014/main" id="{3B730D02-F27D-0F43-8997-BBB4825956C3}"/>
              </a:ext>
            </a:extLst>
          </p:cNvPr>
          <p:cNvCxnSpPr>
            <a:cxnSpLocks noChangeShapeType="1"/>
          </p:cNvCxnSpPr>
          <p:nvPr/>
        </p:nvCxnSpPr>
        <p:spPr bwMode="auto">
          <a:xfrm flipV="1">
            <a:off x="990600" y="2938463"/>
            <a:ext cx="533400" cy="228600"/>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11" name="Straight Arrow Connector 10">
            <a:extLst>
              <a:ext uri="{FF2B5EF4-FFF2-40B4-BE49-F238E27FC236}">
                <a16:creationId xmlns:a16="http://schemas.microsoft.com/office/drawing/2014/main" id="{55E16D99-A595-074B-A33B-1050B2E53D8F}"/>
              </a:ext>
            </a:extLst>
          </p:cNvPr>
          <p:cNvCxnSpPr>
            <a:cxnSpLocks noChangeShapeType="1"/>
          </p:cNvCxnSpPr>
          <p:nvPr/>
        </p:nvCxnSpPr>
        <p:spPr bwMode="auto">
          <a:xfrm rot="10800000" flipV="1">
            <a:off x="3284538" y="1652588"/>
            <a:ext cx="533400" cy="76200"/>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Tree>
  </p:cSld>
  <p:clrMapOvr>
    <a:masterClrMapping/>
  </p:clrMapOvr>
  <p:transition>
    <p:zoom/>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a:extLst>
              <a:ext uri="{FF2B5EF4-FFF2-40B4-BE49-F238E27FC236}">
                <a16:creationId xmlns:a16="http://schemas.microsoft.com/office/drawing/2014/main" id="{87CBFAC6-AA55-824E-A24A-FF501F947DA4}"/>
              </a:ext>
            </a:extLst>
          </p:cNvPr>
          <p:cNvSpPr>
            <a:spLocks noGrp="1"/>
          </p:cNvSpPr>
          <p:nvPr>
            <p:ph type="title"/>
          </p:nvPr>
        </p:nvSpPr>
        <p:spPr/>
        <p:txBody>
          <a:bodyPr/>
          <a:lstStyle/>
          <a:p>
            <a:r>
              <a:rPr lang="en-US" altLang="en-US" sz="3600">
                <a:ea typeface="ＭＳ Ｐゴシック" panose="020B0600070205080204" pitchFamily="34" charset="-128"/>
              </a:rPr>
              <a:t>Turning On the Unit, Normal Mode</a:t>
            </a:r>
          </a:p>
        </p:txBody>
      </p:sp>
      <p:sp>
        <p:nvSpPr>
          <p:cNvPr id="37890" name="Content Placeholder 2">
            <a:extLst>
              <a:ext uri="{FF2B5EF4-FFF2-40B4-BE49-F238E27FC236}">
                <a16:creationId xmlns:a16="http://schemas.microsoft.com/office/drawing/2014/main" id="{70BF4FC3-0F7B-E44C-BD40-48013D01E5C6}"/>
              </a:ext>
            </a:extLst>
          </p:cNvPr>
          <p:cNvSpPr>
            <a:spLocks noGrp="1"/>
          </p:cNvSpPr>
          <p:nvPr>
            <p:ph idx="1"/>
          </p:nvPr>
        </p:nvSpPr>
        <p:spPr>
          <a:xfrm>
            <a:off x="457200" y="1600200"/>
            <a:ext cx="6045200" cy="4525963"/>
          </a:xfrm>
        </p:spPr>
        <p:txBody>
          <a:bodyPr/>
          <a:lstStyle/>
          <a:p>
            <a:r>
              <a:rPr lang="en-US" altLang="en-US" sz="2000">
                <a:ea typeface="ＭＳ Ｐゴシック" panose="020B0600070205080204" pitchFamily="34" charset="-128"/>
              </a:rPr>
              <a:t>If ID DISP is turned on, the User ID Screen displays for a few seconds and then the Station ID Screen displays for a few seconds.</a:t>
            </a:r>
          </a:p>
        </p:txBody>
      </p:sp>
      <p:sp>
        <p:nvSpPr>
          <p:cNvPr id="4" name="Footer Placeholder 3">
            <a:extLst>
              <a:ext uri="{FF2B5EF4-FFF2-40B4-BE49-F238E27FC236}">
                <a16:creationId xmlns:a16="http://schemas.microsoft.com/office/drawing/2014/main" id="{9CABA266-11DA-3B4F-8A73-5A0CFFC90EF0}"/>
              </a:ext>
            </a:extLst>
          </p:cNvPr>
          <p:cNvSpPr>
            <a:spLocks noGrp="1"/>
          </p:cNvSpPr>
          <p:nvPr>
            <p:ph type="ftr" sz="quarter" idx="11"/>
          </p:nvPr>
        </p:nvSpPr>
        <p:spPr/>
        <p:txBody>
          <a:bodyPr/>
          <a:lstStyle/>
          <a:p>
            <a:pPr>
              <a:defRPr/>
            </a:pPr>
            <a:r>
              <a:rPr lang="en-US"/>
              <a:t>www.rkiinstruments.com</a:t>
            </a:r>
          </a:p>
        </p:txBody>
      </p:sp>
      <p:sp>
        <p:nvSpPr>
          <p:cNvPr id="6" name="Slide Number Placeholder 5">
            <a:extLst>
              <a:ext uri="{FF2B5EF4-FFF2-40B4-BE49-F238E27FC236}">
                <a16:creationId xmlns:a16="http://schemas.microsoft.com/office/drawing/2014/main" id="{C0F7F4A1-01D0-C944-9B54-84076D339827}"/>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02E0D26E-CF39-CF40-8191-69BBDAF42FDB}" type="slidenum">
              <a:rPr lang="en-US" altLang="en-US" sz="1000">
                <a:solidFill>
                  <a:srgbClr val="898989"/>
                </a:solidFill>
                <a:latin typeface="Century Gothic" panose="020B0502020202020204" pitchFamily="34" charset="0"/>
              </a:rPr>
              <a:pPr/>
              <a:t>8</a:t>
            </a:fld>
            <a:endParaRPr lang="en-US" altLang="en-US" sz="1000">
              <a:solidFill>
                <a:srgbClr val="898989"/>
              </a:solidFill>
              <a:latin typeface="Century Gothic" panose="020B0502020202020204" pitchFamily="34" charset="0"/>
            </a:endParaRPr>
          </a:p>
        </p:txBody>
      </p:sp>
      <p:pic>
        <p:nvPicPr>
          <p:cNvPr id="37893" name="Picture 4">
            <a:extLst>
              <a:ext uri="{FF2B5EF4-FFF2-40B4-BE49-F238E27FC236}">
                <a16:creationId xmlns:a16="http://schemas.microsoft.com/office/drawing/2014/main" id="{694BE8E0-3086-8946-B5FF-A52F2B69F525}"/>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6604000" y="1724025"/>
            <a:ext cx="1549400" cy="30988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zoom/>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Title 1">
            <a:extLst>
              <a:ext uri="{FF2B5EF4-FFF2-40B4-BE49-F238E27FC236}">
                <a16:creationId xmlns:a16="http://schemas.microsoft.com/office/drawing/2014/main" id="{CD456A34-661A-2A47-901C-1925A7A8C659}"/>
              </a:ext>
            </a:extLst>
          </p:cNvPr>
          <p:cNvSpPr>
            <a:spLocks noGrp="1"/>
          </p:cNvSpPr>
          <p:nvPr>
            <p:ph type="title"/>
          </p:nvPr>
        </p:nvSpPr>
        <p:spPr/>
        <p:txBody>
          <a:bodyPr/>
          <a:lstStyle/>
          <a:p>
            <a:r>
              <a:rPr lang="en-US" altLang="en-US" sz="3600">
                <a:ea typeface="ＭＳ Ｐゴシック" panose="020B0600070205080204" pitchFamily="34" charset="-128"/>
              </a:rPr>
              <a:t>Replacing the Sensor Board</a:t>
            </a:r>
          </a:p>
        </p:txBody>
      </p:sp>
      <p:pic>
        <p:nvPicPr>
          <p:cNvPr id="111618" name="Picture Placeholder 4" descr="IMG_3773.jpg">
            <a:extLst>
              <a:ext uri="{FF2B5EF4-FFF2-40B4-BE49-F238E27FC236}">
                <a16:creationId xmlns:a16="http://schemas.microsoft.com/office/drawing/2014/main" id="{5F25F967-E716-9B41-A552-BF6EED4E0F89}"/>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rcRect/>
          <a:stretch>
            <a:fillRect/>
          </a:stretch>
        </p:blipFill>
        <p:spPr>
          <a:xfrm>
            <a:off x="457200" y="1600200"/>
            <a:ext cx="4038600" cy="4525963"/>
          </a:xfrm>
        </p:spPr>
      </p:pic>
      <p:sp>
        <p:nvSpPr>
          <p:cNvPr id="111619" name="Text Placeholder 3">
            <a:extLst>
              <a:ext uri="{FF2B5EF4-FFF2-40B4-BE49-F238E27FC236}">
                <a16:creationId xmlns:a16="http://schemas.microsoft.com/office/drawing/2014/main" id="{A0C62976-A36D-3645-BE78-97A62EBA1077}"/>
              </a:ext>
            </a:extLst>
          </p:cNvPr>
          <p:cNvSpPr>
            <a:spLocks noGrp="1"/>
          </p:cNvSpPr>
          <p:nvPr>
            <p:ph sz="half" idx="2"/>
          </p:nvPr>
        </p:nvSpPr>
        <p:spPr>
          <a:xfrm>
            <a:off x="4648200" y="1600200"/>
            <a:ext cx="4038600" cy="4525963"/>
          </a:xfrm>
        </p:spPr>
        <p:txBody>
          <a:bodyPr/>
          <a:lstStyle/>
          <a:p>
            <a:r>
              <a:rPr lang="en-US" altLang="en-US" sz="2400">
                <a:ea typeface="ＭＳ Ｐゴシック" panose="020B0600070205080204" pitchFamily="34" charset="-128"/>
              </a:rPr>
              <a:t>The next step is to remove the sensor board and install new one</a:t>
            </a:r>
          </a:p>
          <a:p>
            <a:r>
              <a:rPr lang="en-US" altLang="en-US" sz="2400">
                <a:ea typeface="ＭＳ Ｐゴシック" panose="020B0600070205080204" pitchFamily="34" charset="-128"/>
              </a:rPr>
              <a:t>Assemble in the reverse order</a:t>
            </a:r>
          </a:p>
          <a:p>
            <a:endParaRPr lang="en-US" altLang="en-US" sz="2400">
              <a:ea typeface="ＭＳ Ｐゴシック" panose="020B0600070205080204" pitchFamily="34" charset="-128"/>
            </a:endParaRPr>
          </a:p>
        </p:txBody>
      </p:sp>
      <p:sp>
        <p:nvSpPr>
          <p:cNvPr id="3" name="Footer Placeholder 2">
            <a:extLst>
              <a:ext uri="{FF2B5EF4-FFF2-40B4-BE49-F238E27FC236}">
                <a16:creationId xmlns:a16="http://schemas.microsoft.com/office/drawing/2014/main" id="{1FC621C5-DF79-B549-B0FA-4BDA8D513F30}"/>
              </a:ext>
            </a:extLst>
          </p:cNvPr>
          <p:cNvSpPr>
            <a:spLocks noGrp="1"/>
          </p:cNvSpPr>
          <p:nvPr>
            <p:ph type="ftr" sz="quarter" idx="11"/>
          </p:nvPr>
        </p:nvSpPr>
        <p:spPr/>
        <p:txBody>
          <a:bodyPr/>
          <a:lstStyle/>
          <a:p>
            <a:pPr>
              <a:defRPr/>
            </a:pPr>
            <a:r>
              <a:rPr lang="en-US"/>
              <a:t>www.rkiinstruments.com</a:t>
            </a:r>
          </a:p>
        </p:txBody>
      </p:sp>
      <p:sp>
        <p:nvSpPr>
          <p:cNvPr id="6" name="Slide Number Placeholder 5">
            <a:extLst>
              <a:ext uri="{FF2B5EF4-FFF2-40B4-BE49-F238E27FC236}">
                <a16:creationId xmlns:a16="http://schemas.microsoft.com/office/drawing/2014/main" id="{488DF33E-733B-484B-81D1-ECDC00C77E69}"/>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B27B0CD9-14A7-9640-B5D3-4758AF9B67DD}" type="slidenum">
              <a:rPr lang="en-US" altLang="en-US" sz="1000">
                <a:solidFill>
                  <a:srgbClr val="898989"/>
                </a:solidFill>
                <a:latin typeface="Century Gothic" panose="020B0502020202020204" pitchFamily="34" charset="0"/>
              </a:rPr>
              <a:pPr/>
              <a:t>80</a:t>
            </a:fld>
            <a:endParaRPr lang="en-US" altLang="en-US" sz="1000">
              <a:solidFill>
                <a:srgbClr val="898989"/>
              </a:solidFill>
              <a:latin typeface="Century Gothic" panose="020B0502020202020204" pitchFamily="34" charset="0"/>
            </a:endParaRPr>
          </a:p>
        </p:txBody>
      </p:sp>
    </p:spTree>
  </p:cSld>
  <p:clrMapOvr>
    <a:masterClrMapping/>
  </p:clrMapOvr>
  <p:transition>
    <p:zoom/>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Title 4">
            <a:extLst>
              <a:ext uri="{FF2B5EF4-FFF2-40B4-BE49-F238E27FC236}">
                <a16:creationId xmlns:a16="http://schemas.microsoft.com/office/drawing/2014/main" id="{E6A6036B-43D3-7849-B0F1-DBC20C4D7A9B}"/>
              </a:ext>
            </a:extLst>
          </p:cNvPr>
          <p:cNvSpPr>
            <a:spLocks noGrp="1"/>
          </p:cNvSpPr>
          <p:nvPr>
            <p:ph type="title"/>
          </p:nvPr>
        </p:nvSpPr>
        <p:spPr/>
        <p:txBody>
          <a:bodyPr/>
          <a:lstStyle/>
          <a:p>
            <a:r>
              <a:rPr lang="en-US" altLang="en-US" sz="3600">
                <a:ea typeface="ＭＳ Ｐゴシック" panose="020B0600070205080204" pitchFamily="34" charset="-128"/>
              </a:rPr>
              <a:t>Questions?</a:t>
            </a:r>
          </a:p>
        </p:txBody>
      </p:sp>
      <p:sp>
        <p:nvSpPr>
          <p:cNvPr id="2" name="Footer Placeholder 1">
            <a:extLst>
              <a:ext uri="{FF2B5EF4-FFF2-40B4-BE49-F238E27FC236}">
                <a16:creationId xmlns:a16="http://schemas.microsoft.com/office/drawing/2014/main" id="{B81A2ADC-B4FF-B948-AA7B-675109533CFA}"/>
              </a:ext>
            </a:extLst>
          </p:cNvPr>
          <p:cNvSpPr>
            <a:spLocks noGrp="1"/>
          </p:cNvSpPr>
          <p:nvPr>
            <p:ph type="ftr" sz="quarter" idx="11"/>
          </p:nvPr>
        </p:nvSpPr>
        <p:spPr/>
        <p:txBody>
          <a:bodyPr/>
          <a:lstStyle/>
          <a:p>
            <a:pPr>
              <a:defRPr/>
            </a:pPr>
            <a:r>
              <a:rPr lang="en-US"/>
              <a:t>www.rkiinstruments.com</a:t>
            </a:r>
          </a:p>
        </p:txBody>
      </p:sp>
      <p:sp>
        <p:nvSpPr>
          <p:cNvPr id="3" name="Slide Number Placeholder 2">
            <a:extLst>
              <a:ext uri="{FF2B5EF4-FFF2-40B4-BE49-F238E27FC236}">
                <a16:creationId xmlns:a16="http://schemas.microsoft.com/office/drawing/2014/main" id="{DAFB9BAB-C406-BB4D-B095-D1ABAA7EC59E}"/>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EFA90023-9ECA-6049-8157-4DDEFA1866EE}" type="slidenum">
              <a:rPr lang="en-US" altLang="en-US" sz="1000">
                <a:solidFill>
                  <a:srgbClr val="898989"/>
                </a:solidFill>
                <a:latin typeface="Century Gothic" panose="020B0502020202020204" pitchFamily="34" charset="0"/>
              </a:rPr>
              <a:pPr/>
              <a:t>81</a:t>
            </a:fld>
            <a:endParaRPr lang="en-US" altLang="en-US" sz="1000">
              <a:solidFill>
                <a:srgbClr val="898989"/>
              </a:solidFill>
              <a:latin typeface="Century Gothic" panose="020B0502020202020204" pitchFamily="34" charset="0"/>
            </a:endParaRPr>
          </a:p>
        </p:txBody>
      </p:sp>
    </p:spTree>
  </p:cSld>
  <p:clrMapOvr>
    <a:masterClrMapping/>
  </p:clrMapOvr>
  <p:transition>
    <p:zoom/>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a:extLst>
              <a:ext uri="{FF2B5EF4-FFF2-40B4-BE49-F238E27FC236}">
                <a16:creationId xmlns:a16="http://schemas.microsoft.com/office/drawing/2014/main" id="{2CDED735-8012-6E47-88FD-C8CCB5452B55}"/>
              </a:ext>
            </a:extLst>
          </p:cNvPr>
          <p:cNvSpPr>
            <a:spLocks noGrp="1"/>
          </p:cNvSpPr>
          <p:nvPr>
            <p:ph type="title"/>
          </p:nvPr>
        </p:nvSpPr>
        <p:spPr/>
        <p:txBody>
          <a:bodyPr/>
          <a:lstStyle/>
          <a:p>
            <a:r>
              <a:rPr lang="en-US" altLang="en-US" sz="3600">
                <a:ea typeface="ＭＳ Ｐゴシック" panose="020B0600070205080204" pitchFamily="34" charset="-128"/>
              </a:rPr>
              <a:t>Turning On the Unit, Normal Mode</a:t>
            </a:r>
          </a:p>
        </p:txBody>
      </p:sp>
      <p:sp>
        <p:nvSpPr>
          <p:cNvPr id="38914" name="Content Placeholder 2">
            <a:extLst>
              <a:ext uri="{FF2B5EF4-FFF2-40B4-BE49-F238E27FC236}">
                <a16:creationId xmlns:a16="http://schemas.microsoft.com/office/drawing/2014/main" id="{DE7B26C6-521C-F74B-BA97-D33C65D7710F}"/>
              </a:ext>
            </a:extLst>
          </p:cNvPr>
          <p:cNvSpPr>
            <a:spLocks noGrp="1"/>
          </p:cNvSpPr>
          <p:nvPr>
            <p:ph idx="1"/>
          </p:nvPr>
        </p:nvSpPr>
        <p:spPr>
          <a:xfrm>
            <a:off x="457200" y="1600200"/>
            <a:ext cx="5554663" cy="4525963"/>
          </a:xfrm>
        </p:spPr>
        <p:txBody>
          <a:bodyPr/>
          <a:lstStyle/>
          <a:p>
            <a:r>
              <a:rPr lang="en-US" altLang="en-US" sz="2000">
                <a:ea typeface="ＭＳ Ｐゴシック" panose="020B0600070205080204" pitchFamily="34" charset="-128"/>
              </a:rPr>
              <a:t>The Date/Time Screen appears for a few seconds.</a:t>
            </a:r>
          </a:p>
        </p:txBody>
      </p:sp>
      <p:sp>
        <p:nvSpPr>
          <p:cNvPr id="4" name="Footer Placeholder 3">
            <a:extLst>
              <a:ext uri="{FF2B5EF4-FFF2-40B4-BE49-F238E27FC236}">
                <a16:creationId xmlns:a16="http://schemas.microsoft.com/office/drawing/2014/main" id="{6D2F44AE-2614-DB4C-ACCF-4082685F7DED}"/>
              </a:ext>
            </a:extLst>
          </p:cNvPr>
          <p:cNvSpPr>
            <a:spLocks noGrp="1"/>
          </p:cNvSpPr>
          <p:nvPr>
            <p:ph type="ftr" sz="quarter" idx="11"/>
          </p:nvPr>
        </p:nvSpPr>
        <p:spPr/>
        <p:txBody>
          <a:bodyPr/>
          <a:lstStyle/>
          <a:p>
            <a:pPr>
              <a:defRPr/>
            </a:pPr>
            <a:r>
              <a:rPr lang="en-US"/>
              <a:t>www.rkiinstruments.com</a:t>
            </a:r>
          </a:p>
        </p:txBody>
      </p:sp>
      <p:sp>
        <p:nvSpPr>
          <p:cNvPr id="6" name="Slide Number Placeholder 5">
            <a:extLst>
              <a:ext uri="{FF2B5EF4-FFF2-40B4-BE49-F238E27FC236}">
                <a16:creationId xmlns:a16="http://schemas.microsoft.com/office/drawing/2014/main" id="{CB943428-7BEE-BA4D-B5F6-5966E44B0733}"/>
              </a:ext>
            </a:extLst>
          </p:cNvPr>
          <p:cNvSpPr>
            <a:spLocks noGrp="1"/>
          </p:cNvSpPr>
          <p:nvPr>
            <p:ph type="sldNum" sz="quarter" idx="12"/>
          </p:nvPr>
        </p:nvSpPr>
        <p:spPr/>
        <p:txBody>
          <a:bodyPr/>
          <a:lstStyle>
            <a:lvl1pPr eaLnBrk="0" hangingPunct="0">
              <a:defRPr sz="2700">
                <a:solidFill>
                  <a:schemeClr val="tx1"/>
                </a:solidFill>
                <a:latin typeface="Verdana" panose="020B0604030504040204" pitchFamily="34" charset="0"/>
                <a:ea typeface="ＭＳ Ｐゴシック" panose="020B0600070205080204" pitchFamily="34" charset="-128"/>
              </a:defRPr>
            </a:lvl1pPr>
            <a:lvl2pPr marL="742950" indent="-285750" eaLnBrk="0" hangingPunct="0">
              <a:defRPr sz="2700">
                <a:solidFill>
                  <a:schemeClr val="tx1"/>
                </a:solidFill>
                <a:latin typeface="Verdana" panose="020B0604030504040204" pitchFamily="34" charset="0"/>
                <a:ea typeface="ＭＳ Ｐゴシック" panose="020B0600070205080204" pitchFamily="34" charset="-128"/>
              </a:defRPr>
            </a:lvl2pPr>
            <a:lvl3pPr marL="1143000" indent="-228600" eaLnBrk="0" hangingPunct="0">
              <a:defRPr sz="2700">
                <a:solidFill>
                  <a:schemeClr val="tx1"/>
                </a:solidFill>
                <a:latin typeface="Verdana" panose="020B0604030504040204" pitchFamily="34" charset="0"/>
                <a:ea typeface="ＭＳ Ｐゴシック" panose="020B0600070205080204" pitchFamily="34" charset="-128"/>
              </a:defRPr>
            </a:lvl3pPr>
            <a:lvl4pPr marL="1600200" indent="-228600" eaLnBrk="0" hangingPunct="0">
              <a:defRPr sz="2700">
                <a:solidFill>
                  <a:schemeClr val="tx1"/>
                </a:solidFill>
                <a:latin typeface="Verdana" panose="020B0604030504040204" pitchFamily="34" charset="0"/>
                <a:ea typeface="ＭＳ Ｐゴシック" panose="020B0600070205080204" pitchFamily="34" charset="-128"/>
              </a:defRPr>
            </a:lvl4pPr>
            <a:lvl5pPr marL="2057400" indent="-228600" eaLnBrk="0" hangingPunct="0">
              <a:defRPr sz="27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0"/>
              </a:spcBef>
              <a:spcAft>
                <a:spcPct val="0"/>
              </a:spcAft>
              <a:defRPr sz="2700">
                <a:solidFill>
                  <a:schemeClr val="tx1"/>
                </a:solidFill>
                <a:latin typeface="Verdana" panose="020B0604030504040204" pitchFamily="34" charset="0"/>
                <a:ea typeface="ＭＳ Ｐゴシック" panose="020B0600070205080204" pitchFamily="34" charset="-128"/>
              </a:defRPr>
            </a:lvl9pPr>
          </a:lstStyle>
          <a:p>
            <a:fld id="{FCDD75E7-BD17-4241-88D5-5F73ABBCA555}" type="slidenum">
              <a:rPr lang="en-US" altLang="en-US" sz="1000">
                <a:solidFill>
                  <a:srgbClr val="898989"/>
                </a:solidFill>
                <a:latin typeface="Century Gothic" panose="020B0502020202020204" pitchFamily="34" charset="0"/>
              </a:rPr>
              <a:pPr/>
              <a:t>9</a:t>
            </a:fld>
            <a:endParaRPr lang="en-US" altLang="en-US" sz="1000">
              <a:solidFill>
                <a:srgbClr val="898989"/>
              </a:solidFill>
              <a:latin typeface="Century Gothic" panose="020B0502020202020204" pitchFamily="34" charset="0"/>
            </a:endParaRPr>
          </a:p>
        </p:txBody>
      </p:sp>
      <p:pic>
        <p:nvPicPr>
          <p:cNvPr id="38917" name="Picture 4">
            <a:extLst>
              <a:ext uri="{FF2B5EF4-FFF2-40B4-BE49-F238E27FC236}">
                <a16:creationId xmlns:a16="http://schemas.microsoft.com/office/drawing/2014/main" id="{5C4A0FCB-F636-514B-8750-BD3DB86ADF05}"/>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6680200" y="1724025"/>
            <a:ext cx="1574800" cy="15494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zoom/>
  </p:transition>
</p:sld>
</file>

<file path=ppt/theme/theme1.xml><?xml version="1.0" encoding="utf-8"?>
<a:theme xmlns:a="http://schemas.openxmlformats.org/drawingml/2006/main" name="Them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ummer">
      <a:majorFont>
        <a:latin typeface="Century Gothic"/>
        <a:ea typeface=""/>
        <a:cs typeface=""/>
        <a:font script="Jpan" typeface="ヒラギノ丸ゴ Pro W4"/>
        <a:font script="Hans" typeface="宋体"/>
        <a:font script="Hant" typeface="新細明體"/>
      </a:majorFont>
      <a:minorFont>
        <a:latin typeface="Century Gothic"/>
        <a:ea typeface=""/>
        <a:cs typeface=""/>
        <a:font script="Jpan" typeface="ヒラギノ丸ゴ Pro W4"/>
        <a:font script="Hans" typeface="宋体"/>
        <a:font script="Hant"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42163</TotalTime>
  <Words>7063</Words>
  <Application>Microsoft Macintosh PowerPoint</Application>
  <PresentationFormat>On-screen Show (4:3)</PresentationFormat>
  <Paragraphs>709</Paragraphs>
  <Slides>81</Slides>
  <Notes>1</Notes>
  <HiddenSlides>0</HiddenSlides>
  <MMClips>0</MMClips>
  <ScaleCrop>false</ScaleCrop>
  <HeadingPairs>
    <vt:vector size="8" baseType="variant">
      <vt:variant>
        <vt:lpstr>Fonts Used</vt:lpstr>
      </vt:variant>
      <vt:variant>
        <vt:i4>5</vt:i4>
      </vt:variant>
      <vt:variant>
        <vt:lpstr>Theme</vt:lpstr>
      </vt:variant>
      <vt:variant>
        <vt:i4>1</vt:i4>
      </vt:variant>
      <vt:variant>
        <vt:lpstr>Slide Titles</vt:lpstr>
      </vt:variant>
      <vt:variant>
        <vt:i4>81</vt:i4>
      </vt:variant>
      <vt:variant>
        <vt:lpstr>Custom Shows</vt:lpstr>
      </vt:variant>
      <vt:variant>
        <vt:i4>4</vt:i4>
      </vt:variant>
    </vt:vector>
  </HeadingPairs>
  <TitlesOfParts>
    <vt:vector size="91" baseType="lpstr">
      <vt:lpstr>Arial</vt:lpstr>
      <vt:lpstr>Century Gothic</vt:lpstr>
      <vt:lpstr>Times</vt:lpstr>
      <vt:lpstr>Times New Roman</vt:lpstr>
      <vt:lpstr>Verdana</vt:lpstr>
      <vt:lpstr>Theme1</vt:lpstr>
      <vt:lpstr>GX-2012</vt:lpstr>
      <vt:lpstr>GX-2012</vt:lpstr>
      <vt:lpstr>GX-2012 Features</vt:lpstr>
      <vt:lpstr>Specifications</vt:lpstr>
      <vt:lpstr>Turning On the Unit, Normal Mode</vt:lpstr>
      <vt:lpstr>Turning On the Unit, Normal Mode</vt:lpstr>
      <vt:lpstr>Turning On the Unit, Normal Mode</vt:lpstr>
      <vt:lpstr>Turning On the Unit, Normal Mode</vt:lpstr>
      <vt:lpstr>Turning On the Unit, Normal Mode</vt:lpstr>
      <vt:lpstr>Turning On the Unit, Normal Mode</vt:lpstr>
      <vt:lpstr>Turning On the Unit, Normal Mode</vt:lpstr>
      <vt:lpstr>Turning On the Unit, Normal Mode</vt:lpstr>
      <vt:lpstr>Turning On the Unit, Normal Mode</vt:lpstr>
      <vt:lpstr>Turning On the GX-2012 in Normal Mode With All Modes Active</vt:lpstr>
      <vt:lpstr>Performing a Fresh Air Adjustment</vt:lpstr>
      <vt:lpstr>Display Mode</vt:lpstr>
      <vt:lpstr>Display Mode</vt:lpstr>
      <vt:lpstr>Display Mode</vt:lpstr>
      <vt:lpstr>Display Mode</vt:lpstr>
      <vt:lpstr>Display Mode</vt:lpstr>
      <vt:lpstr>Snap Logging</vt:lpstr>
      <vt:lpstr>Snap Logging</vt:lpstr>
      <vt:lpstr>Display Mode</vt:lpstr>
      <vt:lpstr>Alarm Types and Indications</vt:lpstr>
      <vt:lpstr>Alarm Types and Indications</vt:lpstr>
      <vt:lpstr>GX-2012</vt:lpstr>
      <vt:lpstr>Using Maintenance Mode</vt:lpstr>
      <vt:lpstr>Maintenance Mode</vt:lpstr>
      <vt:lpstr>MAINTENANCE MODE</vt:lpstr>
      <vt:lpstr>MAINTENANCE MODE</vt:lpstr>
      <vt:lpstr>MAINTENANCE MODE</vt:lpstr>
      <vt:lpstr>Maintenance Mode</vt:lpstr>
      <vt:lpstr>MAINTENANCE MODE</vt:lpstr>
      <vt:lpstr>MAINTENANCE MODE</vt:lpstr>
      <vt:lpstr>Setting the Flow Adjustment</vt:lpstr>
      <vt:lpstr>Setting the Flow Adjustment</vt:lpstr>
      <vt:lpstr>Maintenance Mode</vt:lpstr>
      <vt:lpstr>Using Factory Mode</vt:lpstr>
      <vt:lpstr>Using Factory Mode</vt:lpstr>
      <vt:lpstr>Factory Mode</vt:lpstr>
      <vt:lpstr>Factory Mode</vt:lpstr>
      <vt:lpstr>Factory Mode</vt:lpstr>
      <vt:lpstr>GX-2012 &amp; Gas Tracer</vt:lpstr>
      <vt:lpstr>Bump Testing</vt:lpstr>
      <vt:lpstr>Bump Testing</vt:lpstr>
      <vt:lpstr>Bump Testing</vt:lpstr>
      <vt:lpstr>Calibration Procedures</vt:lpstr>
      <vt:lpstr>Auto Calibration Mode</vt:lpstr>
      <vt:lpstr>Auto Calibration Mode</vt:lpstr>
      <vt:lpstr>Auto Calibration Mode</vt:lpstr>
      <vt:lpstr>Auto Calibration Mode</vt:lpstr>
      <vt:lpstr>Auto Calibration Mode</vt:lpstr>
      <vt:lpstr>Auto Calibration Mode</vt:lpstr>
      <vt:lpstr>Single Calibration Mode</vt:lpstr>
      <vt:lpstr>GX-2012</vt:lpstr>
      <vt:lpstr>Replacing the Inlet Filters</vt:lpstr>
      <vt:lpstr>Replacing the Batteries</vt:lpstr>
      <vt:lpstr>Replacing the Batteries</vt:lpstr>
      <vt:lpstr>Replacing the Sensors</vt:lpstr>
      <vt:lpstr>Replacing the Scrubber Filters</vt:lpstr>
      <vt:lpstr>Replacing the Scrubber Filters</vt:lpstr>
      <vt:lpstr>Replacing the Sensors</vt:lpstr>
      <vt:lpstr>Replacing the Sensors</vt:lpstr>
      <vt:lpstr>Replacing the Sensors</vt:lpstr>
      <vt:lpstr>Replacing the Sensors</vt:lpstr>
      <vt:lpstr>Replacing the Sensors</vt:lpstr>
      <vt:lpstr>Replacing the Pump</vt:lpstr>
      <vt:lpstr>Replacing the Pump</vt:lpstr>
      <vt:lpstr>Replacing the Pump</vt:lpstr>
      <vt:lpstr>Replacing the Pump</vt:lpstr>
      <vt:lpstr>Replacing the LCD Screen</vt:lpstr>
      <vt:lpstr>Replacing the LCD Screen</vt:lpstr>
      <vt:lpstr>Replacing the LCD Screen</vt:lpstr>
      <vt:lpstr>Replacing the LCD Screen</vt:lpstr>
      <vt:lpstr>Replacing the LCD Screen</vt:lpstr>
      <vt:lpstr>Replacing the LCD Screen</vt:lpstr>
      <vt:lpstr>Replacing the LCD Screen</vt:lpstr>
      <vt:lpstr>Replacing the LCD Screen</vt:lpstr>
      <vt:lpstr>Replacing the Sensor Board</vt:lpstr>
      <vt:lpstr>Replacing the Sensor Board</vt:lpstr>
      <vt:lpstr>Questions?</vt:lpstr>
      <vt:lpstr>Corporate Overview</vt:lpstr>
      <vt:lpstr>Life Sciences</vt:lpstr>
      <vt:lpstr>Optical Technologies</vt:lpstr>
      <vt:lpstr>Measurement &amp; Control</vt:lpstr>
    </vt:vector>
  </TitlesOfParts>
  <Company>©2002 Thermo Electron Corporation • All Rights Reserved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mdd</dc:creator>
  <cp:lastModifiedBy>Microsoft Office User</cp:lastModifiedBy>
  <cp:revision>1299</cp:revision>
  <cp:lastPrinted>2015-04-24T22:16:06Z</cp:lastPrinted>
  <dcterms:created xsi:type="dcterms:W3CDTF">2000-05-30T01:39:29Z</dcterms:created>
  <dcterms:modified xsi:type="dcterms:W3CDTF">2019-07-31T17:08:46Z</dcterms:modified>
</cp:coreProperties>
</file>