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g" ContentType="image/jpeg"/>
  <Default Extension="jpe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32" r:id="rId1"/>
    <p:sldMasterId id="2147484146" r:id="rId2"/>
    <p:sldMasterId id="2147484161" r:id="rId3"/>
  </p:sldMasterIdLst>
  <p:notesMasterIdLst>
    <p:notesMasterId r:id="rId17"/>
  </p:notesMasterIdLst>
  <p:handoutMasterIdLst>
    <p:handoutMasterId r:id="rId18"/>
  </p:handoutMasterIdLst>
  <p:sldIdLst>
    <p:sldId id="256" r:id="rId4"/>
    <p:sldId id="284" r:id="rId5"/>
    <p:sldId id="302" r:id="rId6"/>
    <p:sldId id="301" r:id="rId7"/>
    <p:sldId id="303" r:id="rId8"/>
    <p:sldId id="304" r:id="rId9"/>
    <p:sldId id="308" r:id="rId10"/>
    <p:sldId id="307" r:id="rId11"/>
    <p:sldId id="310" r:id="rId12"/>
    <p:sldId id="311" r:id="rId13"/>
    <p:sldId id="309" r:id="rId14"/>
    <p:sldId id="305" r:id="rId15"/>
    <p:sldId id="306" r:id="rId16"/>
  </p:sldIdLst>
  <p:sldSz cx="9144000" cy="6858000" type="letter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7" autoAdjust="0"/>
    <p:restoredTop sz="87822" autoAdjust="0"/>
  </p:normalViewPr>
  <p:slideViewPr>
    <p:cSldViewPr snapToGrid="0" snapToObjects="1" showGuides="1">
      <p:cViewPr varScale="1">
        <p:scale>
          <a:sx n="130" d="100"/>
          <a:sy n="130" d="100"/>
        </p:scale>
        <p:origin x="-2080" y="-112"/>
      </p:cViewPr>
      <p:guideLst>
        <p:guide orient="horz" pos="1302"/>
        <p:guide pos="44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07629-1FF2-3E48-A2E1-AF5E9E8305EE}" type="datetimeFigureOut">
              <a:rPr lang="en-US" smtClean="0"/>
              <a:t>7/30/15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23957-8F27-594A-B713-B787432C6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26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4A37D-D5B0-C949-9ECC-16972F644A68}" type="datetimeFigureOut">
              <a:rPr lang="en-US" smtClean="0"/>
              <a:t>7/30/15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367E5-F3B1-D140-A4EF-1D78B9419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25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BE178-276B-704A-9F3D-36D395C385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75D50-7285-1E4D-ADB4-9BB68C9EFC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3E043-6B5E-6346-BE0B-8C642EEEA6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138D9-54D0-0E49-826D-DEE6E81494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261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40449CD8-DE55-499B-B2A1-0163B8DEECBE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227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643192" cy="576064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ja-JP" altLang="en-US" dirty="0" smtClean="0"/>
              <a:t>マスタ タイトルの書式設定</a:t>
            </a:r>
            <a:endParaRPr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67544" y="1052736"/>
            <a:ext cx="8280920" cy="496855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 smtClean="0"/>
              <a:t>マスタ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1590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30547922-357D-4A1F-AEDA-7FA625D291BA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347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5FE20234-F1C0-4F1C-A279-A5BDAF587E7F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417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E6AA6CBF-FA17-476E-BA33-4D3A7E7388D3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319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53DADD72-9C83-481C-A9F0-F756BD4B63BA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1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A30F43D2-D139-4DA7-A14E-B77214A9A58B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8097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192B6-4315-8D43-B3B5-75E87927B6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BCC9C0E9-2776-4A74-8AF3-D4B68A1F1F1D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098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BE633E03-5F64-4FD7-A0FC-BB1CD3893BC6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2731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57E53113-67E5-4CA4-8341-91FA64FA974F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8315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EEE96C11-1A5B-4177-BDED-CFDE52EDE82F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6535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2B4A9950-20AE-487B-A121-EE37B33CE203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表プレースホル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ja-JP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63D970BA-AE9D-448D-992B-0BC30D81658C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7191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タイトル、テキスト、クリップ アー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クリップアート プレースホルダ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ja-JP" altLang="en-US" noProof="0" smtClean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ea typeface="+mn-ea"/>
              </a:defRPr>
            </a:lvl1pPr>
          </a:lstStyle>
          <a:p>
            <a:pPr algn="l" eaLnBrk="1" hangingPunct="1">
              <a:defRPr/>
            </a:pPr>
            <a:fld id="{402E0223-3955-42D9-A337-89FA1EB98204}" type="slidenum">
              <a:rPr kumimoji="1" lang="en-US" altLang="ja-JP" sz="1800" b="0">
                <a:solidFill>
                  <a:srgbClr val="000000"/>
                </a:solidFill>
                <a:ea typeface="ＭＳ Ｐゴシック"/>
                <a:cs typeface="+mn-cs"/>
              </a:rPr>
              <a:pPr algn="l" eaLnBrk="1" hangingPunct="1">
                <a:defRPr/>
              </a:pPr>
              <a:t>‹#›</a:t>
            </a:fld>
            <a:endParaRPr kumimoji="1" lang="en-US" altLang="ja-JP" sz="1800" b="0">
              <a:solidFill>
                <a:srgbClr val="000000"/>
              </a:solidFill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2199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886216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733725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6352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42941-8EC1-394D-B187-CF45B73EC3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373253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600346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056532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93878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893445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422288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45154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693047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7/30/15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entury Gothic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78142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578D8-4EAA-8944-A463-DAD69E4AE2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65764-BD7F-464C-B47D-16D748C659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C9AB6-0B62-3D47-A860-0487A95F78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6FA5C-BBCD-A241-929E-09379EB25A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88841-75D7-9A44-BF52-928F27CD38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C3CEA-2E8F-2A48-A633-28F1B0FF3D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6.xml"/><Relationship Id="rId15" Type="http://schemas.openxmlformats.org/officeDocument/2006/relationships/theme" Target="../theme/theme2.xml"/><Relationship Id="rId16" Type="http://schemas.openxmlformats.org/officeDocument/2006/relationships/image" Target="../media/image2.wmf"/><Relationship Id="rId17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3141AE-6D6C-2849-A814-A0674F8D48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5" r:id="rId12"/>
  </p:sldLayoutIdLst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/>
          <p:cNvSpPr txBox="1">
            <a:spLocks noChangeArrowheads="1"/>
          </p:cNvSpPr>
          <p:nvPr userDrawn="1"/>
        </p:nvSpPr>
        <p:spPr bwMode="auto">
          <a:xfrm>
            <a:off x="250825" y="115888"/>
            <a:ext cx="74898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  <a:ea typeface="ＭＳ Ｐゴシック"/>
              <a:cs typeface="+mn-cs"/>
            </a:endParaRPr>
          </a:p>
        </p:txBody>
      </p:sp>
      <p:sp>
        <p:nvSpPr>
          <p:cNvPr id="1027" name="Line 8"/>
          <p:cNvSpPr>
            <a:spLocks noChangeShapeType="1"/>
          </p:cNvSpPr>
          <p:nvPr userDrawn="1"/>
        </p:nvSpPr>
        <p:spPr bwMode="auto">
          <a:xfrm>
            <a:off x="179388" y="765175"/>
            <a:ext cx="8820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/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 sz="1800" b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  <p:pic>
        <p:nvPicPr>
          <p:cNvPr id="1028" name="Picture 9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8172450" y="115888"/>
            <a:ext cx="827088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10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6875463" y="6524625"/>
            <a:ext cx="2160587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Line 11"/>
          <p:cNvSpPr>
            <a:spLocks noChangeShapeType="1"/>
          </p:cNvSpPr>
          <p:nvPr userDrawn="1"/>
        </p:nvSpPr>
        <p:spPr bwMode="auto">
          <a:xfrm>
            <a:off x="250825" y="6524625"/>
            <a:ext cx="8713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/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 sz="1800" b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650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48" r:id="rId2"/>
    <p:sldLayoutId id="2147484149" r:id="rId3"/>
    <p:sldLayoutId id="2147484150" r:id="rId4"/>
    <p:sldLayoutId id="2147484151" r:id="rId5"/>
    <p:sldLayoutId id="2147484152" r:id="rId6"/>
    <p:sldLayoutId id="2147484153" r:id="rId7"/>
    <p:sldLayoutId id="2147484154" r:id="rId8"/>
    <p:sldLayoutId id="2147484155" r:id="rId9"/>
    <p:sldLayoutId id="2147484156" r:id="rId10"/>
    <p:sldLayoutId id="2147484157" r:id="rId11"/>
    <p:sldLayoutId id="2147484158" r:id="rId12"/>
    <p:sldLayoutId id="2147484159" r:id="rId13"/>
    <p:sldLayoutId id="2147484160" r:id="rId14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A939C208-78B8-204B-844E-CF69B0C0089B}" type="datetimeFigureOut">
              <a:rPr lang="en-US" b="0" smtClean="0">
                <a:solidFill>
                  <a:prstClr val="black">
                    <a:tint val="75000"/>
                  </a:prstClr>
                </a:solidFill>
                <a:latin typeface="Century Gothic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7/30/15</a:t>
            </a:fld>
            <a:endParaRPr lang="en-US" b="0">
              <a:solidFill>
                <a:prstClr val="black">
                  <a:tint val="75000"/>
                </a:prstClr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black">
                  <a:tint val="75000"/>
                </a:prstClr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8E89968D-C1B6-CB4A-9E60-0B1EB4006758}" type="slidenum">
              <a:rPr lang="en-US" b="0" smtClean="0">
                <a:solidFill>
                  <a:prstClr val="black">
                    <a:tint val="75000"/>
                  </a:prstClr>
                </a:solidFill>
                <a:latin typeface="Century Gothic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0">
              <a:solidFill>
                <a:prstClr val="black">
                  <a:tint val="75000"/>
                </a:prstClr>
              </a:solidFill>
              <a:latin typeface="Century Gothic"/>
              <a:ea typeface="+mn-ea"/>
              <a:cs typeface="+mn-cs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51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2" r:id="rId1"/>
    <p:sldLayoutId id="2147484163" r:id="rId2"/>
    <p:sldLayoutId id="2147484164" r:id="rId3"/>
    <p:sldLayoutId id="2147484165" r:id="rId4"/>
    <p:sldLayoutId id="2147484166" r:id="rId5"/>
    <p:sldLayoutId id="2147484167" r:id="rId6"/>
    <p:sldLayoutId id="2147484168" r:id="rId7"/>
    <p:sldLayoutId id="2147484169" r:id="rId8"/>
    <p:sldLayoutId id="2147484170" r:id="rId9"/>
    <p:sldLayoutId id="2147484171" r:id="rId10"/>
    <p:sldLayoutId id="2147484172" r:id="rId11"/>
    <p:sldLayoutId id="2147484174" r:id="rId12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gif"/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2.jpg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801284"/>
          </a:xfrm>
        </p:spPr>
        <p:txBody>
          <a:bodyPr/>
          <a:lstStyle/>
          <a:p>
            <a:r>
              <a:rPr lang="en-US" dirty="0" smtClean="0"/>
              <a:t>03 Series</a:t>
            </a:r>
            <a:br>
              <a:rPr lang="en-US" dirty="0" smtClean="0"/>
            </a:br>
            <a:r>
              <a:rPr lang="en-US" sz="3200" dirty="0"/>
              <a:t>P</a:t>
            </a:r>
            <a:r>
              <a:rPr lang="en-US" sz="3200" dirty="0" smtClean="0"/>
              <a:t>ersonal Single Gas Monitor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www.rkiinstruments.com</a:t>
            </a:r>
            <a:endParaRPr lang="en-US" dirty="0"/>
          </a:p>
        </p:txBody>
      </p:sp>
      <p:pic>
        <p:nvPicPr>
          <p:cNvPr id="3" name="Picture 2" descr="O3-Series-group-pp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466" y="2087563"/>
            <a:ext cx="5815270" cy="415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94307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03 Series </a:t>
            </a:r>
            <a:r>
              <a:rPr lang="en-US" dirty="0" smtClean="0"/>
              <a:t>Multi - Station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03775" y="1473201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Char char="•"/>
            </a:pPr>
            <a:r>
              <a:rPr lang="en-US" sz="2000" b="0" dirty="0">
                <a:latin typeface="Arial"/>
                <a:cs typeface="Arial"/>
              </a:rPr>
              <a:t>Multiple modules connected to a PC (10 max)</a:t>
            </a:r>
          </a:p>
          <a:p>
            <a:pPr>
              <a:buFont typeface="Arial"/>
              <a:buChar char="•"/>
            </a:pPr>
            <a:r>
              <a:rPr lang="en-US" sz="2000" b="0" dirty="0" smtClean="0">
                <a:latin typeface="Arial"/>
                <a:cs typeface="Arial"/>
              </a:rPr>
              <a:t>Charge/Bump/Calibrate</a:t>
            </a:r>
            <a:endParaRPr lang="en-US" sz="2000" b="0" dirty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sz="2000" b="0" dirty="0" smtClean="0">
                <a:latin typeface="Arial"/>
                <a:cs typeface="Arial"/>
              </a:rPr>
              <a:t>Automatic </a:t>
            </a:r>
            <a:r>
              <a:rPr lang="en-US" sz="2000" b="0" dirty="0">
                <a:latin typeface="Arial"/>
                <a:cs typeface="Arial"/>
              </a:rPr>
              <a:t>calibration/bump test </a:t>
            </a:r>
            <a:r>
              <a:rPr lang="en-US" sz="2000" b="0" dirty="0" smtClean="0">
                <a:latin typeface="Arial"/>
                <a:cs typeface="Arial"/>
              </a:rPr>
              <a:t>option</a:t>
            </a:r>
            <a:endParaRPr lang="en-US" sz="2000" b="0" dirty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sz="2000" b="0" dirty="0">
                <a:latin typeface="Arial"/>
                <a:cs typeface="Arial"/>
              </a:rPr>
              <a:t>Configure </a:t>
            </a:r>
            <a:r>
              <a:rPr lang="en-US" sz="2000" b="0" dirty="0" smtClean="0">
                <a:latin typeface="Arial"/>
                <a:cs typeface="Arial"/>
              </a:rPr>
              <a:t>instrument parameters</a:t>
            </a:r>
            <a:endParaRPr lang="en-US" sz="2000" b="0" dirty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sz="2000" b="0" dirty="0">
                <a:latin typeface="Arial"/>
                <a:cs typeface="Arial"/>
              </a:rPr>
              <a:t>Archive Bump Test and Calibration </a:t>
            </a:r>
            <a:r>
              <a:rPr lang="en-US" sz="2000" b="0" dirty="0" smtClean="0">
                <a:latin typeface="Arial"/>
                <a:cs typeface="Arial"/>
              </a:rPr>
              <a:t>records</a:t>
            </a:r>
            <a:endParaRPr lang="en-US" sz="2000" b="0" dirty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sz="2000" b="0" dirty="0">
                <a:latin typeface="Arial"/>
                <a:cs typeface="Arial"/>
              </a:rPr>
              <a:t>Archive data to </a:t>
            </a:r>
            <a:r>
              <a:rPr lang="en-US" sz="2000" b="0" dirty="0" smtClean="0">
                <a:latin typeface="Arial"/>
                <a:cs typeface="Arial"/>
              </a:rPr>
              <a:t>centralized network </a:t>
            </a:r>
            <a:r>
              <a:rPr lang="en-US" sz="2000" b="0" dirty="0">
                <a:latin typeface="Arial"/>
                <a:cs typeface="Arial"/>
              </a:rPr>
              <a:t>location</a:t>
            </a:r>
          </a:p>
          <a:p>
            <a:pPr>
              <a:buFont typeface="Arial"/>
              <a:buChar char="•"/>
            </a:pPr>
            <a:r>
              <a:rPr lang="en-US" sz="2000" b="0" dirty="0">
                <a:latin typeface="Arial"/>
                <a:cs typeface="Arial"/>
              </a:rPr>
              <a:t>Software controlled data retrieval</a:t>
            </a:r>
          </a:p>
          <a:p>
            <a:pPr>
              <a:buFont typeface="Arial"/>
              <a:buChar char="•"/>
            </a:pPr>
            <a:r>
              <a:rPr lang="en-US" sz="2000" b="0" dirty="0">
                <a:latin typeface="Arial"/>
                <a:cs typeface="Arial"/>
              </a:rPr>
              <a:t>Windows 7 compatible</a:t>
            </a:r>
          </a:p>
        </p:txBody>
      </p:sp>
      <p:pic>
        <p:nvPicPr>
          <p:cNvPr id="3" name="Picture 2" descr="SDM-03-ope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61" y="1157602"/>
            <a:ext cx="2354386" cy="542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6793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03 Series Service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13699" y="5283498"/>
            <a:ext cx="11938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baseline="30000" dirty="0">
                <a:latin typeface="Arial"/>
                <a:cs typeface="Arial"/>
              </a:rPr>
              <a:t>Battery </a:t>
            </a:r>
            <a:r>
              <a:rPr lang="en-US" sz="1800" baseline="30000" dirty="0" smtClean="0">
                <a:latin typeface="Arial"/>
                <a:cs typeface="Arial"/>
              </a:rPr>
              <a:t>Cover</a:t>
            </a:r>
            <a:endParaRPr lang="en-US" sz="1800" baseline="30000" dirty="0">
              <a:latin typeface="Arial"/>
              <a:cs typeface="Arial"/>
            </a:endParaRPr>
          </a:p>
        </p:txBody>
      </p:sp>
      <p:pic>
        <p:nvPicPr>
          <p:cNvPr id="3" name="Content Placeholder 2" descr="IMG_1444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084" b="-34084"/>
          <a:stretch>
            <a:fillRect/>
          </a:stretch>
        </p:blipFill>
        <p:spPr/>
      </p:pic>
      <p:pic>
        <p:nvPicPr>
          <p:cNvPr id="10" name="Content Placeholder 9" descr="IMG_1452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8" r="20268"/>
          <a:stretch>
            <a:fillRect/>
          </a:stretch>
        </p:blipFill>
        <p:spPr/>
      </p:pic>
      <p:sp>
        <p:nvSpPr>
          <p:cNvPr id="13" name="Rectangle 12"/>
          <p:cNvSpPr/>
          <p:nvPr/>
        </p:nvSpPr>
        <p:spPr>
          <a:xfrm>
            <a:off x="6035712" y="5593579"/>
            <a:ext cx="15446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baseline="30000" dirty="0" smtClean="0">
                <a:latin typeface="Arial"/>
                <a:cs typeface="Arial"/>
              </a:rPr>
              <a:t>Replaceable filters</a:t>
            </a:r>
            <a:endParaRPr lang="en-US" sz="1800" baseline="30000" dirty="0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32115" y="5283498"/>
            <a:ext cx="19980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baseline="30000" dirty="0" smtClean="0">
                <a:latin typeface="Arial"/>
                <a:cs typeface="Arial"/>
              </a:rPr>
              <a:t>Easy to replace batteries</a:t>
            </a:r>
            <a:endParaRPr lang="en-US" sz="1800" baseline="30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8170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GP-03 Series </a:t>
            </a:r>
            <a:r>
              <a:rPr lang="en-US" dirty="0"/>
              <a:t>Pricing</a:t>
            </a:r>
          </a:p>
        </p:txBody>
      </p:sp>
      <p:pic>
        <p:nvPicPr>
          <p:cNvPr id="4" name="Content Placeholder 3" descr="GP-03-ppt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" b="3110"/>
          <a:stretch>
            <a:fillRect/>
          </a:stretch>
        </p:blipFill>
        <p:spPr/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$320 </a:t>
            </a:r>
            <a:r>
              <a:rPr lang="en-US" dirty="0">
                <a:latin typeface="Arial"/>
                <a:cs typeface="Arial"/>
              </a:rPr>
              <a:t>List Price Alkaline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$380 List Price 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Ni-MH</a:t>
            </a:r>
            <a:endParaRPr lang="en-US" dirty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2 year warranty </a:t>
            </a:r>
            <a:endParaRPr lang="en-US" dirty="0" smtClean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30% </a:t>
            </a:r>
            <a:r>
              <a:rPr lang="en-US" dirty="0">
                <a:latin typeface="Arial"/>
                <a:cs typeface="Arial"/>
              </a:rPr>
              <a:t>distributor </a:t>
            </a:r>
            <a:r>
              <a:rPr lang="en-US" dirty="0" smtClean="0">
                <a:latin typeface="Arial"/>
                <a:cs typeface="Arial"/>
              </a:rPr>
              <a:t>discount</a:t>
            </a:r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997516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03 </a:t>
            </a:r>
            <a:r>
              <a:rPr lang="en-US" dirty="0"/>
              <a:t>Series Pricing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$280 List Price Alkaline</a:t>
            </a:r>
          </a:p>
          <a:p>
            <a:pPr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3 year warranty </a:t>
            </a:r>
            <a:r>
              <a:rPr lang="en-US" dirty="0" smtClean="0">
                <a:latin typeface="Arial"/>
                <a:cs typeface="Arial"/>
              </a:rPr>
              <a:t/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CO/HS-</a:t>
            </a:r>
            <a:r>
              <a:rPr lang="en-US" dirty="0">
                <a:latin typeface="Arial"/>
                <a:cs typeface="Arial"/>
              </a:rPr>
              <a:t>03</a:t>
            </a:r>
          </a:p>
          <a:p>
            <a:pPr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2 year warranty OX-</a:t>
            </a:r>
            <a:r>
              <a:rPr lang="en-US" dirty="0" smtClean="0">
                <a:latin typeface="Arial"/>
                <a:cs typeface="Arial"/>
              </a:rPr>
              <a:t>03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5" name="Content Placeholder 4" descr="O3-Series-3year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702" b="-9702"/>
          <a:stretch>
            <a:fillRect/>
          </a:stretch>
        </p:blipFill>
        <p:spPr>
          <a:xfrm>
            <a:off x="3531706" y="1600201"/>
            <a:ext cx="5310668" cy="4525963"/>
          </a:xfrm>
        </p:spPr>
      </p:pic>
      <p:sp>
        <p:nvSpPr>
          <p:cNvPr id="6" name="TextBox 5"/>
          <p:cNvSpPr txBox="1"/>
          <p:nvPr/>
        </p:nvSpPr>
        <p:spPr>
          <a:xfrm>
            <a:off x="6985426" y="2076450"/>
            <a:ext cx="160430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0" dirty="0" smtClean="0">
                <a:latin typeface="Arial"/>
                <a:cs typeface="Arial"/>
              </a:rPr>
              <a:t>OX-03</a:t>
            </a:r>
            <a:br>
              <a:rPr lang="en-US" sz="1600" b="0" dirty="0" smtClean="0">
                <a:latin typeface="Arial"/>
                <a:cs typeface="Arial"/>
              </a:rPr>
            </a:br>
            <a:r>
              <a:rPr lang="en-US" sz="1600" b="0" dirty="0" smtClean="0">
                <a:latin typeface="Arial"/>
                <a:cs typeface="Arial"/>
              </a:rPr>
              <a:t>2 year warranty</a:t>
            </a:r>
            <a:endParaRPr lang="en-US" sz="1600" b="0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33592" y="5833776"/>
            <a:ext cx="340915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>
                <a:latin typeface="Arial"/>
                <a:cs typeface="Arial"/>
              </a:rPr>
              <a:t>CO-03 and HS-03 </a:t>
            </a:r>
            <a:br>
              <a:rPr lang="en-US" sz="1600" b="0" dirty="0" smtClean="0">
                <a:latin typeface="Arial"/>
                <a:cs typeface="Arial"/>
              </a:rPr>
            </a:br>
            <a:r>
              <a:rPr lang="en-US" sz="1600" b="0" dirty="0" smtClean="0">
                <a:latin typeface="Arial"/>
                <a:cs typeface="Arial"/>
              </a:rPr>
              <a:t>3 year warranty</a:t>
            </a:r>
            <a:endParaRPr lang="en-US" sz="1600" b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310066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03 Series</a:t>
            </a:r>
            <a:endParaRPr lang="en-US" dirty="0"/>
          </a:p>
        </p:txBody>
      </p:sp>
      <p:pic>
        <p:nvPicPr>
          <p:cNvPr id="8" name="Picture 7" descr="O3-Series-grou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962" y="1521545"/>
            <a:ext cx="4924425" cy="350865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6161203" cy="4525963"/>
          </a:xfrm>
        </p:spPr>
        <p:txBody>
          <a:bodyPr/>
          <a:lstStyle/>
          <a:p>
            <a:r>
              <a:rPr lang="en-US" dirty="0" smtClean="0"/>
              <a:t>Lower Cost</a:t>
            </a:r>
          </a:p>
          <a:p>
            <a:r>
              <a:rPr lang="en-US" dirty="0" smtClean="0"/>
              <a:t>Smaller / Lighter</a:t>
            </a:r>
          </a:p>
          <a:p>
            <a:r>
              <a:rPr lang="en-US" dirty="0" smtClean="0"/>
              <a:t>Sustainable</a:t>
            </a:r>
          </a:p>
          <a:p>
            <a:r>
              <a:rPr lang="en-US" dirty="0" smtClean="0"/>
              <a:t>New Design</a:t>
            </a:r>
          </a:p>
          <a:p>
            <a:r>
              <a:rPr lang="en-US" dirty="0" smtClean="0"/>
              <a:t>IP67</a:t>
            </a:r>
          </a:p>
          <a:p>
            <a:r>
              <a:rPr lang="en-US" dirty="0" err="1" smtClean="0"/>
              <a:t>Datalogging</a:t>
            </a:r>
            <a:endParaRPr lang="en-US" dirty="0" smtClean="0"/>
          </a:p>
          <a:p>
            <a:r>
              <a:rPr lang="en-US" dirty="0" smtClean="0"/>
              <a:t>3,000 Hours Operation*</a:t>
            </a:r>
          </a:p>
        </p:txBody>
      </p:sp>
    </p:spTree>
    <p:extLst>
      <p:ext uri="{BB962C8B-B14F-4D97-AF65-F5344CB8AC3E}">
        <p14:creationId xmlns:p14="http://schemas.microsoft.com/office/powerpoint/2010/main" val="372672780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03 Series Features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Hazardous </a:t>
            </a:r>
            <a:r>
              <a:rPr lang="en-US" dirty="0">
                <a:latin typeface="Arial" charset="0"/>
              </a:rPr>
              <a:t>Material </a:t>
            </a: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Mines 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Tunnels </a:t>
            </a:r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Refineries </a:t>
            </a:r>
            <a:r>
              <a:rPr lang="en-US" dirty="0">
                <a:latin typeface="Arial" charset="0"/>
              </a:rPr>
              <a:t>/ Petrochemical </a:t>
            </a:r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Water </a:t>
            </a:r>
            <a:r>
              <a:rPr lang="en-US" dirty="0">
                <a:latin typeface="Arial" charset="0"/>
              </a:rPr>
              <a:t>/ Wastewater Treatment </a:t>
            </a:r>
            <a:endParaRPr lang="en-US" dirty="0" smtClean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Worker Safety </a:t>
            </a:r>
          </a:p>
          <a:p>
            <a:r>
              <a:rPr lang="en-US" dirty="0">
                <a:latin typeface="Arial" charset="0"/>
              </a:rPr>
              <a:t>Chemical Plants </a:t>
            </a:r>
            <a:endParaRPr lang="en-US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Fire </a:t>
            </a:r>
            <a:r>
              <a:rPr lang="en-US" dirty="0">
                <a:latin typeface="Arial" charset="0"/>
              </a:rPr>
              <a:t>Services </a:t>
            </a:r>
            <a:endParaRPr lang="en-US" dirty="0" smtClean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Pharmaceuticals </a:t>
            </a:r>
          </a:p>
          <a:p>
            <a:r>
              <a:rPr lang="en-US" dirty="0">
                <a:latin typeface="Arial" charset="0"/>
              </a:rPr>
              <a:t>Utilities </a:t>
            </a:r>
          </a:p>
          <a:p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09897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03 Series Features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 descr="GP-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353" y="2106997"/>
            <a:ext cx="2884354" cy="354633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233962" y="1522221"/>
            <a:ext cx="3376137" cy="584776"/>
            <a:chOff x="233962" y="1522221"/>
            <a:chExt cx="3376137" cy="584776"/>
          </a:xfrm>
        </p:grpSpPr>
        <p:sp>
          <p:nvSpPr>
            <p:cNvPr id="3" name="TextBox 2"/>
            <p:cNvSpPr txBox="1"/>
            <p:nvPr/>
          </p:nvSpPr>
          <p:spPr>
            <a:xfrm>
              <a:off x="233962" y="1522221"/>
              <a:ext cx="194968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Data logging </a:t>
              </a:r>
              <a:endParaRPr lang="en-US" sz="1600" dirty="0" smtClean="0">
                <a:latin typeface="Arial"/>
                <a:cs typeface="Arial"/>
              </a:endParaRPr>
            </a:p>
            <a:p>
              <a:r>
                <a:rPr lang="en-US" sz="1600" dirty="0" smtClean="0">
                  <a:latin typeface="Arial"/>
                  <a:cs typeface="Arial"/>
                </a:rPr>
                <a:t>IR </a:t>
              </a:r>
              <a:r>
                <a:rPr lang="en-US" sz="1600" dirty="0" smtClean="0">
                  <a:latin typeface="Arial"/>
                  <a:cs typeface="Arial"/>
                </a:rPr>
                <a:t>port</a:t>
              </a:r>
              <a:endParaRPr lang="en-US" sz="1600" dirty="0">
                <a:latin typeface="Arial"/>
                <a:cs typeface="Arial"/>
              </a:endParaRPr>
            </a:p>
          </p:txBody>
        </p:sp>
        <p:cxnSp>
          <p:nvCxnSpPr>
            <p:cNvPr id="14" name="Straight Connector 13"/>
            <p:cNvCxnSpPr>
              <a:stCxn id="3" idx="3"/>
            </p:cNvCxnSpPr>
            <p:nvPr/>
          </p:nvCxnSpPr>
          <p:spPr>
            <a:xfrm>
              <a:off x="2183642" y="1814609"/>
              <a:ext cx="1426457" cy="292388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3515928" y="1229833"/>
            <a:ext cx="1949680" cy="1056167"/>
            <a:chOff x="3515928" y="1229833"/>
            <a:chExt cx="1949680" cy="1056167"/>
          </a:xfrm>
        </p:grpSpPr>
        <p:sp>
          <p:nvSpPr>
            <p:cNvPr id="13" name="TextBox 12"/>
            <p:cNvSpPr txBox="1"/>
            <p:nvPr/>
          </p:nvSpPr>
          <p:spPr>
            <a:xfrm>
              <a:off x="3515928" y="1229833"/>
              <a:ext cx="19496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dirty="0" smtClean="0">
                  <a:latin typeface="Arial"/>
                  <a:cs typeface="Arial"/>
                </a:rPr>
                <a:t>Bright LED alarm</a:t>
              </a:r>
              <a:endParaRPr lang="en-US" sz="1600" dirty="0">
                <a:latin typeface="Arial"/>
                <a:cs typeface="Arial"/>
              </a:endParaRPr>
            </a:p>
          </p:txBody>
        </p:sp>
        <p:cxnSp>
          <p:nvCxnSpPr>
            <p:cNvPr id="16" name="Straight Connector 15"/>
            <p:cNvCxnSpPr>
              <a:stCxn id="13" idx="2"/>
            </p:cNvCxnSpPr>
            <p:nvPr/>
          </p:nvCxnSpPr>
          <p:spPr>
            <a:xfrm flipH="1">
              <a:off x="4430565" y="1568387"/>
              <a:ext cx="60203" cy="717613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5080001" y="1229833"/>
            <a:ext cx="3883890" cy="1691167"/>
            <a:chOff x="5080001" y="1229833"/>
            <a:chExt cx="3883890" cy="1691167"/>
          </a:xfrm>
        </p:grpSpPr>
        <p:sp>
          <p:nvSpPr>
            <p:cNvPr id="12" name="TextBox 11"/>
            <p:cNvSpPr txBox="1"/>
            <p:nvPr/>
          </p:nvSpPr>
          <p:spPr>
            <a:xfrm>
              <a:off x="6300172" y="1229833"/>
              <a:ext cx="2663719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dirty="0" smtClean="0">
                  <a:latin typeface="Arial"/>
                  <a:cs typeface="Arial"/>
                </a:rPr>
                <a:t>Protective hydrophobic sensor filter</a:t>
              </a:r>
              <a:endParaRPr lang="en-US" sz="1600" dirty="0">
                <a:latin typeface="Arial"/>
                <a:cs typeface="Arial"/>
              </a:endParaRPr>
            </a:p>
          </p:txBody>
        </p:sp>
        <p:cxnSp>
          <p:nvCxnSpPr>
            <p:cNvPr id="18" name="Straight Connector 17"/>
            <p:cNvCxnSpPr>
              <a:stCxn id="12" idx="1"/>
            </p:cNvCxnSpPr>
            <p:nvPr/>
          </p:nvCxnSpPr>
          <p:spPr>
            <a:xfrm flipH="1">
              <a:off x="5080001" y="1522221"/>
              <a:ext cx="1220171" cy="1398779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5977707" y="2813369"/>
            <a:ext cx="2864668" cy="908708"/>
            <a:chOff x="5977707" y="2813369"/>
            <a:chExt cx="2864668" cy="908708"/>
          </a:xfrm>
        </p:grpSpPr>
        <p:sp>
          <p:nvSpPr>
            <p:cNvPr id="11" name="TextBox 10"/>
            <p:cNvSpPr txBox="1"/>
            <p:nvPr/>
          </p:nvSpPr>
          <p:spPr>
            <a:xfrm>
              <a:off x="6892695" y="2813369"/>
              <a:ext cx="194968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dirty="0" smtClean="0">
                  <a:latin typeface="Arial"/>
                  <a:cs typeface="Arial"/>
                </a:rPr>
                <a:t>2 preset alarms (adjustable)</a:t>
              </a:r>
              <a:endParaRPr lang="en-US" sz="1600" dirty="0">
                <a:latin typeface="Arial"/>
                <a:cs typeface="Arial"/>
              </a:endParaRPr>
            </a:p>
          </p:txBody>
        </p:sp>
        <p:cxnSp>
          <p:nvCxnSpPr>
            <p:cNvPr id="20" name="Straight Connector 19"/>
            <p:cNvCxnSpPr>
              <a:stCxn id="11" idx="1"/>
            </p:cNvCxnSpPr>
            <p:nvPr/>
          </p:nvCxnSpPr>
          <p:spPr>
            <a:xfrm flipH="1">
              <a:off x="5977707" y="3105757"/>
              <a:ext cx="914988" cy="616320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4884615" y="3814703"/>
            <a:ext cx="3879606" cy="584776"/>
            <a:chOff x="4884615" y="3814703"/>
            <a:chExt cx="3879606" cy="584776"/>
          </a:xfrm>
        </p:grpSpPr>
        <p:sp>
          <p:nvSpPr>
            <p:cNvPr id="10" name="TextBox 9"/>
            <p:cNvSpPr txBox="1"/>
            <p:nvPr/>
          </p:nvSpPr>
          <p:spPr>
            <a:xfrm>
              <a:off x="6814541" y="3814703"/>
              <a:ext cx="194968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dirty="0" smtClean="0">
                  <a:latin typeface="Arial"/>
                  <a:cs typeface="Arial"/>
                </a:rPr>
                <a:t>Large auto backlit LCD display</a:t>
              </a:r>
              <a:endParaRPr lang="en-US" sz="1600" dirty="0">
                <a:latin typeface="Arial"/>
                <a:cs typeface="Arial"/>
              </a:endParaRPr>
            </a:p>
          </p:txBody>
        </p:sp>
        <p:cxnSp>
          <p:nvCxnSpPr>
            <p:cNvPr id="23" name="Straight Connector 22"/>
            <p:cNvCxnSpPr>
              <a:stCxn id="10" idx="1"/>
            </p:cNvCxnSpPr>
            <p:nvPr/>
          </p:nvCxnSpPr>
          <p:spPr>
            <a:xfrm flipH="1">
              <a:off x="4884615" y="4107091"/>
              <a:ext cx="1929926" cy="191371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233961" y="2758750"/>
            <a:ext cx="3644424" cy="338554"/>
            <a:chOff x="233961" y="2758750"/>
            <a:chExt cx="3644424" cy="338554"/>
          </a:xfrm>
        </p:grpSpPr>
        <p:sp>
          <p:nvSpPr>
            <p:cNvPr id="6" name="TextBox 5"/>
            <p:cNvSpPr txBox="1"/>
            <p:nvPr/>
          </p:nvSpPr>
          <p:spPr>
            <a:xfrm>
              <a:off x="233961" y="2758750"/>
              <a:ext cx="21361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Loud audible alarm</a:t>
              </a:r>
              <a:endParaRPr lang="en-US" sz="1600" dirty="0">
                <a:latin typeface="Arial"/>
                <a:cs typeface="Arial"/>
              </a:endParaRPr>
            </a:p>
          </p:txBody>
        </p:sp>
        <p:cxnSp>
          <p:nvCxnSpPr>
            <p:cNvPr id="25" name="Straight Connector 24"/>
            <p:cNvCxnSpPr>
              <a:endCxn id="6" idx="3"/>
            </p:cNvCxnSpPr>
            <p:nvPr/>
          </p:nvCxnSpPr>
          <p:spPr>
            <a:xfrm flipH="1" flipV="1">
              <a:off x="2370064" y="2928027"/>
              <a:ext cx="1508321" cy="31536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233962" y="4593668"/>
            <a:ext cx="2999653" cy="584776"/>
            <a:chOff x="233962" y="4593668"/>
            <a:chExt cx="2999653" cy="584776"/>
          </a:xfrm>
        </p:grpSpPr>
        <p:sp>
          <p:nvSpPr>
            <p:cNvPr id="7" name="TextBox 6"/>
            <p:cNvSpPr txBox="1"/>
            <p:nvPr/>
          </p:nvSpPr>
          <p:spPr>
            <a:xfrm>
              <a:off x="233962" y="4593668"/>
              <a:ext cx="194968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Impact-resistant rubber boot</a:t>
              </a:r>
              <a:endParaRPr lang="en-US" sz="1600" dirty="0">
                <a:latin typeface="Arial"/>
                <a:cs typeface="Arial"/>
              </a:endParaRPr>
            </a:p>
          </p:txBody>
        </p:sp>
        <p:cxnSp>
          <p:nvCxnSpPr>
            <p:cNvPr id="32" name="Straight Connector 31"/>
            <p:cNvCxnSpPr>
              <a:endCxn id="7" idx="3"/>
            </p:cNvCxnSpPr>
            <p:nvPr/>
          </p:nvCxnSpPr>
          <p:spPr>
            <a:xfrm flipH="1">
              <a:off x="2183642" y="4845538"/>
              <a:ext cx="1049973" cy="40518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5080002" y="5040924"/>
            <a:ext cx="3381609" cy="1007260"/>
            <a:chOff x="5080002" y="5040924"/>
            <a:chExt cx="3381609" cy="1007260"/>
          </a:xfrm>
        </p:grpSpPr>
        <p:sp>
          <p:nvSpPr>
            <p:cNvPr id="8" name="TextBox 7"/>
            <p:cNvSpPr txBox="1"/>
            <p:nvPr/>
          </p:nvSpPr>
          <p:spPr>
            <a:xfrm>
              <a:off x="6511931" y="5463408"/>
              <a:ext cx="194968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dirty="0" smtClean="0">
                  <a:latin typeface="Arial"/>
                  <a:cs typeface="Arial"/>
                </a:rPr>
                <a:t>Glove friendly buttons</a:t>
              </a:r>
              <a:endParaRPr lang="en-US" sz="1600" dirty="0">
                <a:latin typeface="Arial"/>
                <a:cs typeface="Arial"/>
              </a:endParaRPr>
            </a:p>
          </p:txBody>
        </p:sp>
        <p:cxnSp>
          <p:nvCxnSpPr>
            <p:cNvPr id="43" name="Straight Connector 42"/>
            <p:cNvCxnSpPr>
              <a:stCxn id="8" idx="1"/>
            </p:cNvCxnSpPr>
            <p:nvPr/>
          </p:nvCxnSpPr>
          <p:spPr>
            <a:xfrm flipH="1" flipV="1">
              <a:off x="5080002" y="5040924"/>
              <a:ext cx="1431929" cy="714872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6674363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03 Series Features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1"/>
            <a:ext cx="4038600" cy="5099049"/>
          </a:xfrm>
        </p:spPr>
        <p:txBody>
          <a:bodyPr/>
          <a:lstStyle/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Hands free gas monitoring </a:t>
            </a:r>
          </a:p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4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Gases to choose from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LEL, CO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, H2S, or O2 </a:t>
            </a:r>
          </a:p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Vibration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, visual and audible alarms standard </a:t>
            </a:r>
          </a:p>
          <a:p>
            <a:r>
              <a:rPr lang="en-US" sz="2400" dirty="0">
                <a:latin typeface="Arial" charset="0"/>
              </a:rPr>
              <a:t>Operates </a:t>
            </a:r>
            <a:r>
              <a:rPr lang="en-US" sz="2400" dirty="0" smtClean="0">
                <a:latin typeface="Arial" charset="0"/>
              </a:rPr>
              <a:t>3,000/alkaline</a:t>
            </a:r>
            <a:br>
              <a:rPr lang="en-US" sz="2400" dirty="0" smtClean="0">
                <a:latin typeface="Arial" charset="0"/>
              </a:rPr>
            </a:br>
            <a:r>
              <a:rPr lang="en-US" sz="2400" dirty="0" smtClean="0">
                <a:latin typeface="Arial" charset="0"/>
              </a:rPr>
              <a:t>2,000 </a:t>
            </a:r>
            <a:r>
              <a:rPr lang="en-US" sz="2400" dirty="0">
                <a:latin typeface="Arial" charset="0"/>
              </a:rPr>
              <a:t>hrs. </a:t>
            </a:r>
            <a:r>
              <a:rPr lang="en-US" sz="2400" dirty="0" smtClean="0">
                <a:latin typeface="Arial" charset="0"/>
              </a:rPr>
              <a:t>Ni</a:t>
            </a:r>
            <a:r>
              <a:rPr lang="en-US" sz="2400" dirty="0">
                <a:latin typeface="Arial" charset="0"/>
              </a:rPr>
              <a:t>-MH </a:t>
            </a:r>
            <a:r>
              <a:rPr lang="en-US" sz="2400" dirty="0" smtClean="0">
                <a:latin typeface="Arial" charset="0"/>
              </a:rPr>
              <a:t/>
            </a:r>
            <a:br>
              <a:rPr lang="en-US" sz="2400" dirty="0" smtClean="0">
                <a:latin typeface="Arial" charset="0"/>
              </a:rPr>
            </a:br>
            <a:r>
              <a:rPr lang="en-US" sz="2400" dirty="0" smtClean="0">
                <a:latin typeface="Arial" charset="0"/>
              </a:rPr>
              <a:t>(</a:t>
            </a:r>
            <a:r>
              <a:rPr lang="en-US" sz="2400" dirty="0">
                <a:latin typeface="Arial" charset="0"/>
              </a:rPr>
              <a:t>GP-03 </a:t>
            </a:r>
            <a:r>
              <a:rPr lang="en-US" sz="2400" dirty="0" smtClean="0">
                <a:latin typeface="Arial" charset="0"/>
              </a:rPr>
              <a:t>35 alkaline /</a:t>
            </a:r>
            <a:r>
              <a:rPr lang="en-US" sz="2400" dirty="0">
                <a:latin typeface="Arial" charset="0"/>
              </a:rPr>
              <a:t>30 </a:t>
            </a:r>
            <a:r>
              <a:rPr lang="en-US" sz="2400" dirty="0" err="1">
                <a:latin typeface="Arial" charset="0"/>
              </a:rPr>
              <a:t>hrs</a:t>
            </a:r>
            <a:r>
              <a:rPr lang="en-US" sz="2400" dirty="0">
                <a:latin typeface="Arial" charset="0"/>
              </a:rPr>
              <a:t> on </a:t>
            </a:r>
            <a:r>
              <a:rPr lang="en-US" sz="2400" dirty="0" smtClean="0">
                <a:latin typeface="Arial" charset="0"/>
              </a:rPr>
              <a:t>/</a:t>
            </a:r>
            <a:r>
              <a:rPr lang="en-US" sz="2400" dirty="0">
                <a:latin typeface="Arial" charset="0"/>
              </a:rPr>
              <a:t>Ni-MH</a:t>
            </a:r>
            <a:r>
              <a:rPr lang="en-US" sz="2400" dirty="0" smtClean="0">
                <a:latin typeface="Arial" charset="0"/>
              </a:rPr>
              <a:t>)</a:t>
            </a:r>
          </a:p>
          <a:p>
            <a:r>
              <a:rPr lang="en-US" sz="2400" dirty="0" err="1">
                <a:latin typeface="Arial" charset="0"/>
              </a:rPr>
              <a:t>Datalogging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</a:rPr>
              <a:t>(</a:t>
            </a:r>
            <a:r>
              <a:rPr lang="en-US" altLang="ja-JP" sz="2400" dirty="0" smtClean="0">
                <a:latin typeface="Arial" charset="0"/>
              </a:rPr>
              <a:t>180 </a:t>
            </a:r>
            <a:r>
              <a:rPr lang="en-US" altLang="ja-JP" sz="2400" dirty="0">
                <a:latin typeface="Arial" charset="0"/>
              </a:rPr>
              <a:t>hours by 5 min. </a:t>
            </a:r>
            <a:r>
              <a:rPr lang="en-US" altLang="ja-JP" sz="2400" dirty="0" smtClean="0">
                <a:latin typeface="Arial" charset="0"/>
              </a:rPr>
              <a:t>interval)</a:t>
            </a:r>
            <a:endParaRPr lang="en-US" sz="2400" dirty="0">
              <a:latin typeface="Arial" charset="0"/>
            </a:endParaRPr>
          </a:p>
          <a:p>
            <a:pPr marL="0" indent="0">
              <a:buNone/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4" name="Content Placeholder 6"/>
          <p:cNvSpPr>
            <a:spLocks noGrp="1"/>
          </p:cNvSpPr>
          <p:nvPr>
            <p:ph sz="half" idx="2"/>
          </p:nvPr>
        </p:nvSpPr>
        <p:spPr>
          <a:xfrm>
            <a:off x="4648199" y="1600201"/>
            <a:ext cx="4194175" cy="4525963"/>
          </a:xfrm>
        </p:spPr>
        <p:txBody>
          <a:bodyPr/>
          <a:lstStyle/>
          <a:p>
            <a:r>
              <a:rPr lang="en-US" sz="2400" dirty="0">
                <a:latin typeface="Arial" charset="0"/>
              </a:rPr>
              <a:t>Peak Hold, STEL &amp; </a:t>
            </a:r>
            <a:r>
              <a:rPr lang="en-US" sz="2400" dirty="0" smtClean="0">
                <a:latin typeface="Arial" charset="0"/>
              </a:rPr>
              <a:t>TWA</a:t>
            </a:r>
          </a:p>
          <a:p>
            <a:r>
              <a:rPr lang="en-US" sz="2400" dirty="0" smtClean="0">
                <a:latin typeface="Arial" charset="0"/>
              </a:rPr>
              <a:t>Fast</a:t>
            </a:r>
            <a:r>
              <a:rPr lang="en-US" sz="2400" dirty="0">
                <a:latin typeface="Arial" charset="0"/>
              </a:rPr>
              <a:t>, accurate response with digital LCD display</a:t>
            </a:r>
          </a:p>
          <a:p>
            <a:r>
              <a:rPr lang="en-US" sz="2400" dirty="0">
                <a:latin typeface="Arial" charset="0"/>
              </a:rPr>
              <a:t>Pocket size and lightweight</a:t>
            </a:r>
          </a:p>
          <a:p>
            <a:r>
              <a:rPr lang="en-US" sz="2400" dirty="0">
                <a:latin typeface="Arial" charset="0"/>
              </a:rPr>
              <a:t>Impact and water resistant</a:t>
            </a:r>
          </a:p>
          <a:p>
            <a:r>
              <a:rPr lang="en-US" sz="2400" dirty="0">
                <a:latin typeface="Arial" charset="0"/>
              </a:rPr>
              <a:t>Automatic backlight during alarm</a:t>
            </a:r>
          </a:p>
          <a:p>
            <a:r>
              <a:rPr lang="en-US" sz="2400" dirty="0">
                <a:latin typeface="Arial" charset="0"/>
              </a:rPr>
              <a:t>Low battery alarm</a:t>
            </a:r>
          </a:p>
          <a:p>
            <a:r>
              <a:rPr lang="en-US" sz="2400" dirty="0">
                <a:latin typeface="Arial" charset="0"/>
              </a:rPr>
              <a:t>Replaceable rubber boot</a:t>
            </a:r>
          </a:p>
          <a:p>
            <a:r>
              <a:rPr lang="en-US" sz="2400" dirty="0">
                <a:latin typeface="Arial" charset="0"/>
              </a:rPr>
              <a:t>3 Year warranty H2S &amp; CO</a:t>
            </a:r>
          </a:p>
          <a:p>
            <a:r>
              <a:rPr lang="en-US" sz="2400" dirty="0">
                <a:latin typeface="Arial" charset="0"/>
              </a:rPr>
              <a:t>2 Year warranty LEL &amp; O2</a:t>
            </a:r>
          </a:p>
        </p:txBody>
      </p:sp>
    </p:spTree>
    <p:extLst>
      <p:ext uri="{BB962C8B-B14F-4D97-AF65-F5344CB8AC3E}">
        <p14:creationId xmlns:p14="http://schemas.microsoft.com/office/powerpoint/2010/main" val="366186229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03 </a:t>
            </a:r>
            <a:r>
              <a:rPr lang="en-US" dirty="0"/>
              <a:t>Series </a:t>
            </a:r>
            <a:r>
              <a:rPr lang="en-US" dirty="0" smtClean="0"/>
              <a:t>Display Advances</a:t>
            </a:r>
            <a:endParaRPr lang="en-US" dirty="0"/>
          </a:p>
        </p:txBody>
      </p:sp>
      <p:pic>
        <p:nvPicPr>
          <p:cNvPr id="10" name="Picture 2" descr="C:\Users\2642\Desktop\03シリーズ\写真\018(背景無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495722"/>
            <a:ext cx="3729832" cy="279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図 7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02" y="4264562"/>
            <a:ext cx="2613032" cy="1724814"/>
          </a:xfrm>
          <a:prstGeom prst="rect">
            <a:avLst/>
          </a:prstGeom>
        </p:spPr>
      </p:pic>
      <p:cxnSp>
        <p:nvCxnSpPr>
          <p:cNvPr id="13" name="直線矢印コネクタ 82"/>
          <p:cNvCxnSpPr/>
          <p:nvPr/>
        </p:nvCxnSpPr>
        <p:spPr>
          <a:xfrm flipV="1">
            <a:off x="5196142" y="5814697"/>
            <a:ext cx="0" cy="35206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84"/>
          <p:cNvSpPr txBox="1"/>
          <p:nvPr/>
        </p:nvSpPr>
        <p:spPr>
          <a:xfrm>
            <a:off x="4404054" y="6145559"/>
            <a:ext cx="1608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Battery</a:t>
            </a:r>
            <a:endParaRPr kumimoji="1" lang="ja-JP" altLang="en-US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6725770" y="4795547"/>
            <a:ext cx="479436" cy="11026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89"/>
          <p:cNvSpPr txBox="1"/>
          <p:nvPr/>
        </p:nvSpPr>
        <p:spPr>
          <a:xfrm>
            <a:off x="4427984" y="3870481"/>
            <a:ext cx="1333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Concentration</a:t>
            </a:r>
            <a:endParaRPr kumimoji="1" lang="ja-JP" altLang="en-US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cxnSp>
        <p:nvCxnSpPr>
          <p:cNvPr id="17" name="直線矢印コネクタ 90"/>
          <p:cNvCxnSpPr/>
          <p:nvPr/>
        </p:nvCxnSpPr>
        <p:spPr>
          <a:xfrm flipV="1">
            <a:off x="6581754" y="5893456"/>
            <a:ext cx="0" cy="28128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91"/>
          <p:cNvSpPr txBox="1"/>
          <p:nvPr/>
        </p:nvSpPr>
        <p:spPr>
          <a:xfrm>
            <a:off x="5733034" y="6144317"/>
            <a:ext cx="2076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Clock / Message</a:t>
            </a:r>
            <a:endParaRPr kumimoji="1" lang="ja-JP" altLang="en-US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9" name="テキスト ボックス 92"/>
          <p:cNvSpPr txBox="1"/>
          <p:nvPr/>
        </p:nvSpPr>
        <p:spPr>
          <a:xfrm>
            <a:off x="5585038" y="3870481"/>
            <a:ext cx="2796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Gas name / Message</a:t>
            </a:r>
            <a:endParaRPr kumimoji="1" lang="ja-JP" altLang="en-US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0" name="正方形/長方形 93"/>
          <p:cNvSpPr/>
          <p:nvPr/>
        </p:nvSpPr>
        <p:spPr>
          <a:xfrm>
            <a:off x="4792430" y="4794550"/>
            <a:ext cx="1933340" cy="6648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94"/>
          <p:cNvSpPr/>
          <p:nvPr/>
        </p:nvSpPr>
        <p:spPr>
          <a:xfrm>
            <a:off x="4925570" y="4343659"/>
            <a:ext cx="1933340" cy="3909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87"/>
          <p:cNvCxnSpPr/>
          <p:nvPr/>
        </p:nvCxnSpPr>
        <p:spPr>
          <a:xfrm flipH="1">
            <a:off x="7164288" y="4549911"/>
            <a:ext cx="460717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88"/>
          <p:cNvCxnSpPr/>
          <p:nvPr/>
        </p:nvCxnSpPr>
        <p:spPr>
          <a:xfrm>
            <a:off x="4841598" y="4148449"/>
            <a:ext cx="0" cy="64709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96"/>
          <p:cNvCxnSpPr/>
          <p:nvPr/>
        </p:nvCxnSpPr>
        <p:spPr>
          <a:xfrm>
            <a:off x="6233458" y="4136854"/>
            <a:ext cx="0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正方形/長方形 97"/>
          <p:cNvSpPr/>
          <p:nvPr/>
        </p:nvSpPr>
        <p:spPr>
          <a:xfrm>
            <a:off x="5429626" y="5459387"/>
            <a:ext cx="1296144" cy="4388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254730"/>
            <a:ext cx="2234598" cy="169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直線矢印コネクタ 42"/>
          <p:cNvCxnSpPr/>
          <p:nvPr/>
        </p:nvCxnSpPr>
        <p:spPr>
          <a:xfrm flipH="1">
            <a:off x="7205206" y="5382649"/>
            <a:ext cx="43204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3" descr="C:\Users\2642\Desktop\03シリーズ\写真\GP-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591" y="1613348"/>
            <a:ext cx="1073185" cy="267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テキスト ボックス 66"/>
          <p:cNvSpPr txBox="1"/>
          <p:nvPr/>
        </p:nvSpPr>
        <p:spPr>
          <a:xfrm>
            <a:off x="2315821" y="2189894"/>
            <a:ext cx="1864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7</a:t>
            </a:r>
            <a:r>
              <a:rPr lang="ja-JP" altLang="en-US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lang="en-US" altLang="ja-JP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segments , 4 digits</a:t>
            </a:r>
          </a:p>
          <a:p>
            <a:pPr algn="ctr"/>
            <a:r>
              <a:rPr lang="ja-JP" altLang="en-US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＋</a:t>
            </a:r>
            <a:endParaRPr lang="en-US" altLang="ja-JP" sz="1400" b="1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en-US" altLang="ja-JP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7</a:t>
            </a:r>
            <a:r>
              <a:rPr lang="ja-JP" altLang="en-US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lang="en-US" altLang="ja-JP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segments, 4 digits</a:t>
            </a:r>
          </a:p>
          <a:p>
            <a:pPr algn="ctr"/>
            <a:r>
              <a:rPr lang="ja-JP" altLang="en-US" sz="14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＋</a:t>
            </a:r>
            <a:endParaRPr lang="en-US" altLang="ja-JP" sz="1400" b="1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en-US" altLang="ja-JP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Character</a:t>
            </a:r>
            <a:endParaRPr kumimoji="1" lang="ja-JP" altLang="en-US" sz="1400" b="1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30" name="テキスト ボックス 67"/>
          <p:cNvSpPr txBox="1"/>
          <p:nvPr/>
        </p:nvSpPr>
        <p:spPr>
          <a:xfrm>
            <a:off x="5810472" y="1974450"/>
            <a:ext cx="19298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 smtClean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14</a:t>
            </a:r>
            <a:r>
              <a:rPr lang="ja-JP" altLang="en-US" sz="1400" b="1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lang="en-US" altLang="ja-JP" sz="1400" b="1" dirty="0" smtClean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segments, 6 digits</a:t>
            </a:r>
          </a:p>
          <a:p>
            <a:pPr algn="ctr"/>
            <a:r>
              <a:rPr lang="ja-JP" altLang="en-US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＋</a:t>
            </a:r>
            <a:endParaRPr lang="en-US" altLang="ja-JP" sz="1400" b="1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en-US" altLang="ja-JP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7</a:t>
            </a:r>
            <a:r>
              <a:rPr lang="ja-JP" altLang="en-US" sz="14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lang="en-US" altLang="ja-JP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segments, 4 digits</a:t>
            </a:r>
            <a:endParaRPr lang="en-US" altLang="ja-JP" sz="1400" b="1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ja-JP" altLang="en-US" sz="1400" b="1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＋</a:t>
            </a:r>
            <a:endParaRPr lang="en-US" altLang="ja-JP" sz="1400" b="1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en-US" altLang="ja-JP" sz="1400" b="1" dirty="0" smtClean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14</a:t>
            </a:r>
            <a:r>
              <a:rPr lang="ja-JP" altLang="en-US" sz="1400" b="1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lang="en-US" altLang="ja-JP" sz="1400" b="1" dirty="0" smtClean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segments, 4 digits</a:t>
            </a:r>
            <a:endParaRPr lang="en-US" altLang="ja-JP" sz="1400" b="1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ja-JP" altLang="en-US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＋</a:t>
            </a:r>
            <a:endParaRPr lang="en-US" altLang="ja-JP" sz="1400" b="1" dirty="0" smtClean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lang="en-US" altLang="ja-JP" sz="1400" b="1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Character</a:t>
            </a:r>
            <a:endParaRPr kumimoji="1" lang="ja-JP" altLang="en-US" sz="1400" b="1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31" name="下矢印 72"/>
          <p:cNvSpPr/>
          <p:nvPr/>
        </p:nvSpPr>
        <p:spPr>
          <a:xfrm rot="16200000">
            <a:off x="4000237" y="4765589"/>
            <a:ext cx="360040" cy="63946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73"/>
          <p:cNvSpPr txBox="1"/>
          <p:nvPr/>
        </p:nvSpPr>
        <p:spPr>
          <a:xfrm>
            <a:off x="1568206" y="1341833"/>
            <a:ext cx="1651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01</a:t>
            </a:r>
            <a:r>
              <a:rPr lang="ja-JP" altLang="en-US" sz="1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lang="en-US" altLang="ja-JP" sz="1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series</a:t>
            </a:r>
            <a:endParaRPr kumimoji="1" lang="ja-JP" altLang="en-US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33" name="テキスト ボックス 74"/>
          <p:cNvSpPr txBox="1"/>
          <p:nvPr/>
        </p:nvSpPr>
        <p:spPr>
          <a:xfrm>
            <a:off x="4792430" y="1347031"/>
            <a:ext cx="1651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03</a:t>
            </a:r>
            <a:r>
              <a:rPr lang="ja-JP" altLang="en-US" sz="1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lang="en-US" altLang="ja-JP" sz="14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series</a:t>
            </a:r>
            <a:endParaRPr kumimoji="1" lang="ja-JP" altLang="en-US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9398" y="2461918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67798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03 Series </a:t>
            </a:r>
            <a:r>
              <a:rPr lang="en-US" dirty="0"/>
              <a:t>Improvements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9398" y="2461918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910883"/>
              </p:ext>
            </p:extLst>
          </p:nvPr>
        </p:nvGraphicFramePr>
        <p:xfrm>
          <a:off x="1158056" y="1860069"/>
          <a:ext cx="7446392" cy="416121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053904"/>
                <a:gridCol w="1224136"/>
                <a:gridCol w="3168352"/>
              </a:tblGrid>
              <a:tr h="36377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u="none" strike="noStrike" dirty="0" smtClean="0">
                          <a:solidFill>
                            <a:schemeClr val="bg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01</a:t>
                      </a:r>
                      <a:r>
                        <a:rPr lang="ja-JP" altLang="en-US" sz="1400" b="0" u="none" strike="noStrike" dirty="0" smtClean="0">
                          <a:solidFill>
                            <a:schemeClr val="bg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</a:t>
                      </a:r>
                      <a:r>
                        <a:rPr lang="en-US" altLang="ja-JP" sz="1400" b="0" u="none" strike="noStrike" dirty="0" smtClean="0">
                          <a:solidFill>
                            <a:schemeClr val="bg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Series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u="none" strike="noStrike" dirty="0" smtClean="0">
                          <a:solidFill>
                            <a:schemeClr val="bg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03 Series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723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Alkaline dry cell (2-AAA size)</a:t>
                      </a:r>
                      <a:r>
                        <a:rPr lang="ja-JP" alt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/>
                      </a:r>
                      <a:br>
                        <a:rPr lang="ja-JP" alt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</a:br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or</a:t>
                      </a:r>
                      <a:r>
                        <a:rPr lang="ja-JP" alt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/>
                      </a:r>
                      <a:br>
                        <a:rPr lang="ja-JP" alt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</a:br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Ni-Cd battery pack (Optional accessory)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  <a:p>
                      <a:pPr algn="ctr" fontAlgn="ctr"/>
                      <a:r>
                        <a:rPr lang="en-US" altLang="ja-JP" sz="10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(※GP-01: Ni-Cd battery pack is standard)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Power</a:t>
                      </a:r>
                      <a:endParaRPr lang="ja-JP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Alkaline dry cell (2-AAA size)</a:t>
                      </a:r>
                      <a:r>
                        <a:rPr lang="ja-JP" alt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/>
                      </a:r>
                      <a:br>
                        <a:rPr lang="ja-JP" alt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</a:br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or</a:t>
                      </a:r>
                      <a:r>
                        <a:rPr lang="ja-JP" alt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/>
                      </a:r>
                      <a:br>
                        <a:rPr lang="ja-JP" alt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</a:br>
                      <a:r>
                        <a:rPr lang="en-US" altLang="ja-JP" sz="1100" b="0" u="none" strike="noStrike" dirty="0" smtClean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AAA size Ni-MH battery (</a:t>
                      </a:r>
                      <a:r>
                        <a:rPr lang="en-US" altLang="ja-JP" sz="1100" b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Eneloop</a:t>
                      </a:r>
                      <a:r>
                        <a:rPr lang="en-US" altLang="ja-JP" sz="1100" b="0" u="none" strike="noStrike" dirty="0" smtClean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)</a:t>
                      </a:r>
                      <a:endParaRPr lang="ja-JP" alt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49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GP-01 (Alkaline) </a:t>
                      </a:r>
                      <a:r>
                        <a:rPr lang="ja-JP" altLang="en-US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：</a:t>
                      </a:r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Approx.</a:t>
                      </a:r>
                      <a:r>
                        <a:rPr lang="en-US" altLang="ja-JP" sz="1100" u="none" strike="noStrike" baseline="0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</a:t>
                      </a:r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25h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Continuous</a:t>
                      </a:r>
                      <a:r>
                        <a:rPr lang="en-US" altLang="zh-TW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Operation</a:t>
                      </a:r>
                      <a:endParaRPr lang="zh-TW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GP-03 (Alkaline) </a:t>
                      </a:r>
                      <a:r>
                        <a:rPr lang="ja-JP" altLang="en-US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：</a:t>
                      </a:r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</a:t>
                      </a:r>
                      <a:r>
                        <a:rPr lang="en-US" altLang="ja-JP" sz="1100" b="0" u="none" strike="noStrike" dirty="0" smtClean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Approx. 35h</a:t>
                      </a:r>
                      <a:endParaRPr lang="ja-JP" alt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49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GP-01 (Ni-Cd</a:t>
                      </a:r>
                      <a:r>
                        <a:rPr lang="en-US" altLang="zh-TW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) : 12h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GP-03 (Ni-MH)</a:t>
                      </a:r>
                      <a:r>
                        <a:rPr lang="en-US" altLang="zh-TW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: </a:t>
                      </a:r>
                      <a:r>
                        <a:rPr lang="en-US" altLang="zh-TW" sz="1100" b="0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30h</a:t>
                      </a:r>
                      <a:endParaRPr lang="zh-TW" alt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49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OX, CO, HS-01 (Alkaline)</a:t>
                      </a:r>
                      <a:r>
                        <a:rPr lang="en-US" altLang="ja-JP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: 3000h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OX, CO, HS-03 (Alkaline) : 3000h</a:t>
                      </a:r>
                      <a:endParaRPr lang="ja-JP" alt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491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OX,</a:t>
                      </a:r>
                      <a:r>
                        <a:rPr lang="en-US" altLang="zh-TW" sz="1100" u="none" strike="noStrike" baseline="0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CO, HS-</a:t>
                      </a:r>
                      <a:r>
                        <a:rPr lang="en-US" altLang="zh-TW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01 (Ni-Cd) </a:t>
                      </a:r>
                      <a:r>
                        <a:rPr lang="zh-TW" altLang="en-US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：</a:t>
                      </a:r>
                      <a:r>
                        <a:rPr lang="en-US" altLang="zh-TW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Approx.</a:t>
                      </a:r>
                      <a:r>
                        <a:rPr lang="en-US" altLang="zh-TW" sz="1100" u="none" strike="noStrike" baseline="0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</a:t>
                      </a:r>
                      <a:r>
                        <a:rPr lang="en-US" altLang="zh-TW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700h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OX, CO, HS-03 (Ni-MH) </a:t>
                      </a:r>
                      <a:r>
                        <a:rPr lang="zh-TW" altLang="en-US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：</a:t>
                      </a:r>
                      <a:r>
                        <a:rPr lang="en-US" altLang="zh-TW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</a:t>
                      </a:r>
                      <a:r>
                        <a:rPr lang="en-US" altLang="zh-TW" sz="1100" b="0" u="none" strike="noStrike" dirty="0" smtClean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Approx. 2000h</a:t>
                      </a:r>
                      <a:endParaRPr lang="ja-JP" alt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5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Backlight LCD, Peak hold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Functions</a:t>
                      </a:r>
                      <a:endParaRPr lang="ja-JP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Backlight LCD, Peak hold</a:t>
                      </a:r>
                      <a:r>
                        <a:rPr lang="ja-JP" alt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/>
                      </a:r>
                      <a:br>
                        <a:rPr lang="ja-JP" alt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</a:br>
                      <a:r>
                        <a:rPr lang="en-US" altLang="ja-JP" sz="1100" b="0" u="none" strike="noStrike" dirty="0" smtClean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Data logging, CAL alarm, BUMP alarm</a:t>
                      </a:r>
                      <a:endParaRPr lang="ja-JP" alt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052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-10</a:t>
                      </a:r>
                      <a:r>
                        <a:rPr lang="ja-JP" alt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～</a:t>
                      </a:r>
                      <a:r>
                        <a:rPr lang="en-US" altLang="ja-JP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+40℃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(</a:t>
                      </a:r>
                      <a:r>
                        <a:rPr lang="en-US" sz="10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HS-01:</a:t>
                      </a:r>
                      <a:r>
                        <a:rPr lang="en-US" sz="1000" u="none" strike="noStrike" baseline="0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</a:t>
                      </a:r>
                      <a:r>
                        <a:rPr lang="en-US" altLang="ja-JP" sz="10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-20</a:t>
                      </a:r>
                      <a:r>
                        <a:rPr lang="ja-JP" altLang="en-US" sz="10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～</a:t>
                      </a:r>
                      <a:r>
                        <a:rPr lang="en-US" altLang="ja-JP" sz="10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+40℃)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Operating temp.</a:t>
                      </a:r>
                      <a:endParaRPr lang="ja-JP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-20</a:t>
                      </a:r>
                      <a:r>
                        <a:rPr lang="ja-JP" altLang="en-US" sz="1100" b="0" u="none" strike="noStrike" dirty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～</a:t>
                      </a:r>
                      <a:r>
                        <a:rPr lang="en-US" altLang="ja-JP" sz="1100" b="0" u="none" strike="noStrike" dirty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+50℃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77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－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Ingress</a:t>
                      </a:r>
                      <a:r>
                        <a:rPr lang="en-US" altLang="ja-JP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Proof rating</a:t>
                      </a:r>
                      <a:endParaRPr lang="ja-JP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 smtClean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IP67</a:t>
                      </a:r>
                      <a:endParaRPr lang="ja-JP" alt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35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ExiadⅡBT3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(</a:t>
                      </a:r>
                      <a:r>
                        <a:rPr lang="en-US" sz="10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OX-01:</a:t>
                      </a:r>
                      <a:r>
                        <a:rPr lang="en-US" sz="1000" u="none" strike="noStrike" baseline="0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</a:t>
                      </a:r>
                      <a:r>
                        <a:rPr lang="en-US" sz="10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ExiadⅡBT3X</a:t>
                      </a:r>
                      <a:r>
                        <a:rPr lang="en-US" sz="10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Safety</a:t>
                      </a:r>
                      <a:r>
                        <a:rPr lang="en-US" altLang="ja-JP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rating</a:t>
                      </a:r>
                      <a:endParaRPr lang="ja-JP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FF0000"/>
                          </a:solidFill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ExiaⅡCT4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(</a:t>
                      </a:r>
                      <a:r>
                        <a:rPr lang="en-US" sz="10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Ni-MH:</a:t>
                      </a:r>
                      <a:r>
                        <a:rPr lang="en-US" sz="1000" u="none" strike="noStrike" baseline="0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 </a:t>
                      </a:r>
                      <a:r>
                        <a:rPr lang="en-US" sz="1000" u="none" strike="noStrike" dirty="0" smtClean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ExiaⅡCT3</a:t>
                      </a:r>
                      <a:r>
                        <a:rPr lang="en-US" sz="1000" u="none" strike="noStrike" dirty="0">
                          <a:effectLst/>
                          <a:latin typeface="HGSｺﾞｼｯｸE" panose="020B0900000000000000" pitchFamily="50" charset="-128"/>
                          <a:ea typeface="HGSｺﾞｼｯｸE" panose="020B0900000000000000" pitchFamily="50" charset="-128"/>
                        </a:rPr>
                        <a:t>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HGSｺﾞｼｯｸE" panose="020B0900000000000000" pitchFamily="50" charset="-128"/>
                        <a:ea typeface="HGSｺﾞｼｯｸE" panose="020B09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7231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openclip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911" b="-43911"/>
          <a:stretch>
            <a:fillRect/>
          </a:stretch>
        </p:blipFill>
        <p:spPr>
          <a:xfrm>
            <a:off x="4648200" y="1600200"/>
            <a:ext cx="4038600" cy="4525963"/>
          </a:xfrm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03 Series </a:t>
            </a:r>
            <a:r>
              <a:rPr lang="en-US" dirty="0"/>
              <a:t>Features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-29925" t="-34186" r="-24624" b="-39486"/>
          <a:stretch/>
        </p:blipFill>
        <p:spPr>
          <a:xfrm>
            <a:off x="457200" y="1600200"/>
            <a:ext cx="4038600" cy="4525963"/>
          </a:xfrm>
        </p:spPr>
      </p:pic>
      <p:sp>
        <p:nvSpPr>
          <p:cNvPr id="7" name="Rectangle 6"/>
          <p:cNvSpPr/>
          <p:nvPr/>
        </p:nvSpPr>
        <p:spPr>
          <a:xfrm>
            <a:off x="1850354" y="5283498"/>
            <a:ext cx="15615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baseline="30000" dirty="0">
                <a:latin typeface="Arial"/>
                <a:cs typeface="Arial"/>
              </a:rPr>
              <a:t>Alligator Clip </a:t>
            </a:r>
            <a:br>
              <a:rPr lang="en-US" sz="1800" baseline="30000" dirty="0">
                <a:latin typeface="Arial"/>
                <a:cs typeface="Arial"/>
              </a:rPr>
            </a:br>
            <a:r>
              <a:rPr lang="en-US" sz="1800" baseline="30000" dirty="0">
                <a:latin typeface="Arial"/>
                <a:cs typeface="Arial"/>
              </a:rPr>
              <a:t>(belt clip available)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13699" y="5283498"/>
            <a:ext cx="11938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baseline="30000" dirty="0">
                <a:latin typeface="Arial"/>
                <a:cs typeface="Arial"/>
              </a:rPr>
              <a:t>Battery </a:t>
            </a:r>
            <a:r>
              <a:rPr lang="en-US" sz="1800" baseline="30000" dirty="0" smtClean="0">
                <a:latin typeface="Arial"/>
                <a:cs typeface="Arial"/>
              </a:rPr>
              <a:t>Cover</a:t>
            </a:r>
            <a:endParaRPr lang="en-US" sz="1800" baseline="30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16307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03 Series </a:t>
            </a:r>
            <a:r>
              <a:rPr lang="en-US" dirty="0" smtClean="0"/>
              <a:t>Cal Station</a:t>
            </a:r>
            <a:endParaRPr lang="en-US" dirty="0"/>
          </a:p>
        </p:txBody>
      </p:sp>
      <p:pic>
        <p:nvPicPr>
          <p:cNvPr id="4" name="Picture 3" descr="SDM-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900"/>
            <a:ext cx="4876800" cy="52832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803775" y="1473201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Char char="•"/>
            </a:pPr>
            <a:r>
              <a:rPr lang="en-US" sz="2000" b="0" dirty="0">
                <a:latin typeface="Arial"/>
                <a:cs typeface="Arial"/>
              </a:rPr>
              <a:t>Stand-alone station (no PC Required)</a:t>
            </a:r>
          </a:p>
          <a:p>
            <a:pPr>
              <a:buFont typeface="Arial"/>
              <a:buChar char="•"/>
            </a:pPr>
            <a:r>
              <a:rPr lang="en-US" sz="2000" b="0" dirty="0" smtClean="0">
                <a:latin typeface="Arial"/>
                <a:cs typeface="Arial"/>
              </a:rPr>
              <a:t>Charge</a:t>
            </a:r>
            <a:endParaRPr lang="en-US" sz="2000" b="0" dirty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sz="2000" b="0" dirty="0" smtClean="0">
                <a:latin typeface="Arial"/>
                <a:cs typeface="Arial"/>
              </a:rPr>
              <a:t>Calibrate</a:t>
            </a:r>
            <a:endParaRPr lang="en-US" sz="2000" b="0" dirty="0"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r>
              <a:rPr lang="en-US" sz="2000" b="0" dirty="0">
                <a:latin typeface="Arial"/>
                <a:cs typeface="Arial"/>
              </a:rPr>
              <a:t>Bump Test</a:t>
            </a:r>
          </a:p>
          <a:p>
            <a:pPr>
              <a:buFont typeface="Arial"/>
              <a:buChar char="•"/>
            </a:pPr>
            <a:r>
              <a:rPr lang="en-US" sz="2000" b="0" dirty="0">
                <a:latin typeface="Arial"/>
                <a:cs typeface="Arial"/>
              </a:rPr>
              <a:t>Save Bump Test </a:t>
            </a:r>
            <a:r>
              <a:rPr lang="en-US" sz="2000" b="0" dirty="0" smtClean="0">
                <a:latin typeface="Arial"/>
                <a:cs typeface="Arial"/>
              </a:rPr>
              <a:t>and Calibration </a:t>
            </a:r>
            <a:r>
              <a:rPr lang="en-US" sz="2000" b="0" dirty="0">
                <a:latin typeface="Arial"/>
                <a:cs typeface="Arial"/>
              </a:rPr>
              <a:t>records</a:t>
            </a:r>
          </a:p>
          <a:p>
            <a:r>
              <a:rPr lang="en-US" sz="2000" b="0" dirty="0" smtClean="0">
                <a:latin typeface="Arial"/>
                <a:cs typeface="Arial"/>
              </a:rPr>
              <a:t>Transfer bump and </a:t>
            </a:r>
            <a:r>
              <a:rPr lang="en-US" sz="2000" b="0" dirty="0" err="1" smtClean="0">
                <a:latin typeface="Arial"/>
                <a:cs typeface="Arial"/>
              </a:rPr>
              <a:t>cal</a:t>
            </a:r>
            <a:r>
              <a:rPr lang="en-US" sz="2000" b="0" dirty="0" smtClean="0">
                <a:latin typeface="Arial"/>
                <a:cs typeface="Arial"/>
              </a:rPr>
              <a:t> records with a USB jump drive</a:t>
            </a:r>
            <a:endParaRPr lang="en-US" sz="2000" b="0" dirty="0">
              <a:latin typeface="Arial"/>
              <a:cs typeface="Arial"/>
            </a:endParaRPr>
          </a:p>
          <a:p>
            <a:r>
              <a:rPr lang="en-US" sz="2000" b="0" dirty="0">
                <a:latin typeface="Arial"/>
                <a:cs typeface="Arial"/>
              </a:rPr>
              <a:t>Includes PC software for </a:t>
            </a:r>
            <a:r>
              <a:rPr lang="en-US" sz="2000" b="0" dirty="0" smtClean="0">
                <a:latin typeface="Arial"/>
                <a:cs typeface="Arial"/>
              </a:rPr>
              <a:t>viewing / archiving</a:t>
            </a:r>
            <a:endParaRPr lang="en-US" sz="2000" b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99225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4210</TotalTime>
  <Words>527</Words>
  <Application>Microsoft Macintosh PowerPoint</Application>
  <PresentationFormat>Letter Paper (8.5x11 in)</PresentationFormat>
  <Paragraphs>131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Default Theme</vt:lpstr>
      <vt:lpstr>標準デザイン</vt:lpstr>
      <vt:lpstr>1_Default Theme</vt:lpstr>
      <vt:lpstr>03 Series Personal Single Gas Monitor</vt:lpstr>
      <vt:lpstr>03 Series</vt:lpstr>
      <vt:lpstr>03 Series Features</vt:lpstr>
      <vt:lpstr>03 Series Features</vt:lpstr>
      <vt:lpstr>03 Series Features</vt:lpstr>
      <vt:lpstr>03 Series Display Advances</vt:lpstr>
      <vt:lpstr>03 Series Improvements</vt:lpstr>
      <vt:lpstr>03 Series Features</vt:lpstr>
      <vt:lpstr>03 Series Cal Station</vt:lpstr>
      <vt:lpstr>03 Series Multi - Station</vt:lpstr>
      <vt:lpstr>03 Series Service</vt:lpstr>
      <vt:lpstr>GP-03 Series Pricing</vt:lpstr>
      <vt:lpstr>03 Series Pricing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Johnson</dc:creator>
  <cp:lastModifiedBy>Mike Johnson</cp:lastModifiedBy>
  <cp:revision>50</cp:revision>
  <cp:lastPrinted>2013-12-11T02:44:18Z</cp:lastPrinted>
  <dcterms:created xsi:type="dcterms:W3CDTF">2013-12-10T01:33:34Z</dcterms:created>
  <dcterms:modified xsi:type="dcterms:W3CDTF">2015-07-30T23:00:44Z</dcterms:modified>
</cp:coreProperties>
</file>