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64" r:id="rId1"/>
  </p:sldMasterIdLst>
  <p:notesMasterIdLst>
    <p:notesMasterId r:id="rId8"/>
  </p:notesMasterIdLst>
  <p:handoutMasterIdLst>
    <p:handoutMasterId r:id="rId9"/>
  </p:handoutMasterIdLst>
  <p:sldIdLst>
    <p:sldId id="287" r:id="rId2"/>
    <p:sldId id="284" r:id="rId3"/>
    <p:sldId id="285" r:id="rId4"/>
    <p:sldId id="288" r:id="rId5"/>
    <p:sldId id="286" r:id="rId6"/>
    <p:sldId id="289" r:id="rId7"/>
  </p:sldIdLst>
  <p:sldSz cx="9144000" cy="6858000" type="screen4x3"/>
  <p:notesSz cx="7102475" cy="89916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sz="2400" b="1" kern="1200">
        <a:solidFill>
          <a:schemeClr val="tx1"/>
        </a:solidFill>
        <a:latin typeface="Arial" charset="0"/>
        <a:ea typeface="ＭＳ Ｐゴシック" charset="0"/>
        <a:cs typeface="ＭＳ Ｐゴシック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69696"/>
    <a:srgbClr val="666633"/>
    <a:srgbClr val="618FFD"/>
    <a:srgbClr val="FC0128"/>
    <a:srgbClr val="FAFD00"/>
    <a:srgbClr val="C0FEF9"/>
    <a:srgbClr val="8CF4EA"/>
    <a:srgbClr val="7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>
        <p:scale>
          <a:sx n="100" d="100"/>
          <a:sy n="100" d="100"/>
        </p:scale>
        <p:origin x="-1760" y="-504"/>
      </p:cViewPr>
      <p:guideLst>
        <p:guide orient="horz" pos="2328"/>
        <p:guide pos="289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handoutMaster" Target="handoutMasters/handoutMaster1.xml"/><Relationship Id="rId10" Type="http://schemas.openxmlformats.org/officeDocument/2006/relationships/printerSettings" Target="printerSettings/printerSettings1.bin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3"/>
          </p:nvPr>
        </p:nvSpPr>
        <p:spPr>
          <a:xfrm>
            <a:off x="4022725" y="8540750"/>
            <a:ext cx="3078163" cy="4492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9C04A5DC-8336-2A44-B7F3-D261C65D69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675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7738" y="4270375"/>
            <a:ext cx="5207000" cy="4046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0488" tIns="44450" rIns="90488" bIns="4445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notes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051" name="Rectangle 3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311275" y="681038"/>
            <a:ext cx="4479925" cy="3359150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</p:spTree>
    <p:extLst>
      <p:ext uri="{BB962C8B-B14F-4D97-AF65-F5344CB8AC3E}">
        <p14:creationId xmlns:p14="http://schemas.microsoft.com/office/powerpoint/2010/main" val="18710686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044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Rev. 3/15/06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90AEF-E7E6-A04D-8546-F6A44DFD16F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1600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Rev. 3/15/06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7E0074-D153-A14C-8099-4816992B581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5291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Rev. 3/15/06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EDC75-DCA2-0D43-B0A8-187D39546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19138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>
  <p:cSld name="Title, 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hart Placeholder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 rtlCol="0">
            <a:normAutofit/>
          </a:bodyPr>
          <a:lstStyle/>
          <a:p>
            <a:pPr lvl="0"/>
            <a:r>
              <a:rPr lang="en-US" noProof="0" dirty="0" smtClean="0"/>
              <a:t>Click icon to add chart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Rev. 3/15/06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C9DB4-1165-B34F-92B4-4F121F044ED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122915"/>
      </p:ext>
    </p:extLst>
  </p:cSld>
  <p:clrMapOvr>
    <a:masterClrMapping/>
  </p:clrMapOvr>
  <p:hf hdr="0" ftr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5100"/>
            <a:ext cx="7772400" cy="863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685800" y="1422400"/>
            <a:ext cx="7772400" cy="4114800"/>
          </a:xfrm>
        </p:spPr>
        <p:txBody>
          <a:bodyPr/>
          <a:lstStyle/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0F5C9C-B407-6C40-8BD4-5B62B18B8FD3}" type="datetime1">
              <a:rPr lang="en-US"/>
              <a:pPr>
                <a:defRPr/>
              </a:pPr>
              <a:t>3/18/15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371B4F-14A4-1C4D-B840-0D25A27EC1F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6475179"/>
      </p:ext>
    </p:extLst>
  </p:cSld>
  <p:clrMapOvr>
    <a:masterClrMapping/>
  </p:clrMapOvr>
  <p:transition xmlns:p14="http://schemas.microsoft.com/office/powerpoint/2010/main">
    <p:zoom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Rev. 3/15/06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4734DB-5851-1249-888C-BFF8CCBB479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01351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Rev. 3/15/06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1BBA91-BBD7-5B4E-A519-A7ACB01E918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942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Rev. 3/15/06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E2FDA4-9B84-2E4C-BFD2-2757B82629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5180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Rev. 3/15/06</a:t>
            </a: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831A76-2A96-704E-A8A4-3DBD034517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2978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Rev. 3/15/06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5DFD3-E2F8-1742-967B-0E5EF8F4FB6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313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Rev. 3/15/06</a:t>
            </a: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94F6C4-835A-2045-95C9-510A0E753FB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63327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Rev. 3/15/06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0E14D-F100-284E-B0FD-F7A73C00E22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4563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Rev. 3/15/06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F2E64B-A9B2-9346-9F64-B2A32CB8F8C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0666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69975" y="301625"/>
            <a:ext cx="7772400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 b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EEBE755-71EE-9145-BF33-2BAB562D5C5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228600"/>
            <a:ext cx="914400" cy="88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33" r:id="rId1"/>
    <p:sldLayoutId id="2147483934" r:id="rId2"/>
    <p:sldLayoutId id="2147483935" r:id="rId3"/>
    <p:sldLayoutId id="2147483936" r:id="rId4"/>
    <p:sldLayoutId id="2147483937" r:id="rId5"/>
    <p:sldLayoutId id="2147483938" r:id="rId6"/>
    <p:sldLayoutId id="2147483939" r:id="rId7"/>
    <p:sldLayoutId id="2147483940" r:id="rId8"/>
    <p:sldLayoutId id="2147483941" r:id="rId9"/>
    <p:sldLayoutId id="2147483942" r:id="rId10"/>
    <p:sldLayoutId id="2147483943" r:id="rId11"/>
    <p:sldLayoutId id="2147483944" r:id="rId12"/>
    <p:sldLayoutId id="2147483946" r:id="rId13"/>
  </p:sldLayoutIdLst>
  <p:timing>
    <p:tnLst>
      <p:par>
        <p:cTn xmlns:p14="http://schemas.microsoft.com/office/powerpoint/2010/main" id="1" dur="indefinite" restart="never" nodeType="tmRoot"/>
      </p:par>
    </p:tnLst>
  </p:timing>
  <p:hf hdr="0" ft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entury Gothic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rial" charset="0"/>
              </a:rPr>
              <a:t>GD-K8A</a:t>
            </a:r>
            <a:endParaRPr lang="en-US" dirty="0">
              <a:latin typeface="Arial" charset="0"/>
            </a:endParaRPr>
          </a:p>
        </p:txBody>
      </p:sp>
      <p:pic>
        <p:nvPicPr>
          <p:cNvPr id="2" name="Picture 1" descr="gdk8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700" y="1422400"/>
            <a:ext cx="2463800" cy="50927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83200" y="1816100"/>
            <a:ext cx="30353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Toxic Diffusion</a:t>
            </a:r>
          </a:p>
          <a:p>
            <a:r>
              <a:rPr lang="en-US" dirty="0" smtClean="0"/>
              <a:t>Sensor/Transmitter</a:t>
            </a:r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US" sz="3900">
                <a:latin typeface="Arial" charset="0"/>
              </a:rPr>
              <a:t>Features &amp; Benefits</a:t>
            </a:r>
            <a:endParaRPr lang="en-US">
              <a:latin typeface="Arial" charset="0"/>
            </a:endParaRPr>
          </a:p>
        </p:txBody>
      </p:sp>
      <p:pic>
        <p:nvPicPr>
          <p:cNvPr id="4" name="Content Placeholder 3" descr="gdk8a.jpg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2222" r="-42222"/>
          <a:stretch>
            <a:fillRect/>
          </a:stretch>
        </p:blipFill>
        <p:spPr>
          <a:xfrm>
            <a:off x="457200" y="1600200"/>
            <a:ext cx="4038600" cy="4525963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ontent Placeholder 1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baseline="30000" dirty="0"/>
              <a:t>Diffusion style head</a:t>
            </a:r>
          </a:p>
          <a:p>
            <a:r>
              <a:rPr lang="en-US" baseline="30000" dirty="0"/>
              <a:t>Low profile design</a:t>
            </a:r>
          </a:p>
          <a:p>
            <a:r>
              <a:rPr lang="en-US" baseline="30000" dirty="0"/>
              <a:t>Quick response sensors</a:t>
            </a:r>
          </a:p>
          <a:p>
            <a:r>
              <a:rPr lang="en-US" baseline="30000" dirty="0"/>
              <a:t>Many toxic sensors to choose from</a:t>
            </a:r>
          </a:p>
          <a:p>
            <a:r>
              <a:rPr lang="en-US" baseline="30000" dirty="0"/>
              <a:t>3 to 5 year typical sensor life</a:t>
            </a:r>
          </a:p>
          <a:p>
            <a:r>
              <a:rPr lang="en-US" baseline="30000" dirty="0"/>
              <a:t>Easy maintenance</a:t>
            </a:r>
          </a:p>
          <a:p>
            <a:r>
              <a:rPr lang="en-US" baseline="30000" dirty="0"/>
              <a:t>Selective for target gas</a:t>
            </a:r>
          </a:p>
          <a:p>
            <a:r>
              <a:rPr lang="en-US" baseline="30000" dirty="0"/>
              <a:t>Low cost of ownership</a:t>
            </a:r>
            <a:endParaRPr lang="en-US" sz="2500" dirty="0">
              <a:latin typeface="Times New Roman" charset="0"/>
            </a:endParaRPr>
          </a:p>
          <a:p>
            <a:endParaRPr lang="en-US" dirty="0"/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US" sz="3900" dirty="0" smtClean="0">
                <a:latin typeface="Arial" charset="0"/>
              </a:rPr>
              <a:t>GD-K8A  Applications</a:t>
            </a:r>
            <a:endParaRPr lang="en-US" dirty="0">
              <a:latin typeface="Arial" charset="0"/>
            </a:endParaRPr>
          </a:p>
        </p:txBody>
      </p:sp>
      <p:sp>
        <p:nvSpPr>
          <p:cNvPr id="614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457200" y="1600200"/>
            <a:ext cx="4610100" cy="4525963"/>
          </a:xfrm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en-US" sz="3200" baseline="30000" dirty="0" smtClean="0"/>
              <a:t>Semiconductor </a:t>
            </a:r>
            <a:r>
              <a:rPr lang="en-US" sz="3200" baseline="30000" dirty="0"/>
              <a:t>manufacturing</a:t>
            </a:r>
          </a:p>
          <a:p>
            <a:r>
              <a:rPr lang="en-US" sz="3200" baseline="30000" dirty="0" smtClean="0"/>
              <a:t>Petrochemical </a:t>
            </a:r>
            <a:r>
              <a:rPr lang="en-US" sz="3200" baseline="30000" dirty="0"/>
              <a:t>plants</a:t>
            </a:r>
          </a:p>
          <a:p>
            <a:r>
              <a:rPr lang="en-US" sz="3200" baseline="30000" dirty="0" smtClean="0"/>
              <a:t>Refineries</a:t>
            </a:r>
            <a:endParaRPr lang="en-US" sz="3200" baseline="30000" dirty="0"/>
          </a:p>
          <a:p>
            <a:r>
              <a:rPr lang="en-US" sz="3200" baseline="30000" dirty="0" smtClean="0"/>
              <a:t>Water </a:t>
            </a:r>
            <a:r>
              <a:rPr lang="en-US" sz="3200" baseline="30000" dirty="0"/>
              <a:t>&amp; wastewater treatment plants</a:t>
            </a:r>
          </a:p>
          <a:p>
            <a:r>
              <a:rPr lang="en-US" sz="3200" baseline="30000" dirty="0" smtClean="0"/>
              <a:t>Pulp </a:t>
            </a:r>
            <a:r>
              <a:rPr lang="en-US" sz="3200" baseline="30000" dirty="0"/>
              <a:t>&amp; paper mills</a:t>
            </a:r>
          </a:p>
          <a:p>
            <a:r>
              <a:rPr lang="en-US" sz="3200" baseline="30000" dirty="0" smtClean="0"/>
              <a:t>Gas</a:t>
            </a:r>
            <a:r>
              <a:rPr lang="en-US" sz="3200" baseline="30000" dirty="0"/>
              <a:t>, telephone, &amp; electric utilities</a:t>
            </a:r>
          </a:p>
          <a:p>
            <a:r>
              <a:rPr lang="en-US" sz="3200" baseline="30000" dirty="0" smtClean="0"/>
              <a:t>Steel</a:t>
            </a:r>
            <a:endParaRPr lang="en-US" sz="3200" baseline="30000" dirty="0"/>
          </a:p>
          <a:p>
            <a:r>
              <a:rPr lang="en-US" sz="3200" baseline="30000" dirty="0" smtClean="0"/>
              <a:t>Automotive</a:t>
            </a:r>
            <a:endParaRPr lang="en-US" sz="3200" baseline="30000" dirty="0"/>
          </a:p>
          <a:p>
            <a:r>
              <a:rPr lang="en-US" sz="3200" baseline="30000" dirty="0" smtClean="0"/>
              <a:t>Refrigeration</a:t>
            </a:r>
            <a:endParaRPr lang="en-US" sz="3200" baseline="30000" dirty="0"/>
          </a:p>
          <a:p>
            <a:r>
              <a:rPr lang="en-US" sz="3200" baseline="30000" dirty="0" smtClean="0"/>
              <a:t>Food </a:t>
            </a:r>
            <a:r>
              <a:rPr lang="en-US" sz="3200" baseline="30000" dirty="0"/>
              <a:t>Storage</a:t>
            </a:r>
          </a:p>
          <a:p>
            <a:r>
              <a:rPr lang="en-US" sz="3200" baseline="30000" dirty="0" smtClean="0"/>
              <a:t>Power </a:t>
            </a:r>
            <a:r>
              <a:rPr lang="en-US" sz="3200" baseline="30000" dirty="0"/>
              <a:t>Plants</a:t>
            </a:r>
          </a:p>
          <a:p>
            <a:r>
              <a:rPr lang="en-US" sz="3200" baseline="30000" dirty="0" smtClean="0"/>
              <a:t>General </a:t>
            </a:r>
            <a:r>
              <a:rPr lang="en-US" sz="3200" baseline="30000" dirty="0"/>
              <a:t>Leak Detection</a:t>
            </a:r>
            <a:endParaRPr lang="en-US" sz="2900" dirty="0">
              <a:latin typeface="Times New Roman" charset="0"/>
            </a:endParaRPr>
          </a:p>
        </p:txBody>
      </p:sp>
      <p:pic>
        <p:nvPicPr>
          <p:cNvPr id="22531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17" b="11617"/>
          <a:stretch>
            <a:fillRect/>
          </a:stretch>
        </p:blipFill>
        <p:spPr>
          <a:xfrm>
            <a:off x="5168900" y="1600200"/>
            <a:ext cx="3517900" cy="4525963"/>
          </a:xfrm>
          <a:noFill/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614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614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1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614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3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/>
          <a:lstStyle/>
          <a:p>
            <a:r>
              <a:rPr lang="en-US" dirty="0" smtClean="0">
                <a:latin typeface="Arial" charset="0"/>
              </a:rPr>
              <a:t>Physical Features</a:t>
            </a:r>
            <a:endParaRPr lang="en-US" dirty="0">
              <a:latin typeface="Arial" charset="0"/>
            </a:endParaRPr>
          </a:p>
        </p:txBody>
      </p:sp>
      <p:pic>
        <p:nvPicPr>
          <p:cNvPr id="3" name="Content Placeholder 2" descr="GDK8A-2.jp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8422" r="-28422"/>
          <a:stretch>
            <a:fillRect/>
          </a:stretch>
        </p:blipFill>
        <p:spPr>
          <a:xfrm>
            <a:off x="495300" y="1206500"/>
            <a:ext cx="8229600" cy="5359400"/>
          </a:xfrm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US" sz="3900" dirty="0" smtClean="0">
                <a:latin typeface="Arial" charset="0"/>
              </a:rPr>
              <a:t>GD-K8A Detectable Gases</a:t>
            </a:r>
            <a:endParaRPr lang="en-US" dirty="0">
              <a:latin typeface="Arial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3600" y="1071006"/>
            <a:ext cx="4978400" cy="578699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102003" y="6269623"/>
            <a:ext cx="3041593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1800" b="0" baseline="30000" dirty="0"/>
              <a:t>Contact RKI for gases or ranges not listed</a:t>
            </a:r>
          </a:p>
        </p:txBody>
      </p:sp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2"/>
          <p:cNvSpPr>
            <a:spLocks noGrp="1" noChangeArrowheads="1"/>
          </p:cNvSpPr>
          <p:nvPr>
            <p:ph type="title"/>
          </p:nvPr>
        </p:nvSpPr>
        <p:spPr>
          <a:noFill/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b"/>
          <a:lstStyle/>
          <a:p>
            <a:r>
              <a:rPr lang="en-US" sz="3900" dirty="0" smtClean="0">
                <a:latin typeface="Arial" charset="0"/>
              </a:rPr>
              <a:t>GD-K8A Specifications</a:t>
            </a:r>
            <a:endParaRPr lang="en-US" dirty="0">
              <a:latin typeface="Arial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/>
          <a:srcRect t="3042" b="3042"/>
          <a:stretch>
            <a:fillRect/>
          </a:stretch>
        </p:blipFill>
        <p:spPr>
          <a:xfrm>
            <a:off x="203200" y="1422400"/>
            <a:ext cx="8763000" cy="3619500"/>
          </a:xfrm>
        </p:spPr>
      </p:pic>
    </p:spTree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heme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Theme1.thmx</Template>
  <TotalTime>12319955</TotalTime>
  <Pages>16</Pages>
  <Words>97</Words>
  <Application>Microsoft Macintosh PowerPoint</Application>
  <PresentationFormat>On-screen Show (4:3)</PresentationFormat>
  <Paragraphs>29</Paragraphs>
  <Slides>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Theme1</vt:lpstr>
      <vt:lpstr>GD-K8A</vt:lpstr>
      <vt:lpstr>Features &amp; Benefits</vt:lpstr>
      <vt:lpstr>GD-K8A  Applications</vt:lpstr>
      <vt:lpstr>Physical Features</vt:lpstr>
      <vt:lpstr>GD-K8A Detectable Gases</vt:lpstr>
      <vt:lpstr>GD-K8A Specifications</vt:lpstr>
    </vt:vector>
  </TitlesOfParts>
  <Company>RKI Instruments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Anatomy of a Fixed System</dc:title>
  <dc:subject>Anatomy of a fixed system</dc:subject>
  <dc:creator>Steve Peluffo</dc:creator>
  <cp:keywords>anatomy</cp:keywords>
  <dc:description>designed for RSM fixed system training</dc:description>
  <cp:lastModifiedBy>Steve Bretzke</cp:lastModifiedBy>
  <cp:revision>56</cp:revision>
  <cp:lastPrinted>2014-07-09T00:13:27Z</cp:lastPrinted>
  <dcterms:created xsi:type="dcterms:W3CDTF">1998-10-16T10:18:30Z</dcterms:created>
  <dcterms:modified xsi:type="dcterms:W3CDTF">2015-03-19T21:15:09Z</dcterms:modified>
</cp:coreProperties>
</file>