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64" r:id="rId1"/>
  </p:sldMasterIdLst>
  <p:notesMasterIdLst>
    <p:notesMasterId r:id="rId24"/>
  </p:notesMasterIdLst>
  <p:handoutMasterIdLst>
    <p:handoutMasterId r:id="rId25"/>
  </p:handoutMasterIdLst>
  <p:sldIdLst>
    <p:sldId id="326" r:id="rId2"/>
    <p:sldId id="327" r:id="rId3"/>
    <p:sldId id="328" r:id="rId4"/>
    <p:sldId id="329" r:id="rId5"/>
    <p:sldId id="330" r:id="rId6"/>
    <p:sldId id="331" r:id="rId7"/>
    <p:sldId id="332" r:id="rId8"/>
    <p:sldId id="333" r:id="rId9"/>
    <p:sldId id="334" r:id="rId10"/>
    <p:sldId id="335" r:id="rId11"/>
    <p:sldId id="339" r:id="rId12"/>
    <p:sldId id="341" r:id="rId13"/>
    <p:sldId id="342" r:id="rId14"/>
    <p:sldId id="343" r:id="rId15"/>
    <p:sldId id="345" r:id="rId16"/>
    <p:sldId id="346" r:id="rId17"/>
    <p:sldId id="347" r:id="rId18"/>
    <p:sldId id="348" r:id="rId19"/>
    <p:sldId id="349" r:id="rId20"/>
    <p:sldId id="350" r:id="rId21"/>
    <p:sldId id="351" r:id="rId22"/>
    <p:sldId id="352" r:id="rId23"/>
  </p:sldIdLst>
  <p:sldSz cx="9144000" cy="6858000" type="screen4x3"/>
  <p:notesSz cx="7102475" cy="89916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69696"/>
    <a:srgbClr val="666633"/>
    <a:srgbClr val="618FFD"/>
    <a:srgbClr val="FC0128"/>
    <a:srgbClr val="FAFD00"/>
    <a:srgbClr val="C0FEF9"/>
    <a:srgbClr val="8CF4EA"/>
    <a:srgbClr val="7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>
        <p:scale>
          <a:sx n="100" d="100"/>
          <a:sy n="100" d="100"/>
        </p:scale>
        <p:origin x="-1760" y="-504"/>
      </p:cViewPr>
      <p:guideLst>
        <p:guide orient="horz" pos="872"/>
        <p:guide pos="5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handoutMaster" Target="handoutMasters/handout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3"/>
          </p:nvPr>
        </p:nvSpPr>
        <p:spPr>
          <a:xfrm>
            <a:off x="4022725" y="8540750"/>
            <a:ext cx="3078163" cy="4492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A4FC32EE-E69D-0A4C-AAEA-B9AFD55D33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669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7738" y="4270375"/>
            <a:ext cx="5207000" cy="4046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notes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051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311275" y="681038"/>
            <a:ext cx="4479925" cy="33591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</p:spTree>
    <p:extLst>
      <p:ext uri="{BB962C8B-B14F-4D97-AF65-F5344CB8AC3E}">
        <p14:creationId xmlns:p14="http://schemas.microsoft.com/office/powerpoint/2010/main" val="9794666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ノート プレースホルダ 2"/>
          <p:cNvSpPr>
            <a:spLocks noGrp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endParaRPr lang="ja-JP" altLang="en-US">
              <a:ea typeface="ＭＳ Ｐ明朝" charset="0"/>
              <a:cs typeface="ＭＳ Ｐ明朝" charset="0"/>
            </a:endParaRPr>
          </a:p>
        </p:txBody>
      </p:sp>
      <p:sp>
        <p:nvSpPr>
          <p:cNvPr id="18435" name="スライド番号プレースホルダ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022725" y="8540750"/>
            <a:ext cx="3078163" cy="449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5616236-46AC-BA4D-98C9-F218991289AE}" type="slidenum">
              <a:rPr kumimoji="1" lang="en-US" altLang="ja-JP" sz="1200" b="0"/>
              <a:pPr eaLnBrk="1" hangingPunct="1"/>
              <a:t>1</a:t>
            </a:fld>
            <a:endParaRPr kumimoji="1" lang="en-US" altLang="ja-JP" sz="1200" b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4819" name="ノート プレースホルダ 2"/>
          <p:cNvSpPr>
            <a:spLocks noGrp="1"/>
          </p:cNvSpPr>
          <p:nvPr>
            <p:ph type="body" idx="1"/>
          </p:nvPr>
        </p:nvSpPr>
        <p:spPr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ja-JP" altLang="en-US">
              <a:ea typeface="ＭＳ Ｐ明朝" charset="0"/>
              <a:cs typeface="ＭＳ Ｐ明朝" charset="0"/>
            </a:endParaRPr>
          </a:p>
        </p:txBody>
      </p:sp>
      <p:sp>
        <p:nvSpPr>
          <p:cNvPr id="36867" name="スライド番号プレースホルダ 3"/>
          <p:cNvSpPr txBox="1">
            <a:spLocks noGrp="1"/>
          </p:cNvSpPr>
          <p:nvPr/>
        </p:nvSpPr>
        <p:spPr bwMode="auto">
          <a:xfrm>
            <a:off x="4024313" y="8540750"/>
            <a:ext cx="3076575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644" tIns="45322" rIns="90644" bIns="45322" anchor="b"/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CDE877E0-ABC8-8842-BA33-4563CF81212F}" type="slidenum">
              <a:rPr kumimoji="1" lang="en-US" altLang="ja-JP" sz="1200" b="0"/>
              <a:pPr algn="r" eaLnBrk="1" hangingPunct="1"/>
              <a:t>10</a:t>
            </a:fld>
            <a:endParaRPr kumimoji="1" lang="en-US" altLang="ja-JP" sz="1200" b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1987" name="ノート プレースホルダ 2"/>
          <p:cNvSpPr>
            <a:spLocks noGrp="1"/>
          </p:cNvSpPr>
          <p:nvPr>
            <p:ph type="body" idx="1"/>
          </p:nvPr>
        </p:nvSpPr>
        <p:spPr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ja-JP" altLang="en-US">
              <a:ea typeface="ＭＳ Ｐ明朝" charset="0"/>
              <a:cs typeface="ＭＳ Ｐ明朝" charset="0"/>
            </a:endParaRPr>
          </a:p>
        </p:txBody>
      </p:sp>
      <p:sp>
        <p:nvSpPr>
          <p:cNvPr id="38915" name="スライド番号プレースホルダ 3"/>
          <p:cNvSpPr txBox="1">
            <a:spLocks noGrp="1"/>
          </p:cNvSpPr>
          <p:nvPr/>
        </p:nvSpPr>
        <p:spPr bwMode="auto">
          <a:xfrm>
            <a:off x="4024313" y="8540750"/>
            <a:ext cx="3076575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644" tIns="45322" rIns="90644" bIns="45322" anchor="b"/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64311CFE-2C3E-2543-86A0-D60E0E5BB1E1}" type="slidenum">
              <a:rPr kumimoji="1" lang="en-US" altLang="ja-JP" sz="1200" b="0"/>
              <a:pPr algn="r" eaLnBrk="1" hangingPunct="1"/>
              <a:t>11</a:t>
            </a:fld>
            <a:endParaRPr kumimoji="1" lang="en-US" altLang="ja-JP" sz="1200" b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 txBox="1">
            <a:spLocks noGrp="1" noChangeArrowheads="1"/>
          </p:cNvSpPr>
          <p:nvPr/>
        </p:nvSpPr>
        <p:spPr bwMode="auto">
          <a:xfrm>
            <a:off x="4024313" y="8540750"/>
            <a:ext cx="3076575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644" tIns="45322" rIns="90644" bIns="45322" anchor="b"/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89B978C8-B7E7-B945-A1B3-EE634207A6B4}" type="slidenum">
              <a:rPr kumimoji="1" lang="en-US" altLang="ja-JP" sz="1200" b="0"/>
              <a:pPr algn="r" eaLnBrk="1" hangingPunct="1"/>
              <a:t>12</a:t>
            </a:fld>
            <a:endParaRPr kumimoji="1" lang="en-US" altLang="ja-JP" sz="1200" b="0"/>
          </a:p>
        </p:txBody>
      </p:sp>
      <p:sp>
        <p:nvSpPr>
          <p:cNvPr id="46083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6084" name="ノート プレースホルダ 2"/>
          <p:cNvSpPr>
            <a:spLocks noGrp="1"/>
          </p:cNvSpPr>
          <p:nvPr>
            <p:ph type="body" idx="1"/>
          </p:nvPr>
        </p:nvSpPr>
        <p:spPr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endParaRPr lang="en-US" dirty="0">
              <a:ea typeface="ＭＳ Ｐ明朝" charset="0"/>
              <a:cs typeface="ＭＳ Ｐ明朝" charset="0"/>
            </a:endParaRPr>
          </a:p>
        </p:txBody>
      </p:sp>
      <p:sp>
        <p:nvSpPr>
          <p:cNvPr id="40964" name="スライド番号プレースホルダ 3"/>
          <p:cNvSpPr txBox="1">
            <a:spLocks noGrp="1"/>
          </p:cNvSpPr>
          <p:nvPr/>
        </p:nvSpPr>
        <p:spPr bwMode="auto">
          <a:xfrm>
            <a:off x="4024313" y="8540750"/>
            <a:ext cx="3076575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644" tIns="45322" rIns="90644" bIns="45322" anchor="b"/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32811908-7A2B-4A45-81EF-B8A69B682159}" type="slidenum">
              <a:rPr kumimoji="1" lang="en-US" altLang="ja-JP" sz="1200">
                <a:latin typeface="Century" charset="0"/>
              </a:rPr>
              <a:pPr algn="r" eaLnBrk="1" hangingPunct="1"/>
              <a:t>12</a:t>
            </a:fld>
            <a:endParaRPr kumimoji="1" lang="en-US" altLang="ja-JP" sz="1200">
              <a:latin typeface="Century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 txBox="1">
            <a:spLocks noGrp="1" noChangeArrowheads="1"/>
          </p:cNvSpPr>
          <p:nvPr/>
        </p:nvSpPr>
        <p:spPr bwMode="auto">
          <a:xfrm>
            <a:off x="4024313" y="8540750"/>
            <a:ext cx="3076575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644" tIns="45322" rIns="90644" bIns="45322" anchor="b"/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CC7181EC-7F8B-7A47-A308-1A6F63B3BA8A}" type="slidenum">
              <a:rPr kumimoji="1" lang="en-US" altLang="ja-JP" sz="1200" b="0"/>
              <a:pPr algn="r" eaLnBrk="1" hangingPunct="1"/>
              <a:t>13</a:t>
            </a:fld>
            <a:endParaRPr kumimoji="1" lang="en-US" altLang="ja-JP" sz="1200" b="0"/>
          </a:p>
        </p:txBody>
      </p:sp>
      <p:sp>
        <p:nvSpPr>
          <p:cNvPr id="48131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8132" name="ノート プレースホルダ 2"/>
          <p:cNvSpPr>
            <a:spLocks noGrp="1"/>
          </p:cNvSpPr>
          <p:nvPr>
            <p:ph type="body" idx="1"/>
          </p:nvPr>
        </p:nvSpPr>
        <p:spPr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endParaRPr lang="en-US" dirty="0">
              <a:ea typeface="ＭＳ Ｐ明朝" charset="0"/>
              <a:cs typeface="ＭＳ Ｐ明朝" charset="0"/>
            </a:endParaRPr>
          </a:p>
        </p:txBody>
      </p:sp>
      <p:sp>
        <p:nvSpPr>
          <p:cNvPr id="43012" name="スライド番号プレースホルダ 3"/>
          <p:cNvSpPr txBox="1">
            <a:spLocks noGrp="1"/>
          </p:cNvSpPr>
          <p:nvPr/>
        </p:nvSpPr>
        <p:spPr bwMode="auto">
          <a:xfrm>
            <a:off x="4024313" y="8540750"/>
            <a:ext cx="3076575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644" tIns="45322" rIns="90644" bIns="45322" anchor="b"/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B2F16063-6359-2848-84A0-A4B204FAA457}" type="slidenum">
              <a:rPr kumimoji="1" lang="en-US" altLang="ja-JP" sz="1200">
                <a:latin typeface="Century" charset="0"/>
              </a:rPr>
              <a:pPr algn="r" eaLnBrk="1" hangingPunct="1"/>
              <a:t>13</a:t>
            </a:fld>
            <a:endParaRPr kumimoji="1" lang="en-US" altLang="ja-JP" sz="1200">
              <a:latin typeface="Century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/>
          <p:cNvSpPr txBox="1">
            <a:spLocks noGrp="1" noChangeArrowheads="1"/>
          </p:cNvSpPr>
          <p:nvPr/>
        </p:nvSpPr>
        <p:spPr bwMode="auto">
          <a:xfrm>
            <a:off x="4024313" y="8540750"/>
            <a:ext cx="3076575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644" tIns="45322" rIns="90644" bIns="45322" anchor="b"/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6C9345BF-8B84-FD44-A0E7-5834BDAA552B}" type="slidenum">
              <a:rPr kumimoji="1" lang="en-US" altLang="ja-JP" sz="1200" b="0"/>
              <a:pPr algn="r" eaLnBrk="1" hangingPunct="1"/>
              <a:t>14</a:t>
            </a:fld>
            <a:endParaRPr kumimoji="1" lang="en-US" altLang="ja-JP" sz="1200" b="0"/>
          </a:p>
        </p:txBody>
      </p:sp>
      <p:sp>
        <p:nvSpPr>
          <p:cNvPr id="50179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0180" name="ノート プレースホルダ 2"/>
          <p:cNvSpPr>
            <a:spLocks noGrp="1"/>
          </p:cNvSpPr>
          <p:nvPr>
            <p:ph type="body" idx="1"/>
          </p:nvPr>
        </p:nvSpPr>
        <p:spPr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endParaRPr lang="en-US" dirty="0">
              <a:ea typeface="ＭＳ Ｐ明朝" charset="0"/>
              <a:cs typeface="ＭＳ Ｐ明朝" charset="0"/>
            </a:endParaRPr>
          </a:p>
        </p:txBody>
      </p:sp>
      <p:sp>
        <p:nvSpPr>
          <p:cNvPr id="45060" name="スライド番号プレースホルダ 3"/>
          <p:cNvSpPr txBox="1">
            <a:spLocks noGrp="1"/>
          </p:cNvSpPr>
          <p:nvPr/>
        </p:nvSpPr>
        <p:spPr bwMode="auto">
          <a:xfrm>
            <a:off x="4024313" y="8540750"/>
            <a:ext cx="3076575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644" tIns="45322" rIns="90644" bIns="45322" anchor="b"/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659599D2-D1D0-874A-891D-B84539E4EBA2}" type="slidenum">
              <a:rPr kumimoji="1" lang="en-US" altLang="ja-JP" sz="1200">
                <a:latin typeface="Century" charset="0"/>
              </a:rPr>
              <a:pPr algn="r" eaLnBrk="1" hangingPunct="1"/>
              <a:t>14</a:t>
            </a:fld>
            <a:endParaRPr kumimoji="1" lang="en-US" altLang="ja-JP" sz="1200">
              <a:latin typeface="Century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/>
          <p:cNvSpPr txBox="1">
            <a:spLocks noGrp="1" noChangeArrowheads="1"/>
          </p:cNvSpPr>
          <p:nvPr/>
        </p:nvSpPr>
        <p:spPr bwMode="auto">
          <a:xfrm>
            <a:off x="4024313" y="8540750"/>
            <a:ext cx="3076575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644" tIns="45322" rIns="90644" bIns="45322" anchor="b"/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D4DA212A-B4D0-4C4A-8269-54222C7D3398}" type="slidenum">
              <a:rPr kumimoji="1" lang="en-US" altLang="ja-JP" sz="1200" b="0"/>
              <a:pPr algn="r" eaLnBrk="1" hangingPunct="1"/>
              <a:t>15</a:t>
            </a:fld>
            <a:endParaRPr kumimoji="1" lang="en-US" altLang="ja-JP" sz="1200" b="0"/>
          </a:p>
        </p:txBody>
      </p:sp>
      <p:sp>
        <p:nvSpPr>
          <p:cNvPr id="54275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4276" name="ノート プレースホルダ 2"/>
          <p:cNvSpPr>
            <a:spLocks noGrp="1"/>
          </p:cNvSpPr>
          <p:nvPr>
            <p:ph type="body" idx="1"/>
          </p:nvPr>
        </p:nvSpPr>
        <p:spPr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endParaRPr lang="en-US" dirty="0">
              <a:ea typeface="ＭＳ Ｐ明朝" charset="0"/>
              <a:cs typeface="ＭＳ Ｐ明朝" charset="0"/>
            </a:endParaRPr>
          </a:p>
        </p:txBody>
      </p:sp>
      <p:sp>
        <p:nvSpPr>
          <p:cNvPr id="47108" name="スライド番号プレースホルダ 3"/>
          <p:cNvSpPr txBox="1">
            <a:spLocks noGrp="1"/>
          </p:cNvSpPr>
          <p:nvPr/>
        </p:nvSpPr>
        <p:spPr bwMode="auto">
          <a:xfrm>
            <a:off x="4024313" y="8540750"/>
            <a:ext cx="3076575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644" tIns="45322" rIns="90644" bIns="45322" anchor="b"/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501D8F21-AA31-704F-9281-4A14299E6F56}" type="slidenum">
              <a:rPr kumimoji="1" lang="en-US" altLang="ja-JP" sz="1200">
                <a:latin typeface="Century" charset="0"/>
              </a:rPr>
              <a:pPr algn="r" eaLnBrk="1" hangingPunct="1"/>
              <a:t>15</a:t>
            </a:fld>
            <a:endParaRPr kumimoji="1" lang="en-US" altLang="ja-JP" sz="1200">
              <a:latin typeface="Century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4818" name="ノート プレースホルダ 2"/>
          <p:cNvSpPr>
            <a:spLocks noGrp="1"/>
          </p:cNvSpPr>
          <p:nvPr>
            <p:ph type="body" idx="1"/>
          </p:nvPr>
        </p:nvSpPr>
        <p:spPr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ja-JP" altLang="en-US">
              <a:ea typeface="ＭＳ Ｐ明朝" charset="0"/>
              <a:cs typeface="ＭＳ Ｐ明朝" charset="0"/>
            </a:endParaRPr>
          </a:p>
        </p:txBody>
      </p:sp>
      <p:sp>
        <p:nvSpPr>
          <p:cNvPr id="49155" name="スライド番号プレースホルダ 3"/>
          <p:cNvSpPr txBox="1">
            <a:spLocks noGrp="1"/>
          </p:cNvSpPr>
          <p:nvPr/>
        </p:nvSpPr>
        <p:spPr bwMode="auto">
          <a:xfrm>
            <a:off x="4024313" y="8540750"/>
            <a:ext cx="3076575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644" tIns="45322" rIns="90644" bIns="45322" anchor="b"/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CFBA0185-E654-AB46-ABE4-F7FD0F6C66CC}" type="slidenum">
              <a:rPr kumimoji="1" lang="en-US" altLang="ja-JP" sz="1200" b="0"/>
              <a:pPr algn="r" eaLnBrk="1" hangingPunct="1"/>
              <a:t>16</a:t>
            </a:fld>
            <a:endParaRPr kumimoji="1" lang="en-US" altLang="ja-JP" sz="1200" b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6866" name="ノート プレースホルダ 2"/>
          <p:cNvSpPr>
            <a:spLocks noGrp="1"/>
          </p:cNvSpPr>
          <p:nvPr>
            <p:ph type="body" idx="1"/>
          </p:nvPr>
        </p:nvSpPr>
        <p:spPr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ja-JP" altLang="en-US">
              <a:ea typeface="ＭＳ Ｐ明朝" charset="0"/>
              <a:cs typeface="ＭＳ Ｐ明朝" charset="0"/>
            </a:endParaRPr>
          </a:p>
        </p:txBody>
      </p:sp>
      <p:sp>
        <p:nvSpPr>
          <p:cNvPr id="51203" name="スライド番号プレースホルダ 3"/>
          <p:cNvSpPr txBox="1">
            <a:spLocks noGrp="1"/>
          </p:cNvSpPr>
          <p:nvPr/>
        </p:nvSpPr>
        <p:spPr bwMode="auto">
          <a:xfrm>
            <a:off x="4024313" y="8540750"/>
            <a:ext cx="3076575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644" tIns="45322" rIns="90644" bIns="45322" anchor="b"/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F9367922-9109-F048-83B7-785C33B149F7}" type="slidenum">
              <a:rPr kumimoji="1" lang="en-US" altLang="ja-JP" sz="1200" b="0"/>
              <a:pPr algn="r" eaLnBrk="1" hangingPunct="1"/>
              <a:t>17</a:t>
            </a:fld>
            <a:endParaRPr kumimoji="1" lang="en-US" altLang="ja-JP" sz="1200" b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8914" name="ノート プレースホルダ 2"/>
          <p:cNvSpPr>
            <a:spLocks noGrp="1"/>
          </p:cNvSpPr>
          <p:nvPr>
            <p:ph type="body" idx="1"/>
          </p:nvPr>
        </p:nvSpPr>
        <p:spPr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ja-JP" altLang="en-US">
              <a:ea typeface="ＭＳ Ｐ明朝" charset="0"/>
              <a:cs typeface="ＭＳ Ｐ明朝" charset="0"/>
            </a:endParaRPr>
          </a:p>
        </p:txBody>
      </p:sp>
      <p:sp>
        <p:nvSpPr>
          <p:cNvPr id="53251" name="スライド番号プレースホルダ 3"/>
          <p:cNvSpPr txBox="1">
            <a:spLocks noGrp="1"/>
          </p:cNvSpPr>
          <p:nvPr/>
        </p:nvSpPr>
        <p:spPr bwMode="auto">
          <a:xfrm>
            <a:off x="4024313" y="8540750"/>
            <a:ext cx="3076575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644" tIns="45322" rIns="90644" bIns="45322" anchor="b"/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D1D4FB07-6422-CC45-9B70-B42AAC9D433B}" type="slidenum">
              <a:rPr kumimoji="1" lang="en-US" altLang="ja-JP" sz="1200" b="0"/>
              <a:pPr algn="r" eaLnBrk="1" hangingPunct="1"/>
              <a:t>18</a:t>
            </a:fld>
            <a:endParaRPr kumimoji="1" lang="en-US" altLang="ja-JP" sz="1200" b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0962" name="ノート プレースホルダ 2"/>
          <p:cNvSpPr>
            <a:spLocks noGrp="1"/>
          </p:cNvSpPr>
          <p:nvPr>
            <p:ph type="body" idx="1"/>
          </p:nvPr>
        </p:nvSpPr>
        <p:spPr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ja-JP" altLang="en-US">
              <a:ea typeface="ＭＳ Ｐ明朝" charset="0"/>
              <a:cs typeface="ＭＳ Ｐ明朝" charset="0"/>
            </a:endParaRPr>
          </a:p>
        </p:txBody>
      </p:sp>
      <p:sp>
        <p:nvSpPr>
          <p:cNvPr id="55299" name="スライド番号プレースホルダ 3"/>
          <p:cNvSpPr txBox="1">
            <a:spLocks noGrp="1"/>
          </p:cNvSpPr>
          <p:nvPr/>
        </p:nvSpPr>
        <p:spPr bwMode="auto">
          <a:xfrm>
            <a:off x="4024313" y="8540750"/>
            <a:ext cx="3076575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644" tIns="45322" rIns="90644" bIns="45322" anchor="b"/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9B081277-E346-6E4E-904A-ACE48B19C4EC}" type="slidenum">
              <a:rPr kumimoji="1" lang="en-US" altLang="ja-JP" sz="1200" b="0"/>
              <a:pPr algn="r" eaLnBrk="1" hangingPunct="1"/>
              <a:t>19</a:t>
            </a:fld>
            <a:endParaRPr kumimoji="1" lang="en-US" altLang="ja-JP" sz="1200" b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ノート プレースホルダ 2"/>
          <p:cNvSpPr>
            <a:spLocks noGrp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endParaRPr lang="ja-JP" altLang="en-US">
              <a:ea typeface="ＭＳ Ｐ明朝" charset="0"/>
              <a:cs typeface="ＭＳ Ｐ明朝" charset="0"/>
            </a:endParaRPr>
          </a:p>
        </p:txBody>
      </p:sp>
      <p:sp>
        <p:nvSpPr>
          <p:cNvPr id="20483" name="スライド番号プレースホルダ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022725" y="8540750"/>
            <a:ext cx="3078163" cy="449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E063615-C7C3-754B-9D8A-0C8308E0F3A6}" type="slidenum">
              <a:rPr kumimoji="1" lang="en-US" altLang="ja-JP" sz="1200" b="0"/>
              <a:pPr eaLnBrk="1" hangingPunct="1"/>
              <a:t>2</a:t>
            </a:fld>
            <a:endParaRPr kumimoji="1" lang="en-US" altLang="ja-JP" sz="1200" b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3010" name="ノート プレースホルダ 2"/>
          <p:cNvSpPr>
            <a:spLocks noGrp="1"/>
          </p:cNvSpPr>
          <p:nvPr>
            <p:ph type="body" idx="1"/>
          </p:nvPr>
        </p:nvSpPr>
        <p:spPr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ja-JP" altLang="en-US">
              <a:ea typeface="ＭＳ Ｐ明朝" charset="0"/>
              <a:cs typeface="ＭＳ Ｐ明朝" charset="0"/>
            </a:endParaRPr>
          </a:p>
        </p:txBody>
      </p:sp>
      <p:sp>
        <p:nvSpPr>
          <p:cNvPr id="57347" name="スライド番号プレースホルダ 3"/>
          <p:cNvSpPr txBox="1">
            <a:spLocks noGrp="1"/>
          </p:cNvSpPr>
          <p:nvPr/>
        </p:nvSpPr>
        <p:spPr bwMode="auto">
          <a:xfrm>
            <a:off x="4024313" y="8540750"/>
            <a:ext cx="3076575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644" tIns="45322" rIns="90644" bIns="45322" anchor="b"/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89D5ABF6-3A0E-104B-AFD6-5E184392EA4E}" type="slidenum">
              <a:rPr kumimoji="1" lang="en-US" altLang="ja-JP" sz="1200" b="0"/>
              <a:pPr algn="r" eaLnBrk="1" hangingPunct="1"/>
              <a:t>20</a:t>
            </a:fld>
            <a:endParaRPr kumimoji="1" lang="en-US" altLang="ja-JP" sz="1200" b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5058" name="ノート プレースホルダ 2"/>
          <p:cNvSpPr>
            <a:spLocks noGrp="1"/>
          </p:cNvSpPr>
          <p:nvPr>
            <p:ph type="body" idx="1"/>
          </p:nvPr>
        </p:nvSpPr>
        <p:spPr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ja-JP" altLang="en-US">
              <a:ea typeface="ＭＳ Ｐ明朝" charset="0"/>
              <a:cs typeface="ＭＳ Ｐ明朝" charset="0"/>
            </a:endParaRPr>
          </a:p>
        </p:txBody>
      </p:sp>
      <p:sp>
        <p:nvSpPr>
          <p:cNvPr id="59395" name="スライド番号プレースホルダ 3"/>
          <p:cNvSpPr txBox="1">
            <a:spLocks noGrp="1"/>
          </p:cNvSpPr>
          <p:nvPr/>
        </p:nvSpPr>
        <p:spPr bwMode="auto">
          <a:xfrm>
            <a:off x="4024313" y="8540750"/>
            <a:ext cx="3076575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644" tIns="45322" rIns="90644" bIns="45322" anchor="b"/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EE3D9478-FDBC-2E42-8A45-CAC2E62CF852}" type="slidenum">
              <a:rPr kumimoji="1" lang="en-US" altLang="ja-JP" sz="1200" b="0"/>
              <a:pPr algn="r" eaLnBrk="1" hangingPunct="1"/>
              <a:t>21</a:t>
            </a:fld>
            <a:endParaRPr kumimoji="1" lang="en-US" altLang="ja-JP" sz="1200" b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7106" name="ノート プレースホルダ 2"/>
          <p:cNvSpPr>
            <a:spLocks noGrp="1"/>
          </p:cNvSpPr>
          <p:nvPr>
            <p:ph type="body" idx="1"/>
          </p:nvPr>
        </p:nvSpPr>
        <p:spPr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ja-JP" altLang="en-US">
              <a:ea typeface="ＭＳ Ｐ明朝" charset="0"/>
              <a:cs typeface="ＭＳ Ｐ明朝" charset="0"/>
            </a:endParaRPr>
          </a:p>
        </p:txBody>
      </p:sp>
      <p:sp>
        <p:nvSpPr>
          <p:cNvPr id="61443" name="スライド番号プレースホルダ 3"/>
          <p:cNvSpPr txBox="1">
            <a:spLocks noGrp="1"/>
          </p:cNvSpPr>
          <p:nvPr/>
        </p:nvSpPr>
        <p:spPr bwMode="auto">
          <a:xfrm>
            <a:off x="4024313" y="8540750"/>
            <a:ext cx="3076575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644" tIns="45322" rIns="90644" bIns="45322" anchor="b"/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270812EC-C673-A440-9C88-A5359AD750F9}" type="slidenum">
              <a:rPr kumimoji="1" lang="en-US" altLang="ja-JP" sz="1200" b="0"/>
              <a:pPr algn="r" eaLnBrk="1" hangingPunct="1"/>
              <a:t>22</a:t>
            </a:fld>
            <a:endParaRPr kumimoji="1" lang="en-US" altLang="ja-JP" sz="1200" b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GB" altLang="ja-JP" dirty="0">
              <a:ea typeface="ＭＳ Ｐ明朝" charset="0"/>
              <a:cs typeface="ＭＳ Ｐ明朝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ノート プレースホルダ 2"/>
          <p:cNvSpPr>
            <a:spLocks noGrp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endParaRPr lang="ja-JP" altLang="en-US">
              <a:ea typeface="ＭＳ Ｐ明朝" charset="0"/>
              <a:cs typeface="ＭＳ Ｐ明朝" charset="0"/>
            </a:endParaRPr>
          </a:p>
        </p:txBody>
      </p:sp>
      <p:sp>
        <p:nvSpPr>
          <p:cNvPr id="24579" name="スライド番号プレースホルダ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022725" y="8540750"/>
            <a:ext cx="3078163" cy="449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8C195E9-B88C-A64F-93CC-FC1D1253F7B3}" type="slidenum">
              <a:rPr kumimoji="1" lang="en-US" altLang="ja-JP" sz="1200" b="0"/>
              <a:pPr eaLnBrk="1" hangingPunct="1"/>
              <a:t>4</a:t>
            </a:fld>
            <a:endParaRPr kumimoji="1" lang="en-US" altLang="ja-JP" sz="1200" b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ノート プレースホルダ 2"/>
          <p:cNvSpPr>
            <a:spLocks noGrp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endParaRPr lang="ja-JP" altLang="en-US">
              <a:ea typeface="ＭＳ Ｐ明朝" charset="0"/>
              <a:cs typeface="ＭＳ Ｐ明朝" charset="0"/>
            </a:endParaRPr>
          </a:p>
        </p:txBody>
      </p:sp>
      <p:sp>
        <p:nvSpPr>
          <p:cNvPr id="26627" name="スライド番号プレースホルダ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022725" y="8540750"/>
            <a:ext cx="3078163" cy="449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6708C21-8164-524A-A97F-3BD994F71E0E}" type="slidenum">
              <a:rPr kumimoji="1" lang="en-US" altLang="ja-JP" sz="1200" b="0"/>
              <a:pPr eaLnBrk="1" hangingPunct="1"/>
              <a:t>5</a:t>
            </a:fld>
            <a:endParaRPr kumimoji="1" lang="en-US" altLang="ja-JP" sz="1200" b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ノート プレースホルダ 2"/>
          <p:cNvSpPr>
            <a:spLocks noGrp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endParaRPr lang="ja-JP" altLang="en-US">
              <a:ea typeface="ＭＳ Ｐ明朝" charset="0"/>
              <a:cs typeface="ＭＳ Ｐ明朝" charset="0"/>
            </a:endParaRPr>
          </a:p>
        </p:txBody>
      </p:sp>
      <p:sp>
        <p:nvSpPr>
          <p:cNvPr id="28675" name="スライド番号プレースホルダ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022725" y="8540750"/>
            <a:ext cx="3078163" cy="449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EA6A4F2-F824-4C47-9ACD-38BBD8B6C0A1}" type="slidenum">
              <a:rPr kumimoji="1" lang="en-US" altLang="ja-JP" sz="1200" b="0"/>
              <a:pPr eaLnBrk="1" hangingPunct="1"/>
              <a:t>6</a:t>
            </a:fld>
            <a:endParaRPr kumimoji="1" lang="en-US" altLang="ja-JP" sz="1200" b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ノート プレースホルダ 2"/>
          <p:cNvSpPr>
            <a:spLocks noGrp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endParaRPr lang="ja-JP" altLang="en-US">
              <a:ea typeface="ＭＳ Ｐ明朝" charset="0"/>
              <a:cs typeface="ＭＳ Ｐ明朝" charset="0"/>
            </a:endParaRPr>
          </a:p>
        </p:txBody>
      </p:sp>
      <p:sp>
        <p:nvSpPr>
          <p:cNvPr id="30723" name="スライド番号プレースホルダ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022725" y="8540750"/>
            <a:ext cx="3078163" cy="449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B52C475-7D44-1142-B555-7D172C0CA397}" type="slidenum">
              <a:rPr kumimoji="1" lang="en-US" altLang="ja-JP" sz="1200" b="0"/>
              <a:pPr eaLnBrk="1" hangingPunct="1"/>
              <a:t>7</a:t>
            </a:fld>
            <a:endParaRPr kumimoji="1" lang="en-US" altLang="ja-JP" sz="1200" b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ノート プレースホルダ 2"/>
          <p:cNvSpPr>
            <a:spLocks noGrp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endParaRPr lang="ja-JP" altLang="en-US">
              <a:ea typeface="ＭＳ Ｐ明朝" charset="0"/>
              <a:cs typeface="ＭＳ Ｐ明朝" charset="0"/>
            </a:endParaRPr>
          </a:p>
        </p:txBody>
      </p:sp>
      <p:sp>
        <p:nvSpPr>
          <p:cNvPr id="32771" name="スライド番号プレースホルダ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022725" y="8540750"/>
            <a:ext cx="3078163" cy="449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614132B-F5D5-CE44-83C3-DE5763EE9122}" type="slidenum">
              <a:rPr kumimoji="1" lang="en-US" altLang="ja-JP" sz="1200" b="0"/>
              <a:pPr eaLnBrk="1" hangingPunct="1"/>
              <a:t>8</a:t>
            </a:fld>
            <a:endParaRPr kumimoji="1" lang="en-US" altLang="ja-JP" sz="1200" b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2771" name="ノート プレースホルダ 2"/>
          <p:cNvSpPr>
            <a:spLocks noGrp="1"/>
          </p:cNvSpPr>
          <p:nvPr>
            <p:ph type="body" idx="1"/>
          </p:nvPr>
        </p:nvSpPr>
        <p:spPr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ja-JP" altLang="en-US">
              <a:ea typeface="ＭＳ Ｐ明朝" charset="0"/>
              <a:cs typeface="ＭＳ Ｐ明朝" charset="0"/>
            </a:endParaRPr>
          </a:p>
        </p:txBody>
      </p:sp>
      <p:sp>
        <p:nvSpPr>
          <p:cNvPr id="34819" name="スライド番号プレースホルダ 3"/>
          <p:cNvSpPr txBox="1">
            <a:spLocks noGrp="1"/>
          </p:cNvSpPr>
          <p:nvPr/>
        </p:nvSpPr>
        <p:spPr bwMode="auto">
          <a:xfrm>
            <a:off x="4024313" y="8540750"/>
            <a:ext cx="3076575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644" tIns="45322" rIns="90644" bIns="45322" anchor="b"/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03EFD9C1-B078-824B-9726-00628B61D927}" type="slidenum">
              <a:rPr kumimoji="1" lang="en-US" altLang="ja-JP" sz="1200" b="0"/>
              <a:pPr algn="r" eaLnBrk="1" hangingPunct="1"/>
              <a:t>9</a:t>
            </a:fld>
            <a:endParaRPr kumimoji="1" lang="en-US" altLang="ja-JP" sz="1200" b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Rev. 3/15/06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AE1C0-5D88-6744-AF22-D581124EA36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476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Rev. 3/15/06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253A17-DFB8-434E-9658-9557D061AA0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3559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Rev. 3/15/06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64F58D-19FB-C644-99BE-53A0DDE7C90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8050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981200"/>
            <a:ext cx="3810000" cy="4114800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chart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Rev. 3/15/06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620BC7-29D7-DA4A-8093-690D1E3752F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893986"/>
      </p:ext>
    </p:extLst>
  </p:cSld>
  <p:clrMapOvr>
    <a:masterClrMapping/>
  </p:clrMapOvr>
  <p:hf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5100"/>
            <a:ext cx="7772400" cy="863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422400"/>
            <a:ext cx="7772400" cy="4114800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02C576-87B1-C34E-ABAB-6A726B380B83}" type="datetime1">
              <a:rPr lang="en-US"/>
              <a:pPr>
                <a:defRPr/>
              </a:pPr>
              <a:t>3/19/15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98F63-106E-5C46-AE97-B6F1518D52B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91711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Rev. 3/15/06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3FB99C-98DE-F841-B4B6-8DE97BC7022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985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Rev. 3/15/06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F74089-A22A-A348-A14D-2994208E802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080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Rev. 3/15/06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9FEE17-1FB3-2543-AF45-E4F229F4DE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156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Rev. 3/15/06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C0B5EC-F967-8541-BC6A-FF757D1D76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805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Rev. 3/15/06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FC879-062C-6348-B83A-A9B3419C0B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29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Rev. 3/15/06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B87352-24BD-084E-BA75-58CE4CD93B6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6406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Rev. 3/15/06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DA0DF0-9B9C-BE48-B5A4-D75DA32FCBE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3083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Rev. 3/15/06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AC3ADD-9D19-9141-AAB5-1DB74B79F52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5758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301625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5201617-D16D-7D42-A160-CDC3FF6D0C5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91440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  <p:sldLayoutId id="2147483911" r:id="rId12"/>
    <p:sldLayoutId id="2147483912" r:id="rId13"/>
  </p:sldLayoutIdLst>
  <p:timing>
    <p:tnLst>
      <p:par>
        <p:cTn xmlns:p14="http://schemas.microsoft.com/office/powerpoint/2010/main" id="1" dur="indefinite" restart="never" nodeType="tmRoot"/>
      </p:par>
    </p:tnLst>
  </p:timing>
  <p:hf hdr="0" ft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4" Type="http://schemas.openxmlformats.org/officeDocument/2006/relationships/image" Target="../media/image23.png"/><Relationship Id="rId5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4" Type="http://schemas.openxmlformats.org/officeDocument/2006/relationships/image" Target="../media/image26.jpeg"/><Relationship Id="rId5" Type="http://schemas.openxmlformats.org/officeDocument/2006/relationships/image" Target="../media/image27.jpeg"/><Relationship Id="rId6" Type="http://schemas.openxmlformats.org/officeDocument/2006/relationships/image" Target="../media/image28.jpeg"/><Relationship Id="rId7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6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4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4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4.jpeg"/><Relationship Id="rId5" Type="http://schemas.openxmlformats.org/officeDocument/2006/relationships/image" Target="../media/image15.jpeg"/><Relationship Id="rId6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2387600"/>
            <a:ext cx="3052396" cy="1076325"/>
          </a:xfrm>
          <a:prstGeom prst="homePlate">
            <a:avLst>
              <a:gd name="adj" fmla="val 49996"/>
            </a:avLst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38100">
            <a:miter lim="800000"/>
            <a:headEnd/>
            <a:tailEnd/>
          </a:ln>
          <a:extLst/>
        </p:spPr>
        <p:txBody>
          <a:bodyPr wrap="none" anchor="ctr"/>
          <a:lstStyle>
            <a:lvl1pPr eaLnBrk="0" hangingPunct="0"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buFont typeface="Wingdings" charset="0"/>
              <a:buNone/>
              <a:defRPr/>
            </a:pPr>
            <a:r>
              <a:rPr kumimoji="0" lang="en-US" altLang="ja-JP" sz="2100" dirty="0">
                <a:solidFill>
                  <a:srgbClr val="222268"/>
                </a:solidFill>
                <a:latin typeface="Aial" charset="0"/>
                <a:cs typeface="Aial" charset="0"/>
              </a:rPr>
              <a:t>Improved Function</a:t>
            </a:r>
          </a:p>
        </p:txBody>
      </p:sp>
      <p:sp>
        <p:nvSpPr>
          <p:cNvPr id="2052" name="Rectangle 6"/>
          <p:cNvSpPr>
            <a:spLocks noChangeArrowheads="1"/>
          </p:cNvSpPr>
          <p:nvPr/>
        </p:nvSpPr>
        <p:spPr bwMode="auto">
          <a:xfrm>
            <a:off x="914400" y="4902201"/>
            <a:ext cx="3052396" cy="1076325"/>
          </a:xfrm>
          <a:prstGeom prst="homePlate">
            <a:avLst>
              <a:gd name="adj" fmla="val 49996"/>
            </a:avLst>
          </a:prstGeom>
          <a:gradFill flip="none" rotWithShape="1">
            <a:gsLst>
              <a:gs pos="0">
                <a:srgbClr val="002060">
                  <a:tint val="66000"/>
                  <a:satMod val="160000"/>
                </a:srgbClr>
              </a:gs>
              <a:gs pos="50000">
                <a:srgbClr val="002060">
                  <a:tint val="44500"/>
                  <a:satMod val="160000"/>
                </a:srgbClr>
              </a:gs>
              <a:gs pos="100000">
                <a:srgbClr val="002060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20000"/>
              </a:spcBef>
              <a:defRPr/>
            </a:pPr>
            <a:r>
              <a:rPr lang="ja-JP" altLang="en-US" sz="2800" smtClean="0">
                <a:solidFill>
                  <a:srgbClr val="222268"/>
                </a:solidFill>
                <a:latin typeface="Aial" charset="0"/>
                <a:cs typeface="Aial" charset="0"/>
              </a:rPr>
              <a:t> </a:t>
            </a:r>
            <a:r>
              <a:rPr lang="en-US" altLang="ja-JP" sz="2200" dirty="0" smtClean="0">
                <a:solidFill>
                  <a:srgbClr val="222268"/>
                </a:solidFill>
                <a:latin typeface="Aial" charset="0"/>
                <a:cs typeface="Aial" charset="0"/>
              </a:rPr>
              <a:t>Global Standard</a:t>
            </a: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914400" y="3683001"/>
            <a:ext cx="3052396" cy="1076325"/>
          </a:xfrm>
          <a:prstGeom prst="homePlate">
            <a:avLst>
              <a:gd name="adj" fmla="val 49996"/>
            </a:avLst>
          </a:prstGeom>
          <a:gradFill flip="none" rotWithShape="1">
            <a:gsLst>
              <a:gs pos="0">
                <a:srgbClr val="008000">
                  <a:tint val="66000"/>
                  <a:satMod val="160000"/>
                </a:srgbClr>
              </a:gs>
              <a:gs pos="50000">
                <a:srgbClr val="008000">
                  <a:tint val="44500"/>
                  <a:satMod val="160000"/>
                </a:srgbClr>
              </a:gs>
              <a:gs pos="100000">
                <a:srgbClr val="0080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20000"/>
              </a:spcBef>
              <a:defRPr/>
            </a:pPr>
            <a:r>
              <a:rPr lang="en-US" altLang="ja-JP" sz="2100" dirty="0" smtClean="0">
                <a:solidFill>
                  <a:srgbClr val="222268"/>
                </a:solidFill>
                <a:latin typeface="Aial" charset="0"/>
                <a:cs typeface="Aial" charset="0"/>
              </a:rPr>
              <a:t>Environmentally</a:t>
            </a:r>
            <a:endParaRPr lang="en-US" altLang="ja-JP" sz="2200" dirty="0" smtClean="0">
              <a:solidFill>
                <a:srgbClr val="222268"/>
              </a:solidFill>
              <a:latin typeface="Aial" charset="0"/>
              <a:cs typeface="Aial" charset="0"/>
            </a:endParaRPr>
          </a:p>
          <a:p>
            <a:pPr algn="ctr" eaLnBrk="1" hangingPunct="1">
              <a:spcBef>
                <a:spcPct val="20000"/>
              </a:spcBef>
              <a:defRPr/>
            </a:pPr>
            <a:r>
              <a:rPr lang="en-US" altLang="ja-JP" sz="2000" dirty="0" smtClean="0">
                <a:solidFill>
                  <a:srgbClr val="222268"/>
                </a:solidFill>
                <a:latin typeface="Aial" charset="0"/>
                <a:cs typeface="Aial" charset="0"/>
              </a:rPr>
              <a:t>Friendly Design</a:t>
            </a:r>
          </a:p>
        </p:txBody>
      </p:sp>
      <p:pic>
        <p:nvPicPr>
          <p:cNvPr id="17418" name="Picture 24" descr="GD-70D正面軽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88" y="2805113"/>
            <a:ext cx="1627187" cy="331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9" name="Picture 22" descr="GD-70D正面軽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063" y="2082800"/>
            <a:ext cx="1628775" cy="331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0" name="Picture 23" descr="GD-70D正面軽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613" y="2424113"/>
            <a:ext cx="1628775" cy="331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21" name="Title 8"/>
          <p:cNvSpPr>
            <a:spLocks noGrp="1"/>
          </p:cNvSpPr>
          <p:nvPr>
            <p:ph type="ctrTitle"/>
          </p:nvPr>
        </p:nvSpPr>
        <p:spPr>
          <a:xfrm>
            <a:off x="876300" y="749300"/>
            <a:ext cx="7772400" cy="1371600"/>
          </a:xfrm>
        </p:spPr>
        <p:txBody>
          <a:bodyPr/>
          <a:lstStyle/>
          <a:p>
            <a:r>
              <a:rPr lang="en-US" altLang="ja-JP" sz="6000">
                <a:latin typeface="Arial" charset="0"/>
                <a:cs typeface="Arial" charset="0"/>
              </a:rPr>
              <a:t>GD-70D series</a:t>
            </a:r>
            <a:r>
              <a:rPr lang="en-US" altLang="ja-JP" sz="7200">
                <a:latin typeface="Arial" charset="0"/>
                <a:cs typeface="Arial" charset="0"/>
              </a:rPr>
              <a:t/>
            </a:r>
            <a:br>
              <a:rPr lang="en-US" altLang="ja-JP" sz="7200">
                <a:latin typeface="Arial" charset="0"/>
                <a:cs typeface="Arial" charset="0"/>
              </a:rPr>
            </a:br>
            <a:r>
              <a:rPr lang="en-US" altLang="ja-JP" sz="2800">
                <a:latin typeface="Arial" charset="0"/>
                <a:cs typeface="Arial" charset="0"/>
              </a:rPr>
              <a:t>Solar Cell, Semiconductor &amp; LCD Factories</a:t>
            </a:r>
            <a:r>
              <a:rPr lang="en-US" sz="2800">
                <a:latin typeface="Arial" charset="0"/>
              </a:rPr>
              <a:t/>
            </a:r>
            <a:br>
              <a:rPr lang="en-US" sz="2800">
                <a:latin typeface="Arial" charset="0"/>
              </a:rPr>
            </a:br>
            <a:endParaRPr lang="en-US" sz="28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>
                <a:latin typeface="Arial" charset="0"/>
              </a:rPr>
              <a:t>Upgraded Function</a:t>
            </a:r>
            <a:endParaRPr lang="ja-JP" altLang="en-US">
              <a:latin typeface="Arial" charset="0"/>
            </a:endParaRPr>
          </a:p>
        </p:txBody>
      </p:sp>
      <p:sp>
        <p:nvSpPr>
          <p:cNvPr id="35842" name="Rectangle 4"/>
          <p:cNvSpPr>
            <a:spLocks noChangeArrowheads="1"/>
          </p:cNvSpPr>
          <p:nvPr/>
        </p:nvSpPr>
        <p:spPr bwMode="auto">
          <a:xfrm>
            <a:off x="612775" y="2057400"/>
            <a:ext cx="8828088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ja-JP" altLang="en-US" b="0">
                <a:solidFill>
                  <a:srgbClr val="FF0000"/>
                </a:solidFill>
                <a:ea typeface="HGP創英角ｺﾞｼｯｸUB" charset="0"/>
                <a:cs typeface="HGP創英角ｺﾞｼｯｸUB" charset="0"/>
              </a:rPr>
              <a:t>・</a:t>
            </a:r>
            <a:r>
              <a:rPr lang="en-US" altLang="ja-JP" b="0">
                <a:solidFill>
                  <a:srgbClr val="FF0000"/>
                </a:solidFill>
                <a:ea typeface="HGP創英角ｺﾞｼｯｸUB" charset="0"/>
                <a:cs typeface="HGP創英角ｺﾞｼｯｸUB" charset="0"/>
              </a:rPr>
              <a:t>Automatic flow rate control</a:t>
            </a:r>
            <a:endParaRPr lang="ja-JP" altLang="en-US" b="0">
              <a:solidFill>
                <a:srgbClr val="FF0000"/>
              </a:solidFill>
              <a:ea typeface="HGP創英角ｺﾞｼｯｸUB" charset="0"/>
              <a:cs typeface="HGP創英角ｺﾞｼｯｸUB" charset="0"/>
            </a:endParaRPr>
          </a:p>
          <a:p>
            <a:pPr>
              <a:spcBef>
                <a:spcPct val="20000"/>
              </a:spcBef>
            </a:pPr>
            <a:r>
              <a:rPr lang="ja-JP" altLang="en-US" sz="1400" b="0">
                <a:solidFill>
                  <a:srgbClr val="FF0000"/>
                </a:solidFill>
                <a:latin typeface="Century" charset="0"/>
              </a:rPr>
              <a:t>  </a:t>
            </a:r>
            <a:r>
              <a:rPr lang="en-US" altLang="ja-JP" sz="1400" b="0"/>
              <a:t>GD-70D can automatically control flow rate to preset flow level, which makes  gas measuring stabilized.</a:t>
            </a:r>
            <a:r>
              <a:rPr lang="en-US" altLang="ja-JP" sz="1400" b="0">
                <a:latin typeface="Century" charset="0"/>
              </a:rPr>
              <a:t>  </a:t>
            </a:r>
          </a:p>
        </p:txBody>
      </p:sp>
      <p:grpSp>
        <p:nvGrpSpPr>
          <p:cNvPr id="35843" name="Group 250"/>
          <p:cNvGrpSpPr>
            <a:grpSpLocks noChangeAspect="1"/>
          </p:cNvGrpSpPr>
          <p:nvPr/>
        </p:nvGrpSpPr>
        <p:grpSpPr bwMode="auto">
          <a:xfrm>
            <a:off x="1141413" y="2973388"/>
            <a:ext cx="557212" cy="1143000"/>
            <a:chOff x="2336" y="1207"/>
            <a:chExt cx="1309" cy="1906"/>
          </a:xfrm>
        </p:grpSpPr>
        <p:sp>
          <p:nvSpPr>
            <p:cNvPr id="35869" name="Rectangle 5"/>
            <p:cNvSpPr>
              <a:spLocks noChangeAspect="1" noChangeArrowheads="1"/>
            </p:cNvSpPr>
            <p:nvPr/>
          </p:nvSpPr>
          <p:spPr bwMode="auto">
            <a:xfrm>
              <a:off x="2518" y="2286"/>
              <a:ext cx="726" cy="226"/>
            </a:xfrm>
            <a:prstGeom prst="rect">
              <a:avLst/>
            </a:prstGeom>
            <a:solidFill>
              <a:srgbClr val="000000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800" b="0"/>
            </a:p>
          </p:txBody>
        </p:sp>
        <p:sp>
          <p:nvSpPr>
            <p:cNvPr id="35870" name="AutoShape 22"/>
            <p:cNvSpPr>
              <a:spLocks noChangeAspect="1" noChangeArrowheads="1"/>
            </p:cNvSpPr>
            <p:nvPr/>
          </p:nvSpPr>
          <p:spPr bwMode="auto">
            <a:xfrm rot="-5400000">
              <a:off x="3463" y="2068"/>
              <a:ext cx="227" cy="137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endParaRPr lang="en-US" sz="1800" b="0"/>
            </a:p>
          </p:txBody>
        </p:sp>
        <p:sp>
          <p:nvSpPr>
            <p:cNvPr id="35871" name="Rectangle 158"/>
            <p:cNvSpPr>
              <a:spLocks noChangeAspect="1" noChangeArrowheads="1"/>
            </p:cNvSpPr>
            <p:nvPr/>
          </p:nvSpPr>
          <p:spPr bwMode="auto">
            <a:xfrm>
              <a:off x="2336" y="2522"/>
              <a:ext cx="91" cy="182"/>
            </a:xfrm>
            <a:prstGeom prst="rect">
              <a:avLst/>
            </a:prstGeom>
            <a:solidFill>
              <a:srgbClr val="000000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800" b="0"/>
            </a:p>
          </p:txBody>
        </p:sp>
        <p:sp>
          <p:nvSpPr>
            <p:cNvPr id="35872" name="Rectangle 163"/>
            <p:cNvSpPr>
              <a:spLocks noChangeAspect="1" noChangeArrowheads="1"/>
            </p:cNvSpPr>
            <p:nvPr/>
          </p:nvSpPr>
          <p:spPr bwMode="auto">
            <a:xfrm>
              <a:off x="3333" y="2522"/>
              <a:ext cx="91" cy="182"/>
            </a:xfrm>
            <a:prstGeom prst="rect">
              <a:avLst/>
            </a:prstGeom>
            <a:solidFill>
              <a:srgbClr val="000000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800" b="0"/>
            </a:p>
          </p:txBody>
        </p:sp>
        <p:sp>
          <p:nvSpPr>
            <p:cNvPr id="35873" name="AutoShape 165"/>
            <p:cNvSpPr>
              <a:spLocks noChangeAspect="1" noChangeArrowheads="1"/>
            </p:cNvSpPr>
            <p:nvPr/>
          </p:nvSpPr>
          <p:spPr bwMode="auto">
            <a:xfrm>
              <a:off x="2336" y="1207"/>
              <a:ext cx="1088" cy="68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8374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967" y="11322"/>
                  </a:moveTo>
                  <a:cubicBezTo>
                    <a:pt x="1957" y="11148"/>
                    <a:pt x="1952" y="10974"/>
                    <a:pt x="1952" y="10800"/>
                  </a:cubicBezTo>
                  <a:cubicBezTo>
                    <a:pt x="1952" y="5913"/>
                    <a:pt x="5913" y="1952"/>
                    <a:pt x="10800" y="1952"/>
                  </a:cubicBezTo>
                  <a:cubicBezTo>
                    <a:pt x="15686" y="1952"/>
                    <a:pt x="19648" y="5913"/>
                    <a:pt x="19648" y="10800"/>
                  </a:cubicBezTo>
                  <a:cubicBezTo>
                    <a:pt x="19648" y="10974"/>
                    <a:pt x="19642" y="11148"/>
                    <a:pt x="19632" y="11322"/>
                  </a:cubicBezTo>
                  <a:lnTo>
                    <a:pt x="21581" y="11438"/>
                  </a:lnTo>
                  <a:cubicBezTo>
                    <a:pt x="21593" y="11225"/>
                    <a:pt x="21600" y="11012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1012"/>
                    <a:pt x="6" y="11225"/>
                    <a:pt x="18" y="11438"/>
                  </a:cubicBezTo>
                  <a:lnTo>
                    <a:pt x="1967" y="11322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74" name="AutoShape 249"/>
            <p:cNvSpPr>
              <a:spLocks noChangeAspect="1" noChangeArrowheads="1"/>
            </p:cNvSpPr>
            <p:nvPr/>
          </p:nvSpPr>
          <p:spPr bwMode="auto">
            <a:xfrm rot="10800000">
              <a:off x="2336" y="2432"/>
              <a:ext cx="1088" cy="68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8374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967" y="11322"/>
                  </a:moveTo>
                  <a:cubicBezTo>
                    <a:pt x="1957" y="11148"/>
                    <a:pt x="1952" y="10974"/>
                    <a:pt x="1952" y="10800"/>
                  </a:cubicBezTo>
                  <a:cubicBezTo>
                    <a:pt x="1952" y="5913"/>
                    <a:pt x="5913" y="1952"/>
                    <a:pt x="10800" y="1952"/>
                  </a:cubicBezTo>
                  <a:cubicBezTo>
                    <a:pt x="15686" y="1952"/>
                    <a:pt x="19648" y="5913"/>
                    <a:pt x="19648" y="10800"/>
                  </a:cubicBezTo>
                  <a:cubicBezTo>
                    <a:pt x="19648" y="10974"/>
                    <a:pt x="19642" y="11148"/>
                    <a:pt x="19632" y="11322"/>
                  </a:cubicBezTo>
                  <a:lnTo>
                    <a:pt x="21581" y="11438"/>
                  </a:lnTo>
                  <a:cubicBezTo>
                    <a:pt x="21593" y="11225"/>
                    <a:pt x="21600" y="11012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1012"/>
                    <a:pt x="6" y="11225"/>
                    <a:pt x="18" y="11438"/>
                  </a:cubicBezTo>
                  <a:lnTo>
                    <a:pt x="1967" y="11322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endParaRPr lang="en-US"/>
            </a:p>
          </p:txBody>
        </p:sp>
      </p:grpSp>
      <p:grpSp>
        <p:nvGrpSpPr>
          <p:cNvPr id="35844" name="Group 250"/>
          <p:cNvGrpSpPr>
            <a:grpSpLocks noChangeAspect="1"/>
          </p:cNvGrpSpPr>
          <p:nvPr/>
        </p:nvGrpSpPr>
        <p:grpSpPr bwMode="auto">
          <a:xfrm flipV="1">
            <a:off x="4446588" y="3049588"/>
            <a:ext cx="557212" cy="1141412"/>
            <a:chOff x="2336" y="1207"/>
            <a:chExt cx="1309" cy="1906"/>
          </a:xfrm>
        </p:grpSpPr>
        <p:sp>
          <p:nvSpPr>
            <p:cNvPr id="35863" name="Rectangle 5"/>
            <p:cNvSpPr>
              <a:spLocks noChangeAspect="1" noChangeArrowheads="1"/>
            </p:cNvSpPr>
            <p:nvPr/>
          </p:nvSpPr>
          <p:spPr bwMode="auto">
            <a:xfrm>
              <a:off x="2518" y="2286"/>
              <a:ext cx="726" cy="226"/>
            </a:xfrm>
            <a:prstGeom prst="rect">
              <a:avLst/>
            </a:prstGeom>
            <a:solidFill>
              <a:srgbClr val="000000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endParaRPr lang="en-US" sz="1800" b="0"/>
            </a:p>
          </p:txBody>
        </p:sp>
        <p:sp>
          <p:nvSpPr>
            <p:cNvPr id="35864" name="AutoShape 22"/>
            <p:cNvSpPr>
              <a:spLocks noChangeAspect="1" noChangeArrowheads="1"/>
            </p:cNvSpPr>
            <p:nvPr/>
          </p:nvSpPr>
          <p:spPr bwMode="auto">
            <a:xfrm rot="-5400000">
              <a:off x="3463" y="2068"/>
              <a:ext cx="227" cy="137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endParaRPr lang="en-US" sz="1800" b="0"/>
            </a:p>
          </p:txBody>
        </p:sp>
        <p:sp>
          <p:nvSpPr>
            <p:cNvPr id="35865" name="Rectangle 158"/>
            <p:cNvSpPr>
              <a:spLocks noChangeAspect="1" noChangeArrowheads="1"/>
            </p:cNvSpPr>
            <p:nvPr/>
          </p:nvSpPr>
          <p:spPr bwMode="auto">
            <a:xfrm>
              <a:off x="2336" y="2522"/>
              <a:ext cx="91" cy="182"/>
            </a:xfrm>
            <a:prstGeom prst="rect">
              <a:avLst/>
            </a:prstGeom>
            <a:solidFill>
              <a:srgbClr val="000000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endParaRPr lang="en-US" sz="1800" b="0"/>
            </a:p>
          </p:txBody>
        </p:sp>
        <p:sp>
          <p:nvSpPr>
            <p:cNvPr id="35866" name="Rectangle 163"/>
            <p:cNvSpPr>
              <a:spLocks noChangeAspect="1" noChangeArrowheads="1"/>
            </p:cNvSpPr>
            <p:nvPr/>
          </p:nvSpPr>
          <p:spPr bwMode="auto">
            <a:xfrm>
              <a:off x="3333" y="2522"/>
              <a:ext cx="91" cy="182"/>
            </a:xfrm>
            <a:prstGeom prst="rect">
              <a:avLst/>
            </a:prstGeom>
            <a:solidFill>
              <a:srgbClr val="000000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endParaRPr lang="en-US" sz="1800" b="0"/>
            </a:p>
          </p:txBody>
        </p:sp>
        <p:sp>
          <p:nvSpPr>
            <p:cNvPr id="35867" name="AutoShape 165"/>
            <p:cNvSpPr>
              <a:spLocks noChangeAspect="1" noChangeArrowheads="1"/>
            </p:cNvSpPr>
            <p:nvPr/>
          </p:nvSpPr>
          <p:spPr bwMode="auto">
            <a:xfrm>
              <a:off x="2336" y="1207"/>
              <a:ext cx="1088" cy="68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8374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967" y="11322"/>
                  </a:moveTo>
                  <a:cubicBezTo>
                    <a:pt x="1957" y="11148"/>
                    <a:pt x="1952" y="10974"/>
                    <a:pt x="1952" y="10800"/>
                  </a:cubicBezTo>
                  <a:cubicBezTo>
                    <a:pt x="1952" y="5913"/>
                    <a:pt x="5913" y="1952"/>
                    <a:pt x="10800" y="1952"/>
                  </a:cubicBezTo>
                  <a:cubicBezTo>
                    <a:pt x="15686" y="1952"/>
                    <a:pt x="19648" y="5913"/>
                    <a:pt x="19648" y="10800"/>
                  </a:cubicBezTo>
                  <a:cubicBezTo>
                    <a:pt x="19648" y="10974"/>
                    <a:pt x="19642" y="11148"/>
                    <a:pt x="19632" y="11322"/>
                  </a:cubicBezTo>
                  <a:lnTo>
                    <a:pt x="21581" y="11438"/>
                  </a:lnTo>
                  <a:cubicBezTo>
                    <a:pt x="21593" y="11225"/>
                    <a:pt x="21600" y="11012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1012"/>
                    <a:pt x="6" y="11225"/>
                    <a:pt x="18" y="11438"/>
                  </a:cubicBezTo>
                  <a:lnTo>
                    <a:pt x="1967" y="11322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endParaRPr lang="en-US"/>
            </a:p>
          </p:txBody>
        </p:sp>
        <p:sp>
          <p:nvSpPr>
            <p:cNvPr id="35868" name="AutoShape 249"/>
            <p:cNvSpPr>
              <a:spLocks noChangeAspect="1" noChangeArrowheads="1"/>
            </p:cNvSpPr>
            <p:nvPr/>
          </p:nvSpPr>
          <p:spPr bwMode="auto">
            <a:xfrm rot="10800000">
              <a:off x="2336" y="2432"/>
              <a:ext cx="1088" cy="68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8374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967" y="11322"/>
                  </a:moveTo>
                  <a:cubicBezTo>
                    <a:pt x="1957" y="11148"/>
                    <a:pt x="1952" y="10974"/>
                    <a:pt x="1952" y="10800"/>
                  </a:cubicBezTo>
                  <a:cubicBezTo>
                    <a:pt x="1952" y="5913"/>
                    <a:pt x="5913" y="1952"/>
                    <a:pt x="10800" y="1952"/>
                  </a:cubicBezTo>
                  <a:cubicBezTo>
                    <a:pt x="15686" y="1952"/>
                    <a:pt x="19648" y="5913"/>
                    <a:pt x="19648" y="10800"/>
                  </a:cubicBezTo>
                  <a:cubicBezTo>
                    <a:pt x="19648" y="10974"/>
                    <a:pt x="19642" y="11148"/>
                    <a:pt x="19632" y="11322"/>
                  </a:cubicBezTo>
                  <a:lnTo>
                    <a:pt x="21581" y="11438"/>
                  </a:lnTo>
                  <a:cubicBezTo>
                    <a:pt x="21593" y="11225"/>
                    <a:pt x="21600" y="11012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1012"/>
                    <a:pt x="6" y="11225"/>
                    <a:pt x="18" y="11438"/>
                  </a:cubicBezTo>
                  <a:lnTo>
                    <a:pt x="1967" y="11322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5845" name="Group 250"/>
          <p:cNvGrpSpPr>
            <a:grpSpLocks noChangeAspect="1"/>
          </p:cNvGrpSpPr>
          <p:nvPr/>
        </p:nvGrpSpPr>
        <p:grpSpPr bwMode="auto">
          <a:xfrm>
            <a:off x="2759075" y="3016250"/>
            <a:ext cx="558800" cy="1141413"/>
            <a:chOff x="2336" y="1207"/>
            <a:chExt cx="1309" cy="1906"/>
          </a:xfrm>
        </p:grpSpPr>
        <p:sp>
          <p:nvSpPr>
            <p:cNvPr id="35857" name="Rectangle 5"/>
            <p:cNvSpPr>
              <a:spLocks noChangeAspect="1" noChangeArrowheads="1"/>
            </p:cNvSpPr>
            <p:nvPr/>
          </p:nvSpPr>
          <p:spPr bwMode="auto">
            <a:xfrm>
              <a:off x="2518" y="2023"/>
              <a:ext cx="726" cy="226"/>
            </a:xfrm>
            <a:prstGeom prst="rect">
              <a:avLst/>
            </a:prstGeom>
            <a:solidFill>
              <a:srgbClr val="000000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800" b="0"/>
            </a:p>
          </p:txBody>
        </p:sp>
        <p:sp>
          <p:nvSpPr>
            <p:cNvPr id="35858" name="AutoShape 22"/>
            <p:cNvSpPr>
              <a:spLocks noChangeAspect="1" noChangeArrowheads="1"/>
            </p:cNvSpPr>
            <p:nvPr/>
          </p:nvSpPr>
          <p:spPr bwMode="auto">
            <a:xfrm rot="-5400000">
              <a:off x="3463" y="2068"/>
              <a:ext cx="227" cy="137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endParaRPr lang="en-US" sz="1800" b="0"/>
            </a:p>
          </p:txBody>
        </p:sp>
        <p:sp>
          <p:nvSpPr>
            <p:cNvPr id="35859" name="Rectangle 158"/>
            <p:cNvSpPr>
              <a:spLocks noChangeAspect="1" noChangeArrowheads="1"/>
            </p:cNvSpPr>
            <p:nvPr/>
          </p:nvSpPr>
          <p:spPr bwMode="auto">
            <a:xfrm>
              <a:off x="2336" y="2522"/>
              <a:ext cx="91" cy="182"/>
            </a:xfrm>
            <a:prstGeom prst="rect">
              <a:avLst/>
            </a:prstGeom>
            <a:solidFill>
              <a:srgbClr val="000000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800" b="0"/>
            </a:p>
          </p:txBody>
        </p:sp>
        <p:sp>
          <p:nvSpPr>
            <p:cNvPr id="35860" name="Rectangle 163"/>
            <p:cNvSpPr>
              <a:spLocks noChangeAspect="1" noChangeArrowheads="1"/>
            </p:cNvSpPr>
            <p:nvPr/>
          </p:nvSpPr>
          <p:spPr bwMode="auto">
            <a:xfrm>
              <a:off x="3333" y="2522"/>
              <a:ext cx="91" cy="182"/>
            </a:xfrm>
            <a:prstGeom prst="rect">
              <a:avLst/>
            </a:prstGeom>
            <a:solidFill>
              <a:srgbClr val="000000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800" b="0"/>
            </a:p>
          </p:txBody>
        </p:sp>
        <p:sp>
          <p:nvSpPr>
            <p:cNvPr id="35861" name="AutoShape 165"/>
            <p:cNvSpPr>
              <a:spLocks noChangeAspect="1" noChangeArrowheads="1"/>
            </p:cNvSpPr>
            <p:nvPr/>
          </p:nvSpPr>
          <p:spPr bwMode="auto">
            <a:xfrm>
              <a:off x="2336" y="1207"/>
              <a:ext cx="1088" cy="68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8374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967" y="11322"/>
                  </a:moveTo>
                  <a:cubicBezTo>
                    <a:pt x="1957" y="11148"/>
                    <a:pt x="1952" y="10974"/>
                    <a:pt x="1952" y="10800"/>
                  </a:cubicBezTo>
                  <a:cubicBezTo>
                    <a:pt x="1952" y="5913"/>
                    <a:pt x="5913" y="1952"/>
                    <a:pt x="10800" y="1952"/>
                  </a:cubicBezTo>
                  <a:cubicBezTo>
                    <a:pt x="15686" y="1952"/>
                    <a:pt x="19648" y="5913"/>
                    <a:pt x="19648" y="10800"/>
                  </a:cubicBezTo>
                  <a:cubicBezTo>
                    <a:pt x="19648" y="10974"/>
                    <a:pt x="19642" y="11148"/>
                    <a:pt x="19632" y="11322"/>
                  </a:cubicBezTo>
                  <a:lnTo>
                    <a:pt x="21581" y="11438"/>
                  </a:lnTo>
                  <a:cubicBezTo>
                    <a:pt x="21593" y="11225"/>
                    <a:pt x="21600" y="11012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1012"/>
                    <a:pt x="6" y="11225"/>
                    <a:pt x="18" y="11438"/>
                  </a:cubicBezTo>
                  <a:lnTo>
                    <a:pt x="1967" y="11322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62" name="AutoShape 249"/>
            <p:cNvSpPr>
              <a:spLocks noChangeAspect="1" noChangeArrowheads="1"/>
            </p:cNvSpPr>
            <p:nvPr/>
          </p:nvSpPr>
          <p:spPr bwMode="auto">
            <a:xfrm rot="10800000">
              <a:off x="2336" y="2432"/>
              <a:ext cx="1088" cy="68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8374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967" y="11322"/>
                  </a:moveTo>
                  <a:cubicBezTo>
                    <a:pt x="1957" y="11148"/>
                    <a:pt x="1952" y="10974"/>
                    <a:pt x="1952" y="10800"/>
                  </a:cubicBezTo>
                  <a:cubicBezTo>
                    <a:pt x="1952" y="5913"/>
                    <a:pt x="5913" y="1952"/>
                    <a:pt x="10800" y="1952"/>
                  </a:cubicBezTo>
                  <a:cubicBezTo>
                    <a:pt x="15686" y="1952"/>
                    <a:pt x="19648" y="5913"/>
                    <a:pt x="19648" y="10800"/>
                  </a:cubicBezTo>
                  <a:cubicBezTo>
                    <a:pt x="19648" y="10974"/>
                    <a:pt x="19642" y="11148"/>
                    <a:pt x="19632" y="11322"/>
                  </a:cubicBezTo>
                  <a:lnTo>
                    <a:pt x="21581" y="11438"/>
                  </a:lnTo>
                  <a:cubicBezTo>
                    <a:pt x="21593" y="11225"/>
                    <a:pt x="21600" y="11012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1012"/>
                    <a:pt x="6" y="11225"/>
                    <a:pt x="18" y="11438"/>
                  </a:cubicBezTo>
                  <a:lnTo>
                    <a:pt x="1967" y="11322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endParaRPr lang="en-US"/>
            </a:p>
          </p:txBody>
        </p:sp>
      </p:grpSp>
      <p:sp>
        <p:nvSpPr>
          <p:cNvPr id="35846" name="AutoShape 55"/>
          <p:cNvSpPr>
            <a:spLocks noChangeArrowheads="1"/>
          </p:cNvSpPr>
          <p:nvPr/>
        </p:nvSpPr>
        <p:spPr bwMode="auto">
          <a:xfrm>
            <a:off x="1914525" y="3221038"/>
            <a:ext cx="627063" cy="741362"/>
          </a:xfrm>
          <a:prstGeom prst="rightArrow">
            <a:avLst>
              <a:gd name="adj1" fmla="val 63889"/>
              <a:gd name="adj2" fmla="val 46875"/>
            </a:avLst>
          </a:prstGeom>
          <a:gradFill rotWithShape="1">
            <a:gsLst>
              <a:gs pos="0">
                <a:schemeClr val="bg1"/>
              </a:gs>
              <a:gs pos="100000">
                <a:srgbClr val="FF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ja-JP" altLang="en-US">
              <a:latin typeface="Century" charset="0"/>
            </a:endParaRPr>
          </a:p>
        </p:txBody>
      </p:sp>
      <p:sp>
        <p:nvSpPr>
          <p:cNvPr id="35847" name="Text Box 56"/>
          <p:cNvSpPr txBox="1">
            <a:spLocks noChangeArrowheads="1"/>
          </p:cNvSpPr>
          <p:nvPr/>
        </p:nvSpPr>
        <p:spPr bwMode="auto">
          <a:xfrm>
            <a:off x="2249488" y="4359275"/>
            <a:ext cx="15271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kumimoji="1" lang="en-US" altLang="ja-JP" sz="1400"/>
              <a:t>Preset flow rate</a:t>
            </a:r>
            <a:endParaRPr kumimoji="1" lang="ja-JP" altLang="en-US" sz="1400"/>
          </a:p>
        </p:txBody>
      </p:sp>
      <p:sp>
        <p:nvSpPr>
          <p:cNvPr id="35848" name="Text Box 57"/>
          <p:cNvSpPr txBox="1">
            <a:spLocks noChangeArrowheads="1"/>
          </p:cNvSpPr>
          <p:nvPr/>
        </p:nvSpPr>
        <p:spPr bwMode="auto">
          <a:xfrm>
            <a:off x="701675" y="4283075"/>
            <a:ext cx="14065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kumimoji="1" lang="en-US" altLang="ja-JP" sz="1400"/>
              <a:t>Lower flow rate</a:t>
            </a:r>
            <a:endParaRPr kumimoji="1" lang="ja-JP" altLang="en-US" sz="1400"/>
          </a:p>
        </p:txBody>
      </p:sp>
      <p:sp>
        <p:nvSpPr>
          <p:cNvPr id="35849" name="Text Box 58"/>
          <p:cNvSpPr txBox="1">
            <a:spLocks noChangeArrowheads="1"/>
          </p:cNvSpPr>
          <p:nvPr/>
        </p:nvSpPr>
        <p:spPr bwMode="auto">
          <a:xfrm>
            <a:off x="4229100" y="4359275"/>
            <a:ext cx="13906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kumimoji="1" lang="en-US" altLang="ja-JP" sz="1400"/>
              <a:t>Over flow rate</a:t>
            </a:r>
            <a:endParaRPr kumimoji="1" lang="ja-JP" altLang="en-US" sz="1400"/>
          </a:p>
        </p:txBody>
      </p:sp>
      <p:sp>
        <p:nvSpPr>
          <p:cNvPr id="35850" name="AutoShape 59"/>
          <p:cNvSpPr>
            <a:spLocks noChangeArrowheads="1"/>
          </p:cNvSpPr>
          <p:nvPr/>
        </p:nvSpPr>
        <p:spPr bwMode="auto">
          <a:xfrm flipH="1">
            <a:off x="3603625" y="3211513"/>
            <a:ext cx="627063" cy="741362"/>
          </a:xfrm>
          <a:prstGeom prst="rightArrow">
            <a:avLst>
              <a:gd name="adj1" fmla="val 63889"/>
              <a:gd name="adj2" fmla="val 46875"/>
            </a:avLst>
          </a:prstGeom>
          <a:gradFill rotWithShape="1">
            <a:gsLst>
              <a:gs pos="0">
                <a:schemeClr val="bg1"/>
              </a:gs>
              <a:gs pos="100000">
                <a:srgbClr val="FF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ja-JP" altLang="en-US">
              <a:latin typeface="Century" charset="0"/>
            </a:endParaRPr>
          </a:p>
        </p:txBody>
      </p:sp>
      <p:sp>
        <p:nvSpPr>
          <p:cNvPr id="35851" name="Text Box 60"/>
          <p:cNvSpPr txBox="1">
            <a:spLocks noChangeArrowheads="1"/>
          </p:cNvSpPr>
          <p:nvPr/>
        </p:nvSpPr>
        <p:spPr bwMode="auto">
          <a:xfrm>
            <a:off x="1803400" y="4065588"/>
            <a:ext cx="81121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kumimoji="1" lang="en-US" altLang="ja-JP" sz="1200">
                <a:solidFill>
                  <a:srgbClr val="FFFFFF"/>
                </a:solidFill>
              </a:rPr>
              <a:t>Flow UP</a:t>
            </a:r>
          </a:p>
        </p:txBody>
      </p:sp>
      <p:sp>
        <p:nvSpPr>
          <p:cNvPr id="35852" name="Text Box 61"/>
          <p:cNvSpPr txBox="1">
            <a:spLocks noChangeArrowheads="1"/>
          </p:cNvSpPr>
          <p:nvPr/>
        </p:nvSpPr>
        <p:spPr bwMode="auto">
          <a:xfrm>
            <a:off x="3397250" y="4065588"/>
            <a:ext cx="106521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kumimoji="1" lang="en-US" altLang="ja-JP" sz="1200">
                <a:solidFill>
                  <a:srgbClr val="FFFFFF"/>
                </a:solidFill>
              </a:rPr>
              <a:t>Flow DOWN </a:t>
            </a:r>
          </a:p>
        </p:txBody>
      </p:sp>
      <p:sp>
        <p:nvSpPr>
          <p:cNvPr id="35853" name="Rectangle 78"/>
          <p:cNvSpPr>
            <a:spLocks noChangeArrowheads="1"/>
          </p:cNvSpPr>
          <p:nvPr/>
        </p:nvSpPr>
        <p:spPr bwMode="auto">
          <a:xfrm>
            <a:off x="609600" y="4797425"/>
            <a:ext cx="7705725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fontAlgn="ctr"/>
            <a:r>
              <a:rPr lang="ja-JP" altLang="en-US" b="0">
                <a:solidFill>
                  <a:srgbClr val="FF0000"/>
                </a:solidFill>
                <a:ea typeface="HGP創英角ｺﾞｼｯｸUB" charset="0"/>
                <a:cs typeface="HGP創英角ｺﾞｼｯｸUB" charset="0"/>
              </a:rPr>
              <a:t>・</a:t>
            </a:r>
            <a:r>
              <a:rPr lang="en-US" altLang="ja-JP" b="0">
                <a:solidFill>
                  <a:srgbClr val="FF0000"/>
                </a:solidFill>
                <a:ea typeface="HGP創英角ｺﾞｼｯｸUB" charset="0"/>
                <a:cs typeface="HGP創英角ｺﾞｼｯｸUB" charset="0"/>
              </a:rPr>
              <a:t>Self-diagnosis function</a:t>
            </a:r>
          </a:p>
          <a:p>
            <a:pPr fontAlgn="ctr"/>
            <a:r>
              <a:rPr lang="ja-JP" altLang="en-US" b="0"/>
              <a:t>  </a:t>
            </a:r>
            <a:r>
              <a:rPr lang="en-US" altLang="ja-JP" sz="1800" b="0"/>
              <a:t>GD-70D continuously monitors various measuring status in detail.</a:t>
            </a:r>
          </a:p>
          <a:p>
            <a:pPr fontAlgn="ctr"/>
            <a:r>
              <a:rPr lang="ja-JP" altLang="en-US" b="0">
                <a:solidFill>
                  <a:srgbClr val="FF0000"/>
                </a:solidFill>
                <a:ea typeface="HGP創英角ｺﾞｼｯｸUB" charset="0"/>
                <a:cs typeface="HGP創英角ｺﾞｼｯｸUB" charset="0"/>
              </a:rPr>
              <a:t>・</a:t>
            </a:r>
            <a:r>
              <a:rPr lang="en-US" altLang="ja-JP" b="0">
                <a:solidFill>
                  <a:srgbClr val="FF0000"/>
                </a:solidFill>
                <a:ea typeface="HGP創英角ｺﾞｼｯｸUB" charset="0"/>
                <a:cs typeface="HGP創英角ｺﾞｼｯｸUB" charset="0"/>
              </a:rPr>
              <a:t>Data logging functions</a:t>
            </a:r>
          </a:p>
          <a:p>
            <a:pPr fontAlgn="ctr"/>
            <a:r>
              <a:rPr lang="en-US" altLang="ja-JP" b="0">
                <a:ea typeface="HGP創英角ｺﾞｼｯｸUB" charset="0"/>
                <a:cs typeface="HGP創英角ｺﾞｼｯｸUB" charset="0"/>
              </a:rPr>
              <a:t>  </a:t>
            </a:r>
            <a:r>
              <a:rPr lang="en-US" altLang="ja-JP" sz="1800" b="0">
                <a:ea typeface="HGP創英角ｺﾞｼｯｸUB" charset="0"/>
                <a:cs typeface="HGP創英角ｺﾞｼｯｸUB" charset="0"/>
              </a:rPr>
              <a:t>Event history, Alarm history, Calibration history, Alarm trend with 1 sec interval</a:t>
            </a:r>
          </a:p>
        </p:txBody>
      </p:sp>
      <p:sp>
        <p:nvSpPr>
          <p:cNvPr id="35854" name="Rectangle 4"/>
          <p:cNvSpPr>
            <a:spLocks noChangeArrowheads="1"/>
          </p:cNvSpPr>
          <p:nvPr/>
        </p:nvSpPr>
        <p:spPr bwMode="auto">
          <a:xfrm>
            <a:off x="5697538" y="3429000"/>
            <a:ext cx="25066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ja-JP" sz="1800" b="0">
                <a:solidFill>
                  <a:schemeClr val="accent2"/>
                </a:solidFill>
                <a:ea typeface="HGP創英角ｺﾞｼｯｸUB" charset="0"/>
                <a:cs typeface="HGP創英角ｺﾞｼｯｸUB" charset="0"/>
              </a:rPr>
              <a:t>Automatically adjusted</a:t>
            </a:r>
            <a:endParaRPr lang="ja-JP" altLang="en-US" sz="2000" b="0">
              <a:solidFill>
                <a:schemeClr val="accent2"/>
              </a:solidFill>
              <a:ea typeface="HGP創英角ｺﾞｼｯｸUB" charset="0"/>
              <a:cs typeface="HGP創英角ｺﾞｼｯｸUB" charset="0"/>
            </a:endParaRPr>
          </a:p>
        </p:txBody>
      </p:sp>
      <p:sp>
        <p:nvSpPr>
          <p:cNvPr id="35855" name="AutoShape 59"/>
          <p:cNvSpPr>
            <a:spLocks noChangeArrowheads="1"/>
          </p:cNvSpPr>
          <p:nvPr/>
        </p:nvSpPr>
        <p:spPr bwMode="auto">
          <a:xfrm flipH="1">
            <a:off x="5221288" y="3473450"/>
            <a:ext cx="415925" cy="284163"/>
          </a:xfrm>
          <a:prstGeom prst="rightArrow">
            <a:avLst>
              <a:gd name="adj1" fmla="val 63889"/>
              <a:gd name="adj2" fmla="val 46851"/>
            </a:avLst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ja-JP" altLang="en-US">
              <a:solidFill>
                <a:schemeClr val="accent2"/>
              </a:solidFill>
              <a:latin typeface="Century" charset="0"/>
            </a:endParaRPr>
          </a:p>
        </p:txBody>
      </p:sp>
      <p:sp>
        <p:nvSpPr>
          <p:cNvPr id="35856" name="Text Box 17"/>
          <p:cNvSpPr txBox="1">
            <a:spLocks noChangeArrowheads="1"/>
          </p:cNvSpPr>
          <p:nvPr/>
        </p:nvSpPr>
        <p:spPr bwMode="auto">
          <a:xfrm>
            <a:off x="520700" y="1228725"/>
            <a:ext cx="82296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04800" indent="-3048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kumimoji="1" lang="ja-JP" altLang="en-US" sz="1800">
                <a:solidFill>
                  <a:srgbClr val="000000"/>
                </a:solidFill>
                <a:latin typeface="Arial Black" charset="0"/>
              </a:rPr>
              <a:t>　</a:t>
            </a:r>
            <a:r>
              <a:rPr kumimoji="1" lang="en-US" altLang="ja-JP">
                <a:solidFill>
                  <a:srgbClr val="000000"/>
                </a:solidFill>
              </a:rPr>
              <a:t>7.</a:t>
            </a:r>
            <a:r>
              <a:rPr kumimoji="1" lang="ja-JP" altLang="en-US">
                <a:solidFill>
                  <a:srgbClr val="000000"/>
                </a:solidFill>
              </a:rPr>
              <a:t> </a:t>
            </a:r>
            <a:r>
              <a:rPr kumimoji="1" lang="en-US" altLang="ja-JP">
                <a:solidFill>
                  <a:srgbClr val="000000"/>
                </a:solidFill>
              </a:rPr>
              <a:t>Reduced maintenance through enhanced </a:t>
            </a:r>
            <a:br>
              <a:rPr kumimoji="1" lang="en-US" altLang="ja-JP">
                <a:solidFill>
                  <a:srgbClr val="000000"/>
                </a:solidFill>
              </a:rPr>
            </a:br>
            <a:r>
              <a:rPr kumimoji="1" lang="en-US" altLang="ja-JP">
                <a:solidFill>
                  <a:srgbClr val="000000"/>
                </a:solidFill>
              </a:rPr>
              <a:t>  troubleshooting firmware functions</a:t>
            </a:r>
            <a:endParaRPr kumimoji="1" lang="ja-JP" altLang="en-US" sz="160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>
                <a:latin typeface="Arial" charset="0"/>
                <a:cs typeface="Arial" charset="0"/>
              </a:rPr>
              <a:t>Global Standard</a:t>
            </a: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37890" name="Rectangle 8"/>
          <p:cNvSpPr>
            <a:spLocks noChangeArrowheads="1"/>
          </p:cNvSpPr>
          <p:nvPr/>
        </p:nvSpPr>
        <p:spPr bwMode="auto">
          <a:xfrm>
            <a:off x="5275263" y="2286000"/>
            <a:ext cx="10223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altLang="ja-JP">
                <a:cs typeface="Arial" charset="0"/>
              </a:rPr>
              <a:t>RoHS</a:t>
            </a:r>
            <a:endParaRPr lang="ja-JP" altLang="en-US">
              <a:cs typeface="Arial" charset="0"/>
            </a:endParaRPr>
          </a:p>
        </p:txBody>
      </p:sp>
      <p:sp>
        <p:nvSpPr>
          <p:cNvPr id="37891" name="Rectangle 9"/>
          <p:cNvSpPr>
            <a:spLocks noChangeArrowheads="1"/>
          </p:cNvSpPr>
          <p:nvPr/>
        </p:nvSpPr>
        <p:spPr bwMode="auto">
          <a:xfrm>
            <a:off x="1195388" y="2286000"/>
            <a:ext cx="2251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altLang="ja-JP">
                <a:cs typeface="Arial" charset="0"/>
              </a:rPr>
              <a:t>CE marking </a:t>
            </a:r>
            <a:endParaRPr lang="ja-JP" altLang="en-US" b="0">
              <a:cs typeface="Arial" charset="0"/>
            </a:endParaRPr>
          </a:p>
        </p:txBody>
      </p:sp>
      <p:pic>
        <p:nvPicPr>
          <p:cNvPr id="37892" name="Picture 13" descr="250px-Ce-logo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2971800"/>
            <a:ext cx="21717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15" descr="RoH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6550" y="2971800"/>
            <a:ext cx="2162175" cy="152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4" name="Rectangle 17"/>
          <p:cNvSpPr>
            <a:spLocks noChangeArrowheads="1"/>
          </p:cNvSpPr>
          <p:nvPr/>
        </p:nvSpPr>
        <p:spPr bwMode="auto">
          <a:xfrm>
            <a:off x="3959225" y="4572000"/>
            <a:ext cx="13112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>
              <a:tabLst>
                <a:tab pos="304800" algn="l"/>
              </a:tabLst>
            </a:pPr>
            <a:r>
              <a:rPr lang="en-US" altLang="ja-JP" sz="1400">
                <a:solidFill>
                  <a:srgbClr val="002060"/>
                </a:solidFill>
                <a:cs typeface="Arial" charset="0"/>
              </a:rPr>
              <a:t>IEC Standard</a:t>
            </a:r>
            <a:endParaRPr lang="ja-JP" altLang="en-US" sz="1400">
              <a:solidFill>
                <a:srgbClr val="002060"/>
              </a:solidFill>
              <a:cs typeface="Arial" charset="0"/>
            </a:endParaRPr>
          </a:p>
        </p:txBody>
      </p:sp>
      <p:pic>
        <p:nvPicPr>
          <p:cNvPr id="37895" name="Picture 18" descr="logo%20IEC_2007"/>
          <p:cNvPicPr>
            <a:picLocks noChangeAspect="1" noChangeArrowheads="1"/>
          </p:cNvPicPr>
          <p:nvPr/>
        </p:nvPicPr>
        <p:blipFill>
          <a:blip r:embed="rId5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925" y="4965700"/>
            <a:ext cx="10556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6" name="Text Box 25"/>
          <p:cNvSpPr txBox="1">
            <a:spLocks noChangeArrowheads="1"/>
          </p:cNvSpPr>
          <p:nvPr/>
        </p:nvSpPr>
        <p:spPr bwMode="auto">
          <a:xfrm>
            <a:off x="609600" y="1231900"/>
            <a:ext cx="30241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marL="304800" indent="-3048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kumimoji="1" lang="en-US" altLang="ja-JP">
                <a:cs typeface="Arial" charset="0"/>
              </a:rPr>
              <a:t>11. Global standard</a:t>
            </a:r>
            <a:endParaRPr kumimoji="1" lang="ja-JP" altLang="en-US"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9721" name="Group 89"/>
          <p:cNvGraphicFramePr>
            <a:graphicFrameLocks noGrp="1"/>
          </p:cNvGraphicFramePr>
          <p:nvPr/>
        </p:nvGraphicFramePr>
        <p:xfrm>
          <a:off x="1433513" y="1060450"/>
          <a:ext cx="7138987" cy="5797558"/>
        </p:xfrm>
        <a:graphic>
          <a:graphicData uri="http://schemas.openxmlformats.org/drawingml/2006/table">
            <a:tbl>
              <a:tblPr/>
              <a:tblGrid>
                <a:gridCol w="1396230"/>
                <a:gridCol w="1903122"/>
                <a:gridCol w="1919818"/>
                <a:gridCol w="1919817"/>
              </a:tblGrid>
              <a:tr h="360409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Main Unit</a:t>
                      </a:r>
                      <a:endParaRPr kumimoji="1" lang="ja-JP" alt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HGP創英角ｺﾞｼｯｸUB" charset="0"/>
                      </a:endParaRPr>
                    </a:p>
                  </a:txBody>
                  <a:tcPr marL="6073" marR="6073" marT="658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6073" marR="6073" marT="658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6073" marR="6073" marT="658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9846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Model</a:t>
                      </a:r>
                      <a:endParaRPr kumimoji="1" lang="ja-JP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GD-70D</a:t>
                      </a: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GD-70D-NT</a:t>
                      </a: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GD-70D-ET</a:t>
                      </a: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9846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Communication</a:t>
                      </a:r>
                      <a:endParaRPr kumimoji="1" lang="ja-JP" altLang="en-US" sz="1000" b="1" i="0" u="none" strike="noStrike" cap="none" normalizeH="0" baseline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4-20mADC</a:t>
                      </a: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DC power line communication</a:t>
                      </a:r>
                      <a:endParaRPr kumimoji="1" lang="zh-TW" altLang="en-US" sz="1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POE</a:t>
                      </a:r>
                      <a:r>
                        <a:rPr kumimoji="1" lang="ja-JP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 </a:t>
                      </a: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Method</a:t>
                      </a:r>
                      <a:endParaRPr kumimoji="1" lang="ja-JP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1398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Detection principle</a:t>
                      </a:r>
                      <a:endParaRPr kumimoji="1" lang="ja-JP" altLang="en-US" sz="1000" b="1" i="0" u="none" strike="noStrike" cap="none" normalizeH="0" baseline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Different type depending upon sensor unit and detectable gas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 (See table on back page for list of sensor types and detectable gases)</a:t>
                      </a:r>
                      <a:endParaRPr kumimoji="1" lang="ja-JP" altLang="en-US" sz="1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846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Sampling method</a:t>
                      </a:r>
                      <a:endParaRPr kumimoji="1" lang="ja-JP" altLang="en-US" sz="1000" b="1" i="0" u="none" strike="noStrike" cap="none" normalizeH="0" baseline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Sample-drawing</a:t>
                      </a:r>
                      <a:r>
                        <a:rPr kumimoji="1" lang="ja-JP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（</a:t>
                      </a: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Auto-Adjustment of flow rate)</a:t>
                      </a:r>
                      <a:endParaRPr kumimoji="1" lang="ja-JP" altLang="en-US" sz="1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846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Display</a:t>
                      </a:r>
                      <a:endParaRPr kumimoji="1" lang="ja-JP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Large LCD </a:t>
                      </a:r>
                      <a:r>
                        <a:rPr kumimoji="1" lang="ja-JP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（</a:t>
                      </a: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White back light</a:t>
                      </a:r>
                      <a:r>
                        <a:rPr kumimoji="1" lang="ja-JP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）</a:t>
                      </a: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846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　</a:t>
                      </a: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　　　・</a:t>
                      </a: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Gas Concentration</a:t>
                      </a:r>
                      <a:endParaRPr kumimoji="1" lang="ja-JP" altLang="en-US" sz="1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846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　</a:t>
                      </a: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　　　・</a:t>
                      </a: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Flow rate / Communication status / Pyrolizer status / Character display</a:t>
                      </a:r>
                      <a:endParaRPr kumimoji="1" lang="ja-JP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846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　</a:t>
                      </a: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　　　・</a:t>
                      </a: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Measuring gas / Error code / Content of error / Character message display</a:t>
                      </a:r>
                      <a:endParaRPr kumimoji="1" lang="ja-JP" altLang="en-US" sz="1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846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Display</a:t>
                      </a:r>
                      <a:endParaRPr kumimoji="1" lang="ja-JP" altLang="en-US" sz="1000" b="1" i="0" u="none" strike="noStrike" cap="none" normalizeH="0" baseline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1</a:t>
                      </a:r>
                      <a:r>
                        <a:rPr kumimoji="1" lang="en-US" altLang="ja-JP" sz="10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ST</a:t>
                      </a: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 alarm</a:t>
                      </a:r>
                      <a:r>
                        <a:rPr kumimoji="1" lang="ja-JP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：</a:t>
                      </a: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  red</a:t>
                      </a:r>
                      <a:r>
                        <a:rPr kumimoji="1" lang="ja-JP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 </a:t>
                      </a: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/ 2</a:t>
                      </a:r>
                      <a:r>
                        <a:rPr kumimoji="1" lang="en-US" altLang="ja-JP" sz="10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nd</a:t>
                      </a: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  alarm</a:t>
                      </a:r>
                      <a:r>
                        <a:rPr kumimoji="1" lang="ja-JP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：</a:t>
                      </a: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   red / Fault alarm</a:t>
                      </a:r>
                      <a:r>
                        <a:rPr kumimoji="1" lang="ja-JP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：</a:t>
                      </a: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yellow</a:t>
                      </a: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846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External Output </a:t>
                      </a:r>
                      <a:endParaRPr kumimoji="1" lang="ja-JP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1</a:t>
                      </a:r>
                      <a:r>
                        <a:rPr kumimoji="1" lang="en-US" altLang="ja-JP" sz="10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st</a:t>
                      </a: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 alarm / 2</a:t>
                      </a:r>
                      <a:r>
                        <a:rPr kumimoji="1" lang="en-US" altLang="ja-JP" sz="10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nd</a:t>
                      </a: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  alarm / Trouble alarm</a:t>
                      </a:r>
                      <a:r>
                        <a:rPr kumimoji="1" lang="ja-JP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 ：</a:t>
                      </a: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Relay contact output for each alarm</a:t>
                      </a:r>
                      <a:endParaRPr kumimoji="1" lang="ja-JP" altLang="en-US" sz="1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846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Self diagnosis</a:t>
                      </a:r>
                      <a:endParaRPr kumimoji="1" lang="zh-TW" altLang="en-US" sz="1000" b="1" i="0" u="none" strike="noStrike" cap="none" normalizeH="0" baseline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・</a:t>
                      </a: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System failure</a:t>
                      </a:r>
                      <a:endParaRPr kumimoji="1" lang="ja-JP" altLang="en-US" sz="1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846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　</a:t>
                      </a: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・</a:t>
                      </a: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Sensor failure</a:t>
                      </a:r>
                      <a:endParaRPr kumimoji="1" lang="ja-JP" altLang="en-US" sz="1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846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　</a:t>
                      </a: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・</a:t>
                      </a: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Flow failure</a:t>
                      </a:r>
                      <a:endParaRPr kumimoji="1" lang="ja-JP" altLang="en-US" sz="1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846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　</a:t>
                      </a: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・</a:t>
                      </a: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Communication failure(NT / ET)</a:t>
                      </a:r>
                      <a:endParaRPr kumimoji="1" lang="ja-JP" altLang="en-US" sz="1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398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Date logging function</a:t>
                      </a:r>
                      <a:endParaRPr kumimoji="1" lang="ja-JP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・</a:t>
                      </a: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Event history / Alarm history</a:t>
                      </a:r>
                      <a:endParaRPr kumimoji="1" lang="ja-JP" altLang="en-US" sz="1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846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　</a:t>
                      </a: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・</a:t>
                      </a: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Calibration history</a:t>
                      </a:r>
                      <a:endParaRPr kumimoji="1" lang="ja-JP" altLang="en-US" sz="1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846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　</a:t>
                      </a: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・</a:t>
                      </a: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Alarm trend </a:t>
                      </a:r>
                      <a:r>
                        <a:rPr kumimoji="1" lang="ja-JP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（</a:t>
                      </a: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180 sec Before / after 1</a:t>
                      </a:r>
                      <a:r>
                        <a:rPr kumimoji="1" lang="en-US" altLang="ja-JP" sz="10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st</a:t>
                      </a: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 alarm</a:t>
                      </a:r>
                      <a:r>
                        <a:rPr kumimoji="1" lang="ja-JP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）</a:t>
                      </a: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846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Operating conditions</a:t>
                      </a:r>
                      <a:endParaRPr kumimoji="1" lang="zh-CN" altLang="en-US" sz="1000" b="1" i="0" u="none" strike="noStrike" cap="none" normalizeH="0" baseline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0-40℃ </a:t>
                      </a:r>
                      <a:r>
                        <a:rPr kumimoji="1" lang="ja-JP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（</a:t>
                      </a: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Without rapid change</a:t>
                      </a:r>
                      <a:r>
                        <a:rPr kumimoji="1" lang="ja-JP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）</a:t>
                      </a: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      </a:t>
                      </a:r>
                      <a:r>
                        <a:rPr kumimoji="1" lang="ja-JP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・</a:t>
                      </a: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30-70%RH </a:t>
                      </a:r>
                      <a:r>
                        <a:rPr kumimoji="1" lang="ja-JP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（</a:t>
                      </a: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non-condensing</a:t>
                      </a:r>
                      <a:r>
                        <a:rPr kumimoji="1" lang="ja-JP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）</a:t>
                      </a: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846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Operational  Setting</a:t>
                      </a:r>
                      <a:endParaRPr kumimoji="1" lang="ja-JP" altLang="en-US" sz="1000" b="1" i="0" u="none" strike="noStrike" cap="none" normalizeH="0" baseline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All operational setting are user adjustable by using the front panel</a:t>
                      </a:r>
                      <a:endParaRPr kumimoji="1" lang="ja-JP" altLang="en-US" sz="1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846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Power requirement</a:t>
                      </a:r>
                      <a:endParaRPr kumimoji="1" lang="ja-JP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DC 24V±10%</a:t>
                      </a:r>
                      <a:r>
                        <a:rPr kumimoji="1" lang="ja-JP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　  </a:t>
                      </a: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Approx. 5W </a:t>
                      </a:r>
                      <a:r>
                        <a:rPr kumimoji="1" lang="ja-JP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（</a:t>
                      </a: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Including Sensor unit</a:t>
                      </a:r>
                      <a:r>
                        <a:rPr kumimoji="1" lang="ja-JP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）</a:t>
                      </a: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 POE</a:t>
                      </a:r>
                      <a:r>
                        <a:rPr kumimoji="1" lang="ja-JP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  </a:t>
                      </a: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standard arrangement</a:t>
                      </a:r>
                      <a:endParaRPr kumimoji="1" lang="ja-JP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9846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Dimensions</a:t>
                      </a:r>
                      <a:endParaRPr kumimoji="1" lang="ja-JP" altLang="en-US" sz="1000" b="1" i="0" u="none" strike="noStrike" cap="none" normalizeH="0" baseline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70(W) × 120(H) × 150(D)</a:t>
                      </a: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846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Weight</a:t>
                      </a:r>
                      <a:endParaRPr kumimoji="1" lang="ja-JP" altLang="en-US" sz="1000" b="1" i="0" u="none" strike="noStrike" cap="none" normalizeH="0" baseline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Approx. 0.9Kg (2.0 lbs)</a:t>
                      </a:r>
                      <a:r>
                        <a:rPr kumimoji="1" lang="ja-JP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 </a:t>
                      </a: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Including sensor unit</a:t>
                      </a:r>
                      <a:endParaRPr kumimoji="1" lang="ja-JP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846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Mounting</a:t>
                      </a:r>
                      <a:endParaRPr kumimoji="1" lang="ja-JP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Wall-mounting</a:t>
                      </a:r>
                      <a:r>
                        <a:rPr kumimoji="1" lang="ja-JP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 </a:t>
                      </a: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base plate by 3 screws</a:t>
                      </a:r>
                      <a:endParaRPr kumimoji="1" lang="ja-JP" altLang="en-US" sz="1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846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Sample Tubing </a:t>
                      </a:r>
                      <a:endParaRPr kumimoji="1" lang="ja-JP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 4 x 6 mm PTFE tubing recommended. Ppfalf union fittings provided as standard accessories.</a:t>
                      </a:r>
                      <a:endParaRPr kumimoji="1" lang="ja-JP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846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Cable</a:t>
                      </a:r>
                      <a:endParaRPr kumimoji="1" lang="ja-JP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Cable type varies depending on communication method </a:t>
                      </a:r>
                      <a:r>
                        <a:rPr kumimoji="1" lang="ja-JP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（</a:t>
                      </a:r>
                      <a:r>
                        <a:rPr kumimoji="1" lang="en-US" altLang="ja-JP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Cable gland optional</a:t>
                      </a:r>
                      <a:r>
                        <a:rPr kumimoji="1" lang="ja-JP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）</a:t>
                      </a:r>
                    </a:p>
                  </a:txBody>
                  <a:tcPr marL="92842" marR="8441" marT="914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44507">
                <a:tc gridSpan="4"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6073" marR="6073" marT="6580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0021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</a:rPr>
              <a:t>Specifications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62" name="Group 82"/>
          <p:cNvGraphicFramePr>
            <a:graphicFrameLocks noGrp="1"/>
          </p:cNvGraphicFramePr>
          <p:nvPr/>
        </p:nvGraphicFramePr>
        <p:xfrm>
          <a:off x="950913" y="1320800"/>
          <a:ext cx="7897813" cy="5149849"/>
        </p:xfrm>
        <a:graphic>
          <a:graphicData uri="http://schemas.openxmlformats.org/drawingml/2006/table">
            <a:tbl>
              <a:tblPr/>
              <a:tblGrid>
                <a:gridCol w="1406939"/>
                <a:gridCol w="1420031"/>
                <a:gridCol w="1198830"/>
                <a:gridCol w="1291160"/>
                <a:gridCol w="1244261"/>
                <a:gridCol w="1336592"/>
              </a:tblGrid>
              <a:tr h="40487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charset="0"/>
                          <a:ea typeface="HGP創英角ｺﾞｼｯｸUB" charset="0"/>
                          <a:cs typeface="HGP創英角ｺﾞｼｯｸUB" charset="0"/>
                        </a:rPr>
                        <a:t>Sensor Unit</a:t>
                      </a:r>
                      <a:endParaRPr kumimoji="1" lang="ja-JP" alt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charset="0"/>
                        <a:ea typeface="HGP創英角ｺﾞｼｯｸUB" charset="0"/>
                        <a:cs typeface="HGP創英角ｺﾞｼｯｸUB" charset="0"/>
                      </a:endParaRPr>
                    </a:p>
                  </a:txBody>
                  <a:tcPr marL="84416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5244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Model</a:t>
                      </a:r>
                      <a:endParaRPr kumimoji="1" lang="ja-JP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4416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ESU</a:t>
                      </a:r>
                    </a:p>
                  </a:txBody>
                  <a:tcPr marL="84416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SGU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SSU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OSU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NCU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6581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Detection Principle</a:t>
                      </a:r>
                      <a:endParaRPr kumimoji="1" lang="ja-JP" alt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4416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Electrochemical Cell</a:t>
                      </a:r>
                      <a:endParaRPr kumimoji="1" lang="zh-TW" altLang="en-US" sz="11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4416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Semiconductor</a:t>
                      </a:r>
                      <a:endParaRPr kumimoji="1" lang="ja-JP" altLang="en-US" sz="11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Pyrolysis-Particle</a:t>
                      </a:r>
                      <a:endParaRPr kumimoji="1" lang="ja-JP" altLang="en-US" sz="11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Galvanic Cell</a:t>
                      </a:r>
                      <a:endParaRPr kumimoji="1" lang="zh-TW" altLang="en-US" sz="11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New Ceramic</a:t>
                      </a:r>
                      <a:endParaRPr kumimoji="1" lang="ja-JP" altLang="en-US" sz="11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3866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Identification Marking</a:t>
                      </a:r>
                      <a:endParaRPr kumimoji="1" lang="ja-JP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4416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4416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0" marR="0" marT="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1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1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67076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Self-diagnosis Function</a:t>
                      </a:r>
                      <a:endParaRPr kumimoji="1" lang="zh-TW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　</a:t>
                      </a:r>
                    </a:p>
                  </a:txBody>
                  <a:tcPr marL="84416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・</a:t>
                      </a:r>
                      <a:r>
                        <a:rPr kumimoji="1" lang="en-US" altLang="ja-JP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Sensor </a:t>
                      </a:r>
                      <a:r>
                        <a:rPr kumimoji="1" lang="en-US" altLang="ja-JP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trouble</a:t>
                      </a:r>
                      <a:br>
                        <a:rPr kumimoji="1" lang="en-US" altLang="ja-JP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</a:br>
                      <a:endParaRPr kumimoji="1" lang="ja-JP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・</a:t>
                      </a:r>
                      <a:r>
                        <a:rPr kumimoji="1" lang="en-US" altLang="ja-JP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System </a:t>
                      </a:r>
                      <a:r>
                        <a:rPr kumimoji="1" lang="en-US" altLang="ja-JP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failure</a:t>
                      </a:r>
                      <a:r>
                        <a:rPr kumimoji="1" lang="ja-JP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　</a:t>
                      </a:r>
                      <a:r>
                        <a:rPr kumimoji="1" lang="en-US" altLang="ja-JP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/>
                      </a:r>
                      <a:br>
                        <a:rPr kumimoji="1" lang="en-US" altLang="ja-JP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</a:br>
                      <a:endParaRPr kumimoji="1" lang="ja-JP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4416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100609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Date-logger Function</a:t>
                      </a:r>
                      <a:endParaRPr kumimoji="1" lang="ja-JP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　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　</a:t>
                      </a:r>
                    </a:p>
                  </a:txBody>
                  <a:tcPr marL="84416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・</a:t>
                      </a:r>
                      <a:r>
                        <a:rPr kumimoji="1" lang="en-US" altLang="ja-JP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Event history / Alarm history</a:t>
                      </a:r>
                      <a:endParaRPr kumimoji="1" lang="ja-JP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　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・</a:t>
                      </a:r>
                      <a:r>
                        <a:rPr kumimoji="1" lang="en-US" altLang="ja-JP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Calibration history</a:t>
                      </a:r>
                      <a:endParaRPr kumimoji="1" lang="ja-JP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　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・</a:t>
                      </a:r>
                      <a:r>
                        <a:rPr kumimoji="1" lang="en-US" altLang="ja-JP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Alarm trend </a:t>
                      </a:r>
                      <a:r>
                        <a:rPr kumimoji="1" lang="ja-JP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（</a:t>
                      </a:r>
                      <a:r>
                        <a:rPr kumimoji="1" lang="en-US" altLang="ja-JP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60 sec Before / After 1</a:t>
                      </a:r>
                      <a:r>
                        <a:rPr kumimoji="1" lang="en-US" altLang="ja-JP" sz="11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st</a:t>
                      </a:r>
                      <a:r>
                        <a:rPr kumimoji="1" lang="en-US" altLang="ja-JP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alarm</a:t>
                      </a:r>
                      <a:r>
                        <a:rPr kumimoji="1" lang="ja-JP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）</a:t>
                      </a:r>
                      <a:r>
                        <a:rPr kumimoji="1" lang="ja-JP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　</a:t>
                      </a:r>
                      <a:r>
                        <a:rPr kumimoji="1" lang="en-US" altLang="ja-JP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/>
                      </a:r>
                      <a:br>
                        <a:rPr kumimoji="1" lang="en-US" altLang="ja-JP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</a:br>
                      <a:endParaRPr kumimoji="1" lang="ja-JP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4416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11194">
                <a:tc gridSpan="6"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4416" marR="0" marT="0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2027" name="コンテンツ プレースホルダ 3" descr="ＧＤ-70Ｄ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75" t="24635" r="60655" b="49419"/>
          <a:stretch>
            <a:fillRect/>
          </a:stretch>
        </p:blipFill>
        <p:spPr bwMode="auto">
          <a:xfrm>
            <a:off x="6276975" y="2693988"/>
            <a:ext cx="1177925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028" name="コンテンツ プレースホルダ 3" descr="ＧＤ-70Ｄ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75" t="52577" r="61235" b="26093"/>
          <a:stretch>
            <a:fillRect/>
          </a:stretch>
        </p:blipFill>
        <p:spPr bwMode="auto">
          <a:xfrm>
            <a:off x="7632700" y="2779713"/>
            <a:ext cx="11747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029" name="コンテンツ プレースホルダ 3" descr="ＧＤ-70Ｄ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40" t="32619" r="18338" b="31456"/>
          <a:stretch>
            <a:fillRect/>
          </a:stretch>
        </p:blipFill>
        <p:spPr bwMode="auto">
          <a:xfrm>
            <a:off x="5010150" y="2563813"/>
            <a:ext cx="121602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030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</a:rPr>
              <a:t>Specifications</a:t>
            </a:r>
          </a:p>
        </p:txBody>
      </p:sp>
      <p:pic>
        <p:nvPicPr>
          <p:cNvPr id="42031" name="コンテンツ プレースホルダ 3" descr="ＧＤ-70Ｄ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57" t="24635" r="40352" b="51414"/>
          <a:stretch>
            <a:fillRect/>
          </a:stretch>
        </p:blipFill>
        <p:spPr bwMode="auto">
          <a:xfrm>
            <a:off x="2476500" y="2755900"/>
            <a:ext cx="1160463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032" name="コンテンツ プレースホルダ 3" descr="ＧＤ-70Ｄ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45" t="52577" r="41164" b="26093"/>
          <a:stretch>
            <a:fillRect/>
          </a:stretch>
        </p:blipFill>
        <p:spPr bwMode="auto">
          <a:xfrm>
            <a:off x="3822700" y="2819400"/>
            <a:ext cx="1066800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3789" name="Group 61"/>
          <p:cNvGraphicFramePr>
            <a:graphicFrameLocks noGrp="1"/>
          </p:cNvGraphicFramePr>
          <p:nvPr/>
        </p:nvGraphicFramePr>
        <p:xfrm>
          <a:off x="941388" y="1282700"/>
          <a:ext cx="7315200" cy="5575334"/>
        </p:xfrm>
        <a:graphic>
          <a:graphicData uri="http://schemas.openxmlformats.org/drawingml/2006/table">
            <a:tbl>
              <a:tblPr/>
              <a:tblGrid>
                <a:gridCol w="1490297"/>
                <a:gridCol w="5824903"/>
              </a:tblGrid>
              <a:tr h="43966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7375D"/>
                          </a:solidFill>
                          <a:effectLst/>
                          <a:latin typeface="Arial" charset="0"/>
                          <a:ea typeface="HGP創英角ｺﾞｼｯｸUB" charset="0"/>
                          <a:cs typeface="HGP創英角ｺﾞｼｯｸUB" charset="0"/>
                        </a:rPr>
                        <a:t>Pyrolyzer Unit </a:t>
                      </a:r>
                      <a:endParaRPr kumimoji="1" lang="ja-JP" alt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17375D"/>
                        </a:solidFill>
                        <a:effectLst/>
                        <a:latin typeface="Arial" charset="0"/>
                        <a:ea typeface="HGP創英角ｺﾞｼｯｸUB" charset="0"/>
                        <a:cs typeface="HGP創英角ｺﾞｼｯｸUB" charset="0"/>
                      </a:endParaRPr>
                    </a:p>
                  </a:txBody>
                  <a:tcPr marL="84406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189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Model</a:t>
                      </a:r>
                      <a:endParaRPr kumimoji="1" lang="ja-JP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4406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PLU-70</a:t>
                      </a:r>
                    </a:p>
                  </a:txBody>
                  <a:tcPr marL="84406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6189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Application</a:t>
                      </a:r>
                      <a:endParaRPr kumimoji="1" lang="ja-JP" altLang="en-US" sz="1200" b="1" i="0" u="none" strike="noStrike" cap="none" normalizeH="0" baseline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4406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Measuring  NF3</a:t>
                      </a:r>
                      <a:r>
                        <a:rPr kumimoji="1" lang="ja-JP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</a:t>
                      </a:r>
                      <a:r>
                        <a:rPr kumimoji="1" lang="en-US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/ TEOS gases</a:t>
                      </a:r>
                      <a:endParaRPr kumimoji="1" lang="ja-JP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4406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6189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Usage</a:t>
                      </a:r>
                      <a:endParaRPr kumimoji="1" lang="ja-JP" altLang="en-US" sz="1200" b="1" i="0" u="none" strike="noStrike" cap="none" normalizeH="0" baseline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4406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Used by connecting to “GD-70D”(Main unit)</a:t>
                      </a:r>
                      <a:endParaRPr kumimoji="1" lang="ja-JP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4406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6030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Display</a:t>
                      </a:r>
                      <a:endParaRPr kumimoji="1" lang="ja-JP" altLang="en-US" sz="1200" b="1" i="0" u="none" strike="noStrike" cap="none" normalizeH="0" baseline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4406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・</a:t>
                      </a:r>
                      <a:r>
                        <a:rPr kumimoji="1" lang="en-US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LED (Green color)</a:t>
                      </a:r>
                    </a:p>
                  </a:txBody>
                  <a:tcPr marL="84406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6575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　</a:t>
                      </a:r>
                    </a:p>
                  </a:txBody>
                  <a:tcPr marL="84406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       - Normal</a:t>
                      </a:r>
                      <a:r>
                        <a:rPr kumimoji="1" lang="ja-JP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：</a:t>
                      </a:r>
                      <a:r>
                        <a:rPr kumimoji="1" lang="en-US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light-on / Warming-up</a:t>
                      </a:r>
                      <a:r>
                        <a:rPr kumimoji="1" lang="ja-JP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：</a:t>
                      </a:r>
                      <a:r>
                        <a:rPr kumimoji="1" lang="en-US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flashing 1sec interval /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         Trouble</a:t>
                      </a:r>
                      <a:r>
                        <a:rPr kumimoji="1" lang="ja-JP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： </a:t>
                      </a:r>
                      <a:r>
                        <a:rPr kumimoji="1" lang="en-US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flashing 0.2 sec interval</a:t>
                      </a:r>
                      <a:endParaRPr kumimoji="1" lang="ja-JP" alt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4406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6575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Self-Diagnosis Function</a:t>
                      </a:r>
                      <a:endParaRPr kumimoji="1" lang="zh-TW" altLang="en-US" sz="1200" b="1" i="0" u="none" strike="noStrike" cap="none" normalizeH="0" baseline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4406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・</a:t>
                      </a:r>
                      <a:r>
                        <a:rPr kumimoji="1" lang="en-US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Pyrolyzer unit trouble</a:t>
                      </a:r>
                      <a:endParaRPr kumimoji="1" lang="ja-JP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4406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6189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　</a:t>
                      </a:r>
                    </a:p>
                  </a:txBody>
                  <a:tcPr marL="84406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・</a:t>
                      </a:r>
                      <a:r>
                        <a:rPr kumimoji="1" lang="en-US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Fan  trouble</a:t>
                      </a:r>
                      <a:endParaRPr kumimoji="1" lang="ja-JP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4406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6189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　</a:t>
                      </a:r>
                    </a:p>
                  </a:txBody>
                  <a:tcPr marL="84406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・</a:t>
                      </a:r>
                      <a:r>
                        <a:rPr kumimoji="1" lang="en-US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System trouble</a:t>
                      </a:r>
                      <a:endParaRPr kumimoji="1" lang="ja-JP" alt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4406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6575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Operational Temp. &amp; Humidity</a:t>
                      </a:r>
                      <a:endParaRPr kumimoji="1" lang="zh-CN" altLang="en-US" sz="1200" b="1" i="0" u="none" strike="noStrike" cap="none" normalizeH="0" baseline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4406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・</a:t>
                      </a:r>
                      <a:r>
                        <a:rPr kumimoji="1" lang="en-US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0-40℃ </a:t>
                      </a:r>
                      <a:r>
                        <a:rPr kumimoji="1" lang="ja-JP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（</a:t>
                      </a:r>
                      <a:r>
                        <a:rPr kumimoji="1" lang="en-US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Without rapid change</a:t>
                      </a:r>
                      <a:r>
                        <a:rPr kumimoji="1" lang="ja-JP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）</a:t>
                      </a:r>
                      <a:r>
                        <a:rPr kumimoji="1" lang="en-US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     </a:t>
                      </a:r>
                      <a:r>
                        <a:rPr kumimoji="1" lang="ja-JP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・</a:t>
                      </a:r>
                      <a:r>
                        <a:rPr kumimoji="1" lang="en-US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30-70% RH </a:t>
                      </a:r>
                      <a:r>
                        <a:rPr kumimoji="1" lang="ja-JP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（</a:t>
                      </a:r>
                      <a:r>
                        <a:rPr kumimoji="1" lang="en-US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non-condensing</a:t>
                      </a:r>
                      <a:r>
                        <a:rPr kumimoji="1" lang="ja-JP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）</a:t>
                      </a:r>
                    </a:p>
                  </a:txBody>
                  <a:tcPr marL="84406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6575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Operational Settings</a:t>
                      </a:r>
                      <a:endParaRPr kumimoji="1" lang="ja-JP" altLang="en-US" sz="1200" b="1" i="0" u="none" strike="noStrike" cap="none" normalizeH="0" baseline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4406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Operational setting are user adjustable by using the front panel</a:t>
                      </a:r>
                      <a:r>
                        <a:rPr kumimoji="1" lang="ja-JP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</a:t>
                      </a:r>
                      <a:r>
                        <a:rPr kumimoji="1" lang="en-US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(Main unit).</a:t>
                      </a:r>
                      <a:endParaRPr kumimoji="1" lang="ja-JP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4406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6189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Power Supply</a:t>
                      </a:r>
                      <a:endParaRPr kumimoji="1" lang="ja-JP" altLang="en-US" sz="1200" b="1" i="0" u="none" strike="noStrike" cap="none" normalizeH="0" baseline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4406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DC 24V±10%</a:t>
                      </a:r>
                      <a:r>
                        <a:rPr kumimoji="1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　</a:t>
                      </a:r>
                      <a:r>
                        <a:rPr kumimoji="1" lang="ja-JP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</a:t>
                      </a:r>
                      <a:r>
                        <a:rPr kumimoji="1" lang="en-US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Approx.36W (MAX)</a:t>
                      </a:r>
                    </a:p>
                  </a:txBody>
                  <a:tcPr marL="84406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6189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Dimension</a:t>
                      </a:r>
                      <a:endParaRPr kumimoji="1" lang="ja-JP" altLang="en-US" sz="1200" b="1" i="0" u="none" strike="noStrike" cap="none" normalizeH="0" baseline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4406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70(W) × 120(H) × 150(D)  (2.8”W x 4.7”H x 5.9”D)</a:t>
                      </a:r>
                    </a:p>
                  </a:txBody>
                  <a:tcPr marL="84406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6189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Weight</a:t>
                      </a:r>
                      <a:endParaRPr kumimoji="1" lang="ja-JP" altLang="en-US" sz="1200" b="1" i="0" u="none" strike="noStrike" cap="none" normalizeH="0" baseline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4406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Approx. 1.2Kg (2.6 lbs)</a:t>
                      </a:r>
                      <a:endParaRPr kumimoji="1" lang="ja-JP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4406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6030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Mount-Type</a:t>
                      </a:r>
                      <a:endParaRPr kumimoji="1" lang="ja-JP" altLang="en-US" sz="1200" b="1" i="0" u="none" strike="noStrike" cap="none" normalizeH="0" baseline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4406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Wall-mounting</a:t>
                      </a:r>
                      <a:r>
                        <a:rPr kumimoji="1" lang="ja-JP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</a:t>
                      </a:r>
                      <a:r>
                        <a:rPr kumimoji="1" lang="en-US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base plate by 3 screws</a:t>
                      </a:r>
                      <a:endParaRPr kumimoji="1" lang="ja-JP" alt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4406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6575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Sampling Tubing </a:t>
                      </a:r>
                      <a:endParaRPr kumimoji="1" lang="ja-JP" altLang="en-US" sz="1200" b="1" i="0" u="none" strike="noStrike" cap="none" normalizeH="0" baseline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4406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4 x 6 mm PTFE tubing recommended. PP half union fittings provided as standard accessories.</a:t>
                      </a:r>
                      <a:endParaRPr kumimoji="1" lang="ja-JP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4406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6575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Cable</a:t>
                      </a:r>
                      <a:endParaRPr kumimoji="1" lang="ja-JP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4406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Cable type varies depending on communication method </a:t>
                      </a:r>
                      <a:r>
                        <a:rPr kumimoji="1" lang="ja-JP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（</a:t>
                      </a:r>
                      <a:r>
                        <a:rPr kumimoji="1" lang="en-US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Cable gland optional</a:t>
                      </a:r>
                      <a:r>
                        <a:rPr kumimoji="1" lang="ja-JP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）</a:t>
                      </a:r>
                    </a:p>
                  </a:txBody>
                  <a:tcPr marL="84406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25380"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4406" marR="0" marT="0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4085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</a:rPr>
              <a:t>Specifications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正方形/長方形 14"/>
          <p:cNvSpPr>
            <a:spLocks noChangeArrowheads="1"/>
          </p:cNvSpPr>
          <p:nvPr/>
        </p:nvSpPr>
        <p:spPr bwMode="auto">
          <a:xfrm>
            <a:off x="1600200" y="1030288"/>
            <a:ext cx="69580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ja-JP" sz="2000" b="0">
                <a:cs typeface="Arial" charset="0"/>
              </a:rPr>
              <a:t>PoE</a:t>
            </a:r>
            <a:r>
              <a:rPr lang="ja-JP" altLang="en-US" sz="2000" b="0">
                <a:ea typeface="HGP創英角ｺﾞｼｯｸUB" charset="0"/>
                <a:cs typeface="HGP創英角ｺﾞｼｯｸUB" charset="0"/>
              </a:rPr>
              <a:t>（</a:t>
            </a:r>
            <a:r>
              <a:rPr lang="en-US" altLang="ja-JP" sz="2000" b="0">
                <a:cs typeface="Arial" charset="0"/>
              </a:rPr>
              <a:t>Power over Ethernet</a:t>
            </a:r>
            <a:r>
              <a:rPr lang="ja-JP" altLang="en-US" sz="2000" b="0">
                <a:ea typeface="HGP創英角ｺﾞｼｯｸUB" charset="0"/>
                <a:cs typeface="HGP創英角ｺﾞｼｯｸUB" charset="0"/>
              </a:rPr>
              <a:t>） </a:t>
            </a:r>
            <a:r>
              <a:rPr lang="en-US" altLang="ja-JP" sz="2000" b="0">
                <a:cs typeface="Arial" charset="0"/>
              </a:rPr>
              <a:t>is a technology that can supply electricity to the detector through LAN cable, </a:t>
            </a:r>
            <a:r>
              <a:rPr lang="ja-JP" altLang="en-US" sz="2000" b="0">
                <a:ea typeface="HGP創英角ｺﾞｼｯｸUB" charset="0"/>
                <a:cs typeface="HGP創英角ｺﾞｼｯｸUB" charset="0"/>
              </a:rPr>
              <a:t>（</a:t>
            </a:r>
            <a:r>
              <a:rPr lang="en-US" altLang="ja-JP" sz="2000" b="0">
                <a:cs typeface="Arial" charset="0"/>
              </a:rPr>
              <a:t>IEEE802.3af</a:t>
            </a:r>
            <a:r>
              <a:rPr lang="ja-JP" altLang="en-US" sz="2000" b="0">
                <a:ea typeface="HGP創英角ｺﾞｼｯｸUB" charset="0"/>
                <a:cs typeface="HGP創英角ｺﾞｼｯｸUB" charset="0"/>
              </a:rPr>
              <a:t>）</a:t>
            </a:r>
          </a:p>
        </p:txBody>
      </p:sp>
      <p:sp>
        <p:nvSpPr>
          <p:cNvPr id="46082" name="正方形/長方形 19"/>
          <p:cNvSpPr>
            <a:spLocks noChangeArrowheads="1"/>
          </p:cNvSpPr>
          <p:nvPr/>
        </p:nvSpPr>
        <p:spPr bwMode="auto">
          <a:xfrm>
            <a:off x="773113" y="1879600"/>
            <a:ext cx="7948612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ja-JP" sz="1400" b="0">
                <a:cs typeface="Arial" charset="0"/>
              </a:rPr>
              <a:t>With this PoE technology, data communication and electricity are available through one piece of LAN cable. Therefore, Detector (GD-70D) can be set without external power source, such as AC adaptor. </a:t>
            </a:r>
          </a:p>
          <a:p>
            <a:r>
              <a:rPr lang="en-US" altLang="ja-JP" sz="1400" b="0">
                <a:cs typeface="Arial" charset="0"/>
              </a:rPr>
              <a:t>GD-70D requires less wiring and cost than units with additional power source</a:t>
            </a:r>
            <a:r>
              <a:rPr lang="ja-JP" altLang="en-US" sz="1400" b="0">
                <a:ea typeface="HGP創英角ｺﾞｼｯｸUB" charset="0"/>
                <a:cs typeface="HGP創英角ｺﾞｼｯｸUB" charset="0"/>
              </a:rPr>
              <a:t>（</a:t>
            </a:r>
            <a:r>
              <a:rPr lang="en-US" altLang="ja-JP" sz="1400" b="0">
                <a:cs typeface="Arial" charset="0"/>
              </a:rPr>
              <a:t>※CAT.5</a:t>
            </a:r>
            <a:r>
              <a:rPr lang="ja-JP" altLang="en-US" sz="1400" b="0">
                <a:ea typeface="HGP創英角ｺﾞｼｯｸUB" charset="0"/>
                <a:cs typeface="HGP創英角ｺﾞｼｯｸUB" charset="0"/>
              </a:rPr>
              <a:t> </a:t>
            </a:r>
            <a:r>
              <a:rPr lang="en-US" altLang="ja-JP" sz="1400" b="0">
                <a:cs typeface="Arial" charset="0"/>
              </a:rPr>
              <a:t>LAN cable is necessary</a:t>
            </a:r>
            <a:r>
              <a:rPr lang="ja-JP" altLang="en-US" sz="1400" b="0">
                <a:ea typeface="HGP創英角ｺﾞｼｯｸUB" charset="0"/>
                <a:cs typeface="HGP創英角ｺﾞｼｯｸUB" charset="0"/>
              </a:rPr>
              <a:t> </a:t>
            </a:r>
            <a:r>
              <a:rPr lang="en-US" altLang="ja-JP" sz="1400" b="0">
                <a:cs typeface="Arial" charset="0"/>
              </a:rPr>
              <a:t>for PoE</a:t>
            </a:r>
            <a:r>
              <a:rPr lang="ja-JP" altLang="en-US" sz="1400" b="0">
                <a:ea typeface="HGP創英角ｺﾞｼｯｸUB" charset="0"/>
                <a:cs typeface="HGP創英角ｺﾞｼｯｸUB" charset="0"/>
              </a:rPr>
              <a:t> </a:t>
            </a:r>
            <a:r>
              <a:rPr lang="en-US" altLang="ja-JP" sz="1400" b="0">
                <a:cs typeface="Arial" charset="0"/>
              </a:rPr>
              <a:t>connection.</a:t>
            </a:r>
            <a:endParaRPr lang="ja-JP" altLang="en-US" sz="1400" b="0">
              <a:ea typeface="HGP創英角ｺﾞｼｯｸUB" charset="0"/>
              <a:cs typeface="HGP創英角ｺﾞｼｯｸUB" charset="0"/>
            </a:endParaRPr>
          </a:p>
        </p:txBody>
      </p:sp>
      <p:sp>
        <p:nvSpPr>
          <p:cNvPr id="46083" name="正方形/長方形 21"/>
          <p:cNvSpPr>
            <a:spLocks noChangeArrowheads="1"/>
          </p:cNvSpPr>
          <p:nvPr/>
        </p:nvSpPr>
        <p:spPr bwMode="auto">
          <a:xfrm>
            <a:off x="773113" y="3276600"/>
            <a:ext cx="3165475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ja-JP" sz="2200">
                <a:cs typeface="Arial" charset="0"/>
              </a:rPr>
              <a:t>Gas detector(GD-70D) will become Ethernet terminal unit!</a:t>
            </a:r>
          </a:p>
        </p:txBody>
      </p:sp>
      <p:sp>
        <p:nvSpPr>
          <p:cNvPr id="46084" name="テキスト ボックス 23"/>
          <p:cNvSpPr txBox="1">
            <a:spLocks noChangeArrowheads="1"/>
          </p:cNvSpPr>
          <p:nvPr/>
        </p:nvSpPr>
        <p:spPr bwMode="auto">
          <a:xfrm>
            <a:off x="703263" y="4267200"/>
            <a:ext cx="3008312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kumimoji="1" lang="en-US" altLang="ja-JP" sz="1500">
                <a:cs typeface="Arial" charset="0"/>
              </a:rPr>
              <a:t>•</a:t>
            </a:r>
            <a:r>
              <a:rPr kumimoji="1" lang="en-US" altLang="ja-JP" sz="2200">
                <a:cs typeface="Arial" charset="0"/>
              </a:rPr>
              <a:t> </a:t>
            </a:r>
            <a:r>
              <a:rPr kumimoji="1" lang="en-US" altLang="ja-JP" sz="1400">
                <a:cs typeface="Arial" charset="0"/>
              </a:rPr>
              <a:t>Cable cut-down</a:t>
            </a:r>
            <a:endParaRPr kumimoji="1" lang="ja-JP" altLang="en-US" sz="1400">
              <a:cs typeface="Arial" charset="0"/>
            </a:endParaRPr>
          </a:p>
          <a:p>
            <a:pPr eaLnBrk="1" hangingPunct="1"/>
            <a:r>
              <a:rPr kumimoji="1" lang="ja-JP" altLang="en-US" sz="1400" b="0">
                <a:cs typeface="Arial" charset="0"/>
              </a:rPr>
              <a:t>　（</a:t>
            </a:r>
            <a:r>
              <a:rPr kumimoji="1" lang="en-US" altLang="ja-JP" sz="1400" b="0">
                <a:cs typeface="Arial" charset="0"/>
              </a:rPr>
              <a:t>Line for electricity</a:t>
            </a:r>
            <a:r>
              <a:rPr kumimoji="1" lang="ja-JP" altLang="en-US" sz="1400" b="0">
                <a:cs typeface="Arial" charset="0"/>
              </a:rPr>
              <a:t> </a:t>
            </a:r>
            <a:r>
              <a:rPr kumimoji="1" lang="en-US" altLang="ja-JP" sz="1400" b="0">
                <a:cs typeface="Arial" charset="0"/>
              </a:rPr>
              <a:t>not required</a:t>
            </a:r>
            <a:r>
              <a:rPr kumimoji="1" lang="ja-JP" altLang="en-US" sz="1400" b="0">
                <a:cs typeface="Arial" charset="0"/>
              </a:rPr>
              <a:t>）</a:t>
            </a:r>
          </a:p>
          <a:p>
            <a:pPr eaLnBrk="1" hangingPunct="1"/>
            <a:r>
              <a:rPr kumimoji="1" lang="en-US" altLang="ja-JP" sz="1400">
                <a:cs typeface="Arial" charset="0"/>
              </a:rPr>
              <a:t>• Labor cost reduced</a:t>
            </a:r>
            <a:endParaRPr kumimoji="1" lang="ja-JP" altLang="en-US" sz="1400">
              <a:cs typeface="Arial" charset="0"/>
            </a:endParaRPr>
          </a:p>
          <a:p>
            <a:pPr eaLnBrk="1" hangingPunct="1"/>
            <a:r>
              <a:rPr kumimoji="1" lang="ja-JP" altLang="en-US" sz="1400">
                <a:cs typeface="Arial" charset="0"/>
              </a:rPr>
              <a:t>　</a:t>
            </a:r>
            <a:r>
              <a:rPr kumimoji="1" lang="ja-JP" altLang="en-US" sz="1400" b="0">
                <a:cs typeface="Arial" charset="0"/>
              </a:rPr>
              <a:t>（</a:t>
            </a:r>
            <a:r>
              <a:rPr kumimoji="1" lang="en-US" altLang="ja-JP" sz="1400" b="0">
                <a:cs typeface="Arial" charset="0"/>
              </a:rPr>
              <a:t>Only RJ-45 connection required</a:t>
            </a:r>
            <a:r>
              <a:rPr kumimoji="1" lang="ja-JP" altLang="en-US" sz="1400" b="0">
                <a:cs typeface="Arial" charset="0"/>
              </a:rPr>
              <a:t>）</a:t>
            </a:r>
          </a:p>
          <a:p>
            <a:pPr eaLnBrk="1" hangingPunct="1"/>
            <a:r>
              <a:rPr kumimoji="1" lang="en-US" altLang="ja-JP" sz="1400">
                <a:cs typeface="Arial" charset="0"/>
              </a:rPr>
              <a:t>• Material cost reduced</a:t>
            </a:r>
            <a:endParaRPr kumimoji="1" lang="ja-JP" altLang="en-US" sz="1400">
              <a:cs typeface="Arial" charset="0"/>
            </a:endParaRPr>
          </a:p>
          <a:p>
            <a:pPr eaLnBrk="1" hangingPunct="1"/>
            <a:r>
              <a:rPr kumimoji="1" lang="ja-JP" altLang="en-US" sz="1400">
                <a:cs typeface="Arial" charset="0"/>
              </a:rPr>
              <a:t>　</a:t>
            </a:r>
            <a:r>
              <a:rPr kumimoji="1" lang="ja-JP" altLang="en-US" sz="1400" b="0">
                <a:cs typeface="Arial" charset="0"/>
              </a:rPr>
              <a:t>（</a:t>
            </a:r>
            <a:r>
              <a:rPr kumimoji="1" lang="en-US" altLang="ja-JP" sz="1400" b="0">
                <a:cs typeface="Arial" charset="0"/>
              </a:rPr>
              <a:t>Cable for construction reduced</a:t>
            </a:r>
            <a:r>
              <a:rPr kumimoji="1" lang="ja-JP" altLang="en-US" sz="1400" b="0">
                <a:cs typeface="Arial" charset="0"/>
              </a:rPr>
              <a:t>）</a:t>
            </a:r>
          </a:p>
        </p:txBody>
      </p:sp>
      <p:sp>
        <p:nvSpPr>
          <p:cNvPr id="46085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</a:rPr>
              <a:t>Power over Ethernet</a:t>
            </a:r>
            <a:endParaRPr lang="en-US">
              <a:latin typeface="Arial" charset="0"/>
              <a:cs typeface="Arial" charset="0"/>
            </a:endParaRPr>
          </a:p>
        </p:txBody>
      </p:sp>
      <p:pic>
        <p:nvPicPr>
          <p:cNvPr id="46086" name="Picture 15" descr="C:\Documents and Settings\s-morisaka\デスクトップ\PoE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0025" y="2997200"/>
            <a:ext cx="4870450" cy="3810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7" name="テキスト ボックス 23"/>
          <p:cNvSpPr txBox="1">
            <a:spLocks noChangeArrowheads="1"/>
          </p:cNvSpPr>
          <p:nvPr/>
        </p:nvSpPr>
        <p:spPr bwMode="auto">
          <a:xfrm>
            <a:off x="4079875" y="3073400"/>
            <a:ext cx="1254125" cy="46196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kumimoji="1" lang="en-US" altLang="ja-JP" sz="1200">
                <a:solidFill>
                  <a:schemeClr val="bg1"/>
                </a:solidFill>
                <a:cs typeface="Arial" charset="0"/>
              </a:rPr>
              <a:t>Conventional connection</a:t>
            </a:r>
            <a:endParaRPr kumimoji="1" lang="ja-JP" altLang="en-US" sz="120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0" name="テキスト ボックス 23"/>
          <p:cNvSpPr txBox="1">
            <a:spLocks noChangeArrowheads="1"/>
          </p:cNvSpPr>
          <p:nvPr/>
        </p:nvSpPr>
        <p:spPr bwMode="auto">
          <a:xfrm>
            <a:off x="4079875" y="4930775"/>
            <a:ext cx="1476375" cy="276225"/>
          </a:xfrm>
          <a:prstGeom prst="rect">
            <a:avLst/>
          </a:prstGeom>
          <a:solidFill>
            <a:schemeClr val="tx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altLang="ja-JP" sz="1200" dirty="0" smtClean="0">
                <a:cs typeface="Arial" charset="0"/>
              </a:rPr>
              <a:t>PoE connection</a:t>
            </a:r>
            <a:endParaRPr lang="ja-JP" altLang="en-US" sz="1200" dirty="0" smtClean="0">
              <a:cs typeface="Arial" charset="0"/>
            </a:endParaRPr>
          </a:p>
        </p:txBody>
      </p:sp>
      <p:sp>
        <p:nvSpPr>
          <p:cNvPr id="46089" name="テキスト ボックス 23"/>
          <p:cNvSpPr txBox="1">
            <a:spLocks noChangeArrowheads="1"/>
          </p:cNvSpPr>
          <p:nvPr/>
        </p:nvSpPr>
        <p:spPr bwMode="auto">
          <a:xfrm>
            <a:off x="6048375" y="5969000"/>
            <a:ext cx="1352550" cy="5540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kumimoji="1" lang="en-US" altLang="ja-JP" sz="1000" b="0">
                <a:cs typeface="Arial" charset="0"/>
              </a:rPr>
              <a:t>Supplying “data” and “</a:t>
            </a:r>
            <a:r>
              <a:rPr kumimoji="1" lang="en-US" altLang="ja-JP" sz="900" b="0">
                <a:cs typeface="Arial" charset="0"/>
              </a:rPr>
              <a:t>electricity”</a:t>
            </a:r>
            <a:r>
              <a:rPr kumimoji="1" lang="en-US" altLang="ja-JP" sz="1000" b="0">
                <a:cs typeface="Arial" charset="0"/>
              </a:rPr>
              <a:t> through one LAN-cable.</a:t>
            </a:r>
            <a:endParaRPr kumimoji="1" lang="ja-JP" altLang="en-US" sz="1000" b="0">
              <a:cs typeface="Arial" charset="0"/>
            </a:endParaRPr>
          </a:p>
        </p:txBody>
      </p:sp>
      <p:sp>
        <p:nvSpPr>
          <p:cNvPr id="46090" name="テキスト ボックス 23"/>
          <p:cNvSpPr txBox="1">
            <a:spLocks noChangeArrowheads="1"/>
          </p:cNvSpPr>
          <p:nvPr/>
        </p:nvSpPr>
        <p:spPr bwMode="auto">
          <a:xfrm>
            <a:off x="5978525" y="4445000"/>
            <a:ext cx="1195388" cy="2460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kumimoji="1" lang="en-US" altLang="ja-JP" sz="900" b="0">
                <a:cs typeface="Arial" charset="0"/>
              </a:rPr>
              <a:t>AC100V</a:t>
            </a:r>
            <a:r>
              <a:rPr kumimoji="1" lang="en-US" altLang="ja-JP" sz="1000" b="0">
                <a:cs typeface="Arial" charset="0"/>
              </a:rPr>
              <a:t> / DC24V</a:t>
            </a:r>
            <a:endParaRPr kumimoji="1" lang="ja-JP" altLang="en-US" sz="1000" b="0">
              <a:cs typeface="Arial" charset="0"/>
            </a:endParaRPr>
          </a:p>
        </p:txBody>
      </p:sp>
      <p:sp>
        <p:nvSpPr>
          <p:cNvPr id="46091" name="テキスト ボックス 23"/>
          <p:cNvSpPr txBox="1">
            <a:spLocks noChangeArrowheads="1"/>
          </p:cNvSpPr>
          <p:nvPr/>
        </p:nvSpPr>
        <p:spPr bwMode="auto">
          <a:xfrm>
            <a:off x="5918200" y="3937000"/>
            <a:ext cx="1244600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kumimoji="1" lang="en-US" altLang="ja-JP" sz="1000">
                <a:cs typeface="Arial" charset="0"/>
              </a:rPr>
              <a:t>Cable for </a:t>
            </a:r>
            <a:br>
              <a:rPr kumimoji="1" lang="en-US" altLang="ja-JP" sz="1000">
                <a:cs typeface="Arial" charset="0"/>
              </a:rPr>
            </a:br>
            <a:r>
              <a:rPr kumimoji="1" lang="en-US" altLang="ja-JP" sz="1000">
                <a:cs typeface="Arial" charset="0"/>
              </a:rPr>
              <a:t>Power-supply</a:t>
            </a:r>
            <a:endParaRPr kumimoji="1" lang="ja-JP" altLang="en-US" sz="1000">
              <a:cs typeface="Arial" charset="0"/>
            </a:endParaRPr>
          </a:p>
        </p:txBody>
      </p:sp>
      <p:sp>
        <p:nvSpPr>
          <p:cNvPr id="46092" name="テキスト ボックス 23"/>
          <p:cNvSpPr txBox="1">
            <a:spLocks noChangeArrowheads="1"/>
          </p:cNvSpPr>
          <p:nvPr/>
        </p:nvSpPr>
        <p:spPr bwMode="auto">
          <a:xfrm>
            <a:off x="6315075" y="3390900"/>
            <a:ext cx="885825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kumimoji="1" lang="en-US" altLang="ja-JP" sz="1000">
                <a:cs typeface="Arial" charset="0"/>
              </a:rPr>
              <a:t>LAN cable </a:t>
            </a:r>
            <a:br>
              <a:rPr kumimoji="1" lang="en-US" altLang="ja-JP" sz="1000">
                <a:cs typeface="Arial" charset="0"/>
              </a:rPr>
            </a:br>
            <a:r>
              <a:rPr kumimoji="1" lang="en-US" altLang="ja-JP" sz="1000">
                <a:cs typeface="Arial" charset="0"/>
              </a:rPr>
              <a:t>(Data only)</a:t>
            </a:r>
            <a:endParaRPr kumimoji="1" lang="ja-JP" altLang="en-US" sz="1000">
              <a:cs typeface="Arial" charset="0"/>
            </a:endParaRPr>
          </a:p>
        </p:txBody>
      </p:sp>
      <p:sp>
        <p:nvSpPr>
          <p:cNvPr id="46093" name="テキスト ボックス 23"/>
          <p:cNvSpPr txBox="1">
            <a:spLocks noChangeArrowheads="1"/>
          </p:cNvSpPr>
          <p:nvPr/>
        </p:nvSpPr>
        <p:spPr bwMode="auto">
          <a:xfrm>
            <a:off x="6119813" y="5588000"/>
            <a:ext cx="1195387" cy="228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kumimoji="1" lang="en-US" altLang="ja-JP" sz="900">
                <a:cs typeface="Arial" charset="0"/>
              </a:rPr>
              <a:t>LAN cable (CAT.5)</a:t>
            </a:r>
            <a:endParaRPr kumimoji="1" lang="ja-JP" altLang="en-US" sz="900">
              <a:cs typeface="Arial" charset="0"/>
            </a:endParaRPr>
          </a:p>
        </p:txBody>
      </p:sp>
      <p:sp>
        <p:nvSpPr>
          <p:cNvPr id="46094" name="テキスト ボックス 23"/>
          <p:cNvSpPr txBox="1">
            <a:spLocks noChangeArrowheads="1"/>
          </p:cNvSpPr>
          <p:nvPr/>
        </p:nvSpPr>
        <p:spPr bwMode="auto">
          <a:xfrm>
            <a:off x="5908675" y="3149600"/>
            <a:ext cx="2882900" cy="2762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kumimoji="1" lang="ja-JP" altLang="en-US" sz="12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46095" name="テキスト ボックス 23"/>
          <p:cNvSpPr txBox="1">
            <a:spLocks noChangeArrowheads="1"/>
          </p:cNvSpPr>
          <p:nvPr/>
        </p:nvSpPr>
        <p:spPr bwMode="auto">
          <a:xfrm>
            <a:off x="5908675" y="5054600"/>
            <a:ext cx="2882900" cy="2762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kumimoji="1" lang="ja-JP" altLang="en-US" sz="12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46096" name="テキスト ボックス 23"/>
          <p:cNvSpPr txBox="1">
            <a:spLocks noChangeArrowheads="1"/>
          </p:cNvSpPr>
          <p:nvPr/>
        </p:nvSpPr>
        <p:spPr bwMode="auto">
          <a:xfrm>
            <a:off x="4149725" y="5892800"/>
            <a:ext cx="774700" cy="254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kumimoji="1" lang="en-US" altLang="ja-JP" sz="1000">
                <a:cs typeface="Arial" charset="0"/>
              </a:rPr>
              <a:t>Ethernet</a:t>
            </a:r>
            <a:endParaRPr kumimoji="1" lang="ja-JP" altLang="en-US" sz="1000">
              <a:cs typeface="Arial" charset="0"/>
            </a:endParaRPr>
          </a:p>
        </p:txBody>
      </p:sp>
      <p:sp>
        <p:nvSpPr>
          <p:cNvPr id="46097" name="テキスト ボックス 23"/>
          <p:cNvSpPr txBox="1">
            <a:spLocks noChangeArrowheads="1"/>
          </p:cNvSpPr>
          <p:nvPr/>
        </p:nvSpPr>
        <p:spPr bwMode="auto">
          <a:xfrm>
            <a:off x="4219575" y="3530600"/>
            <a:ext cx="774700" cy="254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kumimoji="1" lang="en-US" altLang="ja-JP" sz="1000">
                <a:cs typeface="Arial" charset="0"/>
              </a:rPr>
              <a:t>Ethernet</a:t>
            </a:r>
            <a:endParaRPr kumimoji="1" lang="ja-JP" altLang="en-US" sz="1000">
              <a:cs typeface="Arial" charset="0"/>
            </a:endParaRPr>
          </a:p>
        </p:txBody>
      </p:sp>
      <p:sp>
        <p:nvSpPr>
          <p:cNvPr id="46098" name="Rectangle 31"/>
          <p:cNvSpPr>
            <a:spLocks noChangeArrowheads="1"/>
          </p:cNvSpPr>
          <p:nvPr/>
        </p:nvSpPr>
        <p:spPr bwMode="auto">
          <a:xfrm>
            <a:off x="7245350" y="3606800"/>
            <a:ext cx="211138" cy="457200"/>
          </a:xfrm>
          <a:prstGeom prst="rect">
            <a:avLst/>
          </a:prstGeom>
          <a:solidFill>
            <a:srgbClr val="111F4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algn="r"/>
            <a:endParaRPr lang="en-US">
              <a:latin typeface="Times New Roman" charset="0"/>
            </a:endParaRPr>
          </a:p>
        </p:txBody>
      </p:sp>
      <p:sp>
        <p:nvSpPr>
          <p:cNvPr id="46099" name="Rectangle 32"/>
          <p:cNvSpPr>
            <a:spLocks noChangeArrowheads="1"/>
          </p:cNvSpPr>
          <p:nvPr/>
        </p:nvSpPr>
        <p:spPr bwMode="auto">
          <a:xfrm>
            <a:off x="7173913" y="4292600"/>
            <a:ext cx="211137" cy="304800"/>
          </a:xfrm>
          <a:prstGeom prst="rect">
            <a:avLst/>
          </a:prstGeom>
          <a:solidFill>
            <a:srgbClr val="111F4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algn="r"/>
            <a:endParaRPr lang="en-US">
              <a:latin typeface="Times New Roman" charset="0"/>
            </a:endParaRPr>
          </a:p>
        </p:txBody>
      </p:sp>
      <p:sp>
        <p:nvSpPr>
          <p:cNvPr id="46100" name="Rectangle 33"/>
          <p:cNvSpPr>
            <a:spLocks noChangeArrowheads="1"/>
          </p:cNvSpPr>
          <p:nvPr/>
        </p:nvSpPr>
        <p:spPr bwMode="auto">
          <a:xfrm>
            <a:off x="7245350" y="5588000"/>
            <a:ext cx="211138" cy="457200"/>
          </a:xfrm>
          <a:prstGeom prst="rect">
            <a:avLst/>
          </a:prstGeom>
          <a:solidFill>
            <a:srgbClr val="111F4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algn="r"/>
            <a:endParaRPr lang="en-US">
              <a:latin typeface="Times New Roman" charset="0"/>
            </a:endParaRPr>
          </a:p>
        </p:txBody>
      </p:sp>
      <p:sp>
        <p:nvSpPr>
          <p:cNvPr id="46101" name="テキスト ボックス 23"/>
          <p:cNvSpPr txBox="1">
            <a:spLocks noChangeArrowheads="1"/>
          </p:cNvSpPr>
          <p:nvPr/>
        </p:nvSpPr>
        <p:spPr bwMode="auto">
          <a:xfrm>
            <a:off x="5345113" y="5435600"/>
            <a:ext cx="493712" cy="254000"/>
          </a:xfrm>
          <a:prstGeom prst="rect">
            <a:avLst/>
          </a:prstGeom>
          <a:solidFill>
            <a:srgbClr val="FCCF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kumimoji="1" lang="en-US" altLang="ja-JP" sz="1000">
                <a:solidFill>
                  <a:srgbClr val="0B0B1F"/>
                </a:solidFill>
                <a:cs typeface="Arial" charset="0"/>
              </a:rPr>
              <a:t>Poe</a:t>
            </a:r>
            <a:endParaRPr kumimoji="1" lang="ja-JP" altLang="en-US" sz="1000">
              <a:solidFill>
                <a:srgbClr val="0B0B1F"/>
              </a:solidFill>
              <a:cs typeface="Arial" charset="0"/>
            </a:endParaRPr>
          </a:p>
        </p:txBody>
      </p:sp>
      <p:sp>
        <p:nvSpPr>
          <p:cNvPr id="46102" name="テキスト ボックス 23"/>
          <p:cNvSpPr txBox="1">
            <a:spLocks noChangeArrowheads="1"/>
          </p:cNvSpPr>
          <p:nvPr/>
        </p:nvSpPr>
        <p:spPr bwMode="auto">
          <a:xfrm>
            <a:off x="5205413" y="6045200"/>
            <a:ext cx="633412" cy="415925"/>
          </a:xfrm>
          <a:prstGeom prst="rect">
            <a:avLst/>
          </a:prstGeom>
          <a:solidFill>
            <a:srgbClr val="FCCF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kumimoji="1" lang="en-US" altLang="ja-JP" sz="1000">
                <a:solidFill>
                  <a:srgbClr val="0B0B1F"/>
                </a:solidFill>
                <a:cs typeface="Arial" charset="0"/>
              </a:rPr>
              <a:t>Poe Hub</a:t>
            </a:r>
            <a:endParaRPr kumimoji="1" lang="ja-JP" altLang="en-US" sz="1000">
              <a:solidFill>
                <a:srgbClr val="0B0B1F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ja-JP">
                <a:latin typeface="Arial" charset="0"/>
                <a:cs typeface="Arial" charset="0"/>
              </a:rPr>
              <a:t>GD-70D Fresh Air</a:t>
            </a:r>
            <a:endParaRPr lang="ja-JP" altLang="en-US">
              <a:latin typeface="Arial" charset="0"/>
            </a:endParaRPr>
          </a:p>
        </p:txBody>
      </p:sp>
      <p:sp>
        <p:nvSpPr>
          <p:cNvPr id="31757" name="Rectangle 78"/>
          <p:cNvSpPr>
            <a:spLocks noChangeArrowheads="1"/>
          </p:cNvSpPr>
          <p:nvPr/>
        </p:nvSpPr>
        <p:spPr bwMode="auto">
          <a:xfrm>
            <a:off x="812800" y="1295400"/>
            <a:ext cx="7908925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marL="342900" indent="-342900">
              <a:buFont typeface="Arial"/>
              <a:buChar char="•"/>
              <a:defRPr/>
            </a:pPr>
            <a:r>
              <a:rPr lang="en-US" sz="2200" b="0" dirty="0"/>
              <a:t>Press and hold “mode” for 3 seconds.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en-US" altLang="ja-JP" sz="2200" b="0" dirty="0">
                <a:ea typeface="HGP創英角ｺﾞｼｯｸUB" charset="0"/>
                <a:cs typeface="HGP創英角ｺﾞｼｯｸUB" charset="0"/>
              </a:rPr>
              <a:t>Press “SET”</a:t>
            </a:r>
            <a:r>
              <a:rPr lang="en-US" altLang="ja-JP" b="0" dirty="0">
                <a:ea typeface="HGP創英角ｺﾞｼｯｸUB" charset="0"/>
                <a:cs typeface="HGP創英角ｺﾞｼｯｸUB" charset="0"/>
              </a:rPr>
              <a:t/>
            </a:r>
            <a:br>
              <a:rPr lang="en-US" altLang="ja-JP" b="0" dirty="0">
                <a:ea typeface="HGP創英角ｺﾞｼｯｸUB" charset="0"/>
                <a:cs typeface="HGP創英角ｺﾞｼｯｸUB" charset="0"/>
              </a:rPr>
            </a:br>
            <a:endParaRPr lang="en-US" altLang="ja-JP" b="0" dirty="0">
              <a:ea typeface="HGP創英角ｺﾞｼｯｸUB" charset="0"/>
              <a:cs typeface="HGP創英角ｺﾞｼｯｸUB" charset="0"/>
            </a:endParaRPr>
          </a:p>
          <a:p>
            <a:pPr marL="342900" indent="-342900">
              <a:buFont typeface="Arial"/>
              <a:buChar char="•"/>
              <a:defRPr/>
            </a:pPr>
            <a:endParaRPr lang="en-US" altLang="ja-JP" b="0" dirty="0">
              <a:ea typeface="HGP創英角ｺﾞｼｯｸUB" charset="0"/>
              <a:cs typeface="HGP創英角ｺﾞｼｯｸUB" charset="0"/>
            </a:endParaRPr>
          </a:p>
          <a:p>
            <a:pPr>
              <a:defRPr/>
            </a:pPr>
            <a:endParaRPr lang="en-US" altLang="ja-JP" sz="2200" b="0" dirty="0">
              <a:ea typeface="HGP創英角ｺﾞｼｯｸUB" charset="0"/>
              <a:cs typeface="HGP創英角ｺﾞｼｯｸUB" charset="0"/>
            </a:endParaRPr>
          </a:p>
          <a:p>
            <a:pPr marL="342900" indent="-342900">
              <a:buFont typeface="Arial"/>
              <a:buChar char="•"/>
              <a:defRPr/>
            </a:pPr>
            <a:r>
              <a:rPr lang="en-US" altLang="ja-JP" sz="2200" b="0" dirty="0">
                <a:ea typeface="HGP創英角ｺﾞｼｯｸUB" charset="0"/>
                <a:cs typeface="HGP創英角ｺﾞｼｯｸUB" charset="0"/>
              </a:rPr>
              <a:t>Press “SET” to perform the zero adjustment</a:t>
            </a:r>
          </a:p>
          <a:p>
            <a:pPr marL="342900" indent="-342900">
              <a:buFont typeface="Arial"/>
              <a:buChar char="•"/>
              <a:defRPr/>
            </a:pPr>
            <a:endParaRPr lang="en-US" altLang="ja-JP" sz="2800" b="0" dirty="0">
              <a:ea typeface="HGP創英角ｺﾞｼｯｸUB" charset="0"/>
              <a:cs typeface="HGP創英角ｺﾞｼｯｸUB" charset="0"/>
            </a:endParaRPr>
          </a:p>
          <a:p>
            <a:pPr marL="342900" indent="-342900">
              <a:buFont typeface="Arial"/>
              <a:buChar char="•"/>
              <a:defRPr/>
            </a:pPr>
            <a:endParaRPr lang="en-US" altLang="ja-JP" sz="2000" b="0" dirty="0">
              <a:ea typeface="HGP創英角ｺﾞｼｯｸUB" charset="0"/>
              <a:cs typeface="HGP創英角ｺﾞｼｯｸUB" charset="0"/>
            </a:endParaRPr>
          </a:p>
          <a:p>
            <a:pPr marL="342900" indent="-342900">
              <a:buFont typeface="Arial"/>
              <a:buChar char="•"/>
              <a:defRPr/>
            </a:pPr>
            <a:endParaRPr lang="en-US" altLang="ja-JP" sz="2000" b="0" dirty="0">
              <a:ea typeface="HGP創英角ｺﾞｼｯｸUB" charset="0"/>
              <a:cs typeface="HGP創英角ｺﾞｼｯｸUB" charset="0"/>
            </a:endParaRPr>
          </a:p>
          <a:p>
            <a:pPr marL="342900" indent="-342900">
              <a:buFont typeface="Arial"/>
              <a:buChar char="•"/>
              <a:defRPr/>
            </a:pPr>
            <a:endParaRPr lang="en-US" altLang="ja-JP" b="0" dirty="0">
              <a:ea typeface="HGP創英角ｺﾞｼｯｸUB" charset="0"/>
              <a:cs typeface="HGP創英角ｺﾞｼｯｸUB" charset="0"/>
            </a:endParaRPr>
          </a:p>
          <a:p>
            <a:pPr marL="342900" indent="-342900">
              <a:buFont typeface="Arial"/>
              <a:buChar char="•"/>
              <a:defRPr/>
            </a:pPr>
            <a:r>
              <a:rPr lang="en-US" altLang="ja-JP" sz="2200" b="0" dirty="0">
                <a:ea typeface="HGP創英角ｺﾞｼｯｸUB" charset="0"/>
                <a:cs typeface="HGP創英角ｺﾞｼｯｸUB" charset="0"/>
              </a:rPr>
              <a:t>The menu displays “ZERO OK” if pass, or “ZERO NG” for fail </a:t>
            </a:r>
            <a:br>
              <a:rPr lang="en-US" altLang="ja-JP" sz="2200" b="0" dirty="0">
                <a:ea typeface="HGP創英角ｺﾞｼｯｸUB" charset="0"/>
                <a:cs typeface="HGP創英角ｺﾞｼｯｸUB" charset="0"/>
              </a:rPr>
            </a:br>
            <a:endParaRPr lang="en-US" altLang="ja-JP" sz="2200" b="0" dirty="0">
              <a:ea typeface="HGP創英角ｺﾞｼｯｸUB" charset="0"/>
              <a:cs typeface="HGP創英角ｺﾞｼｯｸUB" charset="0"/>
            </a:endParaRPr>
          </a:p>
        </p:txBody>
      </p:sp>
      <p:pic>
        <p:nvPicPr>
          <p:cNvPr id="48131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338" y="5359400"/>
            <a:ext cx="2262187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2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338" y="1752600"/>
            <a:ext cx="2262187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338" y="3505200"/>
            <a:ext cx="2251075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4" name="Picture 3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813" y="5359400"/>
            <a:ext cx="2251075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ja-JP">
                <a:latin typeface="Arial" charset="0"/>
                <a:cs typeface="Arial" charset="0"/>
              </a:rPr>
              <a:t>GD-70D Calibration</a:t>
            </a:r>
            <a:endParaRPr lang="ja-JP" altLang="en-US">
              <a:latin typeface="Arial" charset="0"/>
            </a:endParaRPr>
          </a:p>
        </p:txBody>
      </p:sp>
      <p:sp>
        <p:nvSpPr>
          <p:cNvPr id="50178" name="Rectangle 78"/>
          <p:cNvSpPr>
            <a:spLocks noChangeArrowheads="1"/>
          </p:cNvSpPr>
          <p:nvPr/>
        </p:nvSpPr>
        <p:spPr bwMode="auto">
          <a:xfrm>
            <a:off x="1547813" y="3505200"/>
            <a:ext cx="7173912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marL="342900" indent="-342900">
              <a:buFont typeface="Arial" charset="0"/>
              <a:buChar char="•"/>
            </a:pPr>
            <a:r>
              <a:rPr lang="en-US" b="0"/>
              <a:t>Press and hold “mode” for 5 seconds. </a:t>
            </a:r>
          </a:p>
          <a:p>
            <a:pPr marL="342900" indent="-342900">
              <a:buFont typeface="Arial" charset="0"/>
              <a:buChar char="•"/>
            </a:pPr>
            <a:r>
              <a:rPr lang="en-US" altLang="ja-JP" b="0">
                <a:ea typeface="HGP創英角ｺﾞｼｯｸUB" charset="0"/>
                <a:cs typeface="HGP創英角ｺﾞｼｯｸUB" charset="0"/>
              </a:rPr>
              <a:t>Press mode until 2-2.SPAN is displayed</a:t>
            </a:r>
          </a:p>
          <a:p>
            <a:pPr marL="342900" indent="-342900">
              <a:buFont typeface="Arial" charset="0"/>
              <a:buChar char="•"/>
            </a:pPr>
            <a:endParaRPr lang="en-US" altLang="ja-JP" b="0">
              <a:ea typeface="HGP創英角ｺﾞｼｯｸUB" charset="0"/>
              <a:cs typeface="HGP創英角ｺﾞｼｯｸUB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altLang="ja-JP" b="0">
              <a:ea typeface="HGP創英角ｺﾞｼｯｸUB" charset="0"/>
              <a:cs typeface="HGP創英角ｺﾞｼｯｸUB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altLang="ja-JP" b="0">
              <a:ea typeface="HGP創英角ｺﾞｼｯｸUB" charset="0"/>
              <a:cs typeface="HGP創英角ｺﾞｼｯｸUB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altLang="ja-JP" b="0">
              <a:ea typeface="HGP創英角ｺﾞｼｯｸUB" charset="0"/>
              <a:cs typeface="HGP創英角ｺﾞｼｯｸUB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b="0">
                <a:ea typeface="HGP創英角ｺﾞｼｯｸUB" charset="0"/>
                <a:cs typeface="HGP創英角ｺﾞｼｯｸUB" charset="0"/>
              </a:rPr>
              <a:t>Press the Set to select SPAN </a:t>
            </a:r>
          </a:p>
          <a:p>
            <a:pPr marL="342900" indent="-342900">
              <a:buFont typeface="Arial" charset="0"/>
              <a:buChar char="•"/>
            </a:pPr>
            <a:endParaRPr lang="en-US" altLang="ja-JP" b="0">
              <a:ea typeface="HGP創英角ｺﾞｼｯｸUB" charset="0"/>
              <a:cs typeface="HGP創英角ｺﾞｼｯｸUB" charset="0"/>
            </a:endParaRPr>
          </a:p>
        </p:txBody>
      </p:sp>
      <p:pic>
        <p:nvPicPr>
          <p:cNvPr id="50179" name="Picture 10" descr="gd70d-calibrat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663" y="914400"/>
            <a:ext cx="6869112" cy="244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0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588" y="4419600"/>
            <a:ext cx="2251075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ja-JP">
                <a:latin typeface="Arial" charset="0"/>
                <a:cs typeface="Arial" charset="0"/>
              </a:rPr>
              <a:t>GD-70D Calibration</a:t>
            </a:r>
            <a:endParaRPr lang="ja-JP" altLang="en-US">
              <a:latin typeface="Arial" charset="0"/>
            </a:endParaRPr>
          </a:p>
        </p:txBody>
      </p:sp>
      <p:sp>
        <p:nvSpPr>
          <p:cNvPr id="52226" name="Rectangle 78"/>
          <p:cNvSpPr>
            <a:spLocks noChangeArrowheads="1"/>
          </p:cNvSpPr>
          <p:nvPr/>
        </p:nvSpPr>
        <p:spPr bwMode="auto">
          <a:xfrm>
            <a:off x="1547813" y="3505200"/>
            <a:ext cx="7173912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marL="342900" indent="-342900">
              <a:buFont typeface="Arial" charset="0"/>
              <a:buChar char="•"/>
            </a:pPr>
            <a:r>
              <a:rPr lang="en-US" b="0"/>
              <a:t>Press and hold “mode” for 5 seconds. </a:t>
            </a:r>
          </a:p>
          <a:p>
            <a:pPr marL="342900" indent="-342900">
              <a:buFont typeface="Arial" charset="0"/>
              <a:buChar char="•"/>
            </a:pPr>
            <a:r>
              <a:rPr lang="en-US" altLang="ja-JP" b="0">
                <a:ea typeface="HGP創英角ｺﾞｼｯｸUB" charset="0"/>
                <a:cs typeface="HGP創英角ｺﾞｼｯｸUB" charset="0"/>
              </a:rPr>
              <a:t>Press the down arrow to select 1-8.M MODE</a:t>
            </a:r>
          </a:p>
          <a:p>
            <a:pPr marL="342900" indent="-342900">
              <a:buFont typeface="Arial" charset="0"/>
              <a:buChar char="•"/>
            </a:pPr>
            <a:endParaRPr lang="en-US" altLang="ja-JP" b="0">
              <a:ea typeface="HGP創英角ｺﾞｼｯｸUB" charset="0"/>
              <a:cs typeface="HGP創英角ｺﾞｼｯｸUB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altLang="ja-JP" b="0">
              <a:ea typeface="HGP創英角ｺﾞｼｯｸUB" charset="0"/>
              <a:cs typeface="HGP創英角ｺﾞｼｯｸUB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altLang="ja-JP" b="0">
              <a:ea typeface="HGP創英角ｺﾞｼｯｸUB" charset="0"/>
              <a:cs typeface="HGP創英角ｺﾞｼｯｸUB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altLang="ja-JP" b="0">
              <a:ea typeface="HGP創英角ｺﾞｼｯｸUB" charset="0"/>
              <a:cs typeface="HGP創英角ｺﾞｼｯｸUB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b="0">
                <a:ea typeface="HGP創英角ｺﾞｼｯｸUB" charset="0"/>
                <a:cs typeface="HGP創英角ｺﾞｼｯｸUB" charset="0"/>
              </a:rPr>
              <a:t>Press the Set to select 1-8.M MODE</a:t>
            </a:r>
          </a:p>
          <a:p>
            <a:pPr marL="342900" indent="-342900">
              <a:buFont typeface="Arial" charset="0"/>
              <a:buChar char="•"/>
            </a:pPr>
            <a:endParaRPr lang="en-US" altLang="ja-JP" b="0">
              <a:ea typeface="HGP創英角ｺﾞｼｯｸUB" charset="0"/>
              <a:cs typeface="HGP創英角ｺﾞｼｯｸUB" charset="0"/>
            </a:endParaRPr>
          </a:p>
        </p:txBody>
      </p:sp>
      <p:pic>
        <p:nvPicPr>
          <p:cNvPr id="52227" name="Picture 10" descr="gd70d-calibrat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663" y="914400"/>
            <a:ext cx="6869112" cy="244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8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9863" y="4343400"/>
            <a:ext cx="2168525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ja-JP">
                <a:latin typeface="Arial" charset="0"/>
                <a:cs typeface="Arial" charset="0"/>
              </a:rPr>
              <a:t>GD-70D Calibration</a:t>
            </a:r>
            <a:endParaRPr lang="ja-JP" altLang="en-US">
              <a:latin typeface="Arial" charset="0"/>
            </a:endParaRPr>
          </a:p>
        </p:txBody>
      </p:sp>
      <p:sp>
        <p:nvSpPr>
          <p:cNvPr id="54274" name="Rectangle 78"/>
          <p:cNvSpPr>
            <a:spLocks noChangeArrowheads="1"/>
          </p:cNvSpPr>
          <p:nvPr/>
        </p:nvSpPr>
        <p:spPr bwMode="auto">
          <a:xfrm>
            <a:off x="1547813" y="1295400"/>
            <a:ext cx="7456487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marL="342900" indent="-342900">
              <a:buFont typeface="Arial" charset="0"/>
              <a:buChar char="•"/>
            </a:pPr>
            <a:r>
              <a:rPr lang="en-US" b="0"/>
              <a:t>Then press the SET key again for three seconds.</a:t>
            </a:r>
            <a:endParaRPr lang="en-US" altLang="ja-JP" sz="1800" b="0">
              <a:ea typeface="HGP創英角ｺﾞｼｯｸUB" charset="0"/>
              <a:cs typeface="HGP創英角ｺﾞｼｯｸUB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altLang="ja-JP" sz="2800" b="0">
              <a:ea typeface="HGP創英角ｺﾞｼｯｸUB" charset="0"/>
              <a:cs typeface="HGP創英角ｺﾞｼｯｸUB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altLang="ja-JP" sz="2800" b="0">
              <a:ea typeface="HGP創英角ｺﾞｼｯｸUB" charset="0"/>
              <a:cs typeface="HGP創英角ｺﾞｼｯｸUB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altLang="ja-JP" sz="2800" b="0">
              <a:ea typeface="HGP創英角ｺﾞｼｯｸUB" charset="0"/>
              <a:cs typeface="HGP創英角ｺﾞｼｯｸUB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altLang="ja-JP" sz="2800" b="0">
              <a:ea typeface="HGP創英角ｺﾞｼｯｸUB" charset="0"/>
              <a:cs typeface="HGP創英角ｺﾞｼｯｸUB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altLang="ja-JP" b="0">
                <a:ea typeface="HGP創英角ｺﾞｼｯｸUB" charset="0"/>
                <a:cs typeface="HGP創英角ｺﾞｼｯｸUB" charset="0"/>
              </a:rPr>
              <a:t>2.0 GAS TEST</a:t>
            </a:r>
            <a:br>
              <a:rPr lang="en-US" altLang="ja-JP" b="0">
                <a:ea typeface="HGP創英角ｺﾞｼｯｸUB" charset="0"/>
                <a:cs typeface="HGP創英角ｺﾞｼｯｸUB" charset="0"/>
              </a:rPr>
            </a:br>
            <a:r>
              <a:rPr lang="en-US" altLang="ja-JP" b="0">
                <a:ea typeface="HGP創英角ｺﾞｼｯｸUB" charset="0"/>
                <a:cs typeface="HGP創英角ｺﾞｼｯｸUB" charset="0"/>
              </a:rPr>
              <a:t>Perform a test with the gas. Similar to the detection </a:t>
            </a:r>
            <a:br>
              <a:rPr lang="en-US" altLang="ja-JP" b="0">
                <a:ea typeface="HGP創英角ｺﾞｼｯｸUB" charset="0"/>
                <a:cs typeface="HGP創英角ｺﾞｼｯｸUB" charset="0"/>
              </a:rPr>
            </a:br>
            <a:r>
              <a:rPr lang="en-US" altLang="ja-JP" b="0">
                <a:ea typeface="HGP創英角ｺﾞｼｯｸUB" charset="0"/>
                <a:cs typeface="HGP創英角ｺﾞｼｯｸUB" charset="0"/>
              </a:rPr>
              <a:t>mode, the reading changes and the alarm lamp </a:t>
            </a:r>
            <a:br>
              <a:rPr lang="en-US" altLang="ja-JP" b="0">
                <a:ea typeface="HGP創英角ｺﾞｼｯｸUB" charset="0"/>
                <a:cs typeface="HGP創英角ｺﾞｼｯｸUB" charset="0"/>
              </a:rPr>
            </a:br>
            <a:r>
              <a:rPr lang="en-US" altLang="ja-JP" b="0">
                <a:ea typeface="HGP創英角ｺﾞｼｯｸUB" charset="0"/>
                <a:cs typeface="HGP創英角ｺﾞｼｯｸUB" charset="0"/>
              </a:rPr>
              <a:t>lights up after the gas is introduced, but the contact </a:t>
            </a:r>
            <a:br>
              <a:rPr lang="en-US" altLang="ja-JP" b="0">
                <a:ea typeface="HGP創英角ｺﾞｼｯｸUB" charset="0"/>
                <a:cs typeface="HGP創英角ｺﾞｼｯｸUB" charset="0"/>
              </a:rPr>
            </a:br>
            <a:r>
              <a:rPr lang="en-US" altLang="ja-JP" b="0">
                <a:ea typeface="HGP創英角ｺﾞｼｯｸUB" charset="0"/>
                <a:cs typeface="HGP創英角ｺﾞｼｯｸUB" charset="0"/>
              </a:rPr>
              <a:t>is not activated.</a:t>
            </a:r>
          </a:p>
        </p:txBody>
      </p:sp>
      <p:pic>
        <p:nvPicPr>
          <p:cNvPr id="54275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8463" y="1803400"/>
            <a:ext cx="2168525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8463" y="5257800"/>
            <a:ext cx="2168525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AutoShape 18"/>
          <p:cNvSpPr>
            <a:spLocks noChangeArrowheads="1"/>
          </p:cNvSpPr>
          <p:nvPr/>
        </p:nvSpPr>
        <p:spPr bwMode="auto">
          <a:xfrm>
            <a:off x="3908425" y="1816100"/>
            <a:ext cx="4954588" cy="1511300"/>
          </a:xfrm>
          <a:prstGeom prst="roundRect">
            <a:avLst>
              <a:gd name="adj" fmla="val 16667"/>
            </a:avLst>
          </a:prstGeom>
          <a:solidFill>
            <a:srgbClr val="FFCC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altLang="ja-JP" sz="2800" b="0">
                <a:solidFill>
                  <a:srgbClr val="FF0000"/>
                </a:solidFill>
                <a:ea typeface="HGP創英角ｺﾞｼｯｸUB" charset="0"/>
                <a:cs typeface="HGP創英角ｺﾞｼｯｸUB" charset="0"/>
              </a:rPr>
              <a:t>Universal design</a:t>
            </a:r>
            <a:endParaRPr lang="ja-JP" altLang="en-US" sz="2800" b="0">
              <a:solidFill>
                <a:srgbClr val="FF0000"/>
              </a:solidFill>
              <a:ea typeface="HGP創英角ｺﾞｼｯｸUB" charset="0"/>
              <a:cs typeface="HGP創英角ｺﾞｼｯｸUB" charset="0"/>
            </a:endParaRPr>
          </a:p>
          <a:p>
            <a:r>
              <a:rPr lang="ja-JP" altLang="en-US" sz="1400">
                <a:latin typeface="HGP創英角ｺﾞｼｯｸUB" charset="0"/>
                <a:ea typeface="HGP創英角ｺﾞｼｯｸUB" charset="0"/>
                <a:cs typeface="HGP創英角ｺﾞｼｯｸUB" charset="0"/>
              </a:rPr>
              <a:t>　</a:t>
            </a:r>
            <a:r>
              <a:rPr lang="en-US" altLang="ja-JP" sz="1200" b="0">
                <a:solidFill>
                  <a:srgbClr val="002060"/>
                </a:solidFill>
                <a:ea typeface="HGP創英角ｺﾞｼｯｸUB" charset="0"/>
                <a:cs typeface="HGP創英角ｺﾞｼｯｸUB" charset="0"/>
              </a:rPr>
              <a:t>1)  Basic components consists of:</a:t>
            </a:r>
          </a:p>
          <a:p>
            <a:r>
              <a:rPr lang="en-US" altLang="ja-JP" sz="1200" b="0">
                <a:solidFill>
                  <a:srgbClr val="002060"/>
                </a:solidFill>
                <a:ea typeface="HGP創英角ｺﾞｼｯｸUB" charset="0"/>
                <a:cs typeface="HGP創英角ｺﾞｼｯｸUB" charset="0"/>
              </a:rPr>
              <a:t>       * Main PCB, Sensor assembly and Pump unit</a:t>
            </a:r>
            <a:endParaRPr lang="ja-JP" altLang="en-US" sz="1200" b="0">
              <a:solidFill>
                <a:srgbClr val="002060"/>
              </a:solidFill>
              <a:ea typeface="HGP創英角ｺﾞｼｯｸUB" charset="0"/>
              <a:cs typeface="HGP創英角ｺﾞｼｯｸUB" charset="0"/>
            </a:endParaRPr>
          </a:p>
          <a:p>
            <a:r>
              <a:rPr lang="ja-JP" altLang="en-US" sz="1200" b="0">
                <a:solidFill>
                  <a:srgbClr val="002060"/>
                </a:solidFill>
                <a:ea typeface="HGP創英角ｺﾞｼｯｸUB" charset="0"/>
                <a:cs typeface="HGP創英角ｺﾞｼｯｸUB" charset="0"/>
              </a:rPr>
              <a:t>　</a:t>
            </a:r>
            <a:r>
              <a:rPr lang="en-US" altLang="ja-JP" sz="1200" b="0">
                <a:solidFill>
                  <a:srgbClr val="002060"/>
                </a:solidFill>
                <a:ea typeface="HGP創英角ｺﾞｼｯｸUB" charset="0"/>
                <a:cs typeface="HGP創英角ｺﾞｼｯｸUB" charset="0"/>
              </a:rPr>
              <a:t>2)  Easy maintenance from front access.  No tools required.</a:t>
            </a:r>
            <a:endParaRPr lang="ja-JP" altLang="en-US" sz="1200" b="0">
              <a:solidFill>
                <a:srgbClr val="002060"/>
              </a:solidFill>
              <a:ea typeface="HGP創英角ｺﾞｼｯｸUB" charset="0"/>
              <a:cs typeface="HGP創英角ｺﾞｼｯｸUB" charset="0"/>
            </a:endParaRPr>
          </a:p>
          <a:p>
            <a:r>
              <a:rPr lang="ja-JP" altLang="en-US" sz="1200" b="0">
                <a:solidFill>
                  <a:srgbClr val="002060"/>
                </a:solidFill>
                <a:ea typeface="HGP創英角ｺﾞｼｯｸUB" charset="0"/>
                <a:cs typeface="HGP創英角ｺﾞｼｯｸUB" charset="0"/>
              </a:rPr>
              <a:t>　</a:t>
            </a:r>
            <a:r>
              <a:rPr lang="en-US" altLang="ja-JP" sz="1200" b="0">
                <a:solidFill>
                  <a:srgbClr val="002060"/>
                </a:solidFill>
                <a:ea typeface="HGP創英角ｺﾞｼｯｸUB" charset="0"/>
                <a:cs typeface="HGP創英角ｺﾞｼｯｸUB" charset="0"/>
              </a:rPr>
              <a:t>3)  Large LCD (White-color backlight)</a:t>
            </a:r>
            <a:endParaRPr lang="ja-JP" altLang="en-US" sz="1200" b="0">
              <a:solidFill>
                <a:srgbClr val="002060"/>
              </a:solidFill>
              <a:ea typeface="HGP創英角ｺﾞｼｯｸUB" charset="0"/>
              <a:cs typeface="HGP創英角ｺﾞｼｯｸUB" charset="0"/>
            </a:endParaRPr>
          </a:p>
          <a:p>
            <a:r>
              <a:rPr lang="ja-JP" altLang="en-US" sz="1200" b="0">
                <a:solidFill>
                  <a:srgbClr val="002060"/>
                </a:solidFill>
                <a:ea typeface="HGP創英角ｺﾞｼｯｸUB" charset="0"/>
                <a:cs typeface="HGP創英角ｺﾞｼｯｸUB" charset="0"/>
              </a:rPr>
              <a:t>　</a:t>
            </a:r>
            <a:r>
              <a:rPr lang="en-US" altLang="ja-JP" sz="1200" b="0">
                <a:solidFill>
                  <a:srgbClr val="002060"/>
                </a:solidFill>
                <a:ea typeface="HGP創英角ｺﾞｼｯｸUB" charset="0"/>
                <a:cs typeface="HGP創英角ｺﾞｼｯｸUB" charset="0"/>
              </a:rPr>
              <a:t>4)  No need for daily check.  Auto flow adjustment and self diagnosis.</a:t>
            </a:r>
            <a:endParaRPr lang="ja-JP" altLang="en-US" sz="1200">
              <a:solidFill>
                <a:srgbClr val="002060"/>
              </a:solidFill>
              <a:ea typeface="HGP創英角ｺﾞｼｯｸUB" charset="0"/>
              <a:cs typeface="HGP創英角ｺﾞｼｯｸUB" charset="0"/>
            </a:endParaRPr>
          </a:p>
        </p:txBody>
      </p:sp>
      <p:sp>
        <p:nvSpPr>
          <p:cNvPr id="19458" name="AutoShape 19"/>
          <p:cNvSpPr>
            <a:spLocks noChangeArrowheads="1"/>
          </p:cNvSpPr>
          <p:nvPr/>
        </p:nvSpPr>
        <p:spPr bwMode="auto">
          <a:xfrm>
            <a:off x="3908425" y="3416300"/>
            <a:ext cx="4954588" cy="1435100"/>
          </a:xfrm>
          <a:prstGeom prst="roundRect">
            <a:avLst>
              <a:gd name="adj" fmla="val 16667"/>
            </a:avLst>
          </a:prstGeom>
          <a:solidFill>
            <a:srgbClr val="CCFFCC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altLang="ja-JP" sz="2800" b="0">
                <a:solidFill>
                  <a:srgbClr val="FF0000"/>
                </a:solidFill>
                <a:ea typeface="HGP創英角ｺﾞｼｯｸUB" charset="0"/>
                <a:cs typeface="HGP創英角ｺﾞｼｯｸUB" charset="0"/>
              </a:rPr>
              <a:t>Compact and Renewable</a:t>
            </a:r>
          </a:p>
          <a:p>
            <a:r>
              <a:rPr lang="en-US" altLang="ja-JP" sz="1400">
                <a:latin typeface="Century" charset="0"/>
              </a:rPr>
              <a:t>  </a:t>
            </a:r>
            <a:r>
              <a:rPr lang="en-US" altLang="ja-JP" sz="1200" b="0">
                <a:solidFill>
                  <a:srgbClr val="002060"/>
                </a:solidFill>
                <a:ea typeface="HGP創英角ｺﾞｼｯｸUB" charset="0"/>
                <a:cs typeface="HGP創英角ｺﾞｼｯｸUB" charset="0"/>
              </a:rPr>
              <a:t>5)  Power-saving technology</a:t>
            </a:r>
          </a:p>
          <a:p>
            <a:r>
              <a:rPr lang="en-US" altLang="ja-JP" sz="1200" b="0">
                <a:solidFill>
                  <a:srgbClr val="002060"/>
                </a:solidFill>
                <a:ea typeface="HGP創英角ｺﾞｼｯｸUB" charset="0"/>
                <a:cs typeface="HGP創英角ｺﾞｼｯｸUB" charset="0"/>
              </a:rPr>
              <a:t>  6)  Simple Operation</a:t>
            </a:r>
          </a:p>
          <a:p>
            <a:r>
              <a:rPr lang="en-US" altLang="ja-JP" sz="1200" b="0">
                <a:solidFill>
                  <a:srgbClr val="002060"/>
                </a:solidFill>
                <a:ea typeface="HGP創英角ｺﾞｼｯｸUB" charset="0"/>
                <a:cs typeface="HGP創英角ｺﾞｼｯｸUB" charset="0"/>
              </a:rPr>
              <a:t>  7)  Smaller size and weight </a:t>
            </a:r>
          </a:p>
          <a:p>
            <a:r>
              <a:rPr lang="en-US" altLang="ja-JP" sz="1200">
                <a:solidFill>
                  <a:srgbClr val="002060"/>
                </a:solidFill>
                <a:ea typeface="HGP創英角ｺﾞｼｯｸUB" charset="0"/>
                <a:cs typeface="HGP創英角ｺﾞｼｯｸUB" charset="0"/>
              </a:rPr>
              <a:t>  </a:t>
            </a:r>
            <a:r>
              <a:rPr lang="en-US" altLang="ja-JP" sz="1200" b="0">
                <a:solidFill>
                  <a:srgbClr val="002060"/>
                </a:solidFill>
                <a:ea typeface="HGP創英角ｺﾞｼｯｸUB" charset="0"/>
                <a:cs typeface="HGP創英角ｺﾞｼｯｸUB" charset="0"/>
              </a:rPr>
              <a:t>8)  Recyclable sensor/amplifier module</a:t>
            </a:r>
            <a:endParaRPr lang="ja-JP" altLang="en-US" sz="1200" b="0">
              <a:solidFill>
                <a:srgbClr val="002060"/>
              </a:solidFill>
              <a:ea typeface="HGP創英角ｺﾞｼｯｸUB" charset="0"/>
              <a:cs typeface="HGP創英角ｺﾞｼｯｸUB" charset="0"/>
            </a:endParaRPr>
          </a:p>
        </p:txBody>
      </p:sp>
      <p:sp>
        <p:nvSpPr>
          <p:cNvPr id="19459" name="AutoShape 20"/>
          <p:cNvSpPr>
            <a:spLocks noChangeArrowheads="1"/>
          </p:cNvSpPr>
          <p:nvPr/>
        </p:nvSpPr>
        <p:spPr bwMode="auto">
          <a:xfrm>
            <a:off x="3938588" y="4927600"/>
            <a:ext cx="4783137" cy="1524000"/>
          </a:xfrm>
          <a:prstGeom prst="roundRect">
            <a:avLst>
              <a:gd name="adj" fmla="val 16667"/>
            </a:avLst>
          </a:prstGeom>
          <a:solidFill>
            <a:srgbClr val="FFFF99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altLang="ja-JP" sz="2800" b="0">
                <a:solidFill>
                  <a:srgbClr val="FF0000"/>
                </a:solidFill>
                <a:ea typeface="HGP創英角ｺﾞｼｯｸUB" charset="0"/>
                <a:cs typeface="HGP創英角ｺﾞｼｯｸUB" charset="0"/>
              </a:rPr>
              <a:t>International Certificate</a:t>
            </a:r>
          </a:p>
          <a:p>
            <a:r>
              <a:rPr lang="ja-JP" altLang="en-US" sz="1400">
                <a:solidFill>
                  <a:srgbClr val="2D2D8A"/>
                </a:solidFill>
                <a:latin typeface="HGP創英角ｺﾞｼｯｸUB" charset="0"/>
                <a:ea typeface="HGP創英角ｺﾞｼｯｸUB" charset="0"/>
                <a:cs typeface="HGP創英角ｺﾞｼｯｸUB" charset="0"/>
              </a:rPr>
              <a:t>　</a:t>
            </a:r>
            <a:r>
              <a:rPr lang="en-US" altLang="ja-JP" sz="1200" b="0">
                <a:solidFill>
                  <a:srgbClr val="002060"/>
                </a:solidFill>
                <a:ea typeface="HGP創英角ｺﾞｼｯｸUB" charset="0"/>
                <a:cs typeface="HGP創英角ｺﾞｼｯｸUB" charset="0"/>
              </a:rPr>
              <a:t>9)  RoHS/CE</a:t>
            </a:r>
            <a:r>
              <a:rPr lang="ja-JP" altLang="en-US" sz="1200" b="0">
                <a:solidFill>
                  <a:srgbClr val="002060"/>
                </a:solidFill>
                <a:ea typeface="HGP創英角ｺﾞｼｯｸUB" charset="0"/>
                <a:cs typeface="HGP創英角ｺﾞｼｯｸUB" charset="0"/>
              </a:rPr>
              <a:t> </a:t>
            </a:r>
            <a:r>
              <a:rPr lang="en-US" altLang="ja-JP" sz="1200" b="0">
                <a:solidFill>
                  <a:srgbClr val="002060"/>
                </a:solidFill>
                <a:ea typeface="HGP創英角ｺﾞｼｯｸUB" charset="0"/>
                <a:cs typeface="HGP創英角ｺﾞｼｯｸUB" charset="0"/>
              </a:rPr>
              <a:t>marking</a:t>
            </a:r>
            <a:endParaRPr lang="ja-JP" altLang="en-US" sz="1200" b="0">
              <a:solidFill>
                <a:srgbClr val="002060"/>
              </a:solidFill>
              <a:ea typeface="HGP創英角ｺﾞｼｯｸUB" charset="0"/>
              <a:cs typeface="HGP創英角ｺﾞｼｯｸUB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773723" y="5232401"/>
            <a:ext cx="3052396" cy="1076325"/>
          </a:xfrm>
          <a:prstGeom prst="homePlate">
            <a:avLst>
              <a:gd name="adj" fmla="val 49996"/>
            </a:avLst>
          </a:prstGeom>
          <a:gradFill flip="none" rotWithShape="1">
            <a:gsLst>
              <a:gs pos="0">
                <a:srgbClr val="002060">
                  <a:tint val="66000"/>
                  <a:satMod val="160000"/>
                </a:srgbClr>
              </a:gs>
              <a:gs pos="50000">
                <a:srgbClr val="002060">
                  <a:tint val="44500"/>
                  <a:satMod val="160000"/>
                </a:srgbClr>
              </a:gs>
              <a:gs pos="100000">
                <a:srgbClr val="002060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20000"/>
              </a:spcBef>
              <a:defRPr/>
            </a:pPr>
            <a:r>
              <a:rPr lang="en-US" altLang="ja-JP" sz="1800" dirty="0" smtClean="0">
                <a:solidFill>
                  <a:srgbClr val="222268"/>
                </a:solidFill>
                <a:ea typeface="Arial" charset="0"/>
                <a:cs typeface="Arial" charset="0"/>
              </a:rPr>
              <a:t>Global standard</a:t>
            </a: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773723" y="3556001"/>
            <a:ext cx="3052396" cy="1076325"/>
          </a:xfrm>
          <a:prstGeom prst="homePlate">
            <a:avLst>
              <a:gd name="adj" fmla="val 49996"/>
            </a:avLst>
          </a:prstGeom>
          <a:gradFill flip="none" rotWithShape="1">
            <a:gsLst>
              <a:gs pos="0">
                <a:srgbClr val="008000">
                  <a:tint val="66000"/>
                  <a:satMod val="160000"/>
                </a:srgbClr>
              </a:gs>
              <a:gs pos="50000">
                <a:srgbClr val="008000">
                  <a:tint val="44500"/>
                  <a:satMod val="160000"/>
                </a:srgbClr>
              </a:gs>
              <a:gs pos="100000">
                <a:srgbClr val="0080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20000"/>
              </a:spcBef>
              <a:defRPr/>
            </a:pPr>
            <a:r>
              <a:rPr lang="en-US" altLang="ja-JP" sz="1800" dirty="0" smtClean="0">
                <a:solidFill>
                  <a:srgbClr val="222268"/>
                </a:solidFill>
                <a:cs typeface="Arial" charset="0"/>
              </a:rPr>
              <a:t>Environmentally Friendly</a:t>
            </a:r>
          </a:p>
          <a:p>
            <a:pPr eaLnBrk="1" hangingPunct="1">
              <a:spcBef>
                <a:spcPct val="20000"/>
              </a:spcBef>
              <a:defRPr/>
            </a:pPr>
            <a:r>
              <a:rPr lang="en-US" altLang="ja-JP" sz="1800" dirty="0" smtClean="0">
                <a:solidFill>
                  <a:srgbClr val="222268"/>
                </a:solidFill>
                <a:cs typeface="Arial" charset="0"/>
              </a:rPr>
              <a:t>Design</a:t>
            </a:r>
          </a:p>
        </p:txBody>
      </p:sp>
      <p:sp>
        <p:nvSpPr>
          <p:cNvPr id="19466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</a:rPr>
              <a:t>Concept</a:t>
            </a:r>
          </a:p>
        </p:txBody>
      </p:sp>
      <p:sp>
        <p:nvSpPr>
          <p:cNvPr id="1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773723" y="2022476"/>
            <a:ext cx="3052397" cy="1076325"/>
          </a:xfrm>
          <a:prstGeom prst="homePlate">
            <a:avLst>
              <a:gd name="adj" fmla="val 49996"/>
            </a:avLst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38100">
            <a:miter lim="800000"/>
            <a:headEnd/>
            <a:tailEnd/>
          </a:ln>
          <a:extLst/>
        </p:spPr>
        <p:txBody>
          <a:bodyPr wrap="none" anchor="ctr"/>
          <a:lstStyle>
            <a:lvl1pPr marL="342900" indent="-342900" eaLnBrk="0" hangingPunct="0"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buFont typeface="Wingdings" charset="0"/>
              <a:buNone/>
              <a:defRPr/>
            </a:pPr>
            <a:r>
              <a:rPr kumimoji="0" lang="en-US" altLang="ja-JP" sz="1800" dirty="0">
                <a:solidFill>
                  <a:srgbClr val="222268"/>
                </a:solidFill>
                <a:cs typeface="Arial" charset="0"/>
              </a:rPr>
              <a:t>Improved Function</a:t>
            </a:r>
          </a:p>
        </p:txBody>
      </p:sp>
      <p:sp>
        <p:nvSpPr>
          <p:cNvPr id="19470" name="テキスト ボックス 14"/>
          <p:cNvSpPr txBox="1">
            <a:spLocks noChangeArrowheads="1"/>
          </p:cNvSpPr>
          <p:nvPr/>
        </p:nvSpPr>
        <p:spPr bwMode="auto">
          <a:xfrm>
            <a:off x="760413" y="1250950"/>
            <a:ext cx="85232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kumimoji="1" lang="en-US" altLang="ja-JP" sz="1800">
                <a:solidFill>
                  <a:srgbClr val="000000"/>
                </a:solidFill>
                <a:cs typeface="Arial" charset="0"/>
              </a:rPr>
              <a:t>GD-70D has been developed to fulfill all the customer’s wants and needs</a:t>
            </a:r>
            <a:endParaRPr kumimoji="1" lang="ja-JP" altLang="en-US" sz="1800" b="0">
              <a:solidFill>
                <a:srgbClr val="000000"/>
              </a:solidFill>
              <a:ea typeface="HGP創英角ｺﾞｼｯｸUB" charset="0"/>
              <a:cs typeface="HGP創英角ｺﾞｼｯｸUB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ja-JP">
                <a:latin typeface="Arial" charset="0"/>
                <a:cs typeface="Arial" charset="0"/>
              </a:rPr>
              <a:t>GD-70D Calibration</a:t>
            </a:r>
            <a:endParaRPr lang="ja-JP" altLang="en-US">
              <a:latin typeface="Arial" charset="0"/>
            </a:endParaRPr>
          </a:p>
        </p:txBody>
      </p:sp>
      <p:sp>
        <p:nvSpPr>
          <p:cNvPr id="41986" name="Rectangle 78"/>
          <p:cNvSpPr>
            <a:spLocks noChangeArrowheads="1"/>
          </p:cNvSpPr>
          <p:nvPr/>
        </p:nvSpPr>
        <p:spPr bwMode="auto">
          <a:xfrm>
            <a:off x="1547813" y="1295400"/>
            <a:ext cx="82296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marL="342900" indent="-342900">
              <a:buFont typeface="Arial" charset="0"/>
              <a:buChar char="•"/>
              <a:defRPr/>
            </a:pPr>
            <a:r>
              <a:rPr lang="en-US" b="0" dirty="0"/>
              <a:t>2-1. ZERO</a:t>
            </a:r>
            <a:br>
              <a:rPr lang="en-US" b="0" dirty="0"/>
            </a:br>
            <a:r>
              <a:rPr lang="en-US" sz="1800" b="0" dirty="0"/>
              <a:t>Perform the zero adjustment.</a:t>
            </a:r>
            <a:endParaRPr lang="en-US" altLang="ja-JP" sz="1800" b="0" dirty="0">
              <a:ea typeface="HGP創英角ｺﾞｼｯｸUB" charset="0"/>
              <a:cs typeface="HGP創英角ｺﾞｼｯｸUB" charset="0"/>
            </a:endParaRPr>
          </a:p>
          <a:p>
            <a:pPr marL="342900" indent="-342900">
              <a:buFont typeface="Arial" charset="0"/>
              <a:buChar char="•"/>
              <a:defRPr/>
            </a:pPr>
            <a:endParaRPr lang="en-US" altLang="ja-JP" sz="2800" b="0" dirty="0">
              <a:ea typeface="HGP創英角ｺﾞｼｯｸUB" charset="0"/>
              <a:cs typeface="HGP創英角ｺﾞｼｯｸUB" charset="0"/>
            </a:endParaRPr>
          </a:p>
          <a:p>
            <a:pPr marL="342900" indent="-342900">
              <a:buFont typeface="Arial" charset="0"/>
              <a:buChar char="•"/>
              <a:defRPr/>
            </a:pPr>
            <a:endParaRPr lang="en-US" altLang="ja-JP" sz="2800" b="0" dirty="0">
              <a:ea typeface="HGP創英角ｺﾞｼｯｸUB" charset="0"/>
              <a:cs typeface="HGP創英角ｺﾞｼｯｸUB" charset="0"/>
            </a:endParaRPr>
          </a:p>
          <a:p>
            <a:pPr marL="342900" indent="-342900">
              <a:buFont typeface="Arial" charset="0"/>
              <a:buChar char="•"/>
              <a:defRPr/>
            </a:pPr>
            <a:endParaRPr lang="en-US" altLang="ja-JP" sz="2800" b="0" dirty="0">
              <a:ea typeface="HGP創英角ｺﾞｼｯｸUB" charset="0"/>
              <a:cs typeface="HGP創英角ｺﾞｼｯｸUB" charset="0"/>
            </a:endParaRPr>
          </a:p>
          <a:p>
            <a:pPr marL="342900" indent="-342900">
              <a:buFont typeface="Arial" charset="0"/>
              <a:buChar char="•"/>
              <a:defRPr/>
            </a:pPr>
            <a:r>
              <a:rPr lang="en-US" altLang="ja-JP" b="0" dirty="0">
                <a:ea typeface="HGP創英角ｺﾞｼｯｸUB" charset="0"/>
                <a:cs typeface="HGP創英角ｺﾞｼｯｸUB" charset="0"/>
              </a:rPr>
              <a:t>2.2 GAS TEST</a:t>
            </a:r>
            <a:br>
              <a:rPr lang="en-US" altLang="ja-JP" b="0" dirty="0">
                <a:ea typeface="HGP創英角ｺﾞｼｯｸUB" charset="0"/>
                <a:cs typeface="HGP創英角ｺﾞｼｯｸUB" charset="0"/>
              </a:rPr>
            </a:br>
            <a:r>
              <a:rPr lang="en-US" altLang="ja-JP" b="0" dirty="0">
                <a:ea typeface="HGP創英角ｺﾞｼｯｸUB" charset="0"/>
                <a:cs typeface="HGP創英角ｺﾞｼｯｸUB" charset="0"/>
              </a:rPr>
              <a:t>Perform a test with the gas. Similar to the detection </a:t>
            </a:r>
            <a:br>
              <a:rPr lang="en-US" altLang="ja-JP" b="0" dirty="0">
                <a:ea typeface="HGP創英角ｺﾞｼｯｸUB" charset="0"/>
                <a:cs typeface="HGP創英角ｺﾞｼｯｸUB" charset="0"/>
              </a:rPr>
            </a:br>
            <a:r>
              <a:rPr lang="en-US" altLang="ja-JP" b="0" dirty="0">
                <a:ea typeface="HGP創英角ｺﾞｼｯｸUB" charset="0"/>
                <a:cs typeface="HGP創英角ｺﾞｼｯｸUB" charset="0"/>
              </a:rPr>
              <a:t>mode, the reading changes and the alarm lamp </a:t>
            </a:r>
            <a:br>
              <a:rPr lang="en-US" altLang="ja-JP" b="0" dirty="0">
                <a:ea typeface="HGP創英角ｺﾞｼｯｸUB" charset="0"/>
                <a:cs typeface="HGP創英角ｺﾞｼｯｸUB" charset="0"/>
              </a:rPr>
            </a:br>
            <a:r>
              <a:rPr lang="en-US" altLang="ja-JP" b="0" dirty="0">
                <a:ea typeface="HGP創英角ｺﾞｼｯｸUB" charset="0"/>
                <a:cs typeface="HGP創英角ｺﾞｼｯｸUB" charset="0"/>
              </a:rPr>
              <a:t>lights up after the gas is introduced, but the contact</a:t>
            </a:r>
            <a:br>
              <a:rPr lang="en-US" altLang="ja-JP" b="0" dirty="0">
                <a:ea typeface="HGP創英角ｺﾞｼｯｸUB" charset="0"/>
                <a:cs typeface="HGP創英角ｺﾞｼｯｸUB" charset="0"/>
              </a:rPr>
            </a:br>
            <a:r>
              <a:rPr lang="en-US" altLang="ja-JP" b="0" dirty="0">
                <a:ea typeface="HGP創英角ｺﾞｼｯｸUB" charset="0"/>
                <a:cs typeface="HGP創英角ｺﾞｼｯｸUB" charset="0"/>
              </a:rPr>
              <a:t>is not activated.</a:t>
            </a:r>
          </a:p>
          <a:p>
            <a:pPr marL="342900" indent="-342900">
              <a:buFont typeface="Arial" charset="0"/>
              <a:buChar char="•"/>
              <a:defRPr/>
            </a:pPr>
            <a:endParaRPr lang="en-US" altLang="ja-JP" sz="1800" b="0" dirty="0">
              <a:ea typeface="HGP創英角ｺﾞｼｯｸUB" charset="0"/>
              <a:cs typeface="HGP創英角ｺﾞｼｯｸUB" charset="0"/>
            </a:endParaRPr>
          </a:p>
          <a:p>
            <a:pPr marL="342900" indent="-342900">
              <a:buFont typeface="Arial" charset="0"/>
              <a:buChar char="•"/>
              <a:defRPr/>
            </a:pPr>
            <a:endParaRPr lang="en-US" altLang="ja-JP" sz="1800" b="0" dirty="0">
              <a:ea typeface="HGP創英角ｺﾞｼｯｸUB" charset="0"/>
              <a:cs typeface="HGP創英角ｺﾞｼｯｸUB" charset="0"/>
            </a:endParaRPr>
          </a:p>
          <a:p>
            <a:pPr marL="342900" indent="-342900">
              <a:buFont typeface="Arial" charset="0"/>
              <a:buChar char="•"/>
              <a:defRPr/>
            </a:pPr>
            <a:endParaRPr lang="en-US" altLang="ja-JP" sz="1800" b="0" dirty="0">
              <a:ea typeface="HGP創英角ｺﾞｼｯｸUB" charset="0"/>
              <a:cs typeface="HGP創英角ｺﾞｼｯｸUB" charset="0"/>
            </a:endParaRPr>
          </a:p>
          <a:p>
            <a:pPr>
              <a:defRPr/>
            </a:pPr>
            <a:endParaRPr lang="en-US" altLang="ja-JP" b="0" dirty="0">
              <a:ea typeface="HGP創英角ｺﾞｼｯｸUB" charset="0"/>
              <a:cs typeface="HGP創英角ｺﾞｼｯｸUB" charset="0"/>
            </a:endParaRPr>
          </a:p>
          <a:p>
            <a:pPr marL="342900" indent="-342900">
              <a:buFont typeface="Arial" charset="0"/>
              <a:buChar char="•"/>
              <a:defRPr/>
            </a:pPr>
            <a:r>
              <a:rPr lang="en-US" altLang="ja-JP" b="0" dirty="0">
                <a:ea typeface="HGP創英角ｺﾞｼｯｸUB" charset="0"/>
                <a:cs typeface="HGP創英角ｺﾞｼｯｸUB" charset="0"/>
              </a:rPr>
              <a:t>Press Set to begin Span Adjustment</a:t>
            </a:r>
          </a:p>
        </p:txBody>
      </p:sp>
      <p:pic>
        <p:nvPicPr>
          <p:cNvPr id="5632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2763" y="2082800"/>
            <a:ext cx="2168525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2763" y="4889500"/>
            <a:ext cx="2168525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ja-JP">
                <a:latin typeface="Arial" charset="0"/>
                <a:cs typeface="Arial" charset="0"/>
              </a:rPr>
              <a:t>GD-70D Calibration</a:t>
            </a:r>
            <a:endParaRPr lang="ja-JP" altLang="en-US">
              <a:latin typeface="Arial" charset="0"/>
            </a:endParaRPr>
          </a:p>
        </p:txBody>
      </p:sp>
      <p:sp>
        <p:nvSpPr>
          <p:cNvPr id="44034" name="Rectangle 78"/>
          <p:cNvSpPr>
            <a:spLocks noChangeArrowheads="1"/>
          </p:cNvSpPr>
          <p:nvPr/>
        </p:nvSpPr>
        <p:spPr bwMode="auto">
          <a:xfrm>
            <a:off x="1547813" y="1295400"/>
            <a:ext cx="8229600" cy="5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marL="342900" indent="-342900">
              <a:buFont typeface="Arial" charset="0"/>
              <a:buChar char="•"/>
              <a:defRPr/>
            </a:pPr>
            <a:r>
              <a:rPr lang="en-US" b="0" dirty="0"/>
              <a:t>Allow gas to flow, and then press the SET key </a:t>
            </a:r>
            <a:br>
              <a:rPr lang="en-US" b="0" dirty="0"/>
            </a:br>
            <a:r>
              <a:rPr lang="en-US" b="0" dirty="0"/>
              <a:t>when the reading is </a:t>
            </a:r>
            <a:br>
              <a:rPr lang="en-US" b="0" dirty="0"/>
            </a:br>
            <a:r>
              <a:rPr lang="en-US" b="0" dirty="0"/>
              <a:t>stabilized</a:t>
            </a:r>
            <a:endParaRPr lang="en-US" altLang="ja-JP" sz="1800" b="0" dirty="0">
              <a:ea typeface="HGP創英角ｺﾞｼｯｸUB" charset="0"/>
              <a:cs typeface="HGP創英角ｺﾞｼｯｸUB" charset="0"/>
            </a:endParaRPr>
          </a:p>
          <a:p>
            <a:pPr marL="342900" indent="-342900">
              <a:buFont typeface="Arial" charset="0"/>
              <a:buChar char="•"/>
              <a:defRPr/>
            </a:pPr>
            <a:endParaRPr lang="en-US" altLang="ja-JP" sz="1800" b="0" dirty="0">
              <a:ea typeface="HGP創英角ｺﾞｼｯｸUB" charset="0"/>
              <a:cs typeface="HGP創英角ｺﾞｼｯｸUB" charset="0"/>
            </a:endParaRPr>
          </a:p>
          <a:p>
            <a:pPr>
              <a:defRPr/>
            </a:pPr>
            <a:endParaRPr lang="en-US" altLang="ja-JP" b="0" dirty="0">
              <a:ea typeface="HGP創英角ｺﾞｼｯｸUB" charset="0"/>
              <a:cs typeface="HGP創英角ｺﾞｼｯｸUB" charset="0"/>
            </a:endParaRPr>
          </a:p>
          <a:p>
            <a:pPr marL="342900" indent="-342900">
              <a:buFont typeface="Arial" charset="0"/>
              <a:buChar char="•"/>
              <a:defRPr/>
            </a:pPr>
            <a:endParaRPr lang="en-US" altLang="ja-JP" b="0" dirty="0">
              <a:ea typeface="HGP創英角ｺﾞｼｯｸUB" charset="0"/>
              <a:cs typeface="HGP創英角ｺﾞｼｯｸUB" charset="0"/>
            </a:endParaRPr>
          </a:p>
          <a:p>
            <a:pPr marL="342900" indent="-342900">
              <a:buFont typeface="Arial" charset="0"/>
              <a:buChar char="•"/>
              <a:defRPr/>
            </a:pPr>
            <a:r>
              <a:rPr lang="en-US" altLang="ja-JP" b="0" dirty="0">
                <a:ea typeface="HGP創英角ｺﾞｼｯｸUB" charset="0"/>
                <a:cs typeface="HGP創英角ｺﾞｼｯｸUB" charset="0"/>
              </a:rPr>
              <a:t>Make Span Adjustment</a:t>
            </a:r>
            <a:br>
              <a:rPr lang="en-US" altLang="ja-JP" b="0" dirty="0">
                <a:ea typeface="HGP創英角ｺﾞｼｯｸUB" charset="0"/>
                <a:cs typeface="HGP創英角ｺﾞｼｯｸUB" charset="0"/>
              </a:rPr>
            </a:br>
            <a:r>
              <a:rPr lang="en-US" altLang="ja-JP" b="0" dirty="0">
                <a:ea typeface="HGP創英角ｺﾞｼｯｸUB" charset="0"/>
                <a:cs typeface="HGP創英角ｺﾞｼｯｸUB" charset="0"/>
              </a:rPr>
              <a:t>Because the reading will be fixed, select the </a:t>
            </a:r>
            <a:br>
              <a:rPr lang="en-US" altLang="ja-JP" b="0" dirty="0">
                <a:ea typeface="HGP創英角ｺﾞｼｯｸUB" charset="0"/>
                <a:cs typeface="HGP創英角ｺﾞｼｯｸUB" charset="0"/>
              </a:rPr>
            </a:br>
            <a:r>
              <a:rPr lang="en-US" altLang="ja-JP" b="0" dirty="0">
                <a:ea typeface="HGP創英角ｺﾞｼｯｸUB" charset="0"/>
                <a:cs typeface="HGP創英角ｺﾞｼｯｸUB" charset="0"/>
              </a:rPr>
              <a:t>introduced gas concentration by pressing the </a:t>
            </a:r>
            <a:br>
              <a:rPr lang="en-US" altLang="ja-JP" b="0" dirty="0">
                <a:ea typeface="HGP創英角ｺﾞｼｯｸUB" charset="0"/>
                <a:cs typeface="HGP創英角ｺﾞｼｯｸUB" charset="0"/>
              </a:rPr>
            </a:br>
            <a:r>
              <a:rPr lang="en-US" altLang="ja-JP" b="0" dirty="0">
                <a:ea typeface="HGP創英角ｺﾞｼｯｸUB" charset="0"/>
                <a:cs typeface="HGP創英角ｺﾞｼｯｸUB" charset="0"/>
              </a:rPr>
              <a:t>▲ or ▼ key. Select the number, and then press </a:t>
            </a:r>
            <a:br>
              <a:rPr lang="en-US" altLang="ja-JP" b="0" dirty="0">
                <a:ea typeface="HGP創英角ｺﾞｼｯｸUB" charset="0"/>
                <a:cs typeface="HGP創英角ｺﾞｼｯｸUB" charset="0"/>
              </a:rPr>
            </a:br>
            <a:r>
              <a:rPr lang="en-US" altLang="ja-JP" b="0" dirty="0">
                <a:ea typeface="HGP創英角ｺﾞｼｯｸUB" charset="0"/>
                <a:cs typeface="HGP創英角ｺﾞｼｯｸUB" charset="0"/>
              </a:rPr>
              <a:t>the SET key. (20.9 </a:t>
            </a:r>
            <a:r>
              <a:rPr lang="en-US" altLang="ja-JP" b="0" dirty="0" err="1">
                <a:ea typeface="HGP創英角ｺﾞｼｯｸUB" charset="0"/>
                <a:cs typeface="HGP創英角ｺﾞｼｯｸUB" charset="0"/>
              </a:rPr>
              <a:t>vol</a:t>
            </a:r>
            <a:r>
              <a:rPr lang="en-US" altLang="ja-JP" b="0" dirty="0">
                <a:ea typeface="HGP創英角ｺﾞｼｯｸUB" charset="0"/>
                <a:cs typeface="HGP創英角ｺﾞｼｯｸUB" charset="0"/>
              </a:rPr>
              <a:t>% in the oxygen deficiency </a:t>
            </a:r>
            <a:br>
              <a:rPr lang="en-US" altLang="ja-JP" b="0" dirty="0">
                <a:ea typeface="HGP創英角ｺﾞｼｯｸUB" charset="0"/>
                <a:cs typeface="HGP創英角ｺﾞｼｯｸUB" charset="0"/>
              </a:rPr>
            </a:br>
            <a:r>
              <a:rPr lang="en-US" altLang="ja-JP" b="0" dirty="0">
                <a:ea typeface="HGP創英角ｺﾞｼｯｸUB" charset="0"/>
                <a:cs typeface="HGP創英角ｺﾞｼｯｸUB" charset="0"/>
              </a:rPr>
              <a:t>alarm specification)</a:t>
            </a:r>
          </a:p>
        </p:txBody>
      </p:sp>
      <p:pic>
        <p:nvPicPr>
          <p:cNvPr id="58371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2838" y="1866900"/>
            <a:ext cx="2238375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488" y="5448300"/>
            <a:ext cx="2251075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ja-JP">
                <a:latin typeface="Arial" charset="0"/>
                <a:cs typeface="Arial" charset="0"/>
              </a:rPr>
              <a:t>GD-70D Calibration</a:t>
            </a:r>
            <a:endParaRPr lang="ja-JP" altLang="en-US">
              <a:latin typeface="Arial" charset="0"/>
            </a:endParaRPr>
          </a:p>
        </p:txBody>
      </p:sp>
      <p:sp>
        <p:nvSpPr>
          <p:cNvPr id="60418" name="Rectangle 78"/>
          <p:cNvSpPr>
            <a:spLocks noChangeArrowheads="1"/>
          </p:cNvSpPr>
          <p:nvPr/>
        </p:nvSpPr>
        <p:spPr bwMode="auto">
          <a:xfrm>
            <a:off x="1547813" y="1295400"/>
            <a:ext cx="82296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marL="342900" indent="-342900">
              <a:buFont typeface="Arial" charset="0"/>
              <a:buChar char="•"/>
            </a:pPr>
            <a:r>
              <a:rPr lang="en-US" b="0"/>
              <a:t>Span adjustment completed</a:t>
            </a:r>
            <a:endParaRPr lang="en-US" altLang="ja-JP" sz="1800" b="0">
              <a:ea typeface="HGP創英角ｺﾞｼｯｸUB" charset="0"/>
              <a:cs typeface="HGP創英角ｺﾞｼｯｸUB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altLang="ja-JP" sz="1800" b="0">
              <a:ea typeface="HGP創英角ｺﾞｼｯｸUB" charset="0"/>
              <a:cs typeface="HGP創英角ｺﾞｼｯｸUB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altLang="ja-JP" b="0">
              <a:ea typeface="HGP創英角ｺﾞｼｯｸUB" charset="0"/>
              <a:cs typeface="HGP創英角ｺﾞｼｯｸUB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altLang="ja-JP" b="0">
              <a:ea typeface="HGP創英角ｺﾞｼｯｸUB" charset="0"/>
              <a:cs typeface="HGP創英角ｺﾞｼｯｸUB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altLang="ja-JP" b="0">
              <a:ea typeface="HGP創英角ｺﾞｼｯｸUB" charset="0"/>
              <a:cs typeface="HGP創英角ｺﾞｼｯｸUB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altLang="ja-JP" b="0">
                <a:ea typeface="HGP創英角ｺﾞｼｯｸUB" charset="0"/>
                <a:cs typeface="HGP創英角ｺﾞｼｯｸUB" charset="0"/>
              </a:rPr>
              <a:t>To record the adjustment result, press the SET key.</a:t>
            </a:r>
            <a:br>
              <a:rPr lang="en-US" altLang="ja-JP" b="0">
                <a:ea typeface="HGP創英角ｺﾞｼｯｸUB" charset="0"/>
                <a:cs typeface="HGP創英角ｺﾞｼｯｸUB" charset="0"/>
              </a:rPr>
            </a:br>
            <a:r>
              <a:rPr lang="en-US" altLang="ja-JP" b="0">
                <a:ea typeface="HGP創英角ｺﾞｼｯｸUB" charset="0"/>
                <a:cs typeface="HGP創英角ｺﾞｼｯｸUB" charset="0"/>
              </a:rPr>
              <a:t>(Press the MODE key to cancel this menu.)</a:t>
            </a:r>
          </a:p>
          <a:p>
            <a:pPr marL="342900" indent="-342900">
              <a:buFont typeface="Arial" charset="0"/>
              <a:buChar char="•"/>
            </a:pPr>
            <a:endParaRPr lang="en-US" altLang="ja-JP" b="0">
              <a:ea typeface="HGP創英角ｺﾞｼｯｸUB" charset="0"/>
              <a:cs typeface="HGP創英角ｺﾞｼｯｸUB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altLang="ja-JP" b="0">
              <a:ea typeface="HGP創英角ｺﾞｼｯｸUB" charset="0"/>
              <a:cs typeface="HGP創英角ｺﾞｼｯｸUB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altLang="ja-JP" b="0">
              <a:ea typeface="HGP創英角ｺﾞｼｯｸUB" charset="0"/>
              <a:cs typeface="HGP創英角ｺﾞｼｯｸUB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altLang="ja-JP" b="0">
              <a:ea typeface="HGP創英角ｺﾞｼｯｸUB" charset="0"/>
              <a:cs typeface="HGP創英角ｺﾞｼｯｸUB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b="0"/>
              <a:t>The menu automatically returns to 2-2.SPAN</a:t>
            </a:r>
            <a:endParaRPr lang="en-US" altLang="ja-JP" b="0">
              <a:ea typeface="HGP創英角ｺﾞｼｯｸUB" charset="0"/>
              <a:cs typeface="HGP創英角ｺﾞｼｯｸUB" charset="0"/>
            </a:endParaRPr>
          </a:p>
        </p:txBody>
      </p:sp>
      <p:pic>
        <p:nvPicPr>
          <p:cNvPr id="60419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938" y="1828800"/>
            <a:ext cx="2238375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0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588" y="3962400"/>
            <a:ext cx="2251075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5"/>
          <p:cNvSpPr txBox="1">
            <a:spLocks noChangeArrowheads="1"/>
          </p:cNvSpPr>
          <p:nvPr/>
        </p:nvSpPr>
        <p:spPr bwMode="auto">
          <a:xfrm>
            <a:off x="773113" y="1173163"/>
            <a:ext cx="48926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marL="304800" indent="-3048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kumimoji="1" lang="ja-JP" altLang="en-US" sz="1600"/>
              <a:t>　</a:t>
            </a:r>
            <a:r>
              <a:rPr kumimoji="1" lang="en-US" altLang="ja-JP" sz="1600"/>
              <a:t>1.</a:t>
            </a:r>
            <a:r>
              <a:rPr kumimoji="1" lang="ja-JP" altLang="en-US" sz="1600"/>
              <a:t>　</a:t>
            </a:r>
            <a:r>
              <a:rPr kumimoji="1" lang="en-US" altLang="ja-JP" sz="1600"/>
              <a:t>Common platform for all detection methods </a:t>
            </a:r>
            <a:endParaRPr kumimoji="1" lang="ja-JP" altLang="en-US" sz="1600"/>
          </a:p>
        </p:txBody>
      </p:sp>
      <p:sp>
        <p:nvSpPr>
          <p:cNvPr id="21506" name="Text Box 7"/>
          <p:cNvSpPr txBox="1">
            <a:spLocks noChangeArrowheads="1"/>
          </p:cNvSpPr>
          <p:nvPr/>
        </p:nvSpPr>
        <p:spPr bwMode="auto">
          <a:xfrm>
            <a:off x="773113" y="1620838"/>
            <a:ext cx="445611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marL="304800" indent="-3048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kumimoji="1" lang="ja-JP" altLang="en-US" sz="1600"/>
              <a:t>　</a:t>
            </a:r>
            <a:r>
              <a:rPr kumimoji="1" lang="en-US" altLang="ja-JP" sz="1600"/>
              <a:t>2.</a:t>
            </a:r>
            <a:r>
              <a:rPr kumimoji="1" lang="ja-JP" altLang="en-US" sz="1600"/>
              <a:t>　</a:t>
            </a:r>
            <a:r>
              <a:rPr kumimoji="1" lang="en-US" altLang="ja-JP" sz="1600"/>
              <a:t>Universal Main unit for all sensor types</a:t>
            </a:r>
            <a:endParaRPr kumimoji="1" lang="ja-JP" altLang="en-US" sz="1600"/>
          </a:p>
        </p:txBody>
      </p:sp>
      <p:sp>
        <p:nvSpPr>
          <p:cNvPr id="21507" name="Text Box 9"/>
          <p:cNvSpPr txBox="1">
            <a:spLocks noChangeArrowheads="1"/>
          </p:cNvSpPr>
          <p:nvPr/>
        </p:nvSpPr>
        <p:spPr bwMode="auto">
          <a:xfrm>
            <a:off x="773113" y="2009775"/>
            <a:ext cx="43021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marL="304800" indent="-3048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kumimoji="1" lang="ja-JP" altLang="en-US" sz="1600"/>
              <a:t>　</a:t>
            </a:r>
            <a:r>
              <a:rPr kumimoji="1" lang="en-US" altLang="ja-JP" sz="1600"/>
              <a:t>3.</a:t>
            </a:r>
            <a:r>
              <a:rPr kumimoji="1" lang="ja-JP" altLang="en-US" sz="1600"/>
              <a:t>　</a:t>
            </a:r>
            <a:r>
              <a:rPr kumimoji="1" lang="en-US" altLang="ja-JP" sz="1600"/>
              <a:t>Multifunctional intelligent Sensor unit</a:t>
            </a:r>
            <a:endParaRPr kumimoji="1" lang="ja-JP" altLang="en-US" sz="1600"/>
          </a:p>
        </p:txBody>
      </p:sp>
      <p:sp>
        <p:nvSpPr>
          <p:cNvPr id="21508" name="Text Box 11"/>
          <p:cNvSpPr txBox="1">
            <a:spLocks noChangeArrowheads="1"/>
          </p:cNvSpPr>
          <p:nvPr/>
        </p:nvSpPr>
        <p:spPr bwMode="auto">
          <a:xfrm>
            <a:off x="773113" y="2466975"/>
            <a:ext cx="5564187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marL="304800" indent="-3048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kumimoji="1" lang="ja-JP" altLang="en-US" sz="1600"/>
              <a:t>　</a:t>
            </a:r>
            <a:r>
              <a:rPr kumimoji="1" lang="en-US" altLang="ja-JP" sz="1600"/>
              <a:t>4.</a:t>
            </a:r>
            <a:r>
              <a:rPr kumimoji="1" lang="ja-JP" altLang="en-US" sz="1600"/>
              <a:t>　</a:t>
            </a:r>
            <a:r>
              <a:rPr kumimoji="1" lang="en-US" altLang="ja-JP" sz="1600"/>
              <a:t>No internal tubing (Main unit) / No Coil (Pump unit)</a:t>
            </a:r>
            <a:endParaRPr kumimoji="1" lang="ja-JP" altLang="en-US" sz="1600"/>
          </a:p>
        </p:txBody>
      </p:sp>
      <p:sp>
        <p:nvSpPr>
          <p:cNvPr id="21509" name="Text Box 13"/>
          <p:cNvSpPr txBox="1">
            <a:spLocks noChangeArrowheads="1"/>
          </p:cNvSpPr>
          <p:nvPr/>
        </p:nvSpPr>
        <p:spPr bwMode="auto">
          <a:xfrm>
            <a:off x="798513" y="2924175"/>
            <a:ext cx="81597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04800" indent="-3048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kumimoji="1" lang="ja-JP" altLang="en-US" sz="1600"/>
              <a:t>　</a:t>
            </a:r>
            <a:r>
              <a:rPr kumimoji="1" lang="en-US" altLang="ja-JP" sz="1600"/>
              <a:t>5.  Front access, no tools required for easy replacement of sensor &amp; pump</a:t>
            </a:r>
            <a:endParaRPr kumimoji="1" lang="ja-JP" altLang="en-US" sz="1600"/>
          </a:p>
        </p:txBody>
      </p:sp>
      <p:sp>
        <p:nvSpPr>
          <p:cNvPr id="21510" name="Text Box 15"/>
          <p:cNvSpPr txBox="1">
            <a:spLocks noChangeArrowheads="1"/>
          </p:cNvSpPr>
          <p:nvPr/>
        </p:nvSpPr>
        <p:spPr bwMode="auto">
          <a:xfrm>
            <a:off x="811213" y="3381375"/>
            <a:ext cx="37655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marL="304800" indent="-3048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kumimoji="1" lang="en-US" altLang="ja-JP" sz="1600"/>
              <a:t>  6.  Large size LCD (Easily viewable)</a:t>
            </a:r>
            <a:endParaRPr kumimoji="1" lang="ja-JP" altLang="en-US" sz="1600"/>
          </a:p>
        </p:txBody>
      </p:sp>
      <p:sp>
        <p:nvSpPr>
          <p:cNvPr id="21511" name="Text Box 17"/>
          <p:cNvSpPr txBox="1">
            <a:spLocks noChangeArrowheads="1"/>
          </p:cNvSpPr>
          <p:nvPr/>
        </p:nvSpPr>
        <p:spPr bwMode="auto">
          <a:xfrm>
            <a:off x="671513" y="4295775"/>
            <a:ext cx="66484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marL="304800" indent="-3048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kumimoji="1" lang="ja-JP" altLang="en-US" sz="1600"/>
              <a:t>　  </a:t>
            </a:r>
            <a:r>
              <a:rPr kumimoji="1" lang="en-US" altLang="ja-JP" sz="1600"/>
              <a:t>8.  Reduced maintenance through enhanced firmware functions   </a:t>
            </a:r>
            <a:endParaRPr kumimoji="1" lang="ja-JP" altLang="en-US" sz="1600"/>
          </a:p>
        </p:txBody>
      </p:sp>
      <p:sp>
        <p:nvSpPr>
          <p:cNvPr id="21512" name="Text Box 19"/>
          <p:cNvSpPr txBox="1">
            <a:spLocks noChangeArrowheads="1"/>
          </p:cNvSpPr>
          <p:nvPr/>
        </p:nvSpPr>
        <p:spPr bwMode="auto">
          <a:xfrm>
            <a:off x="671513" y="4676775"/>
            <a:ext cx="2249487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marL="304800" indent="-3048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kumimoji="1" lang="ja-JP" altLang="en-US" sz="1600"/>
              <a:t>　  </a:t>
            </a:r>
            <a:r>
              <a:rPr kumimoji="1" lang="en-US" altLang="ja-JP" sz="1600"/>
              <a:t>9.  Small Footprint</a:t>
            </a:r>
            <a:endParaRPr kumimoji="1" lang="ja-JP" altLang="en-US" sz="1600"/>
          </a:p>
        </p:txBody>
      </p:sp>
      <p:sp>
        <p:nvSpPr>
          <p:cNvPr id="21513" name="Text Box 23"/>
          <p:cNvSpPr txBox="1">
            <a:spLocks noChangeArrowheads="1"/>
          </p:cNvSpPr>
          <p:nvPr/>
        </p:nvSpPr>
        <p:spPr bwMode="auto">
          <a:xfrm>
            <a:off x="773113" y="5057775"/>
            <a:ext cx="40735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marL="304800" indent="-3048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kumimoji="1" lang="en-US" altLang="ja-JP" sz="1600"/>
              <a:t>  10. Simple upgrade from existing units </a:t>
            </a:r>
            <a:endParaRPr kumimoji="1" lang="ja-JP" altLang="en-US" sz="1600"/>
          </a:p>
        </p:txBody>
      </p:sp>
      <p:sp>
        <p:nvSpPr>
          <p:cNvPr id="21514" name="Text Box 24"/>
          <p:cNvSpPr txBox="1">
            <a:spLocks noChangeArrowheads="1"/>
          </p:cNvSpPr>
          <p:nvPr/>
        </p:nvSpPr>
        <p:spPr bwMode="auto">
          <a:xfrm>
            <a:off x="773113" y="5514975"/>
            <a:ext cx="30956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marL="304800" indent="-3048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kumimoji="1" lang="en-US" altLang="ja-JP" sz="1600"/>
              <a:t>  11. Environmentally Friendly</a:t>
            </a:r>
            <a:endParaRPr kumimoji="1" lang="ja-JP" altLang="en-US" sz="1600"/>
          </a:p>
        </p:txBody>
      </p:sp>
      <p:sp>
        <p:nvSpPr>
          <p:cNvPr id="21515" name="Text Box 25"/>
          <p:cNvSpPr txBox="1">
            <a:spLocks noChangeArrowheads="1"/>
          </p:cNvSpPr>
          <p:nvPr/>
        </p:nvSpPr>
        <p:spPr bwMode="auto">
          <a:xfrm>
            <a:off x="773113" y="5895975"/>
            <a:ext cx="32305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marL="304800" indent="-3048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kumimoji="1" lang="en-US" altLang="ja-JP" sz="1600"/>
              <a:t>  12. Global standard</a:t>
            </a:r>
            <a:r>
              <a:rPr kumimoji="1" lang="ja-JP" altLang="en-US" sz="1600"/>
              <a:t> </a:t>
            </a:r>
            <a:r>
              <a:rPr kumimoji="1" lang="en-US" altLang="ja-JP" sz="1600"/>
              <a:t>certificate</a:t>
            </a:r>
            <a:endParaRPr kumimoji="1" lang="ja-JP" altLang="en-US" sz="1600"/>
          </a:p>
        </p:txBody>
      </p:sp>
      <p:sp>
        <p:nvSpPr>
          <p:cNvPr id="21516" name="Text Box 15"/>
          <p:cNvSpPr txBox="1">
            <a:spLocks noChangeArrowheads="1"/>
          </p:cNvSpPr>
          <p:nvPr/>
        </p:nvSpPr>
        <p:spPr bwMode="auto">
          <a:xfrm>
            <a:off x="823913" y="3838575"/>
            <a:ext cx="8370887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04800" indent="-3048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kumimoji="1" lang="en-US" altLang="ja-JP" sz="1600"/>
              <a:t>  7.  Various communication method available (4-20mA, NT and POE)</a:t>
            </a:r>
            <a:endParaRPr kumimoji="1" lang="ja-JP" altLang="en-US" sz="1600"/>
          </a:p>
        </p:txBody>
      </p:sp>
      <p:sp>
        <p:nvSpPr>
          <p:cNvPr id="21517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>
                <a:latin typeface="Arial" charset="0"/>
              </a:rPr>
              <a:t>Features for GD-70D</a:t>
            </a:r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>
                <a:latin typeface="Arial" charset="0"/>
                <a:cs typeface="Arial" charset="0"/>
              </a:rPr>
              <a:t>Upgraded Function</a:t>
            </a:r>
            <a:endParaRPr lang="ja-JP" altLang="en-US">
              <a:latin typeface="Arial" charset="0"/>
              <a:cs typeface="Arial" charset="0"/>
            </a:endParaRPr>
          </a:p>
        </p:txBody>
      </p:sp>
      <p:sp>
        <p:nvSpPr>
          <p:cNvPr id="23554" name="Rectangle 30"/>
          <p:cNvSpPr>
            <a:spLocks noGrp="1" noChangeArrowheads="1"/>
          </p:cNvSpPr>
          <p:nvPr>
            <p:ph idx="4294967295"/>
          </p:nvPr>
        </p:nvSpPr>
        <p:spPr>
          <a:xfrm>
            <a:off x="1195388" y="1765300"/>
            <a:ext cx="7948612" cy="630238"/>
          </a:xfrm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altLang="ja-JP" sz="1600">
                <a:latin typeface="Arial" charset="0"/>
                <a:cs typeface="Arial" charset="0"/>
              </a:rPr>
              <a:t>GD-70D consists of three independent modules: main unit, sensor unit and pump unit.</a:t>
            </a:r>
            <a:endParaRPr lang="ja-JP" altLang="en-US" sz="1600">
              <a:latin typeface="Arial" charset="0"/>
              <a:ea typeface="HGP創英角ｺﾞｼｯｸUB" charset="0"/>
              <a:cs typeface="HGP創英角ｺﾞｼｯｸUB" charset="0"/>
            </a:endParaRPr>
          </a:p>
          <a:p>
            <a:pPr>
              <a:buFontTx/>
              <a:buNone/>
            </a:pPr>
            <a:endParaRPr lang="en-US" altLang="ja-JP" sz="160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23555" name="Text Box 21"/>
          <p:cNvSpPr txBox="1">
            <a:spLocks noChangeArrowheads="1"/>
          </p:cNvSpPr>
          <p:nvPr/>
        </p:nvSpPr>
        <p:spPr bwMode="auto">
          <a:xfrm>
            <a:off x="773113" y="2286000"/>
            <a:ext cx="20399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kumimoji="1" lang="en-US" altLang="ja-JP" sz="1800">
                <a:cs typeface="Arial" charset="0"/>
              </a:rPr>
              <a:t>a) Main unit</a:t>
            </a:r>
            <a:endParaRPr kumimoji="1" lang="ja-JP" altLang="en-US" sz="1800">
              <a:cs typeface="Arial" charset="0"/>
            </a:endParaRPr>
          </a:p>
        </p:txBody>
      </p:sp>
      <p:sp>
        <p:nvSpPr>
          <p:cNvPr id="23556" name="Text Box 26"/>
          <p:cNvSpPr txBox="1">
            <a:spLocks noChangeArrowheads="1"/>
          </p:cNvSpPr>
          <p:nvPr/>
        </p:nvSpPr>
        <p:spPr bwMode="auto">
          <a:xfrm>
            <a:off x="6611938" y="2286000"/>
            <a:ext cx="1784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kumimoji="1" lang="en-US" altLang="ja-JP" sz="1800">
                <a:cs typeface="Arial" charset="0"/>
              </a:rPr>
              <a:t>c) Pump Unit</a:t>
            </a:r>
            <a:endParaRPr kumimoji="1" lang="ja-JP" altLang="en-US" sz="1800">
              <a:cs typeface="Arial" charset="0"/>
            </a:endParaRPr>
          </a:p>
        </p:txBody>
      </p:sp>
      <p:sp>
        <p:nvSpPr>
          <p:cNvPr id="23557" name="Text Box 29"/>
          <p:cNvSpPr txBox="1">
            <a:spLocks noChangeArrowheads="1"/>
          </p:cNvSpPr>
          <p:nvPr/>
        </p:nvSpPr>
        <p:spPr bwMode="auto">
          <a:xfrm>
            <a:off x="3446463" y="2286000"/>
            <a:ext cx="1758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kumimoji="1" lang="en-US" altLang="ja-JP" sz="1800">
                <a:cs typeface="Arial" charset="0"/>
              </a:rPr>
              <a:t>b) Sensor unit</a:t>
            </a:r>
            <a:endParaRPr kumimoji="1" lang="ja-JP" altLang="en-US" sz="1800">
              <a:cs typeface="Arial" charset="0"/>
            </a:endParaRPr>
          </a:p>
        </p:txBody>
      </p:sp>
      <p:pic>
        <p:nvPicPr>
          <p:cNvPr id="23558" name="Picture 6" descr="1-3のコピー"/>
          <p:cNvPicPr>
            <a:picLocks noChangeAspect="1" noChangeArrowheads="1"/>
          </p:cNvPicPr>
          <p:nvPr/>
        </p:nvPicPr>
        <p:blipFill>
          <a:blip r:embed="rId3">
            <a:lum bright="24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113" y="2362200"/>
            <a:ext cx="3587750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7" descr="12のコピー"/>
          <p:cNvPicPr>
            <a:picLocks noChangeAspect="1" noChangeArrowheads="1"/>
          </p:cNvPicPr>
          <p:nvPr/>
        </p:nvPicPr>
        <p:blipFill>
          <a:blip r:embed="rId4">
            <a:lum bright="18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063" y="2590800"/>
            <a:ext cx="2662237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0" name="Picture 8" descr="ﾎﾟﾝﾌﾟﾕﾆｯﾄ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25" y="3838575"/>
            <a:ext cx="768350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1" name="Line 37"/>
          <p:cNvSpPr>
            <a:spLocks noChangeShapeType="1"/>
          </p:cNvSpPr>
          <p:nvPr/>
        </p:nvSpPr>
        <p:spPr bwMode="auto">
          <a:xfrm>
            <a:off x="4233863" y="2727325"/>
            <a:ext cx="561975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2" name="Line 38"/>
          <p:cNvSpPr>
            <a:spLocks noChangeShapeType="1"/>
          </p:cNvSpPr>
          <p:nvPr/>
        </p:nvSpPr>
        <p:spPr bwMode="auto">
          <a:xfrm>
            <a:off x="7726363" y="2743200"/>
            <a:ext cx="446087" cy="990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3" name="Oval 35"/>
          <p:cNvSpPr>
            <a:spLocks noChangeArrowheads="1"/>
          </p:cNvSpPr>
          <p:nvPr/>
        </p:nvSpPr>
        <p:spPr bwMode="auto">
          <a:xfrm>
            <a:off x="4552950" y="3276600"/>
            <a:ext cx="1157288" cy="1584325"/>
          </a:xfrm>
          <a:prstGeom prst="ellips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ja-JP" altLang="en-US">
              <a:cs typeface="Arial" charset="0"/>
            </a:endParaRPr>
          </a:p>
        </p:txBody>
      </p:sp>
      <p:sp>
        <p:nvSpPr>
          <p:cNvPr id="23564" name="Oval 36"/>
          <p:cNvSpPr>
            <a:spLocks noChangeArrowheads="1"/>
          </p:cNvSpPr>
          <p:nvPr/>
        </p:nvSpPr>
        <p:spPr bwMode="auto">
          <a:xfrm>
            <a:off x="7918450" y="3721100"/>
            <a:ext cx="676275" cy="923925"/>
          </a:xfrm>
          <a:prstGeom prst="ellips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ja-JP" altLang="en-US">
              <a:cs typeface="Arial" charset="0"/>
            </a:endParaRPr>
          </a:p>
        </p:txBody>
      </p:sp>
      <p:sp>
        <p:nvSpPr>
          <p:cNvPr id="23565" name="AutoShape 41"/>
          <p:cNvSpPr>
            <a:spLocks noChangeArrowheads="1"/>
          </p:cNvSpPr>
          <p:nvPr/>
        </p:nvSpPr>
        <p:spPr bwMode="auto">
          <a:xfrm rot="13446053" flipH="1">
            <a:off x="7234238" y="3371850"/>
            <a:ext cx="688975" cy="814388"/>
          </a:xfrm>
          <a:prstGeom prst="rightArrow">
            <a:avLst>
              <a:gd name="adj1" fmla="val 63889"/>
              <a:gd name="adj2" fmla="val 46875"/>
            </a:avLst>
          </a:prstGeom>
          <a:gradFill rotWithShape="1">
            <a:gsLst>
              <a:gs pos="0">
                <a:schemeClr val="bg1"/>
              </a:gs>
              <a:gs pos="100000">
                <a:srgbClr val="FF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wrap="none" anchor="ctr"/>
          <a:lstStyle/>
          <a:p>
            <a:endParaRPr lang="ja-JP" altLang="en-US">
              <a:cs typeface="Arial" charset="0"/>
            </a:endParaRPr>
          </a:p>
        </p:txBody>
      </p:sp>
      <p:pic>
        <p:nvPicPr>
          <p:cNvPr id="23566" name="Picture 18" descr="1のコピー"/>
          <p:cNvPicPr>
            <a:picLocks noChangeAspect="1" noChangeArrowheads="1"/>
          </p:cNvPicPr>
          <p:nvPr/>
        </p:nvPicPr>
        <p:blipFill>
          <a:blip r:embed="rId6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550" y="2514600"/>
            <a:ext cx="1604963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7" name="Picture 19" descr="ﾎﾟﾝﾌﾟのコピ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900" y="3352800"/>
            <a:ext cx="1046163" cy="138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8" name="AutoShape 41"/>
          <p:cNvSpPr>
            <a:spLocks noChangeArrowheads="1"/>
          </p:cNvSpPr>
          <p:nvPr/>
        </p:nvSpPr>
        <p:spPr bwMode="auto">
          <a:xfrm rot="13446053" flipH="1">
            <a:off x="3905250" y="3371850"/>
            <a:ext cx="688975" cy="814388"/>
          </a:xfrm>
          <a:prstGeom prst="rightArrow">
            <a:avLst>
              <a:gd name="adj1" fmla="val 63889"/>
              <a:gd name="adj2" fmla="val 46875"/>
            </a:avLst>
          </a:prstGeom>
          <a:gradFill rotWithShape="1">
            <a:gsLst>
              <a:gs pos="0">
                <a:schemeClr val="bg1"/>
              </a:gs>
              <a:gs pos="100000">
                <a:srgbClr val="FF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wrap="none" anchor="ctr"/>
          <a:lstStyle/>
          <a:p>
            <a:endParaRPr lang="ja-JP" altLang="en-US">
              <a:cs typeface="Arial" charset="0"/>
            </a:endParaRPr>
          </a:p>
        </p:txBody>
      </p:sp>
      <p:pic>
        <p:nvPicPr>
          <p:cNvPr id="23569" name="Picture 31" descr="熱分解器のコピ"/>
          <p:cNvPicPr>
            <a:picLocks noChangeAspect="1" noChangeArrowheads="1"/>
          </p:cNvPicPr>
          <p:nvPr/>
        </p:nvPicPr>
        <p:blipFill>
          <a:blip r:embed="rId8"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3" y="5257800"/>
            <a:ext cx="1336675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70" name="Line 73"/>
          <p:cNvSpPr>
            <a:spLocks noChangeShapeType="1"/>
          </p:cNvSpPr>
          <p:nvPr/>
        </p:nvSpPr>
        <p:spPr bwMode="auto">
          <a:xfrm flipH="1" flipV="1">
            <a:off x="703263" y="5162550"/>
            <a:ext cx="6259512" cy="46038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71" name="Line 72"/>
          <p:cNvSpPr>
            <a:spLocks noChangeShapeType="1"/>
          </p:cNvSpPr>
          <p:nvPr/>
        </p:nvSpPr>
        <p:spPr bwMode="auto">
          <a:xfrm flipV="1">
            <a:off x="7034213" y="5257800"/>
            <a:ext cx="0" cy="129540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72" name="Rectangle 46"/>
          <p:cNvSpPr>
            <a:spLocks noChangeArrowheads="1"/>
          </p:cNvSpPr>
          <p:nvPr/>
        </p:nvSpPr>
        <p:spPr bwMode="auto">
          <a:xfrm>
            <a:off x="1970088" y="5334000"/>
            <a:ext cx="2460625" cy="141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altLang="ja-JP" sz="1400">
                <a:cs typeface="Arial" charset="0"/>
              </a:rPr>
              <a:t>Pyrolyzer (PLU-70D)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ja-JP" sz="1200" b="0">
                <a:cs typeface="Arial" charset="0"/>
              </a:rPr>
              <a:t>Connecting pyrolyzer (PLU-70D) 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ja-JP" sz="1200" b="0">
                <a:cs typeface="Arial" charset="0"/>
              </a:rPr>
              <a:t>to GD-70D, TEOS &amp; NF3 can be 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ja-JP" sz="1200" b="0">
                <a:cs typeface="Arial" charset="0"/>
              </a:rPr>
              <a:t>measured.</a:t>
            </a:r>
            <a:endParaRPr lang="ja-JP" altLang="en-US" sz="1200" b="0">
              <a:cs typeface="Arial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altLang="ja-JP" sz="1200" b="0">
                <a:cs typeface="Arial" charset="0"/>
              </a:rPr>
              <a:t>Temperature for PLU-70D is 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ja-JP" sz="1200" b="0">
                <a:cs typeface="Arial" charset="0"/>
              </a:rPr>
              <a:t>automatically controlled.</a:t>
            </a:r>
          </a:p>
        </p:txBody>
      </p:sp>
      <p:sp>
        <p:nvSpPr>
          <p:cNvPr id="23573" name="Rectangle 47"/>
          <p:cNvSpPr>
            <a:spLocks noChangeArrowheads="1"/>
          </p:cNvSpPr>
          <p:nvPr/>
        </p:nvSpPr>
        <p:spPr bwMode="auto">
          <a:xfrm>
            <a:off x="4572000" y="5334000"/>
            <a:ext cx="23907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altLang="ja-JP" sz="1400">
                <a:solidFill>
                  <a:srgbClr val="FFFFFF"/>
                </a:solidFill>
                <a:cs typeface="Arial" charset="0"/>
              </a:rPr>
              <a:t>Signal converter (SD-70SC)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ja-JP" sz="1200" b="0">
                <a:cs typeface="Arial" charset="0"/>
              </a:rPr>
              <a:t>Setting Signal converter the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ja-JP" sz="1200" b="0">
                <a:cs typeface="Arial" charset="0"/>
              </a:rPr>
              <a:t>(SD-70SC) &amp; GD-70D can be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ja-JP" sz="1200" b="0">
                <a:cs typeface="Arial" charset="0"/>
              </a:rPr>
              <a:t>Networked.</a:t>
            </a: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492125" y="1233488"/>
            <a:ext cx="72453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>
            <a:lvl1pPr marL="304800" indent="-304800" eaLnBrk="0" hangingPunct="0"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ja-JP" altLang="en-US" sz="2400" b="0" dirty="0" smtClean="0">
                <a:cs typeface="Arial" charset="0"/>
              </a:rPr>
              <a:t>　</a:t>
            </a:r>
            <a:r>
              <a:rPr lang="en-US" altLang="ja-JP" sz="2400" dirty="0" smtClean="0">
                <a:cs typeface="Arial" charset="0"/>
              </a:rPr>
              <a:t>1.</a:t>
            </a:r>
            <a:r>
              <a:rPr lang="ja-JP" alt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　</a:t>
            </a:r>
            <a:r>
              <a:rPr lang="en-US" altLang="ja-JP" sz="2400" dirty="0" smtClean="0">
                <a:cs typeface="Arial" charset="0"/>
              </a:rPr>
              <a:t>Common platform for all detection methods</a:t>
            </a:r>
            <a:endParaRPr lang="ja-JP" altLang="en-US" sz="2400" dirty="0" smtClean="0"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>
                <a:latin typeface="Arial" charset="0"/>
                <a:cs typeface="Arial" charset="0"/>
              </a:rPr>
              <a:t>Upgraded Function</a:t>
            </a:r>
            <a:endParaRPr lang="ja-JP" altLang="en-US">
              <a:latin typeface="Arial" charset="0"/>
              <a:cs typeface="Arial" charset="0"/>
            </a:endParaRPr>
          </a:p>
        </p:txBody>
      </p:sp>
      <p:sp>
        <p:nvSpPr>
          <p:cNvPr id="25602" name="Rectangle 30"/>
          <p:cNvSpPr>
            <a:spLocks noChangeArrowheads="1"/>
          </p:cNvSpPr>
          <p:nvPr/>
        </p:nvSpPr>
        <p:spPr bwMode="auto">
          <a:xfrm>
            <a:off x="1206500" y="1676400"/>
            <a:ext cx="100107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ja-JP" sz="1800" b="0">
                <a:solidFill>
                  <a:srgbClr val="000000"/>
                </a:solidFill>
                <a:cs typeface="Arial" charset="0"/>
              </a:rPr>
              <a:t>Main unit can be used with all sensor units with various detection principles</a:t>
            </a:r>
          </a:p>
          <a:p>
            <a:r>
              <a:rPr lang="en-US" altLang="ja-JP" sz="1800" b="0">
                <a:solidFill>
                  <a:srgbClr val="000000"/>
                </a:solidFill>
                <a:cs typeface="Arial" charset="0"/>
              </a:rPr>
              <a:t>Converting from SiH4 to H2 is simple!</a:t>
            </a:r>
          </a:p>
          <a:p>
            <a:r>
              <a:rPr lang="en-US" altLang="ja-JP" sz="1800" b="0">
                <a:cs typeface="Arial" charset="0"/>
              </a:rPr>
              <a:t>Just remove the SiH4 sensor unit and replace with an H2 sensor unit.</a:t>
            </a:r>
          </a:p>
          <a:p>
            <a:endParaRPr lang="ja-JP" altLang="en-US" sz="1800" b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5603" name="Rectangle 44"/>
          <p:cNvSpPr>
            <a:spLocks noChangeArrowheads="1"/>
          </p:cNvSpPr>
          <p:nvPr/>
        </p:nvSpPr>
        <p:spPr bwMode="auto">
          <a:xfrm>
            <a:off x="773113" y="5537200"/>
            <a:ext cx="401002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ja-JP" sz="1400" b="0">
                <a:solidFill>
                  <a:srgbClr val="000000"/>
                </a:solidFill>
                <a:cs typeface="Arial" charset="0"/>
              </a:rPr>
              <a:t>Various network systems available:</a:t>
            </a:r>
          </a:p>
          <a:p>
            <a:r>
              <a:rPr lang="en-US" altLang="ja-JP" sz="1400" b="0">
                <a:solidFill>
                  <a:srgbClr val="000000"/>
                </a:solidFill>
                <a:cs typeface="Arial" charset="0"/>
              </a:rPr>
              <a:t>GD-70D        : 4-20 mA DC</a:t>
            </a:r>
            <a:r>
              <a:rPr lang="ja-JP" altLang="en-US" sz="1400" b="0">
                <a:solidFill>
                  <a:srgbClr val="000000"/>
                </a:solidFill>
                <a:ea typeface="ＭＳ ゴシック" charset="0"/>
                <a:cs typeface="ＭＳ ゴシック" charset="0"/>
              </a:rPr>
              <a:t/>
            </a:r>
            <a:br>
              <a:rPr lang="ja-JP" altLang="en-US" sz="1400" b="0">
                <a:solidFill>
                  <a:srgbClr val="000000"/>
                </a:solidFill>
                <a:ea typeface="ＭＳ ゴシック" charset="0"/>
                <a:cs typeface="ＭＳ ゴシック" charset="0"/>
              </a:rPr>
            </a:br>
            <a:r>
              <a:rPr lang="en-US" altLang="ja-JP" sz="1400" b="0">
                <a:solidFill>
                  <a:srgbClr val="000000"/>
                </a:solidFill>
                <a:cs typeface="Arial" charset="0"/>
              </a:rPr>
              <a:t>GD-70D-NT </a:t>
            </a:r>
            <a:r>
              <a:rPr lang="ja-JP" altLang="en-US" sz="1400" b="0">
                <a:solidFill>
                  <a:srgbClr val="000000"/>
                </a:solidFill>
                <a:ea typeface="ＭＳ ゴシック" charset="0"/>
                <a:cs typeface="ＭＳ ゴシック" charset="0"/>
              </a:rPr>
              <a:t>：</a:t>
            </a:r>
            <a:r>
              <a:rPr lang="en-US" altLang="ja-JP" sz="1400" b="0">
                <a:solidFill>
                  <a:srgbClr val="000000"/>
                </a:solidFill>
                <a:cs typeface="Arial" charset="0"/>
              </a:rPr>
              <a:t>NT</a:t>
            </a:r>
            <a:r>
              <a:rPr lang="ja-JP" altLang="en-US" sz="1400" b="0">
                <a:solidFill>
                  <a:srgbClr val="000000"/>
                </a:solidFill>
                <a:ea typeface="ＭＳ ゴシック" charset="0"/>
                <a:cs typeface="ＭＳ ゴシック" charset="0"/>
              </a:rPr>
              <a:t/>
            </a:r>
            <a:br>
              <a:rPr lang="ja-JP" altLang="en-US" sz="1400" b="0">
                <a:solidFill>
                  <a:srgbClr val="000000"/>
                </a:solidFill>
                <a:ea typeface="ＭＳ ゴシック" charset="0"/>
                <a:cs typeface="ＭＳ ゴシック" charset="0"/>
              </a:rPr>
            </a:br>
            <a:r>
              <a:rPr lang="en-US" altLang="ja-JP" sz="1400" b="0">
                <a:solidFill>
                  <a:srgbClr val="000000"/>
                </a:solidFill>
                <a:cs typeface="Arial" charset="0"/>
              </a:rPr>
              <a:t>GD-70D-ET </a:t>
            </a:r>
            <a:r>
              <a:rPr lang="ja-JP" altLang="en-US" sz="1400" b="0">
                <a:solidFill>
                  <a:srgbClr val="000000"/>
                </a:solidFill>
                <a:ea typeface="ＭＳ ゴシック" charset="0"/>
                <a:cs typeface="ＭＳ ゴシック" charset="0"/>
              </a:rPr>
              <a:t>：</a:t>
            </a:r>
            <a:r>
              <a:rPr lang="en-US" altLang="ja-JP" sz="1400" b="0">
                <a:solidFill>
                  <a:srgbClr val="000000"/>
                </a:solidFill>
                <a:cs typeface="Arial" charset="0"/>
              </a:rPr>
              <a:t>PoE</a:t>
            </a:r>
            <a:endParaRPr lang="ja-JP" altLang="en-US" sz="1400" b="0">
              <a:solidFill>
                <a:srgbClr val="000000"/>
              </a:solidFill>
              <a:ea typeface="ＭＳ ゴシック" charset="0"/>
              <a:cs typeface="ＭＳ ゴシック" charset="0"/>
            </a:endParaRPr>
          </a:p>
        </p:txBody>
      </p:sp>
      <p:pic>
        <p:nvPicPr>
          <p:cNvPr id="25604" name="Picture 49" descr="1のコピー"/>
          <p:cNvPicPr>
            <a:picLocks noChangeAspect="1" noChangeArrowheads="1"/>
          </p:cNvPicPr>
          <p:nvPr/>
        </p:nvPicPr>
        <p:blipFill>
          <a:blip r:embed="rId3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3" y="2794000"/>
            <a:ext cx="160655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75" descr="半導体ｾﾝｻ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113" y="4013200"/>
            <a:ext cx="1120775" cy="163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47" descr="1のコピー"/>
          <p:cNvPicPr>
            <a:picLocks noChangeAspect="1" noChangeArrowheads="1"/>
          </p:cNvPicPr>
          <p:nvPr/>
        </p:nvPicPr>
        <p:blipFill>
          <a:blip r:embed="rId3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463" y="2794000"/>
            <a:ext cx="160655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48" descr="12のコピー"/>
          <p:cNvPicPr>
            <a:picLocks noChangeAspect="1" noChangeArrowheads="1"/>
          </p:cNvPicPr>
          <p:nvPr/>
        </p:nvPicPr>
        <p:blipFill>
          <a:blip r:embed="rId5">
            <a:lum bright="18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188" y="2863850"/>
            <a:ext cx="2662237" cy="213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8" name="AutoShape 21"/>
          <p:cNvSpPr>
            <a:spLocks noChangeArrowheads="1"/>
          </p:cNvSpPr>
          <p:nvPr/>
        </p:nvSpPr>
        <p:spPr bwMode="auto">
          <a:xfrm rot="1567255" flipH="1">
            <a:off x="4660900" y="4181475"/>
            <a:ext cx="803275" cy="468313"/>
          </a:xfrm>
          <a:prstGeom prst="rightArrow">
            <a:avLst>
              <a:gd name="adj1" fmla="val 63889"/>
              <a:gd name="adj2" fmla="val 46939"/>
            </a:avLst>
          </a:prstGeom>
          <a:gradFill rotWithShape="1">
            <a:gsLst>
              <a:gs pos="0">
                <a:schemeClr val="bg1"/>
              </a:gs>
              <a:gs pos="100000">
                <a:srgbClr val="FF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ja-JP" altLang="en-US">
              <a:cs typeface="Arial" charset="0"/>
            </a:endParaRPr>
          </a:p>
        </p:txBody>
      </p:sp>
      <p:sp>
        <p:nvSpPr>
          <p:cNvPr id="25609" name="AutoShape 19"/>
          <p:cNvSpPr>
            <a:spLocks noChangeAspect="1" noChangeArrowheads="1"/>
          </p:cNvSpPr>
          <p:nvPr/>
        </p:nvSpPr>
        <p:spPr bwMode="auto">
          <a:xfrm rot="-1567255">
            <a:off x="4619625" y="3425825"/>
            <a:ext cx="922338" cy="466725"/>
          </a:xfrm>
          <a:prstGeom prst="rightArrow">
            <a:avLst>
              <a:gd name="adj1" fmla="val 63889"/>
              <a:gd name="adj2" fmla="val 46962"/>
            </a:avLst>
          </a:prstGeom>
          <a:gradFill rotWithShape="1">
            <a:gsLst>
              <a:gs pos="0">
                <a:schemeClr val="bg1"/>
              </a:gs>
              <a:gs pos="100000">
                <a:srgbClr val="FF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ja-JP" altLang="en-US">
              <a:cs typeface="Arial" charset="0"/>
            </a:endParaRPr>
          </a:p>
        </p:txBody>
      </p:sp>
      <p:sp>
        <p:nvSpPr>
          <p:cNvPr id="25610" name="AutoShape 18"/>
          <p:cNvSpPr>
            <a:spLocks noChangeArrowheads="1"/>
          </p:cNvSpPr>
          <p:nvPr/>
        </p:nvSpPr>
        <p:spPr bwMode="auto">
          <a:xfrm>
            <a:off x="2387600" y="3403600"/>
            <a:ext cx="708025" cy="923925"/>
          </a:xfrm>
          <a:prstGeom prst="rightArrow">
            <a:avLst>
              <a:gd name="adj1" fmla="val 63889"/>
              <a:gd name="adj2" fmla="val 46875"/>
            </a:avLst>
          </a:prstGeom>
          <a:gradFill rotWithShape="1">
            <a:gsLst>
              <a:gs pos="0">
                <a:schemeClr val="bg1"/>
              </a:gs>
              <a:gs pos="100000">
                <a:schemeClr val="tx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ja-JP" altLang="en-US">
              <a:cs typeface="Arial" charset="0"/>
            </a:endParaRPr>
          </a:p>
        </p:txBody>
      </p:sp>
      <p:sp>
        <p:nvSpPr>
          <p:cNvPr id="32" name="Text Box 39"/>
          <p:cNvSpPr txBox="1">
            <a:spLocks noChangeArrowheads="1"/>
          </p:cNvSpPr>
          <p:nvPr/>
        </p:nvSpPr>
        <p:spPr bwMode="auto">
          <a:xfrm>
            <a:off x="773113" y="4914900"/>
            <a:ext cx="1689100" cy="369888"/>
          </a:xfrm>
          <a:prstGeom prst="rect">
            <a:avLst/>
          </a:prstGeom>
          <a:solidFill>
            <a:srgbClr val="FF3300"/>
          </a:solidFill>
          <a:ln>
            <a:solidFill>
              <a:srgbClr val="FF330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altLang="ja-JP" sz="1800" dirty="0" smtClean="0">
                <a:solidFill>
                  <a:srgbClr val="FFFFFF"/>
                </a:solidFill>
                <a:cs typeface="Arial" charset="0"/>
              </a:rPr>
              <a:t>SiH</a:t>
            </a:r>
            <a:r>
              <a:rPr lang="en-US" altLang="ja-JP" sz="1200" dirty="0" smtClean="0">
                <a:solidFill>
                  <a:srgbClr val="FFFFFF"/>
                </a:solidFill>
                <a:cs typeface="Arial" charset="0"/>
              </a:rPr>
              <a:t>4  </a:t>
            </a:r>
            <a:r>
              <a:rPr lang="en-US" altLang="ja-JP" sz="1800" dirty="0" smtClean="0">
                <a:solidFill>
                  <a:srgbClr val="FFFFFF"/>
                </a:solidFill>
                <a:cs typeface="Arial" charset="0"/>
              </a:rPr>
              <a:t>Detector</a:t>
            </a:r>
            <a:endParaRPr lang="ja-JP" altLang="en-US" sz="1800" dirty="0" smtClean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5612" name="Text Box 40"/>
          <p:cNvSpPr txBox="1">
            <a:spLocks noChangeArrowheads="1"/>
          </p:cNvSpPr>
          <p:nvPr/>
        </p:nvSpPr>
        <p:spPr bwMode="auto">
          <a:xfrm>
            <a:off x="7385050" y="4927600"/>
            <a:ext cx="1349375" cy="646113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kumimoji="1" lang="en-US" altLang="ja-JP" sz="1800">
                <a:solidFill>
                  <a:schemeClr val="bg1"/>
                </a:solidFill>
                <a:cs typeface="Arial" charset="0"/>
              </a:rPr>
              <a:t>H</a:t>
            </a:r>
            <a:r>
              <a:rPr kumimoji="1" lang="en-US" altLang="ja-JP" sz="1200">
                <a:solidFill>
                  <a:schemeClr val="bg1"/>
                </a:solidFill>
                <a:cs typeface="Arial" charset="0"/>
              </a:rPr>
              <a:t>2  </a:t>
            </a:r>
            <a:r>
              <a:rPr kumimoji="1" lang="en-US" altLang="ja-JP" sz="1800">
                <a:solidFill>
                  <a:schemeClr val="bg1"/>
                </a:solidFill>
                <a:cs typeface="Arial" charset="0"/>
              </a:rPr>
              <a:t>Detector</a:t>
            </a:r>
            <a:endParaRPr kumimoji="1" lang="ja-JP" altLang="en-US" sz="180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5613" name="AutoShape 38"/>
          <p:cNvSpPr>
            <a:spLocks noChangeArrowheads="1"/>
          </p:cNvSpPr>
          <p:nvPr/>
        </p:nvSpPr>
        <p:spPr bwMode="auto">
          <a:xfrm>
            <a:off x="6537325" y="3403600"/>
            <a:ext cx="708025" cy="923925"/>
          </a:xfrm>
          <a:prstGeom prst="rightArrow">
            <a:avLst>
              <a:gd name="adj1" fmla="val 63889"/>
              <a:gd name="adj2" fmla="val 46875"/>
            </a:avLst>
          </a:prstGeom>
          <a:gradFill rotWithShape="1">
            <a:gsLst>
              <a:gs pos="0">
                <a:schemeClr val="bg1"/>
              </a:gs>
              <a:gs pos="100000">
                <a:schemeClr val="tx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ja-JP" altLang="en-US">
              <a:cs typeface="Arial" charset="0"/>
            </a:endParaRPr>
          </a:p>
        </p:txBody>
      </p:sp>
      <p:pic>
        <p:nvPicPr>
          <p:cNvPr id="25614" name="Picture 58" descr="ﾎﾟﾝﾌﾟのコピ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113" y="2489200"/>
            <a:ext cx="1085850" cy="144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15" name="Text Box 49"/>
          <p:cNvSpPr txBox="1">
            <a:spLocks noChangeArrowheads="1"/>
          </p:cNvSpPr>
          <p:nvPr/>
        </p:nvSpPr>
        <p:spPr bwMode="auto">
          <a:xfrm>
            <a:off x="5416550" y="5461000"/>
            <a:ext cx="16811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kumimoji="1" lang="en-US" altLang="ja-JP" sz="1200" b="0">
                <a:cs typeface="Arial" charset="0"/>
              </a:rPr>
              <a:t>H2</a:t>
            </a:r>
            <a:r>
              <a:rPr kumimoji="1" lang="ja-JP" altLang="en-US" sz="1200" b="0">
                <a:ea typeface="HGP創英角ｺﾞｼｯｸUB" charset="0"/>
                <a:cs typeface="HGP創英角ｺﾞｼｯｸUB" charset="0"/>
              </a:rPr>
              <a:t> </a:t>
            </a:r>
            <a:r>
              <a:rPr kumimoji="1" lang="en-US" altLang="ja-JP" sz="1200" b="0">
                <a:cs typeface="Arial" charset="0"/>
              </a:rPr>
              <a:t>Sensor unit (SGU)</a:t>
            </a:r>
            <a:endParaRPr kumimoji="1" lang="ja-JP" altLang="en-US" sz="1200" b="0">
              <a:ea typeface="HGP創英角ｺﾞｼｯｸUB" charset="0"/>
              <a:cs typeface="HGP創英角ｺﾞｼｯｸUB" charset="0"/>
            </a:endParaRPr>
          </a:p>
        </p:txBody>
      </p:sp>
      <p:sp>
        <p:nvSpPr>
          <p:cNvPr id="25616" name="Text Box 50"/>
          <p:cNvSpPr txBox="1">
            <a:spLocks noChangeArrowheads="1"/>
          </p:cNvSpPr>
          <p:nvPr/>
        </p:nvSpPr>
        <p:spPr bwMode="auto">
          <a:xfrm>
            <a:off x="5275263" y="3822700"/>
            <a:ext cx="1825625" cy="276225"/>
          </a:xfrm>
          <a:prstGeom prst="rect">
            <a:avLst/>
          </a:prstGeom>
          <a:solidFill>
            <a:schemeClr val="bg1">
              <a:alpha val="3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kumimoji="1" lang="en-US" altLang="ja-JP" sz="1200" b="0">
                <a:cs typeface="Arial" charset="0"/>
              </a:rPr>
              <a:t>SiH</a:t>
            </a:r>
            <a:r>
              <a:rPr kumimoji="1" lang="ja-JP" altLang="en-US" sz="1200" b="0">
                <a:ea typeface="HGP創英角ｺﾞｼｯｸUB" charset="0"/>
                <a:cs typeface="HGP創英角ｺﾞｼｯｸUB" charset="0"/>
              </a:rPr>
              <a:t>４ </a:t>
            </a:r>
            <a:r>
              <a:rPr kumimoji="1" lang="en-US" altLang="ja-JP" sz="1200" b="0">
                <a:cs typeface="Arial" charset="0"/>
              </a:rPr>
              <a:t>Sensor unit (ESU)</a:t>
            </a:r>
            <a:endParaRPr kumimoji="1" lang="ja-JP" altLang="en-US" sz="1200" b="0">
              <a:ea typeface="HGP創英角ｺﾞｼｯｸUB" charset="0"/>
              <a:cs typeface="HGP創英角ｺﾞｼｯｸUB" charset="0"/>
            </a:endParaRPr>
          </a:p>
        </p:txBody>
      </p:sp>
      <p:sp>
        <p:nvSpPr>
          <p:cNvPr id="25617" name="Text Box 7"/>
          <p:cNvSpPr txBox="1">
            <a:spLocks noChangeArrowheads="1"/>
          </p:cNvSpPr>
          <p:nvPr/>
        </p:nvSpPr>
        <p:spPr bwMode="auto">
          <a:xfrm>
            <a:off x="492125" y="1219200"/>
            <a:ext cx="3673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marL="304800" indent="-3048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kumimoji="1" lang="ja-JP" altLang="en-US">
                <a:solidFill>
                  <a:srgbClr val="000000"/>
                </a:solidFill>
                <a:cs typeface="Arial" charset="0"/>
              </a:rPr>
              <a:t>　</a:t>
            </a:r>
            <a:r>
              <a:rPr kumimoji="1" lang="en-US" altLang="ja-JP">
                <a:solidFill>
                  <a:srgbClr val="000000"/>
                </a:solidFill>
                <a:cs typeface="Arial" charset="0"/>
              </a:rPr>
              <a:t>2.</a:t>
            </a:r>
            <a:r>
              <a:rPr kumimoji="1" lang="ja-JP" altLang="en-US">
                <a:solidFill>
                  <a:srgbClr val="000000"/>
                </a:solidFill>
                <a:cs typeface="Arial" charset="0"/>
              </a:rPr>
              <a:t>　</a:t>
            </a:r>
            <a:r>
              <a:rPr kumimoji="1" lang="en-US" altLang="ja-JP">
                <a:solidFill>
                  <a:srgbClr val="000000"/>
                </a:solidFill>
                <a:cs typeface="Arial" charset="0"/>
              </a:rPr>
              <a:t>Universal Main unit</a:t>
            </a:r>
            <a:endParaRPr kumimoji="1" lang="ja-JP" alt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5618" name="Text Box 50"/>
          <p:cNvSpPr txBox="1">
            <a:spLocks noChangeArrowheads="1"/>
          </p:cNvSpPr>
          <p:nvPr/>
        </p:nvSpPr>
        <p:spPr bwMode="auto">
          <a:xfrm>
            <a:off x="4572000" y="3124200"/>
            <a:ext cx="911225" cy="276225"/>
          </a:xfrm>
          <a:prstGeom prst="rect">
            <a:avLst/>
          </a:prstGeom>
          <a:solidFill>
            <a:schemeClr val="bg1">
              <a:alpha val="3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kumimoji="1" lang="ja-JP" altLang="en-US" sz="1200" b="0">
                <a:solidFill>
                  <a:srgbClr val="FF0000"/>
                </a:solidFill>
                <a:ea typeface="HGP創英角ｺﾞｼｯｸUB" charset="0"/>
                <a:cs typeface="HGP創英角ｺﾞｼｯｸUB" charset="0"/>
              </a:rPr>
              <a:t>①</a:t>
            </a:r>
            <a:r>
              <a:rPr kumimoji="1" lang="en-US" altLang="ja-JP" sz="1200" b="0">
                <a:solidFill>
                  <a:srgbClr val="FF0000"/>
                </a:solidFill>
                <a:cs typeface="Arial" charset="0"/>
              </a:rPr>
              <a:t>Remove</a:t>
            </a:r>
            <a:endParaRPr kumimoji="1" lang="ja-JP" altLang="en-US" sz="1200" b="0">
              <a:solidFill>
                <a:srgbClr val="FF0000"/>
              </a:solidFill>
              <a:ea typeface="HGP創英角ｺﾞｼｯｸUB" charset="0"/>
              <a:cs typeface="HGP創英角ｺﾞｼｯｸUB" charset="0"/>
            </a:endParaRPr>
          </a:p>
        </p:txBody>
      </p:sp>
      <p:sp>
        <p:nvSpPr>
          <p:cNvPr id="25619" name="Text Box 50"/>
          <p:cNvSpPr txBox="1">
            <a:spLocks noChangeArrowheads="1"/>
          </p:cNvSpPr>
          <p:nvPr/>
        </p:nvSpPr>
        <p:spPr bwMode="auto">
          <a:xfrm>
            <a:off x="4641850" y="4673600"/>
            <a:ext cx="569913" cy="276225"/>
          </a:xfrm>
          <a:prstGeom prst="rect">
            <a:avLst/>
          </a:prstGeom>
          <a:solidFill>
            <a:schemeClr val="bg1">
              <a:alpha val="3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kumimoji="1" lang="ja-JP" altLang="en-US" sz="1200" b="0">
                <a:solidFill>
                  <a:srgbClr val="FF0000"/>
                </a:solidFill>
                <a:ea typeface="HGP創英角ｺﾞｼｯｸUB" charset="0"/>
                <a:cs typeface="HGP創英角ｺﾞｼｯｸUB" charset="0"/>
              </a:rPr>
              <a:t>②</a:t>
            </a:r>
            <a:r>
              <a:rPr kumimoji="1" lang="en-US" altLang="ja-JP" sz="1200" b="0">
                <a:solidFill>
                  <a:srgbClr val="FF0000"/>
                </a:solidFill>
                <a:cs typeface="Arial" charset="0"/>
              </a:rPr>
              <a:t>Set</a:t>
            </a:r>
            <a:endParaRPr kumimoji="1" lang="ja-JP" altLang="en-US" sz="1200" b="0">
              <a:solidFill>
                <a:srgbClr val="FF0000"/>
              </a:solidFill>
              <a:ea typeface="HGP創英角ｺﾞｼｯｸUB" charset="0"/>
              <a:cs typeface="HGP創英角ｺﾞｼｯｸUB" charset="0"/>
            </a:endParaRPr>
          </a:p>
        </p:txBody>
      </p:sp>
      <p:sp>
        <p:nvSpPr>
          <p:cNvPr id="25620" name="Rectangle 44"/>
          <p:cNvSpPr>
            <a:spLocks noChangeArrowheads="1"/>
          </p:cNvSpPr>
          <p:nvPr/>
        </p:nvSpPr>
        <p:spPr bwMode="auto">
          <a:xfrm>
            <a:off x="4291013" y="5765800"/>
            <a:ext cx="4291012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ja-JP" sz="1400" b="0">
                <a:solidFill>
                  <a:schemeClr val="tx2"/>
                </a:solidFill>
                <a:cs typeface="Arial" charset="0"/>
              </a:rPr>
              <a:t>The GD-70D has functions that will not allow the insertion of incorrect sensor units. Every sensor unit has a unique identification which prevents installation error.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>
                <a:latin typeface="Arial" charset="0"/>
              </a:rPr>
              <a:t>Upgraded Function</a:t>
            </a:r>
            <a:r>
              <a:rPr lang="ja-JP" altLang="en-US">
                <a:latin typeface="Arial" charset="0"/>
              </a:rPr>
              <a:t>　</a:t>
            </a:r>
          </a:p>
        </p:txBody>
      </p:sp>
      <p:sp>
        <p:nvSpPr>
          <p:cNvPr id="27650" name="Text Box 31"/>
          <p:cNvSpPr txBox="1">
            <a:spLocks noChangeArrowheads="1"/>
          </p:cNvSpPr>
          <p:nvPr/>
        </p:nvSpPr>
        <p:spPr bwMode="auto">
          <a:xfrm>
            <a:off x="5864225" y="3348038"/>
            <a:ext cx="13366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kumimoji="1" lang="en-US" altLang="ja-JP" sz="1200"/>
              <a:t>Electro Chemical</a:t>
            </a:r>
            <a:endParaRPr kumimoji="1" lang="ja-JP" altLang="en-US" sz="1200"/>
          </a:p>
        </p:txBody>
      </p:sp>
      <p:sp>
        <p:nvSpPr>
          <p:cNvPr id="27651" name="Text Box 32"/>
          <p:cNvSpPr txBox="1">
            <a:spLocks noChangeArrowheads="1"/>
          </p:cNvSpPr>
          <p:nvPr/>
        </p:nvSpPr>
        <p:spPr bwMode="auto">
          <a:xfrm>
            <a:off x="7131050" y="3348038"/>
            <a:ext cx="14414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kumimoji="1" lang="en-US" altLang="ja-JP" sz="1200"/>
              <a:t>Semiconductor</a:t>
            </a:r>
            <a:endParaRPr kumimoji="1" lang="ja-JP" altLang="en-US" sz="1200"/>
          </a:p>
        </p:txBody>
      </p:sp>
      <p:sp>
        <p:nvSpPr>
          <p:cNvPr id="27652" name="Text Box 33"/>
          <p:cNvSpPr txBox="1">
            <a:spLocks noChangeArrowheads="1"/>
          </p:cNvSpPr>
          <p:nvPr/>
        </p:nvSpPr>
        <p:spPr bwMode="auto">
          <a:xfrm>
            <a:off x="6005513" y="4529138"/>
            <a:ext cx="11509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kumimoji="1" lang="en-US" altLang="ja-JP" sz="1200"/>
              <a:t>Galvanic Cell</a:t>
            </a:r>
            <a:endParaRPr kumimoji="1" lang="ja-JP" altLang="en-US" sz="1200"/>
          </a:p>
        </p:txBody>
      </p:sp>
      <p:sp>
        <p:nvSpPr>
          <p:cNvPr id="27653" name="Text Box 34"/>
          <p:cNvSpPr txBox="1">
            <a:spLocks noChangeArrowheads="1"/>
          </p:cNvSpPr>
          <p:nvPr/>
        </p:nvSpPr>
        <p:spPr bwMode="auto">
          <a:xfrm>
            <a:off x="7245350" y="4541838"/>
            <a:ext cx="11255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kumimoji="1" lang="en-US" altLang="ja-JP" sz="1200"/>
              <a:t>New Ceramic</a:t>
            </a:r>
            <a:endParaRPr kumimoji="1" lang="ja-JP" altLang="en-US" sz="1200"/>
          </a:p>
        </p:txBody>
      </p:sp>
      <p:sp>
        <p:nvSpPr>
          <p:cNvPr id="27654" name="Text Box 35"/>
          <p:cNvSpPr txBox="1">
            <a:spLocks noChangeArrowheads="1"/>
          </p:cNvSpPr>
          <p:nvPr/>
        </p:nvSpPr>
        <p:spPr bwMode="auto">
          <a:xfrm>
            <a:off x="6427788" y="6218238"/>
            <a:ext cx="1617662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kumimoji="1" lang="en-US" altLang="ja-JP" sz="1200"/>
              <a:t>Pyrolysis-Particle</a:t>
            </a:r>
            <a:endParaRPr kumimoji="1" lang="ja-JP" altLang="en-US" sz="1200"/>
          </a:p>
        </p:txBody>
      </p:sp>
      <p:pic>
        <p:nvPicPr>
          <p:cNvPr id="27655" name="コンテンツ プレースホルダ 3" descr="ＧＤ-70Ｄ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57" t="24635" r="40352" b="51414"/>
          <a:stretch>
            <a:fillRect/>
          </a:stretch>
        </p:blipFill>
        <p:spPr bwMode="auto">
          <a:xfrm>
            <a:off x="6165850" y="2692400"/>
            <a:ext cx="80010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コンテンツ プレースホルダ 3" descr="ＧＤ-70Ｄ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45" t="52577" r="41164" b="26093"/>
          <a:stretch>
            <a:fillRect/>
          </a:stretch>
        </p:blipFill>
        <p:spPr bwMode="auto">
          <a:xfrm>
            <a:off x="7319963" y="2754313"/>
            <a:ext cx="800100" cy="66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7" name="コンテンツ プレースホルダ 3" descr="ＧＤ-70Ｄ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75" t="24635" r="60655" b="49419"/>
          <a:stretch>
            <a:fillRect/>
          </a:stretch>
        </p:blipFill>
        <p:spPr bwMode="auto">
          <a:xfrm>
            <a:off x="6165850" y="3810000"/>
            <a:ext cx="823913" cy="8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8" name="コンテンツ プレースホルダ 3" descr="ＧＤ-70Ｄ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75" t="52577" r="61235" b="26093"/>
          <a:stretch>
            <a:fillRect/>
          </a:stretch>
        </p:blipFill>
        <p:spPr bwMode="auto">
          <a:xfrm>
            <a:off x="7385050" y="3911600"/>
            <a:ext cx="800100" cy="6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9" name="コンテンツ プレースホルダ 3" descr="ＧＤ-70Ｄ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40" t="32619" r="18338" b="31456"/>
          <a:stretch>
            <a:fillRect/>
          </a:stretch>
        </p:blipFill>
        <p:spPr bwMode="auto">
          <a:xfrm>
            <a:off x="6745288" y="5083175"/>
            <a:ext cx="846137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0" name="Picture 44" descr="ﾎﾟﾝﾌﾟのコピ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788" y="2667000"/>
            <a:ext cx="2251075" cy="298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61" name="テキスト ボックス 33"/>
          <p:cNvSpPr txBox="1">
            <a:spLocks noChangeArrowheads="1"/>
          </p:cNvSpPr>
          <p:nvPr/>
        </p:nvSpPr>
        <p:spPr bwMode="auto">
          <a:xfrm>
            <a:off x="609600" y="2819400"/>
            <a:ext cx="3305175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kumimoji="1" lang="en-US" altLang="ja-JP" sz="1600"/>
              <a:t>There are five different detection technologies available.</a:t>
            </a:r>
            <a:br>
              <a:rPr kumimoji="1" lang="en-US" altLang="ja-JP" sz="1600"/>
            </a:br>
            <a:endParaRPr kumimoji="1" lang="en-US" altLang="ja-JP" sz="1600"/>
          </a:p>
          <a:p>
            <a:pPr eaLnBrk="1" hangingPunct="1">
              <a:buFont typeface="Arial" charset="0"/>
              <a:buChar char="•"/>
            </a:pPr>
            <a:r>
              <a:rPr kumimoji="1" lang="en-US" altLang="ja-JP" sz="1600"/>
              <a:t>Each sensor unit can monitor and control measuring status.</a:t>
            </a:r>
            <a:br>
              <a:rPr kumimoji="1" lang="en-US" altLang="ja-JP" sz="1600"/>
            </a:br>
            <a:endParaRPr kumimoji="1" lang="en-US" altLang="ja-JP" sz="1600"/>
          </a:p>
          <a:p>
            <a:pPr eaLnBrk="1" hangingPunct="1">
              <a:buFont typeface="Arial" charset="0"/>
              <a:buChar char="•"/>
            </a:pPr>
            <a:r>
              <a:rPr kumimoji="1" lang="en-US" altLang="ja-JP" sz="1600"/>
              <a:t>In the event of an alarm, its measuring status can be memorized by the sensor. </a:t>
            </a:r>
          </a:p>
          <a:p>
            <a:pPr eaLnBrk="1" hangingPunct="1"/>
            <a:endParaRPr kumimoji="1" lang="en-US" altLang="ja-JP" sz="1600"/>
          </a:p>
        </p:txBody>
      </p:sp>
      <p:sp>
        <p:nvSpPr>
          <p:cNvPr id="27662" name="Text Box 9"/>
          <p:cNvSpPr txBox="1">
            <a:spLocks noChangeArrowheads="1"/>
          </p:cNvSpPr>
          <p:nvPr/>
        </p:nvSpPr>
        <p:spPr bwMode="auto">
          <a:xfrm>
            <a:off x="495300" y="1219200"/>
            <a:ext cx="63277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marL="304800" indent="-3048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kumimoji="1" lang="ja-JP" altLang="en-US" sz="2000">
                <a:solidFill>
                  <a:srgbClr val="000000"/>
                </a:solidFill>
                <a:latin typeface="HGP創英角ｺﾞｼｯｸUB" charset="0"/>
              </a:rPr>
              <a:t>　</a:t>
            </a:r>
            <a:r>
              <a:rPr kumimoji="1" lang="en-US" altLang="ja-JP">
                <a:solidFill>
                  <a:srgbClr val="000000"/>
                </a:solidFill>
              </a:rPr>
              <a:t>3.  Multifunctional Intelligent Sensor Unit</a:t>
            </a:r>
            <a:endParaRPr kumimoji="1" lang="ja-JP" altLang="en-US" sz="2000">
              <a:solidFill>
                <a:srgbClr val="000000"/>
              </a:solidFill>
              <a:latin typeface="Arial Black" charset="0"/>
            </a:endParaRPr>
          </a:p>
        </p:txBody>
      </p:sp>
      <p:sp>
        <p:nvSpPr>
          <p:cNvPr id="27663" name="Rectangle 6"/>
          <p:cNvSpPr>
            <a:spLocks noChangeArrowheads="1"/>
          </p:cNvSpPr>
          <p:nvPr/>
        </p:nvSpPr>
        <p:spPr bwMode="auto">
          <a:xfrm>
            <a:off x="5794375" y="2205038"/>
            <a:ext cx="26781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ja-JP" sz="1800"/>
              <a:t>Available Sensor Units</a:t>
            </a:r>
            <a:r>
              <a:rPr lang="en-US" altLang="ja-JP" sz="1800">
                <a:latin typeface="Century" charset="0"/>
              </a:rPr>
              <a:t> </a:t>
            </a:r>
            <a:endParaRPr lang="ja-JP" altLang="en-US" sz="1800">
              <a:latin typeface="Century" charset="0"/>
            </a:endParaRPr>
          </a:p>
        </p:txBody>
      </p:sp>
      <p:sp>
        <p:nvSpPr>
          <p:cNvPr id="27664" name="Rectangle 19"/>
          <p:cNvSpPr>
            <a:spLocks noChangeArrowheads="1"/>
          </p:cNvSpPr>
          <p:nvPr/>
        </p:nvSpPr>
        <p:spPr bwMode="auto">
          <a:xfrm>
            <a:off x="1143000" y="1712913"/>
            <a:ext cx="7391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800" b="0"/>
              <a:t>Each sensor has onboard CPU and provides multiple functions</a:t>
            </a:r>
            <a:endParaRPr lang="en-US" sz="1800" b="0">
              <a:latin typeface="Century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>
                <a:latin typeface="Arial" charset="0"/>
                <a:cs typeface="Arial" charset="0"/>
              </a:rPr>
              <a:t>Upgraded Function</a:t>
            </a:r>
            <a:endParaRPr lang="ja-JP" altLang="en-US">
              <a:latin typeface="Arial" charset="0"/>
              <a:cs typeface="Arial" charset="0"/>
            </a:endParaRPr>
          </a:p>
        </p:txBody>
      </p:sp>
      <p:sp>
        <p:nvSpPr>
          <p:cNvPr id="29698" name="Rectangle 5"/>
          <p:cNvSpPr>
            <a:spLocks noChangeArrowheads="1"/>
          </p:cNvSpPr>
          <p:nvPr/>
        </p:nvSpPr>
        <p:spPr bwMode="auto">
          <a:xfrm>
            <a:off x="1079500" y="1714500"/>
            <a:ext cx="7188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ja-JP" sz="1800" b="0">
                <a:cs typeface="Arial" charset="0"/>
              </a:rPr>
              <a:t>The diaphragm is built in Pump unit for GD-70D</a:t>
            </a:r>
            <a:r>
              <a:rPr lang="ja-JP" altLang="en-US" sz="1800" b="0">
                <a:cs typeface="Arial" charset="0"/>
              </a:rPr>
              <a:t>  </a:t>
            </a:r>
            <a:endParaRPr lang="en-US" altLang="ja-JP" sz="1800" b="0">
              <a:cs typeface="Arial" charset="0"/>
            </a:endParaRPr>
          </a:p>
          <a:p>
            <a:r>
              <a:rPr lang="en-US" altLang="ja-JP" sz="1800" b="0">
                <a:cs typeface="Arial" charset="0"/>
              </a:rPr>
              <a:t>The magnetic coil is built in to the Main Unit.</a:t>
            </a:r>
          </a:p>
          <a:p>
            <a:r>
              <a:rPr lang="en-US" altLang="ja-JP" sz="1800" b="0">
                <a:cs typeface="Arial" charset="0"/>
              </a:rPr>
              <a:t>There are no tubes inside Main Unit to simplify maintenance</a:t>
            </a:r>
            <a:endParaRPr lang="ja-JP" altLang="en-US" sz="1800" b="0">
              <a:cs typeface="Arial" charset="0"/>
            </a:endParaRPr>
          </a:p>
        </p:txBody>
      </p:sp>
      <p:sp>
        <p:nvSpPr>
          <p:cNvPr id="29699" name="Text Box 11"/>
          <p:cNvSpPr txBox="1">
            <a:spLocks noChangeArrowheads="1"/>
          </p:cNvSpPr>
          <p:nvPr/>
        </p:nvSpPr>
        <p:spPr bwMode="auto">
          <a:xfrm>
            <a:off x="3216275" y="4292600"/>
            <a:ext cx="3094038" cy="29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kumimoji="1" lang="en-US" altLang="ja-JP" sz="1300" b="0">
                <a:cs typeface="Arial" charset="0"/>
              </a:rPr>
              <a:t>Magnet coil is built in Main unit.</a:t>
            </a:r>
            <a:endParaRPr kumimoji="1" lang="ja-JP" altLang="en-US" sz="1300" b="0">
              <a:cs typeface="Arial" charset="0"/>
            </a:endParaRPr>
          </a:p>
        </p:txBody>
      </p:sp>
      <p:sp>
        <p:nvSpPr>
          <p:cNvPr id="29700" name="Text Box 11"/>
          <p:cNvSpPr txBox="1">
            <a:spLocks noChangeArrowheads="1"/>
          </p:cNvSpPr>
          <p:nvPr/>
        </p:nvSpPr>
        <p:spPr bwMode="auto">
          <a:xfrm>
            <a:off x="6067425" y="6045200"/>
            <a:ext cx="2813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kumimoji="1" lang="en-US" altLang="ja-JP" sz="1400" b="0">
                <a:cs typeface="Arial" charset="0"/>
              </a:rPr>
              <a:t>Diaphragm is easy to replace and built in to the pump unit.</a:t>
            </a:r>
            <a:endParaRPr kumimoji="1" lang="ja-JP" altLang="en-US" sz="1400" b="0">
              <a:cs typeface="Arial" charset="0"/>
            </a:endParaRPr>
          </a:p>
        </p:txBody>
      </p:sp>
      <p:sp>
        <p:nvSpPr>
          <p:cNvPr id="29701" name="Text Box 11"/>
          <p:cNvSpPr txBox="1">
            <a:spLocks noChangeArrowheads="1"/>
          </p:cNvSpPr>
          <p:nvPr/>
        </p:nvSpPr>
        <p:spPr bwMode="auto">
          <a:xfrm>
            <a:off x="1317625" y="2997200"/>
            <a:ext cx="23209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kumimoji="1" lang="en-US" altLang="ja-JP" sz="1800">
                <a:cs typeface="Arial" charset="0"/>
              </a:rPr>
              <a:t>Main Unit</a:t>
            </a:r>
            <a:endParaRPr kumimoji="1" lang="ja-JP" altLang="en-US" sz="1800">
              <a:cs typeface="Arial" charset="0"/>
            </a:endParaRPr>
          </a:p>
        </p:txBody>
      </p:sp>
      <p:sp>
        <p:nvSpPr>
          <p:cNvPr id="29702" name="Text Box 11"/>
          <p:cNvSpPr txBox="1">
            <a:spLocks noChangeArrowheads="1"/>
          </p:cNvSpPr>
          <p:nvPr/>
        </p:nvSpPr>
        <p:spPr bwMode="auto">
          <a:xfrm>
            <a:off x="5889625" y="3149600"/>
            <a:ext cx="23209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kumimoji="1" lang="en-US" altLang="ja-JP" sz="1800">
                <a:cs typeface="Arial" charset="0"/>
              </a:rPr>
              <a:t>Pump Unit</a:t>
            </a:r>
            <a:endParaRPr kumimoji="1" lang="ja-JP" altLang="en-US" sz="1800">
              <a:cs typeface="Arial" charset="0"/>
            </a:endParaRPr>
          </a:p>
        </p:txBody>
      </p:sp>
      <p:sp>
        <p:nvSpPr>
          <p:cNvPr id="29703" name="Text Box 11"/>
          <p:cNvSpPr txBox="1">
            <a:spLocks noChangeArrowheads="1"/>
          </p:cNvSpPr>
          <p:nvPr/>
        </p:nvSpPr>
        <p:spPr bwMode="auto">
          <a:xfrm>
            <a:off x="520700" y="1219200"/>
            <a:ext cx="86233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04800" indent="-3048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kumimoji="1" lang="ja-JP" altLang="en-US" sz="2000">
                <a:cs typeface="Arial" charset="0"/>
              </a:rPr>
              <a:t>　</a:t>
            </a:r>
            <a:r>
              <a:rPr kumimoji="1" lang="en-US" altLang="ja-JP">
                <a:cs typeface="Arial" charset="0"/>
              </a:rPr>
              <a:t>4.  No internal tubing and no pump coil to replace</a:t>
            </a:r>
            <a:endParaRPr kumimoji="1" lang="ja-JP" altLang="en-US">
              <a:cs typeface="Arial" charset="0"/>
            </a:endParaRPr>
          </a:p>
        </p:txBody>
      </p:sp>
      <p:pic>
        <p:nvPicPr>
          <p:cNvPr id="29704" name="Picture 13" descr="1-3のコピー"/>
          <p:cNvPicPr>
            <a:picLocks noChangeAspect="1" noChangeArrowheads="1"/>
          </p:cNvPicPr>
          <p:nvPr/>
        </p:nvPicPr>
        <p:blipFill>
          <a:blip r:embed="rId3">
            <a:lum bright="24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7263" y="4445000"/>
            <a:ext cx="2320925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5" name="AutoShape 10"/>
          <p:cNvSpPr>
            <a:spLocks noChangeAspect="1" noChangeArrowheads="1"/>
          </p:cNvSpPr>
          <p:nvPr/>
        </p:nvSpPr>
        <p:spPr bwMode="auto">
          <a:xfrm rot="-699400">
            <a:off x="5046663" y="4603750"/>
            <a:ext cx="842962" cy="863600"/>
          </a:xfrm>
          <a:prstGeom prst="rightArrow">
            <a:avLst>
              <a:gd name="adj1" fmla="val 63889"/>
              <a:gd name="adj2" fmla="val 46875"/>
            </a:avLst>
          </a:prstGeom>
          <a:gradFill rotWithShape="1">
            <a:gsLst>
              <a:gs pos="0">
                <a:schemeClr val="bg1"/>
              </a:gs>
              <a:gs pos="100000">
                <a:srgbClr val="FF00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ja-JP" altLang="en-US">
              <a:cs typeface="Arial" charset="0"/>
            </a:endParaRPr>
          </a:p>
        </p:txBody>
      </p:sp>
      <p:pic>
        <p:nvPicPr>
          <p:cNvPr id="29706" name="Picture 11" descr="ﾎﾟﾝﾌﾟﾕﾆｯﾄ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475" y="3530600"/>
            <a:ext cx="2605088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7" name="Picture 15" descr="ちゅーぶれすのコピー"/>
          <p:cNvPicPr>
            <a:picLocks noChangeAspect="1" noChangeArrowheads="1"/>
          </p:cNvPicPr>
          <p:nvPr/>
        </p:nvPicPr>
        <p:blipFill>
          <a:blip r:embed="rId5">
            <a:lum bright="12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8" t="4091" r="11441"/>
          <a:stretch>
            <a:fillRect/>
          </a:stretch>
        </p:blipFill>
        <p:spPr bwMode="auto">
          <a:xfrm>
            <a:off x="1738313" y="3225800"/>
            <a:ext cx="1617662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8" name="Text Box 16"/>
          <p:cNvSpPr txBox="1">
            <a:spLocks noChangeArrowheads="1"/>
          </p:cNvSpPr>
          <p:nvPr/>
        </p:nvSpPr>
        <p:spPr bwMode="auto">
          <a:xfrm>
            <a:off x="557213" y="3784600"/>
            <a:ext cx="1352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kumimoji="1" lang="en-US" altLang="ja-JP" sz="1400" b="0">
                <a:cs typeface="Arial" charset="0"/>
              </a:rPr>
              <a:t>Connection for </a:t>
            </a:r>
          </a:p>
          <a:p>
            <a:pPr eaLnBrk="1" hangingPunct="1"/>
            <a:r>
              <a:rPr kumimoji="1" lang="en-US" altLang="ja-JP" sz="1400" b="0">
                <a:cs typeface="Arial" charset="0"/>
              </a:rPr>
              <a:t>Pump unit</a:t>
            </a:r>
          </a:p>
        </p:txBody>
      </p:sp>
      <p:sp>
        <p:nvSpPr>
          <p:cNvPr id="29709" name="Line 20"/>
          <p:cNvSpPr>
            <a:spLocks noChangeShapeType="1"/>
          </p:cNvSpPr>
          <p:nvPr/>
        </p:nvSpPr>
        <p:spPr bwMode="auto">
          <a:xfrm>
            <a:off x="1809750" y="4140200"/>
            <a:ext cx="492125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10" name="Line 20"/>
          <p:cNvSpPr>
            <a:spLocks noChangeShapeType="1"/>
          </p:cNvSpPr>
          <p:nvPr/>
        </p:nvSpPr>
        <p:spPr bwMode="auto">
          <a:xfrm>
            <a:off x="1689100" y="5118100"/>
            <a:ext cx="685800" cy="10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11" name="Text Box 16"/>
          <p:cNvSpPr txBox="1">
            <a:spLocks noChangeArrowheads="1"/>
          </p:cNvSpPr>
          <p:nvPr/>
        </p:nvSpPr>
        <p:spPr bwMode="auto">
          <a:xfrm>
            <a:off x="557213" y="4699000"/>
            <a:ext cx="1352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kumimoji="1" lang="en-US" altLang="ja-JP" sz="1400" b="0">
                <a:cs typeface="Arial" charset="0"/>
              </a:rPr>
              <a:t>Connection for </a:t>
            </a:r>
          </a:p>
          <a:p>
            <a:pPr eaLnBrk="1" hangingPunct="1"/>
            <a:r>
              <a:rPr kumimoji="1" lang="en-US" altLang="ja-JP" sz="1400" b="0">
                <a:cs typeface="Arial" charset="0"/>
              </a:rPr>
              <a:t>Sensor unit</a:t>
            </a:r>
          </a:p>
        </p:txBody>
      </p:sp>
      <p:cxnSp>
        <p:nvCxnSpPr>
          <p:cNvPr id="29712" name="直線矢印コネクタ 26"/>
          <p:cNvCxnSpPr>
            <a:cxnSpLocks noChangeShapeType="1"/>
          </p:cNvCxnSpPr>
          <p:nvPr/>
        </p:nvCxnSpPr>
        <p:spPr bwMode="auto">
          <a:xfrm rot="5400000">
            <a:off x="4608513" y="4611687"/>
            <a:ext cx="381000" cy="352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>
                <a:latin typeface="Arial" charset="0"/>
                <a:cs typeface="Arial" charset="0"/>
              </a:rPr>
              <a:t>Upgraded Function</a:t>
            </a:r>
            <a:endParaRPr lang="ja-JP" altLang="en-US">
              <a:latin typeface="Arial" charset="0"/>
              <a:cs typeface="Arial" charset="0"/>
            </a:endParaRPr>
          </a:p>
        </p:txBody>
      </p:sp>
      <p:sp>
        <p:nvSpPr>
          <p:cNvPr id="31746" name="Rectangle 12"/>
          <p:cNvSpPr>
            <a:spLocks noGrp="1" noChangeArrowheads="1"/>
          </p:cNvSpPr>
          <p:nvPr>
            <p:ph idx="4294967295"/>
          </p:nvPr>
        </p:nvSpPr>
        <p:spPr>
          <a:xfrm>
            <a:off x="1092200" y="1727200"/>
            <a:ext cx="7397750" cy="369888"/>
          </a:xfrm>
        </p:spPr>
        <p:txBody>
          <a:bodyPr>
            <a:spAutoFit/>
          </a:bodyPr>
          <a:lstStyle/>
          <a:p>
            <a:pPr marL="0" indent="0">
              <a:spcBef>
                <a:spcPct val="0"/>
              </a:spcBef>
              <a:buFontTx/>
              <a:buNone/>
            </a:pPr>
            <a:r>
              <a:rPr lang="en-US" altLang="ja-JP" sz="1800">
                <a:latin typeface="Arial" charset="0"/>
                <a:cs typeface="Arial" charset="0"/>
              </a:rPr>
              <a:t>Sensor Unit/Pump unit can be removed easily with one touch of button.</a:t>
            </a:r>
          </a:p>
        </p:txBody>
      </p:sp>
      <p:sp>
        <p:nvSpPr>
          <p:cNvPr id="31747" name="テキスト ボックス 14"/>
          <p:cNvSpPr txBox="1">
            <a:spLocks noChangeArrowheads="1"/>
          </p:cNvSpPr>
          <p:nvPr/>
        </p:nvSpPr>
        <p:spPr bwMode="auto">
          <a:xfrm>
            <a:off x="3235325" y="5867400"/>
            <a:ext cx="1758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kumimoji="1" lang="en-US" altLang="ja-JP" sz="1800">
                <a:cs typeface="Arial" charset="0"/>
              </a:rPr>
              <a:t>Main unit</a:t>
            </a:r>
            <a:endParaRPr kumimoji="1" lang="ja-JP" altLang="en-US" sz="1800">
              <a:cs typeface="Arial" charset="0"/>
            </a:endParaRPr>
          </a:p>
        </p:txBody>
      </p:sp>
      <p:sp>
        <p:nvSpPr>
          <p:cNvPr id="31748" name="テキスト ボックス 14"/>
          <p:cNvSpPr txBox="1">
            <a:spLocks noChangeArrowheads="1"/>
          </p:cNvSpPr>
          <p:nvPr/>
        </p:nvSpPr>
        <p:spPr bwMode="auto">
          <a:xfrm>
            <a:off x="6681788" y="6096000"/>
            <a:ext cx="1582737" cy="3667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kumimoji="1" lang="en-US" altLang="ja-JP" sz="1800">
                <a:cs typeface="Arial" charset="0"/>
              </a:rPr>
              <a:t>Sensor unit</a:t>
            </a:r>
            <a:endParaRPr kumimoji="1" lang="ja-JP" altLang="en-US" sz="1800">
              <a:cs typeface="Arial" charset="0"/>
            </a:endParaRPr>
          </a:p>
        </p:txBody>
      </p:sp>
      <p:sp>
        <p:nvSpPr>
          <p:cNvPr id="31749" name="テキスト ボックス 14"/>
          <p:cNvSpPr txBox="1">
            <a:spLocks noChangeArrowheads="1"/>
          </p:cNvSpPr>
          <p:nvPr/>
        </p:nvSpPr>
        <p:spPr bwMode="auto">
          <a:xfrm>
            <a:off x="6681788" y="3429000"/>
            <a:ext cx="1477962" cy="3667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kumimoji="1" lang="en-US" altLang="ja-JP" sz="1800">
                <a:cs typeface="Arial" charset="0"/>
              </a:rPr>
              <a:t>Pump unit</a:t>
            </a:r>
            <a:endParaRPr kumimoji="1" lang="ja-JP" altLang="en-US" sz="1800">
              <a:cs typeface="Arial" charset="0"/>
            </a:endParaRPr>
          </a:p>
        </p:txBody>
      </p:sp>
      <p:sp>
        <p:nvSpPr>
          <p:cNvPr id="31750" name="テキスト ボックス 14"/>
          <p:cNvSpPr txBox="1">
            <a:spLocks noChangeArrowheads="1"/>
          </p:cNvSpPr>
          <p:nvPr/>
        </p:nvSpPr>
        <p:spPr bwMode="auto">
          <a:xfrm>
            <a:off x="773113" y="5562600"/>
            <a:ext cx="17589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kumimoji="1" lang="en-US" altLang="ja-JP" sz="1800">
                <a:cs typeface="Arial" charset="0"/>
              </a:rPr>
              <a:t>Wall mounting bracket</a:t>
            </a:r>
            <a:endParaRPr kumimoji="1" lang="ja-JP" altLang="en-US" sz="1800">
              <a:cs typeface="Arial" charset="0"/>
            </a:endParaRPr>
          </a:p>
        </p:txBody>
      </p:sp>
      <p:pic>
        <p:nvPicPr>
          <p:cNvPr id="31751" name="Picture 34" descr="1-3のコピー"/>
          <p:cNvPicPr>
            <a:picLocks noChangeAspect="1" noChangeArrowheads="1"/>
          </p:cNvPicPr>
          <p:nvPr/>
        </p:nvPicPr>
        <p:blipFill>
          <a:blip r:embed="rId3">
            <a:lum bright="24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488" y="2819400"/>
            <a:ext cx="3586162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2" name="Picture 33" descr="ﾎﾟﾝﾌﾟﾕﾆｯﾄ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764580">
            <a:off x="6630988" y="2384425"/>
            <a:ext cx="1085850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3" name="Picture 36" descr="取付ラックのコピ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0" y="3048000"/>
            <a:ext cx="141287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4" name="Picture 44" descr="ﾎﾟﾝﾌﾟのコピ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088" y="4171950"/>
            <a:ext cx="1546225" cy="205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5" name="Line 48"/>
          <p:cNvSpPr>
            <a:spLocks noChangeShapeType="1"/>
          </p:cNvSpPr>
          <p:nvPr/>
        </p:nvSpPr>
        <p:spPr bwMode="auto">
          <a:xfrm flipH="1" flipV="1">
            <a:off x="2039938" y="4097338"/>
            <a:ext cx="1195387" cy="71437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Dot"/>
            <a:round/>
            <a:headEnd type="triangl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6" name="Line 49"/>
          <p:cNvSpPr>
            <a:spLocks noChangeShapeType="1"/>
          </p:cNvSpPr>
          <p:nvPr/>
        </p:nvSpPr>
        <p:spPr bwMode="auto">
          <a:xfrm flipH="1" flipV="1">
            <a:off x="4681538" y="4248150"/>
            <a:ext cx="2251075" cy="228600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Dot"/>
            <a:round/>
            <a:headEnd type="triangl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7" name="Line 50"/>
          <p:cNvSpPr>
            <a:spLocks noChangeShapeType="1"/>
          </p:cNvSpPr>
          <p:nvPr/>
        </p:nvSpPr>
        <p:spPr bwMode="auto">
          <a:xfrm flipH="1">
            <a:off x="4641850" y="3028950"/>
            <a:ext cx="2039938" cy="457200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Dot"/>
            <a:round/>
            <a:headEnd type="triangl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8" name="テキスト ボックス 14"/>
          <p:cNvSpPr txBox="1">
            <a:spLocks noChangeArrowheads="1"/>
          </p:cNvSpPr>
          <p:nvPr/>
        </p:nvSpPr>
        <p:spPr bwMode="auto">
          <a:xfrm>
            <a:off x="3095625" y="2438400"/>
            <a:ext cx="21097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kumimoji="1" lang="en-US" altLang="ja-JP" sz="1200">
                <a:cs typeface="Arial" charset="0"/>
              </a:rPr>
              <a:t>Remove and attach items with one touch of a button</a:t>
            </a:r>
            <a:endParaRPr kumimoji="1" lang="ja-JP" altLang="en-US" sz="1200">
              <a:cs typeface="Arial" charset="0"/>
            </a:endParaRPr>
          </a:p>
        </p:txBody>
      </p:sp>
      <p:sp>
        <p:nvSpPr>
          <p:cNvPr id="31759" name="テキスト ボックス 14"/>
          <p:cNvSpPr txBox="1">
            <a:spLocks noChangeArrowheads="1"/>
          </p:cNvSpPr>
          <p:nvPr/>
        </p:nvSpPr>
        <p:spPr bwMode="auto">
          <a:xfrm>
            <a:off x="5133975" y="3810000"/>
            <a:ext cx="154781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endParaRPr kumimoji="1" lang="ja-JP" altLang="en-US" sz="1200">
              <a:cs typeface="Arial" charset="0"/>
            </a:endParaRPr>
          </a:p>
        </p:txBody>
      </p:sp>
      <p:sp>
        <p:nvSpPr>
          <p:cNvPr id="31760" name="Text Box 13"/>
          <p:cNvSpPr txBox="1">
            <a:spLocks noChangeArrowheads="1"/>
          </p:cNvSpPr>
          <p:nvPr/>
        </p:nvSpPr>
        <p:spPr bwMode="auto">
          <a:xfrm>
            <a:off x="520700" y="1219200"/>
            <a:ext cx="58626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marL="304800" indent="-3048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kumimoji="1" lang="ja-JP" altLang="en-US">
                <a:solidFill>
                  <a:srgbClr val="000000"/>
                </a:solidFill>
                <a:cs typeface="Arial" charset="0"/>
              </a:rPr>
              <a:t>　</a:t>
            </a:r>
            <a:r>
              <a:rPr kumimoji="1" lang="en-US" altLang="ja-JP">
                <a:solidFill>
                  <a:srgbClr val="000000"/>
                </a:solidFill>
                <a:cs typeface="Arial" charset="0"/>
              </a:rPr>
              <a:t>5.</a:t>
            </a:r>
            <a:r>
              <a:rPr kumimoji="1" lang="ja-JP" altLang="en-US">
                <a:solidFill>
                  <a:srgbClr val="000000"/>
                </a:solidFill>
                <a:cs typeface="Arial" charset="0"/>
              </a:rPr>
              <a:t> </a:t>
            </a:r>
            <a:r>
              <a:rPr kumimoji="1" lang="en-US" altLang="ja-JP">
                <a:solidFill>
                  <a:srgbClr val="000000"/>
                </a:solidFill>
                <a:cs typeface="Arial" charset="0"/>
              </a:rPr>
              <a:t>Front access for easy maintenance</a:t>
            </a:r>
            <a:endParaRPr kumimoji="1" lang="ja-JP" altLang="en-US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>
                <a:latin typeface="Arial" charset="0"/>
              </a:rPr>
              <a:t>Upgraded Function</a:t>
            </a:r>
            <a:endParaRPr lang="ja-JP" altLang="en-US">
              <a:latin typeface="Arial" charset="0"/>
            </a:endParaRPr>
          </a:p>
        </p:txBody>
      </p:sp>
      <p:sp>
        <p:nvSpPr>
          <p:cNvPr id="33794" name="Rectangle 4"/>
          <p:cNvSpPr>
            <a:spLocks noChangeArrowheads="1"/>
          </p:cNvSpPr>
          <p:nvPr/>
        </p:nvSpPr>
        <p:spPr bwMode="auto">
          <a:xfrm>
            <a:off x="1179513" y="1638300"/>
            <a:ext cx="6440487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ja-JP" sz="1400" b="0"/>
              <a:t>GD-70D has a large easy-to-read LCD that  displays all information such as measuring gas, gas concentration, flow level and connecting devices. </a:t>
            </a:r>
          </a:p>
          <a:p>
            <a:r>
              <a:rPr lang="en-US" altLang="ja-JP" sz="1400" b="0"/>
              <a:t>Dual display for gas concentration : Analog bar graph and digital readouts</a:t>
            </a:r>
            <a:endParaRPr lang="ja-JP" altLang="en-US" sz="1400" b="0"/>
          </a:p>
        </p:txBody>
      </p:sp>
      <p:pic>
        <p:nvPicPr>
          <p:cNvPr id="33795" name="図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50" t="13112" r="24280" b="58966"/>
          <a:stretch>
            <a:fillRect/>
          </a:stretch>
        </p:blipFill>
        <p:spPr bwMode="auto">
          <a:xfrm>
            <a:off x="4087813" y="2959100"/>
            <a:ext cx="3570287" cy="293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5" name="図 3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30" b="4866"/>
          <a:stretch>
            <a:fillRect/>
          </a:stretch>
        </p:blipFill>
        <p:spPr bwMode="auto">
          <a:xfrm>
            <a:off x="4502150" y="3581400"/>
            <a:ext cx="2584450" cy="222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5" name="テキスト ボックス 16"/>
          <p:cNvSpPr txBox="1">
            <a:spLocks noChangeArrowheads="1"/>
          </p:cNvSpPr>
          <p:nvPr/>
        </p:nvSpPr>
        <p:spPr bwMode="auto">
          <a:xfrm>
            <a:off x="2819400" y="2895600"/>
            <a:ext cx="126841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kumimoji="1" lang="en-US" altLang="ja-JP" sz="1600" b="0"/>
              <a:t>Power lamp</a:t>
            </a:r>
            <a:endParaRPr kumimoji="1" lang="ja-JP" altLang="en-US" sz="1600" b="0"/>
          </a:p>
        </p:txBody>
      </p:sp>
      <p:sp>
        <p:nvSpPr>
          <p:cNvPr id="13326" name="テキスト ボックス 17"/>
          <p:cNvSpPr txBox="1">
            <a:spLocks noChangeArrowheads="1"/>
          </p:cNvSpPr>
          <p:nvPr/>
        </p:nvSpPr>
        <p:spPr bwMode="auto">
          <a:xfrm>
            <a:off x="4343400" y="2362200"/>
            <a:ext cx="16351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kumimoji="1" lang="en-US" altLang="ja-JP" sz="1600" b="0"/>
              <a:t>Alarm lamps</a:t>
            </a:r>
            <a:endParaRPr kumimoji="1" lang="ja-JP" altLang="en-US" sz="1600" b="0"/>
          </a:p>
        </p:txBody>
      </p:sp>
      <p:sp>
        <p:nvSpPr>
          <p:cNvPr id="13327" name="テキスト ボックス 18"/>
          <p:cNvSpPr txBox="1">
            <a:spLocks noChangeArrowheads="1"/>
          </p:cNvSpPr>
          <p:nvPr/>
        </p:nvSpPr>
        <p:spPr bwMode="auto">
          <a:xfrm>
            <a:off x="6846888" y="2590800"/>
            <a:ext cx="6413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kumimoji="1" lang="en-US" altLang="ja-JP" sz="1600" b="0"/>
              <a:t>Fault</a:t>
            </a:r>
            <a:endParaRPr kumimoji="1" lang="ja-JP" altLang="en-US" sz="1600" b="0"/>
          </a:p>
        </p:txBody>
      </p:sp>
      <p:sp>
        <p:nvSpPr>
          <p:cNvPr id="33800" name="Line 10"/>
          <p:cNvSpPr>
            <a:spLocks noChangeShapeType="1"/>
          </p:cNvSpPr>
          <p:nvPr/>
        </p:nvSpPr>
        <p:spPr bwMode="auto">
          <a:xfrm>
            <a:off x="4010025" y="3124200"/>
            <a:ext cx="887413" cy="3683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1" name="Line 11"/>
          <p:cNvSpPr>
            <a:spLocks noChangeShapeType="1"/>
          </p:cNvSpPr>
          <p:nvPr/>
        </p:nvSpPr>
        <p:spPr bwMode="auto">
          <a:xfrm>
            <a:off x="5178425" y="2654300"/>
            <a:ext cx="633413" cy="6858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2" name="Line 12"/>
          <p:cNvSpPr>
            <a:spLocks noChangeShapeType="1"/>
          </p:cNvSpPr>
          <p:nvPr/>
        </p:nvSpPr>
        <p:spPr bwMode="auto">
          <a:xfrm flipH="1">
            <a:off x="6656388" y="2882900"/>
            <a:ext cx="420687" cy="5715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6" name="テキスト ボックス 7"/>
          <p:cNvSpPr txBox="1">
            <a:spLocks noChangeArrowheads="1"/>
          </p:cNvSpPr>
          <p:nvPr/>
        </p:nvSpPr>
        <p:spPr bwMode="auto">
          <a:xfrm>
            <a:off x="2514600" y="3810000"/>
            <a:ext cx="1658938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kumimoji="1" lang="en-US" altLang="ja-JP" sz="1600" b="0"/>
              <a:t>Display for gas Concentration</a:t>
            </a:r>
            <a:endParaRPr kumimoji="1" lang="ja-JP" altLang="en-US" sz="1600" b="0"/>
          </a:p>
        </p:txBody>
      </p:sp>
      <p:sp>
        <p:nvSpPr>
          <p:cNvPr id="13317" name="テキスト ボックス 8"/>
          <p:cNvSpPr txBox="1">
            <a:spLocks noChangeArrowheads="1"/>
          </p:cNvSpPr>
          <p:nvPr/>
        </p:nvSpPr>
        <p:spPr bwMode="auto">
          <a:xfrm>
            <a:off x="2743200" y="3352800"/>
            <a:ext cx="12493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kumimoji="1" lang="en-US" altLang="ja-JP" sz="1600" b="0"/>
              <a:t>Alarm point</a:t>
            </a:r>
            <a:endParaRPr kumimoji="1" lang="ja-JP" altLang="en-US" sz="1600" b="0"/>
          </a:p>
        </p:txBody>
      </p:sp>
      <p:sp>
        <p:nvSpPr>
          <p:cNvPr id="13318" name="テキスト ボックス 9"/>
          <p:cNvSpPr txBox="1">
            <a:spLocks noChangeArrowheads="1"/>
          </p:cNvSpPr>
          <p:nvPr/>
        </p:nvSpPr>
        <p:spPr bwMode="auto">
          <a:xfrm>
            <a:off x="7467600" y="3733800"/>
            <a:ext cx="1687513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kumimoji="1" lang="en-US" altLang="ja-JP" sz="1600" b="0"/>
              <a:t>Gas Concentration</a:t>
            </a:r>
            <a:endParaRPr kumimoji="1" lang="ja-JP" altLang="en-US" sz="1600" b="0"/>
          </a:p>
        </p:txBody>
      </p:sp>
      <p:sp>
        <p:nvSpPr>
          <p:cNvPr id="13319" name="テキスト ボックス 10"/>
          <p:cNvSpPr txBox="1">
            <a:spLocks noChangeArrowheads="1"/>
          </p:cNvSpPr>
          <p:nvPr/>
        </p:nvSpPr>
        <p:spPr bwMode="auto">
          <a:xfrm>
            <a:off x="7245350" y="3016250"/>
            <a:ext cx="18986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kumimoji="1" lang="en-US" altLang="ja-JP" sz="1600" b="0"/>
              <a:t>Pyrolyzer connection</a:t>
            </a:r>
            <a:endParaRPr kumimoji="1" lang="ja-JP" altLang="en-US" sz="1600" b="0"/>
          </a:p>
        </p:txBody>
      </p:sp>
      <p:sp>
        <p:nvSpPr>
          <p:cNvPr id="13320" name="テキスト ボックス 11"/>
          <p:cNvSpPr txBox="1">
            <a:spLocks noChangeArrowheads="1"/>
          </p:cNvSpPr>
          <p:nvPr/>
        </p:nvSpPr>
        <p:spPr bwMode="auto">
          <a:xfrm>
            <a:off x="2601913" y="4572000"/>
            <a:ext cx="1547812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kumimoji="1" lang="en-US" altLang="ja-JP" sz="1500" b="0"/>
              <a:t>Communication</a:t>
            </a:r>
          </a:p>
          <a:p>
            <a:pPr algn="ctr" eaLnBrk="1" hangingPunct="1"/>
            <a:r>
              <a:rPr kumimoji="1" lang="en-US" altLang="ja-JP" sz="1500" b="0"/>
              <a:t>status</a:t>
            </a:r>
            <a:endParaRPr kumimoji="1" lang="ja-JP" altLang="en-US" sz="1500" b="0"/>
          </a:p>
        </p:txBody>
      </p:sp>
      <p:sp>
        <p:nvSpPr>
          <p:cNvPr id="13321" name="テキスト ボックス 12"/>
          <p:cNvSpPr txBox="1">
            <a:spLocks noChangeArrowheads="1"/>
          </p:cNvSpPr>
          <p:nvPr/>
        </p:nvSpPr>
        <p:spPr bwMode="auto">
          <a:xfrm>
            <a:off x="3702050" y="6235700"/>
            <a:ext cx="18462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kumimoji="1" lang="en-US" altLang="ja-JP" sz="1600" b="0"/>
              <a:t>Maintenance status</a:t>
            </a:r>
            <a:endParaRPr kumimoji="1" lang="ja-JP" altLang="en-US" sz="1600" b="0"/>
          </a:p>
        </p:txBody>
      </p:sp>
      <p:sp>
        <p:nvSpPr>
          <p:cNvPr id="13322" name="テキスト ボックス 13"/>
          <p:cNvSpPr txBox="1">
            <a:spLocks noChangeArrowheads="1"/>
          </p:cNvSpPr>
          <p:nvPr/>
        </p:nvSpPr>
        <p:spPr bwMode="auto">
          <a:xfrm>
            <a:off x="6172200" y="5975350"/>
            <a:ext cx="251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kumimoji="1" lang="en-US" altLang="ja-JP" sz="1600" b="0"/>
              <a:t>Inhibit</a:t>
            </a:r>
          </a:p>
          <a:p>
            <a:pPr algn="ctr" eaLnBrk="1" hangingPunct="1"/>
            <a:r>
              <a:rPr kumimoji="1" lang="en-US" altLang="ja-JP" sz="1200" b="0"/>
              <a:t>(Offline: Communication for PC.)</a:t>
            </a:r>
          </a:p>
        </p:txBody>
      </p:sp>
      <p:sp>
        <p:nvSpPr>
          <p:cNvPr id="13343" name="テキスト ボックス 40"/>
          <p:cNvSpPr txBox="1">
            <a:spLocks noChangeArrowheads="1"/>
          </p:cNvSpPr>
          <p:nvPr/>
        </p:nvSpPr>
        <p:spPr bwMode="auto">
          <a:xfrm>
            <a:off x="7613650" y="5397500"/>
            <a:ext cx="11493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kumimoji="1" lang="en-US" altLang="ja-JP" sz="1600" b="0"/>
              <a:t>Measuring gas</a:t>
            </a:r>
            <a:endParaRPr kumimoji="1" lang="ja-JP" altLang="en-US" sz="1600" b="0"/>
          </a:p>
        </p:txBody>
      </p:sp>
      <p:sp>
        <p:nvSpPr>
          <p:cNvPr id="13344" name="テキスト ボックス 50"/>
          <p:cNvSpPr txBox="1">
            <a:spLocks noChangeArrowheads="1"/>
          </p:cNvSpPr>
          <p:nvPr/>
        </p:nvSpPr>
        <p:spPr bwMode="auto">
          <a:xfrm>
            <a:off x="7667625" y="4343400"/>
            <a:ext cx="1265238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kumimoji="1" lang="en-US" altLang="ja-JP" sz="1600" b="0"/>
              <a:t>Units of Measure</a:t>
            </a:r>
            <a:endParaRPr kumimoji="1" lang="ja-JP" altLang="en-US" sz="1600" b="0"/>
          </a:p>
        </p:txBody>
      </p:sp>
      <p:sp>
        <p:nvSpPr>
          <p:cNvPr id="13346" name="テキスト ボックス 4"/>
          <p:cNvSpPr txBox="1">
            <a:spLocks noChangeArrowheads="1"/>
          </p:cNvSpPr>
          <p:nvPr/>
        </p:nvSpPr>
        <p:spPr bwMode="auto">
          <a:xfrm>
            <a:off x="2462213" y="5334000"/>
            <a:ext cx="14938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kumimoji="1" lang="en-US" altLang="ja-JP" sz="1600" b="0"/>
              <a:t>Flow rate</a:t>
            </a:r>
          </a:p>
        </p:txBody>
      </p:sp>
      <p:sp>
        <p:nvSpPr>
          <p:cNvPr id="33813" name="Line 23"/>
          <p:cNvSpPr>
            <a:spLocks noChangeShapeType="1"/>
          </p:cNvSpPr>
          <p:nvPr/>
        </p:nvSpPr>
        <p:spPr bwMode="auto">
          <a:xfrm flipH="1">
            <a:off x="6961188" y="4724400"/>
            <a:ext cx="846137" cy="1397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14" name="Line 24"/>
          <p:cNvSpPr>
            <a:spLocks noChangeShapeType="1"/>
          </p:cNvSpPr>
          <p:nvPr/>
        </p:nvSpPr>
        <p:spPr bwMode="auto">
          <a:xfrm flipH="1">
            <a:off x="6867525" y="3276600"/>
            <a:ext cx="828675" cy="8255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15" name="Line 25"/>
          <p:cNvSpPr>
            <a:spLocks noChangeShapeType="1"/>
          </p:cNvSpPr>
          <p:nvPr/>
        </p:nvSpPr>
        <p:spPr bwMode="auto">
          <a:xfrm flipH="1" flipV="1">
            <a:off x="6515100" y="5702300"/>
            <a:ext cx="571500" cy="3937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16" name="Line 26"/>
          <p:cNvSpPr>
            <a:spLocks noChangeShapeType="1"/>
          </p:cNvSpPr>
          <p:nvPr/>
        </p:nvSpPr>
        <p:spPr bwMode="auto">
          <a:xfrm>
            <a:off x="3983038" y="3568700"/>
            <a:ext cx="984250" cy="4572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17" name="Line 27"/>
          <p:cNvSpPr>
            <a:spLocks noChangeShapeType="1"/>
          </p:cNvSpPr>
          <p:nvPr/>
        </p:nvSpPr>
        <p:spPr bwMode="auto">
          <a:xfrm>
            <a:off x="4010025" y="4114800"/>
            <a:ext cx="817563" cy="1397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18" name="Line 28"/>
          <p:cNvSpPr>
            <a:spLocks noChangeShapeType="1"/>
          </p:cNvSpPr>
          <p:nvPr/>
        </p:nvSpPr>
        <p:spPr bwMode="auto">
          <a:xfrm flipH="1">
            <a:off x="6445250" y="3962400"/>
            <a:ext cx="1327150" cy="7493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19" name="Line 29"/>
          <p:cNvSpPr>
            <a:spLocks noChangeShapeType="1"/>
          </p:cNvSpPr>
          <p:nvPr/>
        </p:nvSpPr>
        <p:spPr bwMode="auto">
          <a:xfrm>
            <a:off x="4079875" y="4876800"/>
            <a:ext cx="1168400" cy="2159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20" name="Line 30"/>
          <p:cNvSpPr>
            <a:spLocks noChangeShapeType="1"/>
          </p:cNvSpPr>
          <p:nvPr/>
        </p:nvSpPr>
        <p:spPr bwMode="auto">
          <a:xfrm flipV="1">
            <a:off x="4979988" y="5753100"/>
            <a:ext cx="420687" cy="5334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21" name="Line 31"/>
          <p:cNvSpPr>
            <a:spLocks noChangeShapeType="1"/>
          </p:cNvSpPr>
          <p:nvPr/>
        </p:nvSpPr>
        <p:spPr bwMode="auto">
          <a:xfrm flipH="1" flipV="1">
            <a:off x="6796088" y="5321300"/>
            <a:ext cx="823912" cy="3175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22" name="Line 32"/>
          <p:cNvSpPr>
            <a:spLocks noChangeShapeType="1"/>
          </p:cNvSpPr>
          <p:nvPr/>
        </p:nvSpPr>
        <p:spPr bwMode="auto">
          <a:xfrm flipV="1">
            <a:off x="3727450" y="5397500"/>
            <a:ext cx="958850" cy="889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40" name="テキスト ボックス 29"/>
          <p:cNvSpPr txBox="1">
            <a:spLocks noChangeArrowheads="1"/>
          </p:cNvSpPr>
          <p:nvPr/>
        </p:nvSpPr>
        <p:spPr bwMode="auto">
          <a:xfrm>
            <a:off x="2039938" y="2438400"/>
            <a:ext cx="1473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kumimoji="1" lang="en-US" altLang="ja-JP" sz="1600" b="0"/>
              <a:t>Control switch</a:t>
            </a:r>
            <a:endParaRPr kumimoji="1" lang="ja-JP" altLang="en-US" sz="1600" b="0"/>
          </a:p>
        </p:txBody>
      </p:sp>
      <p:sp>
        <p:nvSpPr>
          <p:cNvPr id="42" name="テキスト ボックス 14"/>
          <p:cNvSpPr txBox="1">
            <a:spLocks noChangeArrowheads="1"/>
          </p:cNvSpPr>
          <p:nvPr/>
        </p:nvSpPr>
        <p:spPr bwMode="auto">
          <a:xfrm>
            <a:off x="914400" y="6359525"/>
            <a:ext cx="2743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kumimoji="1" lang="en-US" altLang="ja-JP" sz="1600" b="0"/>
              <a:t>Name plate for Sensor unit</a:t>
            </a:r>
            <a:endParaRPr kumimoji="1" lang="ja-JP" altLang="en-US" sz="1600" b="0"/>
          </a:p>
        </p:txBody>
      </p:sp>
      <p:sp>
        <p:nvSpPr>
          <p:cNvPr id="43" name="テキスト ボックス 12"/>
          <p:cNvSpPr txBox="1">
            <a:spLocks noChangeArrowheads="1"/>
          </p:cNvSpPr>
          <p:nvPr/>
        </p:nvSpPr>
        <p:spPr bwMode="auto">
          <a:xfrm>
            <a:off x="2390775" y="5486400"/>
            <a:ext cx="19875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kumimoji="1" lang="en-US" altLang="ja-JP" sz="1100"/>
              <a:t>(automatic adjustment</a:t>
            </a:r>
            <a:r>
              <a:rPr kumimoji="1" lang="en-US" altLang="ja-JP" sz="1600"/>
              <a:t>)</a:t>
            </a:r>
            <a:endParaRPr kumimoji="1" lang="ja-JP" altLang="en-US" sz="1600"/>
          </a:p>
        </p:txBody>
      </p:sp>
      <p:pic>
        <p:nvPicPr>
          <p:cNvPr id="33826" name="Picture 44" descr="GD-70D正面軽量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" y="2590800"/>
            <a:ext cx="1868488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27" name="Line 40"/>
          <p:cNvSpPr>
            <a:spLocks noChangeShapeType="1"/>
          </p:cNvSpPr>
          <p:nvPr/>
        </p:nvSpPr>
        <p:spPr bwMode="auto">
          <a:xfrm flipV="1">
            <a:off x="1266825" y="5334000"/>
            <a:ext cx="0" cy="10668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28" name="Line 42"/>
          <p:cNvSpPr>
            <a:spLocks noChangeShapeType="1"/>
          </p:cNvSpPr>
          <p:nvPr/>
        </p:nvSpPr>
        <p:spPr bwMode="auto">
          <a:xfrm flipH="1">
            <a:off x="1758950" y="2743200"/>
            <a:ext cx="842963" cy="16002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29" name="Text Box 15"/>
          <p:cNvSpPr txBox="1">
            <a:spLocks noChangeArrowheads="1"/>
          </p:cNvSpPr>
          <p:nvPr/>
        </p:nvSpPr>
        <p:spPr bwMode="auto">
          <a:xfrm>
            <a:off x="520700" y="1219200"/>
            <a:ext cx="3073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marL="304800" indent="-3048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kumimoji="1" lang="ja-JP" altLang="en-US">
                <a:solidFill>
                  <a:srgbClr val="000000"/>
                </a:solidFill>
                <a:latin typeface="Arial Black" charset="0"/>
              </a:rPr>
              <a:t>　</a:t>
            </a:r>
            <a:r>
              <a:rPr kumimoji="1" lang="en-US" altLang="ja-JP">
                <a:solidFill>
                  <a:srgbClr val="000000"/>
                </a:solidFill>
              </a:rPr>
              <a:t>6.</a:t>
            </a:r>
            <a:r>
              <a:rPr kumimoji="1" lang="ja-JP" altLang="en-US">
                <a:solidFill>
                  <a:srgbClr val="000000"/>
                </a:solidFill>
              </a:rPr>
              <a:t>　</a:t>
            </a:r>
            <a:r>
              <a:rPr kumimoji="1" lang="en-US" altLang="ja-JP">
                <a:solidFill>
                  <a:srgbClr val="000000"/>
                </a:solidFill>
              </a:rPr>
              <a:t>Large size LCD</a:t>
            </a:r>
            <a:endParaRPr kumimoji="1" lang="ja-JP" altLang="en-US">
              <a:solidFill>
                <a:srgbClr val="000000"/>
              </a:solidFill>
              <a:latin typeface="Arial Black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3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3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13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13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5" grpId="0"/>
      <p:bldP spid="13326" grpId="0"/>
      <p:bldP spid="13327" grpId="0"/>
      <p:bldP spid="13316" grpId="0"/>
      <p:bldP spid="13317" grpId="0"/>
      <p:bldP spid="13318" grpId="0"/>
      <p:bldP spid="13319" grpId="0"/>
      <p:bldP spid="13320" grpId="0"/>
      <p:bldP spid="13321" grpId="0"/>
      <p:bldP spid="13322" grpId="0"/>
      <p:bldP spid="13343" grpId="0"/>
      <p:bldP spid="13344" grpId="0"/>
      <p:bldP spid="13346" grpId="0"/>
      <p:bldP spid="13340" grpId="0"/>
      <p:bldP spid="42" grpId="0"/>
      <p:bldP spid="43" grpId="0"/>
    </p:bldLst>
  </p:timing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Theme1.thmx</Template>
  <TotalTime>12312503</TotalTime>
  <Pages>16</Pages>
  <Words>1441</Words>
  <Application>Microsoft Macintosh PowerPoint</Application>
  <PresentationFormat>On-screen Show (4:3)</PresentationFormat>
  <Paragraphs>371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4" baseType="lpstr">
      <vt:lpstr>Arial</vt:lpstr>
      <vt:lpstr>ＭＳ Ｐゴシック</vt:lpstr>
      <vt:lpstr>Times New Roman</vt:lpstr>
      <vt:lpstr>Times</vt:lpstr>
      <vt:lpstr>Aial</vt:lpstr>
      <vt:lpstr>Wingdings</vt:lpstr>
      <vt:lpstr>HGP創英角ｺﾞｼｯｸUB</vt:lpstr>
      <vt:lpstr>Century</vt:lpstr>
      <vt:lpstr>ＭＳ ゴシック</vt:lpstr>
      <vt:lpstr>Arial Black</vt:lpstr>
      <vt:lpstr>ＭＳ Ｐ明朝</vt:lpstr>
      <vt:lpstr>Theme1</vt:lpstr>
      <vt:lpstr>GD-70D series Solar Cell, Semiconductor &amp; LCD Factories </vt:lpstr>
      <vt:lpstr>Concept</vt:lpstr>
      <vt:lpstr>Features for GD-70D</vt:lpstr>
      <vt:lpstr>Upgraded Function</vt:lpstr>
      <vt:lpstr>Upgraded Function</vt:lpstr>
      <vt:lpstr>Upgraded Function　</vt:lpstr>
      <vt:lpstr>Upgraded Function</vt:lpstr>
      <vt:lpstr>Upgraded Function</vt:lpstr>
      <vt:lpstr>Upgraded Function</vt:lpstr>
      <vt:lpstr>Upgraded Function</vt:lpstr>
      <vt:lpstr>Global Standard</vt:lpstr>
      <vt:lpstr>Specifications</vt:lpstr>
      <vt:lpstr>Specifications</vt:lpstr>
      <vt:lpstr>Specifications</vt:lpstr>
      <vt:lpstr>Power over Ethernet</vt:lpstr>
      <vt:lpstr>GD-70D Fresh Air</vt:lpstr>
      <vt:lpstr>GD-70D Calibration</vt:lpstr>
      <vt:lpstr>GD-70D Calibration</vt:lpstr>
      <vt:lpstr>GD-70D Calibration</vt:lpstr>
      <vt:lpstr>GD-70D Calibration</vt:lpstr>
      <vt:lpstr>GD-70D Calibration</vt:lpstr>
      <vt:lpstr>GD-70D Calibration</vt:lpstr>
    </vt:vector>
  </TitlesOfParts>
  <Company>RKI Instruments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of a Fixed System</dc:title>
  <dc:subject>Anatomy of a fixed system</dc:subject>
  <dc:creator>Steve Peluffo</dc:creator>
  <cp:keywords>anatomy</cp:keywords>
  <dc:description>designed for RSM fixed system training</dc:description>
  <cp:lastModifiedBy>Steve Bretzke</cp:lastModifiedBy>
  <cp:revision>61</cp:revision>
  <cp:lastPrinted>2014-07-09T00:14:33Z</cp:lastPrinted>
  <dcterms:created xsi:type="dcterms:W3CDTF">1998-10-16T10:18:30Z</dcterms:created>
  <dcterms:modified xsi:type="dcterms:W3CDTF">2015-03-19T21:17:06Z</dcterms:modified>
</cp:coreProperties>
</file>