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Lst>
  <p:notesMasterIdLst>
    <p:notesMasterId r:id="rId33"/>
  </p:notesMasterIdLst>
  <p:handoutMasterIdLst>
    <p:handoutMasterId r:id="rId34"/>
  </p:handoutMasterIdLst>
  <p:sldIdLst>
    <p:sldId id="286" r:id="rId3"/>
    <p:sldId id="287" r:id="rId4"/>
    <p:sldId id="288" r:id="rId5"/>
    <p:sldId id="289" r:id="rId6"/>
    <p:sldId id="290" r:id="rId7"/>
    <p:sldId id="267" r:id="rId8"/>
    <p:sldId id="268" r:id="rId9"/>
    <p:sldId id="270" r:id="rId10"/>
    <p:sldId id="291" r:id="rId11"/>
    <p:sldId id="271" r:id="rId12"/>
    <p:sldId id="292" r:id="rId13"/>
    <p:sldId id="272" r:id="rId14"/>
    <p:sldId id="273" r:id="rId15"/>
    <p:sldId id="274" r:id="rId16"/>
    <p:sldId id="275" r:id="rId17"/>
    <p:sldId id="276" r:id="rId18"/>
    <p:sldId id="277" r:id="rId19"/>
    <p:sldId id="278" r:id="rId20"/>
    <p:sldId id="279" r:id="rId21"/>
    <p:sldId id="280" r:id="rId22"/>
    <p:sldId id="281" r:id="rId23"/>
    <p:sldId id="295" r:id="rId24"/>
    <p:sldId id="282" r:id="rId25"/>
    <p:sldId id="283" r:id="rId26"/>
    <p:sldId id="284" r:id="rId27"/>
    <p:sldId id="293" r:id="rId28"/>
    <p:sldId id="294" r:id="rId29"/>
    <p:sldId id="297" r:id="rId30"/>
    <p:sldId id="299" r:id="rId31"/>
    <p:sldId id="285" r:id="rId32"/>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71" autoAdjust="0"/>
    <p:restoredTop sz="94660"/>
  </p:normalViewPr>
  <p:slideViewPr>
    <p:cSldViewPr snapToGrid="0">
      <p:cViewPr varScale="1">
        <p:scale>
          <a:sx n="62" d="100"/>
          <a:sy n="62" d="100"/>
        </p:scale>
        <p:origin x="-296" y="-104"/>
      </p:cViewPr>
      <p:guideLst>
        <p:guide orient="horz" pos="2189"/>
        <p:guide pos="3263"/>
      </p:guideLst>
    </p:cSldViewPr>
  </p:slideViewPr>
  <p:notesTextViewPr>
    <p:cViewPr>
      <p:scale>
        <a:sx n="100" d="100"/>
        <a:sy n="100" d="100"/>
      </p:scale>
      <p:origin x="0" y="0"/>
    </p:cViewPr>
  </p:notesTextViewPr>
  <p:sorterViewPr>
    <p:cViewPr>
      <p:scale>
        <a:sx n="154" d="100"/>
        <a:sy n="154"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6EFEEC-90CD-304A-B421-B2B8AB451AD0}" type="datetimeFigureOut">
              <a:rPr lang="en-US" smtClean="0"/>
              <a:t>8/28/18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BB926B0-0506-224D-82E7-BA3632D4EED3}" type="slidenum">
              <a:rPr lang="en-US" smtClean="0"/>
              <a:t>‹#›</a:t>
            </a:fld>
            <a:endParaRPr lang="en-US"/>
          </a:p>
        </p:txBody>
      </p:sp>
    </p:spTree>
    <p:extLst>
      <p:ext uri="{BB962C8B-B14F-4D97-AF65-F5344CB8AC3E}">
        <p14:creationId xmlns:p14="http://schemas.microsoft.com/office/powerpoint/2010/main" val="1236364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5506DC-D335-A341-9AF5-3FCDC756444F}" type="datetimeFigureOut">
              <a:rPr lang="en-US" smtClean="0"/>
              <a:t>8/28/18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5650F0-0F22-4F47-8863-046EDC2DD909}" type="slidenum">
              <a:rPr lang="en-US" smtClean="0"/>
              <a:t>‹#›</a:t>
            </a:fld>
            <a:endParaRPr lang="en-US"/>
          </a:p>
        </p:txBody>
      </p:sp>
    </p:spTree>
    <p:extLst>
      <p:ext uri="{BB962C8B-B14F-4D97-AF65-F5344CB8AC3E}">
        <p14:creationId xmlns:p14="http://schemas.microsoft.com/office/powerpoint/2010/main" val="18318937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43000" y="685800"/>
            <a:ext cx="4572000" cy="3429000"/>
          </a:xfrm>
          <a:ln/>
        </p:spPr>
      </p:sp>
      <p:sp>
        <p:nvSpPr>
          <p:cNvPr id="6041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a:lstStyle/>
          <a:p>
            <a:pPr algn="ctr">
              <a:spcBef>
                <a:spcPct val="0"/>
              </a:spcBef>
            </a:pPr>
            <a:endParaRPr kumimoji="0" lang="en-US" sz="1400">
              <a:latin typeface="Helvetica"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397473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74717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331621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3330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38057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9160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1376839518"/>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3"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212094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332293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401915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2311311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1826261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rtlCol="0">
            <a:normAutofit/>
          </a:bodyPr>
          <a:lstStyle/>
          <a:p>
            <a:pPr lvl="0"/>
            <a:r>
              <a:rPr lang="en-US" noProof="0" smtClean="0"/>
              <a:t>Click icon to add chart</a:t>
            </a:r>
            <a:endParaRPr lang="en-US" noProof="0" dirty="0" smtClean="0"/>
          </a:p>
        </p:txBody>
      </p:sp>
      <p:sp>
        <p:nvSpPr>
          <p:cNvPr id="5" name="Date Placeholder 3"/>
          <p:cNvSpPr>
            <a:spLocks noGrp="1"/>
          </p:cNvSpPr>
          <p:nvPr>
            <p:ph type="dt" sz="half" idx="10"/>
          </p:nvPr>
        </p:nvSpPr>
        <p:spPr/>
        <p:txBody>
          <a:bodyPr/>
          <a:lstStyle>
            <a:lvl1pPr>
              <a:defRPr/>
            </a:lvl1pPr>
          </a:lstStyle>
          <a:p>
            <a:fld id="{A939C208-78B8-204B-844E-CF69B0C0089B}" type="datetimeFigureOut">
              <a:rPr lang="en-US" smtClean="0"/>
              <a:t>8/28/18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9968D-C1B6-CB4A-9E60-0B1EB4006758}" type="slidenum">
              <a:rPr lang="en-US" smtClean="0"/>
              <a:t>‹#›</a:t>
            </a:fld>
            <a:endParaRPr lang="en-US"/>
          </a:p>
        </p:txBody>
      </p:sp>
    </p:spTree>
    <p:extLst>
      <p:ext uri="{BB962C8B-B14F-4D97-AF65-F5344CB8AC3E}">
        <p14:creationId xmlns:p14="http://schemas.microsoft.com/office/powerpoint/2010/main" val="3429289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5B385B-0D27-6A45-98A7-6871CF21D86B}"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2053636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B385B-0D27-6A45-98A7-6871CF21D86B}"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3418821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5B385B-0D27-6A45-98A7-6871CF21D86B}"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301695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5B385B-0D27-6A45-98A7-6871CF21D86B}" type="datetimeFigureOut">
              <a:rPr lang="en-US" smtClean="0"/>
              <a:t>8/28/18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30808199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5B385B-0D27-6A45-98A7-6871CF21D86B}" type="datetimeFigureOut">
              <a:rPr lang="en-US" smtClean="0"/>
              <a:t>8/28/18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346364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B385B-0D27-6A45-98A7-6871CF21D86B}" type="datetimeFigureOut">
              <a:rPr lang="en-US" smtClean="0"/>
              <a:t>8/28/18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4215073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B385B-0D27-6A45-98A7-6871CF21D86B}" type="datetimeFigureOut">
              <a:rPr lang="en-US" smtClean="0"/>
              <a:t>8/28/18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2312161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B385B-0D27-6A45-98A7-6871CF21D86B}" type="datetimeFigureOut">
              <a:rPr lang="en-US" smtClean="0"/>
              <a:t>8/28/18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2855214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B385B-0D27-6A45-98A7-6871CF21D86B}" type="datetimeFigureOut">
              <a:rPr lang="en-US" smtClean="0"/>
              <a:t>8/28/18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3010840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B385B-0D27-6A45-98A7-6871CF21D86B}"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28130863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B385B-0D27-6A45-98A7-6871CF21D86B}"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8016251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B385B-0D27-6A45-98A7-6871CF21D86B}" type="datetimeFigureOut">
              <a:rPr lang="en-US" smtClean="0"/>
              <a:t>8/28/18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B983D6-B476-AF46-9A5F-BB62D7006045}" type="slidenum">
              <a:rPr lang="en-US" smtClean="0"/>
              <a:t>‹#›</a:t>
            </a:fld>
            <a:endParaRPr lang="en-US"/>
          </a:p>
        </p:txBody>
      </p:sp>
    </p:spTree>
    <p:extLst>
      <p:ext uri="{BB962C8B-B14F-4D97-AF65-F5344CB8AC3E}">
        <p14:creationId xmlns:p14="http://schemas.microsoft.com/office/powerpoint/2010/main" val="368457816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slideLayout" Target="../slideLayouts/slideLayout25.xml"/><Relationship Id="rId13"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975" y="301625"/>
            <a:ext cx="7772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9C208-78B8-204B-844E-CF69B0C0089B}" type="datetimeFigureOut">
              <a:rPr lang="en-US" smtClean="0"/>
              <a:t>8/28/18</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89968D-C1B6-CB4A-9E60-0B1EB4006758}" type="slidenum">
              <a:rPr lang="en-US" smtClean="0"/>
              <a:t>‹#›</a:t>
            </a:fld>
            <a:endParaRPr lang="en-US"/>
          </a:p>
        </p:txBody>
      </p:sp>
      <p:pic>
        <p:nvPicPr>
          <p:cNvPr id="1031" name="Picture 7"/>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28600" y="228600"/>
            <a:ext cx="91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87" r:id="rId13"/>
  </p:sldLayoutIdLst>
  <p:timing>
    <p:tnLst>
      <p:par>
        <p:cTn xmlns:p14="http://schemas.microsoft.com/office/powerpoint/2010/mai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entury Gothic"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B385B-0D27-6A45-98A7-6871CF21D86B}" type="datetimeFigureOut">
              <a:rPr lang="en-US" smtClean="0"/>
              <a:t>8/28/18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983D6-B476-AF46-9A5F-BB62D7006045}" type="slidenum">
              <a:rPr lang="en-US" smtClean="0"/>
              <a:t>‹#›</a:t>
            </a:fld>
            <a:endParaRPr lang="en-US"/>
          </a:p>
        </p:txBody>
      </p:sp>
    </p:spTree>
    <p:extLst>
      <p:ext uri="{BB962C8B-B14F-4D97-AF65-F5344CB8AC3E}">
        <p14:creationId xmlns:p14="http://schemas.microsoft.com/office/powerpoint/2010/main" val="124834946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gester_SideVie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25530">
            <a:off x="2190610" y="1255654"/>
            <a:ext cx="4953875" cy="5294962"/>
          </a:xfrm>
          <a:prstGeom prst="rect">
            <a:avLst/>
          </a:prstGeom>
          <a:effectLst>
            <a:outerShdw blurRad="76200" dir="13500000" sy="23000" kx="1200000" algn="br" rotWithShape="0">
              <a:prstClr val="black">
                <a:alpha val="20000"/>
              </a:prstClr>
            </a:outerShdw>
          </a:effectLst>
        </p:spPr>
      </p:pic>
      <p:sp>
        <p:nvSpPr>
          <p:cNvPr id="17410" name="Rectangle 19"/>
          <p:cNvSpPr>
            <a:spLocks noChangeArrowheads="1"/>
          </p:cNvSpPr>
          <p:nvPr/>
        </p:nvSpPr>
        <p:spPr bwMode="auto">
          <a:xfrm>
            <a:off x="1220360" y="301754"/>
            <a:ext cx="777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4000" b="1" dirty="0" smtClean="0">
                <a:latin typeface="Century Gothic"/>
                <a:cs typeface="Century Gothic"/>
              </a:rPr>
              <a:t>Digester Gas Monitor System </a:t>
            </a:r>
            <a:endParaRPr lang="en-US" sz="4000" b="1" dirty="0">
              <a:latin typeface="Century Gothic"/>
              <a:cs typeface="Century Gothic"/>
            </a:endParaRPr>
          </a:p>
        </p:txBody>
      </p:sp>
    </p:spTree>
    <p:extLst>
      <p:ext uri="{BB962C8B-B14F-4D97-AF65-F5344CB8AC3E}">
        <p14:creationId xmlns:p14="http://schemas.microsoft.com/office/powerpoint/2010/main" val="357708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4907" y="2029870"/>
            <a:ext cx="4803672" cy="4114800"/>
          </a:xfrm>
        </p:spPr>
        <p:txBody>
          <a:bodyPr/>
          <a:lstStyle/>
          <a:p>
            <a:r>
              <a:rPr lang="en-US" sz="2000" dirty="0" smtClean="0"/>
              <a:t>Accurately </a:t>
            </a:r>
            <a:r>
              <a:rPr lang="en-US" sz="2000" dirty="0"/>
              <a:t>measure </a:t>
            </a:r>
            <a:r>
              <a:rPr lang="en-US" sz="2000" dirty="0" smtClean="0"/>
              <a:t>high </a:t>
            </a:r>
            <a:r>
              <a:rPr lang="en-US" sz="2000" dirty="0"/>
              <a:t>levels of </a:t>
            </a:r>
            <a:r>
              <a:rPr lang="en-US" sz="2000" dirty="0" smtClean="0"/>
              <a:t>H2S</a:t>
            </a:r>
            <a:endParaRPr lang="en-US" sz="2000" dirty="0"/>
          </a:p>
          <a:p>
            <a:pPr marL="285750" indent="-285750">
              <a:buFont typeface="Arial"/>
              <a:buChar char="•"/>
            </a:pPr>
            <a:r>
              <a:rPr lang="en-US" sz="2000" dirty="0" smtClean="0"/>
              <a:t>Up </a:t>
            </a:r>
            <a:r>
              <a:rPr lang="en-US" sz="2000" dirty="0"/>
              <a:t>to 4 sensors</a:t>
            </a:r>
          </a:p>
          <a:p>
            <a:pPr lvl="1">
              <a:buFont typeface="Arial"/>
              <a:buChar char="•"/>
            </a:pPr>
            <a:r>
              <a:rPr lang="en-US" sz="1800" dirty="0"/>
              <a:t>Methane 0-100% Volume</a:t>
            </a:r>
          </a:p>
          <a:p>
            <a:pPr lvl="1">
              <a:buFont typeface="Arial"/>
              <a:buChar char="•"/>
            </a:pPr>
            <a:r>
              <a:rPr lang="en-US" sz="1800" dirty="0"/>
              <a:t>CO2 0-50% Volume</a:t>
            </a:r>
          </a:p>
          <a:p>
            <a:pPr lvl="1">
              <a:buFont typeface="Arial"/>
              <a:buChar char="•"/>
            </a:pPr>
            <a:r>
              <a:rPr lang="en-US" sz="1800" dirty="0"/>
              <a:t>Oxygen 0-25% Volume</a:t>
            </a:r>
          </a:p>
          <a:p>
            <a:pPr lvl="1">
              <a:buFont typeface="Arial"/>
              <a:buChar char="•"/>
            </a:pPr>
            <a:r>
              <a:rPr lang="en-US" sz="1800" dirty="0"/>
              <a:t>H2S 0-1000 </a:t>
            </a:r>
            <a:r>
              <a:rPr lang="en-US" sz="1800" dirty="0" smtClean="0"/>
              <a:t>PPM 0</a:t>
            </a:r>
            <a:r>
              <a:rPr lang="en-US" sz="1800" dirty="0"/>
              <a:t>-</a:t>
            </a:r>
            <a:r>
              <a:rPr lang="en-US" sz="1800" dirty="0" smtClean="0"/>
              <a:t>3,000 </a:t>
            </a:r>
            <a:r>
              <a:rPr lang="en-US" sz="1800" dirty="0"/>
              <a:t>or </a:t>
            </a:r>
            <a:r>
              <a:rPr lang="en-US" sz="1800" dirty="0" smtClean="0"/>
              <a:t>5,000 optional</a:t>
            </a:r>
          </a:p>
        </p:txBody>
      </p:sp>
      <p:pic>
        <p:nvPicPr>
          <p:cNvPr id="6" name="Picture 5" descr="Digester_SideVie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25530">
            <a:off x="5208547" y="1917539"/>
            <a:ext cx="3888359" cy="4156083"/>
          </a:xfrm>
          <a:prstGeom prst="rect">
            <a:avLst/>
          </a:prstGeom>
          <a:effectLst>
            <a:outerShdw blurRad="76200" dir="13500000" sy="23000" kx="1200000" algn="br" rotWithShape="0">
              <a:prstClr val="black">
                <a:alpha val="20000"/>
              </a:prstClr>
            </a:outerShdw>
          </a:effectLst>
        </p:spPr>
      </p:pic>
      <p:sp>
        <p:nvSpPr>
          <p:cNvPr id="7"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Detectable Gases</a:t>
            </a:r>
            <a:endParaRPr lang="en-US" sz="3600" b="1" dirty="0">
              <a:latin typeface="Century Gothic"/>
              <a:cs typeface="Century Gothic"/>
            </a:endParaRPr>
          </a:p>
        </p:txBody>
      </p:sp>
    </p:spTree>
    <p:extLst>
      <p:ext uri="{BB962C8B-B14F-4D97-AF65-F5344CB8AC3E}">
        <p14:creationId xmlns:p14="http://schemas.microsoft.com/office/powerpoint/2010/main" val="1469040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txBox="1">
            <a:spLocks noGrp="1"/>
          </p:cNvSpPr>
          <p:nvPr>
            <p:ph type="body" sz="half" idx="1"/>
          </p:nvPr>
        </p:nvSpPr>
        <p:spPr>
          <a:xfrm>
            <a:off x="685801" y="2182340"/>
            <a:ext cx="3722387" cy="4216539"/>
          </a:xfrm>
          <a:prstGeom prst="rect">
            <a:avLst/>
          </a:prstGeom>
          <a:noFill/>
        </p:spPr>
        <p:txBody>
          <a:bodyPr wrap="square" rtlCol="0">
            <a:spAutoFit/>
          </a:bodyPr>
          <a:lstStyle/>
          <a:p>
            <a:pPr marL="285750" indent="-285750">
              <a:buFont typeface="Arial"/>
              <a:buChar char="•"/>
            </a:pPr>
            <a:r>
              <a:rPr lang="en-US" sz="2000" dirty="0" smtClean="0"/>
              <a:t>Sample </a:t>
            </a:r>
            <a:r>
              <a:rPr lang="en-US" sz="2000" dirty="0"/>
              <a:t>system handles high humidity</a:t>
            </a:r>
          </a:p>
          <a:p>
            <a:pPr marL="285750" indent="-285750">
              <a:buFont typeface="Arial"/>
              <a:buChar char="•"/>
            </a:pPr>
            <a:r>
              <a:rPr lang="en-US" sz="2000" dirty="0" smtClean="0"/>
              <a:t>100 </a:t>
            </a:r>
            <a:r>
              <a:rPr lang="en-US" sz="2000" dirty="0"/>
              <a:t>ft. sample range</a:t>
            </a:r>
          </a:p>
          <a:p>
            <a:pPr marL="285750" indent="-285750">
              <a:buFont typeface="Arial"/>
              <a:buChar char="•"/>
            </a:pPr>
            <a:r>
              <a:rPr lang="en-US" sz="2000" dirty="0" smtClean="0"/>
              <a:t>Self </a:t>
            </a:r>
            <a:r>
              <a:rPr lang="en-US" sz="2000" dirty="0"/>
              <a:t>draining moisture </a:t>
            </a:r>
            <a:r>
              <a:rPr lang="en-US" sz="2000" dirty="0" smtClean="0"/>
              <a:t>trap</a:t>
            </a:r>
          </a:p>
          <a:p>
            <a:pPr marL="285750" indent="-285750">
              <a:buFont typeface="Arial"/>
              <a:buChar char="•"/>
            </a:pPr>
            <a:r>
              <a:rPr lang="en-US" sz="2000" dirty="0" err="1" smtClean="0"/>
              <a:t>Nafion</a:t>
            </a:r>
            <a:r>
              <a:rPr lang="en-US" sz="2000" dirty="0" smtClean="0"/>
              <a:t> sample dryer</a:t>
            </a:r>
            <a:endParaRPr lang="en-US" sz="2000" dirty="0"/>
          </a:p>
          <a:p>
            <a:pPr marL="285750" indent="-285750">
              <a:buFont typeface="Arial"/>
              <a:buChar char="•"/>
            </a:pPr>
            <a:r>
              <a:rPr lang="en-US" sz="2000" dirty="0" smtClean="0"/>
              <a:t>Automatic </a:t>
            </a:r>
            <a:r>
              <a:rPr lang="en-US" sz="2000" dirty="0"/>
              <a:t>back-flush of sampling system </a:t>
            </a:r>
          </a:p>
          <a:p>
            <a:pPr marL="285750" indent="-285750">
              <a:buFont typeface="Arial"/>
              <a:buChar char="•"/>
            </a:pPr>
            <a:r>
              <a:rPr lang="en-US" sz="2000" dirty="0"/>
              <a:t>Long life air aspirator (no moving parts)</a:t>
            </a:r>
          </a:p>
          <a:p>
            <a:pPr marL="285750" indent="-285750">
              <a:buFont typeface="Arial"/>
              <a:buChar char="•"/>
            </a:pPr>
            <a:r>
              <a:rPr lang="en-US" sz="2000" dirty="0"/>
              <a:t>Corrosion resistant </a:t>
            </a:r>
            <a:r>
              <a:rPr lang="en-US" sz="2000" dirty="0" smtClean="0"/>
              <a:t>design, NEMA </a:t>
            </a:r>
            <a:r>
              <a:rPr lang="en-US" sz="2000" dirty="0"/>
              <a:t>4X </a:t>
            </a:r>
            <a:r>
              <a:rPr lang="en-US" sz="2000" dirty="0" smtClean="0"/>
              <a:t>enclosure</a:t>
            </a:r>
          </a:p>
          <a:p>
            <a:pPr marL="285750" indent="-285750">
              <a:buFont typeface="Arial"/>
              <a:buChar char="•"/>
            </a:pPr>
            <a:endParaRPr lang="en-US" sz="2000" dirty="0"/>
          </a:p>
        </p:txBody>
      </p:sp>
      <p:pic>
        <p:nvPicPr>
          <p:cNvPr id="6" name="Picture 5" descr="installed-digester.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8188" y="2458357"/>
            <a:ext cx="4532557" cy="2555118"/>
          </a:xfrm>
          <a:prstGeom prst="rect">
            <a:avLst/>
          </a:prstGeom>
          <a:ln>
            <a:noFill/>
          </a:ln>
          <a:effectLst>
            <a:outerShdw blurRad="292100" dist="139700" dir="2700000" algn="tl" rotWithShape="0">
              <a:srgbClr val="333333">
                <a:alpha val="65000"/>
              </a:srgbClr>
            </a:outerShdw>
          </a:effectLst>
        </p:spPr>
      </p:pic>
      <p:sp>
        <p:nvSpPr>
          <p:cNvPr id="7"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Features and Benefits</a:t>
            </a:r>
            <a:endParaRPr lang="en-US" sz="3600" b="1" dirty="0">
              <a:latin typeface="Century Gothic"/>
              <a:cs typeface="Century Gothic"/>
            </a:endParaRPr>
          </a:p>
        </p:txBody>
      </p:sp>
    </p:spTree>
    <p:extLst>
      <p:ext uri="{BB962C8B-B14F-4D97-AF65-F5344CB8AC3E}">
        <p14:creationId xmlns:p14="http://schemas.microsoft.com/office/powerpoint/2010/main" val="139702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50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fade">
                                      <p:cBhvr>
                                        <p:cTn id="37"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2" y="1600202"/>
            <a:ext cx="5031015" cy="4525963"/>
          </a:xfrm>
        </p:spPr>
        <p:txBody>
          <a:bodyPr/>
          <a:lstStyle/>
          <a:p>
            <a:r>
              <a:rPr lang="en-US" sz="2000" dirty="0" smtClean="0"/>
              <a:t>Three-stage moisture/humidity control</a:t>
            </a:r>
          </a:p>
          <a:p>
            <a:r>
              <a:rPr lang="en-US" sz="2000" dirty="0" smtClean="0"/>
              <a:t>High range H2S detection (up to 5000 ppm)</a:t>
            </a:r>
          </a:p>
          <a:p>
            <a:r>
              <a:rPr lang="en-US" sz="2000" dirty="0" smtClean="0"/>
              <a:t>Infrared sensors for methane and CO2 detection</a:t>
            </a:r>
          </a:p>
          <a:p>
            <a:r>
              <a:rPr lang="en-US" sz="2000" dirty="0" smtClean="0"/>
              <a:t>Automatic zero adjustment</a:t>
            </a:r>
          </a:p>
          <a:p>
            <a:r>
              <a:rPr lang="en-US" sz="2000" dirty="0" smtClean="0"/>
              <a:t>Rugged aspirator-based sampling system</a:t>
            </a:r>
          </a:p>
          <a:p>
            <a:r>
              <a:rPr lang="en-US" sz="2000" dirty="0" smtClean="0"/>
              <a:t>Low pressure regulator for sample</a:t>
            </a:r>
            <a:endParaRPr lang="en-US" sz="2000" dirty="0"/>
          </a:p>
        </p:txBody>
      </p:sp>
      <p:pic>
        <p:nvPicPr>
          <p:cNvPr id="5" name="Picture 4" descr="Digester_Interio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5022" y="1616425"/>
            <a:ext cx="4473931" cy="4313967"/>
          </a:xfrm>
          <a:prstGeom prst="rect">
            <a:avLst/>
          </a:prstGeom>
          <a:ln>
            <a:noFill/>
          </a:ln>
          <a:effectLst>
            <a:outerShdw blurRad="292100" dist="139700" dir="2700000" algn="tl" rotWithShape="0">
              <a:srgbClr val="333333">
                <a:alpha val="65000"/>
              </a:srgbClr>
            </a:outerShdw>
          </a:effectLst>
        </p:spPr>
      </p:pic>
      <p:sp>
        <p:nvSpPr>
          <p:cNvPr id="7"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Features and Benefits</a:t>
            </a:r>
            <a:endParaRPr lang="en-US" sz="3600" b="1" dirty="0">
              <a:latin typeface="Century Gothic"/>
              <a:cs typeface="Century Gothic"/>
            </a:endParaRPr>
          </a:p>
        </p:txBody>
      </p:sp>
    </p:spTree>
    <p:extLst>
      <p:ext uri="{BB962C8B-B14F-4D97-AF65-F5344CB8AC3E}">
        <p14:creationId xmlns:p14="http://schemas.microsoft.com/office/powerpoint/2010/main" val="33849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600202"/>
            <a:ext cx="4653993" cy="4525963"/>
          </a:xfrm>
        </p:spPr>
        <p:txBody>
          <a:bodyPr/>
          <a:lstStyle/>
          <a:p>
            <a:r>
              <a:rPr lang="en-US" sz="2000" i="1" dirty="0" smtClean="0"/>
              <a:t>Optional</a:t>
            </a:r>
            <a:r>
              <a:rPr lang="en-US" sz="2000" dirty="0" smtClean="0"/>
              <a:t> horn/strobe</a:t>
            </a:r>
          </a:p>
          <a:p>
            <a:r>
              <a:rPr lang="en-US" sz="2000" dirty="0" smtClean="0"/>
              <a:t>User adjustable cycle interval from 15 minutes to 24 hours</a:t>
            </a:r>
          </a:p>
          <a:p>
            <a:r>
              <a:rPr lang="en-US" sz="2000" dirty="0" smtClean="0"/>
              <a:t>Durable IR sensors for methane and CO2 detection</a:t>
            </a:r>
          </a:p>
          <a:p>
            <a:r>
              <a:rPr lang="en-US" sz="2000" dirty="0" smtClean="0"/>
              <a:t>Long-life partial pressure O2 sensor</a:t>
            </a:r>
          </a:p>
        </p:txBody>
      </p:sp>
      <p:pic>
        <p:nvPicPr>
          <p:cNvPr id="5" name="Picture 4" descr="Digester_Interio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5022" y="1616425"/>
            <a:ext cx="4473931" cy="4313967"/>
          </a:xfrm>
          <a:prstGeom prst="rect">
            <a:avLst/>
          </a:prstGeom>
          <a:ln>
            <a:noFill/>
          </a:ln>
          <a:effectLst>
            <a:outerShdw blurRad="292100" dist="139700" dir="2700000" algn="tl" rotWithShape="0">
              <a:srgbClr val="333333">
                <a:alpha val="65000"/>
              </a:srgbClr>
            </a:outerShdw>
          </a:effectLst>
        </p:spPr>
      </p:pic>
      <p:sp>
        <p:nvSpPr>
          <p:cNvPr id="7"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Features and Benefits</a:t>
            </a:r>
            <a:endParaRPr lang="en-US" sz="3600" b="1" dirty="0">
              <a:latin typeface="Century Gothic"/>
              <a:cs typeface="Century Gothic"/>
            </a:endParaRPr>
          </a:p>
        </p:txBody>
      </p:sp>
    </p:spTree>
    <p:extLst>
      <p:ext uri="{BB962C8B-B14F-4D97-AF65-F5344CB8AC3E}">
        <p14:creationId xmlns:p14="http://schemas.microsoft.com/office/powerpoint/2010/main" val="183256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95608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600" b="1" dirty="0" smtClean="0">
                <a:latin typeface="Century Gothic"/>
                <a:cs typeface="Century Gothic"/>
              </a:rPr>
              <a:t>Mounting the Digester Gas Monitor</a:t>
            </a:r>
            <a:endParaRPr lang="en-US" sz="3600" b="1" dirty="0">
              <a:latin typeface="Century Gothic"/>
              <a:cs typeface="Century Gothic"/>
            </a:endParaRPr>
          </a:p>
        </p:txBody>
      </p:sp>
      <p:pic>
        <p:nvPicPr>
          <p:cNvPr id="6" name="Picture 5" descr="Figure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871" y="1112603"/>
            <a:ext cx="6892981" cy="55735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278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Wiring the Digester Gas Monitor</a:t>
            </a:r>
            <a:endParaRPr lang="en-US" sz="3600" b="1" dirty="0">
              <a:latin typeface="Century Gothic"/>
              <a:cs typeface="Century Gothic"/>
            </a:endParaRPr>
          </a:p>
        </p:txBody>
      </p:sp>
      <p:pic>
        <p:nvPicPr>
          <p:cNvPr id="2" name="Picture 1" descr="Figure-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882992" y="-236484"/>
            <a:ext cx="5483375" cy="84458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3570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1200329"/>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Attaching sample, compressed air, and exhaust lines</a:t>
            </a:r>
            <a:endParaRPr lang="en-US" sz="3600" b="1" dirty="0">
              <a:latin typeface="Century Gothic"/>
              <a:cs typeface="Century Gothic"/>
            </a:endParaRPr>
          </a:p>
        </p:txBody>
      </p:sp>
      <p:pic>
        <p:nvPicPr>
          <p:cNvPr id="3" name="Picture 2" descr="Digester_BottomVie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956" y="2151627"/>
            <a:ext cx="6895390" cy="3863049"/>
          </a:xfrm>
          <a:prstGeom prst="rect">
            <a:avLst/>
          </a:prstGeom>
        </p:spPr>
      </p:pic>
      <p:cxnSp>
        <p:nvCxnSpPr>
          <p:cNvPr id="8" name="Straight Arrow Connector 7"/>
          <p:cNvCxnSpPr/>
          <p:nvPr/>
        </p:nvCxnSpPr>
        <p:spPr>
          <a:xfrm flipV="1">
            <a:off x="2508368" y="3946597"/>
            <a:ext cx="923584" cy="22776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836671" y="6211669"/>
            <a:ext cx="1616271" cy="646331"/>
          </a:xfrm>
          <a:prstGeom prst="rect">
            <a:avLst/>
          </a:prstGeom>
          <a:noFill/>
        </p:spPr>
        <p:txBody>
          <a:bodyPr wrap="square" rtlCol="0">
            <a:spAutoFit/>
          </a:bodyPr>
          <a:lstStyle/>
          <a:p>
            <a:r>
              <a:rPr lang="en-US" dirty="0" smtClean="0"/>
              <a:t>Compressed Air Inlet</a:t>
            </a:r>
            <a:endParaRPr lang="en-US" dirty="0"/>
          </a:p>
        </p:txBody>
      </p:sp>
      <p:sp>
        <p:nvSpPr>
          <p:cNvPr id="15" name="TextBox 14"/>
          <p:cNvSpPr txBox="1"/>
          <p:nvPr/>
        </p:nvSpPr>
        <p:spPr>
          <a:xfrm>
            <a:off x="162894" y="5419405"/>
            <a:ext cx="1616271" cy="646331"/>
          </a:xfrm>
          <a:prstGeom prst="rect">
            <a:avLst/>
          </a:prstGeom>
          <a:noFill/>
        </p:spPr>
        <p:txBody>
          <a:bodyPr wrap="square" rtlCol="0">
            <a:spAutoFit/>
          </a:bodyPr>
          <a:lstStyle/>
          <a:p>
            <a:r>
              <a:rPr lang="en-US" dirty="0" smtClean="0"/>
              <a:t>Digester</a:t>
            </a:r>
          </a:p>
          <a:p>
            <a:r>
              <a:rPr lang="en-US" dirty="0" smtClean="0"/>
              <a:t>Sample</a:t>
            </a:r>
            <a:endParaRPr lang="en-US" dirty="0"/>
          </a:p>
        </p:txBody>
      </p:sp>
      <p:cxnSp>
        <p:nvCxnSpPr>
          <p:cNvPr id="16" name="Straight Arrow Connector 15"/>
          <p:cNvCxnSpPr/>
          <p:nvPr/>
        </p:nvCxnSpPr>
        <p:spPr>
          <a:xfrm flipV="1">
            <a:off x="687659" y="3967590"/>
            <a:ext cx="1673776" cy="14644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09906" y="3493543"/>
            <a:ext cx="1616271" cy="646331"/>
          </a:xfrm>
          <a:prstGeom prst="rect">
            <a:avLst/>
          </a:prstGeom>
          <a:noFill/>
        </p:spPr>
        <p:txBody>
          <a:bodyPr wrap="square" rtlCol="0">
            <a:spAutoFit/>
          </a:bodyPr>
          <a:lstStyle/>
          <a:p>
            <a:r>
              <a:rPr lang="en-US" dirty="0" smtClean="0"/>
              <a:t>Dryer </a:t>
            </a:r>
          </a:p>
          <a:p>
            <a:r>
              <a:rPr lang="en-US" dirty="0" smtClean="0"/>
              <a:t>Exhaust</a:t>
            </a:r>
            <a:endParaRPr lang="en-US" dirty="0"/>
          </a:p>
        </p:txBody>
      </p:sp>
      <p:cxnSp>
        <p:nvCxnSpPr>
          <p:cNvPr id="19" name="Straight Arrow Connector 18"/>
          <p:cNvCxnSpPr/>
          <p:nvPr/>
        </p:nvCxnSpPr>
        <p:spPr>
          <a:xfrm flipV="1">
            <a:off x="1049965" y="3505754"/>
            <a:ext cx="1175031" cy="2628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62383" y="1682733"/>
            <a:ext cx="2314424" cy="646331"/>
          </a:xfrm>
          <a:prstGeom prst="rect">
            <a:avLst/>
          </a:prstGeom>
          <a:noFill/>
        </p:spPr>
        <p:txBody>
          <a:bodyPr wrap="square" rtlCol="0">
            <a:spAutoFit/>
          </a:bodyPr>
          <a:lstStyle/>
          <a:p>
            <a:r>
              <a:rPr lang="en-US" dirty="0" smtClean="0"/>
              <a:t>Aspirator / Sample</a:t>
            </a:r>
          </a:p>
          <a:p>
            <a:r>
              <a:rPr lang="en-US" dirty="0" smtClean="0"/>
              <a:t>Blow Back Exhaust</a:t>
            </a:r>
            <a:endParaRPr lang="en-US" dirty="0"/>
          </a:p>
        </p:txBody>
      </p:sp>
      <p:cxnSp>
        <p:nvCxnSpPr>
          <p:cNvPr id="22" name="Straight Arrow Connector 21"/>
          <p:cNvCxnSpPr/>
          <p:nvPr/>
        </p:nvCxnSpPr>
        <p:spPr>
          <a:xfrm>
            <a:off x="1369850" y="2356618"/>
            <a:ext cx="1957149" cy="10651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3211552" y="1682733"/>
            <a:ext cx="2466388" cy="369332"/>
          </a:xfrm>
          <a:prstGeom prst="rect">
            <a:avLst/>
          </a:prstGeom>
          <a:noFill/>
        </p:spPr>
        <p:txBody>
          <a:bodyPr wrap="square" rtlCol="0">
            <a:spAutoFit/>
          </a:bodyPr>
          <a:lstStyle/>
          <a:p>
            <a:r>
              <a:rPr lang="en-US" dirty="0" smtClean="0"/>
              <a:t>Calibration Gas Inlet</a:t>
            </a:r>
            <a:endParaRPr lang="en-US" dirty="0"/>
          </a:p>
        </p:txBody>
      </p:sp>
      <p:cxnSp>
        <p:nvCxnSpPr>
          <p:cNvPr id="25" name="Straight Arrow Connector 24"/>
          <p:cNvCxnSpPr/>
          <p:nvPr/>
        </p:nvCxnSpPr>
        <p:spPr>
          <a:xfrm>
            <a:off x="4471420" y="2078671"/>
            <a:ext cx="1311471" cy="16265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992797" y="1698681"/>
            <a:ext cx="3054122" cy="369332"/>
          </a:xfrm>
          <a:prstGeom prst="rect">
            <a:avLst/>
          </a:prstGeom>
          <a:noFill/>
        </p:spPr>
        <p:txBody>
          <a:bodyPr wrap="square" rtlCol="0">
            <a:spAutoFit/>
          </a:bodyPr>
          <a:lstStyle/>
          <a:p>
            <a:r>
              <a:rPr lang="en-US" dirty="0" smtClean="0"/>
              <a:t>Reset Switch, Push Button</a:t>
            </a:r>
            <a:endParaRPr lang="en-US" dirty="0"/>
          </a:p>
        </p:txBody>
      </p:sp>
      <p:cxnSp>
        <p:nvCxnSpPr>
          <p:cNvPr id="28" name="Straight Arrow Connector 27"/>
          <p:cNvCxnSpPr/>
          <p:nvPr/>
        </p:nvCxnSpPr>
        <p:spPr>
          <a:xfrm flipH="1">
            <a:off x="6129235" y="2052634"/>
            <a:ext cx="1391278" cy="13481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824439" y="3404529"/>
            <a:ext cx="1319561" cy="646331"/>
          </a:xfrm>
          <a:prstGeom prst="rect">
            <a:avLst/>
          </a:prstGeom>
          <a:noFill/>
        </p:spPr>
        <p:txBody>
          <a:bodyPr wrap="square" rtlCol="0">
            <a:spAutoFit/>
          </a:bodyPr>
          <a:lstStyle/>
          <a:p>
            <a:r>
              <a:rPr lang="en-US" dirty="0" smtClean="0"/>
              <a:t>Fresh Air</a:t>
            </a:r>
          </a:p>
          <a:p>
            <a:r>
              <a:rPr lang="en-US" dirty="0" smtClean="0"/>
              <a:t>Inlet</a:t>
            </a:r>
            <a:endParaRPr lang="en-US" dirty="0"/>
          </a:p>
        </p:txBody>
      </p:sp>
      <p:cxnSp>
        <p:nvCxnSpPr>
          <p:cNvPr id="31" name="Straight Arrow Connector 30"/>
          <p:cNvCxnSpPr/>
          <p:nvPr/>
        </p:nvCxnSpPr>
        <p:spPr>
          <a:xfrm flipH="1">
            <a:off x="6706475" y="3737490"/>
            <a:ext cx="1144858" cy="726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4570906" y="6275463"/>
            <a:ext cx="1319561" cy="369332"/>
          </a:xfrm>
          <a:prstGeom prst="rect">
            <a:avLst/>
          </a:prstGeom>
          <a:noFill/>
        </p:spPr>
        <p:txBody>
          <a:bodyPr wrap="square" rtlCol="0">
            <a:spAutoFit/>
          </a:bodyPr>
          <a:lstStyle/>
          <a:p>
            <a:r>
              <a:rPr lang="en-US" dirty="0" smtClean="0"/>
              <a:t>Buzzer</a:t>
            </a:r>
            <a:endParaRPr lang="en-US" dirty="0"/>
          </a:p>
        </p:txBody>
      </p:sp>
      <p:cxnSp>
        <p:nvCxnSpPr>
          <p:cNvPr id="34" name="Straight Arrow Connector 33"/>
          <p:cNvCxnSpPr/>
          <p:nvPr/>
        </p:nvCxnSpPr>
        <p:spPr>
          <a:xfrm flipV="1">
            <a:off x="5058718" y="4922750"/>
            <a:ext cx="724173" cy="14379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861061" y="6007196"/>
            <a:ext cx="2282939" cy="369332"/>
          </a:xfrm>
          <a:prstGeom prst="rect">
            <a:avLst/>
          </a:prstGeom>
          <a:noFill/>
        </p:spPr>
        <p:txBody>
          <a:bodyPr wrap="square" rtlCol="0">
            <a:spAutoFit/>
          </a:bodyPr>
          <a:lstStyle/>
          <a:p>
            <a:r>
              <a:rPr lang="en-US" dirty="0" smtClean="0"/>
              <a:t>Conduit Hub, ¾”</a:t>
            </a:r>
            <a:endParaRPr lang="en-US" dirty="0"/>
          </a:p>
        </p:txBody>
      </p:sp>
      <p:cxnSp>
        <p:nvCxnSpPr>
          <p:cNvPr id="39" name="Straight Arrow Connector 38"/>
          <p:cNvCxnSpPr/>
          <p:nvPr/>
        </p:nvCxnSpPr>
        <p:spPr>
          <a:xfrm flipH="1" flipV="1">
            <a:off x="6118740" y="5584015"/>
            <a:ext cx="1779166" cy="4567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H="1" flipV="1">
            <a:off x="6787444" y="5531556"/>
            <a:ext cx="1093612" cy="4938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flipV="1">
            <a:off x="6787444" y="4875389"/>
            <a:ext cx="1079501" cy="11500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381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1200329"/>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Starting Up  the </a:t>
            </a:r>
            <a:br>
              <a:rPr lang="en-US" sz="3600" b="1" dirty="0" smtClean="0">
                <a:latin typeface="Century Gothic"/>
                <a:cs typeface="Century Gothic"/>
              </a:rPr>
            </a:br>
            <a:r>
              <a:rPr lang="en-US" sz="3600" b="1" dirty="0" smtClean="0">
                <a:latin typeface="Century Gothic"/>
                <a:cs typeface="Century Gothic"/>
              </a:rPr>
              <a:t>Digester Gas Monitor</a:t>
            </a:r>
            <a:endParaRPr lang="en-US" sz="3600" b="1" dirty="0">
              <a:latin typeface="Century Gothic"/>
              <a:cs typeface="Century Gothic"/>
            </a:endParaRPr>
          </a:p>
        </p:txBody>
      </p:sp>
      <p:pic>
        <p:nvPicPr>
          <p:cNvPr id="3" name="Picture 2" descr="Screen Shot 2018-08-23 at 11.58.0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090" y="4273091"/>
            <a:ext cx="7651048" cy="1379587"/>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2187365" y="2459001"/>
            <a:ext cx="5028116" cy="923330"/>
          </a:xfrm>
          <a:prstGeom prst="rect">
            <a:avLst/>
          </a:prstGeom>
          <a:noFill/>
        </p:spPr>
        <p:txBody>
          <a:bodyPr wrap="square" rtlCol="0">
            <a:spAutoFit/>
          </a:bodyPr>
          <a:lstStyle/>
          <a:p>
            <a:pPr marL="342900" indent="-342900">
              <a:buFont typeface="+mj-lt"/>
              <a:buAutoNum type="arabicPeriod"/>
            </a:pPr>
            <a:r>
              <a:rPr lang="en-US" dirty="0" smtClean="0"/>
              <a:t>Toggle power switch to turn monitor on.</a:t>
            </a:r>
          </a:p>
          <a:p>
            <a:pPr marL="342900" indent="-342900">
              <a:buFont typeface="+mj-lt"/>
              <a:buAutoNum type="arabicPeriod"/>
            </a:pPr>
            <a:r>
              <a:rPr lang="en-US" dirty="0" smtClean="0"/>
              <a:t>After warm-up countdown, the following will appear on the display.</a:t>
            </a:r>
            <a:endParaRPr lang="en-US" dirty="0"/>
          </a:p>
        </p:txBody>
      </p:sp>
    </p:spTree>
    <p:extLst>
      <p:ext uri="{BB962C8B-B14F-4D97-AF65-F5344CB8AC3E}">
        <p14:creationId xmlns:p14="http://schemas.microsoft.com/office/powerpoint/2010/main" val="63355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Adjusting Flow Rates</a:t>
            </a:r>
            <a:endParaRPr lang="en-US" sz="3600" b="1" dirty="0">
              <a:latin typeface="Century Gothic"/>
              <a:cs typeface="Century Gothic"/>
            </a:endParaRPr>
          </a:p>
        </p:txBody>
      </p:sp>
      <p:sp>
        <p:nvSpPr>
          <p:cNvPr id="3" name="TextBox 2"/>
          <p:cNvSpPr txBox="1"/>
          <p:nvPr/>
        </p:nvSpPr>
        <p:spPr>
          <a:xfrm>
            <a:off x="795911" y="2834942"/>
            <a:ext cx="4198106" cy="1200329"/>
          </a:xfrm>
          <a:prstGeom prst="rect">
            <a:avLst/>
          </a:prstGeom>
          <a:noFill/>
        </p:spPr>
        <p:txBody>
          <a:bodyPr wrap="square" rtlCol="0">
            <a:spAutoFit/>
          </a:bodyPr>
          <a:lstStyle/>
          <a:p>
            <a:r>
              <a:rPr lang="en-US" b="1" dirty="0" smtClean="0"/>
              <a:t>Adjust flow rate to sensors</a:t>
            </a:r>
          </a:p>
          <a:p>
            <a:r>
              <a:rPr lang="en-US" dirty="0" smtClean="0"/>
              <a:t>Main flow-  Use the knob on the </a:t>
            </a:r>
            <a:r>
              <a:rPr lang="en-US" dirty="0" smtClean="0">
                <a:solidFill>
                  <a:srgbClr val="FF0000"/>
                </a:solidFill>
              </a:rPr>
              <a:t>pressure regulator </a:t>
            </a:r>
            <a:r>
              <a:rPr lang="en-US" dirty="0" smtClean="0"/>
              <a:t>to set sensor </a:t>
            </a:r>
            <a:r>
              <a:rPr lang="en-US" dirty="0" err="1" smtClean="0">
                <a:solidFill>
                  <a:schemeClr val="accent1"/>
                </a:solidFill>
              </a:rPr>
              <a:t>flowmeter</a:t>
            </a:r>
            <a:r>
              <a:rPr lang="en-US" dirty="0" smtClean="0"/>
              <a:t> (upper right) to 3.0 SCFH</a:t>
            </a:r>
          </a:p>
        </p:txBody>
      </p:sp>
      <p:pic>
        <p:nvPicPr>
          <p:cNvPr id="6" name="Picture 5" descr="Digester_Interio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5022" y="1616425"/>
            <a:ext cx="4473931" cy="4313967"/>
          </a:xfrm>
          <a:prstGeom prst="rect">
            <a:avLst/>
          </a:prstGeom>
          <a:ln>
            <a:noFill/>
          </a:ln>
          <a:effectLst>
            <a:outerShdw blurRad="292100" dist="139700" dir="2700000" algn="tl" rotWithShape="0">
              <a:srgbClr val="333333">
                <a:alpha val="65000"/>
              </a:srgbClr>
            </a:outerShdw>
          </a:effectLst>
        </p:spPr>
      </p:pic>
      <p:cxnSp>
        <p:nvCxnSpPr>
          <p:cNvPr id="7" name="Straight Arrow Connector 6"/>
          <p:cNvCxnSpPr/>
          <p:nvPr/>
        </p:nvCxnSpPr>
        <p:spPr>
          <a:xfrm flipV="1">
            <a:off x="2135481" y="3236148"/>
            <a:ext cx="5842000" cy="1467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flipV="1">
            <a:off x="1317037" y="3998148"/>
            <a:ext cx="837259" cy="69614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17407" y="5025437"/>
            <a:ext cx="5241808"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498593" y="3565407"/>
            <a:ext cx="0" cy="144874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98593" y="3556000"/>
            <a:ext cx="37629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247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Adjusting Flow Rates</a:t>
            </a:r>
            <a:endParaRPr lang="en-US" sz="3600" b="1" dirty="0">
              <a:latin typeface="Century Gothic"/>
              <a:cs typeface="Century Gothic"/>
            </a:endParaRPr>
          </a:p>
        </p:txBody>
      </p:sp>
      <p:pic>
        <p:nvPicPr>
          <p:cNvPr id="2" name="Picture 1" descr="Screen Shot 2018-08-23 at 12.02.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6585" y="4446256"/>
            <a:ext cx="6124076" cy="2308262"/>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837259" y="2119966"/>
            <a:ext cx="4504832" cy="1477328"/>
          </a:xfrm>
          <a:prstGeom prst="rect">
            <a:avLst/>
          </a:prstGeom>
          <a:noFill/>
        </p:spPr>
        <p:txBody>
          <a:bodyPr wrap="square" rtlCol="0">
            <a:spAutoFit/>
          </a:bodyPr>
          <a:lstStyle/>
          <a:p>
            <a:r>
              <a:rPr lang="en-US" b="1" dirty="0"/>
              <a:t>Adjust flow rate to </a:t>
            </a:r>
            <a:r>
              <a:rPr lang="en-US" b="1" dirty="0" smtClean="0"/>
              <a:t>sensors</a:t>
            </a:r>
            <a:endParaRPr lang="en-US" dirty="0" smtClean="0"/>
          </a:p>
          <a:p>
            <a:r>
              <a:rPr lang="en-US" i="1" dirty="0" smtClean="0"/>
              <a:t>H2S sample and dilution air</a:t>
            </a:r>
            <a:r>
              <a:rPr lang="en-US" dirty="0" smtClean="0"/>
              <a:t>: Adjust H2S sample and air </a:t>
            </a:r>
            <a:r>
              <a:rPr lang="en-US" dirty="0" err="1" smtClean="0"/>
              <a:t>flowmeters</a:t>
            </a:r>
            <a:r>
              <a:rPr lang="en-US" dirty="0" smtClean="0"/>
              <a:t> to the levels shown below for range 0-1000 ppm H2S.</a:t>
            </a:r>
            <a:endParaRPr lang="en-US" dirty="0"/>
          </a:p>
        </p:txBody>
      </p:sp>
      <p:pic>
        <p:nvPicPr>
          <p:cNvPr id="6" name="Picture 5" descr="Digester_Interio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6296" y="1023760"/>
            <a:ext cx="3612444" cy="3483283"/>
          </a:xfrm>
          <a:prstGeom prst="rect">
            <a:avLst/>
          </a:prstGeom>
          <a:ln>
            <a:noFill/>
          </a:ln>
          <a:effectLst>
            <a:outerShdw blurRad="292100" dist="139700" dir="2700000" algn="tl" rotWithShape="0">
              <a:srgbClr val="333333">
                <a:alpha val="65000"/>
              </a:srgbClr>
            </a:outerShdw>
          </a:effectLst>
        </p:spPr>
      </p:pic>
      <p:cxnSp>
        <p:nvCxnSpPr>
          <p:cNvPr id="7" name="Straight Arrow Connector 6"/>
          <p:cNvCxnSpPr/>
          <p:nvPr/>
        </p:nvCxnSpPr>
        <p:spPr>
          <a:xfrm flipV="1">
            <a:off x="5305778" y="3142075"/>
            <a:ext cx="2398889" cy="282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5324593" y="3170296"/>
            <a:ext cx="997185" cy="5362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5862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Normal Operation</a:t>
            </a:r>
            <a:endParaRPr lang="en-US" sz="3600" b="1" dirty="0">
              <a:latin typeface="Century Gothic"/>
              <a:cs typeface="Century Gothic"/>
            </a:endParaRPr>
          </a:p>
        </p:txBody>
      </p:sp>
      <p:pic>
        <p:nvPicPr>
          <p:cNvPr id="3" name="Picture 2" descr="Screen Shot 2018-08-23 at 12.04.1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633" y="3171087"/>
            <a:ext cx="7535601" cy="13250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1643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Detection Cycle</a:t>
            </a:r>
            <a:endParaRPr lang="en-US" sz="3600" b="1" dirty="0">
              <a:latin typeface="Century Gothic"/>
              <a:cs typeface="Century Gothic"/>
            </a:endParaRPr>
          </a:p>
        </p:txBody>
      </p:sp>
      <p:pic>
        <p:nvPicPr>
          <p:cNvPr id="2" name="Picture 1" descr="Screen Shot 2018-08-23 at 12.41.3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538" y="5039934"/>
            <a:ext cx="3969378" cy="1420008"/>
          </a:xfrm>
          <a:prstGeom prst="rect">
            <a:avLst/>
          </a:prstGeom>
          <a:ln>
            <a:noFill/>
          </a:ln>
          <a:effectLst>
            <a:outerShdw blurRad="292100" dist="139700" dir="2700000" algn="tl" rotWithShape="0">
              <a:srgbClr val="333333">
                <a:alpha val="65000"/>
              </a:srgbClr>
            </a:outerShdw>
          </a:effectLst>
        </p:spPr>
      </p:pic>
      <p:pic>
        <p:nvPicPr>
          <p:cNvPr id="5" name="Picture 4" descr="Screen Shot 2018-08-23 at 12.41.1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390" y="2720985"/>
            <a:ext cx="3994290" cy="1461528"/>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71698" y="1511463"/>
            <a:ext cx="7955410" cy="646331"/>
          </a:xfrm>
          <a:prstGeom prst="rect">
            <a:avLst/>
          </a:prstGeom>
          <a:noFill/>
          <a:scene3d>
            <a:camera prst="orthographicFront"/>
            <a:lightRig rig="threePt" dir="t"/>
          </a:scene3d>
          <a:sp3d>
            <a:bevelT/>
          </a:sp3d>
        </p:spPr>
        <p:txBody>
          <a:bodyPr wrap="square" rtlCol="0">
            <a:spAutoFit/>
          </a:bodyPr>
          <a:lstStyle/>
          <a:p>
            <a:r>
              <a:rPr lang="en-US" dirty="0" smtClean="0"/>
              <a:t>Each cycle uses a maximum of 63 liters of compressed air. This section describes the sequence of a detection cycle.</a:t>
            </a:r>
            <a:endParaRPr lang="en-US" dirty="0"/>
          </a:p>
        </p:txBody>
      </p:sp>
      <p:sp>
        <p:nvSpPr>
          <p:cNvPr id="7" name="TextBox 6"/>
          <p:cNvSpPr txBox="1"/>
          <p:nvPr/>
        </p:nvSpPr>
        <p:spPr>
          <a:xfrm>
            <a:off x="4854280" y="3112348"/>
            <a:ext cx="4066696" cy="646331"/>
          </a:xfrm>
          <a:prstGeom prst="rect">
            <a:avLst/>
          </a:prstGeom>
          <a:noFill/>
          <a:scene3d>
            <a:camera prst="orthographicFront"/>
            <a:lightRig rig="threePt" dir="t"/>
          </a:scene3d>
          <a:sp3d>
            <a:bevelT/>
          </a:sp3d>
        </p:spPr>
        <p:txBody>
          <a:bodyPr wrap="square" rtlCol="0">
            <a:spAutoFit/>
          </a:bodyPr>
          <a:lstStyle/>
          <a:p>
            <a:r>
              <a:rPr lang="en-US" b="1" dirty="0" smtClean="0"/>
              <a:t>1. </a:t>
            </a:r>
            <a:r>
              <a:rPr lang="en-US" dirty="0" smtClean="0"/>
              <a:t>A 60 second pre-sample fresh air purge is performed.</a:t>
            </a:r>
            <a:endParaRPr lang="en-US" dirty="0"/>
          </a:p>
        </p:txBody>
      </p:sp>
      <p:sp>
        <p:nvSpPr>
          <p:cNvPr id="8" name="TextBox 7"/>
          <p:cNvSpPr txBox="1"/>
          <p:nvPr/>
        </p:nvSpPr>
        <p:spPr>
          <a:xfrm>
            <a:off x="4954203" y="5458469"/>
            <a:ext cx="4066696" cy="646331"/>
          </a:xfrm>
          <a:prstGeom prst="rect">
            <a:avLst/>
          </a:prstGeom>
          <a:noFill/>
          <a:scene3d>
            <a:camera prst="orthographicFront"/>
            <a:lightRig rig="threePt" dir="t"/>
          </a:scene3d>
          <a:sp3d>
            <a:bevelT/>
          </a:sp3d>
        </p:spPr>
        <p:txBody>
          <a:bodyPr wrap="square" rtlCol="0">
            <a:spAutoFit/>
          </a:bodyPr>
          <a:lstStyle/>
          <a:p>
            <a:r>
              <a:rPr lang="en-US" b="1" dirty="0" smtClean="0"/>
              <a:t>2. </a:t>
            </a:r>
            <a:r>
              <a:rPr lang="en-US" dirty="0" smtClean="0"/>
              <a:t>A fresh air adjustment is performed on all installed sensors.</a:t>
            </a:r>
            <a:endParaRPr lang="en-US" dirty="0"/>
          </a:p>
        </p:txBody>
      </p:sp>
    </p:spTree>
    <p:extLst>
      <p:ext uri="{BB962C8B-B14F-4D97-AF65-F5344CB8AC3E}">
        <p14:creationId xmlns:p14="http://schemas.microsoft.com/office/powerpoint/2010/main" val="329890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Detection Cycle </a:t>
            </a:r>
            <a:r>
              <a:rPr lang="en-US" sz="3600" i="1" dirty="0" smtClean="0">
                <a:latin typeface="Century Gothic"/>
                <a:cs typeface="Century Gothic"/>
              </a:rPr>
              <a:t>cont’d</a:t>
            </a:r>
            <a:endParaRPr lang="en-US" sz="3600" i="1" dirty="0">
              <a:latin typeface="Century Gothic"/>
              <a:cs typeface="Century Gothic"/>
            </a:endParaRPr>
          </a:p>
        </p:txBody>
      </p:sp>
      <p:sp>
        <p:nvSpPr>
          <p:cNvPr id="7" name="TextBox 6"/>
          <p:cNvSpPr txBox="1"/>
          <p:nvPr/>
        </p:nvSpPr>
        <p:spPr>
          <a:xfrm>
            <a:off x="4990715" y="3542684"/>
            <a:ext cx="4066696" cy="923330"/>
          </a:xfrm>
          <a:prstGeom prst="rect">
            <a:avLst/>
          </a:prstGeom>
          <a:noFill/>
          <a:scene3d>
            <a:camera prst="orthographicFront"/>
            <a:lightRig rig="threePt" dir="t"/>
          </a:scene3d>
          <a:sp3d>
            <a:bevelT/>
          </a:sp3d>
        </p:spPr>
        <p:txBody>
          <a:bodyPr wrap="square" rtlCol="0">
            <a:spAutoFit/>
          </a:bodyPr>
          <a:lstStyle/>
          <a:p>
            <a:r>
              <a:rPr lang="en-US" b="1" dirty="0"/>
              <a:t>3</a:t>
            </a:r>
            <a:r>
              <a:rPr lang="en-US" b="1" dirty="0" smtClean="0"/>
              <a:t>. </a:t>
            </a:r>
            <a:r>
              <a:rPr lang="en-US" dirty="0" smtClean="0"/>
              <a:t>The fresh air readings will be displayed followed by the result of the fresh air adjustment.</a:t>
            </a:r>
            <a:endParaRPr lang="en-US" dirty="0"/>
          </a:p>
        </p:txBody>
      </p:sp>
      <p:pic>
        <p:nvPicPr>
          <p:cNvPr id="2" name="Picture 1" descr="Screen Shot 2018-08-23 at 12.46.54 PM copy.png"/>
          <p:cNvPicPr>
            <a:picLocks/>
          </p:cNvPicPr>
          <p:nvPr/>
        </p:nvPicPr>
        <p:blipFill>
          <a:blip r:embed="rId2">
            <a:extLst>
              <a:ext uri="{28A0092B-C50C-407E-A947-70E740481C1C}">
                <a14:useLocalDpi xmlns:a14="http://schemas.microsoft.com/office/drawing/2010/main" val="0"/>
              </a:ext>
            </a:extLst>
          </a:blip>
          <a:stretch>
            <a:fillRect/>
          </a:stretch>
        </p:blipFill>
        <p:spPr>
          <a:xfrm>
            <a:off x="604369" y="2629137"/>
            <a:ext cx="4078224" cy="29352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749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Detection Cycle </a:t>
            </a:r>
            <a:r>
              <a:rPr lang="en-US" sz="3600" i="1" dirty="0" smtClean="0">
                <a:latin typeface="Century Gothic"/>
                <a:cs typeface="Century Gothic"/>
              </a:rPr>
              <a:t>cont’d</a:t>
            </a:r>
            <a:endParaRPr lang="en-US" sz="3600" i="1" dirty="0">
              <a:latin typeface="Century Gothic"/>
              <a:cs typeface="Century Gothic"/>
            </a:endParaRPr>
          </a:p>
        </p:txBody>
      </p:sp>
      <p:sp>
        <p:nvSpPr>
          <p:cNvPr id="7" name="TextBox 6"/>
          <p:cNvSpPr txBox="1"/>
          <p:nvPr/>
        </p:nvSpPr>
        <p:spPr>
          <a:xfrm>
            <a:off x="4990715" y="2199166"/>
            <a:ext cx="4066696" cy="646331"/>
          </a:xfrm>
          <a:prstGeom prst="rect">
            <a:avLst/>
          </a:prstGeom>
          <a:noFill/>
          <a:scene3d>
            <a:camera prst="orthographicFront"/>
            <a:lightRig rig="threePt" dir="t"/>
          </a:scene3d>
          <a:sp3d>
            <a:bevelT/>
          </a:sp3d>
        </p:spPr>
        <p:txBody>
          <a:bodyPr wrap="square" rtlCol="0">
            <a:spAutoFit/>
          </a:bodyPr>
          <a:lstStyle/>
          <a:p>
            <a:r>
              <a:rPr lang="en-US" b="1" dirty="0" smtClean="0"/>
              <a:t>4. </a:t>
            </a:r>
            <a:r>
              <a:rPr lang="en-US" dirty="0" smtClean="0"/>
              <a:t>A 105 second sampling period is performed.</a:t>
            </a:r>
            <a:endParaRPr lang="en-US" dirty="0"/>
          </a:p>
        </p:txBody>
      </p:sp>
      <p:pic>
        <p:nvPicPr>
          <p:cNvPr id="2" name="Picture 1" descr="Screen Shot 2018-08-23 at 1.02.08 PM.png"/>
          <p:cNvPicPr>
            <a:picLocks/>
          </p:cNvPicPr>
          <p:nvPr/>
        </p:nvPicPr>
        <p:blipFill>
          <a:blip r:embed="rId2">
            <a:extLst>
              <a:ext uri="{28A0092B-C50C-407E-A947-70E740481C1C}">
                <a14:useLocalDpi xmlns:a14="http://schemas.microsoft.com/office/drawing/2010/main" val="0"/>
              </a:ext>
            </a:extLst>
          </a:blip>
          <a:stretch>
            <a:fillRect/>
          </a:stretch>
        </p:blipFill>
        <p:spPr>
          <a:xfrm>
            <a:off x="482781" y="2009027"/>
            <a:ext cx="3995928" cy="146304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4948734" y="4490795"/>
            <a:ext cx="4066696" cy="2031325"/>
          </a:xfrm>
          <a:prstGeom prst="rect">
            <a:avLst/>
          </a:prstGeom>
          <a:noFill/>
          <a:scene3d>
            <a:camera prst="orthographicFront"/>
            <a:lightRig rig="threePt" dir="t"/>
          </a:scene3d>
          <a:sp3d>
            <a:bevelT/>
          </a:sp3d>
        </p:spPr>
        <p:txBody>
          <a:bodyPr wrap="square" rtlCol="0">
            <a:spAutoFit/>
          </a:bodyPr>
          <a:lstStyle/>
          <a:p>
            <a:r>
              <a:rPr lang="en-US" b="1" dirty="0"/>
              <a:t>5</a:t>
            </a:r>
            <a:r>
              <a:rPr lang="en-US" b="1" dirty="0" smtClean="0"/>
              <a:t>. </a:t>
            </a:r>
            <a:r>
              <a:rPr lang="en-US" dirty="0" smtClean="0"/>
              <a:t>The H2S reading is taken after 90 seconds. The solenoids will click and the flow to the sensors will be stopped for 15 seconds to allow for a stabilization period. The countdown will continue on the display.</a:t>
            </a:r>
            <a:endParaRPr lang="en-US" dirty="0"/>
          </a:p>
        </p:txBody>
      </p:sp>
      <p:pic>
        <p:nvPicPr>
          <p:cNvPr id="8" name="Picture 7" descr="Screen Shot 2018-08-23 at 1.08.23 PM.png"/>
          <p:cNvPicPr>
            <a:picLocks/>
          </p:cNvPicPr>
          <p:nvPr/>
        </p:nvPicPr>
        <p:blipFill>
          <a:blip r:embed="rId3">
            <a:extLst>
              <a:ext uri="{28A0092B-C50C-407E-A947-70E740481C1C}">
                <a14:useLocalDpi xmlns:a14="http://schemas.microsoft.com/office/drawing/2010/main" val="0"/>
              </a:ext>
            </a:extLst>
          </a:blip>
          <a:stretch>
            <a:fillRect/>
          </a:stretch>
        </p:blipFill>
        <p:spPr>
          <a:xfrm>
            <a:off x="440801" y="4304386"/>
            <a:ext cx="3995928" cy="14630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562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Detection Cycle </a:t>
            </a:r>
            <a:r>
              <a:rPr lang="en-US" sz="3600" i="1" dirty="0" smtClean="0">
                <a:latin typeface="Century Gothic"/>
                <a:cs typeface="Century Gothic"/>
              </a:rPr>
              <a:t>cont’d</a:t>
            </a:r>
            <a:endParaRPr lang="en-US" sz="3600" i="1" dirty="0">
              <a:latin typeface="Century Gothic"/>
              <a:cs typeface="Century Gothic"/>
            </a:endParaRPr>
          </a:p>
        </p:txBody>
      </p:sp>
      <p:sp>
        <p:nvSpPr>
          <p:cNvPr id="7" name="TextBox 6"/>
          <p:cNvSpPr txBox="1"/>
          <p:nvPr/>
        </p:nvSpPr>
        <p:spPr>
          <a:xfrm>
            <a:off x="4990715" y="2199166"/>
            <a:ext cx="4066696" cy="1754327"/>
          </a:xfrm>
          <a:prstGeom prst="rect">
            <a:avLst/>
          </a:prstGeom>
          <a:noFill/>
          <a:scene3d>
            <a:camera prst="orthographicFront"/>
            <a:lightRig rig="threePt" dir="t"/>
          </a:scene3d>
          <a:sp3d>
            <a:bevelT/>
          </a:sp3d>
        </p:spPr>
        <p:txBody>
          <a:bodyPr wrap="square" rtlCol="0">
            <a:spAutoFit/>
          </a:bodyPr>
          <a:lstStyle/>
          <a:p>
            <a:r>
              <a:rPr lang="en-US" b="1" dirty="0"/>
              <a:t>6</a:t>
            </a:r>
            <a:r>
              <a:rPr lang="en-US" b="1" dirty="0" smtClean="0"/>
              <a:t>. </a:t>
            </a:r>
            <a:r>
              <a:rPr lang="en-US" dirty="0" smtClean="0"/>
              <a:t>At the end of the stabilization period, the methane, oxygen, and carbon dioxide readings will be taken. The gas readings for all channels will then be displayed for 5 seconds.</a:t>
            </a:r>
            <a:endParaRPr lang="en-US" dirty="0"/>
          </a:p>
        </p:txBody>
      </p:sp>
      <p:sp>
        <p:nvSpPr>
          <p:cNvPr id="6" name="TextBox 5"/>
          <p:cNvSpPr txBox="1"/>
          <p:nvPr/>
        </p:nvSpPr>
        <p:spPr>
          <a:xfrm>
            <a:off x="4948734" y="4490795"/>
            <a:ext cx="4066696" cy="1200329"/>
          </a:xfrm>
          <a:prstGeom prst="rect">
            <a:avLst/>
          </a:prstGeom>
          <a:noFill/>
          <a:scene3d>
            <a:camera prst="orthographicFront"/>
            <a:lightRig rig="threePt" dir="t"/>
          </a:scene3d>
          <a:sp3d>
            <a:bevelT/>
          </a:sp3d>
        </p:spPr>
        <p:txBody>
          <a:bodyPr wrap="square" rtlCol="0">
            <a:spAutoFit/>
          </a:bodyPr>
          <a:lstStyle/>
          <a:p>
            <a:r>
              <a:rPr lang="en-US" b="1" dirty="0" smtClean="0"/>
              <a:t>7. </a:t>
            </a:r>
            <a:r>
              <a:rPr lang="en-US" dirty="0" smtClean="0"/>
              <a:t>A 60 second post-sample purge will then be performed to clear the Digester Gas Monitor of any residual sample.</a:t>
            </a:r>
            <a:endParaRPr lang="en-US" dirty="0"/>
          </a:p>
        </p:txBody>
      </p:sp>
      <p:pic>
        <p:nvPicPr>
          <p:cNvPr id="5" name="Picture 4" descr="Screen Shot 2018-08-23 at 1.12.51 PM.png"/>
          <p:cNvPicPr>
            <a:picLocks/>
          </p:cNvPicPr>
          <p:nvPr/>
        </p:nvPicPr>
        <p:blipFill>
          <a:blip r:embed="rId2">
            <a:extLst>
              <a:ext uri="{28A0092B-C50C-407E-A947-70E740481C1C}">
                <a14:useLocalDpi xmlns:a14="http://schemas.microsoft.com/office/drawing/2010/main" val="0"/>
              </a:ext>
            </a:extLst>
          </a:blip>
          <a:stretch>
            <a:fillRect/>
          </a:stretch>
        </p:blipFill>
        <p:spPr>
          <a:xfrm>
            <a:off x="424712" y="4307289"/>
            <a:ext cx="3995928" cy="1463040"/>
          </a:xfrm>
          <a:prstGeom prst="rect">
            <a:avLst/>
          </a:prstGeom>
          <a:ln>
            <a:noFill/>
          </a:ln>
          <a:effectLst>
            <a:outerShdw blurRad="292100" dist="139700" dir="2700000" algn="tl" rotWithShape="0">
              <a:srgbClr val="333333">
                <a:alpha val="65000"/>
              </a:srgbClr>
            </a:outerShdw>
          </a:effectLst>
        </p:spPr>
      </p:pic>
      <p:pic>
        <p:nvPicPr>
          <p:cNvPr id="2" name="Picture 1" descr="Screen Shot 2018-08-23 at 1.12.41 PM copy.png"/>
          <p:cNvPicPr>
            <a:picLocks/>
          </p:cNvPicPr>
          <p:nvPr/>
        </p:nvPicPr>
        <p:blipFill>
          <a:blip r:embed="rId3">
            <a:extLst>
              <a:ext uri="{28A0092B-C50C-407E-A947-70E740481C1C}">
                <a14:useLocalDpi xmlns:a14="http://schemas.microsoft.com/office/drawing/2010/main" val="0"/>
              </a:ext>
            </a:extLst>
          </a:blip>
          <a:stretch>
            <a:fillRect/>
          </a:stretch>
        </p:blipFill>
        <p:spPr>
          <a:xfrm>
            <a:off x="417689" y="2006130"/>
            <a:ext cx="4005072" cy="14630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07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Detection Cycle </a:t>
            </a:r>
            <a:r>
              <a:rPr lang="en-US" sz="3600" i="1" dirty="0" smtClean="0">
                <a:latin typeface="Century Gothic"/>
                <a:cs typeface="Century Gothic"/>
              </a:rPr>
              <a:t>cont’d</a:t>
            </a:r>
            <a:endParaRPr lang="en-US" sz="3600" i="1" dirty="0">
              <a:latin typeface="Century Gothic"/>
              <a:cs typeface="Century Gothic"/>
            </a:endParaRPr>
          </a:p>
        </p:txBody>
      </p:sp>
      <p:sp>
        <p:nvSpPr>
          <p:cNvPr id="7" name="TextBox 6"/>
          <p:cNvSpPr txBox="1"/>
          <p:nvPr/>
        </p:nvSpPr>
        <p:spPr>
          <a:xfrm>
            <a:off x="4990715" y="2199166"/>
            <a:ext cx="4066696" cy="1477328"/>
          </a:xfrm>
          <a:prstGeom prst="rect">
            <a:avLst/>
          </a:prstGeom>
          <a:noFill/>
          <a:scene3d>
            <a:camera prst="orthographicFront"/>
            <a:lightRig rig="threePt" dir="t"/>
          </a:scene3d>
          <a:sp3d>
            <a:bevelT/>
          </a:sp3d>
        </p:spPr>
        <p:txBody>
          <a:bodyPr wrap="square" rtlCol="0">
            <a:spAutoFit/>
          </a:bodyPr>
          <a:lstStyle/>
          <a:p>
            <a:r>
              <a:rPr lang="en-US" b="1" dirty="0" smtClean="0"/>
              <a:t>8. </a:t>
            </a:r>
            <a:r>
              <a:rPr lang="en-US" dirty="0" smtClean="0"/>
              <a:t>A 10 second blowback period follows the post-sample purge. The blowback clears the hydrophobic filter and the water trap of any contaminants.</a:t>
            </a:r>
            <a:endParaRPr lang="en-US" dirty="0"/>
          </a:p>
        </p:txBody>
      </p:sp>
      <p:sp>
        <p:nvSpPr>
          <p:cNvPr id="6" name="TextBox 5"/>
          <p:cNvSpPr txBox="1"/>
          <p:nvPr/>
        </p:nvSpPr>
        <p:spPr>
          <a:xfrm>
            <a:off x="645675" y="5592906"/>
            <a:ext cx="8065395" cy="1200329"/>
          </a:xfrm>
          <a:prstGeom prst="rect">
            <a:avLst/>
          </a:prstGeom>
          <a:noFill/>
          <a:scene3d>
            <a:camera prst="orthographicFront"/>
            <a:lightRig rig="threePt" dir="t"/>
          </a:scene3d>
          <a:sp3d>
            <a:bevelT/>
          </a:sp3d>
        </p:spPr>
        <p:txBody>
          <a:bodyPr wrap="square" rtlCol="0">
            <a:spAutoFit/>
          </a:bodyPr>
          <a:lstStyle/>
          <a:p>
            <a:r>
              <a:rPr lang="en-US" b="1" dirty="0" smtClean="0"/>
              <a:t>9. </a:t>
            </a:r>
            <a:r>
              <a:rPr lang="en-US" dirty="0" smtClean="0"/>
              <a:t>Once the blow back operation is complete, the Digester Gas Monitor will return to Standby Mode. The gas readings displayed will be the last recorded gas readings at the end of the sample period described in step 4.</a:t>
            </a:r>
            <a:endParaRPr lang="en-US" dirty="0"/>
          </a:p>
        </p:txBody>
      </p:sp>
      <p:pic>
        <p:nvPicPr>
          <p:cNvPr id="2" name="Picture 1" descr="Screen Shot 2018-08-23 at 1.20.04 PM.png"/>
          <p:cNvPicPr>
            <a:picLocks/>
          </p:cNvPicPr>
          <p:nvPr/>
        </p:nvPicPr>
        <p:blipFill>
          <a:blip r:embed="rId2">
            <a:extLst>
              <a:ext uri="{28A0092B-C50C-407E-A947-70E740481C1C}">
                <a14:useLocalDpi xmlns:a14="http://schemas.microsoft.com/office/drawing/2010/main" val="0"/>
              </a:ext>
            </a:extLst>
          </a:blip>
          <a:stretch>
            <a:fillRect/>
          </a:stretch>
        </p:blipFill>
        <p:spPr>
          <a:xfrm>
            <a:off x="420302" y="2000054"/>
            <a:ext cx="3995928" cy="1463040"/>
          </a:xfrm>
          <a:prstGeom prst="rect">
            <a:avLst/>
          </a:prstGeom>
          <a:ln>
            <a:noFill/>
          </a:ln>
          <a:effectLst>
            <a:outerShdw blurRad="292100" dist="139700" dir="2700000" algn="tl" rotWithShape="0">
              <a:srgbClr val="333333">
                <a:alpha val="65000"/>
              </a:srgbClr>
            </a:outerShdw>
          </a:effectLst>
        </p:spPr>
      </p:pic>
      <p:pic>
        <p:nvPicPr>
          <p:cNvPr id="8" name="Picture 7" descr="Screen Shot 2018-08-23 at 1.20.1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019" y="4121445"/>
            <a:ext cx="8442462" cy="13232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6395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Calibration Mode</a:t>
            </a:r>
            <a:endParaRPr lang="en-US" sz="3600" i="1" dirty="0">
              <a:latin typeface="Century Gothic"/>
              <a:cs typeface="Century Gothic"/>
            </a:endParaRPr>
          </a:p>
        </p:txBody>
      </p:sp>
      <p:sp>
        <p:nvSpPr>
          <p:cNvPr id="7" name="TextBox 6"/>
          <p:cNvSpPr txBox="1"/>
          <p:nvPr/>
        </p:nvSpPr>
        <p:spPr>
          <a:xfrm>
            <a:off x="4775346" y="1506412"/>
            <a:ext cx="4368654" cy="2585323"/>
          </a:xfrm>
          <a:prstGeom prst="rect">
            <a:avLst/>
          </a:prstGeom>
          <a:noFill/>
          <a:scene3d>
            <a:camera prst="orthographicFront"/>
            <a:lightRig rig="threePt" dir="t"/>
          </a:scene3d>
          <a:sp3d>
            <a:bevelT/>
          </a:sp3d>
        </p:spPr>
        <p:txBody>
          <a:bodyPr wrap="square" rtlCol="0">
            <a:spAutoFit/>
          </a:bodyPr>
          <a:lstStyle/>
          <a:p>
            <a:r>
              <a:rPr lang="en-US" b="1" dirty="0"/>
              <a:t>1</a:t>
            </a:r>
            <a:r>
              <a:rPr lang="en-US" b="1" dirty="0" smtClean="0"/>
              <a:t>. </a:t>
            </a:r>
            <a:r>
              <a:rPr lang="en-US" dirty="0" smtClean="0"/>
              <a:t>While in Standby Mode, simultaneously press and hold the ENTER and UP/YES buttons for approximately 3 seconds to enter Calibration Mode. Release the buttons when the </a:t>
            </a:r>
            <a:r>
              <a:rPr lang="en-US" b="1" dirty="0" smtClean="0"/>
              <a:t>You Have Entered The CALIBRATION Mode</a:t>
            </a:r>
            <a:r>
              <a:rPr lang="mr-IN" b="1" dirty="0" smtClean="0"/>
              <a:t>…</a:t>
            </a:r>
            <a:r>
              <a:rPr lang="en-US" dirty="0" smtClean="0"/>
              <a:t>message displays and asks if you want to continue in the Calibration Menu.</a:t>
            </a:r>
            <a:endParaRPr lang="en-US" dirty="0"/>
          </a:p>
        </p:txBody>
      </p:sp>
      <p:pic>
        <p:nvPicPr>
          <p:cNvPr id="3" name="Picture 2" descr="Screen Shot 2018-08-23 at 2.06.34 PM.png"/>
          <p:cNvPicPr>
            <a:picLocks/>
          </p:cNvPicPr>
          <p:nvPr/>
        </p:nvPicPr>
        <p:blipFill>
          <a:blip r:embed="rId2">
            <a:extLst>
              <a:ext uri="{28A0092B-C50C-407E-A947-70E740481C1C}">
                <a14:useLocalDpi xmlns:a14="http://schemas.microsoft.com/office/drawing/2010/main" val="0"/>
              </a:ext>
            </a:extLst>
          </a:blip>
          <a:stretch>
            <a:fillRect/>
          </a:stretch>
        </p:blipFill>
        <p:spPr>
          <a:xfrm>
            <a:off x="558947" y="1477443"/>
            <a:ext cx="3995928" cy="1463040"/>
          </a:xfrm>
          <a:prstGeom prst="rect">
            <a:avLst/>
          </a:prstGeom>
          <a:ln>
            <a:noFill/>
          </a:ln>
          <a:effectLst>
            <a:outerShdw blurRad="292100" dist="139700" dir="2700000" algn="tl" rotWithShape="0">
              <a:srgbClr val="333333">
                <a:alpha val="65000"/>
              </a:srgbClr>
            </a:outerShdw>
          </a:effectLst>
        </p:spPr>
      </p:pic>
      <p:pic>
        <p:nvPicPr>
          <p:cNvPr id="5" name="Picture 4" descr="Screen Shot 2018-08-23 at 2.06.55 PM.png"/>
          <p:cNvPicPr>
            <a:picLocks/>
          </p:cNvPicPr>
          <p:nvPr/>
        </p:nvPicPr>
        <p:blipFill>
          <a:blip r:embed="rId3">
            <a:extLst>
              <a:ext uri="{28A0092B-C50C-407E-A947-70E740481C1C}">
                <a14:useLocalDpi xmlns:a14="http://schemas.microsoft.com/office/drawing/2010/main" val="0"/>
              </a:ext>
            </a:extLst>
          </a:blip>
          <a:stretch>
            <a:fillRect/>
          </a:stretch>
        </p:blipFill>
        <p:spPr>
          <a:xfrm>
            <a:off x="594842" y="4219172"/>
            <a:ext cx="3995928" cy="146304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4775346" y="4272677"/>
            <a:ext cx="4368654" cy="2585323"/>
          </a:xfrm>
          <a:prstGeom prst="rect">
            <a:avLst/>
          </a:prstGeom>
          <a:noFill/>
          <a:scene3d>
            <a:camera prst="orthographicFront"/>
            <a:lightRig rig="threePt" dir="t"/>
          </a:scene3d>
          <a:sp3d>
            <a:bevelT/>
          </a:sp3d>
        </p:spPr>
        <p:txBody>
          <a:bodyPr wrap="square" rtlCol="0">
            <a:spAutoFit/>
          </a:bodyPr>
          <a:lstStyle/>
          <a:p>
            <a:r>
              <a:rPr lang="en-US" b="1" dirty="0"/>
              <a:t>2</a:t>
            </a:r>
            <a:r>
              <a:rPr lang="en-US" b="1" dirty="0" smtClean="0"/>
              <a:t>. </a:t>
            </a:r>
            <a:r>
              <a:rPr lang="en-US" dirty="0" smtClean="0"/>
              <a:t>To exit Calibration Mode, press and release the DOWN/NO button The Digester Gas Monitor will return to Standby Mode</a:t>
            </a:r>
            <a:br>
              <a:rPr lang="en-US" dirty="0" smtClean="0"/>
            </a:br>
            <a:r>
              <a:rPr lang="en-US" dirty="0" smtClean="0"/>
              <a:t>If you want to continue in Calibration Mode, press and release the UP/YES button to continue and display the Select Operation screen. The SET CAL TIMEOUT item will be displayed.</a:t>
            </a:r>
            <a:endParaRPr lang="en-US" dirty="0"/>
          </a:p>
        </p:txBody>
      </p:sp>
    </p:spTree>
    <p:extLst>
      <p:ext uri="{BB962C8B-B14F-4D97-AF65-F5344CB8AC3E}">
        <p14:creationId xmlns:p14="http://schemas.microsoft.com/office/powerpoint/2010/main" val="3141055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Calibration Timeout Setting</a:t>
            </a:r>
            <a:endParaRPr lang="en-US" sz="3600" i="1" dirty="0">
              <a:latin typeface="Century Gothic"/>
              <a:cs typeface="Century Gothic"/>
            </a:endParaRPr>
          </a:p>
        </p:txBody>
      </p:sp>
      <p:sp>
        <p:nvSpPr>
          <p:cNvPr id="7" name="TextBox 6"/>
          <p:cNvSpPr txBox="1"/>
          <p:nvPr/>
        </p:nvSpPr>
        <p:spPr>
          <a:xfrm>
            <a:off x="4775346" y="2954897"/>
            <a:ext cx="4368654" cy="1200329"/>
          </a:xfrm>
          <a:prstGeom prst="rect">
            <a:avLst/>
          </a:prstGeom>
          <a:noFill/>
          <a:scene3d>
            <a:camera prst="orthographicFront"/>
            <a:lightRig rig="threePt" dir="t"/>
          </a:scene3d>
          <a:sp3d>
            <a:bevelT/>
          </a:sp3d>
        </p:spPr>
        <p:txBody>
          <a:bodyPr wrap="square" rtlCol="0">
            <a:spAutoFit/>
          </a:bodyPr>
          <a:lstStyle/>
          <a:p>
            <a:r>
              <a:rPr lang="en-US" dirty="0" smtClean="0"/>
              <a:t>With </a:t>
            </a:r>
            <a:r>
              <a:rPr lang="en-US" b="1" dirty="0" smtClean="0"/>
              <a:t>SET CAL TIMEOUT </a:t>
            </a:r>
            <a:r>
              <a:rPr lang="en-US" dirty="0" smtClean="0"/>
              <a:t>displayed, press and release the ENTER button. The Calibration Timeout Screen appears.</a:t>
            </a:r>
            <a:endParaRPr lang="en-US" dirty="0"/>
          </a:p>
        </p:txBody>
      </p:sp>
      <p:pic>
        <p:nvPicPr>
          <p:cNvPr id="2" name="Picture 1" descr="Screen Shot 2018-08-23 at 2.15.19 PM.png"/>
          <p:cNvPicPr>
            <a:picLocks/>
          </p:cNvPicPr>
          <p:nvPr/>
        </p:nvPicPr>
        <p:blipFill>
          <a:blip r:embed="rId2">
            <a:extLst>
              <a:ext uri="{28A0092B-C50C-407E-A947-70E740481C1C}">
                <a14:useLocalDpi xmlns:a14="http://schemas.microsoft.com/office/drawing/2010/main" val="0"/>
              </a:ext>
            </a:extLst>
          </a:blip>
          <a:stretch>
            <a:fillRect/>
          </a:stretch>
        </p:blipFill>
        <p:spPr>
          <a:xfrm>
            <a:off x="604618" y="2927334"/>
            <a:ext cx="3995928" cy="14630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5000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646331"/>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Fresh Air Adjustment</a:t>
            </a:r>
            <a:endParaRPr lang="en-US" sz="3600" i="1" dirty="0">
              <a:latin typeface="Century Gothic"/>
              <a:cs typeface="Century Gothic"/>
            </a:endParaRPr>
          </a:p>
        </p:txBody>
      </p:sp>
      <p:sp>
        <p:nvSpPr>
          <p:cNvPr id="7" name="TextBox 6"/>
          <p:cNvSpPr txBox="1"/>
          <p:nvPr/>
        </p:nvSpPr>
        <p:spPr>
          <a:xfrm>
            <a:off x="4775346" y="2499387"/>
            <a:ext cx="4596926" cy="923330"/>
          </a:xfrm>
          <a:prstGeom prst="rect">
            <a:avLst/>
          </a:prstGeom>
          <a:noFill/>
          <a:scene3d>
            <a:camera prst="orthographicFront"/>
            <a:lightRig rig="threePt" dir="t"/>
          </a:scene3d>
          <a:sp3d>
            <a:bevelT/>
          </a:sp3d>
        </p:spPr>
        <p:txBody>
          <a:bodyPr wrap="square" rtlCol="0">
            <a:spAutoFit/>
          </a:bodyPr>
          <a:lstStyle/>
          <a:p>
            <a:r>
              <a:rPr lang="en-US" b="1" dirty="0"/>
              <a:t>1</a:t>
            </a:r>
            <a:r>
              <a:rPr lang="en-US" b="1" dirty="0" smtClean="0"/>
              <a:t>. </a:t>
            </a:r>
            <a:r>
              <a:rPr lang="en-US" dirty="0" smtClean="0"/>
              <a:t>Use the UP/YES or DOWN/NO button to display </a:t>
            </a:r>
            <a:r>
              <a:rPr lang="en-US" b="1" dirty="0" smtClean="0"/>
              <a:t>PERFORM AIR ADJUST </a:t>
            </a:r>
            <a:r>
              <a:rPr lang="en-US" dirty="0" smtClean="0"/>
              <a:t>on the Select Operation Screen.</a:t>
            </a:r>
            <a:endParaRPr lang="en-US" dirty="0"/>
          </a:p>
        </p:txBody>
      </p:sp>
      <p:pic>
        <p:nvPicPr>
          <p:cNvPr id="3" name="Picture 2" descr="Screen Shot 2018-08-23 at 2.19.40 PM.png"/>
          <p:cNvPicPr>
            <a:picLocks/>
          </p:cNvPicPr>
          <p:nvPr/>
        </p:nvPicPr>
        <p:blipFill>
          <a:blip r:embed="rId2">
            <a:extLst>
              <a:ext uri="{28A0092B-C50C-407E-A947-70E740481C1C}">
                <a14:useLocalDpi xmlns:a14="http://schemas.microsoft.com/office/drawing/2010/main" val="0"/>
              </a:ext>
            </a:extLst>
          </a:blip>
          <a:stretch>
            <a:fillRect/>
          </a:stretch>
        </p:blipFill>
        <p:spPr>
          <a:xfrm>
            <a:off x="621462" y="2447579"/>
            <a:ext cx="3995928" cy="1463040"/>
          </a:xfrm>
          <a:prstGeom prst="rect">
            <a:avLst/>
          </a:prstGeom>
          <a:ln>
            <a:noFill/>
          </a:ln>
          <a:effectLst>
            <a:outerShdw blurRad="292100" dist="139700" dir="2700000" algn="tl" rotWithShape="0">
              <a:srgbClr val="333333">
                <a:alpha val="65000"/>
              </a:srgbClr>
            </a:outerShdw>
          </a:effectLst>
        </p:spPr>
      </p:pic>
      <p:pic>
        <p:nvPicPr>
          <p:cNvPr id="5" name="Picture 4" descr="Screen Shot 2018-08-23 at 2.19.50 PM.png"/>
          <p:cNvPicPr>
            <a:picLocks/>
          </p:cNvPicPr>
          <p:nvPr/>
        </p:nvPicPr>
        <p:blipFill>
          <a:blip r:embed="rId3">
            <a:extLst>
              <a:ext uri="{28A0092B-C50C-407E-A947-70E740481C1C}">
                <a14:useLocalDpi xmlns:a14="http://schemas.microsoft.com/office/drawing/2010/main" val="0"/>
              </a:ext>
            </a:extLst>
          </a:blip>
          <a:stretch>
            <a:fillRect/>
          </a:stretch>
        </p:blipFill>
        <p:spPr>
          <a:xfrm>
            <a:off x="640211" y="4846746"/>
            <a:ext cx="3995928" cy="146304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4779402" y="5086921"/>
            <a:ext cx="4195264" cy="923330"/>
          </a:xfrm>
          <a:prstGeom prst="rect">
            <a:avLst/>
          </a:prstGeom>
          <a:noFill/>
          <a:scene3d>
            <a:camera prst="orthographicFront"/>
            <a:lightRig rig="threePt" dir="t"/>
          </a:scene3d>
          <a:sp3d>
            <a:bevelT/>
          </a:sp3d>
        </p:spPr>
        <p:txBody>
          <a:bodyPr wrap="square" rtlCol="0">
            <a:spAutoFit/>
          </a:bodyPr>
          <a:lstStyle/>
          <a:p>
            <a:r>
              <a:rPr lang="en-US" b="1" dirty="0" smtClean="0"/>
              <a:t>2. </a:t>
            </a:r>
            <a:r>
              <a:rPr lang="en-US" dirty="0" smtClean="0"/>
              <a:t>Press and release the ENTER button. The Select Channel(s) screen appears.</a:t>
            </a:r>
            <a:endParaRPr lang="en-US" dirty="0"/>
          </a:p>
        </p:txBody>
      </p:sp>
    </p:spTree>
    <p:extLst>
      <p:ext uri="{BB962C8B-B14F-4D97-AF65-F5344CB8AC3E}">
        <p14:creationId xmlns:p14="http://schemas.microsoft.com/office/powerpoint/2010/main" val="1739085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230832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Fresh Air Adjustment</a:t>
            </a:r>
            <a:br>
              <a:rPr lang="en-US" sz="3600" b="1" dirty="0" smtClean="0">
                <a:latin typeface="Century Gothic"/>
                <a:cs typeface="Century Gothic"/>
              </a:rPr>
            </a:b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7" name="TextBox 6"/>
          <p:cNvSpPr txBox="1"/>
          <p:nvPr/>
        </p:nvSpPr>
        <p:spPr>
          <a:xfrm>
            <a:off x="397732" y="3555800"/>
            <a:ext cx="8448688" cy="2308324"/>
          </a:xfrm>
          <a:prstGeom prst="rect">
            <a:avLst/>
          </a:prstGeom>
          <a:noFill/>
          <a:scene3d>
            <a:camera prst="orthographicFront"/>
            <a:lightRig rig="threePt" dir="t"/>
          </a:scene3d>
          <a:sp3d>
            <a:bevelT/>
          </a:sp3d>
        </p:spPr>
        <p:txBody>
          <a:bodyPr wrap="square" rtlCol="0">
            <a:spAutoFit/>
          </a:bodyPr>
          <a:lstStyle/>
          <a:p>
            <a:r>
              <a:rPr lang="en-US" b="1" dirty="0" smtClean="0"/>
              <a:t>3. </a:t>
            </a:r>
            <a:r>
              <a:rPr lang="en-US" dirty="0" smtClean="0"/>
              <a:t>Use the UP/YES or DOWN/NO button to scroll through the channel combination choices and select all 4 channels for air adjust.</a:t>
            </a:r>
            <a:endParaRPr lang="en-US" dirty="0"/>
          </a:p>
          <a:p>
            <a:r>
              <a:rPr lang="en-US" dirty="0" smtClean="0"/>
              <a:t>Press and release the ENTER button to accept the displayed choice and continue with the air adjustment. The Digester Gas Monitor will begin to draw sample through the Fresh Air Inlet. The display will alternate between the two screens shown above.</a:t>
            </a:r>
          </a:p>
          <a:p>
            <a:r>
              <a:rPr lang="en-US" b="1" dirty="0" smtClean="0"/>
              <a:t>4.  </a:t>
            </a:r>
            <a:r>
              <a:rPr lang="en-US" dirty="0" smtClean="0"/>
              <a:t>If necessary, adjust the pressure regulator so that flow through sensor </a:t>
            </a:r>
            <a:r>
              <a:rPr lang="en-US" dirty="0" err="1" smtClean="0"/>
              <a:t>flowmeter</a:t>
            </a:r>
            <a:r>
              <a:rPr lang="en-US" dirty="0" smtClean="0"/>
              <a:t> is 3.0 SCFH</a:t>
            </a:r>
            <a:endParaRPr lang="en-US" dirty="0"/>
          </a:p>
        </p:txBody>
      </p:sp>
      <p:pic>
        <p:nvPicPr>
          <p:cNvPr id="2" name="Picture 1" descr="Screen Shot 2018-08-23 at 2.19.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315" y="1886056"/>
            <a:ext cx="8585127" cy="12601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74716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230832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Fresh Air Adjustment</a:t>
            </a:r>
            <a:br>
              <a:rPr lang="en-US" sz="3600" b="1" dirty="0" smtClean="0">
                <a:latin typeface="Century Gothic"/>
                <a:cs typeface="Century Gothic"/>
              </a:rPr>
            </a:b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7" name="TextBox 6"/>
          <p:cNvSpPr txBox="1"/>
          <p:nvPr/>
        </p:nvSpPr>
        <p:spPr>
          <a:xfrm>
            <a:off x="388325" y="4430701"/>
            <a:ext cx="8448688" cy="923330"/>
          </a:xfrm>
          <a:prstGeom prst="rect">
            <a:avLst/>
          </a:prstGeom>
          <a:noFill/>
          <a:scene3d>
            <a:camera prst="orthographicFront"/>
            <a:lightRig rig="threePt" dir="t"/>
          </a:scene3d>
          <a:sp3d>
            <a:bevelT/>
          </a:sp3d>
        </p:spPr>
        <p:txBody>
          <a:bodyPr wrap="square" rtlCol="0">
            <a:spAutoFit/>
          </a:bodyPr>
          <a:lstStyle/>
          <a:p>
            <a:r>
              <a:rPr lang="en-US" b="1" dirty="0" smtClean="0"/>
              <a:t>5. </a:t>
            </a:r>
            <a:r>
              <a:rPr lang="en-US" dirty="0" smtClean="0"/>
              <a:t>Wait about one minute, then press and release Enter button.  After a few seconds you will see message AIR ADJUST PASS or AIR ADJUST Fail.  If PASS, proceed to Gas Adjustment. </a:t>
            </a:r>
            <a:endParaRPr lang="en-US" dirty="0"/>
          </a:p>
        </p:txBody>
      </p:sp>
      <p:pic>
        <p:nvPicPr>
          <p:cNvPr id="2" name="Picture 1" descr="Screen Shot 2018-08-23 at 2.19.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352" y="2412883"/>
            <a:ext cx="8585127" cy="12601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0935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230832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Gas Adjustment</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pic>
        <p:nvPicPr>
          <p:cNvPr id="3" name="Picture 2" descr="Screen Shot 2018-08-23 at 2.33.51 PM.png"/>
          <p:cNvPicPr>
            <a:picLocks/>
          </p:cNvPicPr>
          <p:nvPr/>
        </p:nvPicPr>
        <p:blipFill>
          <a:blip r:embed="rId2">
            <a:extLst>
              <a:ext uri="{28A0092B-C50C-407E-A947-70E740481C1C}">
                <a14:useLocalDpi xmlns:a14="http://schemas.microsoft.com/office/drawing/2010/main" val="0"/>
              </a:ext>
            </a:extLst>
          </a:blip>
          <a:stretch>
            <a:fillRect/>
          </a:stretch>
        </p:blipFill>
        <p:spPr>
          <a:xfrm>
            <a:off x="636823" y="2449450"/>
            <a:ext cx="3995928" cy="1463040"/>
          </a:xfrm>
          <a:prstGeom prst="rect">
            <a:avLst/>
          </a:prstGeom>
          <a:ln>
            <a:noFill/>
          </a:ln>
          <a:effectLst>
            <a:outerShdw blurRad="292100" dist="139700" dir="2700000" algn="tl" rotWithShape="0">
              <a:srgbClr val="333333">
                <a:alpha val="65000"/>
              </a:srgbClr>
            </a:outerShdw>
          </a:effectLst>
        </p:spPr>
      </p:pic>
      <p:pic>
        <p:nvPicPr>
          <p:cNvPr id="9" name="Picture 8" descr="Screen Shot 2018-08-23 at 2.35.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08" y="4888733"/>
            <a:ext cx="3995928" cy="1421709"/>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4775346" y="2499387"/>
            <a:ext cx="4449991" cy="923330"/>
          </a:xfrm>
          <a:prstGeom prst="rect">
            <a:avLst/>
          </a:prstGeom>
          <a:noFill/>
          <a:scene3d>
            <a:camera prst="orthographicFront"/>
            <a:lightRig rig="threePt" dir="t"/>
          </a:scene3d>
          <a:sp3d>
            <a:bevelT/>
          </a:sp3d>
        </p:spPr>
        <p:txBody>
          <a:bodyPr wrap="square" rtlCol="0">
            <a:spAutoFit/>
          </a:bodyPr>
          <a:lstStyle/>
          <a:p>
            <a:r>
              <a:rPr lang="en-US" b="1" dirty="0"/>
              <a:t>1</a:t>
            </a:r>
            <a:r>
              <a:rPr lang="en-US" b="1" dirty="0" smtClean="0"/>
              <a:t>. </a:t>
            </a:r>
            <a:r>
              <a:rPr lang="en-US" dirty="0" smtClean="0"/>
              <a:t>Use the UP/YES or DOWN/NO button to display </a:t>
            </a:r>
            <a:r>
              <a:rPr lang="en-US" b="1" dirty="0" smtClean="0"/>
              <a:t>PERFORM GAS ADJUST </a:t>
            </a:r>
            <a:r>
              <a:rPr lang="en-US" dirty="0" smtClean="0"/>
              <a:t>on the Select Operation Screen.</a:t>
            </a:r>
            <a:endParaRPr lang="en-US" dirty="0"/>
          </a:p>
        </p:txBody>
      </p:sp>
      <p:sp>
        <p:nvSpPr>
          <p:cNvPr id="11" name="TextBox 10"/>
          <p:cNvSpPr txBox="1"/>
          <p:nvPr/>
        </p:nvSpPr>
        <p:spPr>
          <a:xfrm>
            <a:off x="4779403" y="5086921"/>
            <a:ext cx="4195264" cy="923330"/>
          </a:xfrm>
          <a:prstGeom prst="rect">
            <a:avLst/>
          </a:prstGeom>
          <a:noFill/>
          <a:scene3d>
            <a:camera prst="orthographicFront"/>
            <a:lightRig rig="threePt" dir="t"/>
          </a:scene3d>
          <a:sp3d>
            <a:bevelT/>
          </a:sp3d>
        </p:spPr>
        <p:txBody>
          <a:bodyPr wrap="square" rtlCol="0">
            <a:spAutoFit/>
          </a:bodyPr>
          <a:lstStyle/>
          <a:p>
            <a:r>
              <a:rPr lang="en-US" b="1" dirty="0" smtClean="0"/>
              <a:t>2. </a:t>
            </a:r>
            <a:r>
              <a:rPr lang="en-US" dirty="0" smtClean="0"/>
              <a:t>Press and release the ENTER button. The Select Channel(s) screen appears.</a:t>
            </a:r>
            <a:endParaRPr lang="en-US" dirty="0"/>
          </a:p>
        </p:txBody>
      </p:sp>
    </p:spTree>
    <p:extLst>
      <p:ext uri="{BB962C8B-B14F-4D97-AF65-F5344CB8AC3E}">
        <p14:creationId xmlns:p14="http://schemas.microsoft.com/office/powerpoint/2010/main" val="171158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341632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Gas Adjustment </a:t>
            </a: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10" name="TextBox 9"/>
          <p:cNvSpPr txBox="1"/>
          <p:nvPr/>
        </p:nvSpPr>
        <p:spPr>
          <a:xfrm>
            <a:off x="4775346" y="2499387"/>
            <a:ext cx="4449991" cy="1754327"/>
          </a:xfrm>
          <a:prstGeom prst="rect">
            <a:avLst/>
          </a:prstGeom>
          <a:noFill/>
          <a:scene3d>
            <a:camera prst="orthographicFront"/>
            <a:lightRig rig="threePt" dir="t"/>
          </a:scene3d>
          <a:sp3d>
            <a:bevelT/>
          </a:sp3d>
        </p:spPr>
        <p:txBody>
          <a:bodyPr wrap="square" rtlCol="0">
            <a:spAutoFit/>
          </a:bodyPr>
          <a:lstStyle/>
          <a:p>
            <a:r>
              <a:rPr lang="en-US" b="1" dirty="0" smtClean="0"/>
              <a:t>3. </a:t>
            </a:r>
            <a:r>
              <a:rPr lang="en-US" dirty="0" smtClean="0"/>
              <a:t>Use the UP/YES or DOWN/NO button to scroll through the channel combination choices and select Channels 1, 2, and 3, assuming you are using a 3-gas span gas containing  CO2, CH4, and balance N2.</a:t>
            </a:r>
            <a:endParaRPr lang="en-US" dirty="0"/>
          </a:p>
        </p:txBody>
      </p:sp>
      <p:pic>
        <p:nvPicPr>
          <p:cNvPr id="2" name="Picture 1" descr="Screen Shot 2018-08-23 at 2.35.45 PM.png"/>
          <p:cNvPicPr>
            <a:picLocks/>
          </p:cNvPicPr>
          <p:nvPr/>
        </p:nvPicPr>
        <p:blipFill>
          <a:blip r:embed="rId2">
            <a:extLst>
              <a:ext uri="{28A0092B-C50C-407E-A947-70E740481C1C}">
                <a14:useLocalDpi xmlns:a14="http://schemas.microsoft.com/office/drawing/2010/main" val="0"/>
              </a:ext>
            </a:extLst>
          </a:blip>
          <a:stretch>
            <a:fillRect/>
          </a:stretch>
        </p:blipFill>
        <p:spPr>
          <a:xfrm>
            <a:off x="624121" y="2447247"/>
            <a:ext cx="3995928" cy="146304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11481" y="4782431"/>
            <a:ext cx="8406577" cy="1200329"/>
          </a:xfrm>
          <a:prstGeom prst="rect">
            <a:avLst/>
          </a:prstGeom>
          <a:noFill/>
          <a:scene3d>
            <a:camera prst="orthographicFront"/>
            <a:lightRig rig="threePt" dir="t"/>
          </a:scene3d>
          <a:sp3d>
            <a:bevelT/>
          </a:sp3d>
        </p:spPr>
        <p:txBody>
          <a:bodyPr wrap="square" rtlCol="0">
            <a:spAutoFit/>
          </a:bodyPr>
          <a:lstStyle/>
          <a:p>
            <a:r>
              <a:rPr lang="en-US" b="1" dirty="0"/>
              <a:t>4</a:t>
            </a:r>
            <a:r>
              <a:rPr lang="en-US" b="1" dirty="0" smtClean="0"/>
              <a:t>. </a:t>
            </a:r>
            <a:r>
              <a:rPr lang="en-US" dirty="0" smtClean="0"/>
              <a:t>Press and release the ENTER button to accept the displayed choice and continue with the gas adjustment. The display will show the calibration gas concentration that the Digester Gas Monitor expects you to use for the gas adjustment for the first selected channel. </a:t>
            </a:r>
            <a:endParaRPr lang="en-US" dirty="0"/>
          </a:p>
        </p:txBody>
      </p:sp>
    </p:spTree>
    <p:extLst>
      <p:ext uri="{BB962C8B-B14F-4D97-AF65-F5344CB8AC3E}">
        <p14:creationId xmlns:p14="http://schemas.microsoft.com/office/powerpoint/2010/main" val="1068040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341632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Gas Adjustment </a:t>
            </a: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10" name="TextBox 9"/>
          <p:cNvSpPr txBox="1"/>
          <p:nvPr/>
        </p:nvSpPr>
        <p:spPr>
          <a:xfrm>
            <a:off x="514268" y="3968866"/>
            <a:ext cx="8333241" cy="2585323"/>
          </a:xfrm>
          <a:prstGeom prst="rect">
            <a:avLst/>
          </a:prstGeom>
          <a:noFill/>
          <a:scene3d>
            <a:camera prst="orthographicFront"/>
            <a:lightRig rig="threePt" dir="t"/>
          </a:scene3d>
          <a:sp3d>
            <a:bevelT/>
          </a:sp3d>
        </p:spPr>
        <p:txBody>
          <a:bodyPr wrap="square" rtlCol="0">
            <a:spAutoFit/>
          </a:bodyPr>
          <a:lstStyle/>
          <a:p>
            <a:r>
              <a:rPr lang="en-US" b="1" dirty="0"/>
              <a:t>5</a:t>
            </a:r>
            <a:r>
              <a:rPr lang="en-US" b="1" dirty="0" smtClean="0"/>
              <a:t>. </a:t>
            </a:r>
            <a:r>
              <a:rPr lang="en-US" dirty="0" smtClean="0"/>
              <a:t>Use the UP/YES and DOWN/NO buttons to make the displayed concentration match the calibration gas concentration, then press and release the ENTER button to accept it. The display will show the expected calibration gas concentration for the next selected channel.</a:t>
            </a:r>
            <a:br>
              <a:rPr lang="en-US" dirty="0" smtClean="0"/>
            </a:br>
            <a:r>
              <a:rPr lang="en-US" dirty="0" smtClean="0"/>
              <a:t/>
            </a:r>
            <a:br>
              <a:rPr lang="en-US" dirty="0" smtClean="0"/>
            </a:br>
            <a:r>
              <a:rPr lang="en-US" dirty="0" smtClean="0"/>
              <a:t>Repeat step above for each selected channel. When the last selected channel’s calibration gas concentration has been accepted, the Digester Gas Monitor will begin to draw sample through the  Calibration Gas Fitting. The two screens above will alternate.</a:t>
            </a:r>
            <a:endParaRPr lang="en-US" dirty="0"/>
          </a:p>
        </p:txBody>
      </p:sp>
      <p:pic>
        <p:nvPicPr>
          <p:cNvPr id="3" name="Picture 2" descr="Screen Shot 2018-08-23 at 2.46.5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297" y="2238634"/>
            <a:ext cx="8396212" cy="1214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9836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341632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Gas Adjustment </a:t>
            </a: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10" name="TextBox 9"/>
          <p:cNvSpPr txBox="1"/>
          <p:nvPr/>
        </p:nvSpPr>
        <p:spPr>
          <a:xfrm>
            <a:off x="570712" y="3517310"/>
            <a:ext cx="8333241" cy="2308324"/>
          </a:xfrm>
          <a:prstGeom prst="rect">
            <a:avLst/>
          </a:prstGeom>
          <a:noFill/>
          <a:scene3d>
            <a:camera prst="orthographicFront"/>
            <a:lightRig rig="threePt" dir="t"/>
          </a:scene3d>
          <a:sp3d>
            <a:bevelT/>
          </a:sp3d>
        </p:spPr>
        <p:txBody>
          <a:bodyPr wrap="square" rtlCol="0">
            <a:spAutoFit/>
          </a:bodyPr>
          <a:lstStyle/>
          <a:p>
            <a:r>
              <a:rPr lang="en-US" dirty="0" smtClean="0"/>
              <a:t/>
            </a:r>
            <a:br>
              <a:rPr lang="en-US" dirty="0" smtClean="0"/>
            </a:br>
            <a:r>
              <a:rPr lang="en-US" dirty="0" smtClean="0"/>
              <a:t/>
            </a:r>
            <a:br>
              <a:rPr lang="en-US" dirty="0" smtClean="0"/>
            </a:br>
            <a:r>
              <a:rPr lang="en-US" dirty="0" smtClean="0"/>
              <a:t> </a:t>
            </a:r>
          </a:p>
          <a:p>
            <a:r>
              <a:rPr lang="en-US" dirty="0" smtClean="0"/>
              <a:t>Attach the calibration gas cylinder for the selected channels using the demand flow regulator.  The Digester Gas Monitor will begin to draw sample through the  Calibration Gas Fitting. The two screens above will alternate.  Check sensor flow and if necessary reset to 3.0 SCFH using pressure regulator knob.</a:t>
            </a:r>
            <a:endParaRPr lang="en-US" dirty="0"/>
          </a:p>
        </p:txBody>
      </p:sp>
      <p:pic>
        <p:nvPicPr>
          <p:cNvPr id="3" name="Picture 2" descr="Screen Shot 2018-08-23 at 2.46.5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667" y="2718412"/>
            <a:ext cx="8396212" cy="1214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5256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341632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Gas Adjustment </a:t>
            </a: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10" name="TextBox 9"/>
          <p:cNvSpPr txBox="1"/>
          <p:nvPr/>
        </p:nvSpPr>
        <p:spPr>
          <a:xfrm>
            <a:off x="373157" y="2830570"/>
            <a:ext cx="8333241" cy="2308324"/>
          </a:xfrm>
          <a:prstGeom prst="rect">
            <a:avLst/>
          </a:prstGeom>
          <a:noFill/>
          <a:scene3d>
            <a:camera prst="orthographicFront"/>
            <a:lightRig rig="threePt" dir="t"/>
          </a:scene3d>
          <a:sp3d>
            <a:bevelT/>
          </a:sp3d>
        </p:spPr>
        <p:txBody>
          <a:bodyPr wrap="square" rtlCol="0">
            <a:spAutoFit/>
          </a:bodyPr>
          <a:lstStyle/>
          <a:p>
            <a:r>
              <a:rPr lang="en-US" b="1" dirty="0"/>
              <a:t>6</a:t>
            </a:r>
            <a:r>
              <a:rPr lang="en-US" b="1" dirty="0" smtClean="0"/>
              <a:t>. </a:t>
            </a:r>
            <a:r>
              <a:rPr lang="en-US" dirty="0" smtClean="0"/>
              <a:t>Once the gas readings have stabilized (about one minute), press ENTER button to perform calibration.  Display will show PASS or FAIL, and then return to Perform Gas Adjust Screen.  Remove calibration gas from calibration gas inlet fitting.</a:t>
            </a:r>
          </a:p>
          <a:p>
            <a:endParaRPr lang="en-US" dirty="0" smtClean="0"/>
          </a:p>
          <a:p>
            <a:r>
              <a:rPr lang="en-US" dirty="0" smtClean="0"/>
              <a:t>Press yes button and then use up or down button to select channel 4 (H2S) </a:t>
            </a:r>
            <a:br>
              <a:rPr lang="en-US" dirty="0" smtClean="0"/>
            </a:br>
            <a:endParaRPr lang="en-US" dirty="0"/>
          </a:p>
        </p:txBody>
      </p:sp>
      <p:pic>
        <p:nvPicPr>
          <p:cNvPr id="3" name="Picture 2" descr="Screen Shot 2018-08-23 at 2.46.5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964" y="1420190"/>
            <a:ext cx="8396212" cy="1214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983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341632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Gas Adjustment </a:t>
            </a: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10" name="TextBox 9"/>
          <p:cNvSpPr txBox="1"/>
          <p:nvPr/>
        </p:nvSpPr>
        <p:spPr>
          <a:xfrm>
            <a:off x="504861" y="3507890"/>
            <a:ext cx="8333241" cy="2862323"/>
          </a:xfrm>
          <a:prstGeom prst="rect">
            <a:avLst/>
          </a:prstGeom>
          <a:noFill/>
          <a:scene3d>
            <a:camera prst="orthographicFront"/>
            <a:lightRig rig="threePt" dir="t"/>
          </a:scene3d>
          <a:sp3d>
            <a:bevelT/>
          </a:sp3d>
        </p:spPr>
        <p:txBody>
          <a:bodyPr wrap="square" rtlCol="0">
            <a:spAutoFit/>
          </a:bodyPr>
          <a:lstStyle/>
          <a:p>
            <a:r>
              <a:rPr lang="en-US" b="1" dirty="0" smtClean="0"/>
              <a:t>7. </a:t>
            </a:r>
            <a:r>
              <a:rPr lang="en-US" dirty="0" smtClean="0"/>
              <a:t>Connect the H2S cylinder to the calibration gas inlet fitting</a:t>
            </a:r>
          </a:p>
          <a:p>
            <a:endParaRPr lang="en-US" b="1" dirty="0" smtClean="0"/>
          </a:p>
          <a:p>
            <a:r>
              <a:rPr lang="en-US" b="1" dirty="0" smtClean="0"/>
              <a:t>8. </a:t>
            </a:r>
            <a:r>
              <a:rPr lang="en-US" dirty="0" smtClean="0"/>
              <a:t>Use the UP/YES and DOWN/NO buttons to make the displayed concentration match the calibration gas concentration, then press and release the ENTER button to accept it. The display will show the expected calibration gas concentration for the next selected channel.</a:t>
            </a:r>
            <a:br>
              <a:rPr lang="en-US" dirty="0" smtClean="0"/>
            </a:br>
            <a:r>
              <a:rPr lang="en-US" dirty="0" smtClean="0"/>
              <a:t/>
            </a:r>
            <a:br>
              <a:rPr lang="en-US" dirty="0" smtClean="0"/>
            </a:br>
            <a:r>
              <a:rPr lang="en-US" dirty="0" smtClean="0"/>
              <a:t>When the calibration gas concentration has been accepted, the Digester Gas Monitor will begin to draw sample through the  Calibration Gas Fitting. The two screens above will alternate.</a:t>
            </a:r>
            <a:endParaRPr lang="en-US" dirty="0"/>
          </a:p>
        </p:txBody>
      </p:sp>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572104" y="1910804"/>
            <a:ext cx="8312756" cy="12161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71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69848" y="301754"/>
            <a:ext cx="7772400" cy="3416320"/>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Performing a Gas Adjustment </a:t>
            </a:r>
            <a:r>
              <a:rPr lang="en-US" sz="3600" i="1" dirty="0">
                <a:cs typeface="Century Gothic"/>
              </a:rPr>
              <a:t>cont’d</a:t>
            </a: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
        <p:nvSpPr>
          <p:cNvPr id="10" name="TextBox 9"/>
          <p:cNvSpPr txBox="1"/>
          <p:nvPr/>
        </p:nvSpPr>
        <p:spPr>
          <a:xfrm>
            <a:off x="373157" y="3423240"/>
            <a:ext cx="8333241" cy="3416320"/>
          </a:xfrm>
          <a:prstGeom prst="rect">
            <a:avLst/>
          </a:prstGeom>
          <a:noFill/>
          <a:scene3d>
            <a:camera prst="orthographicFront"/>
            <a:lightRig rig="threePt" dir="t"/>
          </a:scene3d>
          <a:sp3d>
            <a:bevelT/>
          </a:sp3d>
        </p:spPr>
        <p:txBody>
          <a:bodyPr wrap="square" rtlCol="0">
            <a:spAutoFit/>
          </a:bodyPr>
          <a:lstStyle/>
          <a:p>
            <a:r>
              <a:rPr lang="en-US" dirty="0" smtClean="0"/>
              <a:t>Check the flow rate on the H2S air and dilution </a:t>
            </a:r>
            <a:r>
              <a:rPr lang="en-US" dirty="0" err="1" smtClean="0"/>
              <a:t>flowmeters</a:t>
            </a:r>
            <a:r>
              <a:rPr lang="en-US" dirty="0" smtClean="0"/>
              <a:t> and adjust if necessary.  Once the gas readings have stabilized (about one minute), press ENTER button to perform calibration.  Display will show PASS or FAIL, and then return to Perform Gas Adjust Screen.  Remove calibration gas from calibration gas inlet fitting.</a:t>
            </a:r>
          </a:p>
          <a:p>
            <a:endParaRPr lang="en-US" dirty="0" smtClean="0"/>
          </a:p>
          <a:p>
            <a:r>
              <a:rPr lang="en-US" dirty="0" smtClean="0"/>
              <a:t>Press </a:t>
            </a:r>
            <a:r>
              <a:rPr lang="en-US" dirty="0" smtClean="0"/>
              <a:t>Escape to exit calibration mode.</a:t>
            </a:r>
          </a:p>
          <a:p>
            <a:endParaRPr lang="en-US" dirty="0" smtClean="0"/>
          </a:p>
          <a:p>
            <a:r>
              <a:rPr lang="en-US" dirty="0" smtClean="0"/>
              <a:t>Once </a:t>
            </a:r>
            <a:r>
              <a:rPr lang="en-US" dirty="0" smtClean="0"/>
              <a:t>unit has returned to normal operation, press and hold ENTER button to manually start another cycle.  Check flow </a:t>
            </a:r>
            <a:r>
              <a:rPr lang="en-US" dirty="0" smtClean="0"/>
              <a:t>rate during sampling mode </a:t>
            </a:r>
            <a:r>
              <a:rPr lang="en-US" dirty="0" smtClean="0"/>
              <a:t>on all </a:t>
            </a:r>
            <a:r>
              <a:rPr lang="en-US" dirty="0" err="1" smtClean="0"/>
              <a:t>flowmeters</a:t>
            </a:r>
            <a:r>
              <a:rPr lang="en-US" dirty="0" smtClean="0"/>
              <a:t> and adjust if necessary</a:t>
            </a:r>
            <a:r>
              <a:rPr lang="en-US" dirty="0" smtClean="0"/>
              <a:t>.</a:t>
            </a:r>
          </a:p>
          <a:p>
            <a:r>
              <a:rPr lang="en-US" dirty="0" smtClean="0"/>
              <a:t> </a:t>
            </a:r>
            <a:endParaRPr lang="en-US" dirty="0"/>
          </a:p>
        </p:txBody>
      </p:sp>
      <p:pic>
        <p:nvPicPr>
          <p:cNvPr id="5" name="Picture 4"/>
          <p:cNvPicPr>
            <a:picLocks/>
          </p:cNvPicPr>
          <p:nvPr/>
        </p:nvPicPr>
        <p:blipFill>
          <a:blip r:embed="rId2">
            <a:extLst>
              <a:ext uri="{28A0092B-C50C-407E-A947-70E740481C1C}">
                <a14:useLocalDpi xmlns:a14="http://schemas.microsoft.com/office/drawing/2010/main" val="0"/>
              </a:ext>
            </a:extLst>
          </a:blip>
          <a:stretch>
            <a:fillRect/>
          </a:stretch>
        </p:blipFill>
        <p:spPr>
          <a:xfrm>
            <a:off x="572104" y="1910804"/>
            <a:ext cx="8312756" cy="12161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8375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ChangeArrowheads="1"/>
          </p:cNvSpPr>
          <p:nvPr/>
        </p:nvSpPr>
        <p:spPr bwMode="auto">
          <a:xfrm>
            <a:off x="1059353" y="3030783"/>
            <a:ext cx="7772400" cy="230832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600" b="1" dirty="0" smtClean="0">
                <a:latin typeface="Century Gothic"/>
                <a:cs typeface="Century Gothic"/>
              </a:rPr>
              <a:t>Questions?</a:t>
            </a:r>
            <a:br>
              <a:rPr lang="en-US" sz="3600" b="1" dirty="0" smtClean="0">
                <a:latin typeface="Century Gothic"/>
                <a:cs typeface="Century Gothic"/>
              </a:rPr>
            </a:br>
            <a:endParaRPr lang="en-US" sz="3600" i="1" dirty="0">
              <a:cs typeface="Century Gothic"/>
            </a:endParaRPr>
          </a:p>
          <a:p>
            <a:pPr algn="ctr"/>
            <a:r>
              <a:rPr lang="en-US" sz="3600" b="1" dirty="0" smtClean="0">
                <a:latin typeface="Century Gothic"/>
                <a:cs typeface="Century Gothic"/>
              </a:rPr>
              <a:t/>
            </a:r>
            <a:br>
              <a:rPr lang="en-US" sz="3600" b="1" dirty="0" smtClean="0">
                <a:latin typeface="Century Gothic"/>
                <a:cs typeface="Century Gothic"/>
              </a:rPr>
            </a:br>
            <a:endParaRPr lang="en-US" sz="3600" i="1" dirty="0">
              <a:latin typeface="Century Gothic"/>
              <a:cs typeface="Century Gothic"/>
            </a:endParaRPr>
          </a:p>
        </p:txBody>
      </p:sp>
    </p:spTree>
    <p:extLst>
      <p:ext uri="{BB962C8B-B14F-4D97-AF65-F5344CB8AC3E}">
        <p14:creationId xmlns:p14="http://schemas.microsoft.com/office/powerpoint/2010/main" val="326340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19068</TotalTime>
  <Words>1296</Words>
  <Application>Microsoft Macintosh PowerPoint</Application>
  <PresentationFormat>Letter Paper (8.5x11 in)</PresentationFormat>
  <Paragraphs>126</Paragraphs>
  <Slides>30</Slides>
  <Notes>1</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Default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Johnson</dc:creator>
  <cp:lastModifiedBy>Training Room</cp:lastModifiedBy>
  <cp:revision>205</cp:revision>
  <cp:lastPrinted>2018-08-27T17:32:58Z</cp:lastPrinted>
  <dcterms:created xsi:type="dcterms:W3CDTF">2013-11-05T19:19:50Z</dcterms:created>
  <dcterms:modified xsi:type="dcterms:W3CDTF">2018-08-28T21:28:55Z</dcterms:modified>
</cp:coreProperties>
</file>