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96"/>
  </p:notesMasterIdLst>
  <p:sldIdLst>
    <p:sldId id="274" r:id="rId2"/>
    <p:sldId id="439" r:id="rId3"/>
    <p:sldId id="440" r:id="rId4"/>
    <p:sldId id="407" r:id="rId5"/>
    <p:sldId id="403" r:id="rId6"/>
    <p:sldId id="328" r:id="rId7"/>
    <p:sldId id="300" r:id="rId8"/>
    <p:sldId id="346" r:id="rId9"/>
    <p:sldId id="347" r:id="rId10"/>
    <p:sldId id="301" r:id="rId11"/>
    <p:sldId id="348" r:id="rId12"/>
    <p:sldId id="349" r:id="rId13"/>
    <p:sldId id="302" r:id="rId14"/>
    <p:sldId id="350" r:id="rId15"/>
    <p:sldId id="351" r:id="rId16"/>
    <p:sldId id="305" r:id="rId17"/>
    <p:sldId id="385" r:id="rId18"/>
    <p:sldId id="352" r:id="rId19"/>
    <p:sldId id="353" r:id="rId20"/>
    <p:sldId id="354" r:id="rId21"/>
    <p:sldId id="355" r:id="rId22"/>
    <p:sldId id="356" r:id="rId23"/>
    <p:sldId id="329" r:id="rId24"/>
    <p:sldId id="314" r:id="rId25"/>
    <p:sldId id="316" r:id="rId26"/>
    <p:sldId id="317" r:id="rId27"/>
    <p:sldId id="315" r:id="rId28"/>
    <p:sldId id="319" r:id="rId29"/>
    <p:sldId id="320" r:id="rId30"/>
    <p:sldId id="321" r:id="rId31"/>
    <p:sldId id="382" r:id="rId32"/>
    <p:sldId id="383" r:id="rId33"/>
    <p:sldId id="327" r:id="rId34"/>
    <p:sldId id="436" r:id="rId35"/>
    <p:sldId id="410" r:id="rId36"/>
    <p:sldId id="437" r:id="rId37"/>
    <p:sldId id="438" r:id="rId38"/>
    <p:sldId id="441" r:id="rId39"/>
    <p:sldId id="442" r:id="rId40"/>
    <p:sldId id="443" r:id="rId41"/>
    <p:sldId id="444" r:id="rId42"/>
    <p:sldId id="445" r:id="rId43"/>
    <p:sldId id="318" r:id="rId44"/>
    <p:sldId id="409" r:id="rId45"/>
    <p:sldId id="306" r:id="rId46"/>
    <p:sldId id="307" r:id="rId47"/>
    <p:sldId id="308" r:id="rId48"/>
    <p:sldId id="309" r:id="rId49"/>
    <p:sldId id="330" r:id="rId50"/>
    <p:sldId id="331" r:id="rId51"/>
    <p:sldId id="408" r:id="rId52"/>
    <p:sldId id="418" r:id="rId53"/>
    <p:sldId id="419" r:id="rId54"/>
    <p:sldId id="420" r:id="rId55"/>
    <p:sldId id="422" r:id="rId56"/>
    <p:sldId id="421" r:id="rId57"/>
    <p:sldId id="423" r:id="rId58"/>
    <p:sldId id="424" r:id="rId59"/>
    <p:sldId id="425" r:id="rId60"/>
    <p:sldId id="426" r:id="rId61"/>
    <p:sldId id="427" r:id="rId62"/>
    <p:sldId id="428" r:id="rId63"/>
    <p:sldId id="429" r:id="rId64"/>
    <p:sldId id="430" r:id="rId65"/>
    <p:sldId id="431" r:id="rId66"/>
    <p:sldId id="432" r:id="rId67"/>
    <p:sldId id="433" r:id="rId68"/>
    <p:sldId id="434" r:id="rId69"/>
    <p:sldId id="435" r:id="rId70"/>
    <p:sldId id="310" r:id="rId71"/>
    <p:sldId id="412" r:id="rId72"/>
    <p:sldId id="413" r:id="rId73"/>
    <p:sldId id="414" r:id="rId74"/>
    <p:sldId id="415" r:id="rId75"/>
    <p:sldId id="416" r:id="rId76"/>
    <p:sldId id="417" r:id="rId77"/>
    <p:sldId id="446" r:id="rId78"/>
    <p:sldId id="447" r:id="rId79"/>
    <p:sldId id="448" r:id="rId80"/>
    <p:sldId id="449" r:id="rId81"/>
    <p:sldId id="450" r:id="rId82"/>
    <p:sldId id="451" r:id="rId83"/>
    <p:sldId id="452" r:id="rId84"/>
    <p:sldId id="453" r:id="rId85"/>
    <p:sldId id="454" r:id="rId86"/>
    <p:sldId id="455" r:id="rId87"/>
    <p:sldId id="456" r:id="rId88"/>
    <p:sldId id="457" r:id="rId89"/>
    <p:sldId id="458" r:id="rId90"/>
    <p:sldId id="411" r:id="rId91"/>
    <p:sldId id="312" r:id="rId92"/>
    <p:sldId id="311" r:id="rId93"/>
    <p:sldId id="313" r:id="rId94"/>
    <p:sldId id="396" r:id="rId95"/>
  </p:sldIdLst>
  <p:sldSz cx="9144000" cy="6858000" type="screen4x3"/>
  <p:notesSz cx="6742113" cy="9872663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704">
          <p15:clr>
            <a:srgbClr val="A4A3A4"/>
          </p15:clr>
        </p15:guide>
        <p15:guide id="2" pos="612">
          <p15:clr>
            <a:srgbClr val="A4A3A4"/>
          </p15:clr>
        </p15:guide>
        <p15:guide id="3" orient="horz" pos="1072">
          <p15:clr>
            <a:srgbClr val="A4A3A4"/>
          </p15:clr>
        </p15:guide>
        <p15:guide id="4" pos="793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50000"/>
    <a:srgbClr val="FF0000"/>
    <a:srgbClr val="FFFF66"/>
    <a:srgbClr val="F8F8F8"/>
    <a:srgbClr val="EAEAEA"/>
    <a:srgbClr val="FF6600"/>
    <a:srgbClr val="A00000"/>
    <a:srgbClr val="C80000"/>
    <a:srgbClr val="FF9966"/>
    <a:srgbClr val="FFCC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E25E649-3F16-4E02-A733-19D2CDBF48F0}" styleName="中間スタイル 3 - アクセント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中間スタイル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284E427A-3D55-4303-BF80-6455036E1DE7}" styleName="テーマ スタイル 1 - アクセント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429" autoAdjust="0"/>
    <p:restoredTop sz="94407" autoAdjust="0"/>
  </p:normalViewPr>
  <p:slideViewPr>
    <p:cSldViewPr>
      <p:cViewPr varScale="1">
        <p:scale>
          <a:sx n="123" d="100"/>
          <a:sy n="123" d="100"/>
        </p:scale>
        <p:origin x="1744" y="192"/>
      </p:cViewPr>
      <p:guideLst>
        <p:guide orient="horz" pos="2704"/>
        <p:guide pos="612"/>
        <p:guide orient="horz" pos="1072"/>
        <p:guide pos="79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75" d="100"/>
        <a:sy n="75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21582" cy="493633"/>
          </a:xfrm>
          <a:prstGeom prst="rect">
            <a:avLst/>
          </a:prstGeom>
        </p:spPr>
        <p:txBody>
          <a:bodyPr vert="horz" lIns="90727" tIns="45363" rIns="90727" bIns="45363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18971" y="1"/>
            <a:ext cx="2921582" cy="493633"/>
          </a:xfrm>
          <a:prstGeom prst="rect">
            <a:avLst/>
          </a:prstGeom>
        </p:spPr>
        <p:txBody>
          <a:bodyPr vert="horz" lIns="90727" tIns="45363" rIns="90727" bIns="45363" rtlCol="0"/>
          <a:lstStyle>
            <a:lvl1pPr algn="r">
              <a:defRPr sz="1200"/>
            </a:lvl1pPr>
          </a:lstStyle>
          <a:p>
            <a:fld id="{6EFEF91A-C6C2-47C0-B71D-68DF066F66F5}" type="datetimeFigureOut">
              <a:rPr kumimoji="1" lang="ja-JP" altLang="en-US" smtClean="0"/>
              <a:t>2019/7/8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904875" y="741363"/>
            <a:ext cx="4933950" cy="37004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727" tIns="45363" rIns="90727" bIns="45363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74212" y="4689515"/>
            <a:ext cx="5393690" cy="4442698"/>
          </a:xfrm>
          <a:prstGeom prst="rect">
            <a:avLst/>
          </a:prstGeom>
        </p:spPr>
        <p:txBody>
          <a:bodyPr vert="horz" lIns="90727" tIns="45363" rIns="90727" bIns="45363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1" y="9377317"/>
            <a:ext cx="2921582" cy="493633"/>
          </a:xfrm>
          <a:prstGeom prst="rect">
            <a:avLst/>
          </a:prstGeom>
        </p:spPr>
        <p:txBody>
          <a:bodyPr vert="horz" lIns="90727" tIns="45363" rIns="90727" bIns="45363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18971" y="9377317"/>
            <a:ext cx="2921582" cy="493633"/>
          </a:xfrm>
          <a:prstGeom prst="rect">
            <a:avLst/>
          </a:prstGeom>
        </p:spPr>
        <p:txBody>
          <a:bodyPr vert="horz" lIns="90727" tIns="45363" rIns="90727" bIns="45363" rtlCol="0" anchor="b"/>
          <a:lstStyle>
            <a:lvl1pPr algn="r">
              <a:defRPr sz="1200"/>
            </a:lvl1pPr>
          </a:lstStyle>
          <a:p>
            <a:fld id="{F96F9799-61E0-41BA-87E4-ED51E465AD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552663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90ED720-0104-4369-84BC-D37694168613}" type="datetimeFigureOut">
              <a:rPr kumimoji="1" lang="ja-JP" altLang="en-US" smtClean="0"/>
              <a:t>2019/7/8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747360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90ED720-0104-4369-84BC-D37694168613}" type="datetimeFigureOut">
              <a:rPr kumimoji="1" lang="ja-JP" altLang="en-US" smtClean="0"/>
              <a:t>2019/7/8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191544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90ED720-0104-4369-84BC-D37694168613}" type="datetimeFigureOut">
              <a:rPr kumimoji="1" lang="ja-JP" altLang="en-US" smtClean="0"/>
              <a:t>2019/7/8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1131150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hart">
  <p:cSld name="Title, Text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hart Placeholder 3"/>
          <p:cNvSpPr>
            <a:spLocks noGrp="1"/>
          </p:cNvSpPr>
          <p:nvPr>
            <p:ph type="chart" sz="half" idx="2"/>
          </p:nvPr>
        </p:nvSpPr>
        <p:spPr>
          <a:xfrm>
            <a:off x="4648200" y="1981200"/>
            <a:ext cx="3810000" cy="4114800"/>
          </a:xfrm>
        </p:spPr>
        <p:txBody>
          <a:bodyPr rtlCol="0">
            <a:normAutofit/>
          </a:bodyPr>
          <a:lstStyle/>
          <a:p>
            <a:pPr lvl="0"/>
            <a:r>
              <a:rPr lang="en-US" noProof="0" dirty="0"/>
              <a:t>Click icon to add chart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90ED720-0104-4369-84BC-D37694168613}" type="datetimeFigureOut">
              <a:rPr kumimoji="1" lang="ja-JP" altLang="en-US" smtClean="0"/>
              <a:t>2019/7/8</a:t>
            </a:fld>
            <a:endParaRPr kumimoji="1" lang="ja-JP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kumimoji="1" lang="ja-JP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5297801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90ED720-0104-4369-84BC-D37694168613}" type="datetimeFigureOut">
              <a:rPr kumimoji="1" lang="ja-JP" altLang="en-US" smtClean="0"/>
              <a:t>2019/7/8</a:t>
            </a:fld>
            <a:endParaRPr kumimoji="1" lang="ja-JP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kumimoji="1" lang="ja-JP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262613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90ED720-0104-4369-84BC-D37694168613}" type="datetimeFigureOut">
              <a:rPr kumimoji="1" lang="ja-JP" altLang="en-US" smtClean="0"/>
              <a:t>2019/7/8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471722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90ED720-0104-4369-84BC-D37694168613}" type="datetimeFigureOut">
              <a:rPr kumimoji="1" lang="ja-JP" altLang="en-US" smtClean="0"/>
              <a:t>2019/7/8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162105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90ED720-0104-4369-84BC-D37694168613}" type="datetimeFigureOut">
              <a:rPr kumimoji="1" lang="ja-JP" altLang="en-US" smtClean="0"/>
              <a:t>2019/7/8</a:t>
            </a:fld>
            <a:endParaRPr kumimoji="1" lang="ja-JP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kumimoji="1" lang="ja-JP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303289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90ED720-0104-4369-84BC-D37694168613}" type="datetimeFigureOut">
              <a:rPr kumimoji="1" lang="ja-JP" altLang="en-US" smtClean="0"/>
              <a:t>2019/7/8</a:t>
            </a:fld>
            <a:endParaRPr kumimoji="1" lang="ja-JP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kumimoji="1" lang="ja-JP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05743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90ED720-0104-4369-84BC-D37694168613}" type="datetimeFigureOut">
              <a:rPr kumimoji="1" lang="ja-JP" altLang="en-US" smtClean="0"/>
              <a:t>2019/7/8</a:t>
            </a:fld>
            <a:endParaRPr kumimoji="1" lang="ja-JP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kumimoji="1" lang="ja-JP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16052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90ED720-0104-4369-84BC-D37694168613}" type="datetimeFigureOut">
              <a:rPr kumimoji="1" lang="ja-JP" altLang="en-US" smtClean="0"/>
              <a:t>2019/7/8</a:t>
            </a:fld>
            <a:endParaRPr kumimoji="1" lang="ja-JP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kumimoji="1" lang="ja-JP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768395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90ED720-0104-4369-84BC-D37694168613}" type="datetimeFigureOut">
              <a:rPr kumimoji="1" lang="ja-JP" altLang="en-US" smtClean="0"/>
              <a:t>2019/7/8</a:t>
            </a:fld>
            <a:endParaRPr kumimoji="1" lang="ja-JP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kumimoji="1" lang="ja-JP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209483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dirty="0"/>
              <a:t>Drag picture to placeholder or click icon to add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90ED720-0104-4369-84BC-D37694168613}" type="datetimeFigureOut">
              <a:rPr kumimoji="1" lang="ja-JP" altLang="en-US" smtClean="0"/>
              <a:t>2019/7/8</a:t>
            </a:fld>
            <a:endParaRPr kumimoji="1" lang="ja-JP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kumimoji="1" lang="ja-JP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22937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1187624" y="260648"/>
            <a:ext cx="7772400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2019/7/8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8600" y="228600"/>
            <a:ext cx="914400" cy="88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  <p:sldLayoutId id="2147483708" r:id="rId12"/>
    <p:sldLayoutId id="2147483709" r:id="rId13"/>
  </p:sldLayoutIdLst>
  <p:txStyles>
    <p:titleStyle>
      <a:lvl1pPr algn="ctr" defTabSz="457200" rtl="0" eaLnBrk="1" fontAlgn="base" hangingPunct="1">
        <a:spcBef>
          <a:spcPct val="0"/>
        </a:spcBef>
        <a:spcAft>
          <a:spcPct val="0"/>
        </a:spcAft>
        <a:defRPr sz="3200" kern="1200">
          <a:solidFill>
            <a:schemeClr val="tx1"/>
          </a:solidFill>
          <a:latin typeface="+mj-lt"/>
          <a:ea typeface="ＭＳ Ｐゴシック" charset="0"/>
          <a:cs typeface="ＭＳ Ｐゴシック" charset="0"/>
        </a:defRPr>
      </a:lvl1pPr>
      <a:lvl2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Gothic" charset="0"/>
          <a:ea typeface="ＭＳ Ｐゴシック" charset="0"/>
          <a:cs typeface="ＭＳ Ｐゴシック" charset="0"/>
        </a:defRPr>
      </a:lvl2pPr>
      <a:lvl3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Gothic" charset="0"/>
          <a:ea typeface="ＭＳ Ｐゴシック" charset="0"/>
          <a:cs typeface="ＭＳ Ｐゴシック" charset="0"/>
        </a:defRPr>
      </a:lvl3pPr>
      <a:lvl4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Gothic" charset="0"/>
          <a:ea typeface="ＭＳ Ｐゴシック" charset="0"/>
          <a:cs typeface="ＭＳ Ｐゴシック" charset="0"/>
        </a:defRPr>
      </a:lvl4pPr>
      <a:lvl5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Gothic" charset="0"/>
          <a:ea typeface="ＭＳ Ｐゴシック" charset="0"/>
          <a:cs typeface="ＭＳ Ｐゴシック" charset="0"/>
        </a:defRPr>
      </a:lvl5pPr>
      <a:lvl6pPr marL="4572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Gothic" charset="0"/>
          <a:ea typeface="ＭＳ Ｐゴシック" charset="0"/>
          <a:cs typeface="ＭＳ Ｐゴシック" charset="0"/>
        </a:defRPr>
      </a:lvl6pPr>
      <a:lvl7pPr marL="9144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Gothic" charset="0"/>
          <a:ea typeface="ＭＳ Ｐゴシック" charset="0"/>
          <a:cs typeface="ＭＳ Ｐゴシック" charset="0"/>
        </a:defRPr>
      </a:lvl7pPr>
      <a:lvl8pPr marL="13716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Gothic" charset="0"/>
          <a:ea typeface="ＭＳ Ｐゴシック" charset="0"/>
          <a:cs typeface="ＭＳ Ｐゴシック" charset="0"/>
        </a:defRPr>
      </a:lvl8pPr>
      <a:lvl9pPr marL="18288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Gothic" charset="0"/>
          <a:ea typeface="ＭＳ Ｐゴシック" charset="0"/>
          <a:cs typeface="ＭＳ Ｐゴシック" charset="0"/>
        </a:defRPr>
      </a:lvl9pPr>
    </p:titleStyle>
    <p:bodyStyle>
      <a:lvl1pPr marL="342900" indent="-3429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742950" indent="-28575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ＭＳ Ｐゴシック" charset="0"/>
          <a:cs typeface="+mn-cs"/>
        </a:defRPr>
      </a:lvl2pPr>
      <a:lvl3pPr marL="11430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ＭＳ Ｐゴシック" charset="0"/>
          <a:cs typeface="+mn-cs"/>
        </a:defRPr>
      </a:lvl3pPr>
      <a:lvl4pPr marL="16002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4pPr>
      <a:lvl5pPr marL="20574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jp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jp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jp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jp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jp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jp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jp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jp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jp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jp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jp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jp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3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13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13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3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3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3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3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3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3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3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3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3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3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3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3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3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13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13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3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0.jp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6.jp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7.jp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66.jp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67.jpg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68.jpg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8.jpg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4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4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g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4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4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4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4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4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4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4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4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4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g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13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13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13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6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正方形/長方形 7"/>
          <p:cNvSpPr/>
          <p:nvPr/>
        </p:nvSpPr>
        <p:spPr>
          <a:xfrm>
            <a:off x="3203848" y="1268760"/>
            <a:ext cx="496855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ja-JP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GX-6000</a:t>
            </a:r>
            <a:endParaRPr lang="ja-JP" altLang="en-US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915816" y="2276872"/>
            <a:ext cx="6012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6 gas, sample draw with PID &amp; Super Toxics</a:t>
            </a:r>
          </a:p>
        </p:txBody>
      </p:sp>
      <p:pic>
        <p:nvPicPr>
          <p:cNvPr id="5" name="Picture 4" descr="GX-6000_han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448"/>
            <a:ext cx="356388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1006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図 4"/>
          <p:cNvPicPr/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868144" y="4509120"/>
            <a:ext cx="2187979" cy="2216421"/>
          </a:xfrm>
          <a:prstGeom prst="rect">
            <a:avLst/>
          </a:prstGeom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53640926-AAD7-44d8-BBD7-CCE9431645EC}">
              <a14:shadowObscured xmlns="" xmlns:a14="http://schemas.microsoft.com/office/drawing/2010/main"/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n-US" sz="2800" b="1" dirty="0"/>
              <a:t>Calibration</a:t>
            </a:r>
            <a:r>
              <a:rPr lang="en-US" dirty="0"/>
              <a:t>	</a:t>
            </a:r>
          </a:p>
        </p:txBody>
      </p:sp>
      <p:sp>
        <p:nvSpPr>
          <p:cNvPr id="7" name="Content Placeholder 2"/>
          <p:cNvSpPr txBox="1">
            <a:spLocks/>
          </p:cNvSpPr>
          <p:nvPr/>
        </p:nvSpPr>
        <p:spPr bwMode="auto">
          <a:xfrm>
            <a:off x="179512" y="1916832"/>
            <a:ext cx="4680520" cy="4608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dirty="0"/>
              <a:t>Press the </a:t>
            </a:r>
            <a:r>
              <a:rPr lang="en-US" sz="2800" b="1" dirty="0">
                <a:solidFill>
                  <a:srgbClr val="FF0000"/>
                </a:solidFill>
                <a:ea typeface="ＭＳ ゴシック"/>
                <a:cs typeface="ＭＳ ゴシック"/>
              </a:rPr>
              <a:t>SHIFT</a:t>
            </a:r>
            <a:r>
              <a:rPr lang="en-US" sz="2800" dirty="0">
                <a:ea typeface="ＭＳ ゴシック"/>
                <a:cs typeface="ＭＳ ゴシック"/>
              </a:rPr>
              <a:t> key to select AUTO CAL then press the </a:t>
            </a:r>
            <a:r>
              <a:rPr lang="en-US" sz="2800" b="1" dirty="0">
                <a:solidFill>
                  <a:schemeClr val="accent1"/>
                </a:solidFill>
                <a:ea typeface="ＭＳ ゴシック"/>
                <a:cs typeface="ＭＳ ゴシック"/>
              </a:rPr>
              <a:t>POWER/ENTER</a:t>
            </a:r>
            <a:r>
              <a:rPr lang="en-US" sz="2800" dirty="0">
                <a:solidFill>
                  <a:schemeClr val="accent1"/>
                </a:solidFill>
                <a:ea typeface="ＭＳ ゴシック"/>
                <a:cs typeface="ＭＳ ゴシック"/>
              </a:rPr>
              <a:t> </a:t>
            </a:r>
            <a:r>
              <a:rPr lang="en-US" sz="2800" dirty="0">
                <a:ea typeface="ＭＳ ゴシック"/>
                <a:cs typeface="ＭＳ ゴシック"/>
              </a:rPr>
              <a:t>key.</a:t>
            </a:r>
          </a:p>
          <a:p>
            <a:pPr marL="0" indent="0">
              <a:buNone/>
            </a:pPr>
            <a:r>
              <a:rPr lang="en-US" sz="2800" dirty="0"/>
              <a:t> </a:t>
            </a:r>
          </a:p>
          <a:p>
            <a:endParaRPr lang="en-US" sz="2800" dirty="0"/>
          </a:p>
        </p:txBody>
      </p:sp>
      <p:pic>
        <p:nvPicPr>
          <p:cNvPr id="5" name="Picture 4" descr="6000_croppe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04048" y="1124744"/>
            <a:ext cx="3824330" cy="345192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1" name="Oval 10"/>
          <p:cNvSpPr/>
          <p:nvPr/>
        </p:nvSpPr>
        <p:spPr>
          <a:xfrm>
            <a:off x="6372200" y="5640400"/>
            <a:ext cx="1224136" cy="524904"/>
          </a:xfrm>
          <a:prstGeom prst="ellipse">
            <a:avLst/>
          </a:prstGeom>
          <a:solidFill>
            <a:schemeClr val="accent1">
              <a:alpha val="30000"/>
            </a:schemeClr>
          </a:solidFill>
          <a:ln>
            <a:solidFill>
              <a:schemeClr val="accent1">
                <a:shade val="95000"/>
                <a:satMod val="10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6660232" y="5229200"/>
            <a:ext cx="590517" cy="524904"/>
          </a:xfrm>
          <a:prstGeom prst="ellipse">
            <a:avLst/>
          </a:prstGeom>
          <a:solidFill>
            <a:srgbClr val="FF0000">
              <a:alpha val="30000"/>
            </a:srgbClr>
          </a:solidFill>
          <a:ln>
            <a:solidFill>
              <a:schemeClr val="accent1">
                <a:shade val="95000"/>
                <a:satMod val="10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Usermode17.jpg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40152" y="1700808"/>
            <a:ext cx="1874520" cy="2377440"/>
          </a:xfrm>
          <a:prstGeom prst="rect">
            <a:avLst/>
          </a:prstGeom>
        </p:spPr>
      </p:pic>
      <p:sp>
        <p:nvSpPr>
          <p:cNvPr id="9" name="Rounded Rectangle 8"/>
          <p:cNvSpPr/>
          <p:nvPr/>
        </p:nvSpPr>
        <p:spPr>
          <a:xfrm>
            <a:off x="2123728" y="2780928"/>
            <a:ext cx="2520280" cy="504056"/>
          </a:xfrm>
          <a:prstGeom prst="roundRect">
            <a:avLst/>
          </a:prstGeom>
          <a:gradFill>
            <a:gsLst>
              <a:gs pos="0">
                <a:schemeClr val="accent1">
                  <a:tint val="100000"/>
                  <a:shade val="100000"/>
                  <a:satMod val="130000"/>
                  <a:alpha val="17000"/>
                </a:schemeClr>
              </a:gs>
              <a:gs pos="100000">
                <a:schemeClr val="accent1">
                  <a:tint val="50000"/>
                  <a:shade val="100000"/>
                  <a:satMod val="350000"/>
                  <a:alpha val="17000"/>
                </a:schemeClr>
              </a:gs>
            </a:gsLst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ounded Rectangle 9"/>
          <p:cNvSpPr/>
          <p:nvPr/>
        </p:nvSpPr>
        <p:spPr>
          <a:xfrm>
            <a:off x="2123728" y="1988840"/>
            <a:ext cx="1008112" cy="432048"/>
          </a:xfrm>
          <a:prstGeom prst="roundRect">
            <a:avLst/>
          </a:prstGeom>
          <a:gradFill>
            <a:gsLst>
              <a:gs pos="99000">
                <a:srgbClr val="FF0000">
                  <a:alpha val="17000"/>
                </a:srgbClr>
              </a:gs>
              <a:gs pos="100000">
                <a:schemeClr val="accent1">
                  <a:tint val="50000"/>
                  <a:shade val="100000"/>
                  <a:satMod val="350000"/>
                  <a:alpha val="17000"/>
                </a:schemeClr>
              </a:gs>
            </a:gsLst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9453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図 4"/>
          <p:cNvPicPr/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868144" y="4509120"/>
            <a:ext cx="2187979" cy="2216421"/>
          </a:xfrm>
          <a:prstGeom prst="rect">
            <a:avLst/>
          </a:prstGeom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53640926-AAD7-44d8-BBD7-CCE9431645EC}">
              <a14:shadowObscured xmlns="" xmlns:a14="http://schemas.microsoft.com/office/drawing/2010/main"/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n-US" sz="2800" b="1" dirty="0"/>
              <a:t>Calibration</a:t>
            </a:r>
            <a:r>
              <a:rPr lang="en-US" dirty="0"/>
              <a:t>	</a:t>
            </a:r>
          </a:p>
        </p:txBody>
      </p:sp>
      <p:sp>
        <p:nvSpPr>
          <p:cNvPr id="7" name="Content Placeholder 2"/>
          <p:cNvSpPr txBox="1">
            <a:spLocks/>
          </p:cNvSpPr>
          <p:nvPr/>
        </p:nvSpPr>
        <p:spPr bwMode="auto">
          <a:xfrm>
            <a:off x="179512" y="1916832"/>
            <a:ext cx="4464496" cy="4608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dirty="0"/>
              <a:t>You will now see CONCENTRATION, GAS SELECT and ESCAPE.</a:t>
            </a:r>
            <a:endParaRPr lang="en-US" sz="2800" dirty="0">
              <a:ea typeface="ＭＳ ゴシック"/>
              <a:cs typeface="ＭＳ ゴシック"/>
            </a:endParaRPr>
          </a:p>
          <a:p>
            <a:pPr marL="0" indent="0">
              <a:buNone/>
            </a:pPr>
            <a:r>
              <a:rPr lang="en-US" sz="2800" dirty="0"/>
              <a:t> </a:t>
            </a:r>
          </a:p>
          <a:p>
            <a:endParaRPr lang="en-US" sz="2800" dirty="0"/>
          </a:p>
        </p:txBody>
      </p:sp>
      <p:pic>
        <p:nvPicPr>
          <p:cNvPr id="6" name="Picture 5" descr="6000_croppe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04048" y="1124744"/>
            <a:ext cx="3824330" cy="345192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Picture 2" descr="Usermode18.jpg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40152" y="1700808"/>
            <a:ext cx="1874520" cy="2377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6372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n-US" sz="2800" b="1" dirty="0"/>
              <a:t>Calibration</a:t>
            </a:r>
            <a:r>
              <a:rPr lang="en-US" dirty="0"/>
              <a:t>	</a:t>
            </a:r>
          </a:p>
        </p:txBody>
      </p:sp>
      <p:sp>
        <p:nvSpPr>
          <p:cNvPr id="7" name="Content Placeholder 2"/>
          <p:cNvSpPr txBox="1">
            <a:spLocks/>
          </p:cNvSpPr>
          <p:nvPr/>
        </p:nvSpPr>
        <p:spPr bwMode="auto">
          <a:xfrm>
            <a:off x="179512" y="1916832"/>
            <a:ext cx="4680520" cy="4608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dirty="0">
                <a:ea typeface="ＭＳ ゴシック"/>
                <a:cs typeface="ＭＳ ゴシック"/>
              </a:rPr>
              <a:t>Press the </a:t>
            </a:r>
            <a:r>
              <a:rPr lang="en-US" sz="2800" b="1" dirty="0">
                <a:solidFill>
                  <a:srgbClr val="4F81BD"/>
                </a:solidFill>
                <a:ea typeface="ＭＳ ゴシック"/>
                <a:cs typeface="ＭＳ ゴシック"/>
              </a:rPr>
              <a:t>POWER/ENTER</a:t>
            </a:r>
            <a:r>
              <a:rPr lang="en-US" sz="2800" dirty="0">
                <a:solidFill>
                  <a:srgbClr val="4F81BD"/>
                </a:solidFill>
                <a:ea typeface="ＭＳ ゴシック"/>
                <a:cs typeface="ＭＳ ゴシック"/>
              </a:rPr>
              <a:t> </a:t>
            </a:r>
            <a:r>
              <a:rPr lang="en-US" sz="2800" dirty="0">
                <a:ea typeface="ＭＳ ゴシック"/>
                <a:cs typeface="ＭＳ ゴシック"/>
              </a:rPr>
              <a:t>key to select CONCENTRATION to verify that the gas concentrations programmed in the instrument match the cylinder values.</a:t>
            </a:r>
          </a:p>
          <a:p>
            <a:pPr marL="0" indent="0">
              <a:buNone/>
            </a:pPr>
            <a:r>
              <a:rPr lang="en-US" sz="2800" dirty="0"/>
              <a:t> </a:t>
            </a:r>
          </a:p>
          <a:p>
            <a:endParaRPr lang="en-US" sz="2800" dirty="0"/>
          </a:p>
        </p:txBody>
      </p:sp>
      <p:pic>
        <p:nvPicPr>
          <p:cNvPr id="5" name="図 4"/>
          <p:cNvPicPr/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868144" y="4509120"/>
            <a:ext cx="2187979" cy="2216421"/>
          </a:xfrm>
          <a:prstGeom prst="rect">
            <a:avLst/>
          </a:prstGeom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53640926-AAD7-44d8-BBD7-CCE9431645EC}">
              <a14:shadowObscured xmlns="" xmlns:a14="http://schemas.microsoft.com/office/drawing/2010/main"/>
            </a:ext>
          </a:extLst>
        </p:spPr>
      </p:pic>
      <p:pic>
        <p:nvPicPr>
          <p:cNvPr id="6" name="Picture 5" descr="6000_croppe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04048" y="1124744"/>
            <a:ext cx="3824330" cy="345192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8" name="Oval 7"/>
          <p:cNvSpPr/>
          <p:nvPr/>
        </p:nvSpPr>
        <p:spPr>
          <a:xfrm>
            <a:off x="6372200" y="5640400"/>
            <a:ext cx="1224136" cy="524904"/>
          </a:xfrm>
          <a:prstGeom prst="ellipse">
            <a:avLst/>
          </a:prstGeom>
          <a:solidFill>
            <a:schemeClr val="accent1">
              <a:alpha val="30000"/>
            </a:schemeClr>
          </a:solidFill>
          <a:ln>
            <a:solidFill>
              <a:schemeClr val="accent1">
                <a:shade val="95000"/>
                <a:satMod val="10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Usermode19.jpg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40152" y="1700808"/>
            <a:ext cx="1874520" cy="2377440"/>
          </a:xfrm>
          <a:prstGeom prst="rect">
            <a:avLst/>
          </a:prstGeom>
        </p:spPr>
      </p:pic>
      <p:sp>
        <p:nvSpPr>
          <p:cNvPr id="11" name="Rounded Rectangle 10"/>
          <p:cNvSpPr/>
          <p:nvPr/>
        </p:nvSpPr>
        <p:spPr>
          <a:xfrm>
            <a:off x="2123728" y="1916832"/>
            <a:ext cx="2592288" cy="504056"/>
          </a:xfrm>
          <a:prstGeom prst="roundRect">
            <a:avLst/>
          </a:prstGeom>
          <a:gradFill>
            <a:gsLst>
              <a:gs pos="0">
                <a:schemeClr val="accent1">
                  <a:tint val="100000"/>
                  <a:shade val="100000"/>
                  <a:satMod val="130000"/>
                  <a:alpha val="17000"/>
                </a:schemeClr>
              </a:gs>
              <a:gs pos="100000">
                <a:schemeClr val="accent1">
                  <a:tint val="50000"/>
                  <a:shade val="100000"/>
                  <a:satMod val="350000"/>
                  <a:alpha val="17000"/>
                </a:schemeClr>
              </a:gs>
            </a:gsLst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03386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6" dur="10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50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9" dur="10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50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n-US" sz="2800" b="1" dirty="0"/>
              <a:t>Calibration</a:t>
            </a:r>
          </a:p>
        </p:txBody>
      </p:sp>
      <p:sp>
        <p:nvSpPr>
          <p:cNvPr id="4" name="Content Placeholder 2"/>
          <p:cNvSpPr txBox="1">
            <a:spLocks/>
          </p:cNvSpPr>
          <p:nvPr/>
        </p:nvSpPr>
        <p:spPr bwMode="auto">
          <a:xfrm>
            <a:off x="179512" y="1916832"/>
            <a:ext cx="4680520" cy="4608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dirty="0"/>
              <a:t>The cursor will be next to CH4.  If the displayed value does not match the cylinder value, press the </a:t>
            </a:r>
            <a:r>
              <a:rPr lang="en-US" sz="2800" b="1" dirty="0">
                <a:solidFill>
                  <a:srgbClr val="4F81BD"/>
                </a:solidFill>
              </a:rPr>
              <a:t>POWER/ENTER</a:t>
            </a:r>
            <a:r>
              <a:rPr lang="en-US" sz="2800" dirty="0">
                <a:solidFill>
                  <a:srgbClr val="4F81BD"/>
                </a:solidFill>
              </a:rPr>
              <a:t> </a:t>
            </a:r>
            <a:r>
              <a:rPr lang="en-US" sz="2800" dirty="0"/>
              <a:t>key to select CH4. The gas value will start </a:t>
            </a:r>
            <a:r>
              <a:rPr lang="en-US" sz="2800" dirty="0">
                <a:solidFill>
                  <a:srgbClr val="FF0000"/>
                </a:solidFill>
              </a:rPr>
              <a:t>blinking</a:t>
            </a:r>
            <a:r>
              <a:rPr lang="en-US" sz="2800" dirty="0"/>
              <a:t>.</a:t>
            </a:r>
          </a:p>
          <a:p>
            <a:pPr marL="0" indent="0">
              <a:buNone/>
            </a:pPr>
            <a:r>
              <a:rPr lang="en-US" sz="2800" dirty="0"/>
              <a:t> </a:t>
            </a:r>
          </a:p>
          <a:p>
            <a:endParaRPr lang="en-US" sz="2800" dirty="0"/>
          </a:p>
        </p:txBody>
      </p:sp>
      <p:pic>
        <p:nvPicPr>
          <p:cNvPr id="6" name="図 4"/>
          <p:cNvPicPr/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868144" y="4509120"/>
            <a:ext cx="2187979" cy="2216421"/>
          </a:xfrm>
          <a:prstGeom prst="rect">
            <a:avLst/>
          </a:prstGeom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53640926-AAD7-44d8-BBD7-CCE9431645EC}">
              <a14:shadowObscured xmlns="" xmlns:a14="http://schemas.microsoft.com/office/drawing/2010/main"/>
            </a:ext>
          </a:extLst>
        </p:spPr>
      </p:pic>
      <p:pic>
        <p:nvPicPr>
          <p:cNvPr id="8" name="Picture 7" descr="6000_croppe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04048" y="1124744"/>
            <a:ext cx="3824330" cy="345192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9" name="Oval 8"/>
          <p:cNvSpPr/>
          <p:nvPr/>
        </p:nvSpPr>
        <p:spPr>
          <a:xfrm>
            <a:off x="6372200" y="5640400"/>
            <a:ext cx="1224136" cy="524904"/>
          </a:xfrm>
          <a:prstGeom prst="ellipse">
            <a:avLst/>
          </a:prstGeom>
          <a:solidFill>
            <a:schemeClr val="accent1">
              <a:alpha val="30000"/>
            </a:schemeClr>
          </a:solidFill>
          <a:ln>
            <a:solidFill>
              <a:schemeClr val="accent1">
                <a:shade val="95000"/>
                <a:satMod val="10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 descr="Usermode19.jpg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40152" y="1700808"/>
            <a:ext cx="1874520" cy="2377440"/>
          </a:xfrm>
          <a:prstGeom prst="rect">
            <a:avLst/>
          </a:prstGeom>
        </p:spPr>
      </p:pic>
      <p:sp>
        <p:nvSpPr>
          <p:cNvPr id="11" name="Double Bracket 10"/>
          <p:cNvSpPr/>
          <p:nvPr/>
        </p:nvSpPr>
        <p:spPr>
          <a:xfrm>
            <a:off x="6660232" y="2204864"/>
            <a:ext cx="504056" cy="288032"/>
          </a:xfrm>
          <a:prstGeom prst="bracketPair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ounded Rectangle 11"/>
          <p:cNvSpPr/>
          <p:nvPr/>
        </p:nvSpPr>
        <p:spPr>
          <a:xfrm>
            <a:off x="1187624" y="3645024"/>
            <a:ext cx="2520280" cy="504056"/>
          </a:xfrm>
          <a:prstGeom prst="roundRect">
            <a:avLst/>
          </a:prstGeom>
          <a:gradFill>
            <a:gsLst>
              <a:gs pos="0">
                <a:schemeClr val="accent1">
                  <a:tint val="100000"/>
                  <a:shade val="100000"/>
                  <a:satMod val="130000"/>
                  <a:alpha val="17000"/>
                </a:schemeClr>
              </a:gs>
              <a:gs pos="100000">
                <a:schemeClr val="accent1">
                  <a:tint val="50000"/>
                  <a:shade val="100000"/>
                  <a:satMod val="350000"/>
                  <a:alpha val="17000"/>
                </a:schemeClr>
              </a:gs>
            </a:gsLst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" name="Straight Arrow Connector 4"/>
          <p:cNvCxnSpPr/>
          <p:nvPr/>
        </p:nvCxnSpPr>
        <p:spPr>
          <a:xfrm flipV="1">
            <a:off x="4427984" y="2564904"/>
            <a:ext cx="2160240" cy="216024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1178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6" dur="10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50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9" dur="10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50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12" dur="10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50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1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n-US" sz="2800" b="1" dirty="0"/>
              <a:t>Calibration</a:t>
            </a:r>
          </a:p>
        </p:txBody>
      </p:sp>
      <p:sp>
        <p:nvSpPr>
          <p:cNvPr id="4" name="Content Placeholder 2"/>
          <p:cNvSpPr txBox="1">
            <a:spLocks/>
          </p:cNvSpPr>
          <p:nvPr/>
        </p:nvSpPr>
        <p:spPr bwMode="auto">
          <a:xfrm>
            <a:off x="179512" y="1916832"/>
            <a:ext cx="4680520" cy="4608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dirty="0"/>
              <a:t>Using the </a:t>
            </a:r>
            <a:r>
              <a:rPr lang="en-US" sz="2800" b="1" dirty="0">
                <a:solidFill>
                  <a:schemeClr val="accent1"/>
                </a:solidFill>
              </a:rPr>
              <a:t>AIR</a:t>
            </a:r>
            <a:r>
              <a:rPr lang="en-US" sz="2800" dirty="0"/>
              <a:t> or</a:t>
            </a:r>
            <a:r>
              <a:rPr lang="en-US" sz="2800" b="1" dirty="0"/>
              <a:t> </a:t>
            </a:r>
            <a:r>
              <a:rPr lang="en-US" sz="2800" b="1" dirty="0">
                <a:solidFill>
                  <a:srgbClr val="4F81BD"/>
                </a:solidFill>
              </a:rPr>
              <a:t>SHIFT</a:t>
            </a:r>
            <a:r>
              <a:rPr lang="en-US" sz="2800" b="1" dirty="0"/>
              <a:t> </a:t>
            </a:r>
            <a:r>
              <a:rPr lang="en-US" sz="2800" dirty="0"/>
              <a:t>keys, raise or lower the reading to match the gas value in the cylinder.</a:t>
            </a:r>
          </a:p>
          <a:p>
            <a:r>
              <a:rPr lang="en-US" sz="2800" dirty="0"/>
              <a:t>Once completed, press the </a:t>
            </a:r>
            <a:r>
              <a:rPr lang="en-US" sz="2800" b="1" dirty="0">
                <a:solidFill>
                  <a:srgbClr val="FF0000"/>
                </a:solidFill>
              </a:rPr>
              <a:t>POWER/ENTER </a:t>
            </a:r>
            <a:r>
              <a:rPr lang="en-US" sz="2800" dirty="0"/>
              <a:t>key to set.</a:t>
            </a:r>
          </a:p>
          <a:p>
            <a:pPr marL="0" indent="0">
              <a:buNone/>
            </a:pPr>
            <a:endParaRPr lang="en-US" sz="2800" dirty="0"/>
          </a:p>
          <a:p>
            <a:pPr marL="0" indent="0">
              <a:buNone/>
            </a:pPr>
            <a:r>
              <a:rPr lang="en-US" sz="2800" dirty="0"/>
              <a:t> </a:t>
            </a:r>
          </a:p>
          <a:p>
            <a:endParaRPr lang="en-US" sz="2800" dirty="0"/>
          </a:p>
        </p:txBody>
      </p:sp>
      <p:pic>
        <p:nvPicPr>
          <p:cNvPr id="6" name="図 4"/>
          <p:cNvPicPr/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868144" y="4509120"/>
            <a:ext cx="2187979" cy="2216421"/>
          </a:xfrm>
          <a:prstGeom prst="rect">
            <a:avLst/>
          </a:prstGeom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53640926-AAD7-44d8-BBD7-CCE9431645EC}">
              <a14:shadowObscured xmlns="" xmlns:a14="http://schemas.microsoft.com/office/drawing/2010/main"/>
            </a:ext>
          </a:extLst>
        </p:spPr>
      </p:pic>
      <p:pic>
        <p:nvPicPr>
          <p:cNvPr id="7" name="Picture 6" descr="6000_croppe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04048" y="1124744"/>
            <a:ext cx="3824330" cy="345192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Picture 8" descr="Usermode19.jpg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40152" y="1700808"/>
            <a:ext cx="1874520" cy="2377440"/>
          </a:xfrm>
          <a:prstGeom prst="rect">
            <a:avLst/>
          </a:prstGeom>
        </p:spPr>
      </p:pic>
      <p:sp>
        <p:nvSpPr>
          <p:cNvPr id="10" name="Double Bracket 9"/>
          <p:cNvSpPr/>
          <p:nvPr/>
        </p:nvSpPr>
        <p:spPr>
          <a:xfrm>
            <a:off x="6660232" y="2204864"/>
            <a:ext cx="504056" cy="288032"/>
          </a:xfrm>
          <a:prstGeom prst="bracketPair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6660232" y="4869160"/>
            <a:ext cx="590517" cy="524904"/>
          </a:xfrm>
          <a:prstGeom prst="ellipse">
            <a:avLst/>
          </a:prstGeom>
          <a:solidFill>
            <a:schemeClr val="accent1">
              <a:alpha val="30000"/>
            </a:schemeClr>
          </a:solidFill>
          <a:ln>
            <a:solidFill>
              <a:schemeClr val="accent1">
                <a:shade val="95000"/>
                <a:satMod val="10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6372200" y="5661248"/>
            <a:ext cx="1224136" cy="524904"/>
          </a:xfrm>
          <a:prstGeom prst="ellipse">
            <a:avLst/>
          </a:prstGeom>
          <a:solidFill>
            <a:srgbClr val="FF0000">
              <a:alpha val="30000"/>
            </a:srgbClr>
          </a:solidFill>
          <a:ln>
            <a:solidFill>
              <a:schemeClr val="accent1">
                <a:shade val="95000"/>
                <a:satMod val="10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3" name="Oval 12"/>
          <p:cNvSpPr/>
          <p:nvPr/>
        </p:nvSpPr>
        <p:spPr>
          <a:xfrm>
            <a:off x="6660232" y="5301208"/>
            <a:ext cx="590517" cy="524904"/>
          </a:xfrm>
          <a:prstGeom prst="ellipse">
            <a:avLst/>
          </a:prstGeom>
          <a:solidFill>
            <a:schemeClr val="accent1">
              <a:alpha val="30000"/>
            </a:schemeClr>
          </a:solidFill>
          <a:ln>
            <a:solidFill>
              <a:schemeClr val="accent1">
                <a:shade val="95000"/>
                <a:satMod val="10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ounded Rectangle 15"/>
          <p:cNvSpPr/>
          <p:nvPr/>
        </p:nvSpPr>
        <p:spPr>
          <a:xfrm>
            <a:off x="2195736" y="1916832"/>
            <a:ext cx="720080" cy="504056"/>
          </a:xfrm>
          <a:prstGeom prst="roundRect">
            <a:avLst/>
          </a:prstGeom>
          <a:gradFill>
            <a:gsLst>
              <a:gs pos="0">
                <a:schemeClr val="accent1">
                  <a:tint val="100000"/>
                  <a:shade val="100000"/>
                  <a:satMod val="130000"/>
                  <a:alpha val="17000"/>
                </a:schemeClr>
              </a:gs>
              <a:gs pos="100000">
                <a:schemeClr val="accent1">
                  <a:tint val="50000"/>
                  <a:shade val="100000"/>
                  <a:satMod val="350000"/>
                  <a:alpha val="17000"/>
                </a:schemeClr>
              </a:gs>
            </a:gsLst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ounded Rectangle 16"/>
          <p:cNvSpPr/>
          <p:nvPr/>
        </p:nvSpPr>
        <p:spPr>
          <a:xfrm>
            <a:off x="1187624" y="4581128"/>
            <a:ext cx="2520280" cy="432048"/>
          </a:xfrm>
          <a:prstGeom prst="roundRect">
            <a:avLst/>
          </a:prstGeom>
          <a:gradFill>
            <a:gsLst>
              <a:gs pos="99000">
                <a:srgbClr val="FF0000">
                  <a:alpha val="17000"/>
                </a:srgbClr>
              </a:gs>
              <a:gs pos="100000">
                <a:schemeClr val="accent1">
                  <a:tint val="50000"/>
                  <a:shade val="100000"/>
                  <a:satMod val="350000"/>
                  <a:alpha val="17000"/>
                </a:schemeClr>
              </a:gs>
            </a:gsLst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ounded Rectangle 17"/>
          <p:cNvSpPr/>
          <p:nvPr/>
        </p:nvSpPr>
        <p:spPr>
          <a:xfrm>
            <a:off x="3347864" y="1916832"/>
            <a:ext cx="1008112" cy="504056"/>
          </a:xfrm>
          <a:prstGeom prst="roundRect">
            <a:avLst/>
          </a:prstGeom>
          <a:gradFill>
            <a:gsLst>
              <a:gs pos="0">
                <a:schemeClr val="accent1">
                  <a:tint val="100000"/>
                  <a:shade val="100000"/>
                  <a:satMod val="130000"/>
                  <a:alpha val="17000"/>
                </a:schemeClr>
              </a:gs>
              <a:gs pos="100000">
                <a:schemeClr val="accent1">
                  <a:tint val="50000"/>
                  <a:shade val="100000"/>
                  <a:satMod val="350000"/>
                  <a:alpha val="17000"/>
                </a:schemeClr>
              </a:gs>
            </a:gsLst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1805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6" dur="10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50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7" presetClass="emph" presetSubtype="0" repeatCount="indefinite" fill="remove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 override="childStyle">
                                        <p:cTn id="9" dur="500" autoRev="1" fill="remove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0" dur="500" autoRev="1" fill="remove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1" dur="500" autoRev="1" fill="remove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" dur="500" autoRev="1" fill="remove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14" dur="10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50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n-US" sz="2800" b="1" dirty="0"/>
              <a:t>Calibration</a:t>
            </a:r>
          </a:p>
        </p:txBody>
      </p:sp>
      <p:sp>
        <p:nvSpPr>
          <p:cNvPr id="4" name="Content Placeholder 2"/>
          <p:cNvSpPr txBox="1">
            <a:spLocks/>
          </p:cNvSpPr>
          <p:nvPr/>
        </p:nvSpPr>
        <p:spPr bwMode="auto">
          <a:xfrm>
            <a:off x="179512" y="1916832"/>
            <a:ext cx="4680520" cy="4608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dirty="0"/>
              <a:t>Press the </a:t>
            </a:r>
            <a:r>
              <a:rPr lang="en-US" sz="2800" b="1" dirty="0">
                <a:solidFill>
                  <a:srgbClr val="4F81BD"/>
                </a:solidFill>
              </a:rPr>
              <a:t>SHIFT</a:t>
            </a:r>
            <a:r>
              <a:rPr lang="en-US" sz="2800" dirty="0"/>
              <a:t> key to scroll to the next gas.</a:t>
            </a:r>
          </a:p>
          <a:p>
            <a:r>
              <a:rPr lang="en-US" sz="2800" dirty="0"/>
              <a:t>Adjust as required.  Once completed use the </a:t>
            </a:r>
            <a:r>
              <a:rPr lang="en-US" sz="2800" b="1" dirty="0">
                <a:solidFill>
                  <a:srgbClr val="4F81BD"/>
                </a:solidFill>
              </a:rPr>
              <a:t>SHIFT</a:t>
            </a:r>
            <a:r>
              <a:rPr lang="en-US" sz="2800" dirty="0"/>
              <a:t> key to scroll to ESCAPE then press the </a:t>
            </a:r>
            <a:r>
              <a:rPr lang="en-US" sz="2800" b="1" dirty="0">
                <a:solidFill>
                  <a:srgbClr val="FF0000"/>
                </a:solidFill>
              </a:rPr>
              <a:t>POWER/ENTER </a:t>
            </a:r>
            <a:r>
              <a:rPr lang="en-US" sz="2800" dirty="0"/>
              <a:t>key.</a:t>
            </a:r>
          </a:p>
          <a:p>
            <a:endParaRPr lang="en-US" sz="2800" dirty="0"/>
          </a:p>
        </p:txBody>
      </p:sp>
      <p:pic>
        <p:nvPicPr>
          <p:cNvPr id="6" name="図 4"/>
          <p:cNvPicPr/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868144" y="4509120"/>
            <a:ext cx="2187979" cy="2216421"/>
          </a:xfrm>
          <a:prstGeom prst="rect">
            <a:avLst/>
          </a:prstGeom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53640926-AAD7-44d8-BBD7-CCE9431645EC}">
              <a14:shadowObscured xmlns="" xmlns:a14="http://schemas.microsoft.com/office/drawing/2010/main"/>
            </a:ext>
          </a:extLst>
        </p:spPr>
      </p:pic>
      <p:pic>
        <p:nvPicPr>
          <p:cNvPr id="7" name="Picture 6" descr="6000_croppe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04048" y="1124744"/>
            <a:ext cx="3824330" cy="345192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Picture 2" descr="Usermode20.jpg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40152" y="1700808"/>
            <a:ext cx="1874520" cy="2377440"/>
          </a:xfrm>
          <a:prstGeom prst="rect">
            <a:avLst/>
          </a:prstGeom>
        </p:spPr>
      </p:pic>
      <p:sp>
        <p:nvSpPr>
          <p:cNvPr id="11" name="Oval 10"/>
          <p:cNvSpPr/>
          <p:nvPr/>
        </p:nvSpPr>
        <p:spPr>
          <a:xfrm>
            <a:off x="6660232" y="5301208"/>
            <a:ext cx="590517" cy="524904"/>
          </a:xfrm>
          <a:prstGeom prst="ellipse">
            <a:avLst/>
          </a:prstGeom>
          <a:solidFill>
            <a:schemeClr val="accent1">
              <a:alpha val="30000"/>
            </a:schemeClr>
          </a:solidFill>
          <a:ln>
            <a:solidFill>
              <a:schemeClr val="accent1">
                <a:shade val="95000"/>
                <a:satMod val="10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6372200" y="5640400"/>
            <a:ext cx="1224136" cy="524904"/>
          </a:xfrm>
          <a:prstGeom prst="ellipse">
            <a:avLst/>
          </a:prstGeom>
          <a:solidFill>
            <a:srgbClr val="FF0000">
              <a:alpha val="30000"/>
            </a:srgbClr>
          </a:solidFill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ounded Rectangle 9"/>
          <p:cNvSpPr/>
          <p:nvPr/>
        </p:nvSpPr>
        <p:spPr>
          <a:xfrm>
            <a:off x="2195736" y="1916832"/>
            <a:ext cx="864096" cy="504056"/>
          </a:xfrm>
          <a:prstGeom prst="roundRect">
            <a:avLst/>
          </a:prstGeom>
          <a:gradFill>
            <a:gsLst>
              <a:gs pos="0">
                <a:schemeClr val="accent1">
                  <a:tint val="100000"/>
                  <a:shade val="100000"/>
                  <a:satMod val="130000"/>
                  <a:alpha val="17000"/>
                </a:schemeClr>
              </a:gs>
              <a:gs pos="100000">
                <a:schemeClr val="accent1">
                  <a:tint val="50000"/>
                  <a:shade val="100000"/>
                  <a:satMod val="350000"/>
                  <a:alpha val="17000"/>
                </a:schemeClr>
              </a:gs>
            </a:gsLst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ounded Rectangle 12"/>
          <p:cNvSpPr/>
          <p:nvPr/>
        </p:nvSpPr>
        <p:spPr>
          <a:xfrm>
            <a:off x="539552" y="4581128"/>
            <a:ext cx="2448272" cy="432048"/>
          </a:xfrm>
          <a:prstGeom prst="roundRect">
            <a:avLst/>
          </a:prstGeom>
          <a:gradFill>
            <a:gsLst>
              <a:gs pos="99000">
                <a:srgbClr val="FF0000">
                  <a:alpha val="17000"/>
                </a:srgbClr>
              </a:gs>
              <a:gs pos="100000">
                <a:schemeClr val="accent1">
                  <a:tint val="50000"/>
                  <a:shade val="100000"/>
                  <a:satMod val="350000"/>
                  <a:alpha val="17000"/>
                </a:schemeClr>
              </a:gs>
            </a:gsLst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ounded Rectangle 13"/>
          <p:cNvSpPr/>
          <p:nvPr/>
        </p:nvSpPr>
        <p:spPr>
          <a:xfrm>
            <a:off x="1187624" y="3717032"/>
            <a:ext cx="1008112" cy="504056"/>
          </a:xfrm>
          <a:prstGeom prst="roundRect">
            <a:avLst/>
          </a:prstGeom>
          <a:gradFill>
            <a:gsLst>
              <a:gs pos="0">
                <a:schemeClr val="accent1">
                  <a:tint val="100000"/>
                  <a:shade val="100000"/>
                  <a:satMod val="130000"/>
                  <a:alpha val="17000"/>
                </a:schemeClr>
              </a:gs>
              <a:gs pos="100000">
                <a:schemeClr val="accent1">
                  <a:tint val="50000"/>
                  <a:shade val="100000"/>
                  <a:satMod val="350000"/>
                  <a:alpha val="17000"/>
                </a:schemeClr>
              </a:gs>
            </a:gsLst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2215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n-US" sz="2800" b="1" dirty="0"/>
              <a:t>Calibration</a:t>
            </a:r>
          </a:p>
        </p:txBody>
      </p:sp>
      <p:sp>
        <p:nvSpPr>
          <p:cNvPr id="4" name="Content Placeholder 2"/>
          <p:cNvSpPr txBox="1">
            <a:spLocks/>
          </p:cNvSpPr>
          <p:nvPr/>
        </p:nvSpPr>
        <p:spPr bwMode="auto">
          <a:xfrm>
            <a:off x="179512" y="1916832"/>
            <a:ext cx="4680520" cy="4608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dirty="0"/>
              <a:t>Press the </a:t>
            </a:r>
            <a:r>
              <a:rPr lang="en-US" sz="2800" b="1" dirty="0">
                <a:solidFill>
                  <a:schemeClr val="accent1"/>
                </a:solidFill>
              </a:rPr>
              <a:t>SHIFT</a:t>
            </a:r>
            <a:r>
              <a:rPr lang="en-US" sz="2800" dirty="0"/>
              <a:t> key to select GAS SELECT.  </a:t>
            </a:r>
          </a:p>
          <a:p>
            <a:r>
              <a:rPr lang="en-US" sz="2800" dirty="0"/>
              <a:t>Press the </a:t>
            </a:r>
            <a:r>
              <a:rPr lang="en-US" sz="2800" b="1" dirty="0">
                <a:solidFill>
                  <a:srgbClr val="FF0000"/>
                </a:solidFill>
              </a:rPr>
              <a:t>POWER/ENTER </a:t>
            </a:r>
            <a:r>
              <a:rPr lang="en-US" sz="2800" dirty="0"/>
              <a:t>key.</a:t>
            </a:r>
          </a:p>
          <a:p>
            <a:pPr marL="0" indent="0">
              <a:buNone/>
            </a:pPr>
            <a:endParaRPr lang="en-US" sz="2800" dirty="0"/>
          </a:p>
        </p:txBody>
      </p:sp>
      <p:pic>
        <p:nvPicPr>
          <p:cNvPr id="6" name="図 4"/>
          <p:cNvPicPr/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868144" y="4509120"/>
            <a:ext cx="2187979" cy="2216421"/>
          </a:xfrm>
          <a:prstGeom prst="rect">
            <a:avLst/>
          </a:prstGeom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53640926-AAD7-44d8-BBD7-CCE9431645EC}">
              <a14:shadowObscured xmlns="" xmlns:a14="http://schemas.microsoft.com/office/drawing/2010/main"/>
            </a:ext>
          </a:extLst>
        </p:spPr>
      </p:pic>
      <p:pic>
        <p:nvPicPr>
          <p:cNvPr id="7" name="Picture 6" descr="6000_croppe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04048" y="1124744"/>
            <a:ext cx="3824330" cy="345192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9" name="Oval 8"/>
          <p:cNvSpPr/>
          <p:nvPr/>
        </p:nvSpPr>
        <p:spPr>
          <a:xfrm>
            <a:off x="6660232" y="5301208"/>
            <a:ext cx="590517" cy="524904"/>
          </a:xfrm>
          <a:prstGeom prst="ellipse">
            <a:avLst/>
          </a:prstGeom>
          <a:solidFill>
            <a:schemeClr val="accent1">
              <a:alpha val="30000"/>
            </a:schemeClr>
          </a:solidFill>
          <a:ln>
            <a:solidFill>
              <a:schemeClr val="accent1">
                <a:shade val="95000"/>
                <a:satMod val="10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6372200" y="5640400"/>
            <a:ext cx="1224136" cy="524904"/>
          </a:xfrm>
          <a:prstGeom prst="ellipse">
            <a:avLst/>
          </a:prstGeom>
          <a:solidFill>
            <a:srgbClr val="FF0000">
              <a:alpha val="30000"/>
            </a:srgbClr>
          </a:solidFill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Usermode21.jpg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40152" y="1700808"/>
            <a:ext cx="1874520" cy="2377440"/>
          </a:xfrm>
          <a:prstGeom prst="rect">
            <a:avLst/>
          </a:prstGeom>
        </p:spPr>
      </p:pic>
      <p:sp>
        <p:nvSpPr>
          <p:cNvPr id="12" name="Rounded Rectangle 11"/>
          <p:cNvSpPr/>
          <p:nvPr/>
        </p:nvSpPr>
        <p:spPr>
          <a:xfrm>
            <a:off x="2123728" y="2924944"/>
            <a:ext cx="2448272" cy="432048"/>
          </a:xfrm>
          <a:prstGeom prst="roundRect">
            <a:avLst/>
          </a:prstGeom>
          <a:gradFill>
            <a:gsLst>
              <a:gs pos="99000">
                <a:srgbClr val="FF0000">
                  <a:alpha val="17000"/>
                </a:srgbClr>
              </a:gs>
              <a:gs pos="100000">
                <a:schemeClr val="accent1">
                  <a:tint val="50000"/>
                  <a:shade val="100000"/>
                  <a:satMod val="350000"/>
                  <a:alpha val="17000"/>
                </a:schemeClr>
              </a:gs>
            </a:gsLst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ounded Rectangle 12"/>
          <p:cNvSpPr/>
          <p:nvPr/>
        </p:nvSpPr>
        <p:spPr>
          <a:xfrm>
            <a:off x="2123728" y="1916832"/>
            <a:ext cx="1008112" cy="504056"/>
          </a:xfrm>
          <a:prstGeom prst="roundRect">
            <a:avLst/>
          </a:prstGeom>
          <a:gradFill>
            <a:gsLst>
              <a:gs pos="0">
                <a:schemeClr val="accent1">
                  <a:tint val="100000"/>
                  <a:shade val="100000"/>
                  <a:satMod val="130000"/>
                  <a:alpha val="17000"/>
                </a:schemeClr>
              </a:gs>
              <a:gs pos="100000">
                <a:schemeClr val="accent1">
                  <a:tint val="50000"/>
                  <a:shade val="100000"/>
                  <a:satMod val="350000"/>
                  <a:alpha val="17000"/>
                </a:schemeClr>
              </a:gs>
            </a:gsLst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7936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repeatCount="indefinite" fill="remove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 override="childStyle">
                                        <p:cTn id="6" dur="500" autoRev="1" fill="remove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autoRev="1" fill="remove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500" autoRev="1" fill="remove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autoRev="1" fill="remove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11" dur="10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50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14" dur="10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50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17" dur="10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50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2" grpId="0" animBg="1"/>
      <p:bldP spid="1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n-US" sz="2800" b="1" dirty="0"/>
              <a:t>Calibration</a:t>
            </a:r>
          </a:p>
        </p:txBody>
      </p:sp>
      <p:sp>
        <p:nvSpPr>
          <p:cNvPr id="4" name="Content Placeholder 2"/>
          <p:cNvSpPr txBox="1">
            <a:spLocks/>
          </p:cNvSpPr>
          <p:nvPr/>
        </p:nvSpPr>
        <p:spPr bwMode="auto">
          <a:xfrm>
            <a:off x="179512" y="1916832"/>
            <a:ext cx="4680520" cy="4608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dirty="0"/>
              <a:t>All gases and calibration values will be displayed.</a:t>
            </a:r>
          </a:p>
          <a:p>
            <a:pPr marL="0" indent="0">
              <a:buNone/>
            </a:pPr>
            <a:endParaRPr lang="en-US" sz="2800" dirty="0"/>
          </a:p>
        </p:txBody>
      </p:sp>
      <p:pic>
        <p:nvPicPr>
          <p:cNvPr id="6" name="図 4"/>
          <p:cNvPicPr/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868144" y="4509120"/>
            <a:ext cx="2187979" cy="2216421"/>
          </a:xfrm>
          <a:prstGeom prst="rect">
            <a:avLst/>
          </a:prstGeom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53640926-AAD7-44d8-BBD7-CCE9431645EC}">
              <a14:shadowObscured xmlns="" xmlns:a14="http://schemas.microsoft.com/office/drawing/2010/main"/>
            </a:ext>
          </a:extLst>
        </p:spPr>
      </p:pic>
      <p:pic>
        <p:nvPicPr>
          <p:cNvPr id="7" name="Picture 6" descr="6000_croppe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04048" y="1124744"/>
            <a:ext cx="3824330" cy="345192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Picture 2" descr="Usermode22.jpg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40152" y="1700808"/>
            <a:ext cx="1874520" cy="2377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6457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n-US" sz="2800" b="1" dirty="0"/>
              <a:t>Calibration</a:t>
            </a:r>
          </a:p>
        </p:txBody>
      </p:sp>
      <p:sp>
        <p:nvSpPr>
          <p:cNvPr id="4" name="Content Placeholder 2"/>
          <p:cNvSpPr txBox="1">
            <a:spLocks/>
          </p:cNvSpPr>
          <p:nvPr/>
        </p:nvSpPr>
        <p:spPr bwMode="auto">
          <a:xfrm>
            <a:off x="179512" y="1916832"/>
            <a:ext cx="4680520" cy="4608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dirty="0"/>
              <a:t>Press the </a:t>
            </a:r>
            <a:r>
              <a:rPr lang="en-US" sz="2800" b="1" dirty="0">
                <a:solidFill>
                  <a:schemeClr val="accent1"/>
                </a:solidFill>
              </a:rPr>
              <a:t>POWER/ENTER </a:t>
            </a:r>
            <a:r>
              <a:rPr lang="en-US" sz="2800" dirty="0"/>
              <a:t>key and “APPLYGAS” will be flashing on the top of the LCD and all gases values will be </a:t>
            </a:r>
            <a:r>
              <a:rPr lang="en-US" sz="2800" i="1" dirty="0">
                <a:solidFill>
                  <a:srgbClr val="FF0000"/>
                </a:solidFill>
              </a:rPr>
              <a:t>flashing</a:t>
            </a:r>
            <a:r>
              <a:rPr lang="en-US" sz="2800" dirty="0"/>
              <a:t> indicating that the instrument is ready for calibration gas.</a:t>
            </a:r>
          </a:p>
          <a:p>
            <a:pPr marL="0" indent="0">
              <a:buNone/>
            </a:pPr>
            <a:endParaRPr lang="en-US" sz="2800" dirty="0"/>
          </a:p>
        </p:txBody>
      </p:sp>
      <p:pic>
        <p:nvPicPr>
          <p:cNvPr id="6" name="図 4"/>
          <p:cNvPicPr/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868144" y="4509120"/>
            <a:ext cx="2187979" cy="2216421"/>
          </a:xfrm>
          <a:prstGeom prst="rect">
            <a:avLst/>
          </a:prstGeom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53640926-AAD7-44d8-BBD7-CCE9431645EC}">
              <a14:shadowObscured xmlns="" xmlns:a14="http://schemas.microsoft.com/office/drawing/2010/main"/>
            </a:ext>
          </a:extLst>
        </p:spPr>
      </p:pic>
      <p:pic>
        <p:nvPicPr>
          <p:cNvPr id="7" name="Picture 6" descr="6000_croppe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04048" y="1124744"/>
            <a:ext cx="3824330" cy="345192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8" name="Oval 7"/>
          <p:cNvSpPr/>
          <p:nvPr/>
        </p:nvSpPr>
        <p:spPr>
          <a:xfrm>
            <a:off x="6300192" y="5640400"/>
            <a:ext cx="1368152" cy="524904"/>
          </a:xfrm>
          <a:prstGeom prst="ellipse">
            <a:avLst/>
          </a:prstGeom>
          <a:solidFill>
            <a:schemeClr val="accent1">
              <a:alpha val="30000"/>
            </a:schemeClr>
          </a:solidFill>
          <a:ln>
            <a:solidFill>
              <a:schemeClr val="accent1">
                <a:shade val="95000"/>
                <a:satMod val="10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 descr="GX6000customizabledisplay4channel.jpg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40152" y="1700808"/>
            <a:ext cx="1874520" cy="2377440"/>
          </a:xfrm>
          <a:prstGeom prst="rect">
            <a:avLst/>
          </a:prstGeom>
        </p:spPr>
      </p:pic>
      <p:sp>
        <p:nvSpPr>
          <p:cNvPr id="13" name="Double Bracket 12"/>
          <p:cNvSpPr/>
          <p:nvPr/>
        </p:nvSpPr>
        <p:spPr>
          <a:xfrm>
            <a:off x="6444208" y="1772816"/>
            <a:ext cx="864096" cy="288032"/>
          </a:xfrm>
          <a:prstGeom prst="bracketPair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Double Bracket 13"/>
          <p:cNvSpPr/>
          <p:nvPr/>
        </p:nvSpPr>
        <p:spPr>
          <a:xfrm>
            <a:off x="5940152" y="2132856"/>
            <a:ext cx="864096" cy="648072"/>
          </a:xfrm>
          <a:prstGeom prst="bracketPair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Double Bracket 14"/>
          <p:cNvSpPr/>
          <p:nvPr/>
        </p:nvSpPr>
        <p:spPr>
          <a:xfrm>
            <a:off x="6876256" y="2132856"/>
            <a:ext cx="864096" cy="648072"/>
          </a:xfrm>
          <a:prstGeom prst="bracketPair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Double Bracket 15"/>
          <p:cNvSpPr/>
          <p:nvPr/>
        </p:nvSpPr>
        <p:spPr>
          <a:xfrm>
            <a:off x="5940152" y="3068960"/>
            <a:ext cx="864096" cy="648072"/>
          </a:xfrm>
          <a:prstGeom prst="bracketPair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Double Bracket 16"/>
          <p:cNvSpPr/>
          <p:nvPr/>
        </p:nvSpPr>
        <p:spPr>
          <a:xfrm>
            <a:off x="6876256" y="3068960"/>
            <a:ext cx="864096" cy="648072"/>
          </a:xfrm>
          <a:prstGeom prst="bracketPair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ounded Rectangle 18"/>
          <p:cNvSpPr/>
          <p:nvPr/>
        </p:nvSpPr>
        <p:spPr>
          <a:xfrm>
            <a:off x="2123728" y="1916832"/>
            <a:ext cx="2448272" cy="504056"/>
          </a:xfrm>
          <a:prstGeom prst="roundRect">
            <a:avLst/>
          </a:prstGeom>
          <a:gradFill>
            <a:gsLst>
              <a:gs pos="0">
                <a:schemeClr val="accent1">
                  <a:tint val="100000"/>
                  <a:shade val="100000"/>
                  <a:satMod val="130000"/>
                  <a:alpha val="17000"/>
                </a:schemeClr>
              </a:gs>
              <a:gs pos="100000">
                <a:schemeClr val="accent1">
                  <a:tint val="50000"/>
                  <a:shade val="100000"/>
                  <a:satMod val="350000"/>
                  <a:alpha val="17000"/>
                </a:schemeClr>
              </a:gs>
            </a:gsLst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2356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repeatCount="indefinite" fill="remove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 override="childStyle">
                                        <p:cTn id="6" dur="50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50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11" dur="10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50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14" dur="10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50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17" dur="10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50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20" dur="10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50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2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23" dur="10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50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26" dur="10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50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n-US" sz="2800" b="1" dirty="0"/>
              <a:t>Calibration</a:t>
            </a:r>
          </a:p>
        </p:txBody>
      </p:sp>
      <p:sp>
        <p:nvSpPr>
          <p:cNvPr id="4" name="Content Placeholder 2"/>
          <p:cNvSpPr txBox="1">
            <a:spLocks/>
          </p:cNvSpPr>
          <p:nvPr/>
        </p:nvSpPr>
        <p:spPr bwMode="auto">
          <a:xfrm>
            <a:off x="179512" y="1556792"/>
            <a:ext cx="4680520" cy="49411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dirty="0"/>
              <a:t>Remove the rubber nozzle from the top of the instrument and attach tube from gas cylinder to inlet fitting.  </a:t>
            </a:r>
            <a:r>
              <a:rPr lang="en-US" sz="2800" dirty="0">
                <a:solidFill>
                  <a:srgbClr val="FF0000"/>
                </a:solidFill>
              </a:rPr>
              <a:t>Note: Must use a demand flow regulator or gas bag.</a:t>
            </a:r>
          </a:p>
          <a:p>
            <a:r>
              <a:rPr lang="en-US" sz="2800" dirty="0"/>
              <a:t>Allow gas to flow for a maximum of two minutes. </a:t>
            </a:r>
          </a:p>
          <a:p>
            <a:pPr marL="0" indent="0">
              <a:buNone/>
            </a:pPr>
            <a:endParaRPr lang="en-US" sz="2800" dirty="0"/>
          </a:p>
        </p:txBody>
      </p:sp>
      <p:pic>
        <p:nvPicPr>
          <p:cNvPr id="3" name="Picture 2" descr="Screen Shot 2018-07-16 at 3.21.35 PM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88024" y="2204864"/>
            <a:ext cx="4104456" cy="3144859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683966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SC_5508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948" y="-243408"/>
            <a:ext cx="8128516" cy="757808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4" name="TextBox 3"/>
          <p:cNvSpPr txBox="1"/>
          <p:nvPr/>
        </p:nvSpPr>
        <p:spPr>
          <a:xfrm>
            <a:off x="395536" y="3068960"/>
            <a:ext cx="2160240" cy="1415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/>
              <a:t>6 operating modes</a:t>
            </a:r>
          </a:p>
          <a:p>
            <a:pPr marL="171450" indent="-171450">
              <a:buFont typeface="Courier New"/>
              <a:buChar char="o"/>
            </a:pPr>
            <a:r>
              <a:rPr lang="en-US" sz="1200" dirty="0"/>
              <a:t>Normal</a:t>
            </a:r>
          </a:p>
          <a:p>
            <a:pPr marL="171450" indent="-171450">
              <a:buFont typeface="Courier New"/>
              <a:buChar char="o"/>
            </a:pPr>
            <a:r>
              <a:rPr lang="en-US" sz="1200" dirty="0"/>
              <a:t>Leak check</a:t>
            </a:r>
          </a:p>
          <a:p>
            <a:pPr marL="171450" indent="-171450">
              <a:buFont typeface="Courier New"/>
              <a:buChar char="o"/>
            </a:pPr>
            <a:r>
              <a:rPr lang="en-US" sz="1200" dirty="0"/>
              <a:t>Inert</a:t>
            </a:r>
          </a:p>
          <a:p>
            <a:pPr marL="171450" indent="-171450">
              <a:buFont typeface="Courier New"/>
              <a:buChar char="o"/>
            </a:pPr>
            <a:r>
              <a:rPr lang="en-US" sz="1200" dirty="0"/>
              <a:t>Bar hole</a:t>
            </a:r>
          </a:p>
          <a:p>
            <a:pPr marL="171450" indent="-171450">
              <a:buFont typeface="Courier New"/>
              <a:buChar char="o"/>
            </a:pPr>
            <a:r>
              <a:rPr lang="en-US" sz="1200" dirty="0"/>
              <a:t>Snap Log</a:t>
            </a:r>
          </a:p>
          <a:p>
            <a:pPr marL="171450" indent="-171450">
              <a:buFont typeface="Courier New"/>
              <a:buChar char="o"/>
            </a:pPr>
            <a:r>
              <a:rPr lang="en-US" sz="1200" dirty="0"/>
              <a:t>Benzene Specific Mode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95536" y="1333798"/>
            <a:ext cx="3456384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/>
              <a:t>Monitor up to 6 Gases</a:t>
            </a:r>
          </a:p>
          <a:p>
            <a:pPr marL="171450" indent="-171450">
              <a:buFont typeface="Courier New"/>
              <a:buChar char="o"/>
            </a:pPr>
            <a:r>
              <a:rPr lang="en-US" sz="1200" dirty="0"/>
              <a:t>H2S, CO, O2, LEL</a:t>
            </a:r>
          </a:p>
          <a:p>
            <a:pPr marL="171450" indent="-171450">
              <a:buFont typeface="Courier New"/>
              <a:buChar char="o"/>
            </a:pPr>
            <a:r>
              <a:rPr lang="en-US" sz="1200" dirty="0"/>
              <a:t>2 smart sensor slots</a:t>
            </a:r>
          </a:p>
          <a:p>
            <a:pPr marL="628650" lvl="1" indent="-171450">
              <a:buFont typeface="Courier New"/>
              <a:buChar char="o"/>
            </a:pPr>
            <a:r>
              <a:rPr lang="en-US" sz="1200" dirty="0"/>
              <a:t>PID for VOC’s</a:t>
            </a:r>
          </a:p>
          <a:p>
            <a:pPr marL="628650" lvl="1" indent="-171450">
              <a:buFont typeface="Courier New"/>
              <a:buChar char="o"/>
            </a:pPr>
            <a:r>
              <a:rPr lang="en-US" sz="1200" dirty="0"/>
              <a:t>IR for CH4, HC, &amp; CO2</a:t>
            </a:r>
          </a:p>
          <a:p>
            <a:pPr marL="628650" lvl="1" indent="-171450">
              <a:buFont typeface="Courier New"/>
              <a:buChar char="o"/>
            </a:pPr>
            <a:r>
              <a:rPr lang="en-US" sz="1200" dirty="0"/>
              <a:t>EC for NH3, Cl2, HCN, NO2, &amp; SO2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084168" y="1340768"/>
            <a:ext cx="3168352" cy="23391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/>
              <a:t>PID library of more than 600 VOC’s</a:t>
            </a:r>
          </a:p>
          <a:p>
            <a:pPr marL="171450" indent="-171450">
              <a:buFont typeface="Courier New"/>
              <a:buChar char="o"/>
            </a:pPr>
            <a:r>
              <a:rPr lang="en-US" sz="1200" dirty="0"/>
              <a:t>Accepts 10.6 and / or 10.0 PID lamps</a:t>
            </a:r>
          </a:p>
          <a:p>
            <a:pPr marL="171450" indent="-171450">
              <a:buFont typeface="Courier New"/>
              <a:buChar char="o"/>
            </a:pPr>
            <a:r>
              <a:rPr lang="en-US" sz="1200" dirty="0"/>
              <a:t>50,000 ppb / 6,000 ppm ranges</a:t>
            </a:r>
          </a:p>
          <a:p>
            <a:pPr marL="171450" lvl="0" indent="-171450" eaLnBrk="0" fontAlgn="base" hangingPunct="0">
              <a:spcBef>
                <a:spcPct val="0"/>
              </a:spcBef>
              <a:spcAft>
                <a:spcPct val="0"/>
              </a:spcAft>
              <a:buFont typeface="Courier New"/>
              <a:buChar char="o"/>
              <a:defRPr/>
            </a:pPr>
            <a:r>
              <a:rPr kumimoji="0" lang="en-US" altLang="ja-JP" sz="1200" kern="0" dirty="0"/>
              <a:t>10.0 Lamp for Benzene Specific</a:t>
            </a:r>
          </a:p>
          <a:p>
            <a:pPr marL="171450" indent="-171450" eaLnBrk="0" fontAlgn="base" hangingPunct="0">
              <a:spcBef>
                <a:spcPct val="0"/>
              </a:spcBef>
              <a:spcAft>
                <a:spcPct val="0"/>
              </a:spcAft>
              <a:buFont typeface="Courier New"/>
              <a:buChar char="o"/>
              <a:defRPr/>
            </a:pPr>
            <a:r>
              <a:rPr kumimoji="0" lang="en-US" altLang="ja-JP" sz="1200" kern="0" dirty="0"/>
              <a:t>11.7 Lamp available Q4 2018</a:t>
            </a:r>
          </a:p>
          <a:p>
            <a:pPr marL="171450" lvl="0" indent="-171450" eaLnBrk="0" fontAlgn="base" hangingPunct="0">
              <a:spcBef>
                <a:spcPct val="0"/>
              </a:spcBef>
              <a:spcAft>
                <a:spcPct val="0"/>
              </a:spcAft>
              <a:buFont typeface="Courier New"/>
              <a:buChar char="o"/>
              <a:defRPr/>
            </a:pPr>
            <a:r>
              <a:rPr kumimoji="0" lang="en-US" altLang="ja-JP" sz="1200" kern="0" dirty="0"/>
              <a:t>11.7 Lamp for  carbon tetrachloride, acrylonitrile, chloroform, methanol, and refrigerants (R-143, R-132A)</a:t>
            </a:r>
          </a:p>
          <a:p>
            <a:pPr marL="171450" lvl="0" indent="-171450" eaLnBrk="0" fontAlgn="base" hangingPunct="0">
              <a:spcBef>
                <a:spcPct val="0"/>
              </a:spcBef>
              <a:spcAft>
                <a:spcPct val="0"/>
              </a:spcAft>
              <a:buFont typeface="Courier New"/>
              <a:buChar char="o"/>
              <a:defRPr/>
            </a:pPr>
            <a:r>
              <a:rPr kumimoji="0" lang="en-US" altLang="ja-JP" sz="1200" kern="0" dirty="0"/>
              <a:t>PID sensors can be combined</a:t>
            </a:r>
            <a:endParaRPr kumimoji="0" lang="en-US" altLang="ja-JP" sz="1050" kern="0" dirty="0"/>
          </a:p>
          <a:p>
            <a:pPr marL="171450" indent="-171450">
              <a:buFont typeface="Courier New"/>
              <a:buChar char="o"/>
            </a:pPr>
            <a:r>
              <a:rPr lang="en-US" sz="1200" dirty="0"/>
              <a:t>Easily choose a target VOC</a:t>
            </a:r>
          </a:p>
          <a:p>
            <a:pPr marL="628650" lvl="1" indent="-171450">
              <a:buFont typeface="Courier New"/>
              <a:buChar char="o"/>
            </a:pPr>
            <a:r>
              <a:rPr lang="en-US" sz="1200" dirty="0"/>
              <a:t>User defined VOC list of 30</a:t>
            </a:r>
          </a:p>
          <a:p>
            <a:pPr marL="628650" lvl="1" indent="-171450">
              <a:buFont typeface="Courier New"/>
              <a:buChar char="o"/>
            </a:pPr>
            <a:r>
              <a:rPr lang="en-US" sz="1200" dirty="0"/>
              <a:t>Recently used VOC list last 8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084168" y="4077072"/>
            <a:ext cx="2808312" cy="1415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/>
              <a:t>LCD display</a:t>
            </a:r>
          </a:p>
          <a:p>
            <a:pPr marL="171450" indent="-171450">
              <a:buFont typeface="Courier New"/>
              <a:buChar char="o"/>
            </a:pPr>
            <a:r>
              <a:rPr lang="en-US" sz="1200" dirty="0"/>
              <a:t>Auto flip display</a:t>
            </a:r>
          </a:p>
          <a:p>
            <a:pPr marL="171450" indent="-171450">
              <a:buFont typeface="Courier New"/>
              <a:buChar char="o"/>
            </a:pPr>
            <a:r>
              <a:rPr lang="en-US" sz="1200" dirty="0"/>
              <a:t>Peak bar graphs</a:t>
            </a:r>
          </a:p>
          <a:p>
            <a:pPr marL="171450" indent="-171450">
              <a:buFont typeface="Courier New"/>
              <a:buChar char="o"/>
            </a:pPr>
            <a:r>
              <a:rPr lang="en-US" sz="1200" dirty="0"/>
              <a:t>Adjustable auto backlight</a:t>
            </a:r>
          </a:p>
          <a:p>
            <a:pPr marL="171450" indent="-171450">
              <a:buFont typeface="Courier New"/>
              <a:buChar char="o"/>
            </a:pPr>
            <a:r>
              <a:rPr lang="en-US" sz="1200" dirty="0"/>
              <a:t>Customize order of gases</a:t>
            </a:r>
          </a:p>
          <a:p>
            <a:pPr marL="171450" indent="-171450">
              <a:buFont typeface="Courier New"/>
              <a:buChar char="o"/>
            </a:pPr>
            <a:r>
              <a:rPr lang="en-US" sz="1200" dirty="0"/>
              <a:t>Single gas view with large font &amp; auto sequence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95536" y="4941168"/>
            <a:ext cx="2808312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/>
              <a:t>LEL Protection mode</a:t>
            </a:r>
          </a:p>
          <a:p>
            <a:r>
              <a:rPr lang="en-US" sz="1200" dirty="0"/>
              <a:t>Shields LEL sensor from damaging VOC exposure</a:t>
            </a:r>
          </a:p>
        </p:txBody>
      </p:sp>
    </p:spTree>
    <p:extLst>
      <p:ext uri="{BB962C8B-B14F-4D97-AF65-F5344CB8AC3E}">
        <p14:creationId xmlns:p14="http://schemas.microsoft.com/office/powerpoint/2010/main" val="21024344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9" grpId="0"/>
      <p:bldP spid="1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n-US" sz="2800" b="1" dirty="0"/>
              <a:t>Calibration</a:t>
            </a:r>
          </a:p>
        </p:txBody>
      </p:sp>
      <p:sp>
        <p:nvSpPr>
          <p:cNvPr id="4" name="Content Placeholder 2"/>
          <p:cNvSpPr txBox="1">
            <a:spLocks/>
          </p:cNvSpPr>
          <p:nvPr/>
        </p:nvSpPr>
        <p:spPr bwMode="auto">
          <a:xfrm>
            <a:off x="179512" y="1916832"/>
            <a:ext cx="4680520" cy="49411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dirty="0"/>
              <a:t>Once reading stabilizes, press </a:t>
            </a:r>
            <a:r>
              <a:rPr lang="en-US" sz="2800" dirty="0">
                <a:solidFill>
                  <a:srgbClr val="000000"/>
                </a:solidFill>
              </a:rPr>
              <a:t>the</a:t>
            </a:r>
            <a:r>
              <a:rPr lang="en-US" sz="2800" b="1" dirty="0">
                <a:solidFill>
                  <a:schemeClr val="accent1"/>
                </a:solidFill>
              </a:rPr>
              <a:t> POWER/ENTER</a:t>
            </a:r>
            <a:r>
              <a:rPr lang="en-US" sz="2800" dirty="0"/>
              <a:t> key to calibrate the unit. The unit will either “PASS” or “FAIL”</a:t>
            </a:r>
          </a:p>
          <a:p>
            <a:pPr marL="0" indent="0">
              <a:buNone/>
            </a:pPr>
            <a:endParaRPr lang="en-US" sz="2800" dirty="0"/>
          </a:p>
        </p:txBody>
      </p:sp>
      <p:pic>
        <p:nvPicPr>
          <p:cNvPr id="7" name="図 4"/>
          <p:cNvPicPr/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868144" y="4509120"/>
            <a:ext cx="2187979" cy="2216421"/>
          </a:xfrm>
          <a:prstGeom prst="rect">
            <a:avLst/>
          </a:prstGeom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53640926-AAD7-44d8-BBD7-CCE9431645EC}">
              <a14:shadowObscured xmlns="" xmlns:a14="http://schemas.microsoft.com/office/drawing/2010/main"/>
            </a:ext>
          </a:extLst>
        </p:spPr>
      </p:pic>
      <p:pic>
        <p:nvPicPr>
          <p:cNvPr id="8" name="Picture 7" descr="6000_croppe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04048" y="1124744"/>
            <a:ext cx="3824330" cy="345192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Picture 8" descr="Usermode23.jpg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40152" y="1700808"/>
            <a:ext cx="1874520" cy="2377440"/>
          </a:xfrm>
          <a:prstGeom prst="rect">
            <a:avLst/>
          </a:prstGeom>
        </p:spPr>
      </p:pic>
      <p:sp>
        <p:nvSpPr>
          <p:cNvPr id="11" name="Oval 10"/>
          <p:cNvSpPr/>
          <p:nvPr/>
        </p:nvSpPr>
        <p:spPr>
          <a:xfrm>
            <a:off x="6300192" y="5640400"/>
            <a:ext cx="1368152" cy="524904"/>
          </a:xfrm>
          <a:prstGeom prst="ellipse">
            <a:avLst/>
          </a:prstGeom>
          <a:solidFill>
            <a:schemeClr val="accent1">
              <a:alpha val="30000"/>
            </a:schemeClr>
          </a:solidFill>
          <a:ln>
            <a:solidFill>
              <a:schemeClr val="accent1">
                <a:shade val="95000"/>
                <a:satMod val="10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ounded Rectangle 11"/>
          <p:cNvSpPr/>
          <p:nvPr/>
        </p:nvSpPr>
        <p:spPr>
          <a:xfrm>
            <a:off x="2123728" y="2348880"/>
            <a:ext cx="2520280" cy="504056"/>
          </a:xfrm>
          <a:prstGeom prst="roundRect">
            <a:avLst/>
          </a:prstGeom>
          <a:gradFill>
            <a:gsLst>
              <a:gs pos="0">
                <a:schemeClr val="accent1">
                  <a:tint val="100000"/>
                  <a:shade val="100000"/>
                  <a:satMod val="130000"/>
                  <a:alpha val="17000"/>
                </a:schemeClr>
              </a:gs>
              <a:gs pos="100000">
                <a:schemeClr val="accent1">
                  <a:tint val="50000"/>
                  <a:shade val="100000"/>
                  <a:satMod val="350000"/>
                  <a:alpha val="17000"/>
                </a:schemeClr>
              </a:gs>
            </a:gsLst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2891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repeatCount="indefinite" fill="remove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 override="childStyle">
                                        <p:cTn id="6" dur="500" autoRev="1" fill="remove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autoRev="1" fill="remove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500" autoRev="1" fill="remove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autoRev="1" fill="remove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11" dur="10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50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n-US" sz="2800" b="1" dirty="0"/>
              <a:t>Calibration</a:t>
            </a:r>
          </a:p>
        </p:txBody>
      </p:sp>
      <p:sp>
        <p:nvSpPr>
          <p:cNvPr id="4" name="Content Placeholder 2"/>
          <p:cNvSpPr txBox="1">
            <a:spLocks/>
          </p:cNvSpPr>
          <p:nvPr/>
        </p:nvSpPr>
        <p:spPr bwMode="auto">
          <a:xfrm>
            <a:off x="179512" y="1916832"/>
            <a:ext cx="4680520" cy="49411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dirty="0"/>
              <a:t>Once completed, the GX-6000 will show you the calibrated values.</a:t>
            </a:r>
          </a:p>
          <a:p>
            <a:pPr marL="0" indent="0">
              <a:buNone/>
            </a:pPr>
            <a:endParaRPr lang="en-US" sz="2800" dirty="0"/>
          </a:p>
        </p:txBody>
      </p:sp>
      <p:pic>
        <p:nvPicPr>
          <p:cNvPr id="5" name="図 4"/>
          <p:cNvPicPr/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868144" y="4509120"/>
            <a:ext cx="2187979" cy="2216421"/>
          </a:xfrm>
          <a:prstGeom prst="rect">
            <a:avLst/>
          </a:prstGeom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53640926-AAD7-44d8-BBD7-CCE9431645EC}">
              <a14:shadowObscured xmlns="" xmlns:a14="http://schemas.microsoft.com/office/drawing/2010/main"/>
            </a:ext>
          </a:extLst>
        </p:spPr>
      </p:pic>
      <p:pic>
        <p:nvPicPr>
          <p:cNvPr id="6" name="Picture 5" descr="6000_croppe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04048" y="1124744"/>
            <a:ext cx="3824330" cy="345192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Picture 6" descr="GX6000customizabledisplay4channel2.jpg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40152" y="1700808"/>
            <a:ext cx="1874520" cy="2377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9567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n-US" sz="2800" b="1" dirty="0"/>
              <a:t>Calibration</a:t>
            </a:r>
          </a:p>
        </p:txBody>
      </p:sp>
      <p:sp>
        <p:nvSpPr>
          <p:cNvPr id="4" name="Content Placeholder 2"/>
          <p:cNvSpPr txBox="1">
            <a:spLocks/>
          </p:cNvSpPr>
          <p:nvPr/>
        </p:nvSpPr>
        <p:spPr bwMode="auto">
          <a:xfrm>
            <a:off x="179512" y="1916832"/>
            <a:ext cx="4680520" cy="49411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dirty="0"/>
              <a:t>Remove the tubing from the top of the GX-6000 and reattach the rubber nozzle.</a:t>
            </a:r>
          </a:p>
          <a:p>
            <a:r>
              <a:rPr lang="en-US" sz="2800" dirty="0"/>
              <a:t>Remove the demand flow regulator from the cylinder and store kit for future use.</a:t>
            </a:r>
          </a:p>
          <a:p>
            <a:pPr marL="0" indent="0">
              <a:buNone/>
            </a:pPr>
            <a:endParaRPr lang="en-US" sz="28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60032" y="2492896"/>
            <a:ext cx="4112903" cy="2994692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836907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n-US" sz="2800" b="1" dirty="0"/>
              <a:t>Programming Modes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43200" y="2222500"/>
            <a:ext cx="3657356" cy="2407760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230007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n-US" sz="2800" b="1" dirty="0"/>
              <a:t>USER Mode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idx="1"/>
          </p:nvPr>
        </p:nvSpPr>
        <p:spPr>
          <a:xfrm>
            <a:off x="179512" y="1412776"/>
            <a:ext cx="4824536" cy="4464496"/>
          </a:xfrm>
        </p:spPr>
        <p:txBody>
          <a:bodyPr/>
          <a:lstStyle/>
          <a:p>
            <a:r>
              <a:rPr lang="en-US" sz="2400" dirty="0"/>
              <a:t>With the unit OFF, press and hold the </a:t>
            </a:r>
            <a:r>
              <a:rPr lang="en-US" sz="2400" b="1" dirty="0">
                <a:solidFill>
                  <a:srgbClr val="4F81BD"/>
                </a:solidFill>
              </a:rPr>
              <a:t>AIR</a:t>
            </a:r>
            <a:r>
              <a:rPr lang="en-US" sz="2400" dirty="0"/>
              <a:t> and </a:t>
            </a:r>
            <a:r>
              <a:rPr lang="en-US" sz="2400" b="1" dirty="0">
                <a:solidFill>
                  <a:srgbClr val="4F81BD"/>
                </a:solidFill>
              </a:rPr>
              <a:t>SHIFT</a:t>
            </a:r>
            <a:r>
              <a:rPr lang="en-US" sz="2400" dirty="0"/>
              <a:t> keys.</a:t>
            </a:r>
          </a:p>
          <a:p>
            <a:r>
              <a:rPr lang="en-US" sz="2400" dirty="0"/>
              <a:t>Press the </a:t>
            </a:r>
            <a:r>
              <a:rPr lang="en-US" sz="2400" b="1" dirty="0">
                <a:solidFill>
                  <a:srgbClr val="FF0000"/>
                </a:solidFill>
              </a:rPr>
              <a:t>POWER/ENTER </a:t>
            </a:r>
            <a:r>
              <a:rPr lang="en-US" sz="2400" dirty="0"/>
              <a:t>key to turn on.</a:t>
            </a:r>
          </a:p>
          <a:p>
            <a:r>
              <a:rPr lang="en-US" sz="2400" dirty="0"/>
              <a:t>USER MODE and MAINTENANCE mode will be displayed.</a:t>
            </a:r>
          </a:p>
          <a:p>
            <a:r>
              <a:rPr lang="en-US" sz="2400" dirty="0"/>
              <a:t>Cursor will be next to USER MODE, press the </a:t>
            </a:r>
            <a:r>
              <a:rPr lang="en-US" sz="2400" b="1" dirty="0">
                <a:solidFill>
                  <a:srgbClr val="FF0000"/>
                </a:solidFill>
              </a:rPr>
              <a:t>POWER/ENTER</a:t>
            </a:r>
            <a:r>
              <a:rPr lang="en-US" sz="2400" b="1" dirty="0"/>
              <a:t> </a:t>
            </a:r>
            <a:r>
              <a:rPr lang="en-US" sz="2400" dirty="0"/>
              <a:t>key to select.</a:t>
            </a:r>
          </a:p>
        </p:txBody>
      </p:sp>
      <p:pic>
        <p:nvPicPr>
          <p:cNvPr id="12" name="図 4"/>
          <p:cNvPicPr/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868144" y="4509120"/>
            <a:ext cx="2187979" cy="2216421"/>
          </a:xfrm>
          <a:prstGeom prst="rect">
            <a:avLst/>
          </a:prstGeom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53640926-AAD7-44d8-BBD7-CCE9431645EC}">
              <a14:shadowObscured xmlns="" xmlns:a14="http://schemas.microsoft.com/office/drawing/2010/main"/>
            </a:ext>
          </a:extLst>
        </p:spPr>
      </p:pic>
      <p:pic>
        <p:nvPicPr>
          <p:cNvPr id="13" name="Picture 12" descr="6000_croppe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04048" y="1124744"/>
            <a:ext cx="3824330" cy="345192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5" name="Oval 14"/>
          <p:cNvSpPr/>
          <p:nvPr/>
        </p:nvSpPr>
        <p:spPr>
          <a:xfrm>
            <a:off x="6660232" y="5301208"/>
            <a:ext cx="590517" cy="524904"/>
          </a:xfrm>
          <a:prstGeom prst="ellipse">
            <a:avLst/>
          </a:prstGeom>
          <a:solidFill>
            <a:schemeClr val="accent1">
              <a:alpha val="30000"/>
            </a:schemeClr>
          </a:solidFill>
          <a:ln>
            <a:solidFill>
              <a:schemeClr val="accent1">
                <a:shade val="95000"/>
                <a:satMod val="10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6372200" y="5640400"/>
            <a:ext cx="1224136" cy="524904"/>
          </a:xfrm>
          <a:prstGeom prst="ellipse">
            <a:avLst/>
          </a:prstGeom>
          <a:solidFill>
            <a:srgbClr val="FF0000">
              <a:alpha val="30000"/>
            </a:srgbClr>
          </a:solidFill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 descr="Usermode1.jpg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40152" y="1700808"/>
            <a:ext cx="1874520" cy="2377440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7" name="Oval 16"/>
          <p:cNvSpPr/>
          <p:nvPr/>
        </p:nvSpPr>
        <p:spPr>
          <a:xfrm>
            <a:off x="6660232" y="4869160"/>
            <a:ext cx="590517" cy="524904"/>
          </a:xfrm>
          <a:prstGeom prst="ellipse">
            <a:avLst/>
          </a:prstGeom>
          <a:solidFill>
            <a:schemeClr val="accent1">
              <a:alpha val="30000"/>
            </a:schemeClr>
          </a:solidFill>
          <a:ln>
            <a:solidFill>
              <a:schemeClr val="accent1">
                <a:shade val="95000"/>
                <a:satMod val="10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ounded Rectangle 9"/>
          <p:cNvSpPr/>
          <p:nvPr/>
        </p:nvSpPr>
        <p:spPr>
          <a:xfrm>
            <a:off x="1907704" y="2204864"/>
            <a:ext cx="2160240" cy="432048"/>
          </a:xfrm>
          <a:prstGeom prst="roundRect">
            <a:avLst/>
          </a:prstGeom>
          <a:gradFill>
            <a:gsLst>
              <a:gs pos="99000">
                <a:srgbClr val="FF0000">
                  <a:alpha val="17000"/>
                </a:srgbClr>
              </a:gs>
              <a:gs pos="100000">
                <a:schemeClr val="accent1">
                  <a:tint val="50000"/>
                  <a:shade val="100000"/>
                  <a:satMod val="350000"/>
                  <a:alpha val="17000"/>
                </a:schemeClr>
              </a:gs>
            </a:gsLst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ounded Rectangle 10"/>
          <p:cNvSpPr/>
          <p:nvPr/>
        </p:nvSpPr>
        <p:spPr>
          <a:xfrm>
            <a:off x="1907704" y="1844824"/>
            <a:ext cx="576064" cy="360040"/>
          </a:xfrm>
          <a:prstGeom prst="roundRect">
            <a:avLst/>
          </a:prstGeom>
          <a:gradFill>
            <a:gsLst>
              <a:gs pos="0">
                <a:schemeClr val="accent1">
                  <a:tint val="100000"/>
                  <a:shade val="100000"/>
                  <a:satMod val="130000"/>
                  <a:alpha val="17000"/>
                </a:schemeClr>
              </a:gs>
              <a:gs pos="100000">
                <a:schemeClr val="accent1">
                  <a:tint val="50000"/>
                  <a:shade val="100000"/>
                  <a:satMod val="350000"/>
                  <a:alpha val="17000"/>
                </a:schemeClr>
              </a:gs>
            </a:gsLst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ounded Rectangle 13"/>
          <p:cNvSpPr/>
          <p:nvPr/>
        </p:nvSpPr>
        <p:spPr>
          <a:xfrm>
            <a:off x="3131840" y="1844824"/>
            <a:ext cx="864096" cy="360040"/>
          </a:xfrm>
          <a:prstGeom prst="roundRect">
            <a:avLst/>
          </a:prstGeom>
          <a:gradFill>
            <a:gsLst>
              <a:gs pos="0">
                <a:schemeClr val="accent1">
                  <a:tint val="100000"/>
                  <a:shade val="100000"/>
                  <a:satMod val="130000"/>
                  <a:alpha val="17000"/>
                </a:schemeClr>
              </a:gs>
              <a:gs pos="100000">
                <a:schemeClr val="accent1">
                  <a:tint val="50000"/>
                  <a:shade val="100000"/>
                  <a:satMod val="350000"/>
                  <a:alpha val="17000"/>
                </a:schemeClr>
              </a:gs>
            </a:gsLst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ounded Rectangle 17"/>
          <p:cNvSpPr/>
          <p:nvPr/>
        </p:nvSpPr>
        <p:spPr>
          <a:xfrm>
            <a:off x="3059832" y="4581128"/>
            <a:ext cx="1224136" cy="432048"/>
          </a:xfrm>
          <a:prstGeom prst="roundRect">
            <a:avLst/>
          </a:prstGeom>
          <a:gradFill>
            <a:gsLst>
              <a:gs pos="99000">
                <a:srgbClr val="FF0000">
                  <a:alpha val="17000"/>
                </a:srgbClr>
              </a:gs>
              <a:gs pos="100000">
                <a:schemeClr val="accent1">
                  <a:tint val="50000"/>
                  <a:shade val="100000"/>
                  <a:satMod val="350000"/>
                  <a:alpha val="17000"/>
                </a:schemeClr>
              </a:gs>
            </a:gsLst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ounded Rectangle 18"/>
          <p:cNvSpPr/>
          <p:nvPr/>
        </p:nvSpPr>
        <p:spPr>
          <a:xfrm>
            <a:off x="539552" y="4941168"/>
            <a:ext cx="936104" cy="432048"/>
          </a:xfrm>
          <a:prstGeom prst="roundRect">
            <a:avLst/>
          </a:prstGeom>
          <a:gradFill>
            <a:gsLst>
              <a:gs pos="99000">
                <a:srgbClr val="FF0000">
                  <a:alpha val="17000"/>
                </a:srgbClr>
              </a:gs>
              <a:gs pos="100000">
                <a:schemeClr val="accent1">
                  <a:tint val="50000"/>
                  <a:shade val="100000"/>
                  <a:satMod val="350000"/>
                  <a:alpha val="17000"/>
                </a:schemeClr>
              </a:gs>
            </a:gsLst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5647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repeatCount="indefinite" fill="remove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 override="childStyle">
                                        <p:cTn id="6" dur="50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50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11" dur="10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50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27" presetClass="emph" presetSubtype="0" repeatCount="indefinite" fill="remove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 override="childStyle">
                                        <p:cTn id="14" dur="500" autoRev="1" fill="remove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5" dur="500" autoRev="1" fill="remove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6" dur="500" autoRev="1" fill="remove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500" autoRev="1" fill="remove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19" dur="10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50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22" dur="10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50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25" dur="10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50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28" dur="10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50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31" dur="10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50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0" grpId="0" animBg="1"/>
      <p:bldP spid="11" grpId="0" animBg="1"/>
      <p:bldP spid="14" grpId="0" animBg="1"/>
      <p:bldP spid="18" grpId="0" animBg="1"/>
      <p:bldP spid="1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n-US" sz="2800" b="1" dirty="0"/>
              <a:t>USER Mode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4402832" cy="4525963"/>
          </a:xfrm>
        </p:spPr>
        <p:txBody>
          <a:bodyPr/>
          <a:lstStyle/>
          <a:p>
            <a:r>
              <a:rPr lang="en-US" sz="2800" dirty="0"/>
              <a:t>USER will be displayed on the top.</a:t>
            </a:r>
          </a:p>
          <a:p>
            <a:r>
              <a:rPr lang="en-US" sz="2800" dirty="0"/>
              <a:t>The following menu will be displayed:</a:t>
            </a:r>
          </a:p>
        </p:txBody>
      </p:sp>
      <p:pic>
        <p:nvPicPr>
          <p:cNvPr id="5" name="図 4"/>
          <p:cNvPicPr/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868144" y="4509120"/>
            <a:ext cx="2187979" cy="2216421"/>
          </a:xfrm>
          <a:prstGeom prst="rect">
            <a:avLst/>
          </a:prstGeom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53640926-AAD7-44d8-BBD7-CCE9431645EC}">
              <a14:shadowObscured xmlns="" xmlns:a14="http://schemas.microsoft.com/office/drawing/2010/main"/>
            </a:ext>
          </a:extLst>
        </p:spPr>
      </p:pic>
      <p:pic>
        <p:nvPicPr>
          <p:cNvPr id="6" name="Picture 5" descr="6000_croppe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04048" y="1124744"/>
            <a:ext cx="3824330" cy="345192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Picture 3" descr="Usermode2.jpg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40152" y="1700808"/>
            <a:ext cx="1874520" cy="2377440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81639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n-US" sz="2800" b="1" dirty="0"/>
              <a:t>USER Mode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idx="1"/>
          </p:nvPr>
        </p:nvSpPr>
        <p:spPr>
          <a:xfrm>
            <a:off x="457200" y="1268760"/>
            <a:ext cx="4474840" cy="5184576"/>
          </a:xfrm>
        </p:spPr>
        <p:txBody>
          <a:bodyPr/>
          <a:lstStyle/>
          <a:p>
            <a:r>
              <a:rPr lang="en-US" sz="2400" dirty="0"/>
              <a:t>Using the </a:t>
            </a:r>
            <a:r>
              <a:rPr lang="en-US" sz="2400" b="1" dirty="0">
                <a:solidFill>
                  <a:schemeClr val="accent1"/>
                </a:solidFill>
              </a:rPr>
              <a:t>AIR</a:t>
            </a:r>
            <a:r>
              <a:rPr lang="en-US" sz="2400" dirty="0"/>
              <a:t> or </a:t>
            </a:r>
            <a:r>
              <a:rPr lang="en-US" sz="2400" b="1" dirty="0">
                <a:solidFill>
                  <a:srgbClr val="4F81BD"/>
                </a:solidFill>
              </a:rPr>
              <a:t>SHIFT</a:t>
            </a:r>
            <a:r>
              <a:rPr lang="en-US" sz="2400" dirty="0"/>
              <a:t> keys, select the function that you want and press the </a:t>
            </a:r>
            <a:r>
              <a:rPr lang="en-US" sz="2400" b="1" dirty="0">
                <a:solidFill>
                  <a:srgbClr val="FF0000"/>
                </a:solidFill>
              </a:rPr>
              <a:t>POWER/ENTER </a:t>
            </a:r>
            <a:r>
              <a:rPr lang="en-US" sz="2400" dirty="0"/>
              <a:t>key to select.</a:t>
            </a:r>
          </a:p>
          <a:p>
            <a:r>
              <a:rPr lang="en-US" sz="2400" dirty="0"/>
              <a:t>When completed use the </a:t>
            </a:r>
            <a:r>
              <a:rPr lang="en-US" sz="2400" b="1" dirty="0">
                <a:solidFill>
                  <a:schemeClr val="accent1"/>
                </a:solidFill>
              </a:rPr>
              <a:t>SHIFT</a:t>
            </a:r>
            <a:r>
              <a:rPr lang="en-US" sz="2400" dirty="0"/>
              <a:t> key to scroll to START MEASURE to return to normal operation.</a:t>
            </a:r>
          </a:p>
        </p:txBody>
      </p:sp>
      <p:pic>
        <p:nvPicPr>
          <p:cNvPr id="9" name="図 4"/>
          <p:cNvPicPr/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868144" y="4509120"/>
            <a:ext cx="2187979" cy="2216421"/>
          </a:xfrm>
          <a:prstGeom prst="rect">
            <a:avLst/>
          </a:prstGeom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53640926-AAD7-44d8-BBD7-CCE9431645EC}">
              <a14:shadowObscured xmlns="" xmlns:a14="http://schemas.microsoft.com/office/drawing/2010/main"/>
            </a:ext>
          </a:extLst>
        </p:spPr>
      </p:pic>
      <p:pic>
        <p:nvPicPr>
          <p:cNvPr id="10" name="Picture 9" descr="6000_croppe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04048" y="1124744"/>
            <a:ext cx="3824330" cy="345192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1" name="Oval 10"/>
          <p:cNvSpPr/>
          <p:nvPr/>
        </p:nvSpPr>
        <p:spPr>
          <a:xfrm>
            <a:off x="6660232" y="5301208"/>
            <a:ext cx="590517" cy="524904"/>
          </a:xfrm>
          <a:prstGeom prst="ellipse">
            <a:avLst/>
          </a:prstGeom>
          <a:solidFill>
            <a:schemeClr val="accent1">
              <a:alpha val="30000"/>
            </a:schemeClr>
          </a:solidFill>
          <a:ln>
            <a:solidFill>
              <a:schemeClr val="accent1">
                <a:shade val="95000"/>
                <a:satMod val="10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6372200" y="5640400"/>
            <a:ext cx="1224136" cy="524904"/>
          </a:xfrm>
          <a:prstGeom prst="ellipse">
            <a:avLst/>
          </a:prstGeom>
          <a:solidFill>
            <a:srgbClr val="FF0000">
              <a:alpha val="30000"/>
            </a:srgbClr>
          </a:solidFill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6660232" y="4869160"/>
            <a:ext cx="590517" cy="524904"/>
          </a:xfrm>
          <a:prstGeom prst="ellipse">
            <a:avLst/>
          </a:prstGeom>
          <a:solidFill>
            <a:schemeClr val="accent1">
              <a:alpha val="30000"/>
            </a:schemeClr>
          </a:solidFill>
          <a:ln>
            <a:solidFill>
              <a:schemeClr val="accent1">
                <a:shade val="95000"/>
                <a:satMod val="10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 descr="Usermode3.jpg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40152" y="1700808"/>
            <a:ext cx="1874520" cy="2377440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3" name="Rounded Rectangle 12"/>
          <p:cNvSpPr/>
          <p:nvPr/>
        </p:nvSpPr>
        <p:spPr>
          <a:xfrm>
            <a:off x="827584" y="2420888"/>
            <a:ext cx="2160240" cy="432048"/>
          </a:xfrm>
          <a:prstGeom prst="roundRect">
            <a:avLst/>
          </a:prstGeom>
          <a:gradFill>
            <a:gsLst>
              <a:gs pos="99000">
                <a:srgbClr val="FF0000">
                  <a:alpha val="17000"/>
                </a:srgbClr>
              </a:gs>
              <a:gs pos="100000">
                <a:schemeClr val="accent1">
                  <a:tint val="50000"/>
                  <a:shade val="100000"/>
                  <a:satMod val="350000"/>
                  <a:alpha val="17000"/>
                </a:schemeClr>
              </a:gs>
            </a:gsLst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596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6" dur="10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50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9" dur="10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50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n-US" sz="2800" b="1" dirty="0"/>
              <a:t>MAINTENANCE Mode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idx="1"/>
          </p:nvPr>
        </p:nvSpPr>
        <p:spPr>
          <a:xfrm>
            <a:off x="457200" y="1196752"/>
            <a:ext cx="4474840" cy="5184576"/>
          </a:xfrm>
        </p:spPr>
        <p:txBody>
          <a:bodyPr/>
          <a:lstStyle/>
          <a:p>
            <a:r>
              <a:rPr lang="en-US" sz="2400" dirty="0"/>
              <a:t>With the unit OFF, press and hold the </a:t>
            </a:r>
            <a:r>
              <a:rPr lang="en-US" sz="2400" b="1" dirty="0">
                <a:solidFill>
                  <a:srgbClr val="4F81BD"/>
                </a:solidFill>
              </a:rPr>
              <a:t>AIR</a:t>
            </a:r>
            <a:r>
              <a:rPr lang="en-US" sz="2400" dirty="0"/>
              <a:t> and </a:t>
            </a:r>
            <a:r>
              <a:rPr lang="en-US" sz="2400" b="1" dirty="0">
                <a:solidFill>
                  <a:srgbClr val="4F81BD"/>
                </a:solidFill>
              </a:rPr>
              <a:t>SHIFT</a:t>
            </a:r>
            <a:r>
              <a:rPr lang="en-US" sz="2400" dirty="0"/>
              <a:t> keys.</a:t>
            </a:r>
          </a:p>
          <a:p>
            <a:r>
              <a:rPr lang="en-US" sz="2400" dirty="0"/>
              <a:t>Press the </a:t>
            </a:r>
            <a:r>
              <a:rPr lang="en-US" sz="2400" b="1" dirty="0">
                <a:solidFill>
                  <a:srgbClr val="FF0000"/>
                </a:solidFill>
              </a:rPr>
              <a:t>POWER/ENTER </a:t>
            </a:r>
            <a:r>
              <a:rPr lang="en-US" sz="2400" dirty="0"/>
              <a:t>key to turn instrument ON.</a:t>
            </a:r>
          </a:p>
          <a:p>
            <a:r>
              <a:rPr lang="en-US" sz="2400" dirty="0"/>
              <a:t>USER MODE and MAINTENANCE mode will be displayed.</a:t>
            </a:r>
          </a:p>
          <a:p>
            <a:r>
              <a:rPr lang="en-US" sz="2400" dirty="0"/>
              <a:t>Cursor will be next to USER MODE, press the </a:t>
            </a:r>
            <a:r>
              <a:rPr lang="en-US" sz="2400" b="1" dirty="0">
                <a:solidFill>
                  <a:schemeClr val="accent1"/>
                </a:solidFill>
              </a:rPr>
              <a:t>SHIFT</a:t>
            </a:r>
            <a:r>
              <a:rPr lang="en-US" sz="2400" dirty="0"/>
              <a:t> key to move cursor to MAINTENANCE, then press </a:t>
            </a:r>
            <a:r>
              <a:rPr lang="en-US" sz="2400" b="1" dirty="0">
                <a:solidFill>
                  <a:srgbClr val="FF0000"/>
                </a:solidFill>
              </a:rPr>
              <a:t>POWER/ENTER</a:t>
            </a:r>
            <a:r>
              <a:rPr lang="en-US" sz="2400" dirty="0"/>
              <a:t>.</a:t>
            </a:r>
          </a:p>
        </p:txBody>
      </p:sp>
      <p:pic>
        <p:nvPicPr>
          <p:cNvPr id="10" name="図 4"/>
          <p:cNvPicPr/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868144" y="4509120"/>
            <a:ext cx="2187979" cy="2216421"/>
          </a:xfrm>
          <a:prstGeom prst="rect">
            <a:avLst/>
          </a:prstGeom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53640926-AAD7-44d8-BBD7-CCE9431645EC}">
              <a14:shadowObscured xmlns="" xmlns:a14="http://schemas.microsoft.com/office/drawing/2010/main"/>
            </a:ext>
          </a:extLst>
        </p:spPr>
      </p:pic>
      <p:pic>
        <p:nvPicPr>
          <p:cNvPr id="11" name="Picture 10" descr="6000_croppe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04048" y="1124744"/>
            <a:ext cx="3824330" cy="345192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2" name="Oval 11"/>
          <p:cNvSpPr/>
          <p:nvPr/>
        </p:nvSpPr>
        <p:spPr>
          <a:xfrm>
            <a:off x="6660232" y="5301208"/>
            <a:ext cx="590517" cy="524904"/>
          </a:xfrm>
          <a:prstGeom prst="ellipse">
            <a:avLst/>
          </a:prstGeom>
          <a:solidFill>
            <a:schemeClr val="accent1">
              <a:alpha val="30000"/>
            </a:schemeClr>
          </a:solidFill>
          <a:ln>
            <a:solidFill>
              <a:schemeClr val="accent1">
                <a:shade val="95000"/>
                <a:satMod val="10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6372200" y="5640400"/>
            <a:ext cx="1224136" cy="524904"/>
          </a:xfrm>
          <a:prstGeom prst="ellipse">
            <a:avLst/>
          </a:prstGeom>
          <a:solidFill>
            <a:srgbClr val="FF0000">
              <a:alpha val="30000"/>
            </a:srgbClr>
          </a:solidFill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6660232" y="4869160"/>
            <a:ext cx="590517" cy="524904"/>
          </a:xfrm>
          <a:prstGeom prst="ellipse">
            <a:avLst/>
          </a:prstGeom>
          <a:solidFill>
            <a:schemeClr val="accent1">
              <a:alpha val="30000"/>
            </a:schemeClr>
          </a:solidFill>
          <a:ln>
            <a:solidFill>
              <a:schemeClr val="accent1">
                <a:shade val="95000"/>
                <a:satMod val="10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40152" y="1700808"/>
            <a:ext cx="1874520" cy="2377440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7" name="Rounded Rectangle 16"/>
          <p:cNvSpPr/>
          <p:nvPr/>
        </p:nvSpPr>
        <p:spPr>
          <a:xfrm>
            <a:off x="2195736" y="2420888"/>
            <a:ext cx="2160240" cy="432048"/>
          </a:xfrm>
          <a:prstGeom prst="roundRect">
            <a:avLst/>
          </a:prstGeom>
          <a:gradFill>
            <a:gsLst>
              <a:gs pos="99000">
                <a:srgbClr val="FF0000">
                  <a:alpha val="17000"/>
                </a:srgbClr>
              </a:gs>
              <a:gs pos="100000">
                <a:schemeClr val="accent1">
                  <a:tint val="50000"/>
                  <a:shade val="100000"/>
                  <a:satMod val="350000"/>
                  <a:alpha val="17000"/>
                </a:schemeClr>
              </a:gs>
            </a:gsLst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ounded Rectangle 17"/>
          <p:cNvSpPr/>
          <p:nvPr/>
        </p:nvSpPr>
        <p:spPr>
          <a:xfrm>
            <a:off x="2843808" y="1628800"/>
            <a:ext cx="576064" cy="360040"/>
          </a:xfrm>
          <a:prstGeom prst="roundRect">
            <a:avLst/>
          </a:prstGeom>
          <a:gradFill>
            <a:gsLst>
              <a:gs pos="0">
                <a:schemeClr val="accent1">
                  <a:tint val="100000"/>
                  <a:shade val="100000"/>
                  <a:satMod val="130000"/>
                  <a:alpha val="17000"/>
                </a:schemeClr>
              </a:gs>
              <a:gs pos="100000">
                <a:schemeClr val="accent1">
                  <a:tint val="50000"/>
                  <a:shade val="100000"/>
                  <a:satMod val="350000"/>
                  <a:alpha val="17000"/>
                </a:schemeClr>
              </a:gs>
            </a:gsLst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ounded Rectangle 18"/>
          <p:cNvSpPr/>
          <p:nvPr/>
        </p:nvSpPr>
        <p:spPr>
          <a:xfrm>
            <a:off x="827584" y="1988840"/>
            <a:ext cx="864096" cy="360040"/>
          </a:xfrm>
          <a:prstGeom prst="roundRect">
            <a:avLst/>
          </a:prstGeom>
          <a:gradFill>
            <a:gsLst>
              <a:gs pos="0">
                <a:schemeClr val="accent1">
                  <a:tint val="100000"/>
                  <a:shade val="100000"/>
                  <a:satMod val="130000"/>
                  <a:alpha val="17000"/>
                </a:schemeClr>
              </a:gs>
              <a:gs pos="100000">
                <a:schemeClr val="accent1">
                  <a:tint val="50000"/>
                  <a:shade val="100000"/>
                  <a:satMod val="350000"/>
                  <a:alpha val="17000"/>
                </a:schemeClr>
              </a:gs>
            </a:gsLst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ounded Rectangle 19"/>
          <p:cNvSpPr/>
          <p:nvPr/>
        </p:nvSpPr>
        <p:spPr>
          <a:xfrm>
            <a:off x="827584" y="5805264"/>
            <a:ext cx="2160240" cy="432048"/>
          </a:xfrm>
          <a:prstGeom prst="roundRect">
            <a:avLst/>
          </a:prstGeom>
          <a:gradFill>
            <a:gsLst>
              <a:gs pos="99000">
                <a:srgbClr val="FF0000">
                  <a:alpha val="17000"/>
                </a:srgbClr>
              </a:gs>
              <a:gs pos="100000">
                <a:schemeClr val="accent1">
                  <a:tint val="50000"/>
                  <a:shade val="100000"/>
                  <a:satMod val="350000"/>
                  <a:alpha val="17000"/>
                </a:schemeClr>
              </a:gs>
            </a:gsLst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4030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repeatCount="indefinite" fill="remove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 override="childStyle">
                                        <p:cTn id="6" dur="500" autoRev="1" fill="remove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autoRev="1" fill="remove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500" autoRev="1" fill="remove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autoRev="1" fill="remove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11" dur="10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50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27" presetClass="emph" presetSubtype="0" repeatCount="indefinite" fill="remove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 override="childStyle">
                                        <p:cTn id="14" dur="50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5" dur="50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6" dur="50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50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19" dur="10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50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22" dur="10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50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25" dur="10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50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28" dur="10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50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n-US" sz="2800" b="1" dirty="0"/>
              <a:t>MAINTENANCE Mode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idx="1"/>
          </p:nvPr>
        </p:nvSpPr>
        <p:spPr>
          <a:xfrm>
            <a:off x="457200" y="1268760"/>
            <a:ext cx="4474840" cy="3600400"/>
          </a:xfrm>
        </p:spPr>
        <p:txBody>
          <a:bodyPr/>
          <a:lstStyle/>
          <a:p>
            <a:r>
              <a:rPr lang="en-US" sz="2400" dirty="0"/>
              <a:t>INPUT PASSWORD will be displayed.</a:t>
            </a:r>
          </a:p>
          <a:p>
            <a:r>
              <a:rPr lang="en-US" sz="2400" dirty="0"/>
              <a:t>The password is </a:t>
            </a:r>
            <a:r>
              <a:rPr lang="en-US" sz="2400" u="sng" dirty="0">
                <a:solidFill>
                  <a:schemeClr val="accent1"/>
                </a:solidFill>
              </a:rPr>
              <a:t>0006</a:t>
            </a:r>
          </a:p>
          <a:p>
            <a:pPr marL="0" indent="0">
              <a:buNone/>
            </a:pPr>
            <a:r>
              <a:rPr lang="en-US" sz="2000" dirty="0"/>
              <a:t>     -</a:t>
            </a:r>
            <a:r>
              <a:rPr lang="en-US" sz="2000" i="1" dirty="0"/>
              <a:t>press ENTER 3 times, and</a:t>
            </a:r>
          </a:p>
          <a:p>
            <a:pPr marL="0" indent="0">
              <a:buNone/>
            </a:pPr>
            <a:r>
              <a:rPr lang="en-US" sz="2000" i="1" dirty="0"/>
              <a:t>      AIR 6 times.</a:t>
            </a:r>
            <a:endParaRPr lang="en-US" sz="2000" u="sng" dirty="0">
              <a:solidFill>
                <a:schemeClr val="accent1"/>
              </a:solidFill>
            </a:endParaRPr>
          </a:p>
          <a:p>
            <a:r>
              <a:rPr lang="en-US" sz="2400" dirty="0"/>
              <a:t>Enter the password then press </a:t>
            </a:r>
            <a:r>
              <a:rPr lang="en-US" sz="2400" b="1" dirty="0">
                <a:solidFill>
                  <a:srgbClr val="FF0000"/>
                </a:solidFill>
              </a:rPr>
              <a:t>POWER/ENTER</a:t>
            </a:r>
            <a:r>
              <a:rPr lang="en-US" sz="2400" dirty="0"/>
              <a:t>.</a:t>
            </a:r>
          </a:p>
        </p:txBody>
      </p:sp>
      <p:pic>
        <p:nvPicPr>
          <p:cNvPr id="9" name="図 4"/>
          <p:cNvPicPr/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868144" y="4509120"/>
            <a:ext cx="2187979" cy="2216421"/>
          </a:xfrm>
          <a:prstGeom prst="rect">
            <a:avLst/>
          </a:prstGeom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53640926-AAD7-44d8-BBD7-CCE9431645EC}">
              <a14:shadowObscured xmlns="" xmlns:a14="http://schemas.microsoft.com/office/drawing/2010/main"/>
            </a:ext>
          </a:extLst>
        </p:spPr>
      </p:pic>
      <p:pic>
        <p:nvPicPr>
          <p:cNvPr id="10" name="Picture 9" descr="6000_croppe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04048" y="1124744"/>
            <a:ext cx="3824330" cy="345192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2" name="Oval 11"/>
          <p:cNvSpPr/>
          <p:nvPr/>
        </p:nvSpPr>
        <p:spPr>
          <a:xfrm>
            <a:off x="6372200" y="5640400"/>
            <a:ext cx="1224136" cy="524904"/>
          </a:xfrm>
          <a:prstGeom prst="ellipse">
            <a:avLst/>
          </a:prstGeom>
          <a:solidFill>
            <a:srgbClr val="FF0000">
              <a:alpha val="30000"/>
            </a:srgbClr>
          </a:solidFill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40152" y="1700808"/>
            <a:ext cx="1874520" cy="2377440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8" name="Rounded Rectangle 7"/>
          <p:cNvSpPr/>
          <p:nvPr/>
        </p:nvSpPr>
        <p:spPr>
          <a:xfrm>
            <a:off x="1691680" y="3645024"/>
            <a:ext cx="2160240" cy="432048"/>
          </a:xfrm>
          <a:prstGeom prst="roundRect">
            <a:avLst/>
          </a:prstGeom>
          <a:gradFill>
            <a:gsLst>
              <a:gs pos="99000">
                <a:srgbClr val="FF0000">
                  <a:alpha val="17000"/>
                </a:srgbClr>
              </a:gs>
              <a:gs pos="100000">
                <a:schemeClr val="accent1">
                  <a:tint val="50000"/>
                  <a:shade val="100000"/>
                  <a:satMod val="350000"/>
                  <a:alpha val="17000"/>
                </a:schemeClr>
              </a:gs>
            </a:gsLst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67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6" dur="10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50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9" dur="10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50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8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n-US" sz="2800" b="1" dirty="0"/>
              <a:t>MAINTENANCE Mode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4186808" cy="4525963"/>
          </a:xfrm>
        </p:spPr>
        <p:txBody>
          <a:bodyPr/>
          <a:lstStyle/>
          <a:p>
            <a:r>
              <a:rPr lang="en-US" sz="2400" dirty="0">
                <a:solidFill>
                  <a:srgbClr val="FF0000"/>
                </a:solidFill>
              </a:rPr>
              <a:t>MAINTE</a:t>
            </a:r>
            <a:r>
              <a:rPr lang="en-US" sz="2400" dirty="0"/>
              <a:t> will be displayed and the following menu will appear:</a:t>
            </a:r>
          </a:p>
        </p:txBody>
      </p:sp>
      <p:pic>
        <p:nvPicPr>
          <p:cNvPr id="8" name="図 4"/>
          <p:cNvPicPr/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868144" y="4509120"/>
            <a:ext cx="2187979" cy="2216421"/>
          </a:xfrm>
          <a:prstGeom prst="rect">
            <a:avLst/>
          </a:prstGeom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53640926-AAD7-44d8-BBD7-CCE9431645EC}">
              <a14:shadowObscured xmlns="" xmlns:a14="http://schemas.microsoft.com/office/drawing/2010/main"/>
            </a:ext>
          </a:extLst>
        </p:spPr>
      </p:pic>
      <p:pic>
        <p:nvPicPr>
          <p:cNvPr id="9" name="Picture 8" descr="6000_croppe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04048" y="1124744"/>
            <a:ext cx="3824330" cy="345192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Picture 3" descr="Usermode6.jpg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40152" y="1700808"/>
            <a:ext cx="1874520" cy="2377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50526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SC_5508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948" y="-243408"/>
            <a:ext cx="8128516" cy="757808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4" name="TextBox 3"/>
          <p:cNvSpPr txBox="1"/>
          <p:nvPr/>
        </p:nvSpPr>
        <p:spPr>
          <a:xfrm>
            <a:off x="6156176" y="3945250"/>
            <a:ext cx="23762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/>
              <a:t>Weather &amp; Dust Resistant</a:t>
            </a:r>
          </a:p>
          <a:p>
            <a:pPr marL="285750" indent="-285750">
              <a:buFont typeface="Courier New"/>
              <a:buChar char="o"/>
            </a:pPr>
            <a:r>
              <a:rPr lang="en-US" sz="1400" dirty="0"/>
              <a:t>IP-67</a:t>
            </a:r>
            <a:endParaRPr lang="en-US" sz="1400" b="1" dirty="0"/>
          </a:p>
          <a:p>
            <a:endParaRPr lang="en-US" sz="1200" dirty="0"/>
          </a:p>
        </p:txBody>
      </p:sp>
      <p:sp>
        <p:nvSpPr>
          <p:cNvPr id="5" name="TextBox 4"/>
          <p:cNvSpPr txBox="1"/>
          <p:nvPr/>
        </p:nvSpPr>
        <p:spPr>
          <a:xfrm>
            <a:off x="323528" y="1556792"/>
            <a:ext cx="3672408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/>
              <a:t>Smallest 6 gas sample draw</a:t>
            </a:r>
          </a:p>
          <a:p>
            <a:pPr marL="171450" indent="-171450">
              <a:buFont typeface="Courier New"/>
              <a:buChar char="o"/>
            </a:pPr>
            <a:r>
              <a:rPr lang="en-US" sz="1200" dirty="0"/>
              <a:t>Lightweight &amp; Ergonomic</a:t>
            </a:r>
          </a:p>
          <a:p>
            <a:pPr marL="171450" indent="-171450">
              <a:buFont typeface="Courier New"/>
              <a:buChar char="o"/>
            </a:pPr>
            <a:r>
              <a:rPr lang="en-US" sz="1200" dirty="0"/>
              <a:t>High impact rubber boot</a:t>
            </a:r>
          </a:p>
          <a:p>
            <a:pPr marL="171450" indent="-171450">
              <a:buFont typeface="Courier New"/>
              <a:buChar char="o"/>
            </a:pPr>
            <a:r>
              <a:rPr lang="en-US" sz="1200" dirty="0"/>
              <a:t>Ergonomic design fits comfortable in hand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23528" y="3861048"/>
            <a:ext cx="3168352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/>
              <a:t>Interchangeable battery options</a:t>
            </a:r>
          </a:p>
          <a:p>
            <a:pPr marL="171450" indent="-171450">
              <a:buFont typeface="Courier New"/>
              <a:buChar char="o"/>
            </a:pPr>
            <a:r>
              <a:rPr lang="en-US" sz="1200" dirty="0"/>
              <a:t>Lithium-ion pack operates 14 hours</a:t>
            </a:r>
          </a:p>
          <a:p>
            <a:pPr marL="628650" lvl="1" indent="-171450">
              <a:buFont typeface="Courier New"/>
              <a:buChar char="o"/>
            </a:pPr>
            <a:r>
              <a:rPr lang="en-US" sz="1200" dirty="0"/>
              <a:t>Complete recharge in 3 hours</a:t>
            </a:r>
          </a:p>
          <a:p>
            <a:pPr marL="171450" indent="-171450">
              <a:buFont typeface="Courier New"/>
              <a:buChar char="o"/>
            </a:pPr>
            <a:r>
              <a:rPr lang="en-US" sz="1200" dirty="0"/>
              <a:t>Alkaline pack operates 8 hours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23528" y="2823900"/>
            <a:ext cx="2808312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/>
              <a:t>Intrinsically Safe</a:t>
            </a:r>
          </a:p>
          <a:p>
            <a:pPr marL="171450" indent="-171450">
              <a:buFont typeface="Courier New"/>
              <a:buChar char="o"/>
            </a:pPr>
            <a:r>
              <a:rPr lang="en-US" sz="1200" dirty="0"/>
              <a:t>ATEX / IECEX</a:t>
            </a:r>
          </a:p>
          <a:p>
            <a:pPr marL="171450" indent="-171450">
              <a:buFont typeface="Courier New"/>
              <a:buChar char="o"/>
            </a:pPr>
            <a:r>
              <a:rPr lang="en-US" sz="800" dirty="0" err="1"/>
              <a:t>c</a:t>
            </a:r>
            <a:r>
              <a:rPr lang="en-US" sz="1200" dirty="0" err="1"/>
              <a:t>CSA</a:t>
            </a:r>
            <a:r>
              <a:rPr lang="en-US" sz="800" dirty="0" err="1"/>
              <a:t>us</a:t>
            </a:r>
            <a:endParaRPr lang="en-US" sz="800" dirty="0"/>
          </a:p>
        </p:txBody>
      </p:sp>
      <p:sp>
        <p:nvSpPr>
          <p:cNvPr id="12" name="TextBox 11"/>
          <p:cNvSpPr txBox="1"/>
          <p:nvPr/>
        </p:nvSpPr>
        <p:spPr>
          <a:xfrm>
            <a:off x="323528" y="5157192"/>
            <a:ext cx="316835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/>
              <a:t>LED Flashlight</a:t>
            </a:r>
          </a:p>
          <a:p>
            <a:pPr marL="171450" indent="-171450">
              <a:buFont typeface="Courier New"/>
              <a:buChar char="o"/>
            </a:pPr>
            <a:r>
              <a:rPr lang="en-US" sz="1200" dirty="0"/>
              <a:t>On demand light source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156176" y="4941168"/>
            <a:ext cx="2808312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/>
              <a:t>9 Languages </a:t>
            </a:r>
          </a:p>
          <a:p>
            <a:pPr marL="171450" indent="-171450">
              <a:buFont typeface="Courier New"/>
              <a:buChar char="o"/>
            </a:pPr>
            <a:r>
              <a:rPr lang="en-US" sz="1200" dirty="0"/>
              <a:t>English, German, Italian, French, Portuguese, Spanish, Japanese, Korean, Russian </a:t>
            </a:r>
          </a:p>
        </p:txBody>
      </p:sp>
      <p:sp>
        <p:nvSpPr>
          <p:cNvPr id="10" name="Trapezoid 9"/>
          <p:cNvSpPr/>
          <p:nvPr/>
        </p:nvSpPr>
        <p:spPr>
          <a:xfrm rot="10800000">
            <a:off x="4932040" y="0"/>
            <a:ext cx="504056" cy="2204864"/>
          </a:xfrm>
          <a:prstGeom prst="trapezoid">
            <a:avLst/>
          </a:prstGeom>
          <a:gradFill>
            <a:gsLst>
              <a:gs pos="99000">
                <a:schemeClr val="bg1">
                  <a:alpha val="13000"/>
                </a:schemeClr>
              </a:gs>
              <a:gs pos="100000">
                <a:schemeClr val="accent1">
                  <a:tint val="50000"/>
                  <a:shade val="100000"/>
                  <a:satMod val="350000"/>
                </a:schemeClr>
              </a:gs>
            </a:gsLst>
          </a:gradFill>
          <a:ln>
            <a:noFill/>
          </a:ln>
          <a:effectLst>
            <a:glow rad="152400">
              <a:schemeClr val="bg1">
                <a:alpha val="88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  <a:softEdge rad="1270000"/>
          </a:effectLst>
          <a:scene3d>
            <a:camera prst="orthographicFront"/>
            <a:lightRig rig="threePt" dir="t"/>
          </a:scene3d>
          <a:sp3d>
            <a:bevelB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6156176" y="1556792"/>
            <a:ext cx="3203848" cy="21544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/>
              <a:t>Alarms</a:t>
            </a:r>
          </a:p>
          <a:p>
            <a:pPr marL="171450" indent="-171450">
              <a:buFont typeface="Courier New"/>
              <a:buChar char="o"/>
            </a:pPr>
            <a:r>
              <a:rPr lang="en-US" sz="1200" dirty="0"/>
              <a:t>2 adjustable gas alarms per channel Plus STEL &amp; TWA</a:t>
            </a:r>
          </a:p>
          <a:p>
            <a:pPr marL="171450" indent="-171450">
              <a:buFont typeface="Courier New"/>
              <a:buChar char="o"/>
            </a:pPr>
            <a:r>
              <a:rPr lang="en-US" sz="1200" dirty="0"/>
              <a:t>Man Down alarm</a:t>
            </a:r>
          </a:p>
          <a:p>
            <a:pPr marL="171450" indent="-171450">
              <a:buFont typeface="Courier New"/>
              <a:buChar char="o"/>
            </a:pPr>
            <a:r>
              <a:rPr lang="en-US" sz="1200" dirty="0"/>
              <a:t>Panic Alarm</a:t>
            </a:r>
          </a:p>
          <a:p>
            <a:pPr marL="171450" indent="-171450">
              <a:buFont typeface="Courier New"/>
              <a:buChar char="o"/>
            </a:pPr>
            <a:r>
              <a:rPr lang="en-US" sz="1200" dirty="0"/>
              <a:t>4 alarm LED’s</a:t>
            </a:r>
          </a:p>
          <a:p>
            <a:pPr marL="171450" indent="-171450">
              <a:buFont typeface="Courier New"/>
              <a:buChar char="o"/>
            </a:pPr>
            <a:r>
              <a:rPr lang="en-US" sz="1200" dirty="0"/>
              <a:t>Audible and vibration alarms</a:t>
            </a:r>
          </a:p>
          <a:p>
            <a:pPr marL="171450" indent="-171450">
              <a:buFont typeface="Courier New"/>
              <a:buChar char="o"/>
            </a:pPr>
            <a:r>
              <a:rPr lang="en-US" sz="1200" dirty="0"/>
              <a:t>Trouble alarms for low flow, sensor connection, low battery, circuit error, &amp; calibration</a:t>
            </a:r>
          </a:p>
          <a:p>
            <a:pPr marL="171450" indent="-171450">
              <a:buFont typeface="Arial"/>
              <a:buChar char="•"/>
            </a:pP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40773985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11" grpId="0"/>
      <p:bldP spid="12" grpId="0"/>
      <p:bldP spid="13" grpId="0"/>
      <p:bldP spid="10" grpId="0" animBg="1"/>
      <p:bldP spid="10" grpId="1" animBg="1"/>
      <p:bldP spid="15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n-US" sz="2800" b="1" dirty="0"/>
              <a:t>MAINTENANCE Mode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4042792" cy="4525963"/>
          </a:xfrm>
        </p:spPr>
        <p:txBody>
          <a:bodyPr/>
          <a:lstStyle/>
          <a:p>
            <a:r>
              <a:rPr lang="en-US" sz="2400" dirty="0"/>
              <a:t>MAINTENANCE MODE CONTINUED</a:t>
            </a:r>
          </a:p>
        </p:txBody>
      </p:sp>
      <p:pic>
        <p:nvPicPr>
          <p:cNvPr id="9" name="図 4"/>
          <p:cNvPicPr/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868144" y="4509120"/>
            <a:ext cx="2187979" cy="2216421"/>
          </a:xfrm>
          <a:prstGeom prst="rect">
            <a:avLst/>
          </a:prstGeom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53640926-AAD7-44d8-BBD7-CCE9431645EC}">
              <a14:shadowObscured xmlns="" xmlns:a14="http://schemas.microsoft.com/office/drawing/2010/main"/>
            </a:ext>
          </a:extLst>
        </p:spPr>
      </p:pic>
      <p:pic>
        <p:nvPicPr>
          <p:cNvPr id="10" name="Picture 9" descr="6000_croppe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04048" y="1124744"/>
            <a:ext cx="3824330" cy="345192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Picture 4" descr="Usermode7.jpg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40152" y="1700808"/>
            <a:ext cx="1874520" cy="2377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20653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n-US" sz="2800" b="1" dirty="0"/>
              <a:t>MAINTENANCE Mode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5266928" cy="4525963"/>
          </a:xfrm>
        </p:spPr>
        <p:txBody>
          <a:bodyPr/>
          <a:lstStyle/>
          <a:p>
            <a:r>
              <a:rPr lang="en-US" sz="2400" dirty="0"/>
              <a:t>MAINTENANCE MODE CONTINUED</a:t>
            </a:r>
          </a:p>
        </p:txBody>
      </p:sp>
      <p:pic>
        <p:nvPicPr>
          <p:cNvPr id="5" name="図 4"/>
          <p:cNvPicPr/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868144" y="4509120"/>
            <a:ext cx="2187979" cy="2216421"/>
          </a:xfrm>
          <a:prstGeom prst="rect">
            <a:avLst/>
          </a:prstGeom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53640926-AAD7-44d8-BBD7-CCE9431645EC}">
              <a14:shadowObscured xmlns="" xmlns:a14="http://schemas.microsoft.com/office/drawing/2010/main"/>
            </a:ext>
          </a:extLst>
        </p:spPr>
      </p:pic>
      <p:pic>
        <p:nvPicPr>
          <p:cNvPr id="6" name="Picture 5" descr="6000_croppe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04048" y="1124744"/>
            <a:ext cx="3824330" cy="345192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Picture 6" descr="Usermode8.jpg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40152" y="1700808"/>
            <a:ext cx="1874520" cy="2377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68526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n-US" sz="2800" b="1" dirty="0"/>
              <a:t>MAINTENANCE Mode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4690864" cy="4525963"/>
          </a:xfrm>
        </p:spPr>
        <p:txBody>
          <a:bodyPr/>
          <a:lstStyle/>
          <a:p>
            <a:r>
              <a:rPr lang="en-US" sz="2400" dirty="0"/>
              <a:t>MAINTENANCE MODE CONTINUED</a:t>
            </a:r>
          </a:p>
        </p:txBody>
      </p:sp>
      <p:pic>
        <p:nvPicPr>
          <p:cNvPr id="5" name="図 4"/>
          <p:cNvPicPr/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868144" y="4509120"/>
            <a:ext cx="2187979" cy="2216421"/>
          </a:xfrm>
          <a:prstGeom prst="rect">
            <a:avLst/>
          </a:prstGeom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53640926-AAD7-44d8-BBD7-CCE9431645EC}">
              <a14:shadowObscured xmlns="" xmlns:a14="http://schemas.microsoft.com/office/drawing/2010/main"/>
            </a:ext>
          </a:extLst>
        </p:spPr>
      </p:pic>
      <p:pic>
        <p:nvPicPr>
          <p:cNvPr id="6" name="Picture 5" descr="6000_croppe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04048" y="1124744"/>
            <a:ext cx="3824330" cy="345192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Picture 6" descr="Usermode9.jpg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40152" y="1700808"/>
            <a:ext cx="1874520" cy="2377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5369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n-US" sz="2800" b="1" dirty="0"/>
              <a:t>MAINTENANCE Mode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idx="1"/>
          </p:nvPr>
        </p:nvSpPr>
        <p:spPr>
          <a:xfrm>
            <a:off x="457200" y="1124744"/>
            <a:ext cx="4474840" cy="5256584"/>
          </a:xfrm>
        </p:spPr>
        <p:txBody>
          <a:bodyPr/>
          <a:lstStyle/>
          <a:p>
            <a:r>
              <a:rPr lang="en-US" sz="2400" dirty="0"/>
              <a:t>Use the </a:t>
            </a:r>
            <a:r>
              <a:rPr lang="en-US" sz="2400" b="1" dirty="0">
                <a:solidFill>
                  <a:srgbClr val="4F81BD"/>
                </a:solidFill>
              </a:rPr>
              <a:t>SHIFT</a:t>
            </a:r>
            <a:r>
              <a:rPr lang="en-US" sz="2400" dirty="0"/>
              <a:t> or </a:t>
            </a:r>
            <a:r>
              <a:rPr lang="en-US" sz="2400" b="1" dirty="0">
                <a:solidFill>
                  <a:srgbClr val="4F81BD"/>
                </a:solidFill>
              </a:rPr>
              <a:t>AIR</a:t>
            </a:r>
            <a:r>
              <a:rPr lang="en-US" sz="2400" dirty="0"/>
              <a:t> keys to select the feature you would like.</a:t>
            </a:r>
          </a:p>
          <a:p>
            <a:r>
              <a:rPr lang="en-US" sz="2400" dirty="0"/>
              <a:t>Press the </a:t>
            </a:r>
            <a:r>
              <a:rPr lang="en-US" sz="2400" b="1" dirty="0">
                <a:solidFill>
                  <a:srgbClr val="FF0000"/>
                </a:solidFill>
              </a:rPr>
              <a:t>POWER/ENTER </a:t>
            </a:r>
            <a:r>
              <a:rPr lang="en-US" sz="2400" dirty="0"/>
              <a:t>key to select.</a:t>
            </a:r>
          </a:p>
          <a:p>
            <a:r>
              <a:rPr lang="en-US" sz="2400" dirty="0"/>
              <a:t>Once completed, use the </a:t>
            </a:r>
            <a:r>
              <a:rPr lang="en-US" sz="2400" b="1" dirty="0">
                <a:solidFill>
                  <a:schemeClr val="accent1"/>
                </a:solidFill>
              </a:rPr>
              <a:t>SHIFT</a:t>
            </a:r>
            <a:r>
              <a:rPr lang="en-US" sz="2400" dirty="0"/>
              <a:t> key to scroll to START MEASURE to return to normal operation.</a:t>
            </a:r>
          </a:p>
        </p:txBody>
      </p:sp>
      <p:pic>
        <p:nvPicPr>
          <p:cNvPr id="9" name="図 4"/>
          <p:cNvPicPr/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868144" y="4509120"/>
            <a:ext cx="2187979" cy="2216421"/>
          </a:xfrm>
          <a:prstGeom prst="rect">
            <a:avLst/>
          </a:prstGeom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53640926-AAD7-44d8-BBD7-CCE9431645EC}">
              <a14:shadowObscured xmlns="" xmlns:a14="http://schemas.microsoft.com/office/drawing/2010/main"/>
            </a:ext>
          </a:extLst>
        </p:spPr>
      </p:pic>
      <p:pic>
        <p:nvPicPr>
          <p:cNvPr id="10" name="Picture 9" descr="6000_croppe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04048" y="1124744"/>
            <a:ext cx="3824330" cy="345192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1" name="Oval 10"/>
          <p:cNvSpPr/>
          <p:nvPr/>
        </p:nvSpPr>
        <p:spPr>
          <a:xfrm>
            <a:off x="6660232" y="5301208"/>
            <a:ext cx="590517" cy="524904"/>
          </a:xfrm>
          <a:prstGeom prst="ellipse">
            <a:avLst/>
          </a:prstGeom>
          <a:solidFill>
            <a:schemeClr val="accent1">
              <a:alpha val="30000"/>
            </a:schemeClr>
          </a:solidFill>
          <a:ln>
            <a:solidFill>
              <a:schemeClr val="accent1">
                <a:shade val="95000"/>
                <a:satMod val="10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6372200" y="5640400"/>
            <a:ext cx="1224136" cy="524904"/>
          </a:xfrm>
          <a:prstGeom prst="ellipse">
            <a:avLst/>
          </a:prstGeom>
          <a:solidFill>
            <a:srgbClr val="FF0000">
              <a:alpha val="30000"/>
            </a:srgbClr>
          </a:solidFill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6660232" y="4869160"/>
            <a:ext cx="590517" cy="524904"/>
          </a:xfrm>
          <a:prstGeom prst="ellipse">
            <a:avLst/>
          </a:prstGeom>
          <a:solidFill>
            <a:schemeClr val="accent1">
              <a:alpha val="30000"/>
            </a:schemeClr>
          </a:solidFill>
          <a:ln>
            <a:solidFill>
              <a:schemeClr val="accent1">
                <a:shade val="95000"/>
                <a:satMod val="10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Usermode10.jpg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40152" y="1700808"/>
            <a:ext cx="1874520" cy="2377440"/>
          </a:xfrm>
          <a:prstGeom prst="rect">
            <a:avLst/>
          </a:prstGeom>
        </p:spPr>
      </p:pic>
      <p:sp>
        <p:nvSpPr>
          <p:cNvPr id="14" name="Rounded Rectangle 13"/>
          <p:cNvSpPr/>
          <p:nvPr/>
        </p:nvSpPr>
        <p:spPr>
          <a:xfrm>
            <a:off x="2267744" y="2348880"/>
            <a:ext cx="2016224" cy="432048"/>
          </a:xfrm>
          <a:prstGeom prst="roundRect">
            <a:avLst/>
          </a:prstGeom>
          <a:gradFill>
            <a:gsLst>
              <a:gs pos="99000">
                <a:srgbClr val="FF0000">
                  <a:alpha val="17000"/>
                </a:srgbClr>
              </a:gs>
              <a:gs pos="100000">
                <a:schemeClr val="accent1">
                  <a:tint val="50000"/>
                  <a:shade val="100000"/>
                  <a:satMod val="350000"/>
                  <a:alpha val="17000"/>
                </a:schemeClr>
              </a:gs>
            </a:gsLst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4722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6" dur="10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50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9" dur="10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50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n-US" sz="2800" b="1" dirty="0"/>
              <a:t>MAINTENANCE Mode 2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idx="1"/>
          </p:nvPr>
        </p:nvSpPr>
        <p:spPr>
          <a:xfrm>
            <a:off x="457200" y="1196752"/>
            <a:ext cx="4474840" cy="5184576"/>
          </a:xfrm>
        </p:spPr>
        <p:txBody>
          <a:bodyPr/>
          <a:lstStyle/>
          <a:p>
            <a:r>
              <a:rPr lang="en-US" sz="2400" dirty="0"/>
              <a:t>With the unit OFF, press and hold the </a:t>
            </a:r>
            <a:r>
              <a:rPr lang="en-US" sz="2400" b="1" dirty="0">
                <a:solidFill>
                  <a:srgbClr val="4F81BD"/>
                </a:solidFill>
              </a:rPr>
              <a:t>AIR</a:t>
            </a:r>
            <a:r>
              <a:rPr lang="en-US" sz="2400" dirty="0"/>
              <a:t> and </a:t>
            </a:r>
            <a:r>
              <a:rPr lang="en-US" sz="2400" b="1" dirty="0">
                <a:solidFill>
                  <a:srgbClr val="4F81BD"/>
                </a:solidFill>
              </a:rPr>
              <a:t>SHIFT</a:t>
            </a:r>
            <a:r>
              <a:rPr lang="en-US" sz="2400" dirty="0"/>
              <a:t> keys.</a:t>
            </a:r>
          </a:p>
          <a:p>
            <a:r>
              <a:rPr lang="en-US" sz="2400" dirty="0"/>
              <a:t>Press the </a:t>
            </a:r>
            <a:r>
              <a:rPr lang="en-US" sz="2400" b="1" dirty="0">
                <a:solidFill>
                  <a:srgbClr val="FF0000"/>
                </a:solidFill>
              </a:rPr>
              <a:t>POWER/ENTER </a:t>
            </a:r>
            <a:r>
              <a:rPr lang="en-US" sz="2400" dirty="0"/>
              <a:t>key to turn instrument ON.</a:t>
            </a:r>
          </a:p>
          <a:p>
            <a:r>
              <a:rPr lang="en-US" sz="2400" dirty="0"/>
              <a:t>USER MODE and MAINTENANCE mode will be displayed.</a:t>
            </a:r>
          </a:p>
          <a:p>
            <a:r>
              <a:rPr lang="en-US" sz="2400" dirty="0"/>
              <a:t>Cursor will be next to USER MODE, press the </a:t>
            </a:r>
            <a:r>
              <a:rPr lang="en-US" sz="2400" b="1" dirty="0">
                <a:solidFill>
                  <a:schemeClr val="accent1"/>
                </a:solidFill>
              </a:rPr>
              <a:t>SHIFT</a:t>
            </a:r>
            <a:r>
              <a:rPr lang="en-US" sz="2400" dirty="0"/>
              <a:t> key to move cursor to MAINTENANCE, then press </a:t>
            </a:r>
            <a:r>
              <a:rPr lang="en-US" sz="2400" b="1" dirty="0">
                <a:solidFill>
                  <a:srgbClr val="FF0000"/>
                </a:solidFill>
              </a:rPr>
              <a:t>POWER/ENTER</a:t>
            </a:r>
            <a:r>
              <a:rPr lang="en-US" sz="2400" dirty="0"/>
              <a:t>.</a:t>
            </a:r>
          </a:p>
        </p:txBody>
      </p:sp>
      <p:pic>
        <p:nvPicPr>
          <p:cNvPr id="10" name="図 4"/>
          <p:cNvPicPr/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868144" y="4509120"/>
            <a:ext cx="2187979" cy="2216421"/>
          </a:xfrm>
          <a:prstGeom prst="rect">
            <a:avLst/>
          </a:prstGeom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53640926-AAD7-44d8-BBD7-CCE9431645EC}">
              <a14:shadowObscured xmlns="" xmlns:a14="http://schemas.microsoft.com/office/drawing/2010/main"/>
            </a:ext>
          </a:extLst>
        </p:spPr>
      </p:pic>
      <p:pic>
        <p:nvPicPr>
          <p:cNvPr id="11" name="Picture 10" descr="6000_croppe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04048" y="1124744"/>
            <a:ext cx="3824330" cy="345192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2" name="Oval 11"/>
          <p:cNvSpPr/>
          <p:nvPr/>
        </p:nvSpPr>
        <p:spPr>
          <a:xfrm>
            <a:off x="6660232" y="5301208"/>
            <a:ext cx="590517" cy="524904"/>
          </a:xfrm>
          <a:prstGeom prst="ellipse">
            <a:avLst/>
          </a:prstGeom>
          <a:solidFill>
            <a:schemeClr val="accent1">
              <a:alpha val="30000"/>
            </a:schemeClr>
          </a:solidFill>
          <a:ln>
            <a:solidFill>
              <a:schemeClr val="accent1">
                <a:shade val="95000"/>
                <a:satMod val="10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6372200" y="5640400"/>
            <a:ext cx="1224136" cy="524904"/>
          </a:xfrm>
          <a:prstGeom prst="ellipse">
            <a:avLst/>
          </a:prstGeom>
          <a:solidFill>
            <a:srgbClr val="FF0000">
              <a:alpha val="30000"/>
            </a:srgbClr>
          </a:solidFill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6660232" y="4869160"/>
            <a:ext cx="590517" cy="524904"/>
          </a:xfrm>
          <a:prstGeom prst="ellipse">
            <a:avLst/>
          </a:prstGeom>
          <a:solidFill>
            <a:schemeClr val="accent1">
              <a:alpha val="30000"/>
            </a:schemeClr>
          </a:solidFill>
          <a:ln>
            <a:solidFill>
              <a:schemeClr val="accent1">
                <a:shade val="95000"/>
                <a:satMod val="10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40152" y="1700808"/>
            <a:ext cx="1874520" cy="2377440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7" name="Rounded Rectangle 16"/>
          <p:cNvSpPr/>
          <p:nvPr/>
        </p:nvSpPr>
        <p:spPr>
          <a:xfrm>
            <a:off x="2195736" y="2420888"/>
            <a:ext cx="2160240" cy="432048"/>
          </a:xfrm>
          <a:prstGeom prst="roundRect">
            <a:avLst/>
          </a:prstGeom>
          <a:gradFill>
            <a:gsLst>
              <a:gs pos="99000">
                <a:srgbClr val="FF0000">
                  <a:alpha val="17000"/>
                </a:srgbClr>
              </a:gs>
              <a:gs pos="100000">
                <a:schemeClr val="accent1">
                  <a:tint val="50000"/>
                  <a:shade val="100000"/>
                  <a:satMod val="350000"/>
                  <a:alpha val="17000"/>
                </a:schemeClr>
              </a:gs>
            </a:gsLst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ounded Rectangle 17"/>
          <p:cNvSpPr/>
          <p:nvPr/>
        </p:nvSpPr>
        <p:spPr>
          <a:xfrm>
            <a:off x="2843808" y="1628800"/>
            <a:ext cx="576064" cy="360040"/>
          </a:xfrm>
          <a:prstGeom prst="roundRect">
            <a:avLst/>
          </a:prstGeom>
          <a:gradFill>
            <a:gsLst>
              <a:gs pos="0">
                <a:schemeClr val="accent1">
                  <a:tint val="100000"/>
                  <a:shade val="100000"/>
                  <a:satMod val="130000"/>
                  <a:alpha val="17000"/>
                </a:schemeClr>
              </a:gs>
              <a:gs pos="100000">
                <a:schemeClr val="accent1">
                  <a:tint val="50000"/>
                  <a:shade val="100000"/>
                  <a:satMod val="350000"/>
                  <a:alpha val="17000"/>
                </a:schemeClr>
              </a:gs>
            </a:gsLst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ounded Rectangle 18"/>
          <p:cNvSpPr/>
          <p:nvPr/>
        </p:nvSpPr>
        <p:spPr>
          <a:xfrm>
            <a:off x="827584" y="1988840"/>
            <a:ext cx="864096" cy="360040"/>
          </a:xfrm>
          <a:prstGeom prst="roundRect">
            <a:avLst/>
          </a:prstGeom>
          <a:gradFill>
            <a:gsLst>
              <a:gs pos="0">
                <a:schemeClr val="accent1">
                  <a:tint val="100000"/>
                  <a:shade val="100000"/>
                  <a:satMod val="130000"/>
                  <a:alpha val="17000"/>
                </a:schemeClr>
              </a:gs>
              <a:gs pos="100000">
                <a:schemeClr val="accent1">
                  <a:tint val="50000"/>
                  <a:shade val="100000"/>
                  <a:satMod val="350000"/>
                  <a:alpha val="17000"/>
                </a:schemeClr>
              </a:gs>
            </a:gsLst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ounded Rectangle 19"/>
          <p:cNvSpPr/>
          <p:nvPr/>
        </p:nvSpPr>
        <p:spPr>
          <a:xfrm>
            <a:off x="827584" y="5805264"/>
            <a:ext cx="2160240" cy="432048"/>
          </a:xfrm>
          <a:prstGeom prst="roundRect">
            <a:avLst/>
          </a:prstGeom>
          <a:gradFill>
            <a:gsLst>
              <a:gs pos="99000">
                <a:srgbClr val="FF0000">
                  <a:alpha val="17000"/>
                </a:srgbClr>
              </a:gs>
              <a:gs pos="100000">
                <a:schemeClr val="accent1">
                  <a:tint val="50000"/>
                  <a:shade val="100000"/>
                  <a:satMod val="350000"/>
                  <a:alpha val="17000"/>
                </a:schemeClr>
              </a:gs>
            </a:gsLst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7285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repeatCount="indefinite" fill="remove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 override="childStyle">
                                        <p:cTn id="6" dur="500" autoRev="1" fill="remove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autoRev="1" fill="remove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500" autoRev="1" fill="remove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autoRev="1" fill="remove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11" dur="10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50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27" presetClass="emph" presetSubtype="0" repeatCount="indefinite" fill="remove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 override="childStyle">
                                        <p:cTn id="14" dur="50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5" dur="50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6" dur="50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50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19" dur="10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50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22" dur="10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50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25" dur="10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50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28" dur="10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50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n-US" sz="2800" b="1" dirty="0"/>
              <a:t>MAINTENANCE Mode 2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idx="1"/>
          </p:nvPr>
        </p:nvSpPr>
        <p:spPr>
          <a:xfrm>
            <a:off x="457200" y="1268760"/>
            <a:ext cx="4474840" cy="3600400"/>
          </a:xfrm>
        </p:spPr>
        <p:txBody>
          <a:bodyPr/>
          <a:lstStyle/>
          <a:p>
            <a:r>
              <a:rPr lang="en-US" sz="2400" dirty="0"/>
              <a:t>INPUT PASSWORD will be displayed.</a:t>
            </a:r>
          </a:p>
          <a:p>
            <a:r>
              <a:rPr lang="en-US" sz="2400" dirty="0"/>
              <a:t>The password is </a:t>
            </a:r>
            <a:r>
              <a:rPr lang="en-US" sz="2400" u="sng" dirty="0">
                <a:solidFill>
                  <a:schemeClr val="accent1"/>
                </a:solidFill>
              </a:rPr>
              <a:t>2014</a:t>
            </a:r>
          </a:p>
          <a:p>
            <a:pPr marL="0" indent="0">
              <a:buNone/>
            </a:pPr>
            <a:r>
              <a:rPr lang="en-US" sz="2000" dirty="0"/>
              <a:t>     -</a:t>
            </a:r>
            <a:r>
              <a:rPr lang="en-US" sz="2400" dirty="0"/>
              <a:t>Enter the password then press </a:t>
            </a:r>
            <a:r>
              <a:rPr lang="en-US" sz="2400" b="1" dirty="0">
                <a:solidFill>
                  <a:srgbClr val="FF0000"/>
                </a:solidFill>
              </a:rPr>
              <a:t>POWER/ENTER</a:t>
            </a:r>
            <a:r>
              <a:rPr lang="en-US" sz="2400" dirty="0"/>
              <a:t>.</a:t>
            </a:r>
          </a:p>
        </p:txBody>
      </p:sp>
      <p:pic>
        <p:nvPicPr>
          <p:cNvPr id="9" name="図 4"/>
          <p:cNvPicPr/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868144" y="4509120"/>
            <a:ext cx="2187979" cy="2216421"/>
          </a:xfrm>
          <a:prstGeom prst="rect">
            <a:avLst/>
          </a:prstGeom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53640926-AAD7-44d8-BBD7-CCE9431645EC}">
              <a14:shadowObscured xmlns="" xmlns:a14="http://schemas.microsoft.com/office/drawing/2010/main"/>
            </a:ext>
          </a:extLst>
        </p:spPr>
      </p:pic>
      <p:pic>
        <p:nvPicPr>
          <p:cNvPr id="10" name="Picture 9" descr="6000_croppe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04048" y="1124744"/>
            <a:ext cx="3824330" cy="345192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2" name="Oval 11"/>
          <p:cNvSpPr/>
          <p:nvPr/>
        </p:nvSpPr>
        <p:spPr>
          <a:xfrm>
            <a:off x="6372200" y="5640400"/>
            <a:ext cx="1224136" cy="524904"/>
          </a:xfrm>
          <a:prstGeom prst="ellipse">
            <a:avLst/>
          </a:prstGeom>
          <a:solidFill>
            <a:srgbClr val="FF0000">
              <a:alpha val="30000"/>
            </a:srgbClr>
          </a:solidFill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ounded Rectangle 7"/>
          <p:cNvSpPr/>
          <p:nvPr/>
        </p:nvSpPr>
        <p:spPr>
          <a:xfrm>
            <a:off x="1331640" y="2924944"/>
            <a:ext cx="2160240" cy="432048"/>
          </a:xfrm>
          <a:prstGeom prst="roundRect">
            <a:avLst/>
          </a:prstGeom>
          <a:gradFill>
            <a:gsLst>
              <a:gs pos="99000">
                <a:srgbClr val="FF0000">
                  <a:alpha val="17000"/>
                </a:srgbClr>
              </a:gs>
              <a:gs pos="100000">
                <a:schemeClr val="accent1">
                  <a:tint val="50000"/>
                  <a:shade val="100000"/>
                  <a:satMod val="350000"/>
                  <a:alpha val="17000"/>
                </a:schemeClr>
              </a:gs>
            </a:gsLst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 descr="Maintenance2-3.jpg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40152" y="1700808"/>
            <a:ext cx="1874520" cy="2377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3027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6" dur="10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50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9" dur="10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50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8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n-US" sz="2800" b="1" dirty="0"/>
              <a:t>MAINTENANCE Mode 2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idx="1"/>
          </p:nvPr>
        </p:nvSpPr>
        <p:spPr>
          <a:xfrm>
            <a:off x="457200" y="1268760"/>
            <a:ext cx="4474840" cy="3600400"/>
          </a:xfrm>
        </p:spPr>
        <p:txBody>
          <a:bodyPr/>
          <a:lstStyle/>
          <a:p>
            <a:r>
              <a:rPr lang="en-US" sz="2400" dirty="0">
                <a:solidFill>
                  <a:srgbClr val="FF0000"/>
                </a:solidFill>
              </a:rPr>
              <a:t>MAINTE 2</a:t>
            </a:r>
            <a:r>
              <a:rPr lang="en-US" sz="2400" dirty="0"/>
              <a:t> will be displayed and the following menu will appear:</a:t>
            </a:r>
          </a:p>
        </p:txBody>
      </p:sp>
      <p:pic>
        <p:nvPicPr>
          <p:cNvPr id="9" name="図 4"/>
          <p:cNvPicPr/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868144" y="4509120"/>
            <a:ext cx="2187979" cy="2216421"/>
          </a:xfrm>
          <a:prstGeom prst="rect">
            <a:avLst/>
          </a:prstGeom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53640926-AAD7-44d8-BBD7-CCE9431645EC}">
              <a14:shadowObscured xmlns="" xmlns:a14="http://schemas.microsoft.com/office/drawing/2010/main"/>
            </a:ext>
          </a:extLst>
        </p:spPr>
      </p:pic>
      <p:pic>
        <p:nvPicPr>
          <p:cNvPr id="10" name="Picture 9" descr="6000_croppe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04048" y="1124744"/>
            <a:ext cx="3824330" cy="345192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2" name="Oval 11"/>
          <p:cNvSpPr/>
          <p:nvPr/>
        </p:nvSpPr>
        <p:spPr>
          <a:xfrm>
            <a:off x="6372200" y="5640400"/>
            <a:ext cx="1224136" cy="524904"/>
          </a:xfrm>
          <a:prstGeom prst="ellipse">
            <a:avLst/>
          </a:prstGeom>
          <a:solidFill>
            <a:srgbClr val="FF0000">
              <a:alpha val="30000"/>
            </a:srgbClr>
          </a:solidFill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 descr="Maintenance2.jpg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40152" y="1700808"/>
            <a:ext cx="1874520" cy="2377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3526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6" dur="10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50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n-US" sz="2800" b="1" dirty="0"/>
              <a:t>MAINTENANCE Mode 2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idx="1"/>
          </p:nvPr>
        </p:nvSpPr>
        <p:spPr>
          <a:xfrm>
            <a:off x="457200" y="1124744"/>
            <a:ext cx="4474840" cy="5256584"/>
          </a:xfrm>
        </p:spPr>
        <p:txBody>
          <a:bodyPr/>
          <a:lstStyle/>
          <a:p>
            <a:r>
              <a:rPr lang="en-US" sz="2400" dirty="0"/>
              <a:t>Use the </a:t>
            </a:r>
            <a:r>
              <a:rPr lang="en-US" sz="2400" b="1" dirty="0">
                <a:solidFill>
                  <a:srgbClr val="4F81BD"/>
                </a:solidFill>
              </a:rPr>
              <a:t>SHIFT</a:t>
            </a:r>
            <a:r>
              <a:rPr lang="en-US" sz="2400" dirty="0"/>
              <a:t> or </a:t>
            </a:r>
            <a:r>
              <a:rPr lang="en-US" sz="2400" b="1" dirty="0">
                <a:solidFill>
                  <a:srgbClr val="4F81BD"/>
                </a:solidFill>
              </a:rPr>
              <a:t>AIR</a:t>
            </a:r>
            <a:r>
              <a:rPr lang="en-US" sz="2400" dirty="0"/>
              <a:t> keys to select the feature you would like.</a:t>
            </a:r>
          </a:p>
          <a:p>
            <a:r>
              <a:rPr lang="en-US" sz="2400" dirty="0"/>
              <a:t>Press the </a:t>
            </a:r>
            <a:r>
              <a:rPr lang="en-US" sz="2400" b="1" dirty="0">
                <a:solidFill>
                  <a:srgbClr val="FF0000"/>
                </a:solidFill>
              </a:rPr>
              <a:t>POWER/ENTER </a:t>
            </a:r>
            <a:r>
              <a:rPr lang="en-US" sz="2400" dirty="0"/>
              <a:t>key to select.</a:t>
            </a:r>
          </a:p>
          <a:p>
            <a:r>
              <a:rPr lang="en-US" sz="2400" dirty="0"/>
              <a:t>Once completed, use the </a:t>
            </a:r>
            <a:r>
              <a:rPr lang="en-US" sz="2400" b="1" dirty="0">
                <a:solidFill>
                  <a:schemeClr val="accent1"/>
                </a:solidFill>
              </a:rPr>
              <a:t>SHIFT</a:t>
            </a:r>
            <a:r>
              <a:rPr lang="en-US" sz="2400" dirty="0"/>
              <a:t> key to scroll to START MEASURE to return to normal operation.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2267744" y="2348880"/>
            <a:ext cx="2016224" cy="432048"/>
          </a:xfrm>
          <a:prstGeom prst="roundRect">
            <a:avLst/>
          </a:prstGeom>
          <a:gradFill>
            <a:gsLst>
              <a:gs pos="99000">
                <a:srgbClr val="FF0000">
                  <a:alpha val="17000"/>
                </a:srgbClr>
              </a:gs>
              <a:gs pos="100000">
                <a:schemeClr val="accent1">
                  <a:tint val="50000"/>
                  <a:shade val="100000"/>
                  <a:satMod val="350000"/>
                  <a:alpha val="17000"/>
                </a:schemeClr>
              </a:gs>
            </a:gsLst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図 4"/>
          <p:cNvPicPr/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868144" y="4509120"/>
            <a:ext cx="2187979" cy="2216421"/>
          </a:xfrm>
          <a:prstGeom prst="rect">
            <a:avLst/>
          </a:prstGeom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53640926-AAD7-44d8-BBD7-CCE9431645EC}">
              <a14:shadowObscured xmlns="" xmlns:a14="http://schemas.microsoft.com/office/drawing/2010/main"/>
            </a:ext>
          </a:extLst>
        </p:spPr>
      </p:pic>
      <p:pic>
        <p:nvPicPr>
          <p:cNvPr id="16" name="Picture 15" descr="6000_croppe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04048" y="1124744"/>
            <a:ext cx="3824330" cy="345192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7" name="Oval 16"/>
          <p:cNvSpPr/>
          <p:nvPr/>
        </p:nvSpPr>
        <p:spPr>
          <a:xfrm>
            <a:off x="6660232" y="5301208"/>
            <a:ext cx="590517" cy="524904"/>
          </a:xfrm>
          <a:prstGeom prst="ellipse">
            <a:avLst/>
          </a:prstGeom>
          <a:solidFill>
            <a:schemeClr val="accent1">
              <a:alpha val="30000"/>
            </a:schemeClr>
          </a:solidFill>
          <a:ln>
            <a:solidFill>
              <a:schemeClr val="accent1">
                <a:shade val="95000"/>
                <a:satMod val="10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/>
          <p:cNvSpPr/>
          <p:nvPr/>
        </p:nvSpPr>
        <p:spPr>
          <a:xfrm>
            <a:off x="6372200" y="5640400"/>
            <a:ext cx="1224136" cy="524904"/>
          </a:xfrm>
          <a:prstGeom prst="ellipse">
            <a:avLst/>
          </a:prstGeom>
          <a:solidFill>
            <a:srgbClr val="FF0000">
              <a:alpha val="30000"/>
            </a:srgbClr>
          </a:solidFill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/>
          <p:cNvSpPr/>
          <p:nvPr/>
        </p:nvSpPr>
        <p:spPr>
          <a:xfrm>
            <a:off x="6660232" y="4869160"/>
            <a:ext cx="590517" cy="524904"/>
          </a:xfrm>
          <a:prstGeom prst="ellipse">
            <a:avLst/>
          </a:prstGeom>
          <a:solidFill>
            <a:schemeClr val="accent1">
              <a:alpha val="30000"/>
            </a:schemeClr>
          </a:solidFill>
          <a:ln>
            <a:solidFill>
              <a:schemeClr val="accent1">
                <a:shade val="95000"/>
                <a:satMod val="10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Maintenance2-8.jpg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40152" y="1700808"/>
            <a:ext cx="1874520" cy="2377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353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6" dur="10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50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9" dur="10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50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8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n-US" sz="2800" b="1" dirty="0"/>
              <a:t>Factory Mode</a:t>
            </a:r>
            <a:r>
              <a:rPr lang="en-US" dirty="0"/>
              <a:t>	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idx="1"/>
          </p:nvPr>
        </p:nvSpPr>
        <p:spPr>
          <a:xfrm>
            <a:off x="457200" y="1091877"/>
            <a:ext cx="4474840" cy="4713387"/>
          </a:xfrm>
        </p:spPr>
        <p:txBody>
          <a:bodyPr/>
          <a:lstStyle/>
          <a:p>
            <a:r>
              <a:rPr lang="en-US" sz="2400" dirty="0"/>
              <a:t>With the unit OFF, press and hold the </a:t>
            </a:r>
            <a:r>
              <a:rPr lang="en-US" sz="2400" b="1" dirty="0">
                <a:solidFill>
                  <a:srgbClr val="4F81BD"/>
                </a:solidFill>
              </a:rPr>
              <a:t>AIR</a:t>
            </a:r>
            <a:r>
              <a:rPr lang="en-US" sz="2400" dirty="0"/>
              <a:t> and </a:t>
            </a:r>
            <a:r>
              <a:rPr lang="en-US" sz="2400" b="1" dirty="0">
                <a:solidFill>
                  <a:srgbClr val="4F81BD"/>
                </a:solidFill>
              </a:rPr>
              <a:t>SHIFT</a:t>
            </a:r>
            <a:r>
              <a:rPr lang="en-US" sz="2400" dirty="0"/>
              <a:t> keys.</a:t>
            </a:r>
          </a:p>
          <a:p>
            <a:r>
              <a:rPr lang="en-US" sz="2400" dirty="0"/>
              <a:t>Press the </a:t>
            </a:r>
            <a:r>
              <a:rPr lang="en-US" sz="2400" b="1" dirty="0">
                <a:solidFill>
                  <a:srgbClr val="FF0000"/>
                </a:solidFill>
              </a:rPr>
              <a:t>POWER/ENTER </a:t>
            </a:r>
            <a:r>
              <a:rPr lang="en-US" sz="2400" dirty="0"/>
              <a:t>key to turn instrument ON.</a:t>
            </a:r>
          </a:p>
          <a:p>
            <a:r>
              <a:rPr lang="en-US" sz="2400" dirty="0"/>
              <a:t>USER MODE and MAINTENANCE mode will be displayed.</a:t>
            </a:r>
          </a:p>
          <a:p>
            <a:r>
              <a:rPr lang="en-US" sz="2400" dirty="0"/>
              <a:t>Cursor will be next to USER MODE, press the </a:t>
            </a:r>
            <a:r>
              <a:rPr lang="en-US" sz="2400" b="1" dirty="0">
                <a:solidFill>
                  <a:srgbClr val="4F81BD"/>
                </a:solidFill>
              </a:rPr>
              <a:t>SHIFT</a:t>
            </a:r>
            <a:r>
              <a:rPr lang="en-US" sz="2400" dirty="0"/>
              <a:t> key to move cursor to MAINTENANCE, then press </a:t>
            </a:r>
            <a:r>
              <a:rPr lang="en-US" sz="2400" b="1" dirty="0">
                <a:solidFill>
                  <a:srgbClr val="FF0000"/>
                </a:solidFill>
              </a:rPr>
              <a:t>POWER/ENTER</a:t>
            </a:r>
            <a:r>
              <a:rPr lang="en-US" sz="2800" dirty="0"/>
              <a:t>.</a:t>
            </a:r>
          </a:p>
          <a:p>
            <a:pPr lvl="1"/>
            <a:r>
              <a:rPr lang="en-US" sz="1800" dirty="0">
                <a:solidFill>
                  <a:srgbClr val="FF0000"/>
                </a:solidFill>
              </a:rPr>
              <a:t>Note: There are two modes selected by unique passwords.</a:t>
            </a:r>
          </a:p>
        </p:txBody>
      </p:sp>
      <p:pic>
        <p:nvPicPr>
          <p:cNvPr id="9" name="図 4"/>
          <p:cNvPicPr/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868144" y="4509120"/>
            <a:ext cx="2187979" cy="2216421"/>
          </a:xfrm>
          <a:prstGeom prst="rect">
            <a:avLst/>
          </a:prstGeom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53640926-AAD7-44d8-BBD7-CCE9431645EC}">
              <a14:shadowObscured xmlns="" xmlns:a14="http://schemas.microsoft.com/office/drawing/2010/main"/>
            </a:ext>
          </a:extLst>
        </p:spPr>
      </p:pic>
      <p:pic>
        <p:nvPicPr>
          <p:cNvPr id="10" name="Picture 9" descr="6000_croppe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04048" y="1124744"/>
            <a:ext cx="3824330" cy="345192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1" name="Oval 10"/>
          <p:cNvSpPr/>
          <p:nvPr/>
        </p:nvSpPr>
        <p:spPr>
          <a:xfrm>
            <a:off x="6660232" y="5301208"/>
            <a:ext cx="590517" cy="524904"/>
          </a:xfrm>
          <a:prstGeom prst="ellipse">
            <a:avLst/>
          </a:prstGeom>
          <a:solidFill>
            <a:schemeClr val="accent1">
              <a:alpha val="30000"/>
            </a:schemeClr>
          </a:solidFill>
          <a:ln>
            <a:solidFill>
              <a:schemeClr val="accent1">
                <a:shade val="95000"/>
                <a:satMod val="10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6372200" y="5640400"/>
            <a:ext cx="1224136" cy="524904"/>
          </a:xfrm>
          <a:prstGeom prst="ellipse">
            <a:avLst/>
          </a:prstGeom>
          <a:solidFill>
            <a:srgbClr val="FF0000">
              <a:alpha val="30000"/>
            </a:srgbClr>
          </a:solidFill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6660232" y="4869160"/>
            <a:ext cx="590517" cy="524904"/>
          </a:xfrm>
          <a:prstGeom prst="ellipse">
            <a:avLst/>
          </a:prstGeom>
          <a:solidFill>
            <a:schemeClr val="accent1">
              <a:alpha val="30000"/>
            </a:schemeClr>
          </a:solidFill>
          <a:ln>
            <a:solidFill>
              <a:schemeClr val="accent1">
                <a:shade val="95000"/>
                <a:satMod val="10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40152" y="1700808"/>
            <a:ext cx="1874520" cy="2377440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4" name="Rounded Rectangle 13"/>
          <p:cNvSpPr/>
          <p:nvPr/>
        </p:nvSpPr>
        <p:spPr>
          <a:xfrm>
            <a:off x="2195736" y="2276872"/>
            <a:ext cx="2160240" cy="432048"/>
          </a:xfrm>
          <a:prstGeom prst="roundRect">
            <a:avLst/>
          </a:prstGeom>
          <a:gradFill>
            <a:gsLst>
              <a:gs pos="99000">
                <a:srgbClr val="FF0000">
                  <a:alpha val="17000"/>
                </a:srgbClr>
              </a:gs>
              <a:gs pos="100000">
                <a:schemeClr val="accent1">
                  <a:tint val="50000"/>
                  <a:shade val="100000"/>
                  <a:satMod val="350000"/>
                  <a:alpha val="17000"/>
                </a:schemeClr>
              </a:gs>
            </a:gsLst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ounded Rectangle 14"/>
          <p:cNvSpPr/>
          <p:nvPr/>
        </p:nvSpPr>
        <p:spPr>
          <a:xfrm>
            <a:off x="2843808" y="1484784"/>
            <a:ext cx="576064" cy="360040"/>
          </a:xfrm>
          <a:prstGeom prst="roundRect">
            <a:avLst/>
          </a:prstGeom>
          <a:gradFill>
            <a:gsLst>
              <a:gs pos="0">
                <a:schemeClr val="accent1">
                  <a:tint val="100000"/>
                  <a:shade val="100000"/>
                  <a:satMod val="130000"/>
                  <a:alpha val="17000"/>
                </a:schemeClr>
              </a:gs>
              <a:gs pos="100000">
                <a:schemeClr val="accent1">
                  <a:tint val="50000"/>
                  <a:shade val="100000"/>
                  <a:satMod val="350000"/>
                  <a:alpha val="17000"/>
                </a:schemeClr>
              </a:gs>
            </a:gsLst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ounded Rectangle 15"/>
          <p:cNvSpPr/>
          <p:nvPr/>
        </p:nvSpPr>
        <p:spPr>
          <a:xfrm>
            <a:off x="827584" y="1844824"/>
            <a:ext cx="864096" cy="360040"/>
          </a:xfrm>
          <a:prstGeom prst="roundRect">
            <a:avLst/>
          </a:prstGeom>
          <a:gradFill>
            <a:gsLst>
              <a:gs pos="0">
                <a:schemeClr val="accent1">
                  <a:tint val="100000"/>
                  <a:shade val="100000"/>
                  <a:satMod val="130000"/>
                  <a:alpha val="17000"/>
                </a:schemeClr>
              </a:gs>
              <a:gs pos="100000">
                <a:schemeClr val="accent1">
                  <a:tint val="50000"/>
                  <a:shade val="100000"/>
                  <a:satMod val="350000"/>
                  <a:alpha val="17000"/>
                </a:schemeClr>
              </a:gs>
            </a:gsLst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2365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repeatCount="indefinite" fill="remove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 override="childStyle">
                                        <p:cTn id="6" dur="500" autoRev="1" fill="remove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autoRev="1" fill="remove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500" autoRev="1" fill="remove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autoRev="1" fill="remove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11" dur="10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50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27" presetClass="emph" presetSubtype="0" repeatCount="indefinite" fill="remove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 override="childStyle">
                                        <p:cTn id="14" dur="500" autoRev="1" fill="remove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5" dur="500" autoRev="1" fill="remove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6" dur="500" autoRev="1" fill="remove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500" autoRev="1" fill="remove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19" dur="10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50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22" dur="10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50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25" dur="10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50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n-US" sz="2800" b="1" dirty="0"/>
              <a:t>Factory Mode</a:t>
            </a:r>
            <a:r>
              <a:rPr lang="en-US" dirty="0"/>
              <a:t>	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4474840" cy="4525963"/>
          </a:xfrm>
        </p:spPr>
        <p:txBody>
          <a:bodyPr/>
          <a:lstStyle/>
          <a:p>
            <a:r>
              <a:rPr lang="en-US" sz="2800" dirty="0"/>
              <a:t>INPUT PASSWORD will be displayed.</a:t>
            </a:r>
          </a:p>
          <a:p>
            <a:r>
              <a:rPr lang="en-US" sz="2800" dirty="0"/>
              <a:t>Enter: </a:t>
            </a:r>
            <a:r>
              <a:rPr lang="en-US" sz="2800" dirty="0">
                <a:solidFill>
                  <a:srgbClr val="FF0000"/>
                </a:solidFill>
              </a:rPr>
              <a:t>1994</a:t>
            </a:r>
          </a:p>
        </p:txBody>
      </p:sp>
      <p:pic>
        <p:nvPicPr>
          <p:cNvPr id="13" name="図 4"/>
          <p:cNvPicPr/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868144" y="4509120"/>
            <a:ext cx="2187979" cy="2216421"/>
          </a:xfrm>
          <a:prstGeom prst="rect">
            <a:avLst/>
          </a:prstGeom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53640926-AAD7-44d8-BBD7-CCE9431645EC}">
              <a14:shadowObscured xmlns="" xmlns:a14="http://schemas.microsoft.com/office/drawing/2010/main"/>
            </a:ext>
          </a:extLst>
        </p:spPr>
      </p:pic>
      <p:pic>
        <p:nvPicPr>
          <p:cNvPr id="14" name="Picture 13" descr="6000_croppe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04048" y="1124744"/>
            <a:ext cx="3824330" cy="345192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Picture 7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40152" y="1700808"/>
            <a:ext cx="1874520" cy="2377440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4174218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ounded Rectangle 7"/>
          <p:cNvSpPr/>
          <p:nvPr/>
        </p:nvSpPr>
        <p:spPr bwMode="auto">
          <a:xfrm>
            <a:off x="1259632" y="332657"/>
            <a:ext cx="7488832" cy="504056"/>
          </a:xfrm>
          <a:prstGeom prst="roundRect">
            <a:avLst>
              <a:gd name="adj" fmla="val 2011"/>
            </a:avLst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marR="0" lvl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en-US" altLang="ja-JP" sz="2800" kern="0" dirty="0">
                <a:latin typeface="+mj-lt"/>
              </a:rPr>
              <a:t>Sensors</a:t>
            </a:r>
          </a:p>
        </p:txBody>
      </p:sp>
      <p:pic>
        <p:nvPicPr>
          <p:cNvPr id="2" name="Picture 1" descr="GX6000_without_sensors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28126" y="1052736"/>
            <a:ext cx="5308170" cy="548632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28060" y="1052736"/>
            <a:ext cx="5308236" cy="5486399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7236296" y="1340768"/>
            <a:ext cx="20517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Standard 4 Gas Sensors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-14949" y="1340768"/>
            <a:ext cx="20517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Smart Sensor</a:t>
            </a:r>
          </a:p>
          <a:p>
            <a:r>
              <a:rPr lang="en-US" sz="2400" dirty="0"/>
              <a:t>Slots</a:t>
            </a:r>
          </a:p>
        </p:txBody>
      </p:sp>
      <p:grpSp>
        <p:nvGrpSpPr>
          <p:cNvPr id="44" name="Group 43"/>
          <p:cNvGrpSpPr/>
          <p:nvPr/>
        </p:nvGrpSpPr>
        <p:grpSpPr>
          <a:xfrm>
            <a:off x="899592" y="1988840"/>
            <a:ext cx="2016224" cy="2880320"/>
            <a:chOff x="899592" y="1988840"/>
            <a:chExt cx="2016224" cy="2880320"/>
          </a:xfrm>
        </p:grpSpPr>
        <p:cxnSp>
          <p:nvCxnSpPr>
            <p:cNvPr id="8" name="Elbow Connector 7"/>
            <p:cNvCxnSpPr/>
            <p:nvPr/>
          </p:nvCxnSpPr>
          <p:spPr>
            <a:xfrm>
              <a:off x="899592" y="1988840"/>
              <a:ext cx="2016224" cy="1368152"/>
            </a:xfrm>
            <a:prstGeom prst="bentConnector3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Arrow Connector 22"/>
            <p:cNvCxnSpPr/>
            <p:nvPr/>
          </p:nvCxnSpPr>
          <p:spPr>
            <a:xfrm>
              <a:off x="1907704" y="4869160"/>
              <a:ext cx="1008112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6" name="Straight Connector 25"/>
          <p:cNvCxnSpPr/>
          <p:nvPr/>
        </p:nvCxnSpPr>
        <p:spPr>
          <a:xfrm>
            <a:off x="1907704" y="3356992"/>
            <a:ext cx="0" cy="1512168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45" name="Group 44"/>
          <p:cNvGrpSpPr/>
          <p:nvPr/>
        </p:nvGrpSpPr>
        <p:grpSpPr>
          <a:xfrm>
            <a:off x="5652120" y="2132856"/>
            <a:ext cx="2376264" cy="3168352"/>
            <a:chOff x="5652120" y="2132856"/>
            <a:chExt cx="2376264" cy="3168352"/>
          </a:xfrm>
        </p:grpSpPr>
        <p:cxnSp>
          <p:nvCxnSpPr>
            <p:cNvPr id="37" name="Straight Connector 36"/>
            <p:cNvCxnSpPr/>
            <p:nvPr/>
          </p:nvCxnSpPr>
          <p:spPr>
            <a:xfrm>
              <a:off x="8028384" y="2132856"/>
              <a:ext cx="0" cy="3168352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Arrow Connector 38"/>
            <p:cNvCxnSpPr/>
            <p:nvPr/>
          </p:nvCxnSpPr>
          <p:spPr>
            <a:xfrm flipH="1">
              <a:off x="6228184" y="3212976"/>
              <a:ext cx="1800200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Arrow Connector 39"/>
            <p:cNvCxnSpPr/>
            <p:nvPr/>
          </p:nvCxnSpPr>
          <p:spPr>
            <a:xfrm flipH="1">
              <a:off x="6228184" y="4221088"/>
              <a:ext cx="1800200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Arrow Connector 40"/>
            <p:cNvCxnSpPr/>
            <p:nvPr/>
          </p:nvCxnSpPr>
          <p:spPr>
            <a:xfrm flipH="1">
              <a:off x="6228184" y="5301208"/>
              <a:ext cx="1800200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Arrow Connector 41"/>
            <p:cNvCxnSpPr/>
            <p:nvPr/>
          </p:nvCxnSpPr>
          <p:spPr>
            <a:xfrm flipH="1">
              <a:off x="5652120" y="2420888"/>
              <a:ext cx="2376264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3302727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n-US" sz="2800" b="1" dirty="0"/>
              <a:t>Factory Mode</a:t>
            </a:r>
            <a:r>
              <a:rPr lang="en-US" dirty="0"/>
              <a:t>	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idx="1"/>
          </p:nvPr>
        </p:nvSpPr>
        <p:spPr>
          <a:xfrm>
            <a:off x="457200" y="1351309"/>
            <a:ext cx="4618856" cy="4525963"/>
          </a:xfrm>
        </p:spPr>
        <p:txBody>
          <a:bodyPr/>
          <a:lstStyle/>
          <a:p>
            <a:r>
              <a:rPr lang="en-US" sz="2800" dirty="0">
                <a:solidFill>
                  <a:srgbClr val="FF0000"/>
                </a:solidFill>
              </a:rPr>
              <a:t>FACTORY</a:t>
            </a:r>
            <a:r>
              <a:rPr lang="en-US" sz="2800" dirty="0"/>
              <a:t> will be displayed and the following menu will appear:</a:t>
            </a:r>
          </a:p>
        </p:txBody>
      </p:sp>
      <p:pic>
        <p:nvPicPr>
          <p:cNvPr id="6" name="図 4"/>
          <p:cNvPicPr/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868144" y="4509120"/>
            <a:ext cx="2187979" cy="2216421"/>
          </a:xfrm>
          <a:prstGeom prst="rect">
            <a:avLst/>
          </a:prstGeom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53640926-AAD7-44d8-BBD7-CCE9431645EC}">
              <a14:shadowObscured xmlns="" xmlns:a14="http://schemas.microsoft.com/office/drawing/2010/main"/>
            </a:ext>
          </a:extLst>
        </p:spPr>
      </p:pic>
      <p:pic>
        <p:nvPicPr>
          <p:cNvPr id="7" name="Picture 6" descr="6000_croppe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04048" y="1124744"/>
            <a:ext cx="3824330" cy="345192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Picture 4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40152" y="1700808"/>
            <a:ext cx="1874520" cy="2377440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4348772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4474840" cy="4525963"/>
          </a:xfrm>
        </p:spPr>
        <p:txBody>
          <a:bodyPr/>
          <a:lstStyle/>
          <a:p>
            <a:r>
              <a:rPr lang="en-US" sz="2400" dirty="0"/>
              <a:t>FACTORY MODE CONTINUED</a:t>
            </a:r>
          </a:p>
        </p:txBody>
      </p:sp>
      <p:pic>
        <p:nvPicPr>
          <p:cNvPr id="5" name="図 4"/>
          <p:cNvPicPr/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868144" y="4509120"/>
            <a:ext cx="2187979" cy="2216421"/>
          </a:xfrm>
          <a:prstGeom prst="rect">
            <a:avLst/>
          </a:prstGeom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53640926-AAD7-44d8-BBD7-CCE9431645EC}">
              <a14:shadowObscured xmlns="" xmlns:a14="http://schemas.microsoft.com/office/drawing/2010/main"/>
            </a:ext>
          </a:extLst>
        </p:spPr>
      </p:pic>
      <p:pic>
        <p:nvPicPr>
          <p:cNvPr id="6" name="Picture 5" descr="6000_croppe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04048" y="1124744"/>
            <a:ext cx="3824330" cy="345192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Picture 3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40152" y="1700808"/>
            <a:ext cx="1874520" cy="2377440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1187624" y="260648"/>
            <a:ext cx="7772400" cy="676275"/>
          </a:xfrm>
        </p:spPr>
        <p:txBody>
          <a:bodyPr/>
          <a:lstStyle/>
          <a:p>
            <a:pPr algn="r"/>
            <a:r>
              <a:rPr lang="en-US" sz="2800" b="1" dirty="0"/>
              <a:t>Factory Mode</a:t>
            </a:r>
            <a:r>
              <a:rPr lang="en-US" dirty="0"/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495295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n-US" sz="2800" b="1" dirty="0"/>
              <a:t>Factory Mode</a:t>
            </a:r>
            <a:r>
              <a:rPr lang="en-US" dirty="0"/>
              <a:t>	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idx="1"/>
          </p:nvPr>
        </p:nvSpPr>
        <p:spPr>
          <a:xfrm>
            <a:off x="457200" y="1196752"/>
            <a:ext cx="4474840" cy="5112568"/>
          </a:xfrm>
        </p:spPr>
        <p:txBody>
          <a:bodyPr/>
          <a:lstStyle/>
          <a:p>
            <a:r>
              <a:rPr lang="en-US" sz="2400" dirty="0"/>
              <a:t>Using the </a:t>
            </a:r>
            <a:r>
              <a:rPr lang="en-US" sz="2400" b="1" dirty="0">
                <a:solidFill>
                  <a:schemeClr val="accent1"/>
                </a:solidFill>
              </a:rPr>
              <a:t>AIR</a:t>
            </a:r>
            <a:r>
              <a:rPr lang="en-US" sz="2400" dirty="0">
                <a:solidFill>
                  <a:schemeClr val="accent1"/>
                </a:solidFill>
              </a:rPr>
              <a:t> </a:t>
            </a:r>
            <a:r>
              <a:rPr lang="en-US" sz="2400" dirty="0"/>
              <a:t>or </a:t>
            </a:r>
            <a:r>
              <a:rPr lang="en-US" sz="2400" b="1" dirty="0">
                <a:solidFill>
                  <a:srgbClr val="4F81BD"/>
                </a:solidFill>
              </a:rPr>
              <a:t>SHIFT</a:t>
            </a:r>
            <a:r>
              <a:rPr lang="en-US" sz="2400" dirty="0"/>
              <a:t> key, scroll to the function that you want to view then press the </a:t>
            </a:r>
            <a:r>
              <a:rPr lang="en-US" sz="2400" b="1" dirty="0">
                <a:solidFill>
                  <a:srgbClr val="FF0000"/>
                </a:solidFill>
              </a:rPr>
              <a:t>POWER/ENTER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/>
              <a:t>key.</a:t>
            </a:r>
          </a:p>
          <a:p>
            <a:r>
              <a:rPr lang="en-US" sz="2400" dirty="0"/>
              <a:t>When completed, use the </a:t>
            </a:r>
            <a:r>
              <a:rPr lang="en-US" sz="2400" b="1" dirty="0">
                <a:solidFill>
                  <a:schemeClr val="accent1"/>
                </a:solidFill>
              </a:rPr>
              <a:t>SHIFT</a:t>
            </a:r>
            <a:r>
              <a:rPr lang="en-US" sz="2400" dirty="0"/>
              <a:t> key to scroll to START MEASURE then press the </a:t>
            </a:r>
            <a:r>
              <a:rPr lang="en-US" sz="2400" b="1" dirty="0">
                <a:solidFill>
                  <a:srgbClr val="FF0000"/>
                </a:solidFill>
              </a:rPr>
              <a:t>POWER/ENTER </a:t>
            </a:r>
            <a:r>
              <a:rPr lang="en-US" sz="2400" dirty="0"/>
              <a:t>key to return to normal operation.</a:t>
            </a:r>
          </a:p>
        </p:txBody>
      </p:sp>
      <p:pic>
        <p:nvPicPr>
          <p:cNvPr id="9" name="図 4"/>
          <p:cNvPicPr/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868144" y="4509120"/>
            <a:ext cx="2187979" cy="2216421"/>
          </a:xfrm>
          <a:prstGeom prst="rect">
            <a:avLst/>
          </a:prstGeom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53640926-AAD7-44d8-BBD7-CCE9431645EC}">
              <a14:shadowObscured xmlns="" xmlns:a14="http://schemas.microsoft.com/office/drawing/2010/main"/>
            </a:ext>
          </a:extLst>
        </p:spPr>
      </p:pic>
      <p:pic>
        <p:nvPicPr>
          <p:cNvPr id="10" name="Picture 9" descr="6000_croppe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04048" y="1124744"/>
            <a:ext cx="3824330" cy="345192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1" name="Oval 10"/>
          <p:cNvSpPr/>
          <p:nvPr/>
        </p:nvSpPr>
        <p:spPr>
          <a:xfrm>
            <a:off x="6660232" y="5301208"/>
            <a:ext cx="590517" cy="524904"/>
          </a:xfrm>
          <a:prstGeom prst="ellipse">
            <a:avLst/>
          </a:prstGeom>
          <a:solidFill>
            <a:schemeClr val="accent1">
              <a:alpha val="30000"/>
            </a:schemeClr>
          </a:solidFill>
          <a:ln>
            <a:solidFill>
              <a:schemeClr val="accent1">
                <a:shade val="95000"/>
                <a:satMod val="10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6372200" y="5640400"/>
            <a:ext cx="1224136" cy="524904"/>
          </a:xfrm>
          <a:prstGeom prst="ellipse">
            <a:avLst/>
          </a:prstGeom>
          <a:solidFill>
            <a:srgbClr val="FF0000">
              <a:alpha val="30000"/>
            </a:srgbClr>
          </a:solidFill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6660232" y="4869160"/>
            <a:ext cx="590517" cy="524904"/>
          </a:xfrm>
          <a:prstGeom prst="ellipse">
            <a:avLst/>
          </a:prstGeom>
          <a:solidFill>
            <a:schemeClr val="accent1">
              <a:alpha val="30000"/>
            </a:schemeClr>
          </a:solidFill>
          <a:ln>
            <a:solidFill>
              <a:schemeClr val="accent1">
                <a:shade val="95000"/>
                <a:satMod val="10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40152" y="1700808"/>
            <a:ext cx="1874520" cy="2377440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5" name="Rounded Rectangle 14"/>
          <p:cNvSpPr/>
          <p:nvPr/>
        </p:nvSpPr>
        <p:spPr>
          <a:xfrm>
            <a:off x="2195736" y="2276872"/>
            <a:ext cx="2160240" cy="432048"/>
          </a:xfrm>
          <a:prstGeom prst="roundRect">
            <a:avLst/>
          </a:prstGeom>
          <a:gradFill>
            <a:gsLst>
              <a:gs pos="99000">
                <a:srgbClr val="FF0000">
                  <a:alpha val="17000"/>
                </a:srgbClr>
              </a:gs>
              <a:gs pos="100000">
                <a:schemeClr val="accent1">
                  <a:tint val="50000"/>
                  <a:shade val="100000"/>
                  <a:satMod val="350000"/>
                  <a:alpha val="17000"/>
                </a:schemeClr>
              </a:gs>
            </a:gsLst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ounded Rectangle 15"/>
          <p:cNvSpPr/>
          <p:nvPr/>
        </p:nvSpPr>
        <p:spPr>
          <a:xfrm>
            <a:off x="2267744" y="1268760"/>
            <a:ext cx="576064" cy="360040"/>
          </a:xfrm>
          <a:prstGeom prst="roundRect">
            <a:avLst/>
          </a:prstGeom>
          <a:gradFill>
            <a:gsLst>
              <a:gs pos="0">
                <a:schemeClr val="accent1">
                  <a:tint val="100000"/>
                  <a:shade val="100000"/>
                  <a:satMod val="130000"/>
                  <a:alpha val="17000"/>
                </a:schemeClr>
              </a:gs>
              <a:gs pos="100000">
                <a:schemeClr val="accent1">
                  <a:tint val="50000"/>
                  <a:shade val="100000"/>
                  <a:satMod val="350000"/>
                  <a:alpha val="17000"/>
                </a:schemeClr>
              </a:gs>
            </a:gsLst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ounded Rectangle 16"/>
          <p:cNvSpPr/>
          <p:nvPr/>
        </p:nvSpPr>
        <p:spPr>
          <a:xfrm>
            <a:off x="3275856" y="1268760"/>
            <a:ext cx="720080" cy="360040"/>
          </a:xfrm>
          <a:prstGeom prst="roundRect">
            <a:avLst/>
          </a:prstGeom>
          <a:gradFill>
            <a:gsLst>
              <a:gs pos="0">
                <a:schemeClr val="accent1">
                  <a:tint val="100000"/>
                  <a:shade val="100000"/>
                  <a:satMod val="130000"/>
                  <a:alpha val="17000"/>
                </a:schemeClr>
              </a:gs>
              <a:gs pos="100000">
                <a:schemeClr val="accent1">
                  <a:tint val="50000"/>
                  <a:shade val="100000"/>
                  <a:satMod val="350000"/>
                  <a:alpha val="17000"/>
                </a:schemeClr>
              </a:gs>
            </a:gsLst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ounded Rectangle 17"/>
          <p:cNvSpPr/>
          <p:nvPr/>
        </p:nvSpPr>
        <p:spPr>
          <a:xfrm>
            <a:off x="827584" y="4221088"/>
            <a:ext cx="2160240" cy="432048"/>
          </a:xfrm>
          <a:prstGeom prst="roundRect">
            <a:avLst/>
          </a:prstGeom>
          <a:gradFill>
            <a:gsLst>
              <a:gs pos="99000">
                <a:srgbClr val="FF0000">
                  <a:alpha val="17000"/>
                </a:srgbClr>
              </a:gs>
              <a:gs pos="100000">
                <a:schemeClr val="accent1">
                  <a:tint val="50000"/>
                  <a:shade val="100000"/>
                  <a:satMod val="350000"/>
                  <a:alpha val="17000"/>
                </a:schemeClr>
              </a:gs>
            </a:gsLst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4719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repeatCount="indefinite" fill="remove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 override="childStyle">
                                        <p:cTn id="6" dur="500" autoRev="1" fill="remove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autoRev="1" fill="remove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500" autoRev="1" fill="remove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autoRev="1" fill="remove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11" dur="10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50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27" presetClass="emph" presetSubtype="0" repeatCount="indefinite" fill="remove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 override="childStyle">
                                        <p:cTn id="14" dur="500" autoRev="1" fill="remove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5" dur="500" autoRev="1" fill="remove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6" dur="500" autoRev="1" fill="remove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500" autoRev="1" fill="remove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19" dur="10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50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22" dur="10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50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25" dur="10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50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28" dur="10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50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n-US" sz="2800" b="1" dirty="0"/>
              <a:t>Keystrokes Summary</a:t>
            </a:r>
          </a:p>
        </p:txBody>
      </p:sp>
      <p:sp>
        <p:nvSpPr>
          <p:cNvPr id="6" name="Text Placeholder 2"/>
          <p:cNvSpPr txBox="1">
            <a:spLocks/>
          </p:cNvSpPr>
          <p:nvPr/>
        </p:nvSpPr>
        <p:spPr>
          <a:xfrm>
            <a:off x="457200" y="2248272"/>
            <a:ext cx="4042792" cy="1036712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b="1" dirty="0"/>
              <a:t>Calibration Mode</a:t>
            </a:r>
          </a:p>
          <a:p>
            <a:pPr lvl="1"/>
            <a:r>
              <a:rPr lang="en-US" sz="2000" dirty="0"/>
              <a:t>Press </a:t>
            </a:r>
            <a:r>
              <a:rPr lang="en-US" sz="2000" dirty="0">
                <a:solidFill>
                  <a:schemeClr val="accent1"/>
                </a:solidFill>
              </a:rPr>
              <a:t>SHIFT</a:t>
            </a:r>
            <a:r>
              <a:rPr lang="en-US" sz="2000" dirty="0"/>
              <a:t> and then </a:t>
            </a:r>
            <a:r>
              <a:rPr lang="en-US" sz="2000" dirty="0">
                <a:solidFill>
                  <a:srgbClr val="FF0000"/>
                </a:solidFill>
              </a:rPr>
              <a:t>DISP</a:t>
            </a:r>
          </a:p>
          <a:p>
            <a:pPr lvl="2"/>
            <a:r>
              <a:rPr lang="en-US" sz="1600" i="1" dirty="0"/>
              <a:t>From Normal Operation mode</a:t>
            </a:r>
          </a:p>
        </p:txBody>
      </p:sp>
      <p:pic>
        <p:nvPicPr>
          <p:cNvPr id="7" name="図 4"/>
          <p:cNvPicPr/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043608" y="3861048"/>
            <a:ext cx="2187979" cy="2216421"/>
          </a:xfrm>
          <a:prstGeom prst="rect">
            <a:avLst/>
          </a:prstGeom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53640926-AAD7-44d8-BBD7-CCE9431645EC}">
              <a14:shadowObscured xmlns="" xmlns:a14="http://schemas.microsoft.com/office/drawing/2010/main"/>
            </a:ext>
          </a:extLst>
        </p:spPr>
      </p:pic>
      <p:sp>
        <p:nvSpPr>
          <p:cNvPr id="9" name="Oval 8"/>
          <p:cNvSpPr/>
          <p:nvPr/>
        </p:nvSpPr>
        <p:spPr>
          <a:xfrm>
            <a:off x="1835696" y="4581128"/>
            <a:ext cx="590517" cy="524904"/>
          </a:xfrm>
          <a:prstGeom prst="ellipse">
            <a:avLst/>
          </a:prstGeom>
          <a:solidFill>
            <a:schemeClr val="accent1">
              <a:alpha val="30000"/>
            </a:schemeClr>
          </a:solidFill>
          <a:ln>
            <a:solidFill>
              <a:schemeClr val="accent1">
                <a:shade val="95000"/>
                <a:satMod val="10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1331640" y="4221088"/>
            <a:ext cx="590517" cy="524904"/>
          </a:xfrm>
          <a:prstGeom prst="ellipse">
            <a:avLst/>
          </a:prstGeom>
          <a:solidFill>
            <a:srgbClr val="FF0000">
              <a:alpha val="30000"/>
            </a:srgbClr>
          </a:solidFill>
          <a:ln>
            <a:solidFill>
              <a:schemeClr val="accent1">
                <a:shade val="95000"/>
                <a:satMod val="10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 Placeholder 2"/>
          <p:cNvSpPr txBox="1">
            <a:spLocks/>
          </p:cNvSpPr>
          <p:nvPr/>
        </p:nvSpPr>
        <p:spPr>
          <a:xfrm>
            <a:off x="4993704" y="2264098"/>
            <a:ext cx="4042792" cy="1380925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b="1" dirty="0"/>
              <a:t>User Mode</a:t>
            </a:r>
          </a:p>
          <a:p>
            <a:pPr lvl="1"/>
            <a:r>
              <a:rPr lang="en-US" sz="2000" dirty="0"/>
              <a:t>Hold </a:t>
            </a:r>
            <a:r>
              <a:rPr lang="en-US" sz="2000" dirty="0">
                <a:solidFill>
                  <a:schemeClr val="accent1"/>
                </a:solidFill>
              </a:rPr>
              <a:t>AIR</a:t>
            </a:r>
            <a:r>
              <a:rPr lang="en-US" sz="2000" dirty="0"/>
              <a:t> &amp; </a:t>
            </a:r>
            <a:r>
              <a:rPr lang="en-US" sz="2000" dirty="0">
                <a:solidFill>
                  <a:srgbClr val="4F81BD"/>
                </a:solidFill>
              </a:rPr>
              <a:t>SHIFT</a:t>
            </a:r>
            <a:r>
              <a:rPr lang="en-US" sz="2000" dirty="0"/>
              <a:t> and then </a:t>
            </a:r>
            <a:r>
              <a:rPr lang="en-US" sz="2000" dirty="0">
                <a:solidFill>
                  <a:srgbClr val="FF0000"/>
                </a:solidFill>
              </a:rPr>
              <a:t>POWER/ENTER</a:t>
            </a:r>
          </a:p>
          <a:p>
            <a:pPr lvl="2"/>
            <a:r>
              <a:rPr lang="en-US" sz="1600" i="1" dirty="0">
                <a:solidFill>
                  <a:srgbClr val="000000"/>
                </a:solidFill>
              </a:rPr>
              <a:t>With the unit off</a:t>
            </a:r>
          </a:p>
        </p:txBody>
      </p:sp>
      <p:pic>
        <p:nvPicPr>
          <p:cNvPr id="12" name="図 4"/>
          <p:cNvPicPr/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580112" y="3876875"/>
            <a:ext cx="2187979" cy="2216421"/>
          </a:xfrm>
          <a:prstGeom prst="rect">
            <a:avLst/>
          </a:prstGeom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53640926-AAD7-44d8-BBD7-CCE9431645EC}">
              <a14:shadowObscured xmlns="" xmlns:a14="http://schemas.microsoft.com/office/drawing/2010/main"/>
            </a:ext>
          </a:extLst>
        </p:spPr>
      </p:pic>
      <p:sp>
        <p:nvSpPr>
          <p:cNvPr id="16" name="Oval 15"/>
          <p:cNvSpPr/>
          <p:nvPr/>
        </p:nvSpPr>
        <p:spPr>
          <a:xfrm>
            <a:off x="6084168" y="5013176"/>
            <a:ext cx="1224136" cy="524904"/>
          </a:xfrm>
          <a:prstGeom prst="ellipse">
            <a:avLst/>
          </a:prstGeom>
          <a:solidFill>
            <a:srgbClr val="FF0000">
              <a:alpha val="30000"/>
            </a:srgbClr>
          </a:solidFill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6372200" y="4581128"/>
            <a:ext cx="590517" cy="524904"/>
          </a:xfrm>
          <a:prstGeom prst="ellipse">
            <a:avLst/>
          </a:prstGeom>
          <a:solidFill>
            <a:schemeClr val="accent1">
              <a:alpha val="30000"/>
            </a:schemeClr>
          </a:solidFill>
          <a:ln>
            <a:solidFill>
              <a:schemeClr val="accent1">
                <a:shade val="95000"/>
                <a:satMod val="10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/>
          <p:cNvSpPr/>
          <p:nvPr/>
        </p:nvSpPr>
        <p:spPr>
          <a:xfrm>
            <a:off x="6372200" y="4221088"/>
            <a:ext cx="590517" cy="524904"/>
          </a:xfrm>
          <a:prstGeom prst="ellipse">
            <a:avLst/>
          </a:prstGeom>
          <a:solidFill>
            <a:schemeClr val="accent1">
              <a:alpha val="30000"/>
            </a:schemeClr>
          </a:solidFill>
          <a:ln>
            <a:solidFill>
              <a:schemeClr val="accent1">
                <a:shade val="95000"/>
                <a:satMod val="10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2271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repeatCount="indefinite" fill="remove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 override="childStyle">
                                        <p:cTn id="6" dur="50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50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11" dur="10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50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6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n-US" sz="2800" b="1" dirty="0"/>
              <a:t>Keystrokes Summary</a:t>
            </a:r>
          </a:p>
        </p:txBody>
      </p:sp>
      <p:sp>
        <p:nvSpPr>
          <p:cNvPr id="6" name="Text Placeholder 2"/>
          <p:cNvSpPr txBox="1">
            <a:spLocks/>
          </p:cNvSpPr>
          <p:nvPr/>
        </p:nvSpPr>
        <p:spPr>
          <a:xfrm>
            <a:off x="467544" y="1988840"/>
            <a:ext cx="4042792" cy="1872208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b="1" dirty="0"/>
              <a:t>Maintenance Mode</a:t>
            </a:r>
          </a:p>
          <a:p>
            <a:pPr lvl="1"/>
            <a:r>
              <a:rPr lang="en-US" sz="2000" dirty="0"/>
              <a:t>Hold </a:t>
            </a:r>
            <a:r>
              <a:rPr lang="en-US" sz="2000" dirty="0">
                <a:solidFill>
                  <a:schemeClr val="accent1"/>
                </a:solidFill>
              </a:rPr>
              <a:t>AIR</a:t>
            </a:r>
            <a:r>
              <a:rPr lang="en-US" sz="2000" dirty="0"/>
              <a:t> &amp; </a:t>
            </a:r>
            <a:r>
              <a:rPr lang="en-US" sz="2000" dirty="0">
                <a:solidFill>
                  <a:srgbClr val="4F81BD"/>
                </a:solidFill>
              </a:rPr>
              <a:t>SHIFT</a:t>
            </a:r>
            <a:r>
              <a:rPr lang="en-US" sz="2000" dirty="0"/>
              <a:t> and then </a:t>
            </a:r>
            <a:r>
              <a:rPr lang="en-US" sz="2000" dirty="0">
                <a:solidFill>
                  <a:srgbClr val="FF0000"/>
                </a:solidFill>
              </a:rPr>
              <a:t>POWER/ENTER</a:t>
            </a:r>
          </a:p>
          <a:p>
            <a:pPr lvl="2"/>
            <a:r>
              <a:rPr lang="en-US" sz="1600" i="1" dirty="0">
                <a:solidFill>
                  <a:srgbClr val="000000"/>
                </a:solidFill>
              </a:rPr>
              <a:t>With the unit off</a:t>
            </a:r>
            <a:endParaRPr lang="en-US" sz="1600" dirty="0">
              <a:solidFill>
                <a:srgbClr val="FF0000"/>
              </a:solidFill>
            </a:endParaRPr>
          </a:p>
          <a:p>
            <a:pPr lvl="1"/>
            <a:r>
              <a:rPr lang="en-US" sz="2000" dirty="0"/>
              <a:t>Password 0006 (Mode 1)</a:t>
            </a:r>
          </a:p>
          <a:p>
            <a:pPr lvl="1"/>
            <a:r>
              <a:rPr lang="en-US" sz="2000" dirty="0"/>
              <a:t>Password 2014 (Mode 2)</a:t>
            </a:r>
          </a:p>
        </p:txBody>
      </p:sp>
      <p:pic>
        <p:nvPicPr>
          <p:cNvPr id="7" name="図 4"/>
          <p:cNvPicPr/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053952" y="4293096"/>
            <a:ext cx="2187979" cy="2216421"/>
          </a:xfrm>
          <a:prstGeom prst="rect">
            <a:avLst/>
          </a:prstGeom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53640926-AAD7-44d8-BBD7-CCE9431645EC}">
              <a14:shadowObscured xmlns="" xmlns:a14="http://schemas.microsoft.com/office/drawing/2010/main"/>
            </a:ext>
          </a:extLst>
        </p:spPr>
      </p:pic>
      <p:sp>
        <p:nvSpPr>
          <p:cNvPr id="9" name="Oval 8"/>
          <p:cNvSpPr/>
          <p:nvPr/>
        </p:nvSpPr>
        <p:spPr>
          <a:xfrm>
            <a:off x="1846040" y="5013176"/>
            <a:ext cx="590517" cy="524904"/>
          </a:xfrm>
          <a:prstGeom prst="ellipse">
            <a:avLst/>
          </a:prstGeom>
          <a:solidFill>
            <a:schemeClr val="accent1">
              <a:alpha val="30000"/>
            </a:schemeClr>
          </a:solidFill>
          <a:ln>
            <a:solidFill>
              <a:schemeClr val="accent1">
                <a:shade val="95000"/>
                <a:satMod val="10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1558008" y="5373216"/>
            <a:ext cx="1224136" cy="524904"/>
          </a:xfrm>
          <a:prstGeom prst="ellipse">
            <a:avLst/>
          </a:prstGeom>
          <a:solidFill>
            <a:srgbClr val="FF0000">
              <a:alpha val="30000"/>
            </a:srgbClr>
          </a:solidFill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1846040" y="4653136"/>
            <a:ext cx="590517" cy="524904"/>
          </a:xfrm>
          <a:prstGeom prst="ellipse">
            <a:avLst/>
          </a:prstGeom>
          <a:solidFill>
            <a:schemeClr val="accent1">
              <a:alpha val="30000"/>
            </a:schemeClr>
          </a:solidFill>
          <a:ln>
            <a:solidFill>
              <a:schemeClr val="accent1">
                <a:shade val="95000"/>
                <a:satMod val="10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図 4"/>
          <p:cNvPicPr/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580112" y="4308923"/>
            <a:ext cx="2187979" cy="2216421"/>
          </a:xfrm>
          <a:prstGeom prst="rect">
            <a:avLst/>
          </a:prstGeom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53640926-AAD7-44d8-BBD7-CCE9431645EC}">
              <a14:shadowObscured xmlns="" xmlns:a14="http://schemas.microsoft.com/office/drawing/2010/main"/>
            </a:ext>
          </a:extLst>
        </p:spPr>
      </p:pic>
      <p:sp>
        <p:nvSpPr>
          <p:cNvPr id="11" name="Oval 10"/>
          <p:cNvSpPr/>
          <p:nvPr/>
        </p:nvSpPr>
        <p:spPr>
          <a:xfrm>
            <a:off x="6084168" y="5445224"/>
            <a:ext cx="1224136" cy="524904"/>
          </a:xfrm>
          <a:prstGeom prst="ellipse">
            <a:avLst/>
          </a:prstGeom>
          <a:solidFill>
            <a:srgbClr val="FF0000">
              <a:alpha val="30000"/>
            </a:srgbClr>
          </a:solidFill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6372200" y="5013176"/>
            <a:ext cx="590517" cy="524904"/>
          </a:xfrm>
          <a:prstGeom prst="ellipse">
            <a:avLst/>
          </a:prstGeom>
          <a:solidFill>
            <a:schemeClr val="accent1">
              <a:alpha val="30000"/>
            </a:schemeClr>
          </a:solidFill>
          <a:ln>
            <a:solidFill>
              <a:schemeClr val="accent1">
                <a:shade val="95000"/>
                <a:satMod val="10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6372200" y="4653136"/>
            <a:ext cx="590517" cy="524904"/>
          </a:xfrm>
          <a:prstGeom prst="ellipse">
            <a:avLst/>
          </a:prstGeom>
          <a:solidFill>
            <a:schemeClr val="accent1">
              <a:alpha val="30000"/>
            </a:schemeClr>
          </a:solidFill>
          <a:ln>
            <a:solidFill>
              <a:schemeClr val="accent1">
                <a:shade val="95000"/>
                <a:satMod val="10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 Placeholder 2"/>
          <p:cNvSpPr txBox="1">
            <a:spLocks/>
          </p:cNvSpPr>
          <p:nvPr/>
        </p:nvSpPr>
        <p:spPr>
          <a:xfrm>
            <a:off x="4993704" y="1988840"/>
            <a:ext cx="4042792" cy="1872208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b="1" dirty="0"/>
              <a:t>Factory Mode</a:t>
            </a:r>
          </a:p>
          <a:p>
            <a:pPr lvl="1"/>
            <a:r>
              <a:rPr lang="en-US" sz="2000" dirty="0"/>
              <a:t>Hold </a:t>
            </a:r>
            <a:r>
              <a:rPr lang="en-US" sz="2000" dirty="0">
                <a:solidFill>
                  <a:schemeClr val="accent1"/>
                </a:solidFill>
              </a:rPr>
              <a:t>AIR</a:t>
            </a:r>
            <a:r>
              <a:rPr lang="en-US" sz="2000" dirty="0"/>
              <a:t> &amp; </a:t>
            </a:r>
            <a:r>
              <a:rPr lang="en-US" sz="2000" dirty="0">
                <a:solidFill>
                  <a:srgbClr val="4F81BD"/>
                </a:solidFill>
              </a:rPr>
              <a:t>SHIFT</a:t>
            </a:r>
            <a:r>
              <a:rPr lang="en-US" sz="2000" dirty="0"/>
              <a:t> and then </a:t>
            </a:r>
            <a:r>
              <a:rPr lang="en-US" sz="2000" dirty="0">
                <a:solidFill>
                  <a:srgbClr val="FF0000"/>
                </a:solidFill>
              </a:rPr>
              <a:t>POWER/ENTER</a:t>
            </a:r>
          </a:p>
          <a:p>
            <a:pPr lvl="2"/>
            <a:r>
              <a:rPr lang="en-US" sz="1600" i="1" dirty="0">
                <a:solidFill>
                  <a:srgbClr val="000000"/>
                </a:solidFill>
              </a:rPr>
              <a:t>With the unit off</a:t>
            </a:r>
            <a:endParaRPr lang="en-US" sz="1600" dirty="0">
              <a:solidFill>
                <a:srgbClr val="FF0000"/>
              </a:solidFill>
            </a:endParaRPr>
          </a:p>
          <a:p>
            <a:pPr lvl="1"/>
            <a:r>
              <a:rPr lang="en-US" sz="2000" dirty="0"/>
              <a:t>Password 1994</a:t>
            </a:r>
          </a:p>
        </p:txBody>
      </p:sp>
    </p:spTree>
    <p:extLst>
      <p:ext uri="{BB962C8B-B14F-4D97-AF65-F5344CB8AC3E}">
        <p14:creationId xmlns:p14="http://schemas.microsoft.com/office/powerpoint/2010/main" val="805187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6" dur="10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50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9" dur="10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50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1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n-US" sz="2800" b="1" dirty="0"/>
              <a:t>Sensor Replacement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3970784" cy="4525963"/>
          </a:xfrm>
        </p:spPr>
        <p:txBody>
          <a:bodyPr/>
          <a:lstStyle/>
          <a:p>
            <a:r>
              <a:rPr lang="en-US" sz="2800" dirty="0"/>
              <a:t>Turn GX-6000 OFF</a:t>
            </a:r>
          </a:p>
          <a:p>
            <a:r>
              <a:rPr lang="en-US" sz="2800" dirty="0"/>
              <a:t>Remove rubber boot covering instrument</a:t>
            </a:r>
          </a:p>
          <a:p>
            <a:r>
              <a:rPr lang="en-US" sz="2800" dirty="0"/>
              <a:t>Loosen screws over flow chamber.</a:t>
            </a:r>
          </a:p>
          <a:p>
            <a:r>
              <a:rPr lang="en-US" sz="2800" dirty="0"/>
              <a:t>No need to remove the 3 belt clip screws.</a:t>
            </a:r>
          </a:p>
          <a:p>
            <a:endParaRPr lang="en-US" dirty="0"/>
          </a:p>
        </p:txBody>
      </p:sp>
      <p:pic>
        <p:nvPicPr>
          <p:cNvPr id="6" name="Picture 5" descr="DSC_7843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99992" y="2060848"/>
            <a:ext cx="4512193" cy="3240361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7538015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n-US" sz="2800" b="1" dirty="0"/>
              <a:t>Sensor Replacement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4186808" cy="4525963"/>
          </a:xfrm>
        </p:spPr>
        <p:txBody>
          <a:bodyPr/>
          <a:lstStyle/>
          <a:p>
            <a:r>
              <a:rPr lang="en-US" dirty="0"/>
              <a:t>Remove flow chamber exposing sensor gasket and scrubbers.</a:t>
            </a:r>
          </a:p>
        </p:txBody>
      </p:sp>
      <p:pic>
        <p:nvPicPr>
          <p:cNvPr id="4" name="Picture 3" descr="DSC_7844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11960" y="1700808"/>
            <a:ext cx="4804286" cy="3960440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704042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n-US" sz="2800" b="1" dirty="0"/>
              <a:t>Sensor Replacement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3826768" cy="4525963"/>
          </a:xfrm>
        </p:spPr>
        <p:txBody>
          <a:bodyPr/>
          <a:lstStyle/>
          <a:p>
            <a:r>
              <a:rPr lang="en-US" dirty="0"/>
              <a:t>Remove sensor gasket exposing sensors.</a:t>
            </a:r>
          </a:p>
          <a:p>
            <a:r>
              <a:rPr lang="en-US" dirty="0"/>
              <a:t>Remove and replace sensors as needed.</a:t>
            </a:r>
          </a:p>
        </p:txBody>
      </p:sp>
      <p:pic>
        <p:nvPicPr>
          <p:cNvPr id="5" name="Picture 4" descr="DSC_7845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04084" y="1772816"/>
            <a:ext cx="4797290" cy="3672408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996392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9632" y="116632"/>
            <a:ext cx="7772400" cy="1143000"/>
          </a:xfrm>
        </p:spPr>
        <p:txBody>
          <a:bodyPr/>
          <a:lstStyle/>
          <a:p>
            <a:pPr algn="r"/>
            <a:r>
              <a:rPr lang="en-US" sz="2800" b="1" dirty="0"/>
              <a:t>Replacement of Sensor Scrubbers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en-US" dirty="0"/>
              <a:t>H2S scrubber for LEL sensor</a:t>
            </a:r>
          </a:p>
          <a:p>
            <a:pPr lvl="1"/>
            <a:r>
              <a:rPr lang="en-US" dirty="0"/>
              <a:t>P/N 33-7114RK</a:t>
            </a:r>
          </a:p>
          <a:p>
            <a:r>
              <a:rPr lang="en-US" dirty="0"/>
              <a:t>H2S scrubber for CO sensor</a:t>
            </a:r>
          </a:p>
          <a:p>
            <a:pPr lvl="1"/>
            <a:r>
              <a:rPr lang="en-US" dirty="0"/>
              <a:t>P/N 33-7102RK</a:t>
            </a:r>
          </a:p>
        </p:txBody>
      </p:sp>
      <p:pic>
        <p:nvPicPr>
          <p:cNvPr id="3" name="Picture 2" descr="DSC_7846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67401" y="2204864"/>
            <a:ext cx="4225079" cy="3816424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cxnSp>
        <p:nvCxnSpPr>
          <p:cNvPr id="8" name="Straight Arrow Connector 7"/>
          <p:cNvCxnSpPr/>
          <p:nvPr/>
        </p:nvCxnSpPr>
        <p:spPr>
          <a:xfrm>
            <a:off x="3131840" y="2780928"/>
            <a:ext cx="4536504" cy="72008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flipV="1">
            <a:off x="3275856" y="4077072"/>
            <a:ext cx="4536504" cy="288032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" name="Straight Arrow Connector 4"/>
          <p:cNvCxnSpPr/>
          <p:nvPr/>
        </p:nvCxnSpPr>
        <p:spPr>
          <a:xfrm flipH="1" flipV="1">
            <a:off x="6948264" y="3284984"/>
            <a:ext cx="792088" cy="14401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 flipH="1" flipV="1">
            <a:off x="7236296" y="3861048"/>
            <a:ext cx="648072" cy="14401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10413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9632" y="116632"/>
            <a:ext cx="7772400" cy="1143000"/>
          </a:xfrm>
        </p:spPr>
        <p:txBody>
          <a:bodyPr/>
          <a:lstStyle/>
          <a:p>
            <a:pPr algn="r"/>
            <a:r>
              <a:rPr lang="en-US" sz="2800" b="1" dirty="0"/>
              <a:t>Replacing sensor scrubbers and gasket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en-US" dirty="0"/>
              <a:t>Use fingers or a flat head screwdriver to align gasket underneath tabs.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13" name="Picture 12" descr="IMG_1103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88582" y="1484784"/>
            <a:ext cx="3831890" cy="5109187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cxnSp>
        <p:nvCxnSpPr>
          <p:cNvPr id="14" name="Straight Arrow Connector 13"/>
          <p:cNvCxnSpPr/>
          <p:nvPr/>
        </p:nvCxnSpPr>
        <p:spPr>
          <a:xfrm flipV="1">
            <a:off x="2267744" y="4725144"/>
            <a:ext cx="4536504" cy="72008"/>
          </a:xfrm>
          <a:prstGeom prst="straightConnector1">
            <a:avLst/>
          </a:prstGeom>
          <a:ln>
            <a:solidFill>
              <a:srgbClr val="008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 flipV="1">
            <a:off x="2339752" y="3501008"/>
            <a:ext cx="4464496" cy="1224136"/>
          </a:xfrm>
          <a:prstGeom prst="straightConnector1">
            <a:avLst/>
          </a:prstGeom>
          <a:ln>
            <a:solidFill>
              <a:srgbClr val="008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Text Placeholder 3"/>
          <p:cNvSpPr txBox="1">
            <a:spLocks/>
          </p:cNvSpPr>
          <p:nvPr/>
        </p:nvSpPr>
        <p:spPr bwMode="auto">
          <a:xfrm>
            <a:off x="3203848" y="1412776"/>
            <a:ext cx="1800200" cy="720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800" b="1" dirty="0">
                <a:solidFill>
                  <a:srgbClr val="008000"/>
                </a:solidFill>
              </a:rPr>
              <a:t>CORRECT</a:t>
            </a:r>
          </a:p>
        </p:txBody>
      </p:sp>
    </p:spTree>
    <p:extLst>
      <p:ext uri="{BB962C8B-B14F-4D97-AF65-F5344CB8AC3E}">
        <p14:creationId xmlns:p14="http://schemas.microsoft.com/office/powerpoint/2010/main" val="3602097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ounded Rectangle 7"/>
          <p:cNvSpPr/>
          <p:nvPr/>
        </p:nvSpPr>
        <p:spPr bwMode="auto">
          <a:xfrm>
            <a:off x="1259632" y="332657"/>
            <a:ext cx="7488832" cy="504056"/>
          </a:xfrm>
          <a:prstGeom prst="roundRect">
            <a:avLst>
              <a:gd name="adj" fmla="val 2011"/>
            </a:avLst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marR="0" lvl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en-US" altLang="ja-JP" sz="2800" kern="0" dirty="0">
                <a:latin typeface="+mj-lt"/>
              </a:rPr>
              <a:t>Smart Sensor Technology</a:t>
            </a:r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2385625"/>
              </p:ext>
            </p:extLst>
          </p:nvPr>
        </p:nvGraphicFramePr>
        <p:xfrm>
          <a:off x="107504" y="2564906"/>
          <a:ext cx="2880320" cy="41420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01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48070">
                <a:tc gridSpan="2">
                  <a:txBody>
                    <a:bodyPr/>
                    <a:lstStyle/>
                    <a:p>
                      <a:pPr algn="ctr"/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Smart Electrochemical</a:t>
                      </a:r>
                      <a:r>
                        <a:rPr lang="en-US" sz="1600" b="0" baseline="0" dirty="0">
                          <a:solidFill>
                            <a:schemeClr val="tx1"/>
                          </a:solidFill>
                        </a:rPr>
                        <a:t> </a:t>
                      </a:r>
                      <a:br>
                        <a:rPr lang="en-US" sz="1600" b="0" baseline="0" dirty="0">
                          <a:solidFill>
                            <a:schemeClr val="tx1"/>
                          </a:solidFill>
                        </a:rPr>
                      </a:br>
                      <a:r>
                        <a:rPr lang="en-US" sz="1600" b="0" baseline="0" dirty="0">
                          <a:solidFill>
                            <a:schemeClr val="tx1"/>
                          </a:solidFill>
                        </a:rPr>
                        <a:t>(ESS-03DH-XXX)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6992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GAS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RANGE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5448">
                <a:tc>
                  <a:txBody>
                    <a:bodyPr/>
                    <a:lstStyle/>
                    <a:p>
                      <a:pPr algn="l"/>
                      <a:r>
                        <a:rPr lang="en-US" sz="1000" dirty="0"/>
                        <a:t>Ammonia</a:t>
                      </a:r>
                      <a:r>
                        <a:rPr lang="en-US" sz="1000" baseline="0" dirty="0"/>
                        <a:t> (NH3)</a:t>
                      </a:r>
                      <a:endParaRPr lang="en-US" sz="1000" dirty="0"/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0-400 ppm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5448">
                <a:tc>
                  <a:txBody>
                    <a:bodyPr/>
                    <a:lstStyle/>
                    <a:p>
                      <a:pPr algn="l"/>
                      <a:r>
                        <a:rPr lang="en-US" sz="1000" dirty="0"/>
                        <a:t>Chlorine</a:t>
                      </a:r>
                      <a:r>
                        <a:rPr lang="en-US" sz="1000" baseline="0" dirty="0"/>
                        <a:t> (Cl2)</a:t>
                      </a:r>
                      <a:endParaRPr lang="en-US" sz="1000" dirty="0"/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0-10ppm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33739">
                <a:tc>
                  <a:txBody>
                    <a:bodyPr/>
                    <a:lstStyle/>
                    <a:p>
                      <a:pPr algn="l"/>
                      <a:r>
                        <a:rPr lang="en-US" sz="1000" dirty="0"/>
                        <a:t>Hydrogen</a:t>
                      </a:r>
                      <a:r>
                        <a:rPr lang="en-US" sz="1000" baseline="0" dirty="0"/>
                        <a:t> Cyanide (HCN)</a:t>
                      </a:r>
                      <a:endParaRPr lang="en-US" sz="1000" dirty="0"/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0-15ppm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33739">
                <a:tc>
                  <a:txBody>
                    <a:bodyPr/>
                    <a:lstStyle/>
                    <a:p>
                      <a:pPr algn="l"/>
                      <a:r>
                        <a:rPr lang="en-US" sz="1000" dirty="0"/>
                        <a:t>Nitrogen Dioxide (NO2)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0-20 ppm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33739">
                <a:tc>
                  <a:txBody>
                    <a:bodyPr/>
                    <a:lstStyle/>
                    <a:p>
                      <a:pPr algn="l"/>
                      <a:r>
                        <a:rPr lang="en-US" sz="1000" dirty="0"/>
                        <a:t>Sulfur Dioxide (SO2)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0-99.9 ppm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794909">
                <a:tc gridSpan="2">
                  <a:txBody>
                    <a:bodyPr/>
                    <a:lstStyle/>
                    <a:p>
                      <a:pPr algn="l"/>
                      <a:r>
                        <a:rPr lang="en-US" sz="1000" dirty="0"/>
                        <a:t>Monitor</a:t>
                      </a:r>
                      <a:r>
                        <a:rPr lang="en-US" sz="1000" baseline="0" dirty="0"/>
                        <a:t> a wide variety of toxic gases. Smart plug and play sensors are auto recognized and can be remotely calibrated</a:t>
                      </a:r>
                      <a:endParaRPr lang="en-US" sz="1000" dirty="0"/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5214844"/>
              </p:ext>
            </p:extLst>
          </p:nvPr>
        </p:nvGraphicFramePr>
        <p:xfrm>
          <a:off x="3131841" y="2560564"/>
          <a:ext cx="3168351" cy="29011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438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3979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841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52412">
                <a:tc gridSpan="3">
                  <a:txBody>
                    <a:bodyPr/>
                    <a:lstStyle/>
                    <a:p>
                      <a:pPr algn="ctr"/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Photo</a:t>
                      </a:r>
                      <a:r>
                        <a:rPr lang="en-US" sz="1600" b="0" baseline="0" dirty="0">
                          <a:solidFill>
                            <a:schemeClr val="tx1"/>
                          </a:solidFill>
                        </a:rPr>
                        <a:t> Ionization Detection</a:t>
                      </a:r>
                      <a:br>
                        <a:rPr lang="en-US" sz="1600" b="0" baseline="0" dirty="0">
                          <a:solidFill>
                            <a:schemeClr val="tx1"/>
                          </a:solidFill>
                        </a:rPr>
                      </a:br>
                      <a:r>
                        <a:rPr lang="en-US" sz="1600" b="0" baseline="0" dirty="0">
                          <a:solidFill>
                            <a:schemeClr val="tx1"/>
                          </a:solidFill>
                        </a:rPr>
                        <a:t>PID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3F9365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3F936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3187">
                <a:tc gridSpan="2"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GAS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RANGE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8396">
                <a:tc rowSpan="2"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10.6</a:t>
                      </a:r>
                      <a:r>
                        <a:rPr lang="en-US" sz="1000" baseline="0" dirty="0"/>
                        <a:t> Lamp</a:t>
                      </a:r>
                      <a:endParaRPr lang="en-US" sz="1000" dirty="0"/>
                    </a:p>
                  </a:txBody>
                  <a:tcPr vert="vert27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sz="1000" baseline="0" dirty="0"/>
                        <a:t>600 VOC’s</a:t>
                      </a:r>
                      <a:endParaRPr lang="en-US" sz="1000" dirty="0"/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0-50,000 ppb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9797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l"/>
                      <a:endParaRPr lang="en-US" sz="1200" dirty="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0-6,000</a:t>
                      </a:r>
                      <a:r>
                        <a:rPr lang="en-US" sz="1000" baseline="0" dirty="0"/>
                        <a:t> ppm</a:t>
                      </a:r>
                      <a:endParaRPr lang="en-US" sz="1000" dirty="0"/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33527">
                <a:tc rowSpan="2"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10.0 Lamp</a:t>
                      </a:r>
                    </a:p>
                  </a:txBody>
                  <a:tcPr vert="vert27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Benzene Specific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0.1-50 ppm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3284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300 VOC’s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0-100 ppm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32847">
                <a:tc gridSpan="3"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Monitor low ppm VOC gases.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6082984"/>
              </p:ext>
            </p:extLst>
          </p:nvPr>
        </p:nvGraphicFramePr>
        <p:xfrm>
          <a:off x="6372200" y="2564904"/>
          <a:ext cx="2664296" cy="28745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32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321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48072">
                <a:tc gridSpan="2">
                  <a:txBody>
                    <a:bodyPr/>
                    <a:lstStyle/>
                    <a:p>
                      <a:pPr algn="ctr"/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Infrared</a:t>
                      </a:r>
                      <a:br>
                        <a:rPr lang="en-US" sz="1600" b="0" baseline="0" dirty="0">
                          <a:solidFill>
                            <a:schemeClr val="tx1"/>
                          </a:solidFill>
                        </a:rPr>
                      </a:br>
                      <a:r>
                        <a:rPr lang="en-US" sz="1600" b="0" baseline="0" dirty="0">
                          <a:solidFill>
                            <a:schemeClr val="tx1"/>
                          </a:solidFill>
                        </a:rPr>
                        <a:t>(DES-3311-1/2)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0987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GAS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RANGE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9411">
                <a:tc>
                  <a:txBody>
                    <a:bodyPr/>
                    <a:lstStyle/>
                    <a:p>
                      <a:pPr algn="l"/>
                      <a:r>
                        <a:rPr lang="en-US" sz="1000" dirty="0"/>
                        <a:t>Carbon Dioxide</a:t>
                      </a:r>
                      <a:r>
                        <a:rPr lang="en-US" sz="1000" baseline="0" dirty="0"/>
                        <a:t> (CO2)</a:t>
                      </a:r>
                      <a:endParaRPr lang="en-US" sz="1000" dirty="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0-10,000</a:t>
                      </a:r>
                      <a:r>
                        <a:rPr lang="en-US" sz="1000" baseline="0" dirty="0"/>
                        <a:t> ppm</a:t>
                      </a:r>
                      <a:br>
                        <a:rPr lang="en-US" sz="1000" baseline="0" dirty="0"/>
                      </a:br>
                      <a:r>
                        <a:rPr lang="en-US" sz="1000" baseline="0" dirty="0"/>
                        <a:t>0-10% Vol.</a:t>
                      </a:r>
                      <a:endParaRPr lang="en-US" sz="1000" dirty="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9411">
                <a:tc>
                  <a:txBody>
                    <a:bodyPr/>
                    <a:lstStyle/>
                    <a:p>
                      <a:pPr algn="l"/>
                      <a:r>
                        <a:rPr lang="en-US" sz="1000" dirty="0"/>
                        <a:t>Methane (CH4)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0-100%</a:t>
                      </a:r>
                      <a:r>
                        <a:rPr lang="en-US" sz="1000" baseline="0" dirty="0"/>
                        <a:t> LEL</a:t>
                      </a:r>
                    </a:p>
                    <a:p>
                      <a:pPr algn="ctr"/>
                      <a:r>
                        <a:rPr lang="en-US" sz="1000" baseline="0" dirty="0"/>
                        <a:t>0-100% Vol.</a:t>
                      </a:r>
                      <a:endParaRPr lang="en-US" sz="1000" dirty="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4391">
                <a:tc>
                  <a:txBody>
                    <a:bodyPr/>
                    <a:lstStyle/>
                    <a:p>
                      <a:pPr algn="l"/>
                      <a:r>
                        <a:rPr lang="en-US" sz="1000" dirty="0"/>
                        <a:t>Hydrocarbons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0-100% LEL</a:t>
                      </a:r>
                    </a:p>
                    <a:p>
                      <a:pPr algn="ctr"/>
                      <a:r>
                        <a:rPr lang="en-US" sz="1000" dirty="0"/>
                        <a:t>0-30% Vol.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30713">
                <a:tc gridSpan="2">
                  <a:txBody>
                    <a:bodyPr/>
                    <a:lstStyle/>
                    <a:p>
                      <a:pPr algn="l"/>
                      <a:r>
                        <a:rPr lang="en-US" sz="1000" dirty="0"/>
                        <a:t>Monitor</a:t>
                      </a:r>
                      <a:r>
                        <a:rPr lang="en-US" sz="1000" baseline="0" dirty="0"/>
                        <a:t> Combustible gases in inert environments. Monitor wide range of CO2.</a:t>
                      </a:r>
                      <a:endParaRPr lang="en-US" sz="1000" dirty="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pic>
        <p:nvPicPr>
          <p:cNvPr id="12" name="Picture 11" descr="PID_001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39952" y="980728"/>
            <a:ext cx="1118388" cy="1512187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13" name="Picture 12" descr="ESS-03DH-HCN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1600" y="980728"/>
            <a:ext cx="1182457" cy="1583944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14" name="Picture 13" descr="DES-3311-Sensor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92280" y="958570"/>
            <a:ext cx="1296144" cy="1602378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5" name="Rounded Rectangle 7"/>
          <p:cNvSpPr/>
          <p:nvPr/>
        </p:nvSpPr>
        <p:spPr bwMode="auto">
          <a:xfrm>
            <a:off x="3131840" y="5517232"/>
            <a:ext cx="5904656" cy="1296144"/>
          </a:xfrm>
          <a:prstGeom prst="roundRect">
            <a:avLst>
              <a:gd name="adj" fmla="val 4266"/>
            </a:avLst>
          </a:prstGeom>
          <a:solidFill>
            <a:schemeClr val="bg1"/>
          </a:solidFill>
          <a:ln w="9525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en-US" altLang="ja-JP" sz="1400" b="0" u="sng" kern="0" dirty="0">
                <a:latin typeface="+mn-lt"/>
              </a:rPr>
              <a:t>*Priority order for instruments using both Smart Sensor slots:</a:t>
            </a:r>
          </a:p>
          <a:p>
            <a:pPr marL="285750" lvl="0" indent="-285750" eaLnBrk="0" fontAlgn="base" hangingPunct="0">
              <a:spcBef>
                <a:spcPct val="0"/>
              </a:spcBef>
              <a:spcAft>
                <a:spcPct val="0"/>
              </a:spcAft>
              <a:buFont typeface="Arial"/>
              <a:buChar char="•"/>
              <a:defRPr/>
            </a:pPr>
            <a:r>
              <a:rPr kumimoji="0" lang="en-US" altLang="ja-JP" sz="1200" b="0" kern="0" dirty="0">
                <a:latin typeface="+mn-lt"/>
              </a:rPr>
              <a:t>PID 10.6 </a:t>
            </a:r>
            <a:r>
              <a:rPr kumimoji="0" lang="en-US" altLang="ja-JP" sz="1200" b="0" kern="0" dirty="0" err="1">
                <a:latin typeface="+mn-lt"/>
              </a:rPr>
              <a:t>eV</a:t>
            </a:r>
            <a:r>
              <a:rPr kumimoji="0" lang="en-US" altLang="ja-JP" sz="1200" b="0" kern="0" dirty="0">
                <a:latin typeface="+mn-lt"/>
              </a:rPr>
              <a:t> low range</a:t>
            </a:r>
          </a:p>
          <a:p>
            <a:pPr marL="285750" lvl="0" indent="-285750" eaLnBrk="0" fontAlgn="base" hangingPunct="0">
              <a:spcBef>
                <a:spcPct val="0"/>
              </a:spcBef>
              <a:spcAft>
                <a:spcPct val="0"/>
              </a:spcAft>
              <a:buFont typeface="Arial"/>
              <a:buChar char="•"/>
              <a:defRPr/>
            </a:pPr>
            <a:r>
              <a:rPr kumimoji="0" lang="en-US" altLang="ja-JP" sz="1200" b="0" kern="0" dirty="0">
                <a:latin typeface="+mn-lt"/>
              </a:rPr>
              <a:t>PID 10.0 </a:t>
            </a:r>
            <a:r>
              <a:rPr kumimoji="0" lang="en-US" altLang="ja-JP" sz="1200" b="0" kern="0" dirty="0" err="1">
                <a:latin typeface="+mn-lt"/>
              </a:rPr>
              <a:t>eV</a:t>
            </a:r>
            <a:r>
              <a:rPr kumimoji="0" lang="en-US" altLang="ja-JP" sz="1200" b="0" kern="0" dirty="0">
                <a:latin typeface="+mn-lt"/>
              </a:rPr>
              <a:t> benzene</a:t>
            </a:r>
          </a:p>
          <a:p>
            <a:pPr marL="285750" lvl="0" indent="-285750" eaLnBrk="0" fontAlgn="base" hangingPunct="0">
              <a:spcBef>
                <a:spcPct val="0"/>
              </a:spcBef>
              <a:spcAft>
                <a:spcPct val="0"/>
              </a:spcAft>
              <a:buFont typeface="Arial"/>
              <a:buChar char="•"/>
              <a:defRPr/>
            </a:pPr>
            <a:r>
              <a:rPr kumimoji="0" lang="en-US" altLang="ja-JP" sz="1200" b="0" kern="0">
                <a:latin typeface="+mn-lt"/>
              </a:rPr>
              <a:t>PID 10.6 </a:t>
            </a:r>
            <a:r>
              <a:rPr kumimoji="0" lang="en-US" altLang="ja-JP" sz="1200" b="0" kern="0" dirty="0" err="1">
                <a:latin typeface="+mn-lt"/>
              </a:rPr>
              <a:t>eV</a:t>
            </a:r>
            <a:r>
              <a:rPr kumimoji="0" lang="en-US" altLang="ja-JP" sz="1200" b="0" kern="0" dirty="0">
                <a:latin typeface="+mn-lt"/>
              </a:rPr>
              <a:t> high range</a:t>
            </a:r>
          </a:p>
          <a:p>
            <a:pPr marL="285750" lvl="0" indent="-285750" eaLnBrk="0" fontAlgn="base" hangingPunct="0">
              <a:spcBef>
                <a:spcPct val="0"/>
              </a:spcBef>
              <a:spcAft>
                <a:spcPct val="0"/>
              </a:spcAft>
              <a:buFont typeface="Arial"/>
              <a:buChar char="•"/>
              <a:defRPr/>
            </a:pPr>
            <a:r>
              <a:rPr kumimoji="0" lang="en-US" altLang="ja-JP" sz="1200" b="0" kern="0" dirty="0">
                <a:latin typeface="+mn-lt"/>
              </a:rPr>
              <a:t>CL2</a:t>
            </a:r>
          </a:p>
          <a:p>
            <a:pPr marL="285750" lvl="0" indent="-285750" eaLnBrk="0" fontAlgn="base" hangingPunct="0">
              <a:spcBef>
                <a:spcPct val="0"/>
              </a:spcBef>
              <a:spcAft>
                <a:spcPct val="0"/>
              </a:spcAft>
              <a:buFont typeface="Arial"/>
              <a:buChar char="•"/>
              <a:defRPr/>
            </a:pPr>
            <a:r>
              <a:rPr kumimoji="0" lang="en-US" altLang="ja-JP" sz="1200" b="0" kern="0" dirty="0">
                <a:latin typeface="+mn-lt"/>
              </a:rPr>
              <a:t>All other sensors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kumimoji="0" lang="en-US" altLang="ja-JP" sz="2000" b="0" kern="0" dirty="0">
              <a:latin typeface="+mn-lt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kumimoji="0" lang="en-US" altLang="ja-JP" b="0" kern="0" dirty="0">
              <a:latin typeface="+mn-lt"/>
            </a:endParaRPr>
          </a:p>
          <a:p>
            <a:pPr marR="0" lvl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endParaRPr kumimoji="0" lang="en-US" altLang="ja-JP" b="0" kern="0" dirty="0">
              <a:latin typeface="+mn-lt"/>
            </a:endParaRPr>
          </a:p>
          <a:p>
            <a:pPr marR="0" lvl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en-US" altLang="ja-JP" b="0" kern="0" dirty="0">
                <a:latin typeface="+mn-lt"/>
              </a:rPr>
              <a:t> </a:t>
            </a:r>
            <a:r>
              <a:rPr kumimoji="0" lang="en-US" altLang="ja-JP" b="0" kern="0" noProof="0" dirty="0">
                <a:latin typeface="+mn-lt"/>
              </a:rPr>
              <a:t> </a:t>
            </a:r>
            <a:endParaRPr kumimoji="0" lang="en-GB" altLang="ja-JP" b="0" i="0" u="none" strike="noStrike" kern="0" cap="none" spc="0" normalizeH="0" baseline="0" noProof="0" dirty="0">
              <a:ln>
                <a:noFill/>
              </a:ln>
              <a:uLnTx/>
              <a:uFillTx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7102983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>
      <p:transition xmlns:p14="http://schemas.microsoft.com/office/powerpoint/2010/main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IMG_1105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4279912" y="1948272"/>
            <a:ext cx="5436096" cy="4077072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9632" y="116632"/>
            <a:ext cx="7772400" cy="1143000"/>
          </a:xfrm>
        </p:spPr>
        <p:txBody>
          <a:bodyPr/>
          <a:lstStyle/>
          <a:p>
            <a:pPr algn="r"/>
            <a:r>
              <a:rPr lang="en-US" sz="2800" b="1" dirty="0"/>
              <a:t>Replacing sensor scrubbers and gasket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en-US" dirty="0"/>
              <a:t>Notches not seated properly, and unaligned.</a:t>
            </a:r>
          </a:p>
          <a:p>
            <a:r>
              <a:rPr lang="en-US" dirty="0"/>
              <a:t>Sensor scrubbers not secured in place </a:t>
            </a:r>
          </a:p>
        </p:txBody>
      </p:sp>
      <p:cxnSp>
        <p:nvCxnSpPr>
          <p:cNvPr id="14" name="Straight Arrow Connector 13"/>
          <p:cNvCxnSpPr/>
          <p:nvPr/>
        </p:nvCxnSpPr>
        <p:spPr>
          <a:xfrm flipV="1">
            <a:off x="4499992" y="2708920"/>
            <a:ext cx="2448272" cy="115212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>
            <a:off x="4139952" y="2348880"/>
            <a:ext cx="2808312" cy="223224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 Placeholder 3"/>
          <p:cNvSpPr txBox="1">
            <a:spLocks/>
          </p:cNvSpPr>
          <p:nvPr/>
        </p:nvSpPr>
        <p:spPr bwMode="auto">
          <a:xfrm>
            <a:off x="2555776" y="1412776"/>
            <a:ext cx="2448272" cy="720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b="1" dirty="0">
                <a:solidFill>
                  <a:srgbClr val="FF0000"/>
                </a:solidFill>
              </a:rPr>
              <a:t>INCORRECT</a:t>
            </a:r>
          </a:p>
        </p:txBody>
      </p:sp>
      <p:cxnSp>
        <p:nvCxnSpPr>
          <p:cNvPr id="8" name="Straight Arrow Connector 7"/>
          <p:cNvCxnSpPr/>
          <p:nvPr/>
        </p:nvCxnSpPr>
        <p:spPr>
          <a:xfrm flipV="1">
            <a:off x="4499992" y="3356992"/>
            <a:ext cx="2880320" cy="504056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00107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9632" y="116632"/>
            <a:ext cx="7772400" cy="1143000"/>
          </a:xfrm>
        </p:spPr>
        <p:txBody>
          <a:bodyPr/>
          <a:lstStyle/>
          <a:p>
            <a:pPr algn="r"/>
            <a:r>
              <a:rPr lang="en-US" sz="2800" b="1" dirty="0"/>
              <a:t>Replacing sensor scrubbers and gasket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4174232" cy="4114800"/>
          </a:xfrm>
        </p:spPr>
        <p:txBody>
          <a:bodyPr/>
          <a:lstStyle/>
          <a:p>
            <a:r>
              <a:rPr lang="en-US" dirty="0"/>
              <a:t>Verify these two ports are completely vertical and not canted at an angle. Otherwise, low flow may result.</a:t>
            </a:r>
          </a:p>
        </p:txBody>
      </p:sp>
      <p:pic>
        <p:nvPicPr>
          <p:cNvPr id="13" name="Picture 12" descr="IMG_1103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88582" y="1484784"/>
            <a:ext cx="3831890" cy="5109187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cxnSp>
        <p:nvCxnSpPr>
          <p:cNvPr id="14" name="Straight Arrow Connector 13"/>
          <p:cNvCxnSpPr/>
          <p:nvPr/>
        </p:nvCxnSpPr>
        <p:spPr>
          <a:xfrm>
            <a:off x="4283968" y="2420888"/>
            <a:ext cx="2088232" cy="72008"/>
          </a:xfrm>
          <a:prstGeom prst="straightConnector1">
            <a:avLst/>
          </a:prstGeom>
          <a:ln>
            <a:solidFill>
              <a:schemeClr val="accent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>
            <a:off x="4355976" y="2276872"/>
            <a:ext cx="1512168" cy="144016"/>
          </a:xfrm>
          <a:prstGeom prst="straightConnector1">
            <a:avLst/>
          </a:prstGeom>
          <a:ln>
            <a:solidFill>
              <a:schemeClr val="accent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Text Placeholder 3"/>
          <p:cNvSpPr txBox="1">
            <a:spLocks/>
          </p:cNvSpPr>
          <p:nvPr/>
        </p:nvSpPr>
        <p:spPr bwMode="auto">
          <a:xfrm>
            <a:off x="3203848" y="1412776"/>
            <a:ext cx="1800200" cy="720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 sz="2800" b="1" dirty="0">
              <a:solidFill>
                <a:srgbClr val="008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4812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9632" y="116632"/>
            <a:ext cx="7772400" cy="1143000"/>
          </a:xfrm>
        </p:spPr>
        <p:txBody>
          <a:bodyPr/>
          <a:lstStyle/>
          <a:p>
            <a:pPr algn="r"/>
            <a:r>
              <a:rPr lang="en-US" sz="2800" b="1" dirty="0"/>
              <a:t>PID Lamp Cleaning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1"/>
          </p:nvPr>
        </p:nvSpPr>
        <p:spPr>
          <a:xfrm>
            <a:off x="251520" y="1981200"/>
            <a:ext cx="4174232" cy="4114800"/>
          </a:xfrm>
        </p:spPr>
        <p:txBody>
          <a:bodyPr/>
          <a:lstStyle/>
          <a:p>
            <a:r>
              <a:rPr lang="en-US" sz="2400" dirty="0"/>
              <a:t>Locate PID sensor and remove it out of the sensor socket. </a:t>
            </a:r>
          </a:p>
          <a:p>
            <a:r>
              <a:rPr lang="en-US" sz="2400" dirty="0"/>
              <a:t>Place the PID sensor on a flat clean working surface</a:t>
            </a:r>
          </a:p>
          <a:p>
            <a:r>
              <a:rPr lang="en-US" sz="2400" dirty="0"/>
              <a:t>Wear gloves to prevent body oils from contaminating the sensor.</a:t>
            </a:r>
          </a:p>
        </p:txBody>
      </p:sp>
      <p:sp>
        <p:nvSpPr>
          <p:cNvPr id="18" name="Text Placeholder 3"/>
          <p:cNvSpPr txBox="1">
            <a:spLocks/>
          </p:cNvSpPr>
          <p:nvPr/>
        </p:nvSpPr>
        <p:spPr bwMode="auto">
          <a:xfrm>
            <a:off x="3203848" y="1412776"/>
            <a:ext cx="1800200" cy="720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 sz="2800" b="1" dirty="0">
              <a:solidFill>
                <a:srgbClr val="008000"/>
              </a:solidFill>
            </a:endParaRPr>
          </a:p>
        </p:txBody>
      </p:sp>
      <p:pic>
        <p:nvPicPr>
          <p:cNvPr id="3" name="Picture 2" descr="Screen Shot 2018-08-02 at 12.29.10 PM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44008" y="1844824"/>
            <a:ext cx="4338336" cy="4149080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097062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9632" y="116632"/>
            <a:ext cx="7772400" cy="1143000"/>
          </a:xfrm>
        </p:spPr>
        <p:txBody>
          <a:bodyPr/>
          <a:lstStyle/>
          <a:p>
            <a:pPr algn="r"/>
            <a:r>
              <a:rPr lang="en-US" sz="2800" b="1" dirty="0"/>
              <a:t>PID Lamp Cleaning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1"/>
          </p:nvPr>
        </p:nvSpPr>
        <p:spPr>
          <a:xfrm>
            <a:off x="251520" y="1981200"/>
            <a:ext cx="3888432" cy="4114800"/>
          </a:xfrm>
        </p:spPr>
        <p:txBody>
          <a:bodyPr/>
          <a:lstStyle/>
          <a:p>
            <a:r>
              <a:rPr lang="en-US" sz="2400" dirty="0"/>
              <a:t>Locate the tabs on the electrode stack removal tool and insert them into the slots on the side of the PID sensor.</a:t>
            </a:r>
          </a:p>
          <a:p>
            <a:pPr marL="0" indent="0">
              <a:buNone/>
            </a:pPr>
            <a:endParaRPr lang="en-US" sz="2400" dirty="0"/>
          </a:p>
        </p:txBody>
      </p:sp>
      <p:sp>
        <p:nvSpPr>
          <p:cNvPr id="18" name="Text Placeholder 3"/>
          <p:cNvSpPr txBox="1">
            <a:spLocks/>
          </p:cNvSpPr>
          <p:nvPr/>
        </p:nvSpPr>
        <p:spPr bwMode="auto">
          <a:xfrm>
            <a:off x="3203848" y="1412776"/>
            <a:ext cx="1800200" cy="720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 sz="2800" b="1" dirty="0">
              <a:solidFill>
                <a:srgbClr val="008000"/>
              </a:solidFill>
            </a:endParaRPr>
          </a:p>
        </p:txBody>
      </p:sp>
      <p:pic>
        <p:nvPicPr>
          <p:cNvPr id="6" name="Picture 5" descr="Screen Shot 2018-08-02 at 12.45.40 PM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55976" y="1916832"/>
            <a:ext cx="4615079" cy="3744416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57845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9632" y="116632"/>
            <a:ext cx="7772400" cy="1143000"/>
          </a:xfrm>
        </p:spPr>
        <p:txBody>
          <a:bodyPr/>
          <a:lstStyle/>
          <a:p>
            <a:pPr algn="r"/>
            <a:r>
              <a:rPr lang="en-US" sz="2800" b="1" dirty="0"/>
              <a:t>PID Lamp Cleaning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1"/>
          </p:nvPr>
        </p:nvSpPr>
        <p:spPr>
          <a:xfrm>
            <a:off x="251520" y="1981200"/>
            <a:ext cx="3888432" cy="4114800"/>
          </a:xfrm>
        </p:spPr>
        <p:txBody>
          <a:bodyPr/>
          <a:lstStyle/>
          <a:p>
            <a:r>
              <a:rPr lang="en-US" sz="2400" dirty="0"/>
              <a:t>Squeeze the removal tool to push the tabs into the sensor slots until the electrode stack and lamp are released.</a:t>
            </a:r>
          </a:p>
          <a:p>
            <a:pPr marL="0" indent="0">
              <a:buNone/>
            </a:pPr>
            <a:endParaRPr lang="en-US" sz="2400" dirty="0"/>
          </a:p>
        </p:txBody>
      </p:sp>
      <p:sp>
        <p:nvSpPr>
          <p:cNvPr id="18" name="Text Placeholder 3"/>
          <p:cNvSpPr txBox="1">
            <a:spLocks/>
          </p:cNvSpPr>
          <p:nvPr/>
        </p:nvSpPr>
        <p:spPr bwMode="auto">
          <a:xfrm>
            <a:off x="3203848" y="1412776"/>
            <a:ext cx="1800200" cy="720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 sz="2800" b="1" dirty="0">
              <a:solidFill>
                <a:srgbClr val="008000"/>
              </a:solidFill>
            </a:endParaRPr>
          </a:p>
        </p:txBody>
      </p:sp>
      <p:pic>
        <p:nvPicPr>
          <p:cNvPr id="3" name="Picture 2" descr="Screen Shot 2018-08-02 at 12.49.25 PM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39714" y="1916831"/>
            <a:ext cx="4358305" cy="4176465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556892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9632" y="116632"/>
            <a:ext cx="7772400" cy="1143000"/>
          </a:xfrm>
        </p:spPr>
        <p:txBody>
          <a:bodyPr/>
          <a:lstStyle/>
          <a:p>
            <a:pPr algn="r"/>
            <a:r>
              <a:rPr lang="en-US" sz="2800" b="1" dirty="0"/>
              <a:t>PID Lamp Cleaning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1"/>
          </p:nvPr>
        </p:nvSpPr>
        <p:spPr>
          <a:xfrm>
            <a:off x="251520" y="1981200"/>
            <a:ext cx="3888432" cy="4114800"/>
          </a:xfrm>
        </p:spPr>
        <p:txBody>
          <a:bodyPr/>
          <a:lstStyle/>
          <a:p>
            <a:r>
              <a:rPr lang="en-US" sz="2400" dirty="0"/>
              <a:t>Handle with care once both the electrode stack and lamp are released.</a:t>
            </a:r>
          </a:p>
          <a:p>
            <a:pPr marL="0" indent="0">
              <a:buNone/>
            </a:pPr>
            <a:endParaRPr lang="en-US" sz="2400" dirty="0"/>
          </a:p>
        </p:txBody>
      </p:sp>
      <p:sp>
        <p:nvSpPr>
          <p:cNvPr id="18" name="Text Placeholder 3"/>
          <p:cNvSpPr txBox="1">
            <a:spLocks/>
          </p:cNvSpPr>
          <p:nvPr/>
        </p:nvSpPr>
        <p:spPr bwMode="auto">
          <a:xfrm>
            <a:off x="3203848" y="1412776"/>
            <a:ext cx="1800200" cy="720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 sz="2800" b="1" dirty="0">
              <a:solidFill>
                <a:srgbClr val="008000"/>
              </a:solidFill>
            </a:endParaRPr>
          </a:p>
        </p:txBody>
      </p:sp>
      <p:pic>
        <p:nvPicPr>
          <p:cNvPr id="5" name="Picture 4" descr="Screen Shot 2018-08-02 at 12.54.22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39952" y="1916832"/>
            <a:ext cx="4638371" cy="4416440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08478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9632" y="116632"/>
            <a:ext cx="7772400" cy="1143000"/>
          </a:xfrm>
        </p:spPr>
        <p:txBody>
          <a:bodyPr/>
          <a:lstStyle/>
          <a:p>
            <a:pPr algn="r"/>
            <a:r>
              <a:rPr lang="en-US" sz="2800" b="1" dirty="0"/>
              <a:t>PID Lamp Cleaning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1"/>
          </p:nvPr>
        </p:nvSpPr>
        <p:spPr>
          <a:xfrm>
            <a:off x="251520" y="1981200"/>
            <a:ext cx="3888432" cy="4114800"/>
          </a:xfrm>
        </p:spPr>
        <p:txBody>
          <a:bodyPr/>
          <a:lstStyle/>
          <a:p>
            <a:r>
              <a:rPr lang="en-US" sz="2300" dirty="0"/>
              <a:t>Collect a small amount of aluminum oxide powder on a cotton swab.</a:t>
            </a:r>
          </a:p>
          <a:p>
            <a:r>
              <a:rPr lang="en-US" sz="2300" dirty="0"/>
              <a:t>Use a circular motion, applying light pressure to clean the lamp window. </a:t>
            </a:r>
          </a:p>
          <a:p>
            <a:r>
              <a:rPr lang="en-US" sz="2300" dirty="0">
                <a:solidFill>
                  <a:srgbClr val="F50000"/>
                </a:solidFill>
              </a:rPr>
              <a:t>Note* </a:t>
            </a:r>
            <a:r>
              <a:rPr lang="en-US" sz="2300" dirty="0"/>
              <a:t>Do not touch the lamp window with your fingers</a:t>
            </a:r>
          </a:p>
        </p:txBody>
      </p:sp>
      <p:sp>
        <p:nvSpPr>
          <p:cNvPr id="18" name="Text Placeholder 3"/>
          <p:cNvSpPr txBox="1">
            <a:spLocks/>
          </p:cNvSpPr>
          <p:nvPr/>
        </p:nvSpPr>
        <p:spPr bwMode="auto">
          <a:xfrm>
            <a:off x="3203848" y="1412776"/>
            <a:ext cx="1800200" cy="720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 sz="2800" b="1" dirty="0">
              <a:solidFill>
                <a:srgbClr val="008000"/>
              </a:solidFill>
            </a:endParaRPr>
          </a:p>
        </p:txBody>
      </p:sp>
      <p:pic>
        <p:nvPicPr>
          <p:cNvPr id="5" name="Picture 4" descr="Screen Shot 2018-08-02 at 1.00.14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26583" y="2132856"/>
            <a:ext cx="4909913" cy="3528392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5042479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9632" y="116632"/>
            <a:ext cx="7772400" cy="1143000"/>
          </a:xfrm>
        </p:spPr>
        <p:txBody>
          <a:bodyPr/>
          <a:lstStyle/>
          <a:p>
            <a:pPr algn="r"/>
            <a:r>
              <a:rPr lang="en-US" sz="2800" b="1" dirty="0"/>
              <a:t>PID Lamp Cleaning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1"/>
          </p:nvPr>
        </p:nvSpPr>
        <p:spPr>
          <a:xfrm>
            <a:off x="251520" y="1981200"/>
            <a:ext cx="3888432" cy="4114800"/>
          </a:xfrm>
        </p:spPr>
        <p:txBody>
          <a:bodyPr/>
          <a:lstStyle/>
          <a:p>
            <a:r>
              <a:rPr lang="en-US" sz="2300" dirty="0"/>
              <a:t>Continue polishing until you hear a squeaking sound made by the cotton swab moving over the window surface. This usually occurs after about 15 seconds of polishing.</a:t>
            </a:r>
          </a:p>
        </p:txBody>
      </p:sp>
      <p:sp>
        <p:nvSpPr>
          <p:cNvPr id="18" name="Text Placeholder 3"/>
          <p:cNvSpPr txBox="1">
            <a:spLocks/>
          </p:cNvSpPr>
          <p:nvPr/>
        </p:nvSpPr>
        <p:spPr bwMode="auto">
          <a:xfrm>
            <a:off x="3203848" y="1412776"/>
            <a:ext cx="1800200" cy="720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 sz="2800" b="1" dirty="0">
              <a:solidFill>
                <a:srgbClr val="008000"/>
              </a:solidFill>
            </a:endParaRPr>
          </a:p>
        </p:txBody>
      </p:sp>
      <p:pic>
        <p:nvPicPr>
          <p:cNvPr id="5" name="Picture 4" descr="Screen Shot 2018-08-02 at 1.00.14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26583" y="2132856"/>
            <a:ext cx="4909913" cy="3528392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804892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9632" y="116632"/>
            <a:ext cx="7772400" cy="1143000"/>
          </a:xfrm>
        </p:spPr>
        <p:txBody>
          <a:bodyPr/>
          <a:lstStyle/>
          <a:p>
            <a:pPr algn="r"/>
            <a:r>
              <a:rPr lang="en-US" sz="2800" b="1" dirty="0"/>
              <a:t>PID Lamp Cleaning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1"/>
          </p:nvPr>
        </p:nvSpPr>
        <p:spPr>
          <a:xfrm>
            <a:off x="251520" y="1981200"/>
            <a:ext cx="3888432" cy="4114800"/>
          </a:xfrm>
        </p:spPr>
        <p:txBody>
          <a:bodyPr/>
          <a:lstStyle/>
          <a:p>
            <a:r>
              <a:rPr lang="en-US" sz="2300" dirty="0"/>
              <a:t>Remove the residual powder from the lamp window with a clean cotton swab. Take care not to touch the tip of the cotton swab that is used to clean the lamp as this may contaminate it with finger oil.</a:t>
            </a:r>
          </a:p>
        </p:txBody>
      </p:sp>
      <p:sp>
        <p:nvSpPr>
          <p:cNvPr id="18" name="Text Placeholder 3"/>
          <p:cNvSpPr txBox="1">
            <a:spLocks/>
          </p:cNvSpPr>
          <p:nvPr/>
        </p:nvSpPr>
        <p:spPr bwMode="auto">
          <a:xfrm>
            <a:off x="3203848" y="1412776"/>
            <a:ext cx="1800200" cy="720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 sz="2800" b="1" dirty="0">
              <a:solidFill>
                <a:srgbClr val="008000"/>
              </a:solidFill>
            </a:endParaRPr>
          </a:p>
        </p:txBody>
      </p:sp>
      <p:pic>
        <p:nvPicPr>
          <p:cNvPr id="3" name="Picture 2" descr="Screen Shot 2018-08-02 at 1.05.32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39952" y="2132856"/>
            <a:ext cx="4921557" cy="3096344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7062618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9632" y="116632"/>
            <a:ext cx="7772400" cy="1143000"/>
          </a:xfrm>
        </p:spPr>
        <p:txBody>
          <a:bodyPr/>
          <a:lstStyle/>
          <a:p>
            <a:pPr algn="r"/>
            <a:r>
              <a:rPr lang="en-US" sz="2800" b="1" dirty="0"/>
              <a:t>PID Lamp Cleaning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1"/>
          </p:nvPr>
        </p:nvSpPr>
        <p:spPr>
          <a:xfrm>
            <a:off x="251520" y="1981200"/>
            <a:ext cx="3888432" cy="4114800"/>
          </a:xfrm>
        </p:spPr>
        <p:txBody>
          <a:bodyPr/>
          <a:lstStyle/>
          <a:p>
            <a:r>
              <a:rPr lang="en-US" sz="2300" dirty="0"/>
              <a:t>Ensure the lamp is completely dry and any visible signs of contamination are removed before installing.</a:t>
            </a:r>
          </a:p>
        </p:txBody>
      </p:sp>
      <p:sp>
        <p:nvSpPr>
          <p:cNvPr id="18" name="Text Placeholder 3"/>
          <p:cNvSpPr txBox="1">
            <a:spLocks/>
          </p:cNvSpPr>
          <p:nvPr/>
        </p:nvSpPr>
        <p:spPr bwMode="auto">
          <a:xfrm>
            <a:off x="3203848" y="1412776"/>
            <a:ext cx="1800200" cy="720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 sz="2800" b="1" dirty="0">
              <a:solidFill>
                <a:srgbClr val="008000"/>
              </a:solidFill>
            </a:endParaRPr>
          </a:p>
        </p:txBody>
      </p:sp>
      <p:pic>
        <p:nvPicPr>
          <p:cNvPr id="5" name="Picture 4" descr="Screen Shot 2018-08-02 at 1.09.16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51920" y="2060848"/>
            <a:ext cx="5108539" cy="3956341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547667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n-US" sz="2800" b="1" dirty="0"/>
              <a:t>Calibration &amp; Maintenance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07704" y="2132856"/>
            <a:ext cx="5442925" cy="3422005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592197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9632" y="116632"/>
            <a:ext cx="7772400" cy="1143000"/>
          </a:xfrm>
        </p:spPr>
        <p:txBody>
          <a:bodyPr/>
          <a:lstStyle/>
          <a:p>
            <a:pPr algn="r"/>
            <a:r>
              <a:rPr lang="en-US" sz="2800" b="1" dirty="0"/>
              <a:t>PID Lamp Cleaning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1"/>
          </p:nvPr>
        </p:nvSpPr>
        <p:spPr>
          <a:xfrm>
            <a:off x="251520" y="1981200"/>
            <a:ext cx="3528392" cy="4114800"/>
          </a:xfrm>
        </p:spPr>
        <p:txBody>
          <a:bodyPr/>
          <a:lstStyle/>
          <a:p>
            <a:r>
              <a:rPr lang="en-US" sz="2300" dirty="0"/>
              <a:t>Insert the lamp back into the electrode stack. </a:t>
            </a:r>
          </a:p>
        </p:txBody>
      </p:sp>
      <p:sp>
        <p:nvSpPr>
          <p:cNvPr id="18" name="Text Placeholder 3"/>
          <p:cNvSpPr txBox="1">
            <a:spLocks/>
          </p:cNvSpPr>
          <p:nvPr/>
        </p:nvSpPr>
        <p:spPr bwMode="auto">
          <a:xfrm>
            <a:off x="3203848" y="1412776"/>
            <a:ext cx="1800200" cy="720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 sz="2800" b="1" dirty="0">
              <a:solidFill>
                <a:srgbClr val="008000"/>
              </a:solidFill>
            </a:endParaRPr>
          </a:p>
        </p:txBody>
      </p:sp>
      <p:pic>
        <p:nvPicPr>
          <p:cNvPr id="3" name="Picture 2" descr="Screen Shot 2018-08-02 at 2.13.45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51920" y="2060848"/>
            <a:ext cx="5112568" cy="3949984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3404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9632" y="116632"/>
            <a:ext cx="7772400" cy="1143000"/>
          </a:xfrm>
        </p:spPr>
        <p:txBody>
          <a:bodyPr/>
          <a:lstStyle/>
          <a:p>
            <a:pPr algn="r"/>
            <a:r>
              <a:rPr lang="en-US" sz="2800" b="1" dirty="0"/>
              <a:t>PID Lamp Cleaning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1"/>
          </p:nvPr>
        </p:nvSpPr>
        <p:spPr>
          <a:xfrm>
            <a:off x="251520" y="1981200"/>
            <a:ext cx="3528392" cy="4114800"/>
          </a:xfrm>
        </p:spPr>
        <p:txBody>
          <a:bodyPr/>
          <a:lstStyle/>
          <a:p>
            <a:r>
              <a:rPr lang="en-US" sz="2300" dirty="0"/>
              <a:t>Return the electrode stack with the lamp firmly attached into the PID body.</a:t>
            </a:r>
          </a:p>
        </p:txBody>
      </p:sp>
      <p:sp>
        <p:nvSpPr>
          <p:cNvPr id="18" name="Text Placeholder 3"/>
          <p:cNvSpPr txBox="1">
            <a:spLocks/>
          </p:cNvSpPr>
          <p:nvPr/>
        </p:nvSpPr>
        <p:spPr bwMode="auto">
          <a:xfrm>
            <a:off x="3203848" y="1412776"/>
            <a:ext cx="1800200" cy="720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 sz="2800" b="1" dirty="0">
              <a:solidFill>
                <a:srgbClr val="008000"/>
              </a:solidFill>
            </a:endParaRPr>
          </a:p>
        </p:txBody>
      </p:sp>
      <p:pic>
        <p:nvPicPr>
          <p:cNvPr id="5" name="Picture 4" descr="Screen Shot 2018-08-02 at 2.18.07 PM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51920" y="2132856"/>
            <a:ext cx="5077595" cy="3212976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803770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9632" y="116632"/>
            <a:ext cx="7772400" cy="1143000"/>
          </a:xfrm>
        </p:spPr>
        <p:txBody>
          <a:bodyPr/>
          <a:lstStyle/>
          <a:p>
            <a:pPr algn="r"/>
            <a:r>
              <a:rPr lang="en-US" sz="2800" b="1" dirty="0"/>
              <a:t>PID Lamp Cleaning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1"/>
          </p:nvPr>
        </p:nvSpPr>
        <p:spPr>
          <a:xfrm>
            <a:off x="251520" y="1981200"/>
            <a:ext cx="3528392" cy="4114800"/>
          </a:xfrm>
        </p:spPr>
        <p:txBody>
          <a:bodyPr/>
          <a:lstStyle/>
          <a:p>
            <a:r>
              <a:rPr lang="en-US" sz="2300" dirty="0"/>
              <a:t>Line the electrode stack with the PID body and press down firmly until the top of the electrode stack is flush with the PID body.</a:t>
            </a:r>
          </a:p>
        </p:txBody>
      </p:sp>
      <p:sp>
        <p:nvSpPr>
          <p:cNvPr id="18" name="Text Placeholder 3"/>
          <p:cNvSpPr txBox="1">
            <a:spLocks/>
          </p:cNvSpPr>
          <p:nvPr/>
        </p:nvSpPr>
        <p:spPr bwMode="auto">
          <a:xfrm>
            <a:off x="3203848" y="1412776"/>
            <a:ext cx="1800200" cy="720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 sz="2800" b="1" dirty="0">
              <a:solidFill>
                <a:srgbClr val="008000"/>
              </a:solidFill>
            </a:endParaRPr>
          </a:p>
        </p:txBody>
      </p:sp>
      <p:pic>
        <p:nvPicPr>
          <p:cNvPr id="3" name="Picture 2" descr="Screen Shot 2018-08-02 at 2.22.26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11960" y="1844824"/>
            <a:ext cx="4612392" cy="4339546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680902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9632" y="116632"/>
            <a:ext cx="7772400" cy="1143000"/>
          </a:xfrm>
        </p:spPr>
        <p:txBody>
          <a:bodyPr/>
          <a:lstStyle/>
          <a:p>
            <a:pPr algn="r"/>
            <a:r>
              <a:rPr lang="en-US" sz="2800" b="1" dirty="0"/>
              <a:t>PID Lamp Cleaning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1"/>
          </p:nvPr>
        </p:nvSpPr>
        <p:spPr>
          <a:xfrm>
            <a:off x="251520" y="1981200"/>
            <a:ext cx="3528392" cy="4114800"/>
          </a:xfrm>
        </p:spPr>
        <p:txBody>
          <a:bodyPr/>
          <a:lstStyle/>
          <a:p>
            <a:r>
              <a:rPr lang="en-US" sz="2300" dirty="0"/>
              <a:t>Return the PID sensor back into the sensor socket.</a:t>
            </a:r>
          </a:p>
        </p:txBody>
      </p:sp>
      <p:sp>
        <p:nvSpPr>
          <p:cNvPr id="18" name="Text Placeholder 3"/>
          <p:cNvSpPr txBox="1">
            <a:spLocks/>
          </p:cNvSpPr>
          <p:nvPr/>
        </p:nvSpPr>
        <p:spPr bwMode="auto">
          <a:xfrm>
            <a:off x="3203848" y="1412776"/>
            <a:ext cx="1800200" cy="720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 sz="2800" b="1" dirty="0">
              <a:solidFill>
                <a:srgbClr val="008000"/>
              </a:solidFill>
            </a:endParaRPr>
          </a:p>
        </p:txBody>
      </p:sp>
      <p:pic>
        <p:nvPicPr>
          <p:cNvPr id="5" name="Picture 4" descr="Screen Shot 2018-08-02 at 2.25.10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79912" y="1700808"/>
            <a:ext cx="5199739" cy="4653136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628407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9632" y="116632"/>
            <a:ext cx="7772400" cy="1143000"/>
          </a:xfrm>
        </p:spPr>
        <p:txBody>
          <a:bodyPr/>
          <a:lstStyle/>
          <a:p>
            <a:pPr algn="r"/>
            <a:r>
              <a:rPr lang="en-US" sz="2800" b="1" dirty="0"/>
              <a:t>PID Lamp Cleaning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1"/>
          </p:nvPr>
        </p:nvSpPr>
        <p:spPr>
          <a:xfrm>
            <a:off x="251520" y="1981200"/>
            <a:ext cx="3096344" cy="799728"/>
          </a:xfrm>
        </p:spPr>
        <p:txBody>
          <a:bodyPr/>
          <a:lstStyle/>
          <a:p>
            <a:r>
              <a:rPr lang="en-US" sz="2300" dirty="0"/>
              <a:t>Cleaning Kit </a:t>
            </a:r>
          </a:p>
          <a:p>
            <a:pPr lvl="1"/>
            <a:r>
              <a:rPr lang="en-US" sz="1900" dirty="0"/>
              <a:t>P/N 82-0300RK</a:t>
            </a:r>
            <a:br>
              <a:rPr lang="en-US" sz="1900" dirty="0"/>
            </a:br>
            <a:endParaRPr lang="en-US" sz="1900" dirty="0"/>
          </a:p>
          <a:p>
            <a:pPr lvl="1"/>
            <a:endParaRPr lang="en-US" sz="1900" dirty="0"/>
          </a:p>
        </p:txBody>
      </p:sp>
      <p:sp>
        <p:nvSpPr>
          <p:cNvPr id="18" name="Text Placeholder 3"/>
          <p:cNvSpPr txBox="1">
            <a:spLocks/>
          </p:cNvSpPr>
          <p:nvPr/>
        </p:nvSpPr>
        <p:spPr bwMode="auto">
          <a:xfrm>
            <a:off x="3203848" y="1412776"/>
            <a:ext cx="1800200" cy="720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 sz="2800" b="1" dirty="0">
              <a:solidFill>
                <a:srgbClr val="008000"/>
              </a:solidFill>
            </a:endParaRPr>
          </a:p>
        </p:txBody>
      </p:sp>
      <p:pic>
        <p:nvPicPr>
          <p:cNvPr id="3" name="Picture 2" descr="Screen Shot 2018-08-02 at 12.27.19 PM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75856" y="2132856"/>
            <a:ext cx="5772244" cy="3284984"/>
          </a:xfrm>
          <a:prstGeom prst="rect">
            <a:avLst/>
          </a:prstGeom>
        </p:spPr>
      </p:pic>
      <p:sp>
        <p:nvSpPr>
          <p:cNvPr id="7" name="Text Placeholder 3"/>
          <p:cNvSpPr txBox="1">
            <a:spLocks/>
          </p:cNvSpPr>
          <p:nvPr/>
        </p:nvSpPr>
        <p:spPr bwMode="auto">
          <a:xfrm>
            <a:off x="251520" y="2842592"/>
            <a:ext cx="3096344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300" dirty="0"/>
              <a:t>Includes:</a:t>
            </a:r>
          </a:p>
          <a:p>
            <a:pPr lvl="1"/>
            <a:r>
              <a:rPr lang="en-US" sz="1900" i="1" dirty="0"/>
              <a:t>Electrode stack removal tool</a:t>
            </a:r>
          </a:p>
          <a:p>
            <a:pPr lvl="2"/>
            <a:r>
              <a:rPr lang="en-US" sz="1500" dirty="0"/>
              <a:t>P/N 82-0003RK</a:t>
            </a:r>
          </a:p>
          <a:p>
            <a:pPr lvl="1"/>
            <a:r>
              <a:rPr lang="en-US" sz="1900" i="1" dirty="0"/>
              <a:t>Aluminum Oxide</a:t>
            </a:r>
          </a:p>
          <a:p>
            <a:pPr lvl="2"/>
            <a:r>
              <a:rPr lang="en-US" sz="1500" dirty="0"/>
              <a:t>P/N 09-0001RK-01</a:t>
            </a:r>
          </a:p>
          <a:p>
            <a:pPr marL="914400" lvl="2" indent="0">
              <a:buNone/>
            </a:pPr>
            <a:r>
              <a:rPr lang="en-US" sz="1500" dirty="0"/>
              <a:t> </a:t>
            </a:r>
            <a:br>
              <a:rPr lang="en-US" sz="1100" dirty="0"/>
            </a:br>
            <a:endParaRPr lang="en-US" sz="1100" dirty="0"/>
          </a:p>
          <a:p>
            <a:pPr lvl="1"/>
            <a:endParaRPr lang="en-US" sz="1900" dirty="0"/>
          </a:p>
        </p:txBody>
      </p:sp>
      <p:sp>
        <p:nvSpPr>
          <p:cNvPr id="9" name="Text Placeholder 3"/>
          <p:cNvSpPr txBox="1">
            <a:spLocks/>
          </p:cNvSpPr>
          <p:nvPr/>
        </p:nvSpPr>
        <p:spPr bwMode="auto">
          <a:xfrm>
            <a:off x="251520" y="4725144"/>
            <a:ext cx="3096344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en-US" sz="1900" i="1" dirty="0"/>
              <a:t>Finger cots</a:t>
            </a:r>
          </a:p>
          <a:p>
            <a:pPr lvl="2"/>
            <a:r>
              <a:rPr lang="en-US" sz="1500" dirty="0"/>
              <a:t>P/N 08-5110RK</a:t>
            </a:r>
          </a:p>
          <a:p>
            <a:pPr lvl="1"/>
            <a:r>
              <a:rPr lang="en-US" sz="1900" i="1" dirty="0"/>
              <a:t>Cotton swabs</a:t>
            </a:r>
          </a:p>
          <a:p>
            <a:pPr lvl="2"/>
            <a:r>
              <a:rPr lang="en-US" sz="1500" dirty="0"/>
              <a:t>P/N 08-5100RK</a:t>
            </a:r>
          </a:p>
          <a:p>
            <a:pPr lvl="2"/>
            <a:endParaRPr lang="en-US" sz="1100" dirty="0"/>
          </a:p>
          <a:p>
            <a:pPr marL="914400" lvl="2" indent="0">
              <a:buNone/>
            </a:pPr>
            <a:r>
              <a:rPr lang="en-US" sz="1500" dirty="0"/>
              <a:t> </a:t>
            </a:r>
            <a:br>
              <a:rPr lang="en-US" sz="1100" dirty="0"/>
            </a:br>
            <a:endParaRPr lang="en-US" sz="1100" dirty="0"/>
          </a:p>
          <a:p>
            <a:pPr lvl="1"/>
            <a:endParaRPr lang="en-US" sz="1900" dirty="0"/>
          </a:p>
        </p:txBody>
      </p:sp>
    </p:spTree>
    <p:extLst>
      <p:ext uri="{BB962C8B-B14F-4D97-AF65-F5344CB8AC3E}">
        <p14:creationId xmlns:p14="http://schemas.microsoft.com/office/powerpoint/2010/main" val="430798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9632" y="116632"/>
            <a:ext cx="7772400" cy="1143000"/>
          </a:xfrm>
        </p:spPr>
        <p:txBody>
          <a:bodyPr/>
          <a:lstStyle/>
          <a:p>
            <a:pPr algn="r"/>
            <a:r>
              <a:rPr lang="en-US" sz="2800" b="1" dirty="0"/>
              <a:t>Probe Filter Replacement</a:t>
            </a:r>
          </a:p>
        </p:txBody>
      </p:sp>
      <p:pic>
        <p:nvPicPr>
          <p:cNvPr id="6" name="Picture 5" descr="DSC_7872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23728" y="2132856"/>
            <a:ext cx="4696577" cy="3240360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194021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9632" y="116632"/>
            <a:ext cx="7772400" cy="1143000"/>
          </a:xfrm>
        </p:spPr>
        <p:txBody>
          <a:bodyPr/>
          <a:lstStyle/>
          <a:p>
            <a:pPr algn="r"/>
            <a:r>
              <a:rPr lang="en-US" sz="2800" b="1" dirty="0"/>
              <a:t>Probe Filter Replacement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1"/>
          </p:nvPr>
        </p:nvSpPr>
        <p:spPr>
          <a:xfrm>
            <a:off x="251520" y="1981200"/>
            <a:ext cx="3528392" cy="4114800"/>
          </a:xfrm>
        </p:spPr>
        <p:txBody>
          <a:bodyPr/>
          <a:lstStyle/>
          <a:p>
            <a:r>
              <a:rPr lang="en-US" sz="2300" dirty="0"/>
              <a:t>Grasp each end of the clear probe body firmly and unscrew the two halves from each other.</a:t>
            </a:r>
          </a:p>
        </p:txBody>
      </p:sp>
      <p:sp>
        <p:nvSpPr>
          <p:cNvPr id="18" name="Text Placeholder 3"/>
          <p:cNvSpPr txBox="1">
            <a:spLocks/>
          </p:cNvSpPr>
          <p:nvPr/>
        </p:nvSpPr>
        <p:spPr bwMode="auto">
          <a:xfrm>
            <a:off x="3203848" y="1412776"/>
            <a:ext cx="1800200" cy="720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 sz="2800" b="1" dirty="0">
              <a:solidFill>
                <a:srgbClr val="008000"/>
              </a:solidFill>
            </a:endParaRPr>
          </a:p>
        </p:txBody>
      </p:sp>
      <p:pic>
        <p:nvPicPr>
          <p:cNvPr id="3" name="Picture 2" descr="DSC_7875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23928" y="2132856"/>
            <a:ext cx="4997043" cy="3068960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84922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9632" y="116632"/>
            <a:ext cx="7772400" cy="1143000"/>
          </a:xfrm>
        </p:spPr>
        <p:txBody>
          <a:bodyPr/>
          <a:lstStyle/>
          <a:p>
            <a:pPr algn="r"/>
            <a:r>
              <a:rPr lang="en-US" sz="2800" b="1" dirty="0"/>
              <a:t>Probe Filter Replacement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1"/>
          </p:nvPr>
        </p:nvSpPr>
        <p:spPr>
          <a:xfrm>
            <a:off x="251520" y="1981200"/>
            <a:ext cx="3528392" cy="4114800"/>
          </a:xfrm>
        </p:spPr>
        <p:txBody>
          <a:bodyPr/>
          <a:lstStyle/>
          <a:p>
            <a:r>
              <a:rPr lang="en-US" sz="2300" dirty="0"/>
              <a:t>Hydrophobic Filter Disk</a:t>
            </a:r>
          </a:p>
          <a:p>
            <a:pPr lvl="1"/>
            <a:r>
              <a:rPr lang="en-US" sz="1900" dirty="0"/>
              <a:t>P/N 33-0159RK</a:t>
            </a:r>
          </a:p>
          <a:p>
            <a:r>
              <a:rPr lang="en-US" sz="2300" dirty="0"/>
              <a:t>Particle Filter</a:t>
            </a:r>
          </a:p>
          <a:p>
            <a:pPr lvl="1"/>
            <a:r>
              <a:rPr lang="en-US" sz="1900" dirty="0"/>
              <a:t>P/N 33-3013</a:t>
            </a:r>
          </a:p>
        </p:txBody>
      </p:sp>
      <p:sp>
        <p:nvSpPr>
          <p:cNvPr id="18" name="Text Placeholder 3"/>
          <p:cNvSpPr txBox="1">
            <a:spLocks/>
          </p:cNvSpPr>
          <p:nvPr/>
        </p:nvSpPr>
        <p:spPr bwMode="auto">
          <a:xfrm>
            <a:off x="3203848" y="1412776"/>
            <a:ext cx="1800200" cy="720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 sz="2800" b="1" dirty="0">
              <a:solidFill>
                <a:srgbClr val="008000"/>
              </a:solidFill>
            </a:endParaRPr>
          </a:p>
        </p:txBody>
      </p:sp>
      <p:pic>
        <p:nvPicPr>
          <p:cNvPr id="3" name="Picture 2" descr="DSC_7875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23928" y="2132856"/>
            <a:ext cx="4997043" cy="3068960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cxnSp>
        <p:nvCxnSpPr>
          <p:cNvPr id="6" name="Straight Arrow Connector 5"/>
          <p:cNvCxnSpPr/>
          <p:nvPr/>
        </p:nvCxnSpPr>
        <p:spPr>
          <a:xfrm>
            <a:off x="3275856" y="2204864"/>
            <a:ext cx="3672408" cy="122413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>
            <a:off x="2555776" y="3356992"/>
            <a:ext cx="3024336" cy="21602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78370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9632" y="116632"/>
            <a:ext cx="7772400" cy="1143000"/>
          </a:xfrm>
        </p:spPr>
        <p:txBody>
          <a:bodyPr/>
          <a:lstStyle/>
          <a:p>
            <a:pPr algn="r"/>
            <a:r>
              <a:rPr lang="en-US" sz="2800" b="1" dirty="0"/>
              <a:t>Probe Filter Replacement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1"/>
          </p:nvPr>
        </p:nvSpPr>
        <p:spPr>
          <a:xfrm>
            <a:off x="251520" y="1981200"/>
            <a:ext cx="3528392" cy="4114800"/>
          </a:xfrm>
        </p:spPr>
        <p:txBody>
          <a:bodyPr/>
          <a:lstStyle/>
          <a:p>
            <a:r>
              <a:rPr lang="en-US" sz="2300" dirty="0"/>
              <a:t>Replace both filters</a:t>
            </a:r>
          </a:p>
        </p:txBody>
      </p:sp>
      <p:sp>
        <p:nvSpPr>
          <p:cNvPr id="18" name="Text Placeholder 3"/>
          <p:cNvSpPr txBox="1">
            <a:spLocks/>
          </p:cNvSpPr>
          <p:nvPr/>
        </p:nvSpPr>
        <p:spPr bwMode="auto">
          <a:xfrm>
            <a:off x="3203848" y="1412776"/>
            <a:ext cx="1800200" cy="720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 sz="2800" b="1" dirty="0">
              <a:solidFill>
                <a:srgbClr val="008000"/>
              </a:solidFill>
            </a:endParaRPr>
          </a:p>
        </p:txBody>
      </p:sp>
      <p:pic>
        <p:nvPicPr>
          <p:cNvPr id="9" name="Picture 8" descr="DSC_7878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48064" y="1196752"/>
            <a:ext cx="3558314" cy="2660014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DSC_7880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48064" y="4077072"/>
            <a:ext cx="3572027" cy="2373306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4883204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9632" y="116632"/>
            <a:ext cx="7772400" cy="1143000"/>
          </a:xfrm>
        </p:spPr>
        <p:txBody>
          <a:bodyPr/>
          <a:lstStyle/>
          <a:p>
            <a:pPr algn="r"/>
            <a:r>
              <a:rPr lang="en-US" sz="2800" b="1" dirty="0"/>
              <a:t>Probe Filter Replacement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1"/>
          </p:nvPr>
        </p:nvSpPr>
        <p:spPr>
          <a:xfrm>
            <a:off x="251520" y="1981200"/>
            <a:ext cx="3528392" cy="4114800"/>
          </a:xfrm>
        </p:spPr>
        <p:txBody>
          <a:bodyPr/>
          <a:lstStyle/>
          <a:p>
            <a:r>
              <a:rPr lang="en-US" sz="2300" dirty="0"/>
              <a:t>Screw both the top and bottom half of the probe securely and resume normal operation.</a:t>
            </a:r>
          </a:p>
        </p:txBody>
      </p:sp>
      <p:sp>
        <p:nvSpPr>
          <p:cNvPr id="18" name="Text Placeholder 3"/>
          <p:cNvSpPr txBox="1">
            <a:spLocks/>
          </p:cNvSpPr>
          <p:nvPr/>
        </p:nvSpPr>
        <p:spPr bwMode="auto">
          <a:xfrm>
            <a:off x="3203848" y="1412776"/>
            <a:ext cx="1800200" cy="720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 sz="2800" b="1" dirty="0">
              <a:solidFill>
                <a:srgbClr val="008000"/>
              </a:solidFill>
            </a:endParaRPr>
          </a:p>
        </p:txBody>
      </p:sp>
      <p:pic>
        <p:nvPicPr>
          <p:cNvPr id="3" name="Picture 2" descr="DSC_788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79912" y="2132856"/>
            <a:ext cx="5071351" cy="3468574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200664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n-US" sz="2800" b="1" dirty="0"/>
              <a:t>Calibration, Standard 4 Gas Unit</a:t>
            </a:r>
          </a:p>
        </p:txBody>
      </p:sp>
      <p:sp>
        <p:nvSpPr>
          <p:cNvPr id="4" name="Content Placeholder 2"/>
          <p:cNvSpPr txBox="1">
            <a:spLocks/>
          </p:cNvSpPr>
          <p:nvPr/>
        </p:nvSpPr>
        <p:spPr bwMode="auto">
          <a:xfrm>
            <a:off x="179512" y="2780928"/>
            <a:ext cx="5472608" cy="18722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dirty="0"/>
              <a:t>Press and hold </a:t>
            </a:r>
            <a:r>
              <a:rPr lang="en-US" sz="2800" b="1" dirty="0">
                <a:solidFill>
                  <a:srgbClr val="4F81BD"/>
                </a:solidFill>
              </a:rPr>
              <a:t>POWER/ENTER</a:t>
            </a:r>
            <a:r>
              <a:rPr lang="en-US" sz="2800" b="1" dirty="0"/>
              <a:t> </a:t>
            </a:r>
            <a:r>
              <a:rPr lang="en-US" sz="2800" dirty="0"/>
              <a:t>button to turn on GX-6000</a:t>
            </a:r>
          </a:p>
        </p:txBody>
      </p:sp>
      <p:pic>
        <p:nvPicPr>
          <p:cNvPr id="5" name="図 4"/>
          <p:cNvPicPr/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724128" y="2924944"/>
            <a:ext cx="2401231" cy="2432445"/>
          </a:xfrm>
          <a:prstGeom prst="rect">
            <a:avLst/>
          </a:prstGeom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53640926-AAD7-44d8-BBD7-CCE9431645EC}">
              <a14:shadowObscured xmlns="" xmlns:a14="http://schemas.microsoft.com/office/drawing/2010/main"/>
            </a:ext>
          </a:extLst>
        </p:spPr>
      </p:pic>
      <p:sp>
        <p:nvSpPr>
          <p:cNvPr id="9" name="Oval 8"/>
          <p:cNvSpPr/>
          <p:nvPr/>
        </p:nvSpPr>
        <p:spPr>
          <a:xfrm>
            <a:off x="6228184" y="4149080"/>
            <a:ext cx="1368152" cy="576064"/>
          </a:xfrm>
          <a:prstGeom prst="ellipse">
            <a:avLst/>
          </a:prstGeom>
          <a:solidFill>
            <a:schemeClr val="accent1">
              <a:alpha val="30000"/>
            </a:schemeClr>
          </a:solidFill>
          <a:ln>
            <a:solidFill>
              <a:schemeClr val="accent1">
                <a:shade val="95000"/>
                <a:satMod val="10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ounded Rectangle 2"/>
          <p:cNvSpPr/>
          <p:nvPr/>
        </p:nvSpPr>
        <p:spPr>
          <a:xfrm>
            <a:off x="539552" y="3176972"/>
            <a:ext cx="2520280" cy="504056"/>
          </a:xfrm>
          <a:prstGeom prst="roundRect">
            <a:avLst/>
          </a:prstGeom>
          <a:gradFill>
            <a:gsLst>
              <a:gs pos="0">
                <a:schemeClr val="accent1">
                  <a:tint val="100000"/>
                  <a:shade val="100000"/>
                  <a:satMod val="130000"/>
                  <a:alpha val="17000"/>
                </a:schemeClr>
              </a:gs>
              <a:gs pos="100000">
                <a:schemeClr val="accent1">
                  <a:tint val="50000"/>
                  <a:shade val="100000"/>
                  <a:satMod val="350000"/>
                  <a:alpha val="17000"/>
                </a:schemeClr>
              </a:gs>
            </a:gsLst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075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6" dur="10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50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9" dur="10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50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3" grpId="0" animBg="1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9592" y="188640"/>
            <a:ext cx="7772400" cy="1143000"/>
          </a:xfrm>
        </p:spPr>
        <p:txBody>
          <a:bodyPr/>
          <a:lstStyle/>
          <a:p>
            <a:pPr algn="r"/>
            <a:r>
              <a:rPr lang="en-US" sz="2800" b="1" dirty="0"/>
              <a:t>Turning On/Off Smart Sensor Channels</a:t>
            </a:r>
          </a:p>
        </p:txBody>
      </p:sp>
      <p:sp>
        <p:nvSpPr>
          <p:cNvPr id="14" name="Text Placeholder 2"/>
          <p:cNvSpPr>
            <a:spLocks noGrp="1"/>
          </p:cNvSpPr>
          <p:nvPr>
            <p:ph idx="1"/>
          </p:nvPr>
        </p:nvSpPr>
        <p:spPr>
          <a:xfrm>
            <a:off x="457200" y="1196752"/>
            <a:ext cx="4474840" cy="5184576"/>
          </a:xfrm>
        </p:spPr>
        <p:txBody>
          <a:bodyPr/>
          <a:lstStyle/>
          <a:p>
            <a:r>
              <a:rPr lang="en-US" sz="2400" dirty="0"/>
              <a:t>With the unit OFF, press and hold the </a:t>
            </a:r>
            <a:r>
              <a:rPr lang="en-US" sz="2400" b="1" dirty="0">
                <a:solidFill>
                  <a:srgbClr val="4F81BD"/>
                </a:solidFill>
              </a:rPr>
              <a:t>AIR</a:t>
            </a:r>
            <a:r>
              <a:rPr lang="en-US" sz="2400" dirty="0"/>
              <a:t> and </a:t>
            </a:r>
            <a:r>
              <a:rPr lang="en-US" sz="2400" b="1" dirty="0">
                <a:solidFill>
                  <a:srgbClr val="4F81BD"/>
                </a:solidFill>
              </a:rPr>
              <a:t>SHIFT</a:t>
            </a:r>
            <a:r>
              <a:rPr lang="en-US" sz="2400" dirty="0"/>
              <a:t> keys.</a:t>
            </a:r>
          </a:p>
          <a:p>
            <a:r>
              <a:rPr lang="en-US" sz="2400" dirty="0"/>
              <a:t>Press the </a:t>
            </a:r>
            <a:r>
              <a:rPr lang="en-US" sz="2400" b="1" dirty="0">
                <a:solidFill>
                  <a:srgbClr val="FF0000"/>
                </a:solidFill>
              </a:rPr>
              <a:t>POWER/ENTER </a:t>
            </a:r>
            <a:r>
              <a:rPr lang="en-US" sz="2400" dirty="0"/>
              <a:t>key to turn instrument ON.</a:t>
            </a:r>
          </a:p>
          <a:p>
            <a:r>
              <a:rPr lang="en-US" sz="2400" dirty="0"/>
              <a:t>USER MODE and MAINTENANCE mode will be displayed.</a:t>
            </a:r>
          </a:p>
          <a:p>
            <a:r>
              <a:rPr lang="en-US" sz="2400" dirty="0"/>
              <a:t>Cursor will be next to USER MODE, press the </a:t>
            </a:r>
            <a:r>
              <a:rPr lang="en-US" sz="2400" b="1" dirty="0">
                <a:solidFill>
                  <a:schemeClr val="accent1"/>
                </a:solidFill>
              </a:rPr>
              <a:t>SHIFT</a:t>
            </a:r>
            <a:r>
              <a:rPr lang="en-US" sz="2400" dirty="0"/>
              <a:t> key to move cursor to MAINTENANCE, then press </a:t>
            </a:r>
            <a:r>
              <a:rPr lang="en-US" sz="2400" b="1" dirty="0">
                <a:solidFill>
                  <a:srgbClr val="FF0000"/>
                </a:solidFill>
              </a:rPr>
              <a:t>POWER/ENTER</a:t>
            </a:r>
            <a:r>
              <a:rPr lang="en-US" sz="2400" dirty="0"/>
              <a:t>.</a:t>
            </a:r>
          </a:p>
        </p:txBody>
      </p:sp>
      <p:pic>
        <p:nvPicPr>
          <p:cNvPr id="15" name="図 4"/>
          <p:cNvPicPr/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868144" y="4509120"/>
            <a:ext cx="2187979" cy="2216421"/>
          </a:xfrm>
          <a:prstGeom prst="rect">
            <a:avLst/>
          </a:prstGeom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53640926-AAD7-44d8-BBD7-CCE9431645EC}">
              <a14:shadowObscured xmlns="" xmlns:a14="http://schemas.microsoft.com/office/drawing/2010/main"/>
            </a:ext>
          </a:extLst>
        </p:spPr>
      </p:pic>
      <p:pic>
        <p:nvPicPr>
          <p:cNvPr id="16" name="Picture 15" descr="6000_croppe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04048" y="1124744"/>
            <a:ext cx="3824330" cy="345192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7" name="Oval 16"/>
          <p:cNvSpPr/>
          <p:nvPr/>
        </p:nvSpPr>
        <p:spPr>
          <a:xfrm>
            <a:off x="6660232" y="5301208"/>
            <a:ext cx="590517" cy="524904"/>
          </a:xfrm>
          <a:prstGeom prst="ellipse">
            <a:avLst/>
          </a:prstGeom>
          <a:solidFill>
            <a:schemeClr val="accent1">
              <a:alpha val="30000"/>
            </a:schemeClr>
          </a:solidFill>
          <a:ln>
            <a:solidFill>
              <a:schemeClr val="accent1">
                <a:shade val="95000"/>
                <a:satMod val="10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/>
          <p:cNvSpPr/>
          <p:nvPr/>
        </p:nvSpPr>
        <p:spPr>
          <a:xfrm>
            <a:off x="6372200" y="5640400"/>
            <a:ext cx="1224136" cy="524904"/>
          </a:xfrm>
          <a:prstGeom prst="ellipse">
            <a:avLst/>
          </a:prstGeom>
          <a:solidFill>
            <a:srgbClr val="FF0000">
              <a:alpha val="30000"/>
            </a:srgbClr>
          </a:solidFill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/>
          <p:cNvSpPr/>
          <p:nvPr/>
        </p:nvSpPr>
        <p:spPr>
          <a:xfrm>
            <a:off x="6660232" y="4869160"/>
            <a:ext cx="590517" cy="524904"/>
          </a:xfrm>
          <a:prstGeom prst="ellipse">
            <a:avLst/>
          </a:prstGeom>
          <a:solidFill>
            <a:schemeClr val="accent1">
              <a:alpha val="30000"/>
            </a:schemeClr>
          </a:solidFill>
          <a:ln>
            <a:solidFill>
              <a:schemeClr val="accent1">
                <a:shade val="95000"/>
                <a:satMod val="10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" name="Picture 19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40152" y="1700808"/>
            <a:ext cx="1874520" cy="2377440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21" name="Rounded Rectangle 20"/>
          <p:cNvSpPr/>
          <p:nvPr/>
        </p:nvSpPr>
        <p:spPr>
          <a:xfrm>
            <a:off x="2195736" y="2420888"/>
            <a:ext cx="2160240" cy="432048"/>
          </a:xfrm>
          <a:prstGeom prst="roundRect">
            <a:avLst/>
          </a:prstGeom>
          <a:gradFill>
            <a:gsLst>
              <a:gs pos="99000">
                <a:srgbClr val="FF0000">
                  <a:alpha val="17000"/>
                </a:srgbClr>
              </a:gs>
              <a:gs pos="100000">
                <a:schemeClr val="accent1">
                  <a:tint val="50000"/>
                  <a:shade val="100000"/>
                  <a:satMod val="350000"/>
                  <a:alpha val="17000"/>
                </a:schemeClr>
              </a:gs>
            </a:gsLst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ounded Rectangle 21"/>
          <p:cNvSpPr/>
          <p:nvPr/>
        </p:nvSpPr>
        <p:spPr>
          <a:xfrm>
            <a:off x="827584" y="1988840"/>
            <a:ext cx="864096" cy="360040"/>
          </a:xfrm>
          <a:prstGeom prst="roundRect">
            <a:avLst/>
          </a:prstGeom>
          <a:gradFill>
            <a:gsLst>
              <a:gs pos="0">
                <a:schemeClr val="accent1">
                  <a:tint val="100000"/>
                  <a:shade val="100000"/>
                  <a:satMod val="130000"/>
                  <a:alpha val="17000"/>
                </a:schemeClr>
              </a:gs>
              <a:gs pos="100000">
                <a:schemeClr val="accent1">
                  <a:tint val="50000"/>
                  <a:shade val="100000"/>
                  <a:satMod val="350000"/>
                  <a:alpha val="17000"/>
                </a:schemeClr>
              </a:gs>
            </a:gsLst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ounded Rectangle 22"/>
          <p:cNvSpPr/>
          <p:nvPr/>
        </p:nvSpPr>
        <p:spPr>
          <a:xfrm>
            <a:off x="827584" y="5805264"/>
            <a:ext cx="2160240" cy="432048"/>
          </a:xfrm>
          <a:prstGeom prst="roundRect">
            <a:avLst/>
          </a:prstGeom>
          <a:gradFill>
            <a:gsLst>
              <a:gs pos="99000">
                <a:srgbClr val="FF0000">
                  <a:alpha val="17000"/>
                </a:srgbClr>
              </a:gs>
              <a:gs pos="100000">
                <a:schemeClr val="accent1">
                  <a:tint val="50000"/>
                  <a:shade val="100000"/>
                  <a:satMod val="350000"/>
                  <a:alpha val="17000"/>
                </a:schemeClr>
              </a:gs>
            </a:gsLst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7657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repeatCount="indefinite" fill="remove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 override="childStyle">
                                        <p:cTn id="6" dur="500" autoRev="1" fill="remove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autoRev="1" fill="remove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500" autoRev="1" fill="remove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autoRev="1" fill="remove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11" dur="10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50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27" presetClass="emph" presetSubtype="0" repeatCount="indefinite" fill="remove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 override="childStyle">
                                        <p:cTn id="14" dur="500" autoRev="1" fill="remove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5" dur="500" autoRev="1" fill="remove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6" dur="500" autoRev="1" fill="remove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500" autoRev="1" fill="remove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19" dur="10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50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22" dur="10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50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25" dur="10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50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  <p:bldP spid="21" grpId="0" animBg="1"/>
      <p:bldP spid="22" grpId="0" animBg="1"/>
      <p:bldP spid="23" grpId="0" animBg="1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9592" y="188640"/>
            <a:ext cx="7772400" cy="1143000"/>
          </a:xfrm>
        </p:spPr>
        <p:txBody>
          <a:bodyPr/>
          <a:lstStyle/>
          <a:p>
            <a:pPr algn="r"/>
            <a:r>
              <a:rPr lang="en-US" sz="2800" b="1" dirty="0"/>
              <a:t>Turning On/Off Smart Sensor Channels</a:t>
            </a:r>
          </a:p>
        </p:txBody>
      </p:sp>
      <p:sp>
        <p:nvSpPr>
          <p:cNvPr id="24" name="Text Placeholder 2"/>
          <p:cNvSpPr>
            <a:spLocks noGrp="1"/>
          </p:cNvSpPr>
          <p:nvPr>
            <p:ph idx="1"/>
          </p:nvPr>
        </p:nvSpPr>
        <p:spPr>
          <a:xfrm>
            <a:off x="457200" y="1268760"/>
            <a:ext cx="4474840" cy="3600400"/>
          </a:xfrm>
        </p:spPr>
        <p:txBody>
          <a:bodyPr/>
          <a:lstStyle/>
          <a:p>
            <a:r>
              <a:rPr lang="en-US" sz="2400" dirty="0"/>
              <a:t>INPUT PASSWORD will be displayed.</a:t>
            </a:r>
          </a:p>
          <a:p>
            <a:r>
              <a:rPr lang="en-US" sz="2400" dirty="0"/>
              <a:t>The password is </a:t>
            </a:r>
            <a:r>
              <a:rPr lang="en-US" sz="2400" u="sng" dirty="0">
                <a:solidFill>
                  <a:schemeClr val="accent1"/>
                </a:solidFill>
              </a:rPr>
              <a:t>2014</a:t>
            </a:r>
          </a:p>
          <a:p>
            <a:r>
              <a:rPr lang="en-US" sz="2400" dirty="0"/>
              <a:t>Enter the password then press </a:t>
            </a:r>
            <a:r>
              <a:rPr lang="en-US" sz="2400" b="1" dirty="0">
                <a:solidFill>
                  <a:srgbClr val="FF0000"/>
                </a:solidFill>
              </a:rPr>
              <a:t>POWER/ENTER</a:t>
            </a:r>
            <a:r>
              <a:rPr lang="en-US" sz="2400" dirty="0"/>
              <a:t>.</a:t>
            </a:r>
          </a:p>
        </p:txBody>
      </p:sp>
      <p:pic>
        <p:nvPicPr>
          <p:cNvPr id="25" name="図 4"/>
          <p:cNvPicPr/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868144" y="4509120"/>
            <a:ext cx="2187979" cy="2216421"/>
          </a:xfrm>
          <a:prstGeom prst="rect">
            <a:avLst/>
          </a:prstGeom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53640926-AAD7-44d8-BBD7-CCE9431645EC}">
              <a14:shadowObscured xmlns="" xmlns:a14="http://schemas.microsoft.com/office/drawing/2010/main"/>
            </a:ext>
          </a:extLst>
        </p:spPr>
      </p:pic>
      <p:pic>
        <p:nvPicPr>
          <p:cNvPr id="26" name="Picture 25" descr="6000_croppe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04048" y="1124744"/>
            <a:ext cx="3824330" cy="345192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7" name="Oval 26"/>
          <p:cNvSpPr/>
          <p:nvPr/>
        </p:nvSpPr>
        <p:spPr>
          <a:xfrm>
            <a:off x="6372200" y="5640400"/>
            <a:ext cx="1224136" cy="524904"/>
          </a:xfrm>
          <a:prstGeom prst="ellipse">
            <a:avLst/>
          </a:prstGeom>
          <a:solidFill>
            <a:srgbClr val="FF0000">
              <a:alpha val="30000"/>
            </a:srgbClr>
          </a:solidFill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ounded Rectangle 28"/>
          <p:cNvSpPr/>
          <p:nvPr/>
        </p:nvSpPr>
        <p:spPr>
          <a:xfrm>
            <a:off x="1691680" y="2924944"/>
            <a:ext cx="2160240" cy="432048"/>
          </a:xfrm>
          <a:prstGeom prst="roundRect">
            <a:avLst/>
          </a:prstGeom>
          <a:gradFill>
            <a:gsLst>
              <a:gs pos="99000">
                <a:srgbClr val="FF0000">
                  <a:alpha val="17000"/>
                </a:srgbClr>
              </a:gs>
              <a:gs pos="100000">
                <a:schemeClr val="accent1">
                  <a:tint val="50000"/>
                  <a:shade val="100000"/>
                  <a:satMod val="350000"/>
                  <a:alpha val="17000"/>
                </a:schemeClr>
              </a:gs>
            </a:gsLst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Maintenance2-3.jpg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40152" y="1700808"/>
            <a:ext cx="1874520" cy="2377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06644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6" dur="100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500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9" dur="100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500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9" grpId="0" animBg="1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9592" y="188640"/>
            <a:ext cx="7772400" cy="1143000"/>
          </a:xfrm>
        </p:spPr>
        <p:txBody>
          <a:bodyPr/>
          <a:lstStyle/>
          <a:p>
            <a:pPr algn="r"/>
            <a:r>
              <a:rPr lang="en-US" sz="2800" b="1" dirty="0"/>
              <a:t>Turning On/Off Smart Sensor Channels</a:t>
            </a:r>
          </a:p>
        </p:txBody>
      </p:sp>
      <p:sp>
        <p:nvSpPr>
          <p:cNvPr id="10" name="Tex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4186808" cy="4525963"/>
          </a:xfrm>
        </p:spPr>
        <p:txBody>
          <a:bodyPr/>
          <a:lstStyle/>
          <a:p>
            <a:r>
              <a:rPr lang="en-US" sz="2400" dirty="0">
                <a:solidFill>
                  <a:srgbClr val="FF0000"/>
                </a:solidFill>
              </a:rPr>
              <a:t>MAINTE 2</a:t>
            </a:r>
            <a:r>
              <a:rPr lang="en-US" sz="2400" dirty="0"/>
              <a:t> will be displayed and the following menu will appear.</a:t>
            </a:r>
          </a:p>
          <a:p>
            <a:r>
              <a:rPr lang="en-US" sz="2400" dirty="0"/>
              <a:t>The cursor is next to GAS COMB, and press the </a:t>
            </a:r>
            <a:r>
              <a:rPr lang="en-US" sz="2400" b="1" dirty="0">
                <a:solidFill>
                  <a:srgbClr val="FF0000"/>
                </a:solidFill>
              </a:rPr>
              <a:t>POWER/ENTER </a:t>
            </a:r>
            <a:r>
              <a:rPr lang="en-US" sz="2400" dirty="0"/>
              <a:t>key.</a:t>
            </a:r>
          </a:p>
        </p:txBody>
      </p:sp>
      <p:pic>
        <p:nvPicPr>
          <p:cNvPr id="11" name="図 4"/>
          <p:cNvPicPr/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868144" y="4509120"/>
            <a:ext cx="2187979" cy="2216421"/>
          </a:xfrm>
          <a:prstGeom prst="rect">
            <a:avLst/>
          </a:prstGeom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53640926-AAD7-44d8-BBD7-CCE9431645EC}">
              <a14:shadowObscured xmlns="" xmlns:a14="http://schemas.microsoft.com/office/drawing/2010/main"/>
            </a:ext>
          </a:extLst>
        </p:spPr>
      </p:pic>
      <p:pic>
        <p:nvPicPr>
          <p:cNvPr id="12" name="Picture 11" descr="6000_croppe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04048" y="1124744"/>
            <a:ext cx="3824330" cy="345192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Picture 4" descr="Maintenance2.jpg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40152" y="1700808"/>
            <a:ext cx="1874520" cy="2377440"/>
          </a:xfrm>
          <a:prstGeom prst="rect">
            <a:avLst/>
          </a:prstGeom>
        </p:spPr>
      </p:pic>
      <p:sp>
        <p:nvSpPr>
          <p:cNvPr id="15" name="Rounded Rectangle 14"/>
          <p:cNvSpPr/>
          <p:nvPr/>
        </p:nvSpPr>
        <p:spPr>
          <a:xfrm>
            <a:off x="827584" y="3861048"/>
            <a:ext cx="2160240" cy="432048"/>
          </a:xfrm>
          <a:prstGeom prst="roundRect">
            <a:avLst/>
          </a:prstGeom>
          <a:gradFill>
            <a:gsLst>
              <a:gs pos="99000">
                <a:srgbClr val="FF0000">
                  <a:alpha val="17000"/>
                </a:srgbClr>
              </a:gs>
              <a:gs pos="100000">
                <a:schemeClr val="accent1">
                  <a:tint val="50000"/>
                  <a:shade val="100000"/>
                  <a:satMod val="350000"/>
                  <a:alpha val="17000"/>
                </a:schemeClr>
              </a:gs>
            </a:gsLst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6372200" y="5640400"/>
            <a:ext cx="1224136" cy="524904"/>
          </a:xfrm>
          <a:prstGeom prst="ellipse">
            <a:avLst/>
          </a:prstGeom>
          <a:solidFill>
            <a:srgbClr val="FF0000">
              <a:alpha val="30000"/>
            </a:srgbClr>
          </a:solidFill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53954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6" dur="10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50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9" dur="10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50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9592" y="188640"/>
            <a:ext cx="7772400" cy="1143000"/>
          </a:xfrm>
        </p:spPr>
        <p:txBody>
          <a:bodyPr/>
          <a:lstStyle/>
          <a:p>
            <a:pPr algn="r"/>
            <a:r>
              <a:rPr lang="en-US" sz="2800" b="1" dirty="0"/>
              <a:t>Turning On/Off Smart Sensor Channels</a:t>
            </a:r>
          </a:p>
        </p:txBody>
      </p:sp>
      <p:sp>
        <p:nvSpPr>
          <p:cNvPr id="10" name="Tex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4186808" cy="4525963"/>
          </a:xfrm>
        </p:spPr>
        <p:txBody>
          <a:bodyPr/>
          <a:lstStyle/>
          <a:p>
            <a:r>
              <a:rPr lang="en-US" sz="2400" dirty="0"/>
              <a:t>The Gas Combination Screen appears and all channels are displayed.</a:t>
            </a:r>
          </a:p>
        </p:txBody>
      </p:sp>
      <p:pic>
        <p:nvPicPr>
          <p:cNvPr id="11" name="図 4"/>
          <p:cNvPicPr/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868144" y="4509120"/>
            <a:ext cx="2187979" cy="2216421"/>
          </a:xfrm>
          <a:prstGeom prst="rect">
            <a:avLst/>
          </a:prstGeom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53640926-AAD7-44d8-BBD7-CCE9431645EC}">
              <a14:shadowObscured xmlns="" xmlns:a14="http://schemas.microsoft.com/office/drawing/2010/main"/>
            </a:ext>
          </a:extLst>
        </p:spPr>
      </p:pic>
      <p:pic>
        <p:nvPicPr>
          <p:cNvPr id="12" name="Picture 11" descr="6000_croppe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04048" y="1124744"/>
            <a:ext cx="3824330" cy="345192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Picture 2" descr="Maintenance2-1.jpg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40152" y="1700808"/>
            <a:ext cx="1874520" cy="2377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8969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9592" y="188640"/>
            <a:ext cx="7772400" cy="1143000"/>
          </a:xfrm>
        </p:spPr>
        <p:txBody>
          <a:bodyPr/>
          <a:lstStyle/>
          <a:p>
            <a:pPr algn="r"/>
            <a:r>
              <a:rPr lang="en-US" sz="2800" b="1" dirty="0"/>
              <a:t>Turning On/Off Smart Sensor Channels</a:t>
            </a:r>
          </a:p>
        </p:txBody>
      </p:sp>
      <p:sp>
        <p:nvSpPr>
          <p:cNvPr id="10" name="Tex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4186808" cy="4525963"/>
          </a:xfrm>
        </p:spPr>
        <p:txBody>
          <a:bodyPr/>
          <a:lstStyle/>
          <a:p>
            <a:r>
              <a:rPr lang="en-US" sz="2400" dirty="0"/>
              <a:t>Move the cursor by pressing the </a:t>
            </a:r>
            <a:r>
              <a:rPr lang="en-US" sz="2400" b="1" dirty="0">
                <a:solidFill>
                  <a:schemeClr val="accent1"/>
                </a:solidFill>
              </a:rPr>
              <a:t>SHIFT</a:t>
            </a:r>
            <a:r>
              <a:rPr lang="en-US" sz="2400" dirty="0">
                <a:solidFill>
                  <a:schemeClr val="accent1"/>
                </a:solidFill>
              </a:rPr>
              <a:t> </a:t>
            </a:r>
            <a:r>
              <a:rPr lang="en-US" sz="2400" dirty="0"/>
              <a:t>key next to SM1 (Smart Sensor 1) or SM2 (Smart Sensor 2) and press the </a:t>
            </a:r>
            <a:r>
              <a:rPr lang="en-US" sz="2400" b="1" dirty="0">
                <a:solidFill>
                  <a:srgbClr val="FF0000"/>
                </a:solidFill>
              </a:rPr>
              <a:t>POWER/ENTER </a:t>
            </a:r>
            <a:r>
              <a:rPr lang="en-US" sz="2400" dirty="0"/>
              <a:t>key.</a:t>
            </a:r>
          </a:p>
          <a:p>
            <a:r>
              <a:rPr lang="en-US" sz="2400" dirty="0"/>
              <a:t>Use the </a:t>
            </a:r>
            <a:r>
              <a:rPr lang="en-US" sz="2400" b="1" dirty="0">
                <a:solidFill>
                  <a:srgbClr val="4F81BD"/>
                </a:solidFill>
              </a:rPr>
              <a:t>AIR</a:t>
            </a:r>
            <a:r>
              <a:rPr lang="en-US" sz="2400" dirty="0"/>
              <a:t> or </a:t>
            </a:r>
            <a:r>
              <a:rPr lang="en-US" sz="2400" b="1" dirty="0">
                <a:solidFill>
                  <a:schemeClr val="accent1"/>
                </a:solidFill>
              </a:rPr>
              <a:t>SHIFT</a:t>
            </a:r>
            <a:r>
              <a:rPr lang="en-US" sz="2400" dirty="0"/>
              <a:t> key to change the on/off setting.</a:t>
            </a:r>
          </a:p>
          <a:p>
            <a:pPr marL="0" indent="0">
              <a:buNone/>
            </a:pPr>
            <a:endParaRPr lang="en-US" sz="2400" dirty="0"/>
          </a:p>
        </p:txBody>
      </p:sp>
      <p:pic>
        <p:nvPicPr>
          <p:cNvPr id="11" name="図 4"/>
          <p:cNvPicPr/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868144" y="4509120"/>
            <a:ext cx="2187979" cy="2216421"/>
          </a:xfrm>
          <a:prstGeom prst="rect">
            <a:avLst/>
          </a:prstGeom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53640926-AAD7-44d8-BBD7-CCE9431645EC}">
              <a14:shadowObscured xmlns="" xmlns:a14="http://schemas.microsoft.com/office/drawing/2010/main"/>
            </a:ext>
          </a:extLst>
        </p:spPr>
      </p:pic>
      <p:pic>
        <p:nvPicPr>
          <p:cNvPr id="12" name="Picture 11" descr="6000_croppe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04048" y="1124744"/>
            <a:ext cx="3824330" cy="345192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Picture 3" descr="Maintenance2-2.jpg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40152" y="1700808"/>
            <a:ext cx="1874520" cy="2377440"/>
          </a:xfrm>
          <a:prstGeom prst="rect">
            <a:avLst/>
          </a:prstGeom>
        </p:spPr>
      </p:pic>
      <p:sp>
        <p:nvSpPr>
          <p:cNvPr id="8" name="Oval 7"/>
          <p:cNvSpPr/>
          <p:nvPr/>
        </p:nvSpPr>
        <p:spPr>
          <a:xfrm>
            <a:off x="6660232" y="5301208"/>
            <a:ext cx="590517" cy="524904"/>
          </a:xfrm>
          <a:prstGeom prst="ellipse">
            <a:avLst/>
          </a:prstGeom>
          <a:solidFill>
            <a:schemeClr val="accent1">
              <a:alpha val="30000"/>
            </a:schemeClr>
          </a:solidFill>
          <a:ln>
            <a:solidFill>
              <a:schemeClr val="accent1">
                <a:shade val="95000"/>
                <a:satMod val="10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6372200" y="5640400"/>
            <a:ext cx="1224136" cy="524904"/>
          </a:xfrm>
          <a:prstGeom prst="ellipse">
            <a:avLst/>
          </a:prstGeom>
          <a:solidFill>
            <a:srgbClr val="FF0000">
              <a:alpha val="30000"/>
            </a:srgbClr>
          </a:solidFill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6660232" y="4869160"/>
            <a:ext cx="590517" cy="524904"/>
          </a:xfrm>
          <a:prstGeom prst="ellipse">
            <a:avLst/>
          </a:prstGeom>
          <a:solidFill>
            <a:schemeClr val="accent1">
              <a:alpha val="30000"/>
            </a:schemeClr>
          </a:solidFill>
          <a:ln>
            <a:solidFill>
              <a:schemeClr val="accent1">
                <a:shade val="95000"/>
                <a:satMod val="10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ounded Rectangle 13"/>
          <p:cNvSpPr/>
          <p:nvPr/>
        </p:nvSpPr>
        <p:spPr>
          <a:xfrm>
            <a:off x="2699792" y="1988840"/>
            <a:ext cx="864096" cy="360040"/>
          </a:xfrm>
          <a:prstGeom prst="roundRect">
            <a:avLst/>
          </a:prstGeom>
          <a:gradFill>
            <a:gsLst>
              <a:gs pos="0">
                <a:schemeClr val="accent1">
                  <a:tint val="100000"/>
                  <a:shade val="100000"/>
                  <a:satMod val="130000"/>
                  <a:alpha val="17000"/>
                </a:schemeClr>
              </a:gs>
              <a:gs pos="100000">
                <a:schemeClr val="accent1">
                  <a:tint val="50000"/>
                  <a:shade val="100000"/>
                  <a:satMod val="350000"/>
                  <a:alpha val="17000"/>
                </a:schemeClr>
              </a:gs>
            </a:gsLst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ounded Rectangle 14"/>
          <p:cNvSpPr/>
          <p:nvPr/>
        </p:nvSpPr>
        <p:spPr>
          <a:xfrm>
            <a:off x="827584" y="3429000"/>
            <a:ext cx="2160240" cy="432048"/>
          </a:xfrm>
          <a:prstGeom prst="roundRect">
            <a:avLst/>
          </a:prstGeom>
          <a:gradFill>
            <a:gsLst>
              <a:gs pos="99000">
                <a:srgbClr val="FF0000">
                  <a:alpha val="17000"/>
                </a:srgbClr>
              </a:gs>
              <a:gs pos="100000">
                <a:schemeClr val="accent1">
                  <a:tint val="50000"/>
                  <a:shade val="100000"/>
                  <a:satMod val="350000"/>
                  <a:alpha val="17000"/>
                </a:schemeClr>
              </a:gs>
            </a:gsLst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ounded Rectangle 15"/>
          <p:cNvSpPr/>
          <p:nvPr/>
        </p:nvSpPr>
        <p:spPr>
          <a:xfrm>
            <a:off x="2051720" y="3933056"/>
            <a:ext cx="576064" cy="360040"/>
          </a:xfrm>
          <a:prstGeom prst="roundRect">
            <a:avLst/>
          </a:prstGeom>
          <a:gradFill>
            <a:gsLst>
              <a:gs pos="0">
                <a:schemeClr val="accent1">
                  <a:tint val="100000"/>
                  <a:shade val="100000"/>
                  <a:satMod val="130000"/>
                  <a:alpha val="17000"/>
                </a:schemeClr>
              </a:gs>
              <a:gs pos="100000">
                <a:schemeClr val="accent1">
                  <a:tint val="50000"/>
                  <a:shade val="100000"/>
                  <a:satMod val="350000"/>
                  <a:alpha val="17000"/>
                </a:schemeClr>
              </a:gs>
            </a:gsLst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ounded Rectangle 16"/>
          <p:cNvSpPr/>
          <p:nvPr/>
        </p:nvSpPr>
        <p:spPr>
          <a:xfrm>
            <a:off x="2987824" y="3933056"/>
            <a:ext cx="864096" cy="360040"/>
          </a:xfrm>
          <a:prstGeom prst="roundRect">
            <a:avLst/>
          </a:prstGeom>
          <a:gradFill>
            <a:gsLst>
              <a:gs pos="0">
                <a:schemeClr val="accent1">
                  <a:tint val="100000"/>
                  <a:shade val="100000"/>
                  <a:satMod val="130000"/>
                  <a:alpha val="17000"/>
                </a:schemeClr>
              </a:gs>
              <a:gs pos="100000">
                <a:schemeClr val="accent1">
                  <a:tint val="50000"/>
                  <a:shade val="100000"/>
                  <a:satMod val="350000"/>
                  <a:alpha val="17000"/>
                </a:schemeClr>
              </a:gs>
            </a:gsLst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4398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repeatCount="indefinite" fill="remove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 override="childStyle">
                                        <p:cTn id="6" dur="50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50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11" dur="10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50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27" presetClass="emph" presetSubtype="0" repeatCount="indefinite" fill="remove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 override="childStyle">
                                        <p:cTn id="14" dur="500" autoRev="1" fill="remove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5" dur="500" autoRev="1" fill="remove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6" dur="500" autoRev="1" fill="remove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500" autoRev="1" fill="remove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19" dur="10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50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22" dur="10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50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25" dur="10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50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28" dur="10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50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9592" y="188640"/>
            <a:ext cx="7772400" cy="1143000"/>
          </a:xfrm>
        </p:spPr>
        <p:txBody>
          <a:bodyPr/>
          <a:lstStyle/>
          <a:p>
            <a:pPr algn="r"/>
            <a:r>
              <a:rPr lang="en-US" sz="2800" b="1" dirty="0"/>
              <a:t>Turning On/Off Smart Sensor Channels</a:t>
            </a:r>
          </a:p>
        </p:txBody>
      </p:sp>
      <p:sp>
        <p:nvSpPr>
          <p:cNvPr id="10" name="Tex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4186808" cy="4525963"/>
          </a:xfrm>
        </p:spPr>
        <p:txBody>
          <a:bodyPr/>
          <a:lstStyle/>
          <a:p>
            <a:r>
              <a:rPr lang="en-US" sz="2400" dirty="0"/>
              <a:t>When finished making changes, press the </a:t>
            </a:r>
            <a:r>
              <a:rPr lang="en-US" sz="2400" b="1" dirty="0">
                <a:solidFill>
                  <a:schemeClr val="accent1"/>
                </a:solidFill>
              </a:rPr>
              <a:t>SHIFT</a:t>
            </a:r>
            <a:r>
              <a:rPr lang="en-US" sz="2400" dirty="0"/>
              <a:t> key to move the cursor next to ESCAPE.</a:t>
            </a:r>
          </a:p>
          <a:p>
            <a:r>
              <a:rPr lang="en-US" sz="2400" dirty="0"/>
              <a:t>Press the </a:t>
            </a:r>
            <a:r>
              <a:rPr lang="en-US" sz="2400" b="1" dirty="0">
                <a:solidFill>
                  <a:srgbClr val="FF0000"/>
                </a:solidFill>
              </a:rPr>
              <a:t>POWER/ENTER </a:t>
            </a:r>
            <a:r>
              <a:rPr lang="en-US" sz="2400" dirty="0"/>
              <a:t>key.</a:t>
            </a:r>
          </a:p>
        </p:txBody>
      </p:sp>
      <p:pic>
        <p:nvPicPr>
          <p:cNvPr id="11" name="図 4"/>
          <p:cNvPicPr/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868144" y="4509120"/>
            <a:ext cx="2187979" cy="2216421"/>
          </a:xfrm>
          <a:prstGeom prst="rect">
            <a:avLst/>
          </a:prstGeom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53640926-AAD7-44d8-BBD7-CCE9431645EC}">
              <a14:shadowObscured xmlns="" xmlns:a14="http://schemas.microsoft.com/office/drawing/2010/main"/>
            </a:ext>
          </a:extLst>
        </p:spPr>
      </p:pic>
      <p:pic>
        <p:nvPicPr>
          <p:cNvPr id="12" name="Picture 11" descr="6000_croppe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04048" y="1124744"/>
            <a:ext cx="3824330" cy="345192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8" name="Oval 7"/>
          <p:cNvSpPr/>
          <p:nvPr/>
        </p:nvSpPr>
        <p:spPr>
          <a:xfrm>
            <a:off x="6660232" y="5301208"/>
            <a:ext cx="590517" cy="524904"/>
          </a:xfrm>
          <a:prstGeom prst="ellipse">
            <a:avLst/>
          </a:prstGeom>
          <a:solidFill>
            <a:schemeClr val="accent1">
              <a:alpha val="30000"/>
            </a:schemeClr>
          </a:solidFill>
          <a:ln>
            <a:solidFill>
              <a:schemeClr val="accent1">
                <a:shade val="95000"/>
                <a:satMod val="10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6372200" y="5640400"/>
            <a:ext cx="1224136" cy="524904"/>
          </a:xfrm>
          <a:prstGeom prst="ellipse">
            <a:avLst/>
          </a:prstGeom>
          <a:solidFill>
            <a:srgbClr val="FF0000">
              <a:alpha val="30000"/>
            </a:srgbClr>
          </a:solidFill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ounded Rectangle 13"/>
          <p:cNvSpPr/>
          <p:nvPr/>
        </p:nvSpPr>
        <p:spPr>
          <a:xfrm>
            <a:off x="3707904" y="1988840"/>
            <a:ext cx="864096" cy="360040"/>
          </a:xfrm>
          <a:prstGeom prst="roundRect">
            <a:avLst/>
          </a:prstGeom>
          <a:gradFill>
            <a:gsLst>
              <a:gs pos="0">
                <a:schemeClr val="accent1">
                  <a:tint val="100000"/>
                  <a:shade val="100000"/>
                  <a:satMod val="130000"/>
                  <a:alpha val="17000"/>
                </a:schemeClr>
              </a:gs>
              <a:gs pos="100000">
                <a:schemeClr val="accent1">
                  <a:tint val="50000"/>
                  <a:shade val="100000"/>
                  <a:satMod val="350000"/>
                  <a:alpha val="17000"/>
                </a:schemeClr>
              </a:gs>
            </a:gsLst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ounded Rectangle 14"/>
          <p:cNvSpPr/>
          <p:nvPr/>
        </p:nvSpPr>
        <p:spPr>
          <a:xfrm>
            <a:off x="2195736" y="3140968"/>
            <a:ext cx="2160240" cy="432048"/>
          </a:xfrm>
          <a:prstGeom prst="roundRect">
            <a:avLst/>
          </a:prstGeom>
          <a:gradFill>
            <a:gsLst>
              <a:gs pos="99000">
                <a:srgbClr val="FF0000">
                  <a:alpha val="17000"/>
                </a:srgbClr>
              </a:gs>
              <a:gs pos="100000">
                <a:schemeClr val="accent1">
                  <a:tint val="50000"/>
                  <a:shade val="100000"/>
                  <a:satMod val="350000"/>
                  <a:alpha val="17000"/>
                </a:schemeClr>
              </a:gs>
            </a:gsLst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Maintenance2-7.jpg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40152" y="1700808"/>
            <a:ext cx="1874520" cy="2377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21022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repeatCount="indefinite" fill="remove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 override="childStyle">
                                        <p:cTn id="6" dur="50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50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11" dur="10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50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14" dur="10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50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17" dur="10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50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4" grpId="0" animBg="1"/>
      <p:bldP spid="15" grpId="0" animBg="1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9592" y="188640"/>
            <a:ext cx="7772400" cy="1143000"/>
          </a:xfrm>
        </p:spPr>
        <p:txBody>
          <a:bodyPr/>
          <a:lstStyle/>
          <a:p>
            <a:pPr algn="r"/>
            <a:r>
              <a:rPr lang="en-US" sz="2800" b="1" dirty="0"/>
              <a:t>Turning On/Off Smart Sensor Channels</a:t>
            </a:r>
          </a:p>
        </p:txBody>
      </p:sp>
      <p:sp>
        <p:nvSpPr>
          <p:cNvPr id="10" name="Tex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4186808" cy="4525963"/>
          </a:xfrm>
        </p:spPr>
        <p:txBody>
          <a:bodyPr/>
          <a:lstStyle/>
          <a:p>
            <a:r>
              <a:rPr lang="en-US" sz="2400" dirty="0"/>
              <a:t>Move cursor to START MEASURE by pressing the </a:t>
            </a:r>
            <a:r>
              <a:rPr lang="en-US" sz="2400" b="1" dirty="0">
                <a:solidFill>
                  <a:schemeClr val="accent1"/>
                </a:solidFill>
              </a:rPr>
              <a:t>SHIFT</a:t>
            </a:r>
            <a:r>
              <a:rPr lang="en-US" sz="2400" dirty="0"/>
              <a:t> key and press the </a:t>
            </a:r>
            <a:r>
              <a:rPr lang="en-US" sz="2400" b="1" dirty="0">
                <a:solidFill>
                  <a:srgbClr val="FF0000"/>
                </a:solidFill>
              </a:rPr>
              <a:t>POWER/ENTER  </a:t>
            </a:r>
            <a:r>
              <a:rPr lang="en-US" sz="2400" dirty="0"/>
              <a:t>key. </a:t>
            </a:r>
          </a:p>
          <a:p>
            <a:r>
              <a:rPr lang="en-US" sz="2400" dirty="0"/>
              <a:t>Instrument will resume to normal operation mode.</a:t>
            </a:r>
          </a:p>
        </p:txBody>
      </p:sp>
      <p:pic>
        <p:nvPicPr>
          <p:cNvPr id="11" name="図 4"/>
          <p:cNvPicPr/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868144" y="4509120"/>
            <a:ext cx="2187979" cy="2216421"/>
          </a:xfrm>
          <a:prstGeom prst="rect">
            <a:avLst/>
          </a:prstGeom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53640926-AAD7-44d8-BBD7-CCE9431645EC}">
              <a14:shadowObscured xmlns="" xmlns:a14="http://schemas.microsoft.com/office/drawing/2010/main"/>
            </a:ext>
          </a:extLst>
        </p:spPr>
      </p:pic>
      <p:pic>
        <p:nvPicPr>
          <p:cNvPr id="12" name="Picture 11" descr="6000_croppe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04048" y="1124744"/>
            <a:ext cx="3824330" cy="345192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8" name="Oval 7"/>
          <p:cNvSpPr/>
          <p:nvPr/>
        </p:nvSpPr>
        <p:spPr>
          <a:xfrm>
            <a:off x="6660232" y="5301208"/>
            <a:ext cx="590517" cy="524904"/>
          </a:xfrm>
          <a:prstGeom prst="ellipse">
            <a:avLst/>
          </a:prstGeom>
          <a:solidFill>
            <a:schemeClr val="accent1">
              <a:alpha val="30000"/>
            </a:schemeClr>
          </a:solidFill>
          <a:ln>
            <a:solidFill>
              <a:schemeClr val="accent1">
                <a:shade val="95000"/>
                <a:satMod val="10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6372200" y="5640400"/>
            <a:ext cx="1224136" cy="524904"/>
          </a:xfrm>
          <a:prstGeom prst="ellipse">
            <a:avLst/>
          </a:prstGeom>
          <a:solidFill>
            <a:srgbClr val="FF0000">
              <a:alpha val="30000"/>
            </a:srgbClr>
          </a:solidFill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ounded Rectangle 13"/>
          <p:cNvSpPr/>
          <p:nvPr/>
        </p:nvSpPr>
        <p:spPr>
          <a:xfrm>
            <a:off x="827584" y="2348880"/>
            <a:ext cx="864096" cy="360040"/>
          </a:xfrm>
          <a:prstGeom prst="roundRect">
            <a:avLst/>
          </a:prstGeom>
          <a:gradFill>
            <a:gsLst>
              <a:gs pos="0">
                <a:schemeClr val="accent1">
                  <a:tint val="100000"/>
                  <a:shade val="100000"/>
                  <a:satMod val="130000"/>
                  <a:alpha val="17000"/>
                </a:schemeClr>
              </a:gs>
              <a:gs pos="100000">
                <a:schemeClr val="accent1">
                  <a:tint val="50000"/>
                  <a:shade val="100000"/>
                  <a:satMod val="350000"/>
                  <a:alpha val="17000"/>
                </a:schemeClr>
              </a:gs>
            </a:gsLst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ounded Rectangle 14"/>
          <p:cNvSpPr/>
          <p:nvPr/>
        </p:nvSpPr>
        <p:spPr>
          <a:xfrm>
            <a:off x="827584" y="2708920"/>
            <a:ext cx="2160240" cy="432048"/>
          </a:xfrm>
          <a:prstGeom prst="roundRect">
            <a:avLst/>
          </a:prstGeom>
          <a:gradFill>
            <a:gsLst>
              <a:gs pos="99000">
                <a:srgbClr val="FF0000">
                  <a:alpha val="17000"/>
                </a:srgbClr>
              </a:gs>
              <a:gs pos="100000">
                <a:schemeClr val="accent1">
                  <a:tint val="50000"/>
                  <a:shade val="100000"/>
                  <a:satMod val="350000"/>
                  <a:alpha val="17000"/>
                </a:schemeClr>
              </a:gs>
            </a:gsLst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Maintenance2-8.jpg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40152" y="1700808"/>
            <a:ext cx="1874520" cy="2377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9166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repeatCount="indefinite" fill="remove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 override="childStyle">
                                        <p:cTn id="6" dur="50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50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11" dur="10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50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14" dur="10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50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17" dur="10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50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4" grpId="0" animBg="1"/>
      <p:bldP spid="15" grpId="0" animBg="1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>
          <a:xfrm>
            <a:off x="5076056" y="1772816"/>
            <a:ext cx="3610744" cy="4525963"/>
          </a:xfrm>
        </p:spPr>
        <p:txBody>
          <a:bodyPr/>
          <a:lstStyle/>
          <a:p>
            <a:r>
              <a:rPr lang="en-US" sz="2400" dirty="0"/>
              <a:t>Remove battery and sensor cover from instrument.</a:t>
            </a:r>
          </a:p>
          <a:p>
            <a:r>
              <a:rPr lang="en-US" sz="2400" dirty="0"/>
              <a:t>Remove rubber boot and scrubbers.</a:t>
            </a:r>
          </a:p>
          <a:p>
            <a:r>
              <a:rPr lang="en-US" sz="2400" dirty="0"/>
              <a:t>Remove the sensors including sensors that are installed into the Smart 1 and Smart 2 locations.</a:t>
            </a:r>
          </a:p>
          <a:p>
            <a:endParaRPr lang="en-US" sz="2400" dirty="0"/>
          </a:p>
        </p:txBody>
      </p:sp>
      <p:sp>
        <p:nvSpPr>
          <p:cNvPr id="7" name="Title 1"/>
          <p:cNvSpPr txBox="1">
            <a:spLocks/>
          </p:cNvSpPr>
          <p:nvPr/>
        </p:nvSpPr>
        <p:spPr bwMode="auto">
          <a:xfrm>
            <a:off x="1340024" y="413048"/>
            <a:ext cx="7772400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2pPr>
            <a:lvl3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3pPr>
            <a:lvl4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4pPr>
            <a:lvl5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9pPr>
          </a:lstStyle>
          <a:p>
            <a:pPr algn="r"/>
            <a:r>
              <a:rPr lang="en-US" sz="2800" b="1" dirty="0"/>
              <a:t>Removing the Main PCB</a:t>
            </a:r>
          </a:p>
        </p:txBody>
      </p:sp>
      <p:pic>
        <p:nvPicPr>
          <p:cNvPr id="3" name="Picture 2" descr="DSC_7852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9512" y="1844824"/>
            <a:ext cx="4742996" cy="4005064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650884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76056" y="1600201"/>
            <a:ext cx="3610744" cy="4525963"/>
          </a:xfrm>
        </p:spPr>
        <p:txBody>
          <a:bodyPr/>
          <a:lstStyle/>
          <a:p>
            <a:r>
              <a:rPr lang="en-US" dirty="0"/>
              <a:t>Unscrew the four Phillips screws securing the top of the detector.</a:t>
            </a:r>
          </a:p>
          <a:p>
            <a:r>
              <a:rPr lang="en-US" dirty="0"/>
              <a:t>Remove the top exposing the pump.</a:t>
            </a:r>
          </a:p>
          <a:p>
            <a:r>
              <a:rPr lang="en-US" dirty="0"/>
              <a:t>Grasp the pump and remove it from the unit.</a:t>
            </a:r>
          </a:p>
        </p:txBody>
      </p:sp>
      <p:sp>
        <p:nvSpPr>
          <p:cNvPr id="6" name="Title 1"/>
          <p:cNvSpPr txBox="1">
            <a:spLocks/>
          </p:cNvSpPr>
          <p:nvPr/>
        </p:nvSpPr>
        <p:spPr bwMode="auto">
          <a:xfrm>
            <a:off x="1340024" y="413048"/>
            <a:ext cx="7772400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2pPr>
            <a:lvl3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3pPr>
            <a:lvl4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4pPr>
            <a:lvl5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9pPr>
          </a:lstStyle>
          <a:p>
            <a:pPr algn="r"/>
            <a:r>
              <a:rPr lang="en-US" sz="2800" b="1" dirty="0"/>
              <a:t>Removing the Main PCB</a:t>
            </a:r>
          </a:p>
        </p:txBody>
      </p:sp>
      <p:pic>
        <p:nvPicPr>
          <p:cNvPr id="3" name="Picture 2" descr="DSC_7848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9511" y="1772816"/>
            <a:ext cx="4894249" cy="3384376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884562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23528" y="2132856"/>
            <a:ext cx="4038600" cy="4525963"/>
          </a:xfrm>
        </p:spPr>
        <p:txBody>
          <a:bodyPr/>
          <a:lstStyle/>
          <a:p>
            <a:r>
              <a:rPr lang="en-US" dirty="0"/>
              <a:t>Remove screw as shown.</a:t>
            </a:r>
          </a:p>
        </p:txBody>
      </p:sp>
      <p:sp>
        <p:nvSpPr>
          <p:cNvPr id="6" name="Title 1"/>
          <p:cNvSpPr txBox="1">
            <a:spLocks/>
          </p:cNvSpPr>
          <p:nvPr/>
        </p:nvSpPr>
        <p:spPr bwMode="auto">
          <a:xfrm>
            <a:off x="1340024" y="413048"/>
            <a:ext cx="7772400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2pPr>
            <a:lvl3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3pPr>
            <a:lvl4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4pPr>
            <a:lvl5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9pPr>
          </a:lstStyle>
          <a:p>
            <a:pPr algn="r"/>
            <a:r>
              <a:rPr lang="en-US" sz="2800" b="1" dirty="0"/>
              <a:t>Removing the Main PCB</a:t>
            </a:r>
          </a:p>
        </p:txBody>
      </p:sp>
      <p:pic>
        <p:nvPicPr>
          <p:cNvPr id="3" name="Picture 2" descr="DSC_7853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67944" y="2276872"/>
            <a:ext cx="4868232" cy="4176464"/>
          </a:xfrm>
          <a:prstGeom prst="rect">
            <a:avLst/>
          </a:prstGeom>
        </p:spPr>
      </p:pic>
      <p:sp>
        <p:nvSpPr>
          <p:cNvPr id="7" name="Donut 6"/>
          <p:cNvSpPr/>
          <p:nvPr/>
        </p:nvSpPr>
        <p:spPr>
          <a:xfrm>
            <a:off x="6372200" y="2852936"/>
            <a:ext cx="432048" cy="432048"/>
          </a:xfrm>
          <a:prstGeom prst="donut">
            <a:avLst>
              <a:gd name="adj" fmla="val 8541"/>
            </a:avLst>
          </a:prstGeom>
          <a:ln w="127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8" name="Donut 7"/>
          <p:cNvSpPr/>
          <p:nvPr/>
        </p:nvSpPr>
        <p:spPr>
          <a:xfrm>
            <a:off x="6300192" y="3573016"/>
            <a:ext cx="432048" cy="432048"/>
          </a:xfrm>
          <a:prstGeom prst="donut">
            <a:avLst>
              <a:gd name="adj" fmla="val 8541"/>
            </a:avLst>
          </a:prstGeom>
          <a:ln w="127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9" name="Donut 8"/>
          <p:cNvSpPr/>
          <p:nvPr/>
        </p:nvSpPr>
        <p:spPr>
          <a:xfrm>
            <a:off x="6804248" y="4077072"/>
            <a:ext cx="432048" cy="432048"/>
          </a:xfrm>
          <a:prstGeom prst="donut">
            <a:avLst>
              <a:gd name="adj" fmla="val 8541"/>
            </a:avLst>
          </a:prstGeom>
          <a:ln w="127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74794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4"/>
          <p:cNvPicPr/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868144" y="4509120"/>
            <a:ext cx="2187979" cy="2216421"/>
          </a:xfrm>
          <a:prstGeom prst="rect">
            <a:avLst/>
          </a:prstGeom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53640926-AAD7-44d8-BBD7-CCE9431645EC}">
              <a14:shadowObscured xmlns="" xmlns:a14="http://schemas.microsoft.com/office/drawing/2010/main"/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n-US" sz="2800" b="1" dirty="0"/>
              <a:t>Calibration, Standard 4 Gas Unit</a:t>
            </a:r>
          </a:p>
        </p:txBody>
      </p:sp>
      <p:sp>
        <p:nvSpPr>
          <p:cNvPr id="4" name="Content Placeholder 2"/>
          <p:cNvSpPr txBox="1">
            <a:spLocks/>
          </p:cNvSpPr>
          <p:nvPr/>
        </p:nvSpPr>
        <p:spPr bwMode="auto">
          <a:xfrm>
            <a:off x="179512" y="1412776"/>
            <a:ext cx="4104456" cy="37444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dirty="0"/>
              <a:t>Once warmed up, perform an AIR adjustment by pressing and holding the </a:t>
            </a:r>
            <a:r>
              <a:rPr lang="en-US" sz="2800" b="1" dirty="0">
                <a:solidFill>
                  <a:srgbClr val="4F81BD"/>
                </a:solidFill>
              </a:rPr>
              <a:t>AIR</a:t>
            </a:r>
            <a:r>
              <a:rPr lang="en-US" sz="2800" dirty="0"/>
              <a:t> key until “RELEASE AIR KEY” is displayed.</a:t>
            </a:r>
          </a:p>
        </p:txBody>
      </p:sp>
      <p:sp>
        <p:nvSpPr>
          <p:cNvPr id="9" name="Oval 8"/>
          <p:cNvSpPr/>
          <p:nvPr/>
        </p:nvSpPr>
        <p:spPr>
          <a:xfrm>
            <a:off x="6660232" y="4869160"/>
            <a:ext cx="590517" cy="524904"/>
          </a:xfrm>
          <a:prstGeom prst="ellipse">
            <a:avLst/>
          </a:prstGeom>
          <a:solidFill>
            <a:schemeClr val="accent1">
              <a:alpha val="30000"/>
            </a:schemeClr>
          </a:solidFill>
          <a:ln>
            <a:solidFill>
              <a:schemeClr val="accent1">
                <a:shade val="95000"/>
                <a:satMod val="10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" name="Group 2"/>
          <p:cNvGrpSpPr/>
          <p:nvPr/>
        </p:nvGrpSpPr>
        <p:grpSpPr>
          <a:xfrm>
            <a:off x="5004048" y="1124744"/>
            <a:ext cx="3824330" cy="3451924"/>
            <a:chOff x="5004048" y="1124744"/>
            <a:chExt cx="3824330" cy="3451924"/>
          </a:xfrm>
        </p:grpSpPr>
        <p:pic>
          <p:nvPicPr>
            <p:cNvPr id="5" name="Picture 4" descr="6000_cropped.pn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004048" y="1124744"/>
              <a:ext cx="3824330" cy="3451924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pic>
          <p:nvPicPr>
            <p:cNvPr id="11" name="Picture 10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40152" y="1700808"/>
              <a:ext cx="1872208" cy="2376264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10" name="Rounded Rectangle 9"/>
          <p:cNvSpPr/>
          <p:nvPr/>
        </p:nvSpPr>
        <p:spPr>
          <a:xfrm>
            <a:off x="1187624" y="3140968"/>
            <a:ext cx="720080" cy="504056"/>
          </a:xfrm>
          <a:prstGeom prst="roundRect">
            <a:avLst/>
          </a:prstGeom>
          <a:gradFill>
            <a:gsLst>
              <a:gs pos="0">
                <a:schemeClr val="accent1">
                  <a:tint val="100000"/>
                  <a:shade val="100000"/>
                  <a:satMod val="130000"/>
                  <a:alpha val="17000"/>
                </a:schemeClr>
              </a:gs>
              <a:gs pos="100000">
                <a:schemeClr val="accent1">
                  <a:tint val="50000"/>
                  <a:shade val="100000"/>
                  <a:satMod val="350000"/>
                  <a:alpha val="17000"/>
                </a:schemeClr>
              </a:gs>
            </a:gsLst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5968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6" dur="10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50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9" dur="10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50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1" animBg="1"/>
      <p:bldP spid="10" grpId="0" animBg="1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132856"/>
            <a:ext cx="4038600" cy="4525963"/>
          </a:xfrm>
        </p:spPr>
        <p:txBody>
          <a:bodyPr/>
          <a:lstStyle/>
          <a:p>
            <a:r>
              <a:rPr lang="en-US" dirty="0"/>
              <a:t>Pull sensor chamber out and remove ribbon connector from main circuit board.</a:t>
            </a:r>
          </a:p>
          <a:p>
            <a:endParaRPr lang="en-US" dirty="0"/>
          </a:p>
        </p:txBody>
      </p:sp>
      <p:sp>
        <p:nvSpPr>
          <p:cNvPr id="6" name="Title 1"/>
          <p:cNvSpPr txBox="1">
            <a:spLocks/>
          </p:cNvSpPr>
          <p:nvPr/>
        </p:nvSpPr>
        <p:spPr bwMode="auto">
          <a:xfrm>
            <a:off x="1340024" y="413048"/>
            <a:ext cx="7772400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2pPr>
            <a:lvl3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3pPr>
            <a:lvl4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4pPr>
            <a:lvl5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9pPr>
          </a:lstStyle>
          <a:p>
            <a:pPr algn="r"/>
            <a:r>
              <a:rPr lang="en-US" sz="2800" b="1" dirty="0"/>
              <a:t>Removing the Main PCB</a:t>
            </a:r>
          </a:p>
        </p:txBody>
      </p:sp>
      <p:pic>
        <p:nvPicPr>
          <p:cNvPr id="3" name="Picture 2" descr="DSC_7854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7544" y="2132855"/>
            <a:ext cx="3960440" cy="4458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7757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060848"/>
            <a:ext cx="4038600" cy="4525963"/>
          </a:xfrm>
        </p:spPr>
        <p:txBody>
          <a:bodyPr/>
          <a:lstStyle/>
          <a:p>
            <a:r>
              <a:rPr lang="en-US" dirty="0"/>
              <a:t>Lift second chamber as shown</a:t>
            </a:r>
          </a:p>
        </p:txBody>
      </p:sp>
      <p:sp>
        <p:nvSpPr>
          <p:cNvPr id="6" name="Title 1"/>
          <p:cNvSpPr txBox="1">
            <a:spLocks/>
          </p:cNvSpPr>
          <p:nvPr/>
        </p:nvSpPr>
        <p:spPr bwMode="auto">
          <a:xfrm>
            <a:off x="1340024" y="413048"/>
            <a:ext cx="7772400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2pPr>
            <a:lvl3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3pPr>
            <a:lvl4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4pPr>
            <a:lvl5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9pPr>
          </a:lstStyle>
          <a:p>
            <a:pPr algn="r"/>
            <a:r>
              <a:rPr lang="en-US" sz="2800" b="1" dirty="0"/>
              <a:t>Removing the Main PCB</a:t>
            </a:r>
          </a:p>
        </p:txBody>
      </p:sp>
      <p:pic>
        <p:nvPicPr>
          <p:cNvPr id="2" name="Picture 1" descr="DSC_7855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92080" y="1844824"/>
            <a:ext cx="3456384" cy="4762129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063467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SC_7856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26627" y="1268760"/>
            <a:ext cx="2801357" cy="5229200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cxnSp>
        <p:nvCxnSpPr>
          <p:cNvPr id="7" name="Straight Arrow Connector 6"/>
          <p:cNvCxnSpPr/>
          <p:nvPr/>
        </p:nvCxnSpPr>
        <p:spPr>
          <a:xfrm flipH="1" flipV="1">
            <a:off x="3203848" y="3861048"/>
            <a:ext cx="2304256" cy="1440160"/>
          </a:xfrm>
          <a:prstGeom prst="straightConnector1">
            <a:avLst/>
          </a:prstGeom>
          <a:ln>
            <a:solidFill>
              <a:schemeClr val="accent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76056" y="1916832"/>
            <a:ext cx="3168352" cy="4525963"/>
          </a:xfrm>
        </p:spPr>
        <p:txBody>
          <a:bodyPr/>
          <a:lstStyle/>
          <a:p>
            <a:r>
              <a:rPr lang="en-US" dirty="0"/>
              <a:t>Chamber and ribbon cable have been removed.</a:t>
            </a:r>
          </a:p>
          <a:p>
            <a:r>
              <a:rPr lang="en-US" dirty="0"/>
              <a:t>Remove rubber joint for pressure sensor.  P/N 07-6039</a:t>
            </a:r>
          </a:p>
        </p:txBody>
      </p:sp>
      <p:sp>
        <p:nvSpPr>
          <p:cNvPr id="8" name="Title 1"/>
          <p:cNvSpPr txBox="1">
            <a:spLocks/>
          </p:cNvSpPr>
          <p:nvPr/>
        </p:nvSpPr>
        <p:spPr bwMode="auto">
          <a:xfrm>
            <a:off x="1340024" y="413048"/>
            <a:ext cx="7772400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2pPr>
            <a:lvl3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3pPr>
            <a:lvl4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4pPr>
            <a:lvl5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9pPr>
          </a:lstStyle>
          <a:p>
            <a:pPr algn="r"/>
            <a:r>
              <a:rPr lang="en-US" sz="2800" b="1" dirty="0"/>
              <a:t>Removing the Main PCB</a:t>
            </a:r>
          </a:p>
        </p:txBody>
      </p:sp>
    </p:spTree>
    <p:extLst>
      <p:ext uri="{BB962C8B-B14F-4D97-AF65-F5344CB8AC3E}">
        <p14:creationId xmlns:p14="http://schemas.microsoft.com/office/powerpoint/2010/main" val="326943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7544" y="1916832"/>
            <a:ext cx="4038600" cy="4525963"/>
          </a:xfrm>
        </p:spPr>
        <p:txBody>
          <a:bodyPr/>
          <a:lstStyle/>
          <a:p>
            <a:r>
              <a:rPr lang="en-US" dirty="0"/>
              <a:t>All parts removed.</a:t>
            </a:r>
          </a:p>
        </p:txBody>
      </p:sp>
      <p:sp>
        <p:nvSpPr>
          <p:cNvPr id="6" name="Title 1"/>
          <p:cNvSpPr txBox="1">
            <a:spLocks/>
          </p:cNvSpPr>
          <p:nvPr/>
        </p:nvSpPr>
        <p:spPr bwMode="auto">
          <a:xfrm>
            <a:off x="1340024" y="413048"/>
            <a:ext cx="7772400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2pPr>
            <a:lvl3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3pPr>
            <a:lvl4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4pPr>
            <a:lvl5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9pPr>
          </a:lstStyle>
          <a:p>
            <a:pPr algn="r"/>
            <a:r>
              <a:rPr lang="en-US" sz="2800" b="1" dirty="0"/>
              <a:t>Removing the Main PCB</a:t>
            </a:r>
          </a:p>
        </p:txBody>
      </p:sp>
      <p:pic>
        <p:nvPicPr>
          <p:cNvPr id="3" name="Picture 2" descr="DSC_7858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20072" y="1340768"/>
            <a:ext cx="2824737" cy="5373216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334971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48064" y="1844824"/>
            <a:ext cx="3822576" cy="4525963"/>
          </a:xfrm>
        </p:spPr>
        <p:txBody>
          <a:bodyPr/>
          <a:lstStyle/>
          <a:p>
            <a:r>
              <a:rPr lang="en-US" dirty="0"/>
              <a:t>Gently slide circuit board towards the top of the instrument to remove.</a:t>
            </a:r>
          </a:p>
          <a:p>
            <a:r>
              <a:rPr lang="en-US" dirty="0"/>
              <a:t>Take care not to damage battery spring contacts.</a:t>
            </a:r>
          </a:p>
        </p:txBody>
      </p:sp>
      <p:cxnSp>
        <p:nvCxnSpPr>
          <p:cNvPr id="9" name="Straight Arrow Connector 8"/>
          <p:cNvCxnSpPr/>
          <p:nvPr/>
        </p:nvCxnSpPr>
        <p:spPr>
          <a:xfrm flipH="1">
            <a:off x="895400" y="4149080"/>
            <a:ext cx="72008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itle 1"/>
          <p:cNvSpPr txBox="1">
            <a:spLocks/>
          </p:cNvSpPr>
          <p:nvPr/>
        </p:nvSpPr>
        <p:spPr bwMode="auto">
          <a:xfrm>
            <a:off x="1340024" y="413048"/>
            <a:ext cx="7772400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2pPr>
            <a:lvl3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3pPr>
            <a:lvl4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4pPr>
            <a:lvl5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9pPr>
          </a:lstStyle>
          <a:p>
            <a:pPr algn="r"/>
            <a:r>
              <a:rPr lang="en-US" sz="2800" b="1" dirty="0"/>
              <a:t>Removing the Main PCB</a:t>
            </a:r>
          </a:p>
        </p:txBody>
      </p:sp>
      <p:pic>
        <p:nvPicPr>
          <p:cNvPr id="4" name="Picture 3" descr="DSC_7859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7544" y="1700808"/>
            <a:ext cx="4248472" cy="4887340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227132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5536" y="2204864"/>
            <a:ext cx="4038600" cy="4525963"/>
          </a:xfrm>
        </p:spPr>
        <p:txBody>
          <a:bodyPr/>
          <a:lstStyle/>
          <a:p>
            <a:r>
              <a:rPr lang="en-US" dirty="0"/>
              <a:t>Main PCB with LCD shown.</a:t>
            </a:r>
          </a:p>
          <a:p>
            <a:r>
              <a:rPr lang="en-US" dirty="0"/>
              <a:t>Buzzer facing up.</a:t>
            </a:r>
          </a:p>
        </p:txBody>
      </p:sp>
      <p:sp>
        <p:nvSpPr>
          <p:cNvPr id="6" name="Title 1"/>
          <p:cNvSpPr txBox="1">
            <a:spLocks/>
          </p:cNvSpPr>
          <p:nvPr/>
        </p:nvSpPr>
        <p:spPr bwMode="auto">
          <a:xfrm>
            <a:off x="1340024" y="413048"/>
            <a:ext cx="7772400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2pPr>
            <a:lvl3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3pPr>
            <a:lvl4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4pPr>
            <a:lvl5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9pPr>
          </a:lstStyle>
          <a:p>
            <a:pPr algn="r"/>
            <a:r>
              <a:rPr lang="en-US" sz="2800" b="1" dirty="0"/>
              <a:t>Removing the Main PCB</a:t>
            </a:r>
          </a:p>
        </p:txBody>
      </p:sp>
      <p:pic>
        <p:nvPicPr>
          <p:cNvPr id="2" name="Picture 1" descr="DSC_7860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64088" y="1340768"/>
            <a:ext cx="2891024" cy="5373216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2376275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44008" y="1600201"/>
            <a:ext cx="4038600" cy="4525963"/>
          </a:xfrm>
        </p:spPr>
        <p:txBody>
          <a:bodyPr/>
          <a:lstStyle/>
          <a:p>
            <a:r>
              <a:rPr lang="en-US" dirty="0"/>
              <a:t>LCD connector has a lock that needs to be released before ribbon cable can be removed.</a:t>
            </a:r>
          </a:p>
          <a:p>
            <a:r>
              <a:rPr lang="en-US" dirty="0"/>
              <a:t>Memory battery shown can be easily replaced.</a:t>
            </a:r>
          </a:p>
          <a:p>
            <a:r>
              <a:rPr lang="en-US" dirty="0"/>
              <a:t>P/N 49-1050RK</a:t>
            </a:r>
          </a:p>
        </p:txBody>
      </p:sp>
      <p:pic>
        <p:nvPicPr>
          <p:cNvPr id="5" name="Content Placeholder 4" descr="PCB with LCD connector and memory battery.jpg"/>
          <p:cNvPicPr>
            <a:picLocks noGrp="1" noChangeAspect="1"/>
          </p:cNvPicPr>
          <p:nvPr>
            <p:ph sz="half" idx="2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24712" b="-24712"/>
          <a:stretch>
            <a:fillRect/>
          </a:stretch>
        </p:blipFill>
        <p:spPr>
          <a:xfrm>
            <a:off x="395536" y="1600201"/>
            <a:ext cx="4038600" cy="4525963"/>
          </a:xfr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6" name="Oval 5"/>
          <p:cNvSpPr/>
          <p:nvPr/>
        </p:nvSpPr>
        <p:spPr>
          <a:xfrm>
            <a:off x="2263552" y="3429000"/>
            <a:ext cx="720080" cy="1152128"/>
          </a:xfrm>
          <a:prstGeom prst="ellipse">
            <a:avLst/>
          </a:prstGeom>
          <a:noFill/>
          <a:ln w="28575" cmpd="sng"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" name="Straight Arrow Connector 7"/>
          <p:cNvCxnSpPr/>
          <p:nvPr/>
        </p:nvCxnSpPr>
        <p:spPr>
          <a:xfrm flipH="1" flipV="1">
            <a:off x="2911624" y="4941168"/>
            <a:ext cx="2164432" cy="360040"/>
          </a:xfrm>
          <a:prstGeom prst="straightConnector1">
            <a:avLst/>
          </a:prstGeom>
          <a:ln w="38100" cmpd="sng">
            <a:solidFill>
              <a:schemeClr val="accent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1"/>
          <p:cNvSpPr txBox="1">
            <a:spLocks/>
          </p:cNvSpPr>
          <p:nvPr/>
        </p:nvSpPr>
        <p:spPr bwMode="auto">
          <a:xfrm>
            <a:off x="1340024" y="413048"/>
            <a:ext cx="7772400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2pPr>
            <a:lvl3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3pPr>
            <a:lvl4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4pPr>
            <a:lvl5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9pPr>
          </a:lstStyle>
          <a:p>
            <a:pPr algn="r"/>
            <a:r>
              <a:rPr lang="en-US" sz="2800" b="1" dirty="0"/>
              <a:t>Removing the Main PCB</a:t>
            </a:r>
          </a:p>
        </p:txBody>
      </p:sp>
    </p:spTree>
    <p:extLst>
      <p:ext uri="{BB962C8B-B14F-4D97-AF65-F5344CB8AC3E}">
        <p14:creationId xmlns:p14="http://schemas.microsoft.com/office/powerpoint/2010/main" val="2484579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7544" y="2060848"/>
            <a:ext cx="4038600" cy="4525963"/>
          </a:xfrm>
        </p:spPr>
        <p:txBody>
          <a:bodyPr/>
          <a:lstStyle/>
          <a:p>
            <a:r>
              <a:rPr lang="en-US" dirty="0"/>
              <a:t>LCD P/N 51-1139</a:t>
            </a:r>
          </a:p>
          <a:p>
            <a:r>
              <a:rPr lang="en-US" dirty="0"/>
              <a:t>Clean LCD before installing to remove any fingerprints.</a:t>
            </a:r>
          </a:p>
        </p:txBody>
      </p:sp>
      <p:sp>
        <p:nvSpPr>
          <p:cNvPr id="6" name="Title 1"/>
          <p:cNvSpPr txBox="1">
            <a:spLocks/>
          </p:cNvSpPr>
          <p:nvPr/>
        </p:nvSpPr>
        <p:spPr bwMode="auto">
          <a:xfrm>
            <a:off x="1340024" y="413048"/>
            <a:ext cx="7772400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2pPr>
            <a:lvl3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3pPr>
            <a:lvl4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4pPr>
            <a:lvl5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9pPr>
          </a:lstStyle>
          <a:p>
            <a:pPr algn="r"/>
            <a:r>
              <a:rPr lang="en-US" sz="2800" b="1" dirty="0"/>
              <a:t>Removing the Main PCB</a:t>
            </a:r>
          </a:p>
        </p:txBody>
      </p:sp>
      <p:pic>
        <p:nvPicPr>
          <p:cNvPr id="3" name="Picture 2" descr="DSC_786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32040" y="1628800"/>
            <a:ext cx="3534080" cy="4941168"/>
          </a:xfrm>
          <a:prstGeom prst="rect">
            <a:avLst/>
          </a:prstGeom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059037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580112" y="2332037"/>
            <a:ext cx="3390528" cy="4525963"/>
          </a:xfrm>
        </p:spPr>
        <p:txBody>
          <a:bodyPr/>
          <a:lstStyle/>
          <a:p>
            <a:r>
              <a:rPr lang="en-US" dirty="0"/>
              <a:t>Main PCB, Component side.</a:t>
            </a:r>
          </a:p>
          <a:p>
            <a:r>
              <a:rPr lang="en-US" dirty="0"/>
              <a:t>P/N 57-1286</a:t>
            </a:r>
          </a:p>
        </p:txBody>
      </p:sp>
      <p:sp>
        <p:nvSpPr>
          <p:cNvPr id="6" name="Title 1"/>
          <p:cNvSpPr txBox="1">
            <a:spLocks/>
          </p:cNvSpPr>
          <p:nvPr/>
        </p:nvSpPr>
        <p:spPr bwMode="auto">
          <a:xfrm>
            <a:off x="1340024" y="413048"/>
            <a:ext cx="7772400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2pPr>
            <a:lvl3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3pPr>
            <a:lvl4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4pPr>
            <a:lvl5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9pPr>
          </a:lstStyle>
          <a:p>
            <a:pPr algn="r"/>
            <a:r>
              <a:rPr lang="en-US" sz="2800" b="1" dirty="0"/>
              <a:t>Removing the Main PCB</a:t>
            </a:r>
          </a:p>
        </p:txBody>
      </p:sp>
      <p:pic>
        <p:nvPicPr>
          <p:cNvPr id="7" name="Picture 6" descr="DSC_7860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1420608" y="1035776"/>
            <a:ext cx="2891024" cy="5373216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296464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SC_7863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80112" y="1052736"/>
            <a:ext cx="2736304" cy="5625903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5536" y="1600201"/>
            <a:ext cx="4038600" cy="4525963"/>
          </a:xfrm>
        </p:spPr>
        <p:txBody>
          <a:bodyPr/>
          <a:lstStyle/>
          <a:p>
            <a:r>
              <a:rPr lang="en-US" dirty="0"/>
              <a:t>Main PCB, sensor side shown.</a:t>
            </a:r>
          </a:p>
          <a:p>
            <a:r>
              <a:rPr lang="en-US" dirty="0"/>
              <a:t>Differential Pressure switch.</a:t>
            </a:r>
          </a:p>
        </p:txBody>
      </p:sp>
      <p:sp>
        <p:nvSpPr>
          <p:cNvPr id="6" name="Oval 5"/>
          <p:cNvSpPr/>
          <p:nvPr/>
        </p:nvSpPr>
        <p:spPr>
          <a:xfrm>
            <a:off x="6732240" y="3501008"/>
            <a:ext cx="936104" cy="936104"/>
          </a:xfrm>
          <a:prstGeom prst="ellipse">
            <a:avLst/>
          </a:prstGeom>
          <a:noFill/>
          <a:ln w="38100" cmpd="sng"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" name="Straight Arrow Connector 9"/>
          <p:cNvCxnSpPr/>
          <p:nvPr/>
        </p:nvCxnSpPr>
        <p:spPr>
          <a:xfrm>
            <a:off x="2123728" y="3284984"/>
            <a:ext cx="4896544" cy="648072"/>
          </a:xfrm>
          <a:prstGeom prst="straightConnector1">
            <a:avLst/>
          </a:prstGeom>
          <a:ln w="38100" cmpd="sng">
            <a:solidFill>
              <a:schemeClr val="accent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itle 1"/>
          <p:cNvSpPr txBox="1">
            <a:spLocks/>
          </p:cNvSpPr>
          <p:nvPr/>
        </p:nvSpPr>
        <p:spPr bwMode="auto">
          <a:xfrm>
            <a:off x="1340024" y="413048"/>
            <a:ext cx="7772400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2pPr>
            <a:lvl3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3pPr>
            <a:lvl4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4pPr>
            <a:lvl5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9pPr>
          </a:lstStyle>
          <a:p>
            <a:pPr algn="r"/>
            <a:r>
              <a:rPr lang="en-US" sz="2800" b="1" dirty="0"/>
              <a:t>Removing the Main PCB</a:t>
            </a:r>
          </a:p>
        </p:txBody>
      </p:sp>
    </p:spTree>
    <p:extLst>
      <p:ext uri="{BB962C8B-B14F-4D97-AF65-F5344CB8AC3E}">
        <p14:creationId xmlns:p14="http://schemas.microsoft.com/office/powerpoint/2010/main" val="3230825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図 4"/>
          <p:cNvPicPr/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868144" y="4509120"/>
            <a:ext cx="2187979" cy="2216421"/>
          </a:xfrm>
          <a:prstGeom prst="rect">
            <a:avLst/>
          </a:prstGeom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53640926-AAD7-44d8-BBD7-CCE9431645EC}">
              <a14:shadowObscured xmlns="" xmlns:a14="http://schemas.microsoft.com/office/drawing/2010/main"/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n-US" sz="2800" b="1" dirty="0"/>
              <a:t>Calibration, Standard 4 Gas Unit</a:t>
            </a:r>
          </a:p>
        </p:txBody>
      </p:sp>
      <p:sp>
        <p:nvSpPr>
          <p:cNvPr id="4" name="Content Placeholder 2"/>
          <p:cNvSpPr txBox="1">
            <a:spLocks/>
          </p:cNvSpPr>
          <p:nvPr/>
        </p:nvSpPr>
        <p:spPr bwMode="auto">
          <a:xfrm>
            <a:off x="179512" y="1484784"/>
            <a:ext cx="4608512" cy="4608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dirty="0"/>
              <a:t>Briefly press and hold the </a:t>
            </a:r>
            <a:r>
              <a:rPr lang="en-US" sz="2800" b="1" dirty="0">
                <a:solidFill>
                  <a:srgbClr val="FF0000"/>
                </a:solidFill>
              </a:rPr>
              <a:t>SHIFT</a:t>
            </a:r>
            <a:r>
              <a:rPr lang="en-US" sz="2800" dirty="0"/>
              <a:t> key then press the </a:t>
            </a:r>
            <a:r>
              <a:rPr lang="en-US" sz="2800" b="1" dirty="0">
                <a:solidFill>
                  <a:schemeClr val="accent1"/>
                </a:solidFill>
              </a:rPr>
              <a:t>DISP</a:t>
            </a:r>
            <a:r>
              <a:rPr lang="en-US" sz="2800" dirty="0"/>
              <a:t> key. “CAL” will be displayed at the top of the LCD indicating that the GX-6000 is in calibration mode. </a:t>
            </a:r>
          </a:p>
          <a:p>
            <a:pPr marL="0" indent="0">
              <a:buNone/>
            </a:pPr>
            <a:r>
              <a:rPr lang="en-US" sz="2800" dirty="0"/>
              <a:t>	</a:t>
            </a:r>
            <a:r>
              <a:rPr lang="en-US" sz="2000" dirty="0"/>
              <a:t>-AIR CAL, AUTO CAL, SINGLE      	CAL and NORMAL MODE will be </a:t>
            </a:r>
          </a:p>
          <a:p>
            <a:pPr marL="0" indent="0">
              <a:buNone/>
            </a:pPr>
            <a:r>
              <a:rPr lang="en-US" sz="2000" dirty="0"/>
              <a:t>	displayed</a:t>
            </a:r>
          </a:p>
          <a:p>
            <a:endParaRPr lang="en-US" sz="2800" dirty="0"/>
          </a:p>
        </p:txBody>
      </p:sp>
      <p:pic>
        <p:nvPicPr>
          <p:cNvPr id="10" name="Picture 9" descr="6000_croppe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04048" y="1124744"/>
            <a:ext cx="3824330" cy="345192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2" name="Oval 11"/>
          <p:cNvSpPr/>
          <p:nvPr/>
        </p:nvSpPr>
        <p:spPr>
          <a:xfrm>
            <a:off x="6660232" y="5229200"/>
            <a:ext cx="590517" cy="524904"/>
          </a:xfrm>
          <a:prstGeom prst="ellipse">
            <a:avLst/>
          </a:prstGeom>
          <a:solidFill>
            <a:srgbClr val="FF0000">
              <a:alpha val="30000"/>
            </a:srgbClr>
          </a:solidFill>
          <a:ln>
            <a:solidFill>
              <a:schemeClr val="accent1">
                <a:shade val="95000"/>
                <a:satMod val="10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 descr="Usermode15.jpg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40152" y="1700808"/>
            <a:ext cx="1874520" cy="2377440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4" name="Oval 13"/>
          <p:cNvSpPr/>
          <p:nvPr/>
        </p:nvSpPr>
        <p:spPr>
          <a:xfrm>
            <a:off x="6084168" y="4869160"/>
            <a:ext cx="590517" cy="524904"/>
          </a:xfrm>
          <a:prstGeom prst="ellipse">
            <a:avLst/>
          </a:prstGeom>
          <a:solidFill>
            <a:schemeClr val="accent1">
              <a:alpha val="30000"/>
            </a:schemeClr>
          </a:solidFill>
          <a:ln>
            <a:solidFill>
              <a:schemeClr val="accent1">
                <a:shade val="95000"/>
                <a:satMod val="10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ounded Rectangle 12"/>
          <p:cNvSpPr/>
          <p:nvPr/>
        </p:nvSpPr>
        <p:spPr>
          <a:xfrm>
            <a:off x="1187624" y="2348880"/>
            <a:ext cx="864096" cy="504056"/>
          </a:xfrm>
          <a:prstGeom prst="roundRect">
            <a:avLst/>
          </a:prstGeom>
          <a:gradFill>
            <a:gsLst>
              <a:gs pos="0">
                <a:schemeClr val="accent1">
                  <a:tint val="100000"/>
                  <a:shade val="100000"/>
                  <a:satMod val="130000"/>
                  <a:alpha val="17000"/>
                </a:schemeClr>
              </a:gs>
              <a:gs pos="100000">
                <a:schemeClr val="accent1">
                  <a:tint val="50000"/>
                  <a:shade val="100000"/>
                  <a:satMod val="350000"/>
                  <a:alpha val="17000"/>
                </a:schemeClr>
              </a:gs>
            </a:gsLst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ounded Rectangle 14"/>
          <p:cNvSpPr/>
          <p:nvPr/>
        </p:nvSpPr>
        <p:spPr>
          <a:xfrm>
            <a:off x="1259632" y="1916832"/>
            <a:ext cx="864096" cy="432048"/>
          </a:xfrm>
          <a:prstGeom prst="roundRect">
            <a:avLst/>
          </a:prstGeom>
          <a:gradFill>
            <a:gsLst>
              <a:gs pos="99000">
                <a:srgbClr val="FF0000">
                  <a:alpha val="17000"/>
                </a:srgbClr>
              </a:gs>
              <a:gs pos="100000">
                <a:schemeClr val="accent1">
                  <a:tint val="50000"/>
                  <a:shade val="100000"/>
                  <a:satMod val="350000"/>
                  <a:alpha val="17000"/>
                </a:schemeClr>
              </a:gs>
            </a:gsLst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61483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repeatCount="indefinite" fill="remove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 override="childStyle">
                                        <p:cTn id="6" dur="50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50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11" dur="10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50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3" grpId="0" animBg="1"/>
    </p:bld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9592" y="188640"/>
            <a:ext cx="7772400" cy="1143000"/>
          </a:xfrm>
        </p:spPr>
        <p:txBody>
          <a:bodyPr/>
          <a:lstStyle/>
          <a:p>
            <a:pPr algn="r"/>
            <a:r>
              <a:rPr lang="en-US" sz="2800" b="1" dirty="0"/>
              <a:t>Pump Replacement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en-US" dirty="0"/>
              <a:t>Using a small Phillips screwdriver, loosen the four screws on the top.</a:t>
            </a:r>
          </a:p>
          <a:p>
            <a:r>
              <a:rPr lang="en-US" dirty="0"/>
              <a:t>Pull to separate.</a:t>
            </a:r>
          </a:p>
        </p:txBody>
      </p:sp>
      <p:pic>
        <p:nvPicPr>
          <p:cNvPr id="6" name="Picture 5" descr="DSC_7847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27984" y="2204864"/>
            <a:ext cx="4608512" cy="3116512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7" name="Donut 6"/>
          <p:cNvSpPr/>
          <p:nvPr/>
        </p:nvSpPr>
        <p:spPr>
          <a:xfrm>
            <a:off x="7236296" y="2996952"/>
            <a:ext cx="432048" cy="432048"/>
          </a:xfrm>
          <a:prstGeom prst="donut">
            <a:avLst>
              <a:gd name="adj" fmla="val 8541"/>
            </a:avLst>
          </a:prstGeom>
          <a:ln w="127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8" name="Donut 7"/>
          <p:cNvSpPr/>
          <p:nvPr/>
        </p:nvSpPr>
        <p:spPr>
          <a:xfrm>
            <a:off x="7164288" y="3933056"/>
            <a:ext cx="432048" cy="432048"/>
          </a:xfrm>
          <a:prstGeom prst="donut">
            <a:avLst>
              <a:gd name="adj" fmla="val 8541"/>
            </a:avLst>
          </a:prstGeom>
          <a:ln w="127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9" name="Donut 8"/>
          <p:cNvSpPr/>
          <p:nvPr/>
        </p:nvSpPr>
        <p:spPr>
          <a:xfrm>
            <a:off x="5796136" y="3933056"/>
            <a:ext cx="432048" cy="432048"/>
          </a:xfrm>
          <a:prstGeom prst="donut">
            <a:avLst>
              <a:gd name="adj" fmla="val 8541"/>
            </a:avLst>
          </a:prstGeom>
          <a:ln w="127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0" name="Donut 9"/>
          <p:cNvSpPr/>
          <p:nvPr/>
        </p:nvSpPr>
        <p:spPr>
          <a:xfrm>
            <a:off x="5724128" y="2996952"/>
            <a:ext cx="432048" cy="432048"/>
          </a:xfrm>
          <a:prstGeom prst="donut">
            <a:avLst>
              <a:gd name="adj" fmla="val 8541"/>
            </a:avLst>
          </a:prstGeom>
          <a:ln w="127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042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9592" y="188640"/>
            <a:ext cx="7772400" cy="1143000"/>
          </a:xfrm>
        </p:spPr>
        <p:txBody>
          <a:bodyPr/>
          <a:lstStyle/>
          <a:p>
            <a:pPr algn="r"/>
            <a:r>
              <a:rPr lang="en-US" sz="2800" b="1" dirty="0"/>
              <a:t>Pump Replacement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539552" y="1844824"/>
            <a:ext cx="3888432" cy="4114800"/>
          </a:xfrm>
        </p:spPr>
        <p:txBody>
          <a:bodyPr/>
          <a:lstStyle/>
          <a:p>
            <a:r>
              <a:rPr lang="en-US" dirty="0"/>
              <a:t>Grasp pump cable and unplug from PCB.</a:t>
            </a:r>
          </a:p>
          <a:p>
            <a:r>
              <a:rPr lang="en-US" dirty="0"/>
              <a:t>Remove pump from top.</a:t>
            </a:r>
          </a:p>
          <a:p>
            <a:r>
              <a:rPr lang="en-US" dirty="0"/>
              <a:t>Rebuild or replace as needed.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11960" y="2129759"/>
            <a:ext cx="4790117" cy="3174545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065406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9592" y="188640"/>
            <a:ext cx="7772400" cy="1143000"/>
          </a:xfrm>
        </p:spPr>
        <p:txBody>
          <a:bodyPr/>
          <a:lstStyle/>
          <a:p>
            <a:pPr algn="r"/>
            <a:r>
              <a:rPr lang="en-US" sz="2800" b="1" dirty="0"/>
              <a:t>Li-ion Battery Replacement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en-US" sz="2800" dirty="0"/>
              <a:t>Slide battery release tab in the direction of the arrow and push to release battery pack.</a:t>
            </a:r>
          </a:p>
          <a:p>
            <a:r>
              <a:rPr lang="en-US" sz="2800" dirty="0"/>
              <a:t>Pull up to remove battery pack.</a:t>
            </a:r>
          </a:p>
        </p:txBody>
      </p:sp>
      <p:pic>
        <p:nvPicPr>
          <p:cNvPr id="5" name="Content Placeholder 4" descr="Battery Pack.jpg"/>
          <p:cNvPicPr>
            <a:picLocks noGrp="1" noChangeAspect="1"/>
          </p:cNvPicPr>
          <p:nvPr>
            <p:ph sz="half" idx="2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334" b="-20799"/>
          <a:stretch/>
        </p:blipFill>
        <p:spPr>
          <a:xfrm>
            <a:off x="4644008" y="2060848"/>
            <a:ext cx="3810000" cy="3835400"/>
          </a:xfr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6" name="Oval 5"/>
          <p:cNvSpPr/>
          <p:nvPr/>
        </p:nvSpPr>
        <p:spPr>
          <a:xfrm>
            <a:off x="6156176" y="2492896"/>
            <a:ext cx="792088" cy="792088"/>
          </a:xfrm>
          <a:prstGeom prst="ellipse">
            <a:avLst/>
          </a:prstGeom>
          <a:noFill/>
          <a:ln w="38100" cmpd="sng"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" name="Straight Arrow Connector 6"/>
          <p:cNvCxnSpPr/>
          <p:nvPr/>
        </p:nvCxnSpPr>
        <p:spPr>
          <a:xfrm flipH="1">
            <a:off x="4788024" y="2204864"/>
            <a:ext cx="1800200" cy="0"/>
          </a:xfrm>
          <a:prstGeom prst="straightConnector1">
            <a:avLst/>
          </a:prstGeom>
          <a:ln w="38100" cmpd="sng">
            <a:solidFill>
              <a:schemeClr val="accent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35965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n-US" sz="2800" b="1" dirty="0"/>
              <a:t>GX-6000 Exploded View</a:t>
            </a:r>
          </a:p>
        </p:txBody>
      </p:sp>
      <p:pic>
        <p:nvPicPr>
          <p:cNvPr id="3" name="Picture 2" descr="GX6000 Exploded callout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8580" y="1183512"/>
            <a:ext cx="7897876" cy="5629864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2161674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n-US" sz="2800" b="1" dirty="0"/>
              <a:t>Questions?</a:t>
            </a:r>
          </a:p>
        </p:txBody>
      </p:sp>
      <p:pic>
        <p:nvPicPr>
          <p:cNvPr id="5" name="Picture 4" descr="GX-6000_final.psd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03848" y="548680"/>
            <a:ext cx="2883887" cy="56969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2306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theme/theme1.xml><?xml version="1.0" encoding="utf-8"?>
<a:theme xmlns:a="http://schemas.openxmlformats.org/drawingml/2006/main" name="Default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ummer">
      <a:majorFont>
        <a:latin typeface="Century Gothic"/>
        <a:ea typeface=""/>
        <a:cs typeface=""/>
        <a:font script="Jpan" typeface="ヒラギノ丸ゴ Pro W4"/>
        <a:font script="Hans" typeface="宋体"/>
        <a:font script="Hant" typeface="新細明體"/>
      </a:majorFont>
      <a:minorFont>
        <a:latin typeface="Century Gothic"/>
        <a:ea typeface=""/>
        <a:cs typeface=""/>
        <a:font script="Jpan" typeface="ヒラギノ丸ゴ Pro W4"/>
        <a:font script="Hans" typeface="宋体"/>
        <a:font script="Hant" typeface="新細明體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Default Theme.thmx</Template>
  <TotalTime>17762</TotalTime>
  <Words>2670</Words>
  <Application>Microsoft Macintosh PowerPoint</Application>
  <PresentationFormat>On-screen Show (4:3)</PresentationFormat>
  <Paragraphs>392</Paragraphs>
  <Slides>94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94</vt:i4>
      </vt:variant>
    </vt:vector>
  </HeadingPairs>
  <TitlesOfParts>
    <vt:vector size="99" baseType="lpstr">
      <vt:lpstr>Arial</vt:lpstr>
      <vt:lpstr>Calibri</vt:lpstr>
      <vt:lpstr>Century Gothic</vt:lpstr>
      <vt:lpstr>Courier New</vt:lpstr>
      <vt:lpstr>Default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Calibration &amp; Maintenance</vt:lpstr>
      <vt:lpstr>Calibration, Standard 4 Gas Unit</vt:lpstr>
      <vt:lpstr>Calibration, Standard 4 Gas Unit</vt:lpstr>
      <vt:lpstr>Calibration, Standard 4 Gas Unit</vt:lpstr>
      <vt:lpstr>Calibration </vt:lpstr>
      <vt:lpstr>Calibration </vt:lpstr>
      <vt:lpstr>Calibration </vt:lpstr>
      <vt:lpstr>Calibration</vt:lpstr>
      <vt:lpstr>Calibration</vt:lpstr>
      <vt:lpstr>Calibration</vt:lpstr>
      <vt:lpstr>Calibration</vt:lpstr>
      <vt:lpstr>Calibration</vt:lpstr>
      <vt:lpstr>Calibration</vt:lpstr>
      <vt:lpstr>Calibration</vt:lpstr>
      <vt:lpstr>Calibration</vt:lpstr>
      <vt:lpstr>Calibration</vt:lpstr>
      <vt:lpstr>Calibration</vt:lpstr>
      <vt:lpstr>Programming Modes</vt:lpstr>
      <vt:lpstr>USER Mode</vt:lpstr>
      <vt:lpstr>USER Mode</vt:lpstr>
      <vt:lpstr>USER Mode</vt:lpstr>
      <vt:lpstr>MAINTENANCE Mode</vt:lpstr>
      <vt:lpstr>MAINTENANCE Mode</vt:lpstr>
      <vt:lpstr>MAINTENANCE Mode</vt:lpstr>
      <vt:lpstr>MAINTENANCE Mode</vt:lpstr>
      <vt:lpstr>MAINTENANCE Mode</vt:lpstr>
      <vt:lpstr>MAINTENANCE Mode</vt:lpstr>
      <vt:lpstr>MAINTENANCE Mode</vt:lpstr>
      <vt:lpstr>MAINTENANCE Mode 2</vt:lpstr>
      <vt:lpstr>MAINTENANCE Mode 2</vt:lpstr>
      <vt:lpstr>MAINTENANCE Mode 2</vt:lpstr>
      <vt:lpstr>MAINTENANCE Mode 2</vt:lpstr>
      <vt:lpstr>Factory Mode </vt:lpstr>
      <vt:lpstr>Factory Mode </vt:lpstr>
      <vt:lpstr>Factory Mode </vt:lpstr>
      <vt:lpstr>Factory Mode </vt:lpstr>
      <vt:lpstr>Factory Mode </vt:lpstr>
      <vt:lpstr>Keystrokes Summary</vt:lpstr>
      <vt:lpstr>Keystrokes Summary</vt:lpstr>
      <vt:lpstr>Sensor Replacement</vt:lpstr>
      <vt:lpstr>Sensor Replacement</vt:lpstr>
      <vt:lpstr>Sensor Replacement</vt:lpstr>
      <vt:lpstr>Replacement of Sensor Scrubbers</vt:lpstr>
      <vt:lpstr>Replacing sensor scrubbers and gasket</vt:lpstr>
      <vt:lpstr>Replacing sensor scrubbers and gasket</vt:lpstr>
      <vt:lpstr>Replacing sensor scrubbers and gasket</vt:lpstr>
      <vt:lpstr>PID Lamp Cleaning</vt:lpstr>
      <vt:lpstr>PID Lamp Cleaning</vt:lpstr>
      <vt:lpstr>PID Lamp Cleaning</vt:lpstr>
      <vt:lpstr>PID Lamp Cleaning</vt:lpstr>
      <vt:lpstr>PID Lamp Cleaning</vt:lpstr>
      <vt:lpstr>PID Lamp Cleaning</vt:lpstr>
      <vt:lpstr>PID Lamp Cleaning</vt:lpstr>
      <vt:lpstr>PID Lamp Cleaning</vt:lpstr>
      <vt:lpstr>PID Lamp Cleaning</vt:lpstr>
      <vt:lpstr>PID Lamp Cleaning</vt:lpstr>
      <vt:lpstr>PID Lamp Cleaning</vt:lpstr>
      <vt:lpstr>PID Lamp Cleaning</vt:lpstr>
      <vt:lpstr>PID Lamp Cleaning</vt:lpstr>
      <vt:lpstr>Probe Filter Replacement</vt:lpstr>
      <vt:lpstr>Probe Filter Replacement</vt:lpstr>
      <vt:lpstr>Probe Filter Replacement</vt:lpstr>
      <vt:lpstr>Probe Filter Replacement</vt:lpstr>
      <vt:lpstr>Probe Filter Replacement</vt:lpstr>
      <vt:lpstr>Turning On/Off Smart Sensor Channels</vt:lpstr>
      <vt:lpstr>Turning On/Off Smart Sensor Channels</vt:lpstr>
      <vt:lpstr>Turning On/Off Smart Sensor Channels</vt:lpstr>
      <vt:lpstr>Turning On/Off Smart Sensor Channels</vt:lpstr>
      <vt:lpstr>Turning On/Off Smart Sensor Channels</vt:lpstr>
      <vt:lpstr>Turning On/Off Smart Sensor Channels</vt:lpstr>
      <vt:lpstr>Turning On/Off Smart Sensor Channels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Pump Replacement</vt:lpstr>
      <vt:lpstr>Pump Replacement</vt:lpstr>
      <vt:lpstr>Li-ion Battery Replacement</vt:lpstr>
      <vt:lpstr>GX-6000 Exploded View</vt:lpstr>
      <vt:lpstr>Questions?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岡本　亮</dc:creator>
  <cp:lastModifiedBy>Microsoft Office User</cp:lastModifiedBy>
  <cp:revision>869</cp:revision>
  <cp:lastPrinted>2014-04-08T08:19:06Z</cp:lastPrinted>
  <dcterms:created xsi:type="dcterms:W3CDTF">2014-03-07T04:48:04Z</dcterms:created>
  <dcterms:modified xsi:type="dcterms:W3CDTF">2019-07-08T16:51:03Z</dcterms:modified>
</cp:coreProperties>
</file>