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866" r:id="rId1"/>
  </p:sldMasterIdLst>
  <p:notesMasterIdLst>
    <p:notesMasterId r:id="rId59"/>
  </p:notesMasterIdLst>
  <p:handoutMasterIdLst>
    <p:handoutMasterId r:id="rId60"/>
  </p:handoutMasterIdLst>
  <p:sldIdLst>
    <p:sldId id="956" r:id="rId2"/>
    <p:sldId id="982" r:id="rId3"/>
    <p:sldId id="983" r:id="rId4"/>
    <p:sldId id="536" r:id="rId5"/>
    <p:sldId id="495" r:id="rId6"/>
    <p:sldId id="842" r:id="rId7"/>
    <p:sldId id="978" r:id="rId8"/>
    <p:sldId id="984" r:id="rId9"/>
    <p:sldId id="985" r:id="rId10"/>
    <p:sldId id="976" r:id="rId11"/>
    <p:sldId id="977" r:id="rId12"/>
    <p:sldId id="981" r:id="rId13"/>
    <p:sldId id="979" r:id="rId14"/>
    <p:sldId id="980" r:id="rId15"/>
    <p:sldId id="897" r:id="rId16"/>
    <p:sldId id="950" r:id="rId17"/>
    <p:sldId id="931" r:id="rId18"/>
    <p:sldId id="851" r:id="rId19"/>
    <p:sldId id="854" r:id="rId20"/>
    <p:sldId id="930" r:id="rId21"/>
    <p:sldId id="923" r:id="rId22"/>
    <p:sldId id="963" r:id="rId23"/>
    <p:sldId id="957" r:id="rId24"/>
    <p:sldId id="958" r:id="rId25"/>
    <p:sldId id="975" r:id="rId26"/>
    <p:sldId id="877" r:id="rId27"/>
    <p:sldId id="959" r:id="rId28"/>
    <p:sldId id="961" r:id="rId29"/>
    <p:sldId id="948" r:id="rId30"/>
    <p:sldId id="900" r:id="rId31"/>
    <p:sldId id="927" r:id="rId32"/>
    <p:sldId id="945" r:id="rId33"/>
    <p:sldId id="954" r:id="rId34"/>
    <p:sldId id="933" r:id="rId35"/>
    <p:sldId id="924" r:id="rId36"/>
    <p:sldId id="953" r:id="rId37"/>
    <p:sldId id="952" r:id="rId38"/>
    <p:sldId id="955" r:id="rId39"/>
    <p:sldId id="932" r:id="rId40"/>
    <p:sldId id="926" r:id="rId41"/>
    <p:sldId id="901" r:id="rId42"/>
    <p:sldId id="947" r:id="rId43"/>
    <p:sldId id="964" r:id="rId44"/>
    <p:sldId id="974" r:id="rId45"/>
    <p:sldId id="925" r:id="rId46"/>
    <p:sldId id="986" r:id="rId47"/>
    <p:sldId id="987" r:id="rId48"/>
    <p:sldId id="988" r:id="rId49"/>
    <p:sldId id="946" r:id="rId50"/>
    <p:sldId id="935" r:id="rId51"/>
    <p:sldId id="936" r:id="rId52"/>
    <p:sldId id="928" r:id="rId53"/>
    <p:sldId id="937" r:id="rId54"/>
    <p:sldId id="972" r:id="rId55"/>
    <p:sldId id="973" r:id="rId56"/>
    <p:sldId id="929" r:id="rId57"/>
    <p:sldId id="971" r:id="rId58"/>
  </p:sldIdLst>
  <p:sldSz cx="9144000" cy="6858000" type="screen4x3"/>
  <p:notesSz cx="6858000" cy="9296400"/>
  <p:custShowLst>
    <p:custShow name="Corporate Overview" id="0">
      <p:sldLst/>
    </p:custShow>
    <p:custShow name="Life Sciences" id="1">
      <p:sldLst/>
    </p:custShow>
    <p:custShow name="Optical Technologies" id="2">
      <p:sldLst/>
    </p:custShow>
    <p:custShow name="Measurement &amp; Control" id="3">
      <p:sldLst/>
    </p:custShow>
  </p:custShowLst>
  <p:defaultTextStyle>
    <a:defPPr>
      <a:defRPr lang="en-US"/>
    </a:defPPr>
    <a:lvl1pPr algn="l" rtl="0" eaLnBrk="0" fontAlgn="base" hangingPunct="0">
      <a:spcBef>
        <a:spcPct val="0"/>
      </a:spcBef>
      <a:spcAft>
        <a:spcPct val="0"/>
      </a:spcAft>
      <a:defRPr sz="2700" kern="1200">
        <a:solidFill>
          <a:schemeClr val="tx1"/>
        </a:solidFill>
        <a:latin typeface="Verdana" charset="0"/>
        <a:ea typeface="ＭＳ Ｐゴシック" charset="0"/>
        <a:cs typeface="ＭＳ Ｐゴシック" charset="0"/>
      </a:defRPr>
    </a:lvl1pPr>
    <a:lvl2pPr marL="457200" algn="l" rtl="0" eaLnBrk="0" fontAlgn="base" hangingPunct="0">
      <a:spcBef>
        <a:spcPct val="0"/>
      </a:spcBef>
      <a:spcAft>
        <a:spcPct val="0"/>
      </a:spcAft>
      <a:defRPr sz="2700" kern="1200">
        <a:solidFill>
          <a:schemeClr val="tx1"/>
        </a:solidFill>
        <a:latin typeface="Verdana" charset="0"/>
        <a:ea typeface="ＭＳ Ｐゴシック" charset="0"/>
        <a:cs typeface="ＭＳ Ｐゴシック" charset="0"/>
      </a:defRPr>
    </a:lvl2pPr>
    <a:lvl3pPr marL="914400" algn="l" rtl="0" eaLnBrk="0" fontAlgn="base" hangingPunct="0">
      <a:spcBef>
        <a:spcPct val="0"/>
      </a:spcBef>
      <a:spcAft>
        <a:spcPct val="0"/>
      </a:spcAft>
      <a:defRPr sz="2700" kern="1200">
        <a:solidFill>
          <a:schemeClr val="tx1"/>
        </a:solidFill>
        <a:latin typeface="Verdana" charset="0"/>
        <a:ea typeface="ＭＳ Ｐゴシック" charset="0"/>
        <a:cs typeface="ＭＳ Ｐゴシック" charset="0"/>
      </a:defRPr>
    </a:lvl3pPr>
    <a:lvl4pPr marL="1371600" algn="l" rtl="0" eaLnBrk="0" fontAlgn="base" hangingPunct="0">
      <a:spcBef>
        <a:spcPct val="0"/>
      </a:spcBef>
      <a:spcAft>
        <a:spcPct val="0"/>
      </a:spcAft>
      <a:defRPr sz="2700" kern="1200">
        <a:solidFill>
          <a:schemeClr val="tx1"/>
        </a:solidFill>
        <a:latin typeface="Verdana" charset="0"/>
        <a:ea typeface="ＭＳ Ｐゴシック" charset="0"/>
        <a:cs typeface="ＭＳ Ｐゴシック" charset="0"/>
      </a:defRPr>
    </a:lvl4pPr>
    <a:lvl5pPr marL="1828800" algn="l" rtl="0" eaLnBrk="0" fontAlgn="base" hangingPunct="0">
      <a:spcBef>
        <a:spcPct val="0"/>
      </a:spcBef>
      <a:spcAft>
        <a:spcPct val="0"/>
      </a:spcAft>
      <a:defRPr sz="2700" kern="1200">
        <a:solidFill>
          <a:schemeClr val="tx1"/>
        </a:solidFill>
        <a:latin typeface="Verdana" charset="0"/>
        <a:ea typeface="ＭＳ Ｐゴシック" charset="0"/>
        <a:cs typeface="ＭＳ Ｐゴシック" charset="0"/>
      </a:defRPr>
    </a:lvl5pPr>
    <a:lvl6pPr marL="2286000" algn="l" defTabSz="457200" rtl="0" eaLnBrk="1" latinLnBrk="0" hangingPunct="1">
      <a:defRPr sz="2700" kern="1200">
        <a:solidFill>
          <a:schemeClr val="tx1"/>
        </a:solidFill>
        <a:latin typeface="Verdana" charset="0"/>
        <a:ea typeface="ＭＳ Ｐゴシック" charset="0"/>
        <a:cs typeface="ＭＳ Ｐゴシック" charset="0"/>
      </a:defRPr>
    </a:lvl6pPr>
    <a:lvl7pPr marL="2743200" algn="l" defTabSz="457200" rtl="0" eaLnBrk="1" latinLnBrk="0" hangingPunct="1">
      <a:defRPr sz="2700" kern="1200">
        <a:solidFill>
          <a:schemeClr val="tx1"/>
        </a:solidFill>
        <a:latin typeface="Verdana" charset="0"/>
        <a:ea typeface="ＭＳ Ｐゴシック" charset="0"/>
        <a:cs typeface="ＭＳ Ｐゴシック" charset="0"/>
      </a:defRPr>
    </a:lvl7pPr>
    <a:lvl8pPr marL="3200400" algn="l" defTabSz="457200" rtl="0" eaLnBrk="1" latinLnBrk="0" hangingPunct="1">
      <a:defRPr sz="2700" kern="1200">
        <a:solidFill>
          <a:schemeClr val="tx1"/>
        </a:solidFill>
        <a:latin typeface="Verdana" charset="0"/>
        <a:ea typeface="ＭＳ Ｐゴシック" charset="0"/>
        <a:cs typeface="ＭＳ Ｐゴシック" charset="0"/>
      </a:defRPr>
    </a:lvl8pPr>
    <a:lvl9pPr marL="3657600" algn="l" defTabSz="457200" rtl="0" eaLnBrk="1" latinLnBrk="0" hangingPunct="1">
      <a:defRPr sz="2700" kern="1200">
        <a:solidFill>
          <a:schemeClr val="tx1"/>
        </a:solidFill>
        <a:latin typeface="Verdana"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96">
          <p15:clr>
            <a:srgbClr val="A4A3A4"/>
          </p15:clr>
        </p15:guide>
        <p15:guide id="2" orient="horz" pos="2336">
          <p15:clr>
            <a:srgbClr val="A4A3A4"/>
          </p15:clr>
        </p15:guide>
        <p15:guide id="3" orient="horz" pos="3968">
          <p15:clr>
            <a:srgbClr val="A4A3A4"/>
          </p15:clr>
        </p15:guide>
        <p15:guide id="4" pos="2879">
          <p15:clr>
            <a:srgbClr val="A4A3A4"/>
          </p15:clr>
        </p15:guide>
        <p15:guide id="5" pos="223">
          <p15:clr>
            <a:srgbClr val="A4A3A4"/>
          </p15:clr>
        </p15:guide>
        <p15:guide id="6" pos="5543">
          <p15:clr>
            <a:srgbClr val="A4A3A4"/>
          </p15:clr>
        </p15:guide>
      </p15:sldGuideLst>
    </p:ext>
    <p:ext uri="{2D200454-40CA-4A62-9FC3-DE9A4176ACB9}">
      <p15:notesGuideLst xmlns:p15="http://schemas.microsoft.com/office/powerpoint/2012/main">
        <p15:guide id="1" orient="horz" pos="292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338" autoAdjust="0"/>
    <p:restoredTop sz="94695"/>
  </p:normalViewPr>
  <p:slideViewPr>
    <p:cSldViewPr snapToGrid="0">
      <p:cViewPr varScale="1">
        <p:scale>
          <a:sx n="147" d="100"/>
          <a:sy n="147" d="100"/>
        </p:scale>
        <p:origin x="1960" y="200"/>
      </p:cViewPr>
      <p:guideLst>
        <p:guide orient="horz" pos="2196"/>
        <p:guide orient="horz" pos="2336"/>
        <p:guide orient="horz" pos="3968"/>
        <p:guide pos="2879"/>
        <p:guide pos="223"/>
        <p:guide pos="5543"/>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96" d="100"/>
        <a:sy n="96" d="100"/>
      </p:scale>
      <p:origin x="0" y="0"/>
    </p:cViewPr>
  </p:sorterViewPr>
  <p:notesViewPr>
    <p:cSldViewPr snapToGrid="0">
      <p:cViewPr>
        <p:scale>
          <a:sx n="100" d="100"/>
          <a:sy n="100" d="100"/>
        </p:scale>
        <p:origin x="-5376" y="-280"/>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3"/>
          </p:nvPr>
        </p:nvSpPr>
        <p:spPr>
          <a:xfrm>
            <a:off x="3884613" y="8829675"/>
            <a:ext cx="2971800" cy="465138"/>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E21ABF6F-30C0-6B42-AB39-552E7117E692}" type="slidenum">
              <a:rPr lang="en-US"/>
              <a:pPr>
                <a:defRPr/>
              </a:pPr>
              <a:t>‹#›</a:t>
            </a:fld>
            <a:endParaRPr lang="en-US"/>
          </a:p>
        </p:txBody>
      </p:sp>
    </p:spTree>
    <p:extLst>
      <p:ext uri="{BB962C8B-B14F-4D97-AF65-F5344CB8AC3E}">
        <p14:creationId xmlns:p14="http://schemas.microsoft.com/office/powerpoint/2010/main" val="32698714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65138"/>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0" hangingPunct="0">
              <a:buFontTx/>
              <a:buNone/>
              <a:defRPr sz="1200">
                <a:latin typeface="Times New Roman" charset="0"/>
                <a:ea typeface="ＭＳ Ｐゴシック" charset="0"/>
                <a:cs typeface="+mn-cs"/>
              </a:defRPr>
            </a:lvl1pPr>
          </a:lstStyle>
          <a:p>
            <a:pPr>
              <a:defRPr/>
            </a:pPr>
            <a:endParaRPr lang="en-US"/>
          </a:p>
        </p:txBody>
      </p:sp>
      <p:sp>
        <p:nvSpPr>
          <p:cNvPr id="3075" name="Rectangle 3"/>
          <p:cNvSpPr>
            <a:spLocks noGrp="1" noChangeArrowheads="1"/>
          </p:cNvSpPr>
          <p:nvPr>
            <p:ph type="dt" idx="1"/>
          </p:nvPr>
        </p:nvSpPr>
        <p:spPr bwMode="auto">
          <a:xfrm>
            <a:off x="3886200" y="0"/>
            <a:ext cx="2971800" cy="465138"/>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0" hangingPunct="0">
              <a:buFontTx/>
              <a:buNone/>
              <a:defRPr sz="1200">
                <a:latin typeface="Times New Roman" charset="0"/>
                <a:ea typeface="ＭＳ Ｐゴシック" charset="0"/>
                <a:cs typeface="+mn-cs"/>
              </a:defRPr>
            </a:lvl1pPr>
          </a:lstStyle>
          <a:p>
            <a:pPr>
              <a:defRPr/>
            </a:pPr>
            <a:endParaRPr lang="en-US"/>
          </a:p>
        </p:txBody>
      </p:sp>
      <p:sp>
        <p:nvSpPr>
          <p:cNvPr id="17412" name="Rectangle 4"/>
          <p:cNvSpPr>
            <a:spLocks noGrp="1" noRot="1" noChangeAspect="1" noChangeArrowheads="1" noTextEdit="1"/>
          </p:cNvSpPr>
          <p:nvPr>
            <p:ph type="sldImg" idx="2"/>
          </p:nvPr>
        </p:nvSpPr>
        <p:spPr bwMode="auto">
          <a:xfrm>
            <a:off x="1104900" y="30956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077" name="Rectangle 5"/>
          <p:cNvSpPr>
            <a:spLocks noGrp="1" noChangeArrowheads="1"/>
          </p:cNvSpPr>
          <p:nvPr>
            <p:ph type="body" sz="quarter" idx="3"/>
          </p:nvPr>
        </p:nvSpPr>
        <p:spPr bwMode="auto">
          <a:xfrm>
            <a:off x="914400" y="4105275"/>
            <a:ext cx="5029200" cy="45720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endParaRPr lang="en-US" noProof="0"/>
          </a:p>
        </p:txBody>
      </p:sp>
      <p:sp>
        <p:nvSpPr>
          <p:cNvPr id="3078" name="Rectangle 6"/>
          <p:cNvSpPr>
            <a:spLocks noGrp="1" noChangeArrowheads="1"/>
          </p:cNvSpPr>
          <p:nvPr>
            <p:ph type="ftr" sz="quarter" idx="4"/>
          </p:nvPr>
        </p:nvSpPr>
        <p:spPr bwMode="auto">
          <a:xfrm>
            <a:off x="0" y="8831263"/>
            <a:ext cx="2971800" cy="465137"/>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0" hangingPunct="0">
              <a:buFontTx/>
              <a:buNone/>
              <a:defRPr sz="1200">
                <a:latin typeface="Times New Roman" charset="0"/>
                <a:ea typeface="ＭＳ Ｐゴシック" charset="0"/>
                <a:cs typeface="+mn-cs"/>
              </a:defRPr>
            </a:lvl1pPr>
          </a:lstStyle>
          <a:p>
            <a:pPr>
              <a:defRPr/>
            </a:pPr>
            <a:endParaRPr lang="en-US"/>
          </a:p>
        </p:txBody>
      </p:sp>
      <p:sp>
        <p:nvSpPr>
          <p:cNvPr id="3079" name="Rectangle 7"/>
          <p:cNvSpPr>
            <a:spLocks noGrp="1" noChangeArrowheads="1"/>
          </p:cNvSpPr>
          <p:nvPr>
            <p:ph type="sldNum" sz="quarter" idx="5"/>
          </p:nvPr>
        </p:nvSpPr>
        <p:spPr bwMode="auto">
          <a:xfrm>
            <a:off x="3886200" y="8831263"/>
            <a:ext cx="2971800" cy="465137"/>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defRPr sz="1200" smtClean="0">
                <a:latin typeface="Times New Roman" charset="0"/>
              </a:defRPr>
            </a:lvl1pPr>
          </a:lstStyle>
          <a:p>
            <a:pPr>
              <a:defRPr/>
            </a:pPr>
            <a:fld id="{343F3967-EA6A-7641-A21A-FD793184FE22}" type="slidenum">
              <a:rPr lang="en-US"/>
              <a:pPr>
                <a:defRPr/>
              </a:pPr>
              <a:t>‹#›</a:t>
            </a:fld>
            <a:endParaRPr lang="en-US"/>
          </a:p>
        </p:txBody>
      </p:sp>
    </p:spTree>
    <p:extLst>
      <p:ext uri="{BB962C8B-B14F-4D97-AF65-F5344CB8AC3E}">
        <p14:creationId xmlns:p14="http://schemas.microsoft.com/office/powerpoint/2010/main" val="3549328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ＭＳ Ｐゴシック" charset="0"/>
        <a:cs typeface="ＭＳ Ｐゴシック" charset="0"/>
      </a:defRPr>
    </a:lvl1pPr>
    <a:lvl2pPr marL="742950" indent="-285750" algn="l" rtl="0" eaLnBrk="0" fontAlgn="base" hangingPunct="0">
      <a:spcBef>
        <a:spcPct val="30000"/>
      </a:spcBef>
      <a:spcAft>
        <a:spcPct val="0"/>
      </a:spcAft>
      <a:defRPr sz="1200" kern="1200">
        <a:solidFill>
          <a:schemeClr val="tx1"/>
        </a:solidFill>
        <a:latin typeface="Times" charset="0"/>
        <a:ea typeface="ＭＳ Ｐゴシック" charset="0"/>
        <a:cs typeface="+mn-cs"/>
      </a:defRPr>
    </a:lvl2pPr>
    <a:lvl3pPr marL="1143000" indent="-228600" algn="l" rtl="0" eaLnBrk="0" fontAlgn="base" hangingPunct="0">
      <a:spcBef>
        <a:spcPct val="30000"/>
      </a:spcBef>
      <a:spcAft>
        <a:spcPct val="0"/>
      </a:spcAft>
      <a:defRPr sz="1200" kern="1200">
        <a:solidFill>
          <a:schemeClr val="tx1"/>
        </a:solidFill>
        <a:latin typeface="Times" charset="0"/>
        <a:ea typeface="ＭＳ Ｐゴシック" charset="0"/>
        <a:cs typeface="+mn-cs"/>
      </a:defRPr>
    </a:lvl3pPr>
    <a:lvl4pPr marL="1600200" indent="-228600" algn="l" rtl="0" eaLnBrk="0" fontAlgn="base" hangingPunct="0">
      <a:spcBef>
        <a:spcPct val="30000"/>
      </a:spcBef>
      <a:spcAft>
        <a:spcPct val="0"/>
      </a:spcAft>
      <a:defRPr sz="1200" kern="1200">
        <a:solidFill>
          <a:schemeClr val="tx1"/>
        </a:solidFill>
        <a:latin typeface="Times" charset="0"/>
        <a:ea typeface="ＭＳ Ｐゴシック" charset="0"/>
        <a:cs typeface="+mn-cs"/>
      </a:defRPr>
    </a:lvl4pPr>
    <a:lvl5pPr marL="2057400" indent="-228600" algn="l" rtl="0" eaLnBrk="0" fontAlgn="base" hangingPunct="0">
      <a:spcBef>
        <a:spcPct val="30000"/>
      </a:spcBef>
      <a:spcAft>
        <a:spcPct val="0"/>
      </a:spcAft>
      <a:defRPr sz="1200" kern="1200">
        <a:solidFill>
          <a:schemeClr val="tx1"/>
        </a:solidFill>
        <a:latin typeface="Times"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8F2FE2D0-588B-3442-85E3-ABC76CF6ECE4}" type="slidenum">
              <a:rPr lang="en-US" sz="1200">
                <a:latin typeface="Times New Roman" charset="0"/>
              </a:rPr>
              <a:pPr/>
              <a:t>1</a:t>
            </a:fld>
            <a:endParaRPr lang="en-US" sz="1200">
              <a:latin typeface="Times New Roman" charset="0"/>
            </a:endParaRPr>
          </a:p>
        </p:txBody>
      </p:sp>
      <p:sp>
        <p:nvSpPr>
          <p:cNvPr id="19458" name="Rectangle 2"/>
          <p:cNvSpPr>
            <a:spLocks noGrp="1" noRot="1" noChangeAspect="1" noChangeArrowheads="1" noTextEdit="1"/>
          </p:cNvSpPr>
          <p:nvPr>
            <p:ph type="sldImg"/>
          </p:nvPr>
        </p:nvSpPr>
        <p:spPr>
          <a:ln/>
        </p:spPr>
      </p:sp>
      <p:sp>
        <p:nvSpPr>
          <p:cNvPr id="1764355" name="Rectangle 3"/>
          <p:cNvSpPr>
            <a:spLocks noGrp="1" noChangeArrowheads="1"/>
          </p:cNvSpPr>
          <p:nvPr>
            <p:ph type="body" idx="1"/>
          </p:nvPr>
        </p:nvSpPr>
        <p:spPr/>
        <p:txBody>
          <a:bodyPr/>
          <a:lstStyle/>
          <a:p>
            <a:pPr eaLnBrk="1" hangingPunct="1">
              <a:defRPr/>
            </a:pPr>
            <a:endParaRPr lang="en-US" dirty="0">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4F9E81F7-B6DF-0240-B2B2-3788C48DEF93}" type="slidenum">
              <a:rPr lang="en-US" sz="1200">
                <a:latin typeface="Times New Roman" charset="0"/>
              </a:rPr>
              <a:pPr/>
              <a:t>20</a:t>
            </a:fld>
            <a:endParaRPr lang="en-US" sz="1200">
              <a:latin typeface="Times New Roman" charset="0"/>
            </a:endParaRPr>
          </a:p>
        </p:txBody>
      </p:sp>
      <p:sp>
        <p:nvSpPr>
          <p:cNvPr id="44034" name="Rectangle 2"/>
          <p:cNvSpPr>
            <a:spLocks noGrp="1" noRot="1" noChangeAspect="1" noChangeArrowheads="1" noTextEdit="1"/>
          </p:cNvSpPr>
          <p:nvPr>
            <p:ph type="sldImg"/>
          </p:nvPr>
        </p:nvSpPr>
        <p:spPr>
          <a:ln/>
        </p:spPr>
      </p:sp>
      <p:sp>
        <p:nvSpPr>
          <p:cNvPr id="1769475"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47CA5A5E-8CAC-434A-B3AC-F82F85941216}" type="slidenum">
              <a:rPr lang="en-US" sz="1200">
                <a:latin typeface="Times New Roman" charset="0"/>
              </a:rPr>
              <a:pPr/>
              <a:t>21</a:t>
            </a:fld>
            <a:endParaRPr lang="en-US" sz="1200">
              <a:latin typeface="Times New Roman" charset="0"/>
            </a:endParaRPr>
          </a:p>
        </p:txBody>
      </p:sp>
      <p:sp>
        <p:nvSpPr>
          <p:cNvPr id="46082" name="Rectangle 2"/>
          <p:cNvSpPr>
            <a:spLocks noGrp="1" noRot="1" noChangeAspect="1" noChangeArrowheads="1" noTextEdit="1"/>
          </p:cNvSpPr>
          <p:nvPr>
            <p:ph type="sldImg"/>
          </p:nvPr>
        </p:nvSpPr>
        <p:spPr>
          <a:ln/>
        </p:spPr>
      </p:sp>
      <p:sp>
        <p:nvSpPr>
          <p:cNvPr id="1765379"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4B039DAE-C833-5F41-AB98-FDA49A125C5D}" type="slidenum">
              <a:rPr lang="en-US" sz="1200">
                <a:latin typeface="Times New Roman" charset="0"/>
              </a:rPr>
              <a:pPr/>
              <a:t>26</a:t>
            </a:fld>
            <a:endParaRPr lang="en-US" sz="1200">
              <a:latin typeface="Times New Roman" charset="0"/>
            </a:endParaRPr>
          </a:p>
        </p:txBody>
      </p:sp>
      <p:sp>
        <p:nvSpPr>
          <p:cNvPr id="52226" name="Rectangle 2"/>
          <p:cNvSpPr>
            <a:spLocks noGrp="1" noRot="1" noChangeAspect="1" noChangeArrowheads="1" noTextEdit="1"/>
          </p:cNvSpPr>
          <p:nvPr>
            <p:ph type="sldImg"/>
          </p:nvPr>
        </p:nvSpPr>
        <p:spPr>
          <a:ln/>
        </p:spPr>
      </p:sp>
      <p:sp>
        <p:nvSpPr>
          <p:cNvPr id="1776643"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20838A63-D333-724E-BCF6-7EFD9ACA28B5}" type="slidenum">
              <a:rPr lang="en-US" sz="1200">
                <a:latin typeface="Times New Roman" charset="0"/>
              </a:rPr>
              <a:pPr/>
              <a:t>29</a:t>
            </a:fld>
            <a:endParaRPr lang="en-US" sz="1200">
              <a:latin typeface="Times New Roman" charset="0"/>
            </a:endParaRPr>
          </a:p>
        </p:txBody>
      </p:sp>
      <p:sp>
        <p:nvSpPr>
          <p:cNvPr id="56322" name="Rectangle 2"/>
          <p:cNvSpPr>
            <a:spLocks noGrp="1" noRot="1" noChangeAspect="1" noChangeArrowheads="1" noTextEdit="1"/>
          </p:cNvSpPr>
          <p:nvPr>
            <p:ph type="sldImg"/>
          </p:nvPr>
        </p:nvSpPr>
        <p:spPr>
          <a:ln/>
        </p:spPr>
      </p:sp>
      <p:sp>
        <p:nvSpPr>
          <p:cNvPr id="1764355"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83A79756-B731-7D45-90F3-96C8E281B360}" type="slidenum">
              <a:rPr lang="en-US" sz="1200">
                <a:latin typeface="Times New Roman" charset="0"/>
              </a:rPr>
              <a:pPr/>
              <a:t>30</a:t>
            </a:fld>
            <a:endParaRPr lang="en-US" sz="1200">
              <a:latin typeface="Times New Roman" charset="0"/>
            </a:endParaRPr>
          </a:p>
        </p:txBody>
      </p:sp>
      <p:sp>
        <p:nvSpPr>
          <p:cNvPr id="58370" name="Rectangle 2"/>
          <p:cNvSpPr>
            <a:spLocks noGrp="1" noRot="1" noChangeAspect="1" noChangeArrowheads="1" noTextEdit="1"/>
          </p:cNvSpPr>
          <p:nvPr>
            <p:ph type="sldImg"/>
          </p:nvPr>
        </p:nvSpPr>
        <p:spPr>
          <a:ln/>
        </p:spPr>
      </p:sp>
      <p:sp>
        <p:nvSpPr>
          <p:cNvPr id="1774595"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8584709E-0877-D947-AB60-D6ABBE76ABD9}" type="slidenum">
              <a:rPr lang="en-US" sz="1200">
                <a:latin typeface="Times New Roman" charset="0"/>
              </a:rPr>
              <a:pPr/>
              <a:t>31</a:t>
            </a:fld>
            <a:endParaRPr lang="en-US" sz="1200">
              <a:latin typeface="Times New Roman" charset="0"/>
            </a:endParaRPr>
          </a:p>
        </p:txBody>
      </p:sp>
      <p:sp>
        <p:nvSpPr>
          <p:cNvPr id="60418" name="Rectangle 2"/>
          <p:cNvSpPr>
            <a:spLocks noGrp="1" noRot="1" noChangeAspect="1" noChangeArrowheads="1" noTextEdit="1"/>
          </p:cNvSpPr>
          <p:nvPr>
            <p:ph type="sldImg"/>
          </p:nvPr>
        </p:nvSpPr>
        <p:spPr>
          <a:ln/>
        </p:spPr>
      </p:sp>
      <p:sp>
        <p:nvSpPr>
          <p:cNvPr id="1775619"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934EFF39-B696-DF4F-A835-D30E45CBD79B}" type="slidenum">
              <a:rPr lang="en-US" sz="1200">
                <a:latin typeface="Times New Roman" charset="0"/>
              </a:rPr>
              <a:pPr/>
              <a:t>32</a:t>
            </a:fld>
            <a:endParaRPr lang="en-US" sz="1200">
              <a:latin typeface="Times New Roman" charset="0"/>
            </a:endParaRPr>
          </a:p>
        </p:txBody>
      </p:sp>
      <p:sp>
        <p:nvSpPr>
          <p:cNvPr id="62466" name="Rectangle 2"/>
          <p:cNvSpPr>
            <a:spLocks noGrp="1" noRot="1" noChangeAspect="1" noChangeArrowheads="1" noTextEdit="1"/>
          </p:cNvSpPr>
          <p:nvPr>
            <p:ph type="sldImg"/>
          </p:nvPr>
        </p:nvSpPr>
        <p:spPr>
          <a:ln/>
        </p:spPr>
      </p:sp>
      <p:sp>
        <p:nvSpPr>
          <p:cNvPr id="1764355"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08421844-FAD4-7A4A-A8F6-12736AE42818}" type="slidenum">
              <a:rPr lang="en-US" sz="1200">
                <a:latin typeface="Times New Roman" charset="0"/>
              </a:rPr>
              <a:pPr/>
              <a:t>34</a:t>
            </a:fld>
            <a:endParaRPr lang="en-US" sz="1200">
              <a:latin typeface="Times New Roman" charset="0"/>
            </a:endParaRPr>
          </a:p>
        </p:txBody>
      </p:sp>
      <p:sp>
        <p:nvSpPr>
          <p:cNvPr id="65538" name="Rectangle 2"/>
          <p:cNvSpPr>
            <a:spLocks noGrp="1" noRot="1" noChangeAspect="1" noChangeArrowheads="1" noTextEdit="1"/>
          </p:cNvSpPr>
          <p:nvPr>
            <p:ph type="sldImg"/>
          </p:nvPr>
        </p:nvSpPr>
        <p:spPr>
          <a:ln/>
        </p:spPr>
      </p:sp>
      <p:sp>
        <p:nvSpPr>
          <p:cNvPr id="1788931"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49AD0D61-1C72-4144-A62C-BE54D038AFEA}" type="slidenum">
              <a:rPr lang="en-US" sz="1200">
                <a:latin typeface="Times New Roman" charset="0"/>
              </a:rPr>
              <a:pPr/>
              <a:t>35</a:t>
            </a:fld>
            <a:endParaRPr lang="en-US" sz="1200">
              <a:latin typeface="Times New Roman" charset="0"/>
            </a:endParaRPr>
          </a:p>
        </p:txBody>
      </p:sp>
      <p:sp>
        <p:nvSpPr>
          <p:cNvPr id="67586" name="Rectangle 2"/>
          <p:cNvSpPr>
            <a:spLocks noGrp="1" noRot="1" noChangeAspect="1" noChangeArrowheads="1" noTextEdit="1"/>
          </p:cNvSpPr>
          <p:nvPr>
            <p:ph type="sldImg"/>
          </p:nvPr>
        </p:nvSpPr>
        <p:spPr>
          <a:ln/>
        </p:spPr>
      </p:sp>
      <p:sp>
        <p:nvSpPr>
          <p:cNvPr id="1778691"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4F0D74A4-C87A-684D-9BCE-213E675832F1}" type="slidenum">
              <a:rPr lang="en-US" sz="1200">
                <a:latin typeface="Times New Roman" charset="0"/>
              </a:rPr>
              <a:pPr/>
              <a:t>39</a:t>
            </a:fld>
            <a:endParaRPr lang="en-US" sz="1200">
              <a:latin typeface="Times New Roman" charset="0"/>
            </a:endParaRPr>
          </a:p>
        </p:txBody>
      </p:sp>
      <p:sp>
        <p:nvSpPr>
          <p:cNvPr id="72706" name="Rectangle 2"/>
          <p:cNvSpPr>
            <a:spLocks noGrp="1" noRot="1" noChangeAspect="1" noChangeArrowheads="1" noTextEdit="1"/>
          </p:cNvSpPr>
          <p:nvPr>
            <p:ph type="sldImg"/>
          </p:nvPr>
        </p:nvSpPr>
        <p:spPr>
          <a:ln/>
        </p:spPr>
      </p:sp>
      <p:sp>
        <p:nvSpPr>
          <p:cNvPr id="1786883"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endParaRPr lang="en-US"/>
          </a:p>
        </p:txBody>
      </p:sp>
    </p:spTree>
    <p:extLst>
      <p:ext uri="{BB962C8B-B14F-4D97-AF65-F5344CB8AC3E}">
        <p14:creationId xmlns:p14="http://schemas.microsoft.com/office/powerpoint/2010/main" val="7317418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C09162FC-B63B-8B45-8027-F756701F643E}" type="slidenum">
              <a:rPr lang="en-US" sz="1200">
                <a:latin typeface="Times New Roman" charset="0"/>
              </a:rPr>
              <a:pPr/>
              <a:t>40</a:t>
            </a:fld>
            <a:endParaRPr lang="en-US" sz="1200">
              <a:latin typeface="Times New Roman" charset="0"/>
            </a:endParaRPr>
          </a:p>
        </p:txBody>
      </p:sp>
      <p:sp>
        <p:nvSpPr>
          <p:cNvPr id="74754" name="Rectangle 2"/>
          <p:cNvSpPr>
            <a:spLocks noGrp="1" noRot="1" noChangeAspect="1" noChangeArrowheads="1" noTextEdit="1"/>
          </p:cNvSpPr>
          <p:nvPr>
            <p:ph type="sldImg"/>
          </p:nvPr>
        </p:nvSpPr>
        <p:spPr>
          <a:ln/>
        </p:spPr>
      </p:sp>
      <p:sp>
        <p:nvSpPr>
          <p:cNvPr id="1773571"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A7C5C0B5-6721-ED40-A2F3-74BF9E609DD8}" type="slidenum">
              <a:rPr lang="en-US" sz="1200">
                <a:latin typeface="Times New Roman" charset="0"/>
              </a:rPr>
              <a:pPr/>
              <a:t>41</a:t>
            </a:fld>
            <a:endParaRPr lang="en-US" sz="1200">
              <a:latin typeface="Times New Roman" charset="0"/>
            </a:endParaRPr>
          </a:p>
        </p:txBody>
      </p:sp>
      <p:sp>
        <p:nvSpPr>
          <p:cNvPr id="76802" name="Rectangle 2"/>
          <p:cNvSpPr>
            <a:spLocks noGrp="1" noRot="1" noChangeAspect="1" noChangeArrowheads="1" noTextEdit="1"/>
          </p:cNvSpPr>
          <p:nvPr>
            <p:ph type="sldImg"/>
          </p:nvPr>
        </p:nvSpPr>
        <p:spPr>
          <a:ln/>
        </p:spPr>
      </p:sp>
      <p:sp>
        <p:nvSpPr>
          <p:cNvPr id="1772547"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8223BA63-212E-D34C-9877-8AB98AB25DF7}" type="slidenum">
              <a:rPr lang="en-US" sz="1200">
                <a:latin typeface="Times New Roman" charset="0"/>
              </a:rPr>
              <a:pPr/>
              <a:t>42</a:t>
            </a:fld>
            <a:endParaRPr lang="en-US" sz="1200">
              <a:latin typeface="Times New Roman" charset="0"/>
            </a:endParaRPr>
          </a:p>
        </p:txBody>
      </p:sp>
      <p:sp>
        <p:nvSpPr>
          <p:cNvPr id="78850" name="Rectangle 2"/>
          <p:cNvSpPr>
            <a:spLocks noGrp="1" noRot="1" noChangeAspect="1" noChangeArrowheads="1" noTextEdit="1"/>
          </p:cNvSpPr>
          <p:nvPr>
            <p:ph type="sldImg"/>
          </p:nvPr>
        </p:nvSpPr>
        <p:spPr>
          <a:ln/>
        </p:spPr>
      </p:sp>
      <p:sp>
        <p:nvSpPr>
          <p:cNvPr id="1764355"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67D490B5-BCB9-3348-9671-6C55396A0435}" type="slidenum">
              <a:rPr lang="en-US" sz="1200">
                <a:latin typeface="Times New Roman" charset="0"/>
              </a:rPr>
              <a:pPr/>
              <a:t>45</a:t>
            </a:fld>
            <a:endParaRPr lang="en-US" sz="1200">
              <a:latin typeface="Times New Roman" charset="0"/>
            </a:endParaRPr>
          </a:p>
        </p:txBody>
      </p:sp>
      <p:sp>
        <p:nvSpPr>
          <p:cNvPr id="82946" name="Rectangle 2"/>
          <p:cNvSpPr>
            <a:spLocks noGrp="1" noRot="1" noChangeAspect="1" noChangeArrowheads="1" noTextEdit="1"/>
          </p:cNvSpPr>
          <p:nvPr>
            <p:ph type="sldImg"/>
          </p:nvPr>
        </p:nvSpPr>
        <p:spPr>
          <a:ln/>
        </p:spPr>
      </p:sp>
      <p:sp>
        <p:nvSpPr>
          <p:cNvPr id="1771523"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5135E3B4-9D02-CB47-8E82-3F8BB2372162}" type="slidenum">
              <a:rPr lang="en-US" sz="1200">
                <a:latin typeface="Times New Roman" charset="0"/>
              </a:rPr>
              <a:pPr/>
              <a:t>49</a:t>
            </a:fld>
            <a:endParaRPr lang="en-US" sz="1200">
              <a:latin typeface="Times New Roman" charset="0"/>
            </a:endParaRPr>
          </a:p>
        </p:txBody>
      </p:sp>
      <p:sp>
        <p:nvSpPr>
          <p:cNvPr id="88066" name="Rectangle 2"/>
          <p:cNvSpPr>
            <a:spLocks noGrp="1" noRot="1" noChangeAspect="1" noChangeArrowheads="1" noTextEdit="1"/>
          </p:cNvSpPr>
          <p:nvPr>
            <p:ph type="sldImg"/>
          </p:nvPr>
        </p:nvSpPr>
        <p:spPr>
          <a:ln/>
        </p:spPr>
      </p:sp>
      <p:sp>
        <p:nvSpPr>
          <p:cNvPr id="1764355"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70874CD9-B5CA-F745-ADB5-E00D304836FF}" type="slidenum">
              <a:rPr lang="en-US" sz="1200">
                <a:latin typeface="Times New Roman" charset="0"/>
              </a:rPr>
              <a:pPr/>
              <a:t>50</a:t>
            </a:fld>
            <a:endParaRPr lang="en-US" sz="1200">
              <a:latin typeface="Times New Roman" charset="0"/>
            </a:endParaRPr>
          </a:p>
        </p:txBody>
      </p:sp>
      <p:sp>
        <p:nvSpPr>
          <p:cNvPr id="90114" name="Rectangle 2"/>
          <p:cNvSpPr>
            <a:spLocks noGrp="1" noRot="1" noChangeAspect="1" noChangeArrowheads="1" noTextEdit="1"/>
          </p:cNvSpPr>
          <p:nvPr>
            <p:ph type="sldImg"/>
          </p:nvPr>
        </p:nvSpPr>
        <p:spPr>
          <a:ln/>
        </p:spPr>
      </p:sp>
      <p:sp>
        <p:nvSpPr>
          <p:cNvPr id="1795075"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712C2CD8-BC75-AE4C-A071-426B8E3FDFD9}" type="slidenum">
              <a:rPr lang="en-US" sz="1200">
                <a:latin typeface="Times New Roman" charset="0"/>
              </a:rPr>
              <a:pPr/>
              <a:t>51</a:t>
            </a:fld>
            <a:endParaRPr lang="en-US" sz="1200">
              <a:latin typeface="Times New Roman" charset="0"/>
            </a:endParaRPr>
          </a:p>
        </p:txBody>
      </p:sp>
      <p:sp>
        <p:nvSpPr>
          <p:cNvPr id="92162" name="Rectangle 2"/>
          <p:cNvSpPr>
            <a:spLocks noGrp="1" noRot="1" noChangeAspect="1" noChangeArrowheads="1" noTextEdit="1"/>
          </p:cNvSpPr>
          <p:nvPr>
            <p:ph type="sldImg"/>
          </p:nvPr>
        </p:nvSpPr>
        <p:spPr>
          <a:ln/>
        </p:spPr>
      </p:sp>
      <p:sp>
        <p:nvSpPr>
          <p:cNvPr id="1796099"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DFDF1F7D-4719-7C48-A77A-906B249AD223}" type="slidenum">
              <a:rPr lang="en-US" sz="1200">
                <a:latin typeface="Times New Roman" charset="0"/>
              </a:rPr>
              <a:pPr/>
              <a:t>52</a:t>
            </a:fld>
            <a:endParaRPr lang="en-US" sz="1200">
              <a:latin typeface="Times New Roman" charset="0"/>
            </a:endParaRPr>
          </a:p>
        </p:txBody>
      </p:sp>
      <p:sp>
        <p:nvSpPr>
          <p:cNvPr id="94210" name="Rectangle 2"/>
          <p:cNvSpPr>
            <a:spLocks noGrp="1" noRot="1" noChangeAspect="1" noChangeArrowheads="1" noTextEdit="1"/>
          </p:cNvSpPr>
          <p:nvPr>
            <p:ph type="sldImg"/>
          </p:nvPr>
        </p:nvSpPr>
        <p:spPr>
          <a:ln/>
        </p:spPr>
      </p:sp>
      <p:sp>
        <p:nvSpPr>
          <p:cNvPr id="1780739"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BB814540-74FB-2F4E-9C99-844795ABD276}" type="slidenum">
              <a:rPr lang="en-US" sz="1200">
                <a:latin typeface="Times New Roman" charset="0"/>
              </a:rPr>
              <a:pPr/>
              <a:t>53</a:t>
            </a:fld>
            <a:endParaRPr lang="en-US" sz="1200">
              <a:latin typeface="Times New Roman" charset="0"/>
            </a:endParaRPr>
          </a:p>
        </p:txBody>
      </p:sp>
      <p:sp>
        <p:nvSpPr>
          <p:cNvPr id="96258" name="Rectangle 2"/>
          <p:cNvSpPr>
            <a:spLocks noGrp="1" noRot="1" noChangeAspect="1" noChangeArrowheads="1" noTextEdit="1"/>
          </p:cNvSpPr>
          <p:nvPr>
            <p:ph type="sldImg"/>
          </p:nvPr>
        </p:nvSpPr>
        <p:spPr>
          <a:ln/>
        </p:spPr>
      </p:sp>
      <p:sp>
        <p:nvSpPr>
          <p:cNvPr id="1799171"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C729EC26-482D-1A46-B803-F0B2076B764A}" type="slidenum">
              <a:rPr lang="en-US" sz="1200">
                <a:latin typeface="Times New Roman" charset="0"/>
              </a:rPr>
              <a:pPr/>
              <a:t>56</a:t>
            </a:fld>
            <a:endParaRPr lang="en-US" sz="1200">
              <a:latin typeface="Times New Roman" charset="0"/>
            </a:endParaRPr>
          </a:p>
        </p:txBody>
      </p:sp>
      <p:sp>
        <p:nvSpPr>
          <p:cNvPr id="100354" name="Rectangle 2"/>
          <p:cNvSpPr>
            <a:spLocks noGrp="1" noRot="1" noChangeAspect="1" noChangeArrowheads="1" noTextEdit="1"/>
          </p:cNvSpPr>
          <p:nvPr>
            <p:ph type="sldImg"/>
          </p:nvPr>
        </p:nvSpPr>
        <p:spPr>
          <a:ln/>
        </p:spPr>
      </p:sp>
      <p:sp>
        <p:nvSpPr>
          <p:cNvPr id="1782787"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026"/>
          <p:cNvSpPr>
            <a:spLocks noGrp="1" noRot="1" noChangeAspect="1" noChangeArrowheads="1" noTextEdit="1"/>
          </p:cNvSpPr>
          <p:nvPr>
            <p:ph type="sldImg"/>
          </p:nvPr>
        </p:nvSpPr>
        <p:spPr>
          <a:ln/>
        </p:spPr>
      </p:sp>
      <p:sp>
        <p:nvSpPr>
          <p:cNvPr id="65538" name="Rectangle 1027"/>
          <p:cNvSpPr>
            <a:spLocks noGrp="1" noChangeArrowheads="1"/>
          </p:cNvSpPr>
          <p:nvPr>
            <p:ph type="body" idx="1"/>
          </p:nvPr>
        </p:nvSpPr>
        <p:spPr>
          <a:noFill/>
          <a:ln w="9525"/>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endParaRPr lang="en-US" dirty="0">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28731164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90CA9779-D2BF-8349-BBD7-8F5DBAAECE0A}" type="slidenum">
              <a:rPr lang="en-US" sz="1200">
                <a:latin typeface="Times New Roman" charset="0"/>
              </a:rPr>
              <a:pPr/>
              <a:t>57</a:t>
            </a:fld>
            <a:endParaRPr lang="en-US" sz="1200">
              <a:latin typeface="Times New Roman" charset="0"/>
            </a:endParaRPr>
          </a:p>
        </p:txBody>
      </p:sp>
      <p:sp>
        <p:nvSpPr>
          <p:cNvPr id="102402" name="Rectangle 2"/>
          <p:cNvSpPr>
            <a:spLocks noGrp="1" noRot="1" noChangeAspect="1" noChangeArrowheads="1" noTextEdit="1"/>
          </p:cNvSpPr>
          <p:nvPr>
            <p:ph type="sldImg"/>
          </p:nvPr>
        </p:nvSpPr>
        <p:spPr>
          <a:ln/>
        </p:spPr>
      </p:sp>
      <p:sp>
        <p:nvSpPr>
          <p:cNvPr id="1783811"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AA6A8A25-A368-E541-BEBF-1660CB6C1A9B}" type="slidenum">
              <a:rPr lang="en-US" sz="1200">
                <a:latin typeface="Times New Roman" charset="0"/>
              </a:rPr>
              <a:pPr/>
              <a:t>6</a:t>
            </a:fld>
            <a:endParaRPr lang="en-US" sz="1200">
              <a:latin typeface="Times New Roman" charset="0"/>
            </a:endParaRPr>
          </a:p>
        </p:txBody>
      </p:sp>
      <p:sp>
        <p:nvSpPr>
          <p:cNvPr id="23554" name="Rectangle 2"/>
          <p:cNvSpPr>
            <a:spLocks noGrp="1" noRot="1" noChangeAspect="1" noChangeArrowheads="1" noTextEdit="1"/>
          </p:cNvSpPr>
          <p:nvPr>
            <p:ph type="sldImg"/>
          </p:nvPr>
        </p:nvSpPr>
        <p:spPr>
          <a:ln/>
        </p:spPr>
      </p:sp>
      <p:sp>
        <p:nvSpPr>
          <p:cNvPr id="1597443"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ChangeArrowheads="1" noTextEdit="1"/>
          </p:cNvSpPr>
          <p:nvPr>
            <p:ph type="sldImg"/>
          </p:nvPr>
        </p:nvSpPr>
        <p:spPr>
          <a:ln/>
        </p:spPr>
      </p:sp>
      <p:sp>
        <p:nvSpPr>
          <p:cNvPr id="28674" name="Notes Placeholder 2"/>
          <p:cNvSpPr>
            <a:spLocks noGrp="1" noChangeArrowheads="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p>
        </p:txBody>
      </p:sp>
      <p:sp>
        <p:nvSpPr>
          <p:cNvPr id="28675" name="Slide Number Placeholder 3"/>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CA1D7A10-32A1-8A4B-85AE-A74FBA699220}" type="slidenum">
              <a:rPr lang="en-US" sz="1200">
                <a:latin typeface="Times New Roman" charset="0"/>
              </a:rPr>
              <a:pPr/>
              <a:t>10</a:t>
            </a:fld>
            <a:endParaRPr lang="en-US" sz="1200">
              <a:latin typeface="Times New Roman"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F4AAFBCC-F6D0-574F-8C2E-71B3FD43039D}" type="slidenum">
              <a:rPr lang="en-US" sz="1200">
                <a:latin typeface="Times New Roman" charset="0"/>
              </a:rPr>
              <a:pPr/>
              <a:t>15</a:t>
            </a:fld>
            <a:endParaRPr lang="en-US" sz="1200">
              <a:latin typeface="Times New Roman" charset="0"/>
            </a:endParaRPr>
          </a:p>
        </p:txBody>
      </p:sp>
      <p:sp>
        <p:nvSpPr>
          <p:cNvPr id="34818" name="Rectangle 2"/>
          <p:cNvSpPr>
            <a:spLocks noGrp="1" noRot="1" noChangeAspect="1" noChangeArrowheads="1" noTextEdit="1"/>
          </p:cNvSpPr>
          <p:nvPr>
            <p:ph type="sldImg"/>
          </p:nvPr>
        </p:nvSpPr>
        <p:spPr>
          <a:ln/>
        </p:spPr>
      </p:sp>
      <p:sp>
        <p:nvSpPr>
          <p:cNvPr id="1764355" name="Rectangle 3"/>
          <p:cNvSpPr>
            <a:spLocks noGrp="1" noChangeArrowheads="1"/>
          </p:cNvSpPr>
          <p:nvPr>
            <p:ph type="body" idx="1"/>
          </p:nvPr>
        </p:nvSpPr>
        <p:spPr/>
        <p:txBody>
          <a:bodyPr/>
          <a:lstStyle/>
          <a:p>
            <a:pPr eaLnBrk="1" hangingPunct="1">
              <a:defRPr/>
            </a:pPr>
            <a:endParaRPr lang="en-US" dirty="0">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C81FBCE3-9188-FE4E-850D-CC480FAAF791}" type="slidenum">
              <a:rPr lang="en-US" sz="1200">
                <a:latin typeface="Times New Roman" charset="0"/>
              </a:rPr>
              <a:pPr/>
              <a:t>17</a:t>
            </a:fld>
            <a:endParaRPr lang="en-US" sz="1200">
              <a:latin typeface="Times New Roman" charset="0"/>
            </a:endParaRPr>
          </a:p>
        </p:txBody>
      </p:sp>
      <p:sp>
        <p:nvSpPr>
          <p:cNvPr id="37890" name="Rectangle 2"/>
          <p:cNvSpPr>
            <a:spLocks noGrp="1" noRot="1" noChangeAspect="1" noChangeArrowheads="1" noTextEdit="1"/>
          </p:cNvSpPr>
          <p:nvPr>
            <p:ph type="sldImg"/>
          </p:nvPr>
        </p:nvSpPr>
        <p:spPr>
          <a:ln/>
        </p:spPr>
      </p:sp>
      <p:sp>
        <p:nvSpPr>
          <p:cNvPr id="1766403"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DA1AF757-CCB0-8D44-A256-C4C8FDE5C5F7}" type="slidenum">
              <a:rPr lang="en-US" sz="1200">
                <a:latin typeface="Times New Roman" charset="0"/>
              </a:rPr>
              <a:pPr/>
              <a:t>18</a:t>
            </a:fld>
            <a:endParaRPr lang="en-US" sz="1200">
              <a:latin typeface="Times New Roman" charset="0"/>
            </a:endParaRPr>
          </a:p>
        </p:txBody>
      </p:sp>
      <p:sp>
        <p:nvSpPr>
          <p:cNvPr id="39938" name="Rectangle 2"/>
          <p:cNvSpPr>
            <a:spLocks noGrp="1" noRot="1" noChangeAspect="1" noChangeArrowheads="1" noTextEdit="1"/>
          </p:cNvSpPr>
          <p:nvPr>
            <p:ph type="sldImg"/>
          </p:nvPr>
        </p:nvSpPr>
        <p:spPr>
          <a:ln/>
        </p:spPr>
      </p:sp>
      <p:sp>
        <p:nvSpPr>
          <p:cNvPr id="1600515" name="Rectangle 3"/>
          <p:cNvSpPr>
            <a:spLocks noGrp="1" noChangeArrowheads="1"/>
          </p:cNvSpPr>
          <p:nvPr>
            <p:ph type="body" idx="1"/>
          </p:nvPr>
        </p:nvSpPr>
        <p:spPr/>
        <p:txBody>
          <a:bodyPr/>
          <a:lstStyle/>
          <a:p>
            <a:pPr eaLnBrk="1" hangingPunct="1">
              <a:defRPr/>
            </a:pPr>
            <a:r>
              <a:rPr lang="en-US">
                <a:cs typeface="+mn-cs"/>
              </a:rPr>
              <a:t>Different sensors have different sensor voltages, however the principles of operation are the same.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3C4A35A4-0662-CD4E-BE73-51F5ECFD5921}" type="slidenum">
              <a:rPr lang="en-US" sz="1200">
                <a:latin typeface="Times New Roman" charset="0"/>
              </a:rPr>
              <a:pPr/>
              <a:t>19</a:t>
            </a:fld>
            <a:endParaRPr lang="en-US" sz="1200">
              <a:latin typeface="Times New Roman" charset="0"/>
            </a:endParaRPr>
          </a:p>
        </p:txBody>
      </p:sp>
      <p:sp>
        <p:nvSpPr>
          <p:cNvPr id="41986" name="Rectangle 2"/>
          <p:cNvSpPr>
            <a:spLocks noGrp="1" noRot="1" noChangeAspect="1" noChangeArrowheads="1" noTextEdit="1"/>
          </p:cNvSpPr>
          <p:nvPr>
            <p:ph type="sldImg"/>
          </p:nvPr>
        </p:nvSpPr>
        <p:spPr>
          <a:ln/>
        </p:spPr>
      </p:sp>
      <p:sp>
        <p:nvSpPr>
          <p:cNvPr id="1601539" name="Rectangle 3"/>
          <p:cNvSpPr>
            <a:spLocks noGrp="1" noChangeArrowheads="1"/>
          </p:cNvSpPr>
          <p:nvPr>
            <p:ph type="body" idx="1"/>
          </p:nvPr>
        </p:nvSpPr>
        <p:spPr/>
        <p:txBody>
          <a:bodyPr/>
          <a:lstStyle/>
          <a:p>
            <a:pPr eaLnBrk="1" hangingPunct="1">
              <a:defRPr/>
            </a:pPr>
            <a:endParaRPr lang="en-US">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buFontTx/>
              <a:buChar char="•"/>
              <a:defRPr smtClean="0"/>
            </a:lvl1pPr>
          </a:lstStyle>
          <a:p>
            <a:pPr>
              <a:defRPr/>
            </a:pPr>
            <a:fld id="{4E373E3C-7357-794D-8E48-B1ADABFDDDED}" type="slidenum">
              <a:rPr lang="en-US"/>
              <a:pPr>
                <a:defRPr/>
              </a:pPr>
              <a:t>‹#›</a:t>
            </a:fld>
            <a:endParaRPr lang="en-US"/>
          </a:p>
        </p:txBody>
      </p:sp>
    </p:spTree>
    <p:extLst>
      <p:ext uri="{BB962C8B-B14F-4D97-AF65-F5344CB8AC3E}">
        <p14:creationId xmlns:p14="http://schemas.microsoft.com/office/powerpoint/2010/main" val="930732073"/>
      </p:ext>
    </p:extLst>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buFontTx/>
              <a:buChar char="•"/>
              <a:defRPr smtClean="0"/>
            </a:lvl1pPr>
          </a:lstStyle>
          <a:p>
            <a:pPr>
              <a:defRPr/>
            </a:pPr>
            <a:fld id="{E2250004-E81D-3E4F-9F35-D3EB0D7BB174}" type="slidenum">
              <a:rPr lang="en-US"/>
              <a:pPr>
                <a:defRPr/>
              </a:pPr>
              <a:t>‹#›</a:t>
            </a:fld>
            <a:endParaRPr lang="en-US"/>
          </a:p>
        </p:txBody>
      </p:sp>
    </p:spTree>
    <p:extLst>
      <p:ext uri="{BB962C8B-B14F-4D97-AF65-F5344CB8AC3E}">
        <p14:creationId xmlns:p14="http://schemas.microsoft.com/office/powerpoint/2010/main" val="662679630"/>
      </p:ext>
    </p:extLst>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buFontTx/>
              <a:buChar char="•"/>
              <a:defRPr smtClean="0"/>
            </a:lvl1pPr>
          </a:lstStyle>
          <a:p>
            <a:pPr>
              <a:defRPr/>
            </a:pPr>
            <a:fld id="{FBE0CA47-A0DB-D74B-ABF0-A8C1932F2929}" type="slidenum">
              <a:rPr lang="en-US"/>
              <a:pPr>
                <a:defRPr/>
              </a:pPr>
              <a:t>‹#›</a:t>
            </a:fld>
            <a:endParaRPr lang="en-US"/>
          </a:p>
        </p:txBody>
      </p:sp>
    </p:spTree>
    <p:extLst>
      <p:ext uri="{BB962C8B-B14F-4D97-AF65-F5344CB8AC3E}">
        <p14:creationId xmlns:p14="http://schemas.microsoft.com/office/powerpoint/2010/main" val="2384152684"/>
      </p:ext>
    </p:extLst>
  </p:cSld>
  <p:clrMapOvr>
    <a:masterClrMapping/>
  </p:clrMapOvr>
  <p:transitio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4648200" y="1981200"/>
            <a:ext cx="3810000" cy="4114800"/>
          </a:xfrm>
        </p:spPr>
        <p:txBody>
          <a:bodyPr rtlCol="0">
            <a:normAutofit/>
          </a:bodyPr>
          <a:lstStyle/>
          <a:p>
            <a:pPr lvl="0"/>
            <a:r>
              <a:rPr lang="en-US" noProof="0"/>
              <a:t>Click icon to add chart</a:t>
            </a:r>
            <a:endParaRPr lang="en-US" noProof="0" dirty="0"/>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buFontTx/>
              <a:buChar char="•"/>
              <a:defRPr smtClean="0"/>
            </a:lvl1pPr>
          </a:lstStyle>
          <a:p>
            <a:pPr>
              <a:defRPr/>
            </a:pPr>
            <a:fld id="{F2355843-9D17-904E-A77F-99957F3783AD}" type="slidenum">
              <a:rPr lang="en-US"/>
              <a:pPr>
                <a:defRPr/>
              </a:pPr>
              <a:t>‹#›</a:t>
            </a:fld>
            <a:endParaRPr lang="en-US"/>
          </a:p>
        </p:txBody>
      </p:sp>
    </p:spTree>
    <p:extLst>
      <p:ext uri="{BB962C8B-B14F-4D97-AF65-F5344CB8AC3E}">
        <p14:creationId xmlns:p14="http://schemas.microsoft.com/office/powerpoint/2010/main" val="2272563697"/>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buFontTx/>
              <a:buChar char="•"/>
              <a:defRPr smtClean="0"/>
            </a:lvl1pPr>
          </a:lstStyle>
          <a:p>
            <a:pPr>
              <a:defRPr/>
            </a:pPr>
            <a:fld id="{05773CDA-1201-7A49-9F54-0ED933E052C7}" type="slidenum">
              <a:rPr lang="en-US"/>
              <a:pPr>
                <a:defRPr/>
              </a:pPr>
              <a:t>‹#›</a:t>
            </a:fld>
            <a:endParaRPr lang="en-US"/>
          </a:p>
        </p:txBody>
      </p:sp>
    </p:spTree>
    <p:extLst>
      <p:ext uri="{BB962C8B-B14F-4D97-AF65-F5344CB8AC3E}">
        <p14:creationId xmlns:p14="http://schemas.microsoft.com/office/powerpoint/2010/main" val="2897647750"/>
      </p:ext>
    </p:extLst>
  </p:cSld>
  <p:clrMapOvr>
    <a:masterClrMapping/>
  </p:clrMapOvr>
  <p:transition>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749300" y="1651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9812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41148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p:txBody>
          <a:bodyPr/>
          <a:lstStyle>
            <a:lvl1pPr>
              <a:defRPr/>
            </a:lvl1pPr>
          </a:lstStyle>
          <a:p>
            <a:pPr>
              <a:defRPr/>
            </a:pPr>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buFontTx/>
              <a:buChar char="•"/>
              <a:defRPr smtClean="0"/>
            </a:lvl1pPr>
          </a:lstStyle>
          <a:p>
            <a:pPr>
              <a:defRPr/>
            </a:pPr>
            <a:fld id="{B6F486E7-F142-0A49-9102-C556CA2E78BB}" type="slidenum">
              <a:rPr lang="en-US"/>
              <a:pPr>
                <a:defRPr/>
              </a:pPr>
              <a:t>‹#›</a:t>
            </a:fld>
            <a:endParaRPr lang="en-US"/>
          </a:p>
        </p:txBody>
      </p:sp>
    </p:spTree>
    <p:extLst>
      <p:ext uri="{BB962C8B-B14F-4D97-AF65-F5344CB8AC3E}">
        <p14:creationId xmlns:p14="http://schemas.microsoft.com/office/powerpoint/2010/main" val="3796072259"/>
      </p:ext>
    </p:extLst>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buFontTx/>
              <a:buChar char="•"/>
              <a:defRPr smtClean="0"/>
            </a:lvl1pPr>
          </a:lstStyle>
          <a:p>
            <a:pPr>
              <a:defRPr/>
            </a:pPr>
            <a:fld id="{55DDAB76-65A1-3845-9586-AE4264AA4395}" type="slidenum">
              <a:rPr lang="en-US"/>
              <a:pPr>
                <a:defRPr/>
              </a:pPr>
              <a:t>‹#›</a:t>
            </a:fld>
            <a:endParaRPr lang="en-US"/>
          </a:p>
        </p:txBody>
      </p:sp>
    </p:spTree>
    <p:extLst>
      <p:ext uri="{BB962C8B-B14F-4D97-AF65-F5344CB8AC3E}">
        <p14:creationId xmlns:p14="http://schemas.microsoft.com/office/powerpoint/2010/main" val="1418765535"/>
      </p:ext>
    </p:extLst>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buFontTx/>
              <a:buChar char="•"/>
              <a:defRPr smtClean="0"/>
            </a:lvl1pPr>
          </a:lstStyle>
          <a:p>
            <a:pPr>
              <a:defRPr/>
            </a:pPr>
            <a:fld id="{643F8E12-3BB6-DE4F-A519-EA00E8EFAE95}" type="slidenum">
              <a:rPr lang="en-US"/>
              <a:pPr>
                <a:defRPr/>
              </a:pPr>
              <a:t>‹#›</a:t>
            </a:fld>
            <a:endParaRPr lang="en-US"/>
          </a:p>
        </p:txBody>
      </p:sp>
    </p:spTree>
    <p:extLst>
      <p:ext uri="{BB962C8B-B14F-4D97-AF65-F5344CB8AC3E}">
        <p14:creationId xmlns:p14="http://schemas.microsoft.com/office/powerpoint/2010/main" val="2822180848"/>
      </p:ext>
    </p:extLst>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buFontTx/>
              <a:buChar char="•"/>
              <a:defRPr smtClean="0"/>
            </a:lvl1pPr>
          </a:lstStyle>
          <a:p>
            <a:pPr>
              <a:defRPr/>
            </a:pPr>
            <a:fld id="{05000FE3-41A6-BE41-88F1-6C9406F1EAE9}" type="slidenum">
              <a:rPr lang="en-US"/>
              <a:pPr>
                <a:defRPr/>
              </a:pPr>
              <a:t>‹#›</a:t>
            </a:fld>
            <a:endParaRPr lang="en-US"/>
          </a:p>
        </p:txBody>
      </p:sp>
    </p:spTree>
    <p:extLst>
      <p:ext uri="{BB962C8B-B14F-4D97-AF65-F5344CB8AC3E}">
        <p14:creationId xmlns:p14="http://schemas.microsoft.com/office/powerpoint/2010/main" val="2933670576"/>
      </p:ext>
    </p:extLst>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buFontTx/>
              <a:buChar char="•"/>
              <a:defRPr smtClean="0"/>
            </a:lvl1pPr>
          </a:lstStyle>
          <a:p>
            <a:pPr>
              <a:defRPr/>
            </a:pPr>
            <a:fld id="{C04C9B06-7D9C-8444-9EF4-9C4EC37D7CC3}" type="slidenum">
              <a:rPr lang="en-US"/>
              <a:pPr>
                <a:defRPr/>
              </a:pPr>
              <a:t>‹#›</a:t>
            </a:fld>
            <a:endParaRPr lang="en-US"/>
          </a:p>
        </p:txBody>
      </p:sp>
    </p:spTree>
    <p:extLst>
      <p:ext uri="{BB962C8B-B14F-4D97-AF65-F5344CB8AC3E}">
        <p14:creationId xmlns:p14="http://schemas.microsoft.com/office/powerpoint/2010/main" val="2532909511"/>
      </p:ext>
    </p:extLst>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buFontTx/>
              <a:buChar char="•"/>
              <a:defRPr smtClean="0"/>
            </a:lvl1pPr>
          </a:lstStyle>
          <a:p>
            <a:pPr>
              <a:defRPr/>
            </a:pPr>
            <a:fld id="{10141F4E-5B24-694B-9514-71BAA1AAD30A}" type="slidenum">
              <a:rPr lang="en-US"/>
              <a:pPr>
                <a:defRPr/>
              </a:pPr>
              <a:t>‹#›</a:t>
            </a:fld>
            <a:endParaRPr lang="en-US"/>
          </a:p>
        </p:txBody>
      </p:sp>
    </p:spTree>
    <p:extLst>
      <p:ext uri="{BB962C8B-B14F-4D97-AF65-F5344CB8AC3E}">
        <p14:creationId xmlns:p14="http://schemas.microsoft.com/office/powerpoint/2010/main" val="1345595145"/>
      </p:ext>
    </p:extLst>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buFontTx/>
              <a:buChar char="•"/>
              <a:defRPr smtClean="0"/>
            </a:lvl1pPr>
          </a:lstStyle>
          <a:p>
            <a:pPr>
              <a:defRPr/>
            </a:pPr>
            <a:fld id="{BEF302FC-BB47-5C42-A117-192A29437E35}" type="slidenum">
              <a:rPr lang="en-US"/>
              <a:pPr>
                <a:defRPr/>
              </a:pPr>
              <a:t>‹#›</a:t>
            </a:fld>
            <a:endParaRPr lang="en-US"/>
          </a:p>
        </p:txBody>
      </p:sp>
    </p:spTree>
    <p:extLst>
      <p:ext uri="{BB962C8B-B14F-4D97-AF65-F5344CB8AC3E}">
        <p14:creationId xmlns:p14="http://schemas.microsoft.com/office/powerpoint/2010/main" val="3226165722"/>
      </p:ext>
    </p:extLst>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buFontTx/>
              <a:buChar char="•"/>
              <a:defRPr smtClean="0"/>
            </a:lvl1pPr>
          </a:lstStyle>
          <a:p>
            <a:pPr>
              <a:defRPr/>
            </a:pPr>
            <a:fld id="{1F166C98-B542-7840-BEDD-42D971F1BA0A}" type="slidenum">
              <a:rPr lang="en-US"/>
              <a:pPr>
                <a:defRPr/>
              </a:pPr>
              <a:t>‹#›</a:t>
            </a:fld>
            <a:endParaRPr lang="en-US"/>
          </a:p>
        </p:txBody>
      </p:sp>
    </p:spTree>
    <p:extLst>
      <p:ext uri="{BB962C8B-B14F-4D97-AF65-F5344CB8AC3E}">
        <p14:creationId xmlns:p14="http://schemas.microsoft.com/office/powerpoint/2010/main" val="284838087"/>
      </p:ext>
    </p:extLst>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buFontTx/>
              <a:buChar char="•"/>
              <a:defRPr smtClean="0"/>
            </a:lvl1pPr>
          </a:lstStyle>
          <a:p>
            <a:pPr>
              <a:defRPr/>
            </a:pPr>
            <a:fld id="{D1DADF09-7909-734B-9992-EE02557558D4}" type="slidenum">
              <a:rPr lang="en-US"/>
              <a:pPr>
                <a:defRPr/>
              </a:pPr>
              <a:t>‹#›</a:t>
            </a:fld>
            <a:endParaRPr lang="en-US"/>
          </a:p>
        </p:txBody>
      </p:sp>
    </p:spTree>
    <p:extLst>
      <p:ext uri="{BB962C8B-B14F-4D97-AF65-F5344CB8AC3E}">
        <p14:creationId xmlns:p14="http://schemas.microsoft.com/office/powerpoint/2010/main" val="194200287"/>
      </p:ext>
    </p:extLst>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069975" y="301625"/>
            <a:ext cx="7772400"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0" hangingPunct="0">
              <a:buFontTx/>
              <a:buChar char="•"/>
              <a:defRPr sz="1000" b="0">
                <a:solidFill>
                  <a:schemeClr val="tx1">
                    <a:tint val="75000"/>
                  </a:schemeClr>
                </a:solidFill>
                <a:latin typeface="+mn-lt"/>
                <a:ea typeface="ＭＳ Ｐゴシック" charset="0"/>
                <a:cs typeface="ＭＳ Ｐゴシック" charset="0"/>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0" hangingPunct="0">
              <a:buFontTx/>
              <a:buChar char="•"/>
              <a:defRPr sz="1000" b="0">
                <a:solidFill>
                  <a:schemeClr val="tx1">
                    <a:tint val="75000"/>
                  </a:schemeClr>
                </a:solidFill>
                <a:latin typeface="+mn-lt"/>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000" smtClean="0">
                <a:solidFill>
                  <a:srgbClr val="898989"/>
                </a:solidFill>
                <a:latin typeface="Century Gothic" charset="0"/>
              </a:defRPr>
            </a:lvl1pPr>
          </a:lstStyle>
          <a:p>
            <a:pPr>
              <a:defRPr/>
            </a:pPr>
            <a:fld id="{E5CE294E-71DA-CF48-9B9F-6B20B70F8FEE}" type="slidenum">
              <a:rPr lang="en-US"/>
              <a:pPr>
                <a:defRPr/>
              </a:pPr>
              <a:t>‹#›</a:t>
            </a:fld>
            <a:endParaRPr lang="en-US"/>
          </a:p>
        </p:txBody>
      </p:sp>
      <p:pic>
        <p:nvPicPr>
          <p:cNvPr id="1031" name="Picture 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28600" y="228600"/>
            <a:ext cx="914400" cy="889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175" r:id="rId1"/>
    <p:sldLayoutId id="2147484176" r:id="rId2"/>
    <p:sldLayoutId id="2147484177" r:id="rId3"/>
    <p:sldLayoutId id="2147484178" r:id="rId4"/>
    <p:sldLayoutId id="2147484179" r:id="rId5"/>
    <p:sldLayoutId id="2147484180" r:id="rId6"/>
    <p:sldLayoutId id="2147484181" r:id="rId7"/>
    <p:sldLayoutId id="2147484182" r:id="rId8"/>
    <p:sldLayoutId id="2147484183" r:id="rId9"/>
    <p:sldLayoutId id="2147484184" r:id="rId10"/>
    <p:sldLayoutId id="2147484185" r:id="rId11"/>
    <p:sldLayoutId id="2147484186" r:id="rId12"/>
    <p:sldLayoutId id="2147484187" r:id="rId13"/>
    <p:sldLayoutId id="2147484188" r:id="rId14"/>
  </p:sldLayoutIdLst>
  <p:transition>
    <p:zoom/>
  </p:transition>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entury Gothic"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entury Gothic"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entury Gothic"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entury Gothic"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entury Gothic"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22.emf"/><Relationship Id="rId4" Type="http://schemas.openxmlformats.org/officeDocument/2006/relationships/oleObject" Target="../embeddings/oleObject1.bin"/></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gif"/><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30.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100.png"/></Relationships>
</file>

<file path=ppt/slides/_rels/slide3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5.emf"/><Relationship Id="rId5" Type="http://schemas.openxmlformats.org/officeDocument/2006/relationships/image" Target="../media/image14.png"/><Relationship Id="rId4" Type="http://schemas.openxmlformats.org/officeDocument/2006/relationships/image" Target="../media/image13.png"/></Relationships>
</file>

<file path=ppt/slides/_rels/slide5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1.png"/></Relationships>
</file>

<file path=ppt/slides/_rels/slide55.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42.png"/></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5" descr="61-0190RK-CH4-sensor.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17600" y="1933575"/>
            <a:ext cx="3810000" cy="3276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434" name="Rectangle 1026"/>
          <p:cNvSpPr>
            <a:spLocks noGrp="1"/>
          </p:cNvSpPr>
          <p:nvPr>
            <p:ph type="ctrTitle"/>
          </p:nvPr>
        </p:nvSpPr>
        <p:spPr>
          <a:xfrm>
            <a:off x="1036638" y="295275"/>
            <a:ext cx="7934325" cy="762000"/>
          </a:xfrm>
        </p:spPr>
        <p:txBody>
          <a:bodyPr/>
          <a:lstStyle/>
          <a:p>
            <a:pPr eaLnBrk="1" hangingPunct="1"/>
            <a:r>
              <a:rPr lang="en-US">
                <a:latin typeface="Arial" charset="0"/>
                <a:cs typeface="Arial" charset="0"/>
              </a:rPr>
              <a:t>Gas Detection Basics</a:t>
            </a:r>
            <a:br>
              <a:rPr lang="en-US">
                <a:latin typeface="Arial" charset="0"/>
                <a:cs typeface="Arial" charset="0"/>
              </a:rPr>
            </a:br>
            <a:endParaRPr lang="en-US" sz="1000">
              <a:latin typeface="Arial" charset="0"/>
              <a:cs typeface="Arial" charset="0"/>
            </a:endParaRPr>
          </a:p>
        </p:txBody>
      </p:sp>
      <p:pic>
        <p:nvPicPr>
          <p:cNvPr id="18435" name="Picture 1" descr="61-0140RK sensor only.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95963" y="2792413"/>
            <a:ext cx="2509837" cy="2547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436" name="Picture 4" descr="65-2423RK-05.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979738" y="1979613"/>
            <a:ext cx="2936875"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437" name="TextBox 1"/>
          <p:cNvSpPr txBox="1">
            <a:spLocks noChangeArrowheads="1"/>
          </p:cNvSpPr>
          <p:nvPr/>
        </p:nvSpPr>
        <p:spPr bwMode="auto">
          <a:xfrm>
            <a:off x="3878263" y="6215063"/>
            <a:ext cx="1031875"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eaLnBrk="1" hangingPunct="1"/>
            <a:r>
              <a:rPr lang="en-US" sz="1000"/>
              <a:t>Rev. 7/28/16</a:t>
            </a:r>
          </a:p>
        </p:txBody>
      </p:sp>
    </p:spTree>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a:xfrm>
            <a:off x="1069975" y="301625"/>
            <a:ext cx="7772400" cy="603250"/>
          </a:xfrm>
        </p:spPr>
        <p:txBody>
          <a:bodyPr/>
          <a:lstStyle/>
          <a:p>
            <a:r>
              <a:rPr lang="en-US">
                <a:latin typeface="Arial" charset="0"/>
                <a:cs typeface="Arial" charset="0"/>
              </a:rPr>
              <a:t>Sensor Technologies</a:t>
            </a:r>
          </a:p>
        </p:txBody>
      </p:sp>
      <p:sp>
        <p:nvSpPr>
          <p:cNvPr id="27650" name="Slide Number Placeholder 3"/>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9AEC6CD8-86B4-4549-A0B2-F06458944F94}" type="slidenum">
              <a:rPr lang="en-US" sz="1000">
                <a:solidFill>
                  <a:srgbClr val="898989"/>
                </a:solidFill>
                <a:latin typeface="Century Gothic" charset="0"/>
              </a:rPr>
              <a:pPr/>
              <a:t>10</a:t>
            </a:fld>
            <a:endParaRPr lang="en-US" sz="1000">
              <a:solidFill>
                <a:srgbClr val="898989"/>
              </a:solidFill>
              <a:latin typeface="Century Gothic" charset="0"/>
            </a:endParaRPr>
          </a:p>
        </p:txBody>
      </p:sp>
      <p:sp>
        <p:nvSpPr>
          <p:cNvPr id="27651" name="Content Placeholder 2"/>
          <p:cNvSpPr>
            <a:spLocks noGrp="1"/>
          </p:cNvSpPr>
          <p:nvPr>
            <p:ph idx="1"/>
          </p:nvPr>
        </p:nvSpPr>
        <p:spPr/>
        <p:txBody>
          <a:bodyPr/>
          <a:lstStyle/>
          <a:p>
            <a:r>
              <a:rPr lang="en-US" dirty="0">
                <a:latin typeface="Century Gothic" charset="0"/>
              </a:rPr>
              <a:t>Catalytic  </a:t>
            </a:r>
          </a:p>
          <a:p>
            <a:pPr lvl="1">
              <a:buFont typeface="Wingdings" charset="0"/>
              <a:buChar char="ü"/>
            </a:pPr>
            <a:r>
              <a:rPr lang="en-US" dirty="0">
                <a:latin typeface="Century Gothic" charset="0"/>
              </a:rPr>
              <a:t>Combustibles- %LEL</a:t>
            </a:r>
          </a:p>
          <a:p>
            <a:r>
              <a:rPr lang="en-US" dirty="0">
                <a:latin typeface="Century Gothic" charset="0"/>
              </a:rPr>
              <a:t>Metal Oxide Semiconductor (MOS)       </a:t>
            </a:r>
          </a:p>
          <a:p>
            <a:pPr lvl="1">
              <a:buFont typeface="Wingdings" charset="0"/>
              <a:buChar char="ü"/>
            </a:pPr>
            <a:r>
              <a:rPr lang="en-US" dirty="0">
                <a:latin typeface="Century Gothic" charset="0"/>
              </a:rPr>
              <a:t>Combustibles- PPM, % LEL</a:t>
            </a:r>
          </a:p>
          <a:p>
            <a:r>
              <a:rPr lang="en-US" dirty="0">
                <a:latin typeface="Century Gothic" charset="0"/>
              </a:rPr>
              <a:t>Infrared –  </a:t>
            </a:r>
          </a:p>
          <a:p>
            <a:pPr lvl="1">
              <a:buFont typeface="Wingdings" charset="0"/>
              <a:buChar char="ü"/>
            </a:pPr>
            <a:r>
              <a:rPr lang="en-US" dirty="0">
                <a:latin typeface="Century Gothic" charset="0"/>
              </a:rPr>
              <a:t>Combustibles- %LEL, % Vol.</a:t>
            </a:r>
          </a:p>
          <a:p>
            <a:pPr lvl="1">
              <a:buFont typeface="Wingdings" charset="0"/>
              <a:buChar char="ü"/>
            </a:pPr>
            <a:r>
              <a:rPr lang="en-US" dirty="0">
                <a:latin typeface="Century Gothic" charset="0"/>
              </a:rPr>
              <a:t>Carbon Dioxide- PPM, % Vol.</a:t>
            </a:r>
          </a:p>
        </p:txBody>
      </p:sp>
    </p:spTree>
  </p:cSld>
  <p:clrMapOvr>
    <a:masterClrMapping/>
  </p:clrMapOvr>
  <p:transition>
    <p:zo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r>
              <a:rPr lang="en-US">
                <a:latin typeface="Arial" charset="0"/>
                <a:cs typeface="Arial" charset="0"/>
              </a:rPr>
              <a:t>Sensor Technologies</a:t>
            </a:r>
          </a:p>
        </p:txBody>
      </p:sp>
      <p:sp>
        <p:nvSpPr>
          <p:cNvPr id="29698" name="Content Placeholder 2"/>
          <p:cNvSpPr>
            <a:spLocks noGrp="1"/>
          </p:cNvSpPr>
          <p:nvPr>
            <p:ph idx="1"/>
          </p:nvPr>
        </p:nvSpPr>
        <p:spPr>
          <a:xfrm>
            <a:off x="457200" y="1600200"/>
            <a:ext cx="8229600" cy="4740275"/>
          </a:xfrm>
        </p:spPr>
        <p:txBody>
          <a:bodyPr/>
          <a:lstStyle/>
          <a:p>
            <a:r>
              <a:rPr lang="en-US">
                <a:latin typeface="Century Gothic" charset="0"/>
              </a:rPr>
              <a:t>Thermal Conductivity – </a:t>
            </a:r>
          </a:p>
          <a:p>
            <a:pPr lvl="1">
              <a:buFont typeface="Wingdings" charset="0"/>
              <a:buChar char="ü"/>
            </a:pPr>
            <a:r>
              <a:rPr lang="en-US">
                <a:latin typeface="Century Gothic" charset="0"/>
              </a:rPr>
              <a:t>Combustibles- % Vol.</a:t>
            </a:r>
          </a:p>
          <a:p>
            <a:r>
              <a:rPr lang="en-US">
                <a:latin typeface="Century Gothic" charset="0"/>
              </a:rPr>
              <a:t>Electrochemical – 	</a:t>
            </a:r>
          </a:p>
          <a:p>
            <a:pPr lvl="1">
              <a:buFont typeface="Wingdings" charset="0"/>
              <a:buChar char="ü"/>
            </a:pPr>
            <a:r>
              <a:rPr lang="en-US">
                <a:latin typeface="Century Gothic" charset="0"/>
              </a:rPr>
              <a:t>Inorganic gases/Compounds PPB, PPM</a:t>
            </a:r>
          </a:p>
          <a:p>
            <a:r>
              <a:rPr lang="en-US">
                <a:latin typeface="Century Gothic" charset="0"/>
              </a:rPr>
              <a:t>Galvanic (Partial Pressure) – </a:t>
            </a:r>
          </a:p>
          <a:p>
            <a:pPr lvl="1">
              <a:buFont typeface="Wingdings" charset="0"/>
              <a:buChar char="ü"/>
            </a:pPr>
            <a:r>
              <a:rPr lang="en-US">
                <a:latin typeface="Century Gothic" charset="0"/>
              </a:rPr>
              <a:t>Oxygen - %Vol.</a:t>
            </a:r>
          </a:p>
          <a:p>
            <a:r>
              <a:rPr lang="en-US">
                <a:latin typeface="Century Gothic" charset="0"/>
              </a:rPr>
              <a:t>Capillary</a:t>
            </a:r>
          </a:p>
          <a:p>
            <a:pPr lvl="1">
              <a:buFont typeface="Wingdings" charset="0"/>
              <a:buChar char="ü"/>
            </a:pPr>
            <a:r>
              <a:rPr lang="en-US">
                <a:latin typeface="Century Gothic" charset="0"/>
              </a:rPr>
              <a:t>Oxygen - %Vol</a:t>
            </a:r>
          </a:p>
          <a:p>
            <a:pPr>
              <a:buFont typeface="Wingdings" charset="0"/>
              <a:buChar char="ü"/>
            </a:pPr>
            <a:endParaRPr lang="en-US">
              <a:latin typeface="Century Gothic" charset="0"/>
            </a:endParaRPr>
          </a:p>
          <a:p>
            <a:pPr>
              <a:buFont typeface="Arial" charset="0"/>
              <a:buNone/>
            </a:pPr>
            <a:r>
              <a:rPr lang="en-US">
                <a:latin typeface="Century Gothic" charset="0"/>
              </a:rPr>
              <a:t>  </a:t>
            </a:r>
          </a:p>
        </p:txBody>
      </p:sp>
      <p:sp>
        <p:nvSpPr>
          <p:cNvPr id="29699" name="Slide Number Placeholder 3"/>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7C52AC35-AB04-D644-863C-C2957844E116}" type="slidenum">
              <a:rPr lang="en-US" sz="1000">
                <a:solidFill>
                  <a:srgbClr val="898989"/>
                </a:solidFill>
                <a:latin typeface="Century Gothic" charset="0"/>
              </a:rPr>
              <a:pPr/>
              <a:t>11</a:t>
            </a:fld>
            <a:endParaRPr lang="en-US" sz="1000">
              <a:solidFill>
                <a:srgbClr val="898989"/>
              </a:solidFill>
              <a:latin typeface="Century Gothic" charset="0"/>
            </a:endParaRPr>
          </a:p>
        </p:txBody>
      </p:sp>
    </p:spTree>
  </p:cSld>
  <p:clrMapOvr>
    <a:masterClrMapping/>
  </p:clrMapOvr>
  <p:transition>
    <p:zo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p:txBody>
          <a:bodyPr/>
          <a:lstStyle/>
          <a:p>
            <a:r>
              <a:rPr lang="en-US">
                <a:latin typeface="Arial" charset="0"/>
                <a:cs typeface="Arial" charset="0"/>
              </a:rPr>
              <a:t>Sensor Technologies</a:t>
            </a:r>
          </a:p>
        </p:txBody>
      </p:sp>
      <p:sp>
        <p:nvSpPr>
          <p:cNvPr id="30722" name="Content Placeholder 2"/>
          <p:cNvSpPr>
            <a:spLocks noGrp="1"/>
          </p:cNvSpPr>
          <p:nvPr>
            <p:ph idx="1"/>
          </p:nvPr>
        </p:nvSpPr>
        <p:spPr/>
        <p:txBody>
          <a:bodyPr/>
          <a:lstStyle/>
          <a:p>
            <a:r>
              <a:rPr lang="en-US">
                <a:latin typeface="Century Gothic" charset="0"/>
              </a:rPr>
              <a:t>Zirconia</a:t>
            </a:r>
          </a:p>
          <a:p>
            <a:pPr lvl="1">
              <a:buFont typeface="Wingdings" charset="0"/>
              <a:buChar char="ü"/>
            </a:pPr>
            <a:r>
              <a:rPr lang="en-US">
                <a:latin typeface="Century Gothic" charset="0"/>
              </a:rPr>
              <a:t>PPB, PPM, %Vol O2</a:t>
            </a:r>
          </a:p>
          <a:p>
            <a:r>
              <a:rPr lang="en-US">
                <a:latin typeface="Century Gothic" charset="0"/>
              </a:rPr>
              <a:t>Paper Tape – </a:t>
            </a:r>
          </a:p>
          <a:p>
            <a:pPr lvl="1">
              <a:buFont typeface="Wingdings" charset="0"/>
              <a:buChar char="ü"/>
            </a:pPr>
            <a:r>
              <a:rPr lang="en-US">
                <a:latin typeface="Century Gothic" charset="0"/>
              </a:rPr>
              <a:t>Formaldehyde, Inorganic gases – PPM</a:t>
            </a:r>
          </a:p>
          <a:p>
            <a:endParaRPr lang="en-US">
              <a:latin typeface="Century Gothic" charset="0"/>
            </a:endParaRPr>
          </a:p>
        </p:txBody>
      </p:sp>
      <p:sp>
        <p:nvSpPr>
          <p:cNvPr id="30723" name="Slide Number Placeholder 3"/>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16DAF75E-8805-1040-96A9-F4B56B71EF3D}" type="slidenum">
              <a:rPr lang="en-US" sz="1000">
                <a:solidFill>
                  <a:srgbClr val="898989"/>
                </a:solidFill>
                <a:latin typeface="Century Gothic" charset="0"/>
              </a:rPr>
              <a:pPr/>
              <a:t>12</a:t>
            </a:fld>
            <a:endParaRPr lang="en-US" sz="1000">
              <a:solidFill>
                <a:srgbClr val="898989"/>
              </a:solidFill>
              <a:latin typeface="Century Gothic" charset="0"/>
            </a:endParaRPr>
          </a:p>
        </p:txBody>
      </p:sp>
    </p:spTree>
  </p:cSld>
  <p:clrMapOvr>
    <a:masterClrMapping/>
  </p:clrMapOvr>
  <p:transition>
    <p:zo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lstStyle/>
          <a:p>
            <a:r>
              <a:rPr lang="en-US">
                <a:latin typeface="Arial" charset="0"/>
                <a:cs typeface="Arial" charset="0"/>
              </a:rPr>
              <a:t>Intrinsic Safety</a:t>
            </a:r>
          </a:p>
        </p:txBody>
      </p:sp>
      <p:sp>
        <p:nvSpPr>
          <p:cNvPr id="31746" name="Slide Number Placeholder 2"/>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096650B7-F5BF-B04C-91CB-F6860494D80A}" type="slidenum">
              <a:rPr lang="en-US" sz="1000">
                <a:solidFill>
                  <a:srgbClr val="898989"/>
                </a:solidFill>
                <a:latin typeface="Century Gothic" charset="0"/>
              </a:rPr>
              <a:pPr/>
              <a:t>13</a:t>
            </a:fld>
            <a:endParaRPr lang="en-US" sz="1000">
              <a:solidFill>
                <a:srgbClr val="898989"/>
              </a:solidFill>
              <a:latin typeface="Century Gothic" charset="0"/>
            </a:endParaRPr>
          </a:p>
        </p:txBody>
      </p:sp>
      <p:pic>
        <p:nvPicPr>
          <p:cNvPr id="31747" name="Picture 3" descr="Screen Shot 2016-07-29 at 12.48.23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38313" y="1419225"/>
            <a:ext cx="5962650" cy="4740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zo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p:txBody>
          <a:bodyPr/>
          <a:lstStyle/>
          <a:p>
            <a:r>
              <a:rPr lang="en-US">
                <a:latin typeface="Arial" charset="0"/>
                <a:cs typeface="Arial" charset="0"/>
              </a:rPr>
              <a:t>Explosion Proof</a:t>
            </a:r>
          </a:p>
        </p:txBody>
      </p:sp>
      <p:sp>
        <p:nvSpPr>
          <p:cNvPr id="32770" name="Slide Number Placeholder 2"/>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67507D8F-A49A-CA4F-8141-B6E2078A2206}" type="slidenum">
              <a:rPr lang="en-US" sz="1000">
                <a:solidFill>
                  <a:srgbClr val="898989"/>
                </a:solidFill>
                <a:latin typeface="Century Gothic" charset="0"/>
              </a:rPr>
              <a:pPr/>
              <a:t>14</a:t>
            </a:fld>
            <a:endParaRPr lang="en-US" sz="1000">
              <a:solidFill>
                <a:srgbClr val="898989"/>
              </a:solidFill>
              <a:latin typeface="Century Gothic" charset="0"/>
            </a:endParaRPr>
          </a:p>
        </p:txBody>
      </p:sp>
      <p:pic>
        <p:nvPicPr>
          <p:cNvPr id="32771" name="Picture 3" descr="Screen Shot 2016-07-29 at 1.09.26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36663" y="1644650"/>
            <a:ext cx="6611937" cy="435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zo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026"/>
          <p:cNvSpPr>
            <a:spLocks noGrp="1"/>
          </p:cNvSpPr>
          <p:nvPr>
            <p:ph type="ctrTitle"/>
          </p:nvPr>
        </p:nvSpPr>
        <p:spPr>
          <a:xfrm>
            <a:off x="685800" y="2130425"/>
            <a:ext cx="7772400" cy="1470025"/>
          </a:xfrm>
        </p:spPr>
        <p:txBody>
          <a:bodyPr/>
          <a:lstStyle/>
          <a:p>
            <a:pPr eaLnBrk="1" hangingPunct="1"/>
            <a:r>
              <a:rPr lang="en-US">
                <a:latin typeface="Arial" charset="0"/>
                <a:cs typeface="Arial" charset="0"/>
              </a:rPr>
              <a:t>Catalytic Bead Combustible Gas Sensor</a:t>
            </a:r>
          </a:p>
        </p:txBody>
      </p:sp>
    </p:spTree>
  </p:cSld>
  <p:clrMapOvr>
    <a:masterClrMapping/>
  </p:clrMapOvr>
  <p:transition>
    <p:zo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p:txBody>
          <a:bodyPr/>
          <a:lstStyle/>
          <a:p>
            <a:pPr eaLnBrk="1" hangingPunct="1"/>
            <a:r>
              <a:rPr lang="en-US">
                <a:latin typeface="Arial" charset="0"/>
                <a:cs typeface="Arial" charset="0"/>
              </a:rPr>
              <a:t>Principle of Operation</a:t>
            </a:r>
          </a:p>
        </p:txBody>
      </p:sp>
      <p:sp>
        <p:nvSpPr>
          <p:cNvPr id="35842" name="Content Placeholder 2"/>
          <p:cNvSpPr>
            <a:spLocks noGrp="1"/>
          </p:cNvSpPr>
          <p:nvPr>
            <p:ph idx="1"/>
          </p:nvPr>
        </p:nvSpPr>
        <p:spPr>
          <a:xfrm>
            <a:off x="673100" y="1635125"/>
            <a:ext cx="7772400" cy="4483100"/>
          </a:xfrm>
        </p:spPr>
        <p:txBody>
          <a:bodyPr/>
          <a:lstStyle/>
          <a:p>
            <a:pPr eaLnBrk="1" hangingPunct="1"/>
            <a:r>
              <a:rPr lang="en-US" sz="2000">
                <a:latin typeface="Arial" charset="0"/>
                <a:cs typeface="Arial" charset="0"/>
              </a:rPr>
              <a:t>The catalytic bead sensor consists of two coils of fine platinum wire each embedded in a bead of alumina, connected electrically in a Wheatstone bridge circuit. One of the pellistors is impregnated with a special catalyst which promotes oxidation while the other is treated to inhibit oxidation. Current is passed through the coils so that they reach a temperature at which oxidation of a gas readily occurs at the bead treated with the platinum cataylist (500-550°C). Passing combustible gas raises the temperature further which increases the resistance of the platinum coil in the catalysed bead, leading to an imbalance of the bridge. This output change is linear, for most gases, up to and beyond 100% LEL, response time is a few seconds to detect alarm levels (around 20% LEL),  at least 10% oxygen by volume is needed for the oxidation.</a:t>
            </a:r>
          </a:p>
        </p:txBody>
      </p:sp>
      <p:sp>
        <p:nvSpPr>
          <p:cNvPr id="35843" name="Slide Number Placeholder 3"/>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73739AFF-350E-FF4F-A96C-790F9CD90BA6}" type="slidenum">
              <a:rPr lang="en-US" sz="1000">
                <a:solidFill>
                  <a:srgbClr val="898989"/>
                </a:solidFill>
                <a:latin typeface="Century Gothic" charset="0"/>
              </a:rPr>
              <a:pPr/>
              <a:t>16</a:t>
            </a:fld>
            <a:endParaRPr lang="en-US" sz="1000">
              <a:solidFill>
                <a:srgbClr val="898989"/>
              </a:solidFill>
              <a:latin typeface="Century Gothic" charset="0"/>
            </a:endParaRPr>
          </a:p>
        </p:txBody>
      </p:sp>
    </p:spTree>
  </p:cSld>
  <p:clrMapOvr>
    <a:masterClrMapping/>
  </p:clrMapOvr>
  <p:transition>
    <p:zo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026"/>
          <p:cNvSpPr>
            <a:spLocks noGrp="1"/>
          </p:cNvSpPr>
          <p:nvPr>
            <p:ph type="title"/>
          </p:nvPr>
        </p:nvSpPr>
        <p:spPr/>
        <p:txBody>
          <a:bodyPr/>
          <a:lstStyle/>
          <a:p>
            <a:pPr eaLnBrk="1" hangingPunct="1"/>
            <a:r>
              <a:rPr lang="en-US">
                <a:latin typeface="Arial" charset="0"/>
                <a:cs typeface="Arial" charset="0"/>
              </a:rPr>
              <a:t>Catalytic Bead Sensor</a:t>
            </a:r>
            <a:endParaRPr lang="en-US">
              <a:latin typeface="Century Gothic" charset="0"/>
            </a:endParaRPr>
          </a:p>
        </p:txBody>
      </p:sp>
      <p:sp>
        <p:nvSpPr>
          <p:cNvPr id="36866" name="Slide Number Placeholder 4"/>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4F2489B2-91F9-D44C-9757-460266240D05}" type="slidenum">
              <a:rPr lang="en-US" sz="1000">
                <a:solidFill>
                  <a:srgbClr val="898989"/>
                </a:solidFill>
                <a:latin typeface="Century Gothic" charset="0"/>
              </a:rPr>
              <a:pPr/>
              <a:t>17</a:t>
            </a:fld>
            <a:endParaRPr lang="en-US" sz="1000">
              <a:solidFill>
                <a:srgbClr val="898989"/>
              </a:solidFill>
              <a:latin typeface="Century Gothic" charset="0"/>
            </a:endParaRPr>
          </a:p>
        </p:txBody>
      </p:sp>
      <p:pic>
        <p:nvPicPr>
          <p:cNvPr id="36867" name="Picture 1" descr="Screen Shot 2016-07-29 at 10.06.06 A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63600" y="1198563"/>
            <a:ext cx="7454900" cy="44180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zo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p:cNvSpPr>
          <p:nvPr>
            <p:ph type="title"/>
          </p:nvPr>
        </p:nvSpPr>
        <p:spPr>
          <a:xfrm>
            <a:off x="1079500" y="314325"/>
            <a:ext cx="7772400" cy="612775"/>
          </a:xfrm>
        </p:spPr>
        <p:txBody>
          <a:bodyPr/>
          <a:lstStyle/>
          <a:p>
            <a:pPr eaLnBrk="1" hangingPunct="1"/>
            <a:r>
              <a:rPr lang="en-US">
                <a:latin typeface="Arial" charset="0"/>
                <a:cs typeface="Arial" charset="0"/>
              </a:rPr>
              <a:t>Catalytic Bead Sensor</a:t>
            </a:r>
          </a:p>
        </p:txBody>
      </p:sp>
      <p:sp>
        <p:nvSpPr>
          <p:cNvPr id="38914" name="Slide Number Placeholder 4"/>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6FCFAC1F-3E21-534E-8BB3-1C51B241757D}" type="slidenum">
              <a:rPr lang="en-US" sz="1000">
                <a:solidFill>
                  <a:srgbClr val="898989"/>
                </a:solidFill>
                <a:latin typeface="Century Gothic" charset="0"/>
              </a:rPr>
              <a:pPr/>
              <a:t>18</a:t>
            </a:fld>
            <a:endParaRPr lang="en-US" sz="1000">
              <a:solidFill>
                <a:srgbClr val="898989"/>
              </a:solidFill>
              <a:latin typeface="Century Gothic" charset="0"/>
            </a:endParaRPr>
          </a:p>
        </p:txBody>
      </p:sp>
      <p:sp>
        <p:nvSpPr>
          <p:cNvPr id="38915" name="Oval 37" descr="Large confetti"/>
          <p:cNvSpPr>
            <a:spLocks noChangeArrowheads="1"/>
          </p:cNvSpPr>
          <p:nvPr/>
        </p:nvSpPr>
        <p:spPr bwMode="auto">
          <a:xfrm>
            <a:off x="35814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16" name="Oval 38" descr="Large confetti"/>
          <p:cNvSpPr>
            <a:spLocks noChangeArrowheads="1"/>
          </p:cNvSpPr>
          <p:nvPr/>
        </p:nvSpPr>
        <p:spPr bwMode="auto">
          <a:xfrm>
            <a:off x="36576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17" name="Oval 39" descr="Large confetti"/>
          <p:cNvSpPr>
            <a:spLocks noChangeArrowheads="1"/>
          </p:cNvSpPr>
          <p:nvPr/>
        </p:nvSpPr>
        <p:spPr bwMode="auto">
          <a:xfrm>
            <a:off x="37338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lgn="ctr">
              <a:buFontTx/>
              <a:buChar char="•"/>
              <a:defRPr/>
            </a:pPr>
            <a:endParaRPr lang="en-US"/>
          </a:p>
        </p:txBody>
      </p:sp>
      <p:sp>
        <p:nvSpPr>
          <p:cNvPr id="38918" name="Oval 40" descr="Large confetti"/>
          <p:cNvSpPr>
            <a:spLocks noChangeArrowheads="1"/>
          </p:cNvSpPr>
          <p:nvPr/>
        </p:nvSpPr>
        <p:spPr bwMode="auto">
          <a:xfrm>
            <a:off x="38100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19" name="Oval 41" descr="Large confetti"/>
          <p:cNvSpPr>
            <a:spLocks noChangeArrowheads="1"/>
          </p:cNvSpPr>
          <p:nvPr/>
        </p:nvSpPr>
        <p:spPr bwMode="auto">
          <a:xfrm>
            <a:off x="38100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20" name="Oval 42" descr="Large confetti"/>
          <p:cNvSpPr>
            <a:spLocks noChangeArrowheads="1"/>
          </p:cNvSpPr>
          <p:nvPr/>
        </p:nvSpPr>
        <p:spPr bwMode="auto">
          <a:xfrm>
            <a:off x="38862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21" name="Oval 43" descr="Large confetti"/>
          <p:cNvSpPr>
            <a:spLocks noChangeArrowheads="1"/>
          </p:cNvSpPr>
          <p:nvPr/>
        </p:nvSpPr>
        <p:spPr bwMode="auto">
          <a:xfrm>
            <a:off x="38862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22" name="Oval 44" descr="Large confetti"/>
          <p:cNvSpPr>
            <a:spLocks noChangeArrowheads="1"/>
          </p:cNvSpPr>
          <p:nvPr/>
        </p:nvSpPr>
        <p:spPr bwMode="auto">
          <a:xfrm>
            <a:off x="50292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23" name="Oval 45" descr="Large confetti"/>
          <p:cNvSpPr>
            <a:spLocks noChangeArrowheads="1"/>
          </p:cNvSpPr>
          <p:nvPr/>
        </p:nvSpPr>
        <p:spPr bwMode="auto">
          <a:xfrm>
            <a:off x="51054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24" name="Oval 46" descr="Large confetti"/>
          <p:cNvSpPr>
            <a:spLocks noChangeArrowheads="1"/>
          </p:cNvSpPr>
          <p:nvPr/>
        </p:nvSpPr>
        <p:spPr bwMode="auto">
          <a:xfrm>
            <a:off x="51816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25" name="Oval 47" descr="Large confetti"/>
          <p:cNvSpPr>
            <a:spLocks noChangeArrowheads="1"/>
          </p:cNvSpPr>
          <p:nvPr/>
        </p:nvSpPr>
        <p:spPr bwMode="auto">
          <a:xfrm>
            <a:off x="52578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26" name="Oval 48" descr="Large confetti"/>
          <p:cNvSpPr>
            <a:spLocks noChangeArrowheads="1"/>
          </p:cNvSpPr>
          <p:nvPr/>
        </p:nvSpPr>
        <p:spPr bwMode="auto">
          <a:xfrm>
            <a:off x="52578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27" name="Oval 49" descr="Large confetti"/>
          <p:cNvSpPr>
            <a:spLocks noChangeArrowheads="1"/>
          </p:cNvSpPr>
          <p:nvPr/>
        </p:nvSpPr>
        <p:spPr bwMode="auto">
          <a:xfrm>
            <a:off x="53340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28" name="Oval 50" descr="Large confetti"/>
          <p:cNvSpPr>
            <a:spLocks noChangeArrowheads="1"/>
          </p:cNvSpPr>
          <p:nvPr/>
        </p:nvSpPr>
        <p:spPr bwMode="auto">
          <a:xfrm>
            <a:off x="5334000" y="2590800"/>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29" name="Oval 57" descr="Large confetti"/>
          <p:cNvSpPr>
            <a:spLocks noChangeArrowheads="1"/>
          </p:cNvSpPr>
          <p:nvPr/>
        </p:nvSpPr>
        <p:spPr bwMode="auto">
          <a:xfrm>
            <a:off x="3359150" y="2444750"/>
            <a:ext cx="889000" cy="812800"/>
          </a:xfrm>
          <a:prstGeom prst="ellipse">
            <a:avLst/>
          </a:prstGeom>
          <a:noFill/>
          <a:ln w="38100">
            <a:solidFill>
              <a:srgbClr val="F4120C"/>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lgn="ctr">
              <a:defRPr/>
            </a:pPr>
            <a:endParaRPr lang="en-US" sz="1800" b="1">
              <a:solidFill>
                <a:schemeClr val="bg2"/>
              </a:solidFill>
              <a:latin typeface="Arial" charset="0"/>
            </a:endParaRPr>
          </a:p>
        </p:txBody>
      </p:sp>
      <p:sp>
        <p:nvSpPr>
          <p:cNvPr id="38930" name="Oval 58" descr="Large confetti"/>
          <p:cNvSpPr>
            <a:spLocks noChangeArrowheads="1"/>
          </p:cNvSpPr>
          <p:nvPr/>
        </p:nvSpPr>
        <p:spPr bwMode="auto">
          <a:xfrm>
            <a:off x="4806950" y="2444750"/>
            <a:ext cx="889000" cy="812800"/>
          </a:xfrm>
          <a:prstGeom prst="ellipse">
            <a:avLst/>
          </a:prstGeom>
          <a:noFill/>
          <a:ln w="38100">
            <a:solidFill>
              <a:srgbClr val="000099"/>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38931" name="Rectangle 59" descr="Large confetti"/>
          <p:cNvSpPr>
            <a:spLocks noChangeArrowheads="1"/>
          </p:cNvSpPr>
          <p:nvPr/>
        </p:nvSpPr>
        <p:spPr bwMode="auto">
          <a:xfrm>
            <a:off x="3352800" y="4533900"/>
            <a:ext cx="939800" cy="292100"/>
          </a:xfrm>
          <a:prstGeom prst="rect">
            <a:avLst/>
          </a:prstGeom>
          <a:noFill/>
          <a:ln>
            <a:noFill/>
          </a:ln>
          <a:effectLst/>
          <a:extLst>
            <a:ext uri="{909E8E84-426E-40dd-AFC4-6F175D3DCCD1}">
              <a14:hiddenFill xmlns:a14="http://schemas.microsoft.com/office/drawing/2010/main" xmlns="">
                <a:blipFill dpi="0" rotWithShape="0">
                  <a:blip r:embed="rId3"/>
                  <a:srcRect/>
                  <a:tile tx="0" ty="0" sx="100000" sy="100000" flip="none" algn="tl"/>
                </a:blip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b="1">
                <a:latin typeface="Arial" charset="0"/>
              </a:rPr>
              <a:t>Active  </a:t>
            </a:r>
          </a:p>
        </p:txBody>
      </p:sp>
      <p:sp>
        <p:nvSpPr>
          <p:cNvPr id="38932" name="Rectangle 60" descr="Large confetti"/>
          <p:cNvSpPr>
            <a:spLocks noChangeArrowheads="1"/>
          </p:cNvSpPr>
          <p:nvPr/>
        </p:nvSpPr>
        <p:spPr bwMode="auto">
          <a:xfrm>
            <a:off x="4648200" y="4533900"/>
            <a:ext cx="1231900" cy="292100"/>
          </a:xfrm>
          <a:prstGeom prst="rect">
            <a:avLst/>
          </a:prstGeom>
          <a:noFill/>
          <a:ln>
            <a:noFill/>
          </a:ln>
          <a:effectLst/>
          <a:extLst>
            <a:ext uri="{909E8E84-426E-40dd-AFC4-6F175D3DCCD1}">
              <a14:hiddenFill xmlns:a14="http://schemas.microsoft.com/office/drawing/2010/main" xmlns="">
                <a:blipFill dpi="0" rotWithShape="0">
                  <a:blip r:embed="rId3"/>
                  <a:srcRect/>
                  <a:tile tx="0" ty="0" sx="100000" sy="100000" flip="none" algn="tl"/>
                </a:blip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b="1">
                <a:latin typeface="Arial" charset="0"/>
              </a:rPr>
              <a:t>Reference</a:t>
            </a:r>
          </a:p>
        </p:txBody>
      </p:sp>
      <p:sp>
        <p:nvSpPr>
          <p:cNvPr id="38933" name="Rectangle 62" descr="Large confetti"/>
          <p:cNvSpPr>
            <a:spLocks noChangeArrowheads="1"/>
          </p:cNvSpPr>
          <p:nvPr/>
        </p:nvSpPr>
        <p:spPr bwMode="auto">
          <a:xfrm>
            <a:off x="6172200" y="3365500"/>
            <a:ext cx="2108200" cy="292100"/>
          </a:xfrm>
          <a:prstGeom prst="rect">
            <a:avLst/>
          </a:prstGeom>
          <a:noFill/>
          <a:ln>
            <a:noFill/>
          </a:ln>
          <a:effectLst/>
          <a:extLst>
            <a:ext uri="{909E8E84-426E-40dd-AFC4-6F175D3DCCD1}">
              <a14:hiddenFill xmlns:a14="http://schemas.microsoft.com/office/drawing/2010/main" xmlns="">
                <a:blipFill dpi="0" rotWithShape="0">
                  <a:blip r:embed="rId3"/>
                  <a:srcRect/>
                  <a:tile tx="0" ty="0" sx="100000" sy="100000" flip="none" algn="tl"/>
                </a:blip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a:latin typeface="Arial" charset="0"/>
              </a:rPr>
              <a:t>Platinum Alloy Wire</a:t>
            </a:r>
            <a:endParaRPr lang="en-US" sz="1800" b="1">
              <a:latin typeface="Arial" charset="0"/>
            </a:endParaRPr>
          </a:p>
        </p:txBody>
      </p:sp>
      <p:sp>
        <p:nvSpPr>
          <p:cNvPr id="38934" name="Rectangle 63" descr="Large confetti"/>
          <p:cNvSpPr>
            <a:spLocks noChangeArrowheads="1"/>
          </p:cNvSpPr>
          <p:nvPr/>
        </p:nvSpPr>
        <p:spPr bwMode="auto">
          <a:xfrm>
            <a:off x="6096000" y="1981200"/>
            <a:ext cx="1282700" cy="292100"/>
          </a:xfrm>
          <a:prstGeom prst="rect">
            <a:avLst/>
          </a:prstGeom>
          <a:noFill/>
          <a:ln>
            <a:noFill/>
          </a:ln>
          <a:effectLst/>
          <a:extLst>
            <a:ext uri="{909E8E84-426E-40dd-AFC4-6F175D3DCCD1}">
              <a14:hiddenFill xmlns:a14="http://schemas.microsoft.com/office/drawing/2010/main" xmlns="">
                <a:blipFill dpi="0" rotWithShape="0">
                  <a:blip r:embed="rId3"/>
                  <a:srcRect/>
                  <a:tile tx="0" ty="0" sx="100000" sy="100000" flip="none" algn="tl"/>
                </a:blip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a:latin typeface="Arial" charset="0"/>
              </a:rPr>
              <a:t>Deactivator</a:t>
            </a:r>
          </a:p>
        </p:txBody>
      </p:sp>
      <p:sp>
        <p:nvSpPr>
          <p:cNvPr id="38935" name="Rectangle 64" descr="Large confetti"/>
          <p:cNvSpPr>
            <a:spLocks noChangeArrowheads="1"/>
          </p:cNvSpPr>
          <p:nvPr/>
        </p:nvSpPr>
        <p:spPr bwMode="auto">
          <a:xfrm>
            <a:off x="1092200" y="1955800"/>
            <a:ext cx="1905000" cy="292100"/>
          </a:xfrm>
          <a:prstGeom prst="rect">
            <a:avLst/>
          </a:prstGeom>
          <a:noFill/>
          <a:ln>
            <a:noFill/>
          </a:ln>
          <a:effectLst/>
          <a:extLst>
            <a:ext uri="{909E8E84-426E-40dd-AFC4-6F175D3DCCD1}">
              <a14:hiddenFill xmlns:a14="http://schemas.microsoft.com/office/drawing/2010/main" xmlns="">
                <a:blipFill dpi="0" rotWithShape="0">
                  <a:blip r:embed="rId3"/>
                  <a:srcRect/>
                  <a:tile tx="0" ty="0" sx="100000" sy="100000" flip="none" algn="tl"/>
                </a:blip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a:latin typeface="Arial" charset="0"/>
              </a:rPr>
              <a:t>Platinum Catalyst</a:t>
            </a:r>
            <a:endParaRPr lang="en-US" sz="1800" b="1">
              <a:latin typeface="Arial" charset="0"/>
            </a:endParaRPr>
          </a:p>
        </p:txBody>
      </p:sp>
      <p:sp>
        <p:nvSpPr>
          <p:cNvPr id="38936" name="Rectangle 67" descr="Large confetti"/>
          <p:cNvSpPr>
            <a:spLocks noChangeArrowheads="1"/>
          </p:cNvSpPr>
          <p:nvPr/>
        </p:nvSpPr>
        <p:spPr bwMode="auto">
          <a:xfrm>
            <a:off x="901700" y="3733800"/>
            <a:ext cx="1828800" cy="292100"/>
          </a:xfrm>
          <a:prstGeom prst="rect">
            <a:avLst/>
          </a:prstGeom>
          <a:noFill/>
          <a:ln>
            <a:noFill/>
          </a:ln>
          <a:effectLst/>
          <a:extLst>
            <a:ext uri="{909E8E84-426E-40dd-AFC4-6F175D3DCCD1}">
              <a14:hiddenFill xmlns:a14="http://schemas.microsoft.com/office/drawing/2010/main" xmlns="">
                <a:blipFill dpi="0" rotWithShape="0">
                  <a:blip r:embed="rId3"/>
                  <a:srcRect/>
                  <a:tile tx="0" ty="0" sx="100000" sy="100000" flip="none" algn="tl"/>
                </a:blip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a:latin typeface="Arial" charset="0"/>
              </a:rPr>
              <a:t>Ceramic Coating</a:t>
            </a:r>
            <a:endParaRPr lang="en-US" sz="1800" b="1">
              <a:latin typeface="Arial" charset="0"/>
            </a:endParaRPr>
          </a:p>
        </p:txBody>
      </p:sp>
      <p:sp>
        <p:nvSpPr>
          <p:cNvPr id="38937" name="Line 68"/>
          <p:cNvSpPr>
            <a:spLocks noChangeShapeType="1"/>
          </p:cNvSpPr>
          <p:nvPr/>
        </p:nvSpPr>
        <p:spPr bwMode="auto">
          <a:xfrm>
            <a:off x="3200400" y="2209800"/>
            <a:ext cx="292100" cy="292100"/>
          </a:xfrm>
          <a:prstGeom prst="line">
            <a:avLst/>
          </a:prstGeom>
          <a:noFill/>
          <a:ln w="12700">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38938" name="Line 69"/>
          <p:cNvSpPr>
            <a:spLocks noChangeShapeType="1"/>
          </p:cNvSpPr>
          <p:nvPr/>
        </p:nvSpPr>
        <p:spPr bwMode="auto">
          <a:xfrm flipH="1">
            <a:off x="5549900" y="2209800"/>
            <a:ext cx="546100" cy="292100"/>
          </a:xfrm>
          <a:prstGeom prst="line">
            <a:avLst/>
          </a:prstGeom>
          <a:noFill/>
          <a:ln w="12700">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38939" name="Line 71"/>
          <p:cNvSpPr>
            <a:spLocks noChangeShapeType="1"/>
          </p:cNvSpPr>
          <p:nvPr/>
        </p:nvSpPr>
        <p:spPr bwMode="auto">
          <a:xfrm flipH="1">
            <a:off x="2806700" y="3022600"/>
            <a:ext cx="2006600" cy="774700"/>
          </a:xfrm>
          <a:prstGeom prst="line">
            <a:avLst/>
          </a:prstGeom>
          <a:noFill/>
          <a:ln w="12700">
            <a:solidFill>
              <a:schemeClr val="tx1"/>
            </a:solidFill>
            <a:round/>
            <a:headEnd type="triangle" w="med" len="me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8940" name="Line 72"/>
          <p:cNvSpPr>
            <a:spLocks noChangeShapeType="1"/>
          </p:cNvSpPr>
          <p:nvPr/>
        </p:nvSpPr>
        <p:spPr bwMode="auto">
          <a:xfrm flipH="1">
            <a:off x="2806700" y="3009900"/>
            <a:ext cx="546100" cy="787400"/>
          </a:xfrm>
          <a:prstGeom prst="line">
            <a:avLst/>
          </a:prstGeom>
          <a:noFill/>
          <a:ln w="12700">
            <a:solidFill>
              <a:schemeClr val="tx1"/>
            </a:solidFill>
            <a:round/>
            <a:headEnd type="triangle" w="med" len="me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8941" name="Line 73"/>
          <p:cNvSpPr>
            <a:spLocks noChangeShapeType="1"/>
          </p:cNvSpPr>
          <p:nvPr/>
        </p:nvSpPr>
        <p:spPr bwMode="auto">
          <a:xfrm>
            <a:off x="3594100" y="3048000"/>
            <a:ext cx="0" cy="13589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spAutoFit/>
          </a:bodyPr>
          <a:lstStyle/>
          <a:p>
            <a:endParaRPr lang="en-US"/>
          </a:p>
        </p:txBody>
      </p:sp>
      <p:sp>
        <p:nvSpPr>
          <p:cNvPr id="38942" name="Line 74"/>
          <p:cNvSpPr>
            <a:spLocks noChangeShapeType="1"/>
          </p:cNvSpPr>
          <p:nvPr/>
        </p:nvSpPr>
        <p:spPr bwMode="auto">
          <a:xfrm>
            <a:off x="4000500" y="3035300"/>
            <a:ext cx="0" cy="13081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38943" name="Line 75"/>
          <p:cNvSpPr>
            <a:spLocks noChangeShapeType="1"/>
          </p:cNvSpPr>
          <p:nvPr/>
        </p:nvSpPr>
        <p:spPr bwMode="auto">
          <a:xfrm>
            <a:off x="3594100" y="3048000"/>
            <a:ext cx="0" cy="13589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38944" name="Line 77"/>
          <p:cNvSpPr>
            <a:spLocks noChangeShapeType="1"/>
          </p:cNvSpPr>
          <p:nvPr/>
        </p:nvSpPr>
        <p:spPr bwMode="auto">
          <a:xfrm>
            <a:off x="5461000" y="2997200"/>
            <a:ext cx="0" cy="13843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38945" name="Line 78"/>
          <p:cNvSpPr>
            <a:spLocks noChangeShapeType="1"/>
          </p:cNvSpPr>
          <p:nvPr/>
        </p:nvSpPr>
        <p:spPr bwMode="auto">
          <a:xfrm>
            <a:off x="5054600" y="3060700"/>
            <a:ext cx="0" cy="12700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38946" name="Text Box 80"/>
          <p:cNvSpPr txBox="1">
            <a:spLocks noChangeArrowheads="1"/>
          </p:cNvSpPr>
          <p:nvPr/>
        </p:nvSpPr>
        <p:spPr bwMode="auto">
          <a:xfrm>
            <a:off x="2220913" y="5111750"/>
            <a:ext cx="4424362"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algn="ctr"/>
            <a:r>
              <a:rPr lang="en-US" sz="1200" b="1"/>
              <a:t>Four Wire Catalytic Bead Combustible Gas Sensor</a:t>
            </a:r>
          </a:p>
          <a:p>
            <a:pPr algn="ctr"/>
            <a:r>
              <a:rPr lang="en-US" sz="1200" b="1"/>
              <a:t>Constant Current</a:t>
            </a:r>
            <a:endParaRPr lang="en-US" b="1"/>
          </a:p>
        </p:txBody>
      </p:sp>
      <p:sp>
        <p:nvSpPr>
          <p:cNvPr id="38947" name="Oval 85"/>
          <p:cNvSpPr>
            <a:spLocks noChangeArrowheads="1"/>
          </p:cNvSpPr>
          <p:nvPr/>
        </p:nvSpPr>
        <p:spPr bwMode="auto">
          <a:xfrm>
            <a:off x="5397500" y="4305300"/>
            <a:ext cx="127000" cy="127000"/>
          </a:xfrm>
          <a:prstGeom prst="ellipse">
            <a:avLst/>
          </a:prstGeom>
          <a:solidFill>
            <a:schemeClr val="tx1"/>
          </a:solidFill>
          <a:ln w="9525">
            <a:solidFill>
              <a:schemeClr val="bg1"/>
            </a:solidFill>
            <a:round/>
            <a:headEnd/>
            <a:tailEnd/>
          </a:ln>
        </p:spPr>
        <p:txBody>
          <a:bodyPr wrap="none" anchor="ctr">
            <a:spAutoFit/>
          </a:bodyPr>
          <a:lstStyle/>
          <a:p>
            <a:pPr>
              <a:buFontTx/>
              <a:buChar char="•"/>
            </a:pPr>
            <a:endParaRPr lang="en-US"/>
          </a:p>
        </p:txBody>
      </p:sp>
      <p:sp>
        <p:nvSpPr>
          <p:cNvPr id="38948" name="Oval 86"/>
          <p:cNvSpPr>
            <a:spLocks noChangeArrowheads="1"/>
          </p:cNvSpPr>
          <p:nvPr/>
        </p:nvSpPr>
        <p:spPr bwMode="auto">
          <a:xfrm>
            <a:off x="3517900" y="4318000"/>
            <a:ext cx="127000" cy="127000"/>
          </a:xfrm>
          <a:prstGeom prst="ellipse">
            <a:avLst/>
          </a:prstGeom>
          <a:solidFill>
            <a:schemeClr val="tx1"/>
          </a:solidFill>
          <a:ln w="9525">
            <a:solidFill>
              <a:schemeClr val="bg1"/>
            </a:solidFill>
            <a:round/>
            <a:headEnd/>
            <a:tailEnd/>
          </a:ln>
        </p:spPr>
        <p:txBody>
          <a:bodyPr wrap="none" anchor="ctr">
            <a:spAutoFit/>
          </a:bodyPr>
          <a:lstStyle/>
          <a:p>
            <a:pPr>
              <a:buFontTx/>
              <a:buChar char="•"/>
            </a:pPr>
            <a:endParaRPr lang="en-US"/>
          </a:p>
        </p:txBody>
      </p:sp>
      <p:sp>
        <p:nvSpPr>
          <p:cNvPr id="38949" name="Oval 89"/>
          <p:cNvSpPr>
            <a:spLocks noChangeArrowheads="1"/>
          </p:cNvSpPr>
          <p:nvPr/>
        </p:nvSpPr>
        <p:spPr bwMode="auto">
          <a:xfrm>
            <a:off x="3937000" y="4318000"/>
            <a:ext cx="127000" cy="127000"/>
          </a:xfrm>
          <a:prstGeom prst="ellipse">
            <a:avLst/>
          </a:prstGeom>
          <a:solidFill>
            <a:schemeClr val="tx1"/>
          </a:solidFill>
          <a:ln w="9525">
            <a:solidFill>
              <a:schemeClr val="bg1"/>
            </a:solidFill>
            <a:round/>
            <a:headEnd/>
            <a:tailEnd/>
          </a:ln>
        </p:spPr>
        <p:txBody>
          <a:bodyPr wrap="none" anchor="ctr">
            <a:spAutoFit/>
          </a:bodyPr>
          <a:lstStyle/>
          <a:p>
            <a:pPr>
              <a:buFontTx/>
              <a:buChar char="•"/>
            </a:pPr>
            <a:endParaRPr lang="en-US"/>
          </a:p>
        </p:txBody>
      </p:sp>
      <p:sp>
        <p:nvSpPr>
          <p:cNvPr id="38950" name="Oval 91"/>
          <p:cNvSpPr>
            <a:spLocks noChangeArrowheads="1"/>
          </p:cNvSpPr>
          <p:nvPr/>
        </p:nvSpPr>
        <p:spPr bwMode="auto">
          <a:xfrm>
            <a:off x="4991100" y="4318000"/>
            <a:ext cx="127000" cy="127000"/>
          </a:xfrm>
          <a:prstGeom prst="ellipse">
            <a:avLst/>
          </a:prstGeom>
          <a:solidFill>
            <a:schemeClr val="tx1"/>
          </a:solidFill>
          <a:ln w="9525">
            <a:solidFill>
              <a:schemeClr val="bg1"/>
            </a:solidFill>
            <a:round/>
            <a:headEnd/>
            <a:tailEnd/>
          </a:ln>
        </p:spPr>
        <p:txBody>
          <a:bodyPr wrap="none" anchor="ctr">
            <a:spAutoFit/>
          </a:bodyPr>
          <a:lstStyle/>
          <a:p>
            <a:pPr>
              <a:buFontTx/>
              <a:buChar char="•"/>
            </a:pPr>
            <a:endParaRPr lang="en-US"/>
          </a:p>
        </p:txBody>
      </p:sp>
      <p:sp>
        <p:nvSpPr>
          <p:cNvPr id="38951" name="Line 93"/>
          <p:cNvSpPr>
            <a:spLocks noChangeShapeType="1"/>
          </p:cNvSpPr>
          <p:nvPr/>
        </p:nvSpPr>
        <p:spPr bwMode="auto">
          <a:xfrm flipH="1" flipV="1">
            <a:off x="5472113" y="2859088"/>
            <a:ext cx="1131887" cy="465137"/>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spAutoFit/>
          </a:bodyPr>
          <a:lstStyle/>
          <a:p>
            <a:endParaRPr lang="en-US"/>
          </a:p>
        </p:txBody>
      </p:sp>
    </p:spTree>
  </p:cSld>
  <p:clrMapOvr>
    <a:masterClrMapping/>
  </p:clrMapOvr>
  <p:transition>
    <p:zo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p:cNvSpPr>
          <p:nvPr>
            <p:ph type="title"/>
          </p:nvPr>
        </p:nvSpPr>
        <p:spPr/>
        <p:txBody>
          <a:bodyPr/>
          <a:lstStyle/>
          <a:p>
            <a:pPr eaLnBrk="1" hangingPunct="1"/>
            <a:r>
              <a:rPr lang="en-US">
                <a:latin typeface="Arial" charset="0"/>
                <a:cs typeface="Arial" charset="0"/>
              </a:rPr>
              <a:t>Catalytic Oxidation</a:t>
            </a:r>
          </a:p>
        </p:txBody>
      </p:sp>
      <p:sp>
        <p:nvSpPr>
          <p:cNvPr id="40962" name="Slide Number Placeholder 4"/>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1F7561F9-5BB7-5342-89E0-8F97AC5AAA87}" type="slidenum">
              <a:rPr lang="en-US" sz="1000">
                <a:solidFill>
                  <a:srgbClr val="898989"/>
                </a:solidFill>
                <a:latin typeface="Century Gothic" charset="0"/>
              </a:rPr>
              <a:pPr/>
              <a:t>19</a:t>
            </a:fld>
            <a:endParaRPr lang="en-US" sz="1000">
              <a:solidFill>
                <a:srgbClr val="898989"/>
              </a:solidFill>
              <a:latin typeface="Century Gothic" charset="0"/>
            </a:endParaRPr>
          </a:p>
        </p:txBody>
      </p:sp>
      <p:sp>
        <p:nvSpPr>
          <p:cNvPr id="40963" name="Oval 3" descr="Large confetti"/>
          <p:cNvSpPr>
            <a:spLocks noChangeArrowheads="1"/>
          </p:cNvSpPr>
          <p:nvPr/>
        </p:nvSpPr>
        <p:spPr bwMode="auto">
          <a:xfrm>
            <a:off x="38227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64" name="Oval 4" descr="Large confetti"/>
          <p:cNvSpPr>
            <a:spLocks noChangeArrowheads="1"/>
          </p:cNvSpPr>
          <p:nvPr/>
        </p:nvSpPr>
        <p:spPr bwMode="auto">
          <a:xfrm>
            <a:off x="38989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65" name="Oval 5" descr="Large confetti"/>
          <p:cNvSpPr>
            <a:spLocks noChangeArrowheads="1"/>
          </p:cNvSpPr>
          <p:nvPr/>
        </p:nvSpPr>
        <p:spPr bwMode="auto">
          <a:xfrm>
            <a:off x="39751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66" name="Oval 6" descr="Large confetti"/>
          <p:cNvSpPr>
            <a:spLocks noChangeArrowheads="1"/>
          </p:cNvSpPr>
          <p:nvPr/>
        </p:nvSpPr>
        <p:spPr bwMode="auto">
          <a:xfrm>
            <a:off x="40513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67" name="Oval 7" descr="Large confetti"/>
          <p:cNvSpPr>
            <a:spLocks noChangeArrowheads="1"/>
          </p:cNvSpPr>
          <p:nvPr/>
        </p:nvSpPr>
        <p:spPr bwMode="auto">
          <a:xfrm>
            <a:off x="40513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68" name="Oval 8" descr="Large confetti"/>
          <p:cNvSpPr>
            <a:spLocks noChangeArrowheads="1"/>
          </p:cNvSpPr>
          <p:nvPr/>
        </p:nvSpPr>
        <p:spPr bwMode="auto">
          <a:xfrm>
            <a:off x="41275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69" name="Oval 9" descr="Large confetti"/>
          <p:cNvSpPr>
            <a:spLocks noChangeArrowheads="1"/>
          </p:cNvSpPr>
          <p:nvPr/>
        </p:nvSpPr>
        <p:spPr bwMode="auto">
          <a:xfrm>
            <a:off x="41275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70" name="Oval 10" descr="Large confetti"/>
          <p:cNvSpPr>
            <a:spLocks noChangeArrowheads="1"/>
          </p:cNvSpPr>
          <p:nvPr/>
        </p:nvSpPr>
        <p:spPr bwMode="auto">
          <a:xfrm>
            <a:off x="52705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71" name="Oval 11" descr="Large confetti"/>
          <p:cNvSpPr>
            <a:spLocks noChangeArrowheads="1"/>
          </p:cNvSpPr>
          <p:nvPr/>
        </p:nvSpPr>
        <p:spPr bwMode="auto">
          <a:xfrm>
            <a:off x="53467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72" name="Oval 12" descr="Large confetti"/>
          <p:cNvSpPr>
            <a:spLocks noChangeArrowheads="1"/>
          </p:cNvSpPr>
          <p:nvPr/>
        </p:nvSpPr>
        <p:spPr bwMode="auto">
          <a:xfrm>
            <a:off x="54229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73" name="Oval 13" descr="Large confetti"/>
          <p:cNvSpPr>
            <a:spLocks noChangeArrowheads="1"/>
          </p:cNvSpPr>
          <p:nvPr/>
        </p:nvSpPr>
        <p:spPr bwMode="auto">
          <a:xfrm>
            <a:off x="54991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74" name="Oval 14" descr="Large confetti"/>
          <p:cNvSpPr>
            <a:spLocks noChangeArrowheads="1"/>
          </p:cNvSpPr>
          <p:nvPr/>
        </p:nvSpPr>
        <p:spPr bwMode="auto">
          <a:xfrm>
            <a:off x="54991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75" name="Oval 15" descr="Large confetti"/>
          <p:cNvSpPr>
            <a:spLocks noChangeArrowheads="1"/>
          </p:cNvSpPr>
          <p:nvPr/>
        </p:nvSpPr>
        <p:spPr bwMode="auto">
          <a:xfrm>
            <a:off x="55753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76" name="Oval 16" descr="Large confetti"/>
          <p:cNvSpPr>
            <a:spLocks noChangeArrowheads="1"/>
          </p:cNvSpPr>
          <p:nvPr/>
        </p:nvSpPr>
        <p:spPr bwMode="auto">
          <a:xfrm>
            <a:off x="5575300" y="3286125"/>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77" name="Line 18"/>
          <p:cNvSpPr>
            <a:spLocks noChangeShapeType="1"/>
          </p:cNvSpPr>
          <p:nvPr/>
        </p:nvSpPr>
        <p:spPr bwMode="auto">
          <a:xfrm>
            <a:off x="4273550" y="3667125"/>
            <a:ext cx="0" cy="13208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40978" name="Line 19"/>
          <p:cNvSpPr>
            <a:spLocks noChangeShapeType="1"/>
          </p:cNvSpPr>
          <p:nvPr/>
        </p:nvSpPr>
        <p:spPr bwMode="auto">
          <a:xfrm>
            <a:off x="5264150" y="3667125"/>
            <a:ext cx="4763" cy="13335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40979" name="Oval 23" descr="Large confetti"/>
          <p:cNvSpPr>
            <a:spLocks noChangeArrowheads="1"/>
          </p:cNvSpPr>
          <p:nvPr/>
        </p:nvSpPr>
        <p:spPr bwMode="auto">
          <a:xfrm>
            <a:off x="3600450" y="3140075"/>
            <a:ext cx="889000" cy="812800"/>
          </a:xfrm>
          <a:prstGeom prst="ellipse">
            <a:avLst/>
          </a:prstGeom>
          <a:noFill/>
          <a:ln w="38100">
            <a:solidFill>
              <a:srgbClr val="F63F1B"/>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80" name="Oval 24" descr="Large confetti"/>
          <p:cNvSpPr>
            <a:spLocks noChangeArrowheads="1"/>
          </p:cNvSpPr>
          <p:nvPr/>
        </p:nvSpPr>
        <p:spPr bwMode="auto">
          <a:xfrm>
            <a:off x="5048250" y="3140075"/>
            <a:ext cx="889000" cy="812800"/>
          </a:xfrm>
          <a:prstGeom prst="ellipse">
            <a:avLst/>
          </a:prstGeom>
          <a:noFill/>
          <a:ln w="38100">
            <a:solidFill>
              <a:srgbClr val="000099"/>
            </a:solidFill>
            <a:round/>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81" name="Rectangle 27" descr="Large confetti"/>
          <p:cNvSpPr>
            <a:spLocks noChangeArrowheads="1"/>
          </p:cNvSpPr>
          <p:nvPr/>
        </p:nvSpPr>
        <p:spPr bwMode="auto">
          <a:xfrm>
            <a:off x="3632200" y="5114925"/>
            <a:ext cx="927100" cy="292100"/>
          </a:xfrm>
          <a:prstGeom prst="rect">
            <a:avLst/>
          </a:prstGeom>
          <a:noFill/>
          <a:ln>
            <a:noFill/>
          </a:ln>
          <a:effectLst/>
          <a:extLst>
            <a:ext uri="{909E8E84-426E-40dd-AFC4-6F175D3DCCD1}">
              <a14:hiddenFill xmlns:a14="http://schemas.microsoft.com/office/drawing/2010/main" xmlns="">
                <a:blipFill dpi="0" rotWithShape="0">
                  <a:blip r:embed="rId3"/>
                  <a:srcRect/>
                  <a:tile tx="0" ty="0" sx="100000" sy="100000" flip="none" algn="tl"/>
                </a:blip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b="1">
                <a:latin typeface="Arial" charset="0"/>
              </a:rPr>
              <a:t>Active</a:t>
            </a:r>
            <a:r>
              <a:rPr lang="en-US" sz="1800" b="1">
                <a:latin typeface="Times New Roman" charset="0"/>
              </a:rPr>
              <a:t>  </a:t>
            </a:r>
          </a:p>
        </p:txBody>
      </p:sp>
      <p:sp>
        <p:nvSpPr>
          <p:cNvPr id="40982" name="Rectangle 28" descr="Large confetti"/>
          <p:cNvSpPr>
            <a:spLocks noChangeArrowheads="1"/>
          </p:cNvSpPr>
          <p:nvPr/>
        </p:nvSpPr>
        <p:spPr bwMode="auto">
          <a:xfrm>
            <a:off x="4953000" y="5114925"/>
            <a:ext cx="1231900" cy="292100"/>
          </a:xfrm>
          <a:prstGeom prst="rect">
            <a:avLst/>
          </a:prstGeom>
          <a:noFill/>
          <a:ln>
            <a:noFill/>
          </a:ln>
          <a:effectLst/>
          <a:extLst>
            <a:ext uri="{909E8E84-426E-40dd-AFC4-6F175D3DCCD1}">
              <a14:hiddenFill xmlns:a14="http://schemas.microsoft.com/office/drawing/2010/main" xmlns="">
                <a:blipFill dpi="0" rotWithShape="0">
                  <a:blip r:embed="rId3"/>
                  <a:srcRect/>
                  <a:tile tx="0" ty="0" sx="100000" sy="100000" flip="none" algn="tl"/>
                </a:blip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b="1">
                <a:latin typeface="Arial" charset="0"/>
              </a:rPr>
              <a:t>Reference</a:t>
            </a:r>
            <a:endParaRPr lang="en-US" sz="1800" b="1">
              <a:latin typeface="Times New Roman" charset="0"/>
            </a:endParaRPr>
          </a:p>
        </p:txBody>
      </p:sp>
      <p:sp>
        <p:nvSpPr>
          <p:cNvPr id="1541149" name="AutoShape 29" descr="Large confetti"/>
          <p:cNvSpPr>
            <a:spLocks noChangeArrowheads="1"/>
          </p:cNvSpPr>
          <p:nvPr/>
        </p:nvSpPr>
        <p:spPr bwMode="auto">
          <a:xfrm>
            <a:off x="3232150" y="2771775"/>
            <a:ext cx="1625600" cy="1549400"/>
          </a:xfrm>
          <a:prstGeom prst="star16">
            <a:avLst>
              <a:gd name="adj" fmla="val 37500"/>
            </a:avLst>
          </a:prstGeom>
          <a:noFill/>
          <a:ln w="50800">
            <a:solidFill>
              <a:srgbClr val="F4120C"/>
            </a:solidFill>
            <a:miter lim="800000"/>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40984" name="Oval 30"/>
          <p:cNvSpPr>
            <a:spLocks noChangeArrowheads="1"/>
          </p:cNvSpPr>
          <p:nvPr/>
        </p:nvSpPr>
        <p:spPr bwMode="auto">
          <a:xfrm>
            <a:off x="3365500" y="2295525"/>
            <a:ext cx="139700" cy="139700"/>
          </a:xfrm>
          <a:prstGeom prst="ellipse">
            <a:avLst/>
          </a:prstGeom>
          <a:solidFill>
            <a:srgbClr val="FF66FF"/>
          </a:solidFill>
          <a:ln w="12700">
            <a:solidFill>
              <a:schemeClr val="tx1"/>
            </a:solidFill>
            <a:round/>
            <a:headEnd/>
            <a:tailEnd/>
          </a:ln>
        </p:spPr>
        <p:txBody>
          <a:bodyPr wrap="none" anchor="ctr"/>
          <a:lstStyle/>
          <a:p>
            <a:pPr>
              <a:buFontTx/>
              <a:buChar char="•"/>
            </a:pPr>
            <a:endParaRPr lang="en-US"/>
          </a:p>
        </p:txBody>
      </p:sp>
      <p:sp>
        <p:nvSpPr>
          <p:cNvPr id="40985" name="Oval 31"/>
          <p:cNvSpPr>
            <a:spLocks noChangeArrowheads="1"/>
          </p:cNvSpPr>
          <p:nvPr/>
        </p:nvSpPr>
        <p:spPr bwMode="auto">
          <a:xfrm>
            <a:off x="2908300" y="2676525"/>
            <a:ext cx="139700" cy="139700"/>
          </a:xfrm>
          <a:prstGeom prst="ellipse">
            <a:avLst/>
          </a:prstGeom>
          <a:solidFill>
            <a:srgbClr val="0099CC"/>
          </a:solidFill>
          <a:ln w="12700">
            <a:solidFill>
              <a:schemeClr val="tx1"/>
            </a:solidFill>
            <a:round/>
            <a:headEnd/>
            <a:tailEnd/>
          </a:ln>
        </p:spPr>
        <p:txBody>
          <a:bodyPr wrap="none" anchor="ctr"/>
          <a:lstStyle/>
          <a:p>
            <a:pPr>
              <a:buFontTx/>
              <a:buChar char="•"/>
            </a:pPr>
            <a:endParaRPr lang="en-US"/>
          </a:p>
        </p:txBody>
      </p:sp>
      <p:sp>
        <p:nvSpPr>
          <p:cNvPr id="40986" name="Oval 32"/>
          <p:cNvSpPr>
            <a:spLocks noChangeArrowheads="1"/>
          </p:cNvSpPr>
          <p:nvPr/>
        </p:nvSpPr>
        <p:spPr bwMode="auto">
          <a:xfrm>
            <a:off x="2755900" y="2219325"/>
            <a:ext cx="139700" cy="139700"/>
          </a:xfrm>
          <a:prstGeom prst="ellipse">
            <a:avLst/>
          </a:prstGeom>
          <a:solidFill>
            <a:srgbClr val="0099CC"/>
          </a:solidFill>
          <a:ln w="12700">
            <a:solidFill>
              <a:schemeClr val="tx1"/>
            </a:solidFill>
            <a:round/>
            <a:headEnd/>
            <a:tailEnd/>
          </a:ln>
        </p:spPr>
        <p:txBody>
          <a:bodyPr wrap="none" anchor="ctr"/>
          <a:lstStyle/>
          <a:p>
            <a:pPr>
              <a:buFontTx/>
              <a:buChar char="•"/>
            </a:pPr>
            <a:endParaRPr lang="en-US"/>
          </a:p>
        </p:txBody>
      </p:sp>
      <p:sp>
        <p:nvSpPr>
          <p:cNvPr id="40987" name="Oval 33"/>
          <p:cNvSpPr>
            <a:spLocks noChangeArrowheads="1"/>
          </p:cNvSpPr>
          <p:nvPr/>
        </p:nvSpPr>
        <p:spPr bwMode="auto">
          <a:xfrm>
            <a:off x="4356100" y="2524125"/>
            <a:ext cx="139700" cy="139700"/>
          </a:xfrm>
          <a:prstGeom prst="ellipse">
            <a:avLst/>
          </a:prstGeom>
          <a:solidFill>
            <a:srgbClr val="FF66FF"/>
          </a:solidFill>
          <a:ln w="12700">
            <a:solidFill>
              <a:schemeClr val="tx1"/>
            </a:solidFill>
            <a:round/>
            <a:headEnd/>
            <a:tailEnd/>
          </a:ln>
        </p:spPr>
        <p:txBody>
          <a:bodyPr wrap="none" anchor="ctr"/>
          <a:lstStyle/>
          <a:p>
            <a:pPr>
              <a:buFontTx/>
              <a:buChar char="•"/>
            </a:pPr>
            <a:endParaRPr lang="en-US"/>
          </a:p>
        </p:txBody>
      </p:sp>
      <p:sp>
        <p:nvSpPr>
          <p:cNvPr id="40988" name="Oval 34"/>
          <p:cNvSpPr>
            <a:spLocks noChangeArrowheads="1"/>
          </p:cNvSpPr>
          <p:nvPr/>
        </p:nvSpPr>
        <p:spPr bwMode="auto">
          <a:xfrm>
            <a:off x="5041900" y="2600325"/>
            <a:ext cx="139700" cy="139700"/>
          </a:xfrm>
          <a:prstGeom prst="ellipse">
            <a:avLst/>
          </a:prstGeom>
          <a:solidFill>
            <a:schemeClr val="accent1"/>
          </a:solidFill>
          <a:ln w="12700">
            <a:solidFill>
              <a:schemeClr val="tx1"/>
            </a:solidFill>
            <a:round/>
            <a:headEnd/>
            <a:tailEnd/>
          </a:ln>
        </p:spPr>
        <p:txBody>
          <a:bodyPr wrap="none" anchor="ctr"/>
          <a:lstStyle/>
          <a:p>
            <a:pPr>
              <a:buFontTx/>
              <a:buChar char="•"/>
            </a:pPr>
            <a:endParaRPr lang="en-US"/>
          </a:p>
        </p:txBody>
      </p:sp>
      <p:sp>
        <p:nvSpPr>
          <p:cNvPr id="40989" name="Oval 35"/>
          <p:cNvSpPr>
            <a:spLocks noChangeArrowheads="1"/>
          </p:cNvSpPr>
          <p:nvPr/>
        </p:nvSpPr>
        <p:spPr bwMode="auto">
          <a:xfrm>
            <a:off x="5651500" y="2676525"/>
            <a:ext cx="139700" cy="139700"/>
          </a:xfrm>
          <a:prstGeom prst="ellipse">
            <a:avLst/>
          </a:prstGeom>
          <a:solidFill>
            <a:srgbClr val="FF66FF"/>
          </a:solidFill>
          <a:ln w="12700">
            <a:solidFill>
              <a:schemeClr val="tx1"/>
            </a:solidFill>
            <a:round/>
            <a:headEnd/>
            <a:tailEnd/>
          </a:ln>
        </p:spPr>
        <p:txBody>
          <a:bodyPr wrap="none" anchor="ctr"/>
          <a:lstStyle/>
          <a:p>
            <a:pPr>
              <a:buFontTx/>
              <a:buChar char="•"/>
            </a:pPr>
            <a:endParaRPr lang="en-US"/>
          </a:p>
        </p:txBody>
      </p:sp>
      <p:sp>
        <p:nvSpPr>
          <p:cNvPr id="40990" name="Oval 36"/>
          <p:cNvSpPr>
            <a:spLocks noChangeArrowheads="1"/>
          </p:cNvSpPr>
          <p:nvPr/>
        </p:nvSpPr>
        <p:spPr bwMode="auto">
          <a:xfrm>
            <a:off x="3060700" y="3133725"/>
            <a:ext cx="139700" cy="139700"/>
          </a:xfrm>
          <a:prstGeom prst="ellipse">
            <a:avLst/>
          </a:prstGeom>
          <a:solidFill>
            <a:srgbClr val="FF66FF"/>
          </a:solidFill>
          <a:ln w="12700">
            <a:solidFill>
              <a:schemeClr val="tx1"/>
            </a:solidFill>
            <a:round/>
            <a:headEnd/>
            <a:tailEnd/>
          </a:ln>
        </p:spPr>
        <p:txBody>
          <a:bodyPr wrap="none" anchor="ctr"/>
          <a:lstStyle/>
          <a:p>
            <a:pPr>
              <a:buFontTx/>
              <a:buChar char="•"/>
            </a:pPr>
            <a:endParaRPr lang="en-US"/>
          </a:p>
        </p:txBody>
      </p:sp>
      <p:sp>
        <p:nvSpPr>
          <p:cNvPr id="40991" name="Oval 37"/>
          <p:cNvSpPr>
            <a:spLocks noChangeArrowheads="1"/>
          </p:cNvSpPr>
          <p:nvPr/>
        </p:nvSpPr>
        <p:spPr bwMode="auto">
          <a:xfrm>
            <a:off x="4279900" y="2905125"/>
            <a:ext cx="139700" cy="139700"/>
          </a:xfrm>
          <a:prstGeom prst="ellipse">
            <a:avLst/>
          </a:prstGeom>
          <a:solidFill>
            <a:schemeClr val="accent1"/>
          </a:solidFill>
          <a:ln w="12700">
            <a:solidFill>
              <a:schemeClr val="tx1"/>
            </a:solidFill>
            <a:round/>
            <a:headEnd/>
            <a:tailEnd/>
          </a:ln>
        </p:spPr>
        <p:txBody>
          <a:bodyPr wrap="none" anchor="ctr"/>
          <a:lstStyle/>
          <a:p>
            <a:pPr>
              <a:buFontTx/>
              <a:buChar char="•"/>
            </a:pPr>
            <a:endParaRPr lang="en-US"/>
          </a:p>
        </p:txBody>
      </p:sp>
      <p:sp>
        <p:nvSpPr>
          <p:cNvPr id="40992" name="Oval 38"/>
          <p:cNvSpPr>
            <a:spLocks noChangeArrowheads="1"/>
          </p:cNvSpPr>
          <p:nvPr/>
        </p:nvSpPr>
        <p:spPr bwMode="auto">
          <a:xfrm>
            <a:off x="6108700" y="3438525"/>
            <a:ext cx="139700" cy="139700"/>
          </a:xfrm>
          <a:prstGeom prst="ellipse">
            <a:avLst/>
          </a:prstGeom>
          <a:solidFill>
            <a:srgbClr val="FF66FF"/>
          </a:solidFill>
          <a:ln w="12700">
            <a:solidFill>
              <a:schemeClr val="tx1"/>
            </a:solidFill>
            <a:round/>
            <a:headEnd/>
            <a:tailEnd/>
          </a:ln>
        </p:spPr>
        <p:txBody>
          <a:bodyPr wrap="none" anchor="ctr"/>
          <a:lstStyle/>
          <a:p>
            <a:pPr>
              <a:buFontTx/>
              <a:buChar char="•"/>
            </a:pPr>
            <a:endParaRPr lang="en-US"/>
          </a:p>
        </p:txBody>
      </p:sp>
      <p:sp>
        <p:nvSpPr>
          <p:cNvPr id="40993" name="Oval 39"/>
          <p:cNvSpPr>
            <a:spLocks noChangeArrowheads="1"/>
          </p:cNvSpPr>
          <p:nvPr/>
        </p:nvSpPr>
        <p:spPr bwMode="auto">
          <a:xfrm>
            <a:off x="3136900" y="4352925"/>
            <a:ext cx="139700" cy="139700"/>
          </a:xfrm>
          <a:prstGeom prst="ellipse">
            <a:avLst/>
          </a:prstGeom>
          <a:solidFill>
            <a:srgbClr val="FF66FF"/>
          </a:solidFill>
          <a:ln w="12700">
            <a:solidFill>
              <a:schemeClr val="tx1"/>
            </a:solidFill>
            <a:round/>
            <a:headEnd/>
            <a:tailEnd/>
          </a:ln>
        </p:spPr>
        <p:txBody>
          <a:bodyPr wrap="none" anchor="ctr"/>
          <a:lstStyle/>
          <a:p>
            <a:pPr>
              <a:buFontTx/>
              <a:buChar char="•"/>
            </a:pPr>
            <a:endParaRPr lang="en-US"/>
          </a:p>
        </p:txBody>
      </p:sp>
      <p:sp>
        <p:nvSpPr>
          <p:cNvPr id="40994" name="Oval 40"/>
          <p:cNvSpPr>
            <a:spLocks noChangeArrowheads="1"/>
          </p:cNvSpPr>
          <p:nvPr/>
        </p:nvSpPr>
        <p:spPr bwMode="auto">
          <a:xfrm>
            <a:off x="6337300" y="2905125"/>
            <a:ext cx="139700" cy="139700"/>
          </a:xfrm>
          <a:prstGeom prst="ellipse">
            <a:avLst/>
          </a:prstGeom>
          <a:solidFill>
            <a:srgbClr val="0099CC"/>
          </a:solidFill>
          <a:ln w="12700">
            <a:solidFill>
              <a:schemeClr val="tx1"/>
            </a:solidFill>
            <a:round/>
            <a:headEnd/>
            <a:tailEnd/>
          </a:ln>
        </p:spPr>
        <p:txBody>
          <a:bodyPr wrap="none" anchor="ctr"/>
          <a:lstStyle/>
          <a:p>
            <a:pPr>
              <a:buFontTx/>
              <a:buChar char="•"/>
            </a:pPr>
            <a:endParaRPr lang="en-US"/>
          </a:p>
        </p:txBody>
      </p:sp>
      <p:sp>
        <p:nvSpPr>
          <p:cNvPr id="40995" name="Oval 41"/>
          <p:cNvSpPr>
            <a:spLocks noChangeArrowheads="1"/>
          </p:cNvSpPr>
          <p:nvPr/>
        </p:nvSpPr>
        <p:spPr bwMode="auto">
          <a:xfrm>
            <a:off x="5041900" y="3362325"/>
            <a:ext cx="139700" cy="139700"/>
          </a:xfrm>
          <a:prstGeom prst="ellipse">
            <a:avLst/>
          </a:prstGeom>
          <a:solidFill>
            <a:schemeClr val="accent1"/>
          </a:solidFill>
          <a:ln w="12700">
            <a:solidFill>
              <a:schemeClr val="tx1"/>
            </a:solidFill>
            <a:round/>
            <a:headEnd/>
            <a:tailEnd/>
          </a:ln>
        </p:spPr>
        <p:txBody>
          <a:bodyPr wrap="none" anchor="ctr"/>
          <a:lstStyle/>
          <a:p>
            <a:pPr>
              <a:buFontTx/>
              <a:buChar char="•"/>
            </a:pPr>
            <a:endParaRPr lang="en-US"/>
          </a:p>
        </p:txBody>
      </p:sp>
      <p:sp>
        <p:nvSpPr>
          <p:cNvPr id="40996" name="Oval 42"/>
          <p:cNvSpPr>
            <a:spLocks noChangeArrowheads="1"/>
          </p:cNvSpPr>
          <p:nvPr/>
        </p:nvSpPr>
        <p:spPr bwMode="auto">
          <a:xfrm>
            <a:off x="4051300" y="2066925"/>
            <a:ext cx="139700" cy="139700"/>
          </a:xfrm>
          <a:prstGeom prst="ellipse">
            <a:avLst/>
          </a:prstGeom>
          <a:solidFill>
            <a:srgbClr val="FF66FF"/>
          </a:solidFill>
          <a:ln w="12700">
            <a:solidFill>
              <a:schemeClr val="tx1"/>
            </a:solidFill>
            <a:round/>
            <a:headEnd/>
            <a:tailEnd/>
          </a:ln>
        </p:spPr>
        <p:txBody>
          <a:bodyPr wrap="none" anchor="ctr"/>
          <a:lstStyle/>
          <a:p>
            <a:pPr>
              <a:buFontTx/>
              <a:buChar char="•"/>
            </a:pPr>
            <a:endParaRPr lang="en-US"/>
          </a:p>
        </p:txBody>
      </p:sp>
      <p:sp>
        <p:nvSpPr>
          <p:cNvPr id="40997" name="Oval 43"/>
          <p:cNvSpPr>
            <a:spLocks noChangeArrowheads="1"/>
          </p:cNvSpPr>
          <p:nvPr/>
        </p:nvSpPr>
        <p:spPr bwMode="auto">
          <a:xfrm>
            <a:off x="4965700" y="1990725"/>
            <a:ext cx="139700" cy="139700"/>
          </a:xfrm>
          <a:prstGeom prst="ellipse">
            <a:avLst/>
          </a:prstGeom>
          <a:solidFill>
            <a:schemeClr val="accent1"/>
          </a:solidFill>
          <a:ln w="12700">
            <a:solidFill>
              <a:schemeClr val="tx1"/>
            </a:solidFill>
            <a:round/>
            <a:headEnd/>
            <a:tailEnd/>
          </a:ln>
        </p:spPr>
        <p:txBody>
          <a:bodyPr wrap="none" anchor="ctr"/>
          <a:lstStyle/>
          <a:p>
            <a:pPr>
              <a:buFontTx/>
              <a:buChar char="•"/>
            </a:pPr>
            <a:endParaRPr lang="en-US"/>
          </a:p>
        </p:txBody>
      </p:sp>
      <p:sp>
        <p:nvSpPr>
          <p:cNvPr id="40998" name="Oval 44"/>
          <p:cNvSpPr>
            <a:spLocks noChangeArrowheads="1"/>
          </p:cNvSpPr>
          <p:nvPr/>
        </p:nvSpPr>
        <p:spPr bwMode="auto">
          <a:xfrm>
            <a:off x="6108700" y="2219325"/>
            <a:ext cx="139700" cy="139700"/>
          </a:xfrm>
          <a:prstGeom prst="ellipse">
            <a:avLst/>
          </a:prstGeom>
          <a:solidFill>
            <a:schemeClr val="accent1"/>
          </a:solidFill>
          <a:ln w="12700">
            <a:solidFill>
              <a:schemeClr val="tx1"/>
            </a:solidFill>
            <a:round/>
            <a:headEnd/>
            <a:tailEnd/>
          </a:ln>
        </p:spPr>
        <p:txBody>
          <a:bodyPr wrap="none" anchor="ctr"/>
          <a:lstStyle/>
          <a:p>
            <a:pPr>
              <a:buFontTx/>
              <a:buChar char="•"/>
            </a:pPr>
            <a:endParaRPr lang="en-US"/>
          </a:p>
        </p:txBody>
      </p:sp>
      <p:sp>
        <p:nvSpPr>
          <p:cNvPr id="40999" name="Oval 45"/>
          <p:cNvSpPr>
            <a:spLocks noChangeArrowheads="1"/>
          </p:cNvSpPr>
          <p:nvPr/>
        </p:nvSpPr>
        <p:spPr bwMode="auto">
          <a:xfrm>
            <a:off x="4889500" y="2905125"/>
            <a:ext cx="139700" cy="139700"/>
          </a:xfrm>
          <a:prstGeom prst="ellipse">
            <a:avLst/>
          </a:prstGeom>
          <a:solidFill>
            <a:schemeClr val="accent1"/>
          </a:solidFill>
          <a:ln w="12700">
            <a:solidFill>
              <a:schemeClr val="tx1"/>
            </a:solidFill>
            <a:round/>
            <a:headEnd/>
            <a:tailEnd/>
          </a:ln>
        </p:spPr>
        <p:txBody>
          <a:bodyPr wrap="none" anchor="ctr"/>
          <a:lstStyle/>
          <a:p>
            <a:pPr>
              <a:buFontTx/>
              <a:buChar char="•"/>
            </a:pPr>
            <a:endParaRPr lang="en-US"/>
          </a:p>
        </p:txBody>
      </p:sp>
      <p:sp>
        <p:nvSpPr>
          <p:cNvPr id="41000" name="Oval 46"/>
          <p:cNvSpPr>
            <a:spLocks noChangeArrowheads="1"/>
          </p:cNvSpPr>
          <p:nvPr/>
        </p:nvSpPr>
        <p:spPr bwMode="auto">
          <a:xfrm>
            <a:off x="3822700" y="2524125"/>
            <a:ext cx="139700" cy="139700"/>
          </a:xfrm>
          <a:prstGeom prst="ellipse">
            <a:avLst/>
          </a:prstGeom>
          <a:solidFill>
            <a:schemeClr val="hlink"/>
          </a:solidFill>
          <a:ln w="12700">
            <a:solidFill>
              <a:schemeClr val="tx1"/>
            </a:solidFill>
            <a:round/>
            <a:headEnd/>
            <a:tailEnd/>
          </a:ln>
        </p:spPr>
        <p:txBody>
          <a:bodyPr wrap="none" anchor="ctr"/>
          <a:lstStyle/>
          <a:p>
            <a:pPr>
              <a:buFontTx/>
              <a:buChar char="•"/>
            </a:pPr>
            <a:endParaRPr lang="en-US"/>
          </a:p>
        </p:txBody>
      </p:sp>
      <p:sp>
        <p:nvSpPr>
          <p:cNvPr id="41001" name="Oval 47"/>
          <p:cNvSpPr>
            <a:spLocks noChangeArrowheads="1"/>
          </p:cNvSpPr>
          <p:nvPr/>
        </p:nvSpPr>
        <p:spPr bwMode="auto">
          <a:xfrm>
            <a:off x="3365500" y="2676525"/>
            <a:ext cx="139700" cy="139700"/>
          </a:xfrm>
          <a:prstGeom prst="ellipse">
            <a:avLst/>
          </a:prstGeom>
          <a:solidFill>
            <a:schemeClr val="hlink"/>
          </a:solidFill>
          <a:ln w="12700">
            <a:solidFill>
              <a:schemeClr val="tx1"/>
            </a:solidFill>
            <a:round/>
            <a:headEnd/>
            <a:tailEnd/>
          </a:ln>
        </p:spPr>
        <p:txBody>
          <a:bodyPr wrap="none" anchor="ctr"/>
          <a:lstStyle/>
          <a:p>
            <a:pPr>
              <a:buFontTx/>
              <a:buChar char="•"/>
            </a:pPr>
            <a:endParaRPr lang="en-US"/>
          </a:p>
        </p:txBody>
      </p:sp>
      <p:sp>
        <p:nvSpPr>
          <p:cNvPr id="41002" name="Oval 48"/>
          <p:cNvSpPr>
            <a:spLocks noChangeArrowheads="1"/>
          </p:cNvSpPr>
          <p:nvPr/>
        </p:nvSpPr>
        <p:spPr bwMode="auto">
          <a:xfrm>
            <a:off x="4737100" y="2295525"/>
            <a:ext cx="139700" cy="139700"/>
          </a:xfrm>
          <a:prstGeom prst="ellipse">
            <a:avLst/>
          </a:prstGeom>
          <a:solidFill>
            <a:srgbClr val="0099CC"/>
          </a:solidFill>
          <a:ln w="12700">
            <a:solidFill>
              <a:schemeClr val="tx1"/>
            </a:solidFill>
            <a:round/>
            <a:headEnd/>
            <a:tailEnd/>
          </a:ln>
        </p:spPr>
        <p:txBody>
          <a:bodyPr wrap="none" anchor="ctr"/>
          <a:lstStyle/>
          <a:p>
            <a:pPr>
              <a:buFontTx/>
              <a:buChar char="•"/>
            </a:pPr>
            <a:endParaRPr lang="en-US"/>
          </a:p>
        </p:txBody>
      </p:sp>
      <p:sp>
        <p:nvSpPr>
          <p:cNvPr id="41003" name="Oval 49"/>
          <p:cNvSpPr>
            <a:spLocks noChangeArrowheads="1"/>
          </p:cNvSpPr>
          <p:nvPr/>
        </p:nvSpPr>
        <p:spPr bwMode="auto">
          <a:xfrm>
            <a:off x="4965700" y="3133725"/>
            <a:ext cx="139700" cy="139700"/>
          </a:xfrm>
          <a:prstGeom prst="ellipse">
            <a:avLst/>
          </a:prstGeom>
          <a:solidFill>
            <a:srgbClr val="FF66FF"/>
          </a:solidFill>
          <a:ln w="12700">
            <a:solidFill>
              <a:schemeClr val="tx1"/>
            </a:solidFill>
            <a:round/>
            <a:headEnd/>
            <a:tailEnd/>
          </a:ln>
        </p:spPr>
        <p:txBody>
          <a:bodyPr wrap="none" anchor="ctr"/>
          <a:lstStyle/>
          <a:p>
            <a:pPr>
              <a:buFontTx/>
              <a:buChar char="•"/>
            </a:pPr>
            <a:endParaRPr lang="en-US"/>
          </a:p>
        </p:txBody>
      </p:sp>
      <p:sp>
        <p:nvSpPr>
          <p:cNvPr id="41004" name="Oval 50"/>
          <p:cNvSpPr>
            <a:spLocks noChangeArrowheads="1"/>
          </p:cNvSpPr>
          <p:nvPr/>
        </p:nvSpPr>
        <p:spPr bwMode="auto">
          <a:xfrm>
            <a:off x="5422900" y="2371725"/>
            <a:ext cx="139700" cy="139700"/>
          </a:xfrm>
          <a:prstGeom prst="ellipse">
            <a:avLst/>
          </a:prstGeom>
          <a:solidFill>
            <a:srgbClr val="0099CC"/>
          </a:solidFill>
          <a:ln w="12700">
            <a:solidFill>
              <a:schemeClr val="tx1"/>
            </a:solidFill>
            <a:round/>
            <a:headEnd/>
            <a:tailEnd/>
          </a:ln>
        </p:spPr>
        <p:txBody>
          <a:bodyPr wrap="none" anchor="ctr"/>
          <a:lstStyle/>
          <a:p>
            <a:pPr>
              <a:buFontTx/>
              <a:buChar char="•"/>
            </a:pPr>
            <a:endParaRPr lang="en-US"/>
          </a:p>
        </p:txBody>
      </p:sp>
      <p:sp>
        <p:nvSpPr>
          <p:cNvPr id="41005" name="Oval 51"/>
          <p:cNvSpPr>
            <a:spLocks noChangeArrowheads="1"/>
          </p:cNvSpPr>
          <p:nvPr/>
        </p:nvSpPr>
        <p:spPr bwMode="auto">
          <a:xfrm>
            <a:off x="3898900" y="4352925"/>
            <a:ext cx="139700" cy="139700"/>
          </a:xfrm>
          <a:prstGeom prst="ellipse">
            <a:avLst/>
          </a:prstGeom>
          <a:solidFill>
            <a:srgbClr val="0099CC"/>
          </a:solidFill>
          <a:ln w="12700">
            <a:solidFill>
              <a:schemeClr val="tx1"/>
            </a:solidFill>
            <a:round/>
            <a:headEnd/>
            <a:tailEnd/>
          </a:ln>
        </p:spPr>
        <p:txBody>
          <a:bodyPr wrap="none" anchor="ctr"/>
          <a:lstStyle/>
          <a:p>
            <a:pPr>
              <a:buFontTx/>
              <a:buChar char="•"/>
            </a:pPr>
            <a:endParaRPr lang="en-US"/>
          </a:p>
        </p:txBody>
      </p:sp>
      <p:sp>
        <p:nvSpPr>
          <p:cNvPr id="41006" name="Oval 52"/>
          <p:cNvSpPr>
            <a:spLocks noChangeArrowheads="1"/>
          </p:cNvSpPr>
          <p:nvPr/>
        </p:nvSpPr>
        <p:spPr bwMode="auto">
          <a:xfrm>
            <a:off x="3060700" y="3743325"/>
            <a:ext cx="139700" cy="139700"/>
          </a:xfrm>
          <a:prstGeom prst="ellipse">
            <a:avLst/>
          </a:prstGeom>
          <a:solidFill>
            <a:srgbClr val="0099CC"/>
          </a:solidFill>
          <a:ln w="12700">
            <a:solidFill>
              <a:schemeClr val="tx1"/>
            </a:solidFill>
            <a:round/>
            <a:headEnd/>
            <a:tailEnd/>
          </a:ln>
        </p:spPr>
        <p:txBody>
          <a:bodyPr wrap="none" anchor="ctr"/>
          <a:lstStyle/>
          <a:p>
            <a:pPr>
              <a:buFontTx/>
              <a:buChar char="•"/>
            </a:pPr>
            <a:endParaRPr lang="en-US"/>
          </a:p>
        </p:txBody>
      </p:sp>
      <p:sp>
        <p:nvSpPr>
          <p:cNvPr id="41007" name="Oval 53"/>
          <p:cNvSpPr>
            <a:spLocks noChangeArrowheads="1"/>
          </p:cNvSpPr>
          <p:nvPr/>
        </p:nvSpPr>
        <p:spPr bwMode="auto">
          <a:xfrm>
            <a:off x="2527300" y="2981325"/>
            <a:ext cx="139700" cy="139700"/>
          </a:xfrm>
          <a:prstGeom prst="ellipse">
            <a:avLst/>
          </a:prstGeom>
          <a:solidFill>
            <a:srgbClr val="FF66FF"/>
          </a:solidFill>
          <a:ln w="12700">
            <a:solidFill>
              <a:schemeClr val="tx1"/>
            </a:solidFill>
            <a:round/>
            <a:headEnd/>
            <a:tailEnd/>
          </a:ln>
        </p:spPr>
        <p:txBody>
          <a:bodyPr wrap="none" anchor="ctr"/>
          <a:lstStyle/>
          <a:p>
            <a:pPr>
              <a:buFontTx/>
              <a:buChar char="•"/>
            </a:pPr>
            <a:endParaRPr lang="en-US"/>
          </a:p>
        </p:txBody>
      </p:sp>
      <p:sp>
        <p:nvSpPr>
          <p:cNvPr id="41008" name="Line 54"/>
          <p:cNvSpPr>
            <a:spLocks noChangeShapeType="1"/>
          </p:cNvSpPr>
          <p:nvPr/>
        </p:nvSpPr>
        <p:spPr bwMode="auto">
          <a:xfrm>
            <a:off x="3822700" y="3644900"/>
            <a:ext cx="0" cy="13589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41009" name="Line 55"/>
          <p:cNvSpPr>
            <a:spLocks noChangeShapeType="1"/>
          </p:cNvSpPr>
          <p:nvPr/>
        </p:nvSpPr>
        <p:spPr bwMode="auto">
          <a:xfrm>
            <a:off x="5715000" y="3657600"/>
            <a:ext cx="0" cy="13462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nchor="ctr">
            <a:spAutoFit/>
          </a:bodyPr>
          <a:lstStyle/>
          <a:p>
            <a:endParaRPr 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541149"/>
                                        </p:tgtEl>
                                        <p:attrNameLst>
                                          <p:attrName>style.visibility</p:attrName>
                                        </p:attrNameLst>
                                      </p:cBhvr>
                                      <p:to>
                                        <p:strVal val="visible"/>
                                      </p:to>
                                    </p:set>
                                    <p:animEffect transition="in" filter="box(out)">
                                      <p:cBhvr>
                                        <p:cTn id="7" dur="500"/>
                                        <p:tgtEl>
                                          <p:spTgt spid="1541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114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Number Placeholder 3"/>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548EA5E0-02F1-784D-B0C4-7434D951067A}" type="slidenum">
              <a:rPr lang="en-US" sz="1000">
                <a:solidFill>
                  <a:srgbClr val="898989"/>
                </a:solidFill>
                <a:latin typeface="Century Gothic" charset="0"/>
              </a:rPr>
              <a:pPr/>
              <a:t>2</a:t>
            </a:fld>
            <a:endParaRPr lang="en-US" sz="1000">
              <a:solidFill>
                <a:srgbClr val="898989"/>
              </a:solidFill>
              <a:latin typeface="Century Gothic" charset="0"/>
            </a:endParaRPr>
          </a:p>
        </p:txBody>
      </p:sp>
      <p:sp>
        <p:nvSpPr>
          <p:cNvPr id="20482" name="Title 1"/>
          <p:cNvSpPr>
            <a:spLocks noGrp="1"/>
          </p:cNvSpPr>
          <p:nvPr>
            <p:ph type="title"/>
          </p:nvPr>
        </p:nvSpPr>
        <p:spPr>
          <a:xfrm>
            <a:off x="1069975" y="301625"/>
            <a:ext cx="7772400" cy="603250"/>
          </a:xfrm>
        </p:spPr>
        <p:txBody>
          <a:bodyPr/>
          <a:lstStyle/>
          <a:p>
            <a:r>
              <a:rPr lang="en-US">
                <a:latin typeface="Arial" charset="0"/>
                <a:cs typeface="Arial" charset="0"/>
              </a:rPr>
              <a:t>Safety vs Process Control</a:t>
            </a:r>
          </a:p>
        </p:txBody>
      </p:sp>
      <p:pic>
        <p:nvPicPr>
          <p:cNvPr id="2" name="Picture 1" descr="downloa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0593" y="1004591"/>
            <a:ext cx="1563927" cy="1570909"/>
          </a:xfrm>
          <a:prstGeom prst="rect">
            <a:avLst/>
          </a:prstGeom>
        </p:spPr>
      </p:pic>
      <p:pic>
        <p:nvPicPr>
          <p:cNvPr id="3" name="Picture 2" descr="processprotoco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6574" y="971961"/>
            <a:ext cx="1676400" cy="1676400"/>
          </a:xfrm>
          <a:prstGeom prst="rect">
            <a:avLst/>
          </a:prstGeom>
        </p:spPr>
      </p:pic>
      <p:sp>
        <p:nvSpPr>
          <p:cNvPr id="6" name="Content Placeholder 2"/>
          <p:cNvSpPr>
            <a:spLocks noGrp="1"/>
          </p:cNvSpPr>
          <p:nvPr>
            <p:ph idx="1"/>
          </p:nvPr>
        </p:nvSpPr>
        <p:spPr>
          <a:xfrm>
            <a:off x="419288" y="2672593"/>
            <a:ext cx="8229600" cy="1279434"/>
          </a:xfrm>
        </p:spPr>
        <p:txBody>
          <a:bodyPr/>
          <a:lstStyle/>
          <a:p>
            <a:r>
              <a:rPr lang="en-US" sz="2400" dirty="0">
                <a:latin typeface="Century Gothic" charset="0"/>
              </a:rPr>
              <a:t>RKI’s products mostly address safety applications</a:t>
            </a:r>
          </a:p>
          <a:p>
            <a:r>
              <a:rPr lang="en-US" sz="2400" dirty="0">
                <a:latin typeface="Century Gothic" charset="0"/>
              </a:rPr>
              <a:t>A few of RKI’s products may also address some process control applications</a:t>
            </a:r>
          </a:p>
        </p:txBody>
      </p:sp>
      <p:sp>
        <p:nvSpPr>
          <p:cNvPr id="7" name="Content Placeholder 2"/>
          <p:cNvSpPr txBox="1">
            <a:spLocks/>
          </p:cNvSpPr>
          <p:nvPr/>
        </p:nvSpPr>
        <p:spPr bwMode="auto">
          <a:xfrm>
            <a:off x="420040" y="3962273"/>
            <a:ext cx="8229600" cy="12794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b="1" dirty="0">
                <a:latin typeface="Century Gothic" charset="0"/>
              </a:rPr>
              <a:t>SAFETY</a:t>
            </a:r>
          </a:p>
          <a:p>
            <a:pPr lvl="1"/>
            <a:r>
              <a:rPr lang="en-US" sz="2000" dirty="0">
                <a:latin typeface="Century Gothic" charset="0"/>
              </a:rPr>
              <a:t>Protecting life and property/assets</a:t>
            </a:r>
          </a:p>
          <a:p>
            <a:pPr lvl="1"/>
            <a:r>
              <a:rPr lang="en-US" sz="2000" dirty="0">
                <a:latin typeface="Century Gothic" charset="0"/>
              </a:rPr>
              <a:t>Gases normally not present</a:t>
            </a:r>
          </a:p>
          <a:p>
            <a:pPr lvl="1"/>
            <a:r>
              <a:rPr lang="en-US" sz="2000" dirty="0">
                <a:latin typeface="Century Gothic" charset="0"/>
              </a:rPr>
              <a:t>Detect occasional leaks if they occur</a:t>
            </a:r>
          </a:p>
          <a:p>
            <a:r>
              <a:rPr lang="en-US" sz="2400" b="1" dirty="0">
                <a:latin typeface="Century Gothic" charset="0"/>
              </a:rPr>
              <a:t>PROCESS CONTROL</a:t>
            </a:r>
          </a:p>
          <a:p>
            <a:pPr lvl="1"/>
            <a:r>
              <a:rPr lang="en-US" sz="2000" dirty="0">
                <a:latin typeface="Century Gothic" charset="0"/>
              </a:rPr>
              <a:t>Adjusting processes based on the gas present</a:t>
            </a:r>
          </a:p>
          <a:p>
            <a:pPr lvl="1"/>
            <a:r>
              <a:rPr lang="en-US" sz="2000" dirty="0">
                <a:latin typeface="Century Gothic" charset="0"/>
              </a:rPr>
              <a:t>Gases normally present</a:t>
            </a:r>
          </a:p>
        </p:txBody>
      </p:sp>
    </p:spTree>
  </p:cSld>
  <p:clrMapOvr>
    <a:masterClrMapping/>
  </p:clrMapOvr>
  <p:transition>
    <p:zo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p:cNvSpPr>
          <p:nvPr>
            <p:ph type="title"/>
          </p:nvPr>
        </p:nvSpPr>
        <p:spPr>
          <a:xfrm>
            <a:off x="1087438" y="274638"/>
            <a:ext cx="7874000" cy="681037"/>
          </a:xfrm>
        </p:spPr>
        <p:txBody>
          <a:bodyPr/>
          <a:lstStyle/>
          <a:p>
            <a:pPr eaLnBrk="1" hangingPunct="1"/>
            <a:r>
              <a:rPr lang="en-US">
                <a:latin typeface="Arial" charset="0"/>
                <a:cs typeface="Arial" charset="0"/>
              </a:rPr>
              <a:t>Catalytic Bead Sensor</a:t>
            </a:r>
            <a:endParaRPr lang="en-US" sz="2800">
              <a:latin typeface="Arial" charset="0"/>
              <a:cs typeface="Arial" charset="0"/>
            </a:endParaRPr>
          </a:p>
        </p:txBody>
      </p:sp>
      <p:sp>
        <p:nvSpPr>
          <p:cNvPr id="43010" name="Slide Number Placeholder 4"/>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81652842-9290-4F4B-AD07-E1EC483F204D}" type="slidenum">
              <a:rPr lang="en-US" sz="1000">
                <a:solidFill>
                  <a:srgbClr val="898989"/>
                </a:solidFill>
                <a:latin typeface="Century Gothic" charset="0"/>
              </a:rPr>
              <a:pPr/>
              <a:t>20</a:t>
            </a:fld>
            <a:endParaRPr lang="en-US" sz="1000">
              <a:solidFill>
                <a:srgbClr val="898989"/>
              </a:solidFill>
              <a:latin typeface="Century Gothic" charset="0"/>
            </a:endParaRPr>
          </a:p>
        </p:txBody>
      </p:sp>
      <p:pic>
        <p:nvPicPr>
          <p:cNvPr id="43011" name="Picture 59" descr="61-0140RK sensor[2] copy.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1008857" y="2783681"/>
            <a:ext cx="1314450" cy="210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61" name="Straight Connector 60"/>
          <p:cNvCxnSpPr>
            <a:cxnSpLocks noChangeShapeType="1"/>
          </p:cNvCxnSpPr>
          <p:nvPr/>
        </p:nvCxnSpPr>
        <p:spPr bwMode="auto">
          <a:xfrm>
            <a:off x="2716213" y="3579813"/>
            <a:ext cx="1909762" cy="0"/>
          </a:xfrm>
          <a:prstGeom prst="line">
            <a:avLst/>
          </a:prstGeom>
          <a:noFill/>
          <a:ln w="38100">
            <a:solidFill>
              <a:schemeClr val="tx1"/>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62" name="Straight Connector 61"/>
          <p:cNvCxnSpPr>
            <a:cxnSpLocks noChangeShapeType="1"/>
          </p:cNvCxnSpPr>
          <p:nvPr/>
        </p:nvCxnSpPr>
        <p:spPr bwMode="auto">
          <a:xfrm>
            <a:off x="2716213" y="3732213"/>
            <a:ext cx="1179512" cy="0"/>
          </a:xfrm>
          <a:prstGeom prst="line">
            <a:avLst/>
          </a:prstGeom>
          <a:noFill/>
          <a:ln w="38100">
            <a:solidFill>
              <a:srgbClr val="00FF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63" name="Straight Connector 62"/>
          <p:cNvCxnSpPr>
            <a:cxnSpLocks noChangeShapeType="1"/>
          </p:cNvCxnSpPr>
          <p:nvPr/>
        </p:nvCxnSpPr>
        <p:spPr bwMode="auto">
          <a:xfrm>
            <a:off x="2716213" y="3898900"/>
            <a:ext cx="1909762" cy="0"/>
          </a:xfrm>
          <a:prstGeom prst="line">
            <a:avLst/>
          </a:prstGeom>
          <a:noFill/>
          <a:ln w="38100">
            <a:solidFill>
              <a:srgbClr val="F2F2F2"/>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64" name="Straight Connector 63"/>
          <p:cNvCxnSpPr>
            <a:cxnSpLocks noChangeShapeType="1"/>
          </p:cNvCxnSpPr>
          <p:nvPr/>
        </p:nvCxnSpPr>
        <p:spPr bwMode="auto">
          <a:xfrm>
            <a:off x="2716213" y="4052888"/>
            <a:ext cx="1909762" cy="0"/>
          </a:xfrm>
          <a:prstGeom prst="line">
            <a:avLst/>
          </a:prstGeom>
          <a:noFill/>
          <a:ln w="38100">
            <a:solidFill>
              <a:srgbClr val="FF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65" name="Straight Connector 64"/>
          <p:cNvCxnSpPr>
            <a:cxnSpLocks noChangeShapeType="1"/>
          </p:cNvCxnSpPr>
          <p:nvPr/>
        </p:nvCxnSpPr>
        <p:spPr bwMode="auto">
          <a:xfrm>
            <a:off x="4625975" y="3078163"/>
            <a:ext cx="0" cy="501650"/>
          </a:xfrm>
          <a:prstGeom prst="line">
            <a:avLst/>
          </a:prstGeom>
          <a:noFill/>
          <a:ln w="38100">
            <a:solidFill>
              <a:schemeClr val="tx1"/>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66" name="Straight Connector 65"/>
          <p:cNvCxnSpPr>
            <a:cxnSpLocks noChangeShapeType="1"/>
          </p:cNvCxnSpPr>
          <p:nvPr/>
        </p:nvCxnSpPr>
        <p:spPr bwMode="auto">
          <a:xfrm>
            <a:off x="4625975" y="3078163"/>
            <a:ext cx="2938463" cy="0"/>
          </a:xfrm>
          <a:prstGeom prst="line">
            <a:avLst/>
          </a:prstGeom>
          <a:noFill/>
          <a:ln w="38100">
            <a:solidFill>
              <a:srgbClr val="00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67" name="Straight Connector 66"/>
          <p:cNvCxnSpPr>
            <a:cxnSpLocks noChangeShapeType="1"/>
          </p:cNvCxnSpPr>
          <p:nvPr/>
        </p:nvCxnSpPr>
        <p:spPr bwMode="auto">
          <a:xfrm>
            <a:off x="4625975" y="4052888"/>
            <a:ext cx="0" cy="500062"/>
          </a:xfrm>
          <a:prstGeom prst="line">
            <a:avLst/>
          </a:prstGeom>
          <a:noFill/>
          <a:ln w="38100">
            <a:solidFill>
              <a:srgbClr val="FF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68" name="Straight Connector 67"/>
          <p:cNvCxnSpPr>
            <a:cxnSpLocks noChangeShapeType="1"/>
          </p:cNvCxnSpPr>
          <p:nvPr/>
        </p:nvCxnSpPr>
        <p:spPr bwMode="auto">
          <a:xfrm>
            <a:off x="4625975" y="4552950"/>
            <a:ext cx="3400425" cy="0"/>
          </a:xfrm>
          <a:prstGeom prst="line">
            <a:avLst/>
          </a:prstGeom>
          <a:noFill/>
          <a:ln w="38100">
            <a:solidFill>
              <a:srgbClr val="FF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69" name="Straight Connector 68"/>
          <p:cNvCxnSpPr>
            <a:cxnSpLocks noChangeShapeType="1"/>
          </p:cNvCxnSpPr>
          <p:nvPr/>
        </p:nvCxnSpPr>
        <p:spPr bwMode="auto">
          <a:xfrm>
            <a:off x="3906838" y="2398713"/>
            <a:ext cx="0" cy="1333500"/>
          </a:xfrm>
          <a:prstGeom prst="line">
            <a:avLst/>
          </a:prstGeom>
          <a:noFill/>
          <a:ln w="38100">
            <a:solidFill>
              <a:srgbClr val="00FF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70" name="Straight Connector 69"/>
          <p:cNvCxnSpPr>
            <a:cxnSpLocks noChangeShapeType="1"/>
          </p:cNvCxnSpPr>
          <p:nvPr/>
        </p:nvCxnSpPr>
        <p:spPr bwMode="auto">
          <a:xfrm>
            <a:off x="3895725" y="2398713"/>
            <a:ext cx="4130675" cy="0"/>
          </a:xfrm>
          <a:prstGeom prst="line">
            <a:avLst/>
          </a:prstGeom>
          <a:noFill/>
          <a:ln w="38100">
            <a:solidFill>
              <a:srgbClr val="00FF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71" name="Straight Connector 70"/>
          <p:cNvCxnSpPr>
            <a:cxnSpLocks noChangeShapeType="1"/>
          </p:cNvCxnSpPr>
          <p:nvPr/>
        </p:nvCxnSpPr>
        <p:spPr bwMode="auto">
          <a:xfrm>
            <a:off x="4625975" y="3732213"/>
            <a:ext cx="0" cy="166687"/>
          </a:xfrm>
          <a:prstGeom prst="line">
            <a:avLst/>
          </a:prstGeom>
          <a:noFill/>
          <a:ln w="38100">
            <a:solidFill>
              <a:srgbClr val="F2F2F2"/>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72" name="Straight Connector 71"/>
          <p:cNvCxnSpPr>
            <a:cxnSpLocks noChangeShapeType="1"/>
          </p:cNvCxnSpPr>
          <p:nvPr/>
        </p:nvCxnSpPr>
        <p:spPr bwMode="auto">
          <a:xfrm>
            <a:off x="4625975" y="3717925"/>
            <a:ext cx="1963738" cy="0"/>
          </a:xfrm>
          <a:prstGeom prst="line">
            <a:avLst/>
          </a:prstGeom>
          <a:noFill/>
          <a:ln w="38100">
            <a:solidFill>
              <a:srgbClr val="F2F2F2"/>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43024" name="TextBox 72"/>
          <p:cNvSpPr txBox="1">
            <a:spLocks noChangeArrowheads="1"/>
          </p:cNvSpPr>
          <p:nvPr/>
        </p:nvSpPr>
        <p:spPr bwMode="auto">
          <a:xfrm>
            <a:off x="5775325" y="3248025"/>
            <a:ext cx="555625"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eaLnBrk="1" hangingPunct="1"/>
            <a:r>
              <a:rPr lang="en-US" sz="1600"/>
              <a:t>5 Ω</a:t>
            </a:r>
          </a:p>
        </p:txBody>
      </p:sp>
      <p:sp>
        <p:nvSpPr>
          <p:cNvPr id="43025" name="Rectangle 73"/>
          <p:cNvSpPr>
            <a:spLocks noChangeArrowheads="1"/>
          </p:cNvSpPr>
          <p:nvPr/>
        </p:nvSpPr>
        <p:spPr bwMode="auto">
          <a:xfrm>
            <a:off x="5811838" y="4052888"/>
            <a:ext cx="55562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sz="1600"/>
              <a:t>5 Ω</a:t>
            </a:r>
          </a:p>
        </p:txBody>
      </p:sp>
      <p:sp>
        <p:nvSpPr>
          <p:cNvPr id="43026" name="Rectangle 74"/>
          <p:cNvSpPr>
            <a:spLocks noChangeArrowheads="1"/>
          </p:cNvSpPr>
          <p:nvPr/>
        </p:nvSpPr>
        <p:spPr bwMode="auto">
          <a:xfrm>
            <a:off x="6775450" y="3579813"/>
            <a:ext cx="685800"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sz="1600"/>
              <a:t>10 Ω</a:t>
            </a:r>
          </a:p>
        </p:txBody>
      </p:sp>
      <p:cxnSp>
        <p:nvCxnSpPr>
          <p:cNvPr id="76" name="Straight Arrow Connector 75"/>
          <p:cNvCxnSpPr>
            <a:cxnSpLocks noChangeShapeType="1"/>
          </p:cNvCxnSpPr>
          <p:nvPr/>
        </p:nvCxnSpPr>
        <p:spPr bwMode="auto">
          <a:xfrm>
            <a:off x="6330950" y="3078163"/>
            <a:ext cx="0" cy="654050"/>
          </a:xfrm>
          <a:prstGeom prst="straightConnector1">
            <a:avLst/>
          </a:prstGeom>
          <a:noFill/>
          <a:ln w="25400">
            <a:solidFill>
              <a:schemeClr val="accent1"/>
            </a:solidFill>
            <a:round/>
            <a:headEnd type="arrow" w="med" len="me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77" name="Straight Arrow Connector 76"/>
          <p:cNvCxnSpPr>
            <a:cxnSpLocks noChangeShapeType="1"/>
          </p:cNvCxnSpPr>
          <p:nvPr/>
        </p:nvCxnSpPr>
        <p:spPr bwMode="auto">
          <a:xfrm>
            <a:off x="6338888" y="3743325"/>
            <a:ext cx="0" cy="809625"/>
          </a:xfrm>
          <a:prstGeom prst="straightConnector1">
            <a:avLst/>
          </a:prstGeom>
          <a:noFill/>
          <a:ln w="25400">
            <a:solidFill>
              <a:schemeClr val="accent1"/>
            </a:solidFill>
            <a:round/>
            <a:headEnd type="arrow" w="med" len="me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78" name="Straight Arrow Connector 77"/>
          <p:cNvCxnSpPr>
            <a:cxnSpLocks noChangeShapeType="1"/>
          </p:cNvCxnSpPr>
          <p:nvPr/>
        </p:nvCxnSpPr>
        <p:spPr bwMode="auto">
          <a:xfrm>
            <a:off x="6775450" y="3078163"/>
            <a:ext cx="0" cy="1474787"/>
          </a:xfrm>
          <a:prstGeom prst="straightConnector1">
            <a:avLst/>
          </a:prstGeom>
          <a:noFill/>
          <a:ln w="25400">
            <a:solidFill>
              <a:schemeClr val="accent1"/>
            </a:solidFill>
            <a:round/>
            <a:headEnd type="arrow" w="med" len="me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43030" name="Rectangle 78"/>
          <p:cNvSpPr>
            <a:spLocks noChangeArrowheads="1"/>
          </p:cNvSpPr>
          <p:nvPr/>
        </p:nvSpPr>
        <p:spPr bwMode="auto">
          <a:xfrm>
            <a:off x="5230813" y="2566988"/>
            <a:ext cx="815975"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sz="1600"/>
              <a:t>500 Ω</a:t>
            </a:r>
          </a:p>
        </p:txBody>
      </p:sp>
      <p:cxnSp>
        <p:nvCxnSpPr>
          <p:cNvPr id="80" name="Straight Arrow Connector 79"/>
          <p:cNvCxnSpPr>
            <a:cxnSpLocks noChangeShapeType="1"/>
          </p:cNvCxnSpPr>
          <p:nvPr/>
        </p:nvCxnSpPr>
        <p:spPr bwMode="auto">
          <a:xfrm>
            <a:off x="6046788" y="2398713"/>
            <a:ext cx="0" cy="679450"/>
          </a:xfrm>
          <a:prstGeom prst="straightConnector1">
            <a:avLst/>
          </a:prstGeom>
          <a:noFill/>
          <a:ln w="25400">
            <a:solidFill>
              <a:schemeClr val="accent1"/>
            </a:solidFill>
            <a:round/>
            <a:headEnd type="arrow" w="med" len="me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43032" name="Rectangle 80"/>
          <p:cNvSpPr>
            <a:spLocks noChangeArrowheads="1"/>
          </p:cNvSpPr>
          <p:nvPr/>
        </p:nvSpPr>
        <p:spPr bwMode="auto">
          <a:xfrm>
            <a:off x="7923213" y="3244850"/>
            <a:ext cx="815975"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sz="1600"/>
              <a:t>500 Ω</a:t>
            </a:r>
          </a:p>
        </p:txBody>
      </p:sp>
      <p:cxnSp>
        <p:nvCxnSpPr>
          <p:cNvPr id="82" name="Straight Arrow Connector 81"/>
          <p:cNvCxnSpPr>
            <a:cxnSpLocks noChangeShapeType="1"/>
          </p:cNvCxnSpPr>
          <p:nvPr/>
        </p:nvCxnSpPr>
        <p:spPr bwMode="auto">
          <a:xfrm>
            <a:off x="7853363" y="2398713"/>
            <a:ext cx="0" cy="2154237"/>
          </a:xfrm>
          <a:prstGeom prst="straightConnector1">
            <a:avLst/>
          </a:prstGeom>
          <a:noFill/>
          <a:ln w="25400">
            <a:solidFill>
              <a:schemeClr val="accent1"/>
            </a:solidFill>
            <a:round/>
            <a:headEnd type="arrow" w="med" len="me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83" name="Straight Arrow Connector 82"/>
          <p:cNvCxnSpPr>
            <a:cxnSpLocks noChangeShapeType="1"/>
          </p:cNvCxnSpPr>
          <p:nvPr/>
        </p:nvCxnSpPr>
        <p:spPr bwMode="auto">
          <a:xfrm>
            <a:off x="5224463" y="2398713"/>
            <a:ext cx="0" cy="1333500"/>
          </a:xfrm>
          <a:prstGeom prst="straightConnector1">
            <a:avLst/>
          </a:prstGeom>
          <a:noFill/>
          <a:ln w="25400">
            <a:solidFill>
              <a:schemeClr val="accent1"/>
            </a:solidFill>
            <a:round/>
            <a:headEnd type="arrow" w="med" len="me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43035" name="TextBox 83"/>
          <p:cNvSpPr txBox="1">
            <a:spLocks noChangeArrowheads="1"/>
          </p:cNvSpPr>
          <p:nvPr/>
        </p:nvSpPr>
        <p:spPr bwMode="auto">
          <a:xfrm>
            <a:off x="615950" y="5156200"/>
            <a:ext cx="7754938" cy="831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eaLnBrk="1" hangingPunct="1"/>
            <a:r>
              <a:rPr lang="en-US" sz="1600"/>
              <a:t>Resistance values are approximate and will vary slightly</a:t>
            </a:r>
          </a:p>
          <a:p>
            <a:pPr eaLnBrk="1" hangingPunct="1"/>
            <a:r>
              <a:rPr lang="en-US" sz="1600"/>
              <a:t>Between sensors.  H2 specific sensors will be approximately 3 Ohms per leg. </a:t>
            </a:r>
          </a:p>
        </p:txBody>
      </p:sp>
    </p:spTree>
  </p:cSld>
  <p:clrMapOvr>
    <a:masterClrMapping/>
  </p:clrMapOvr>
  <p:transition>
    <p:zo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p:cNvSpPr>
          <p:nvPr>
            <p:ph type="title"/>
          </p:nvPr>
        </p:nvSpPr>
        <p:spPr>
          <a:xfrm>
            <a:off x="1066800" y="284163"/>
            <a:ext cx="7843838" cy="650875"/>
          </a:xfrm>
        </p:spPr>
        <p:txBody>
          <a:bodyPr/>
          <a:lstStyle/>
          <a:p>
            <a:pPr eaLnBrk="1" hangingPunct="1"/>
            <a:r>
              <a:rPr lang="en-US">
                <a:latin typeface="Arial" charset="0"/>
                <a:cs typeface="Arial" charset="0"/>
              </a:rPr>
              <a:t>Catalytic Bead Sensor</a:t>
            </a:r>
          </a:p>
        </p:txBody>
      </p:sp>
      <p:sp>
        <p:nvSpPr>
          <p:cNvPr id="45058" name="Rectangle 3"/>
          <p:cNvSpPr>
            <a:spLocks noGrp="1"/>
          </p:cNvSpPr>
          <p:nvPr>
            <p:ph idx="1"/>
          </p:nvPr>
        </p:nvSpPr>
        <p:spPr>
          <a:xfrm>
            <a:off x="762000" y="1350963"/>
            <a:ext cx="7772400" cy="4999037"/>
          </a:xfrm>
        </p:spPr>
        <p:txBody>
          <a:bodyPr/>
          <a:lstStyle/>
          <a:p>
            <a:pPr eaLnBrk="1" hangingPunct="1"/>
            <a:r>
              <a:rPr lang="en-US" sz="2800">
                <a:latin typeface="Century Gothic" charset="0"/>
              </a:rPr>
              <a:t>Sensor current for fixed systems can be adjusted to “tune” the gas sensor for specific gas to be detected</a:t>
            </a:r>
          </a:p>
          <a:p>
            <a:pPr eaLnBrk="1" hangingPunct="1"/>
            <a:r>
              <a:rPr lang="en-US" sz="2800">
                <a:latin typeface="Century Gothic" charset="0"/>
              </a:rPr>
              <a:t>Methane, Propane, Iso Butane, Pentane &amp; Hexane Detection (NC-6241)</a:t>
            </a:r>
          </a:p>
          <a:p>
            <a:pPr lvl="1" eaLnBrk="1" hangingPunct="1"/>
            <a:r>
              <a:rPr lang="en-US" sz="2400">
                <a:latin typeface="Century Gothic" charset="0"/>
              </a:rPr>
              <a:t>Set at 148 mA</a:t>
            </a:r>
          </a:p>
          <a:p>
            <a:pPr eaLnBrk="1" hangingPunct="1"/>
            <a:r>
              <a:rPr lang="en-US" sz="2800">
                <a:latin typeface="Century Gothic" charset="0"/>
              </a:rPr>
              <a:t>Hydrogen (NC-6241)</a:t>
            </a:r>
          </a:p>
          <a:p>
            <a:pPr lvl="1" eaLnBrk="1" hangingPunct="1"/>
            <a:r>
              <a:rPr lang="en-US" sz="2400">
                <a:latin typeface="Century Gothic" charset="0"/>
              </a:rPr>
              <a:t>Set at 130 mA</a:t>
            </a:r>
          </a:p>
          <a:p>
            <a:pPr eaLnBrk="1" hangingPunct="1"/>
            <a:r>
              <a:rPr lang="en-US" sz="2800">
                <a:latin typeface="Century Gothic" charset="0"/>
              </a:rPr>
              <a:t>Hydrogen Specific (NC-6205)</a:t>
            </a:r>
          </a:p>
          <a:p>
            <a:pPr lvl="1" eaLnBrk="1" hangingPunct="1"/>
            <a:r>
              <a:rPr lang="en-US" sz="2400">
                <a:latin typeface="Century Gothic" charset="0"/>
              </a:rPr>
              <a:t>Set at 115 mA</a:t>
            </a:r>
          </a:p>
          <a:p>
            <a:pPr eaLnBrk="1" hangingPunct="1"/>
            <a:endParaRPr lang="en-US">
              <a:latin typeface="Century Gothic" charset="0"/>
            </a:endParaRPr>
          </a:p>
        </p:txBody>
      </p:sp>
      <p:sp>
        <p:nvSpPr>
          <p:cNvPr id="45059" name="Slide Number Placeholder 5"/>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5BA12F9E-1A10-5B4D-9AA9-2D7E84DDF7A9}" type="slidenum">
              <a:rPr lang="en-US" sz="1000">
                <a:solidFill>
                  <a:srgbClr val="898989"/>
                </a:solidFill>
                <a:latin typeface="Century Gothic" charset="0"/>
              </a:rPr>
              <a:pPr/>
              <a:t>21</a:t>
            </a:fld>
            <a:endParaRPr lang="en-US" sz="1000">
              <a:solidFill>
                <a:srgbClr val="898989"/>
              </a:solidFill>
              <a:latin typeface="Century Gothic" charset="0"/>
            </a:endParaRPr>
          </a:p>
        </p:txBody>
      </p:sp>
    </p:spTree>
  </p:cSld>
  <p:clrMapOvr>
    <a:masterClrMapping/>
  </p:clrMapOvr>
  <p:transition>
    <p:zo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1060450" y="436563"/>
            <a:ext cx="7772400" cy="630237"/>
          </a:xfrm>
        </p:spPr>
        <p:txBody>
          <a:bodyPr/>
          <a:lstStyle/>
          <a:p>
            <a:pPr eaLnBrk="1" hangingPunct="1"/>
            <a:r>
              <a:rPr lang="en-US">
                <a:latin typeface="Arial" charset="0"/>
                <a:cs typeface="Arial" charset="0"/>
              </a:rPr>
              <a:t>Adjusting Sensor Current </a:t>
            </a:r>
            <a:br>
              <a:rPr lang="en-US">
                <a:latin typeface="Century Gothic" charset="0"/>
              </a:rPr>
            </a:br>
            <a:r>
              <a:rPr lang="en-US" sz="2400">
                <a:latin typeface="Arial" charset="0"/>
                <a:cs typeface="Arial" charset="0"/>
              </a:rPr>
              <a:t>(S2-Series)</a:t>
            </a:r>
          </a:p>
        </p:txBody>
      </p:sp>
      <p:pic>
        <p:nvPicPr>
          <p:cNvPr id="47106" name="Content Placeholder 4" descr="S2-Current Adjust.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t="2940" b="2940"/>
          <a:stretch>
            <a:fillRect/>
          </a:stretch>
        </p:blipFill>
        <p:spPr>
          <a:xfrm>
            <a:off x="1244600" y="1955800"/>
            <a:ext cx="6905625" cy="3656013"/>
          </a:xfrm>
        </p:spPr>
      </p:pic>
      <p:sp>
        <p:nvSpPr>
          <p:cNvPr id="47107" name="Slide Number Placeholder 3"/>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352635FB-F413-B144-ABEB-2BB60A469F0D}" type="slidenum">
              <a:rPr lang="en-US" sz="1000">
                <a:solidFill>
                  <a:srgbClr val="898989"/>
                </a:solidFill>
                <a:latin typeface="Century Gothic" charset="0"/>
              </a:rPr>
              <a:pPr/>
              <a:t>22</a:t>
            </a:fld>
            <a:endParaRPr lang="en-US" sz="1000">
              <a:solidFill>
                <a:srgbClr val="898989"/>
              </a:solidFill>
              <a:latin typeface="Century Gothic" charset="0"/>
            </a:endParaRPr>
          </a:p>
        </p:txBody>
      </p:sp>
    </p:spTree>
  </p:cSld>
  <p:clrMapOvr>
    <a:masterClrMapping/>
  </p:clrMapOvr>
  <p:transition>
    <p:zo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a:xfrm>
            <a:off x="1069975" y="301625"/>
            <a:ext cx="7772400" cy="603250"/>
          </a:xfrm>
        </p:spPr>
        <p:txBody>
          <a:bodyPr/>
          <a:lstStyle/>
          <a:p>
            <a:pPr eaLnBrk="1" hangingPunct="1"/>
            <a:r>
              <a:rPr lang="en-US">
                <a:latin typeface="Arial" charset="0"/>
                <a:cs typeface="Arial" charset="0"/>
              </a:rPr>
              <a:t>Catalytic Bead Sensor</a:t>
            </a:r>
          </a:p>
        </p:txBody>
      </p:sp>
      <p:graphicFrame>
        <p:nvGraphicFramePr>
          <p:cNvPr id="7" name="Content Placeholder 6"/>
          <p:cNvGraphicFramePr>
            <a:graphicFrameLocks noGrp="1"/>
          </p:cNvGraphicFramePr>
          <p:nvPr>
            <p:ph idx="1"/>
          </p:nvPr>
        </p:nvGraphicFramePr>
        <p:xfrm>
          <a:off x="788988" y="1993900"/>
          <a:ext cx="7772400" cy="4121150"/>
        </p:xfrm>
        <a:graphic>
          <a:graphicData uri="http://schemas.openxmlformats.org/drawingml/2006/table">
            <a:tbl>
              <a:tblPr firstRow="1" bandRow="1">
                <a:tableStyleId>{5C22544A-7EE6-4342-B048-85BDC9FD1C3A}</a:tableStyleId>
              </a:tblPr>
              <a:tblGrid>
                <a:gridCol w="1803061">
                  <a:extLst>
                    <a:ext uri="{9D8B030D-6E8A-4147-A177-3AD203B41FA5}">
                      <a16:colId xmlns:a16="http://schemas.microsoft.com/office/drawing/2014/main" val="20000"/>
                    </a:ext>
                  </a:extLst>
                </a:gridCol>
                <a:gridCol w="2424716">
                  <a:extLst>
                    <a:ext uri="{9D8B030D-6E8A-4147-A177-3AD203B41FA5}">
                      <a16:colId xmlns:a16="http://schemas.microsoft.com/office/drawing/2014/main" val="20001"/>
                    </a:ext>
                  </a:extLst>
                </a:gridCol>
                <a:gridCol w="3544623">
                  <a:extLst>
                    <a:ext uri="{9D8B030D-6E8A-4147-A177-3AD203B41FA5}">
                      <a16:colId xmlns:a16="http://schemas.microsoft.com/office/drawing/2014/main" val="20002"/>
                    </a:ext>
                  </a:extLst>
                </a:gridCol>
              </a:tblGrid>
              <a:tr h="371002">
                <a:tc>
                  <a:txBody>
                    <a:bodyPr/>
                    <a:lstStyle/>
                    <a:p>
                      <a:r>
                        <a:rPr lang="en-US" sz="1800" dirty="0"/>
                        <a:t>Sensor Type</a:t>
                      </a:r>
                    </a:p>
                  </a:txBody>
                  <a:tcPr marT="45739" marB="45739"/>
                </a:tc>
                <a:tc>
                  <a:txBody>
                    <a:bodyPr/>
                    <a:lstStyle/>
                    <a:p>
                      <a:r>
                        <a:rPr lang="en-US" sz="1800" dirty="0"/>
                        <a:t>Pros</a:t>
                      </a:r>
                    </a:p>
                  </a:txBody>
                  <a:tcPr marT="45739" marB="45739"/>
                </a:tc>
                <a:tc>
                  <a:txBody>
                    <a:bodyPr/>
                    <a:lstStyle/>
                    <a:p>
                      <a:r>
                        <a:rPr lang="en-US" sz="1800" dirty="0"/>
                        <a:t>Cons</a:t>
                      </a:r>
                    </a:p>
                  </a:txBody>
                  <a:tcPr marT="45739" marB="45739"/>
                </a:tc>
                <a:extLst>
                  <a:ext uri="{0D108BD9-81ED-4DB2-BD59-A6C34878D82A}">
                    <a16:rowId xmlns:a16="http://schemas.microsoft.com/office/drawing/2014/main" val="10000"/>
                  </a:ext>
                </a:extLst>
              </a:tr>
              <a:tr h="1738123">
                <a:tc>
                  <a:txBody>
                    <a:bodyPr/>
                    <a:lstStyle/>
                    <a:p>
                      <a:r>
                        <a:rPr lang="en-US" sz="1800" dirty="0"/>
                        <a:t>Catalytic Bead</a:t>
                      </a:r>
                    </a:p>
                  </a:txBody>
                  <a:tcPr marT="45739" marB="45739"/>
                </a:tc>
                <a:tc>
                  <a:txBody>
                    <a:bodyPr/>
                    <a:lstStyle/>
                    <a:p>
                      <a:r>
                        <a:rPr lang="en-US" sz="1800" dirty="0"/>
                        <a:t>Linear output, responds</a:t>
                      </a:r>
                      <a:r>
                        <a:rPr lang="en-US" sz="1800" baseline="0" dirty="0"/>
                        <a:t> to most hydrocarbons, low cost, long life, can be used for ppm HC detection</a:t>
                      </a:r>
                      <a:endParaRPr lang="en-US" sz="1800" dirty="0"/>
                    </a:p>
                  </a:txBody>
                  <a:tcPr marT="45739" marB="45739"/>
                </a:tc>
                <a:tc>
                  <a:txBody>
                    <a:bodyPr/>
                    <a:lstStyle/>
                    <a:p>
                      <a:r>
                        <a:rPr lang="en-US" sz="1800" dirty="0"/>
                        <a:t>Affected</a:t>
                      </a:r>
                      <a:r>
                        <a:rPr lang="en-US" sz="1800" baseline="0" dirty="0"/>
                        <a:t> by catalyst poisons, not suitable for wet or high vibration areas,  requires oxygen to operate, not suitable for measuring gas above 100% LEL</a:t>
                      </a:r>
                      <a:endParaRPr lang="en-US" sz="1800" dirty="0"/>
                    </a:p>
                  </a:txBody>
                  <a:tcPr marT="45739" marB="45739"/>
                </a:tc>
                <a:extLst>
                  <a:ext uri="{0D108BD9-81ED-4DB2-BD59-A6C34878D82A}">
                    <a16:rowId xmlns:a16="http://schemas.microsoft.com/office/drawing/2014/main" val="10001"/>
                  </a:ext>
                </a:extLst>
              </a:tr>
              <a:tr h="2012025">
                <a:tc>
                  <a:txBody>
                    <a:bodyPr/>
                    <a:lstStyle/>
                    <a:p>
                      <a:r>
                        <a:rPr lang="en-US" sz="1800" dirty="0"/>
                        <a:t>Infrared</a:t>
                      </a:r>
                    </a:p>
                  </a:txBody>
                  <a:tcPr marT="45739" marB="45739"/>
                </a:tc>
                <a:tc>
                  <a:txBody>
                    <a:bodyPr/>
                    <a:lstStyle/>
                    <a:p>
                      <a:r>
                        <a:rPr lang="en-US" sz="1800" dirty="0"/>
                        <a:t>Not affected</a:t>
                      </a:r>
                      <a:r>
                        <a:rPr lang="en-US" sz="1800" baseline="0" dirty="0"/>
                        <a:t> by catalyst poisons, long life, requires less frequent calibration, </a:t>
                      </a:r>
                      <a:endParaRPr lang="en-US" sz="1800" dirty="0"/>
                    </a:p>
                  </a:txBody>
                  <a:tcPr marT="45739" marB="45739"/>
                </a:tc>
                <a:tc>
                  <a:txBody>
                    <a:bodyPr/>
                    <a:lstStyle/>
                    <a:p>
                      <a:r>
                        <a:rPr lang="en-US" sz="1800" dirty="0"/>
                        <a:t>Non linear output, not suitable for high vibration or humid areas, will not respond</a:t>
                      </a:r>
                      <a:r>
                        <a:rPr lang="en-US" sz="1800" baseline="0" dirty="0"/>
                        <a:t> to certain compounds such as hydrogen and acetylene.  Not suitable for low ppm detection.</a:t>
                      </a:r>
                      <a:endParaRPr lang="en-US" sz="1800" dirty="0"/>
                    </a:p>
                  </a:txBody>
                  <a:tcPr marT="45739" marB="45739"/>
                </a:tc>
                <a:extLst>
                  <a:ext uri="{0D108BD9-81ED-4DB2-BD59-A6C34878D82A}">
                    <a16:rowId xmlns:a16="http://schemas.microsoft.com/office/drawing/2014/main" val="10002"/>
                  </a:ext>
                </a:extLst>
              </a:tr>
            </a:tbl>
          </a:graphicData>
        </a:graphic>
      </p:graphicFrame>
      <p:sp>
        <p:nvSpPr>
          <p:cNvPr id="48148" name="Slide Number Placeholder 2"/>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426D669F-CFEC-3349-89CD-682FE71044A8}" type="slidenum">
              <a:rPr lang="en-US" sz="1000">
                <a:solidFill>
                  <a:srgbClr val="898989"/>
                </a:solidFill>
                <a:latin typeface="Century Gothic" charset="0"/>
              </a:rPr>
              <a:pPr/>
              <a:t>23</a:t>
            </a:fld>
            <a:endParaRPr lang="en-US" sz="1000">
              <a:solidFill>
                <a:srgbClr val="898989"/>
              </a:solidFill>
              <a:latin typeface="Century Gothic" charset="0"/>
            </a:endParaRPr>
          </a:p>
        </p:txBody>
      </p:sp>
    </p:spTree>
  </p:cSld>
  <p:clrMapOvr>
    <a:masterClrMapping/>
  </p:clrMapOvr>
  <p:transition>
    <p:zo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p:cNvSpPr>
            <a:spLocks noGrp="1"/>
          </p:cNvSpPr>
          <p:nvPr>
            <p:ph type="title"/>
          </p:nvPr>
        </p:nvSpPr>
        <p:spPr>
          <a:xfrm>
            <a:off x="1057275" y="276225"/>
            <a:ext cx="7772400" cy="638175"/>
          </a:xfrm>
        </p:spPr>
        <p:txBody>
          <a:bodyPr/>
          <a:lstStyle/>
          <a:p>
            <a:pPr eaLnBrk="1" hangingPunct="1"/>
            <a:r>
              <a:rPr lang="en-US">
                <a:latin typeface="Arial" charset="0"/>
                <a:cs typeface="Arial" charset="0"/>
              </a:rPr>
              <a:t>Catalytic Bead Sensor</a:t>
            </a:r>
          </a:p>
        </p:txBody>
      </p:sp>
      <p:graphicFrame>
        <p:nvGraphicFramePr>
          <p:cNvPr id="6" name="Content Placeholder 5"/>
          <p:cNvGraphicFramePr>
            <a:graphicFrameLocks noGrp="1"/>
          </p:cNvGraphicFramePr>
          <p:nvPr>
            <p:ph idx="1"/>
          </p:nvPr>
        </p:nvGraphicFramePr>
        <p:xfrm>
          <a:off x="457200" y="1600200"/>
          <a:ext cx="8229600" cy="1833568"/>
        </p:xfrm>
        <a:graphic>
          <a:graphicData uri="http://schemas.openxmlformats.org/drawingml/2006/table">
            <a:tbl>
              <a:tblPr firstRow="1" bandRow="1">
                <a:tableStyleId>{5C22544A-7EE6-4342-B048-85BDC9FD1C3A}</a:tableStyleId>
              </a:tblPr>
              <a:tblGrid>
                <a:gridCol w="2140050">
                  <a:extLst>
                    <a:ext uri="{9D8B030D-6E8A-4147-A177-3AD203B41FA5}">
                      <a16:colId xmlns:a16="http://schemas.microsoft.com/office/drawing/2014/main" val="20000"/>
                    </a:ext>
                  </a:extLst>
                </a:gridCol>
                <a:gridCol w="2689600">
                  <a:extLst>
                    <a:ext uri="{9D8B030D-6E8A-4147-A177-3AD203B41FA5}">
                      <a16:colId xmlns:a16="http://schemas.microsoft.com/office/drawing/2014/main" val="20001"/>
                    </a:ext>
                  </a:extLst>
                </a:gridCol>
                <a:gridCol w="3399950">
                  <a:extLst>
                    <a:ext uri="{9D8B030D-6E8A-4147-A177-3AD203B41FA5}">
                      <a16:colId xmlns:a16="http://schemas.microsoft.com/office/drawing/2014/main" val="20002"/>
                    </a:ext>
                  </a:extLst>
                </a:gridCol>
              </a:tblGrid>
              <a:tr h="370591">
                <a:tc>
                  <a:txBody>
                    <a:bodyPr/>
                    <a:lstStyle/>
                    <a:p>
                      <a:r>
                        <a:rPr lang="en-US" sz="1800" dirty="0"/>
                        <a:t>Sensor Type</a:t>
                      </a:r>
                    </a:p>
                  </a:txBody>
                  <a:tcPr marL="96819" marR="96819" marT="45689" marB="45689"/>
                </a:tc>
                <a:tc>
                  <a:txBody>
                    <a:bodyPr/>
                    <a:lstStyle/>
                    <a:p>
                      <a:r>
                        <a:rPr lang="en-US" sz="1800" dirty="0"/>
                        <a:t>Pros</a:t>
                      </a:r>
                    </a:p>
                  </a:txBody>
                  <a:tcPr marL="96819" marR="96819" marT="45689" marB="45689"/>
                </a:tc>
                <a:tc>
                  <a:txBody>
                    <a:bodyPr/>
                    <a:lstStyle/>
                    <a:p>
                      <a:r>
                        <a:rPr lang="en-US" sz="1800" dirty="0"/>
                        <a:t>Cons</a:t>
                      </a:r>
                    </a:p>
                  </a:txBody>
                  <a:tcPr marL="96819" marR="96819" marT="45689" marB="45689"/>
                </a:tc>
                <a:extLst>
                  <a:ext uri="{0D108BD9-81ED-4DB2-BD59-A6C34878D82A}">
                    <a16:rowId xmlns:a16="http://schemas.microsoft.com/office/drawing/2014/main" val="10000"/>
                  </a:ext>
                </a:extLst>
              </a:tr>
              <a:tr h="1462972">
                <a:tc>
                  <a:txBody>
                    <a:bodyPr/>
                    <a:lstStyle/>
                    <a:p>
                      <a:r>
                        <a:rPr lang="en-US" sz="1800" dirty="0"/>
                        <a:t>Thermal conductivity</a:t>
                      </a:r>
                    </a:p>
                  </a:txBody>
                  <a:tcPr marL="96819" marR="96819" marT="45689" marB="45689"/>
                </a:tc>
                <a:tc>
                  <a:txBody>
                    <a:bodyPr/>
                    <a:lstStyle/>
                    <a:p>
                      <a:r>
                        <a:rPr lang="en-US" sz="1800" dirty="0"/>
                        <a:t>Long life, does</a:t>
                      </a:r>
                      <a:r>
                        <a:rPr lang="en-US" sz="1800" baseline="0" dirty="0"/>
                        <a:t> not require oxygen to operate, sensors available for methane and hydrogen, </a:t>
                      </a:r>
                      <a:endParaRPr lang="en-US" sz="1800" dirty="0"/>
                    </a:p>
                  </a:txBody>
                  <a:tcPr marL="96819" marR="96819" marT="45689" marB="45689"/>
                </a:tc>
                <a:tc>
                  <a:txBody>
                    <a:bodyPr/>
                    <a:lstStyle/>
                    <a:p>
                      <a:r>
                        <a:rPr lang="en-US" sz="1800" dirty="0"/>
                        <a:t>Not suitable for ppm combustible</a:t>
                      </a:r>
                      <a:r>
                        <a:rPr lang="en-US" sz="1800" baseline="0" dirty="0"/>
                        <a:t> detection, </a:t>
                      </a:r>
                      <a:endParaRPr lang="en-US" sz="1800" dirty="0"/>
                    </a:p>
                  </a:txBody>
                  <a:tcPr marL="96819" marR="96819" marT="45689" marB="45689"/>
                </a:tc>
                <a:extLst>
                  <a:ext uri="{0D108BD9-81ED-4DB2-BD59-A6C34878D82A}">
                    <a16:rowId xmlns:a16="http://schemas.microsoft.com/office/drawing/2014/main" val="10001"/>
                  </a:ext>
                </a:extLst>
              </a:tr>
            </a:tbl>
          </a:graphicData>
        </a:graphic>
      </p:graphicFrame>
      <p:sp>
        <p:nvSpPr>
          <p:cNvPr id="49168" name="Slide Number Placeholder 3"/>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C3C6030B-0ED6-2D4E-8658-A3CB613BD2E5}" type="slidenum">
              <a:rPr lang="en-US" sz="1000">
                <a:solidFill>
                  <a:srgbClr val="898989"/>
                </a:solidFill>
                <a:latin typeface="Century Gothic" charset="0"/>
              </a:rPr>
              <a:pPr/>
              <a:t>24</a:t>
            </a:fld>
            <a:endParaRPr lang="en-US" sz="1000">
              <a:solidFill>
                <a:srgbClr val="898989"/>
              </a:solidFill>
              <a:latin typeface="Century Gothic" charset="0"/>
            </a:endParaRPr>
          </a:p>
        </p:txBody>
      </p:sp>
    </p:spTree>
  </p:cSld>
  <p:clrMapOvr>
    <a:masterClrMapping/>
  </p:clrMapOvr>
  <p:transition>
    <p:zo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p:nvPr>
        </p:nvSpPr>
        <p:spPr>
          <a:xfrm>
            <a:off x="1069975" y="301625"/>
            <a:ext cx="7772400" cy="612775"/>
          </a:xfrm>
        </p:spPr>
        <p:txBody>
          <a:bodyPr/>
          <a:lstStyle/>
          <a:p>
            <a:r>
              <a:rPr lang="en-US">
                <a:latin typeface="Arial" charset="0"/>
                <a:cs typeface="Arial" charset="0"/>
              </a:rPr>
              <a:t>Vapor Pressure</a:t>
            </a:r>
          </a:p>
        </p:txBody>
      </p:sp>
      <p:sp>
        <p:nvSpPr>
          <p:cNvPr id="50178" name="Slide Number Placeholder 3"/>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29D55548-0B14-274A-BCFA-2D014E007A0F}" type="slidenum">
              <a:rPr lang="en-US" sz="1000">
                <a:solidFill>
                  <a:srgbClr val="898989"/>
                </a:solidFill>
                <a:latin typeface="Century Gothic" charset="0"/>
              </a:rPr>
              <a:pPr/>
              <a:t>25</a:t>
            </a:fld>
            <a:endParaRPr lang="en-US" sz="1000">
              <a:solidFill>
                <a:srgbClr val="898989"/>
              </a:solidFill>
              <a:latin typeface="Century Gothic" charset="0"/>
            </a:endParaRPr>
          </a:p>
        </p:txBody>
      </p:sp>
      <p:pic>
        <p:nvPicPr>
          <p:cNvPr id="50179" name="Content Placeholder 18" descr="Screen Shot 2016-07-12 at 3.48.52 PM.png"/>
          <p:cNvPicPr>
            <a:picLocks noChangeAspect="1"/>
          </p:cNvPicPr>
          <p:nvPr/>
        </p:nvPicPr>
        <p:blipFill>
          <a:blip r:embed="rId2">
            <a:extLst>
              <a:ext uri="{28A0092B-C50C-407E-A947-70E740481C1C}">
                <a14:useLocalDpi xmlns:a14="http://schemas.microsoft.com/office/drawing/2010/main" val="0"/>
              </a:ext>
            </a:extLst>
          </a:blip>
          <a:srcRect t="-3928" b="-3928"/>
          <a:stretch>
            <a:fillRect/>
          </a:stretch>
        </p:blipFill>
        <p:spPr bwMode="auto">
          <a:xfrm>
            <a:off x="3241675" y="1085850"/>
            <a:ext cx="2957513" cy="5260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zo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p:cNvSpPr>
          <p:nvPr>
            <p:ph type="title"/>
          </p:nvPr>
        </p:nvSpPr>
        <p:spPr>
          <a:xfrm>
            <a:off x="1069975" y="301625"/>
            <a:ext cx="7772400" cy="603250"/>
          </a:xfrm>
        </p:spPr>
        <p:txBody>
          <a:bodyPr/>
          <a:lstStyle/>
          <a:p>
            <a:pPr eaLnBrk="1" hangingPunct="1"/>
            <a:r>
              <a:rPr lang="en-US">
                <a:latin typeface="Arial" charset="0"/>
                <a:cs typeface="Arial" charset="0"/>
              </a:rPr>
              <a:t>Hydrocarbon Comparison</a:t>
            </a:r>
          </a:p>
        </p:txBody>
      </p:sp>
      <p:sp>
        <p:nvSpPr>
          <p:cNvPr id="51202" name="Slide Number Placeholder 4"/>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52D57DD4-4DEB-2A47-BB3F-52C2D4C45FF2}" type="slidenum">
              <a:rPr lang="en-US" sz="1000">
                <a:solidFill>
                  <a:srgbClr val="898989"/>
                </a:solidFill>
                <a:latin typeface="Century Gothic" charset="0"/>
              </a:rPr>
              <a:pPr/>
              <a:t>26</a:t>
            </a:fld>
            <a:endParaRPr lang="en-US" sz="1000">
              <a:solidFill>
                <a:srgbClr val="898989"/>
              </a:solidFill>
              <a:latin typeface="Century Gothic" charset="0"/>
            </a:endParaRPr>
          </a:p>
        </p:txBody>
      </p:sp>
      <p:graphicFrame>
        <p:nvGraphicFramePr>
          <p:cNvPr id="51203" name="Object 3"/>
          <p:cNvGraphicFramePr>
            <a:graphicFrameLocks noChangeAspect="1"/>
          </p:cNvGraphicFramePr>
          <p:nvPr/>
        </p:nvGraphicFramePr>
        <p:xfrm>
          <a:off x="798513" y="1824038"/>
          <a:ext cx="7426325" cy="3162300"/>
        </p:xfrm>
        <a:graphic>
          <a:graphicData uri="http://schemas.openxmlformats.org/presentationml/2006/ole">
            <mc:AlternateContent xmlns:mc="http://schemas.openxmlformats.org/markup-compatibility/2006">
              <mc:Choice xmlns:v="urn:schemas-microsoft-com:vml" Requires="v">
                <p:oleObj spid="_x0000_s51259" name="Worksheet" r:id="rId4" imgW="6946900" imgH="2133600" progId="Excel.Sheet.8">
                  <p:embed/>
                </p:oleObj>
              </mc:Choice>
              <mc:Fallback>
                <p:oleObj name="Worksheet" r:id="rId4" imgW="6946900" imgH="2133600" progId="Excel.Shee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8513" y="1824038"/>
                        <a:ext cx="7426325" cy="3162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spTree>
  </p:cSld>
  <p:clrMapOvr>
    <a:masterClrMapping/>
  </p:clrMapOvr>
  <p:transition>
    <p:zo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3"/>
          <p:cNvSpPr>
            <a:spLocks noGrp="1"/>
          </p:cNvSpPr>
          <p:nvPr>
            <p:ph type="title"/>
          </p:nvPr>
        </p:nvSpPr>
        <p:spPr/>
        <p:txBody>
          <a:bodyPr/>
          <a:lstStyle/>
          <a:p>
            <a:pPr eaLnBrk="1" hangingPunct="1"/>
            <a:r>
              <a:rPr lang="en-US">
                <a:latin typeface="Arial" charset="0"/>
                <a:cs typeface="Arial" charset="0"/>
              </a:rPr>
              <a:t>Common Failures</a:t>
            </a:r>
          </a:p>
        </p:txBody>
      </p:sp>
      <p:sp>
        <p:nvSpPr>
          <p:cNvPr id="53250" name="Content Placeholder 4"/>
          <p:cNvSpPr>
            <a:spLocks noGrp="1"/>
          </p:cNvSpPr>
          <p:nvPr>
            <p:ph idx="1"/>
          </p:nvPr>
        </p:nvSpPr>
        <p:spPr/>
        <p:txBody>
          <a:bodyPr/>
          <a:lstStyle/>
          <a:p>
            <a:pPr eaLnBrk="1" hangingPunct="1"/>
            <a:r>
              <a:rPr lang="en-US" sz="2800">
                <a:latin typeface="Century Gothic" charset="0"/>
              </a:rPr>
              <a:t>Reading pegs either upscale or downscale</a:t>
            </a:r>
          </a:p>
          <a:p>
            <a:pPr lvl="1" eaLnBrk="1" hangingPunct="1"/>
            <a:r>
              <a:rPr lang="en-US" sz="2400">
                <a:latin typeface="Century Gothic" charset="0"/>
              </a:rPr>
              <a:t>Open Active or Reference detector element</a:t>
            </a:r>
          </a:p>
          <a:p>
            <a:pPr lvl="1" eaLnBrk="1" hangingPunct="1"/>
            <a:r>
              <a:rPr lang="en-US" sz="2400">
                <a:latin typeface="Century Gothic" charset="0"/>
              </a:rPr>
              <a:t>Excessive vibration can damage the filaments</a:t>
            </a:r>
          </a:p>
          <a:p>
            <a:pPr lvl="1" eaLnBrk="1" hangingPunct="1"/>
            <a:r>
              <a:rPr lang="en-US" sz="2400">
                <a:latin typeface="Century Gothic" charset="0"/>
              </a:rPr>
              <a:t>Liquids or corrosion can cause output failure</a:t>
            </a:r>
          </a:p>
          <a:p>
            <a:pPr eaLnBrk="1" hangingPunct="1"/>
            <a:r>
              <a:rPr lang="en-US" sz="2800">
                <a:latin typeface="Century Gothic" charset="0"/>
              </a:rPr>
              <a:t>Unstable or Erratic Operation</a:t>
            </a:r>
          </a:p>
          <a:p>
            <a:pPr lvl="1" eaLnBrk="1" hangingPunct="1"/>
            <a:r>
              <a:rPr lang="en-US" sz="2400">
                <a:latin typeface="Century Gothic" charset="0"/>
              </a:rPr>
              <a:t>Reading can be slow to respond or slow to recover due to contamination of the sensor elements and or contamination of the flame arrestor</a:t>
            </a:r>
          </a:p>
          <a:p>
            <a:pPr eaLnBrk="1" hangingPunct="1"/>
            <a:endParaRPr lang="en-US">
              <a:latin typeface="Century Gothic" charset="0"/>
            </a:endParaRPr>
          </a:p>
          <a:p>
            <a:pPr eaLnBrk="1" hangingPunct="1"/>
            <a:endParaRPr lang="en-US">
              <a:latin typeface="Century Gothic" charset="0"/>
            </a:endParaRPr>
          </a:p>
        </p:txBody>
      </p:sp>
      <p:sp>
        <p:nvSpPr>
          <p:cNvPr id="53251" name="Slide Number Placeholder 2"/>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A90E7D90-42F7-F742-B922-7C666E97FF91}" type="slidenum">
              <a:rPr lang="en-US" sz="1000">
                <a:solidFill>
                  <a:srgbClr val="898989"/>
                </a:solidFill>
                <a:latin typeface="Century Gothic" charset="0"/>
              </a:rPr>
              <a:pPr/>
              <a:t>27</a:t>
            </a:fld>
            <a:endParaRPr lang="en-US" sz="1000">
              <a:solidFill>
                <a:srgbClr val="898989"/>
              </a:solidFill>
              <a:latin typeface="Century Gothic" charset="0"/>
            </a:endParaRPr>
          </a:p>
        </p:txBody>
      </p:sp>
    </p:spTree>
  </p:cSld>
  <p:clrMapOvr>
    <a:masterClrMapping/>
  </p:clrMapOvr>
  <p:transition>
    <p:zo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p:cNvSpPr>
            <a:spLocks noGrp="1"/>
          </p:cNvSpPr>
          <p:nvPr>
            <p:ph type="title"/>
          </p:nvPr>
        </p:nvSpPr>
        <p:spPr>
          <a:xfrm>
            <a:off x="1069975" y="301625"/>
            <a:ext cx="7772400" cy="603250"/>
          </a:xfrm>
        </p:spPr>
        <p:txBody>
          <a:bodyPr/>
          <a:lstStyle/>
          <a:p>
            <a:pPr eaLnBrk="1" hangingPunct="1"/>
            <a:r>
              <a:rPr lang="en-US">
                <a:latin typeface="Arial" charset="0"/>
                <a:cs typeface="Arial" charset="0"/>
              </a:rPr>
              <a:t>Common failures</a:t>
            </a:r>
          </a:p>
        </p:txBody>
      </p:sp>
      <p:sp>
        <p:nvSpPr>
          <p:cNvPr id="54274" name="Content Placeholder 2"/>
          <p:cNvSpPr>
            <a:spLocks noGrp="1"/>
          </p:cNvSpPr>
          <p:nvPr>
            <p:ph idx="1"/>
          </p:nvPr>
        </p:nvSpPr>
        <p:spPr>
          <a:xfrm>
            <a:off x="736600" y="1647825"/>
            <a:ext cx="7772400" cy="4381500"/>
          </a:xfrm>
        </p:spPr>
        <p:txBody>
          <a:bodyPr/>
          <a:lstStyle/>
          <a:p>
            <a:pPr eaLnBrk="1" hangingPunct="1"/>
            <a:r>
              <a:rPr lang="en-US" sz="2800">
                <a:latin typeface="Century Gothic" charset="0"/>
              </a:rPr>
              <a:t>Low span on test gas</a:t>
            </a:r>
          </a:p>
          <a:p>
            <a:pPr lvl="1" eaLnBrk="1" hangingPunct="1"/>
            <a:r>
              <a:rPr lang="en-US" sz="2400">
                <a:latin typeface="Century Gothic" charset="0"/>
              </a:rPr>
              <a:t>Deterioration of the catalyst caused by continuous exposure to flammable gas, repeated exposure to high concentrations of gas, contamination or age of the sensor.</a:t>
            </a:r>
          </a:p>
          <a:p>
            <a:pPr eaLnBrk="1" hangingPunct="1"/>
            <a:r>
              <a:rPr lang="en-US" sz="2800">
                <a:latin typeface="Century Gothic" charset="0"/>
              </a:rPr>
              <a:t>Exposure to catalyst poisons such as:</a:t>
            </a:r>
          </a:p>
          <a:p>
            <a:pPr lvl="1" eaLnBrk="1" hangingPunct="1"/>
            <a:r>
              <a:rPr lang="en-US" sz="2400">
                <a:latin typeface="Century Gothic" charset="0"/>
              </a:rPr>
              <a:t>Silicone compounds</a:t>
            </a:r>
          </a:p>
          <a:p>
            <a:pPr lvl="1" eaLnBrk="1" hangingPunct="1"/>
            <a:r>
              <a:rPr lang="en-US" sz="2400">
                <a:latin typeface="Century Gothic" charset="0"/>
              </a:rPr>
              <a:t>Chlorinated hydrocarbons</a:t>
            </a:r>
          </a:p>
          <a:p>
            <a:pPr lvl="1" eaLnBrk="1" hangingPunct="1"/>
            <a:r>
              <a:rPr lang="en-US" sz="2400">
                <a:latin typeface="Century Gothic" charset="0"/>
              </a:rPr>
              <a:t>Corrosive gases or vapors</a:t>
            </a:r>
          </a:p>
          <a:p>
            <a:pPr lvl="1" eaLnBrk="1" hangingPunct="1"/>
            <a:r>
              <a:rPr lang="en-US" sz="2400">
                <a:latin typeface="Century Gothic" charset="0"/>
              </a:rPr>
              <a:t>Leaded gasoline</a:t>
            </a:r>
          </a:p>
        </p:txBody>
      </p:sp>
      <p:sp>
        <p:nvSpPr>
          <p:cNvPr id="54275" name="Slide Number Placeholder 3"/>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7B46A556-23EB-614C-B80D-12E11CB8F39B}" type="slidenum">
              <a:rPr lang="en-US" sz="1000">
                <a:solidFill>
                  <a:srgbClr val="898989"/>
                </a:solidFill>
                <a:latin typeface="Century Gothic" charset="0"/>
              </a:rPr>
              <a:pPr/>
              <a:t>28</a:t>
            </a:fld>
            <a:endParaRPr lang="en-US" sz="1000">
              <a:solidFill>
                <a:srgbClr val="898989"/>
              </a:solidFill>
              <a:latin typeface="Century Gothic" charset="0"/>
            </a:endParaRPr>
          </a:p>
        </p:txBody>
      </p:sp>
    </p:spTree>
  </p:cSld>
  <p:clrMapOvr>
    <a:masterClrMapping/>
  </p:clrMapOvr>
  <p:transition>
    <p:zo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026"/>
          <p:cNvSpPr>
            <a:spLocks noGrp="1"/>
          </p:cNvSpPr>
          <p:nvPr>
            <p:ph type="ctrTitle"/>
          </p:nvPr>
        </p:nvSpPr>
        <p:spPr>
          <a:xfrm>
            <a:off x="685800" y="2130425"/>
            <a:ext cx="7772400" cy="1470025"/>
          </a:xfrm>
        </p:spPr>
        <p:txBody>
          <a:bodyPr/>
          <a:lstStyle/>
          <a:p>
            <a:pPr eaLnBrk="1" hangingPunct="1"/>
            <a:r>
              <a:rPr lang="en-US">
                <a:latin typeface="Arial" charset="0"/>
                <a:cs typeface="Arial" charset="0"/>
              </a:rPr>
              <a:t>Thermal Conductivity</a:t>
            </a:r>
            <a:br>
              <a:rPr lang="en-US">
                <a:latin typeface="Arial" charset="0"/>
                <a:cs typeface="Arial" charset="0"/>
              </a:rPr>
            </a:br>
            <a:r>
              <a:rPr lang="en-US">
                <a:latin typeface="Arial" charset="0"/>
                <a:cs typeface="Arial" charset="0"/>
              </a:rPr>
              <a:t>Gas Sensor</a:t>
            </a:r>
          </a:p>
        </p:txBody>
      </p:sp>
    </p:spTree>
  </p:cSld>
  <p:clrMapOvr>
    <a:masterClrMapping/>
  </p:clrMapOvr>
  <p:transition>
    <p:zo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OSHA-Gasoline-Sign-ONE-31246_300.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2417" y="4522231"/>
            <a:ext cx="1266402" cy="1266402"/>
          </a:xfrm>
          <a:prstGeom prst="rect">
            <a:avLst/>
          </a:prstGeom>
        </p:spPr>
      </p:pic>
      <p:sp>
        <p:nvSpPr>
          <p:cNvPr id="21505" name="Slide Number Placeholder 3"/>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35AD8F1C-FD2C-BB44-AEBE-34F75D71DF15}" type="slidenum">
              <a:rPr lang="en-US" sz="1000">
                <a:solidFill>
                  <a:srgbClr val="898989"/>
                </a:solidFill>
                <a:latin typeface="Century Gothic" charset="0"/>
              </a:rPr>
              <a:pPr/>
              <a:t>3</a:t>
            </a:fld>
            <a:endParaRPr lang="en-US" sz="1000">
              <a:solidFill>
                <a:srgbClr val="898989"/>
              </a:solidFill>
              <a:latin typeface="Century Gothic" charset="0"/>
            </a:endParaRPr>
          </a:p>
        </p:txBody>
      </p:sp>
      <p:sp>
        <p:nvSpPr>
          <p:cNvPr id="21506" name="Title 1"/>
          <p:cNvSpPr>
            <a:spLocks noGrp="1"/>
          </p:cNvSpPr>
          <p:nvPr>
            <p:ph type="title"/>
          </p:nvPr>
        </p:nvSpPr>
        <p:spPr>
          <a:xfrm>
            <a:off x="1069975" y="301625"/>
            <a:ext cx="7772400" cy="603250"/>
          </a:xfrm>
        </p:spPr>
        <p:txBody>
          <a:bodyPr/>
          <a:lstStyle/>
          <a:p>
            <a:r>
              <a:rPr lang="en-US">
                <a:latin typeface="Arial" charset="0"/>
                <a:cs typeface="Arial" charset="0"/>
              </a:rPr>
              <a:t>Types of Gases/Compounds</a:t>
            </a:r>
          </a:p>
        </p:txBody>
      </p:sp>
      <p:sp>
        <p:nvSpPr>
          <p:cNvPr id="21507" name="Content Placeholder 2"/>
          <p:cNvSpPr>
            <a:spLocks noGrp="1"/>
          </p:cNvSpPr>
          <p:nvPr>
            <p:ph idx="1"/>
          </p:nvPr>
        </p:nvSpPr>
        <p:spPr>
          <a:xfrm>
            <a:off x="457200" y="1600200"/>
            <a:ext cx="8229600" cy="5128672"/>
          </a:xfrm>
        </p:spPr>
        <p:txBody>
          <a:bodyPr/>
          <a:lstStyle/>
          <a:p>
            <a:r>
              <a:rPr lang="en-US" sz="2400" dirty="0">
                <a:latin typeface="Century Gothic" charset="0"/>
              </a:rPr>
              <a:t>Combustibles</a:t>
            </a:r>
          </a:p>
          <a:p>
            <a:pPr lvl="1"/>
            <a:r>
              <a:rPr lang="en-US" sz="2000" dirty="0">
                <a:latin typeface="Century Gothic" charset="0"/>
              </a:rPr>
              <a:t>Flammable gases and vapors</a:t>
            </a:r>
          </a:p>
          <a:p>
            <a:pPr lvl="2"/>
            <a:r>
              <a:rPr lang="en-US" sz="1800" dirty="0">
                <a:latin typeface="Century Gothic" charset="0"/>
              </a:rPr>
              <a:t>Most are also toxic</a:t>
            </a:r>
          </a:p>
          <a:p>
            <a:pPr lvl="2"/>
            <a:r>
              <a:rPr lang="en-US" sz="1800" dirty="0">
                <a:latin typeface="Century Gothic" charset="0"/>
              </a:rPr>
              <a:t>Organic compounds (HC’s)</a:t>
            </a:r>
          </a:p>
          <a:p>
            <a:r>
              <a:rPr lang="en-US" sz="2400" dirty="0">
                <a:latin typeface="Century Gothic" charset="0"/>
              </a:rPr>
              <a:t>“Toxics”</a:t>
            </a:r>
          </a:p>
          <a:p>
            <a:pPr lvl="1"/>
            <a:r>
              <a:rPr lang="en-US" sz="2000" dirty="0">
                <a:latin typeface="Century Gothic" charset="0"/>
              </a:rPr>
              <a:t>Usually refers to non-hydrocarbons</a:t>
            </a:r>
          </a:p>
          <a:p>
            <a:pPr lvl="2"/>
            <a:r>
              <a:rPr lang="en-US" sz="1800" dirty="0">
                <a:latin typeface="Century Gothic" charset="0"/>
              </a:rPr>
              <a:t>Inorganic compounds (Non-HC’s)</a:t>
            </a:r>
          </a:p>
          <a:p>
            <a:pPr lvl="2"/>
            <a:r>
              <a:rPr lang="en-US" sz="1800" dirty="0">
                <a:latin typeface="Century Gothic" charset="0"/>
              </a:rPr>
              <a:t>Several inorganic compounds are also</a:t>
            </a:r>
            <a:br>
              <a:rPr lang="en-US" sz="1800" dirty="0">
                <a:latin typeface="Century Gothic" charset="0"/>
              </a:rPr>
            </a:br>
            <a:r>
              <a:rPr lang="en-US" sz="1800" dirty="0">
                <a:latin typeface="Century Gothic" charset="0"/>
              </a:rPr>
              <a:t>combustible</a:t>
            </a:r>
            <a:endParaRPr lang="en-US" sz="1400" dirty="0">
              <a:latin typeface="Century Gothic" charset="0"/>
            </a:endParaRPr>
          </a:p>
          <a:p>
            <a:r>
              <a:rPr lang="en-US" sz="2400" dirty="0" err="1">
                <a:latin typeface="Century Gothic" charset="0"/>
              </a:rPr>
              <a:t>Inerts</a:t>
            </a:r>
            <a:endParaRPr lang="en-US" sz="2400" dirty="0">
              <a:latin typeface="Century Gothic" charset="0"/>
            </a:endParaRPr>
          </a:p>
          <a:p>
            <a:pPr lvl="1"/>
            <a:r>
              <a:rPr lang="en-US" sz="2000" dirty="0">
                <a:latin typeface="Century Gothic" charset="0"/>
              </a:rPr>
              <a:t>Non-reactive gases</a:t>
            </a:r>
          </a:p>
          <a:p>
            <a:pPr lvl="2"/>
            <a:r>
              <a:rPr lang="en-US" sz="1800" dirty="0">
                <a:latin typeface="Century Gothic" charset="0"/>
              </a:rPr>
              <a:t>Usually are N2, He, </a:t>
            </a:r>
            <a:r>
              <a:rPr lang="en-US" sz="1800" dirty="0" err="1">
                <a:latin typeface="Century Gothic" charset="0"/>
              </a:rPr>
              <a:t>Ar</a:t>
            </a:r>
            <a:endParaRPr lang="en-US" sz="1800" dirty="0">
              <a:latin typeface="Century Gothic" charset="0"/>
            </a:endParaRPr>
          </a:p>
        </p:txBody>
      </p:sp>
      <p:pic>
        <p:nvPicPr>
          <p:cNvPr id="2" name="Picture 1" descr="18CGD5-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64013" y="1124015"/>
            <a:ext cx="2115590" cy="1410393"/>
          </a:xfrm>
          <a:prstGeom prst="rect">
            <a:avLst/>
          </a:prstGeom>
        </p:spPr>
      </p:pic>
      <p:pic>
        <p:nvPicPr>
          <p:cNvPr id="3" name="Picture 2" descr="1701-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1168" y="2783938"/>
            <a:ext cx="1126095" cy="1418310"/>
          </a:xfrm>
          <a:prstGeom prst="rect">
            <a:avLst/>
          </a:prstGeom>
        </p:spPr>
      </p:pic>
      <p:cxnSp>
        <p:nvCxnSpPr>
          <p:cNvPr id="6" name="Straight Connector 5"/>
          <p:cNvCxnSpPr/>
          <p:nvPr/>
        </p:nvCxnSpPr>
        <p:spPr>
          <a:xfrm>
            <a:off x="3080384" y="1857548"/>
            <a:ext cx="3544810" cy="0"/>
          </a:xfrm>
          <a:prstGeom prst="line">
            <a:avLst/>
          </a:prstGeom>
          <a:ln>
            <a:solidFill>
              <a:schemeClr val="tx1"/>
            </a:solidFill>
            <a:prstDash val="sysDash"/>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2159000" y="3336768"/>
            <a:ext cx="4305066" cy="11414"/>
          </a:xfrm>
          <a:prstGeom prst="line">
            <a:avLst/>
          </a:prstGeom>
          <a:ln>
            <a:solidFill>
              <a:schemeClr val="tx1"/>
            </a:solidFill>
            <a:prstDash val="sysDash"/>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1726517" y="5067736"/>
            <a:ext cx="4643519" cy="0"/>
          </a:xfrm>
          <a:prstGeom prst="line">
            <a:avLst/>
          </a:prstGeom>
          <a:ln>
            <a:solidFill>
              <a:schemeClr val="tx1"/>
            </a:solidFill>
            <a:prstDash val="sysDash"/>
          </a:ln>
        </p:spPr>
        <p:style>
          <a:lnRef idx="2">
            <a:schemeClr val="accent1"/>
          </a:lnRef>
          <a:fillRef idx="0">
            <a:schemeClr val="accent1"/>
          </a:fillRef>
          <a:effectRef idx="1">
            <a:schemeClr val="accent1"/>
          </a:effectRef>
          <a:fontRef idx="minor">
            <a:schemeClr val="tx1"/>
          </a:fontRef>
        </p:style>
      </p:cxnSp>
    </p:spTree>
  </p:cSld>
  <p:clrMapOvr>
    <a:masterClrMapping/>
  </p:clrMapOvr>
  <p:transition>
    <p:zo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p:cNvSpPr>
          <p:nvPr>
            <p:ph type="title"/>
          </p:nvPr>
        </p:nvSpPr>
        <p:spPr>
          <a:xfrm>
            <a:off x="1069975" y="301625"/>
            <a:ext cx="7772400" cy="603250"/>
          </a:xfrm>
        </p:spPr>
        <p:txBody>
          <a:bodyPr/>
          <a:lstStyle/>
          <a:p>
            <a:pPr eaLnBrk="1" hangingPunct="1"/>
            <a:r>
              <a:rPr lang="en-US">
                <a:latin typeface="Arial" charset="0"/>
                <a:cs typeface="Arial" charset="0"/>
              </a:rPr>
              <a:t>Thermal Conductivity</a:t>
            </a:r>
          </a:p>
        </p:txBody>
      </p:sp>
      <p:sp>
        <p:nvSpPr>
          <p:cNvPr id="57346" name="Slide Number Placeholder 4"/>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2810E8DC-42EB-BC46-B2F6-3287B24EDF53}" type="slidenum">
              <a:rPr lang="en-US" sz="1000">
                <a:solidFill>
                  <a:srgbClr val="898989"/>
                </a:solidFill>
                <a:latin typeface="Century Gothic" charset="0"/>
              </a:rPr>
              <a:pPr/>
              <a:t>30</a:t>
            </a:fld>
            <a:endParaRPr lang="en-US" sz="1000">
              <a:solidFill>
                <a:srgbClr val="898989"/>
              </a:solidFill>
              <a:latin typeface="Century Gothic" charset="0"/>
            </a:endParaRPr>
          </a:p>
        </p:txBody>
      </p:sp>
      <p:pic>
        <p:nvPicPr>
          <p:cNvPr id="57347" name="Picture 8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7950" y="2384425"/>
            <a:ext cx="1138238" cy="1050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7348" name="Rectangle 45"/>
          <p:cNvSpPr>
            <a:spLocks noChangeArrowheads="1"/>
          </p:cNvSpPr>
          <p:nvPr/>
        </p:nvSpPr>
        <p:spPr bwMode="auto">
          <a:xfrm>
            <a:off x="5384800" y="2251075"/>
            <a:ext cx="1033463" cy="1287463"/>
          </a:xfrm>
          <a:prstGeom prst="rect">
            <a:avLst/>
          </a:prstGeom>
          <a:solidFill>
            <a:schemeClr val="accent1"/>
          </a:solidFill>
          <a:ln w="9525">
            <a:solidFill>
              <a:schemeClr val="tx1"/>
            </a:solidFill>
            <a:miter lim="800000"/>
            <a:headEnd/>
            <a:tailEnd/>
          </a:ln>
        </p:spPr>
        <p:txBody>
          <a:bodyPr wrap="none" anchor="ctr">
            <a:spAutoFit/>
          </a:bodyPr>
          <a:lstStyle/>
          <a:p>
            <a:pPr>
              <a:buFontTx/>
              <a:buChar char="•"/>
            </a:pPr>
            <a:endParaRPr lang="en-US"/>
          </a:p>
        </p:txBody>
      </p:sp>
      <p:sp>
        <p:nvSpPr>
          <p:cNvPr id="57349" name="Oval 3" descr="Large confetti"/>
          <p:cNvSpPr>
            <a:spLocks noChangeArrowheads="1"/>
          </p:cNvSpPr>
          <p:nvPr/>
        </p:nvSpPr>
        <p:spPr bwMode="auto">
          <a:xfrm>
            <a:off x="42418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4"/>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50" name="Oval 4" descr="Large confetti"/>
          <p:cNvSpPr>
            <a:spLocks noChangeArrowheads="1"/>
          </p:cNvSpPr>
          <p:nvPr/>
        </p:nvSpPr>
        <p:spPr bwMode="auto">
          <a:xfrm>
            <a:off x="43180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4"/>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51" name="Oval 5" descr="Large confetti"/>
          <p:cNvSpPr>
            <a:spLocks noChangeArrowheads="1"/>
          </p:cNvSpPr>
          <p:nvPr/>
        </p:nvSpPr>
        <p:spPr bwMode="auto">
          <a:xfrm>
            <a:off x="43942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4"/>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lgn="ctr">
              <a:buFontTx/>
              <a:buChar char="•"/>
              <a:defRPr/>
            </a:pPr>
            <a:endParaRPr lang="en-US"/>
          </a:p>
        </p:txBody>
      </p:sp>
      <p:sp>
        <p:nvSpPr>
          <p:cNvPr id="57352" name="Oval 6" descr="Large confetti"/>
          <p:cNvSpPr>
            <a:spLocks noChangeArrowheads="1"/>
          </p:cNvSpPr>
          <p:nvPr/>
        </p:nvSpPr>
        <p:spPr bwMode="auto">
          <a:xfrm>
            <a:off x="44704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4"/>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53" name="Oval 7" descr="Large confetti"/>
          <p:cNvSpPr>
            <a:spLocks noChangeArrowheads="1"/>
          </p:cNvSpPr>
          <p:nvPr/>
        </p:nvSpPr>
        <p:spPr bwMode="auto">
          <a:xfrm>
            <a:off x="44704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4"/>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54" name="Oval 8" descr="Large confetti"/>
          <p:cNvSpPr>
            <a:spLocks noChangeArrowheads="1"/>
          </p:cNvSpPr>
          <p:nvPr/>
        </p:nvSpPr>
        <p:spPr bwMode="auto">
          <a:xfrm>
            <a:off x="45466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4"/>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55" name="Oval 9" descr="Large confetti"/>
          <p:cNvSpPr>
            <a:spLocks noChangeArrowheads="1"/>
          </p:cNvSpPr>
          <p:nvPr/>
        </p:nvSpPr>
        <p:spPr bwMode="auto">
          <a:xfrm>
            <a:off x="45466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4"/>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56" name="Oval 10" descr="Large confetti"/>
          <p:cNvSpPr>
            <a:spLocks noChangeArrowheads="1"/>
          </p:cNvSpPr>
          <p:nvPr/>
        </p:nvSpPr>
        <p:spPr bwMode="auto">
          <a:xfrm>
            <a:off x="56896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4"/>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57" name="Oval 11" descr="Large confetti"/>
          <p:cNvSpPr>
            <a:spLocks noChangeArrowheads="1"/>
          </p:cNvSpPr>
          <p:nvPr/>
        </p:nvSpPr>
        <p:spPr bwMode="auto">
          <a:xfrm>
            <a:off x="57658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4"/>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58" name="Oval 12" descr="Large confetti"/>
          <p:cNvSpPr>
            <a:spLocks noChangeArrowheads="1"/>
          </p:cNvSpPr>
          <p:nvPr/>
        </p:nvSpPr>
        <p:spPr bwMode="auto">
          <a:xfrm>
            <a:off x="58420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4"/>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59" name="Oval 13" descr="Large confetti"/>
          <p:cNvSpPr>
            <a:spLocks noChangeArrowheads="1"/>
          </p:cNvSpPr>
          <p:nvPr/>
        </p:nvSpPr>
        <p:spPr bwMode="auto">
          <a:xfrm>
            <a:off x="59182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4"/>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60" name="Oval 14" descr="Large confetti"/>
          <p:cNvSpPr>
            <a:spLocks noChangeArrowheads="1"/>
          </p:cNvSpPr>
          <p:nvPr/>
        </p:nvSpPr>
        <p:spPr bwMode="auto">
          <a:xfrm>
            <a:off x="59182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4"/>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61" name="Oval 15" descr="Large confetti"/>
          <p:cNvSpPr>
            <a:spLocks noChangeArrowheads="1"/>
          </p:cNvSpPr>
          <p:nvPr/>
        </p:nvSpPr>
        <p:spPr bwMode="auto">
          <a:xfrm>
            <a:off x="59944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4"/>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62" name="Oval 16" descr="Large confetti"/>
          <p:cNvSpPr>
            <a:spLocks noChangeArrowheads="1"/>
          </p:cNvSpPr>
          <p:nvPr/>
        </p:nvSpPr>
        <p:spPr bwMode="auto">
          <a:xfrm>
            <a:off x="5994400" y="2674938"/>
            <a:ext cx="139700" cy="520700"/>
          </a:xfrm>
          <a:prstGeom prst="ellipse">
            <a:avLst/>
          </a:prstGeom>
          <a:noFill/>
          <a:ln w="12700">
            <a:solidFill>
              <a:schemeClr val="tx1"/>
            </a:solidFill>
            <a:round/>
            <a:headEnd/>
            <a:tailEnd/>
          </a:ln>
          <a:effectLst/>
          <a:extLst>
            <a:ext uri="{909E8E84-426E-40dd-AFC4-6F175D3DCCD1}">
              <a14:hiddenFill xmlns:a14="http://schemas.microsoft.com/office/drawing/2010/main" xmlns="">
                <a:blipFill dpi="0" rotWithShape="0">
                  <a:blip r:embed="rId4"/>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63" name="Oval 18" descr="Large confetti"/>
          <p:cNvSpPr>
            <a:spLocks noChangeArrowheads="1"/>
          </p:cNvSpPr>
          <p:nvPr/>
        </p:nvSpPr>
        <p:spPr bwMode="auto">
          <a:xfrm>
            <a:off x="4019550" y="2528888"/>
            <a:ext cx="889000" cy="812800"/>
          </a:xfrm>
          <a:prstGeom prst="ellipse">
            <a:avLst/>
          </a:prstGeom>
          <a:noFill/>
          <a:ln w="38100">
            <a:solidFill>
              <a:srgbClr val="F4120C"/>
            </a:solidFill>
            <a:round/>
            <a:headEnd/>
            <a:tailEnd/>
          </a:ln>
          <a:effectLst/>
          <a:extLst>
            <a:ext uri="{909E8E84-426E-40dd-AFC4-6F175D3DCCD1}">
              <a14:hiddenFill xmlns:a14="http://schemas.microsoft.com/office/drawing/2010/main" xmlns="">
                <a:blipFill dpi="0" rotWithShape="0">
                  <a:blip r:embed="rId4"/>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lgn="ctr">
              <a:defRPr/>
            </a:pPr>
            <a:endParaRPr lang="en-US" sz="1800" b="1">
              <a:solidFill>
                <a:schemeClr val="bg2"/>
              </a:solidFill>
              <a:latin typeface="Arial" charset="0"/>
            </a:endParaRPr>
          </a:p>
        </p:txBody>
      </p:sp>
      <p:sp>
        <p:nvSpPr>
          <p:cNvPr id="57364" name="Oval 19" descr="Large confetti"/>
          <p:cNvSpPr>
            <a:spLocks noChangeArrowheads="1"/>
          </p:cNvSpPr>
          <p:nvPr/>
        </p:nvSpPr>
        <p:spPr bwMode="auto">
          <a:xfrm>
            <a:off x="5467350" y="2528888"/>
            <a:ext cx="889000" cy="812800"/>
          </a:xfrm>
          <a:prstGeom prst="ellipse">
            <a:avLst/>
          </a:prstGeom>
          <a:noFill/>
          <a:ln w="38100">
            <a:solidFill>
              <a:srgbClr val="000099"/>
            </a:solidFill>
            <a:round/>
            <a:headEnd/>
            <a:tailEnd/>
          </a:ln>
          <a:effectLst/>
          <a:extLst>
            <a:ext uri="{909E8E84-426E-40dd-AFC4-6F175D3DCCD1}">
              <a14:hiddenFill xmlns:a14="http://schemas.microsoft.com/office/drawing/2010/main" xmlns="">
                <a:blipFill dpi="0" rotWithShape="0">
                  <a:blip r:embed="rId4"/>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57365" name="Rectangle 20" descr="Large confetti"/>
          <p:cNvSpPr>
            <a:spLocks noChangeArrowheads="1"/>
          </p:cNvSpPr>
          <p:nvPr/>
        </p:nvSpPr>
        <p:spPr bwMode="auto">
          <a:xfrm>
            <a:off x="4027488" y="4811713"/>
            <a:ext cx="939800" cy="292100"/>
          </a:xfrm>
          <a:prstGeom prst="rect">
            <a:avLst/>
          </a:prstGeom>
          <a:noFill/>
          <a:ln>
            <a:noFill/>
          </a:ln>
          <a:effectLst/>
          <a:extLst>
            <a:ext uri="{909E8E84-426E-40dd-AFC4-6F175D3DCCD1}">
              <a14:hiddenFill xmlns:a14="http://schemas.microsoft.com/office/drawing/2010/main" xmlns="">
                <a:blipFill dpi="0" rotWithShape="0">
                  <a:blip r:embed="rId4"/>
                  <a:srcRect/>
                  <a:tile tx="0" ty="0" sx="100000" sy="100000" flip="none" algn="tl"/>
                </a:blip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b="1">
                <a:latin typeface="Arial" charset="0"/>
              </a:rPr>
              <a:t>Active  </a:t>
            </a:r>
          </a:p>
        </p:txBody>
      </p:sp>
      <p:sp>
        <p:nvSpPr>
          <p:cNvPr id="57366" name="Rectangle 21" descr="Large confetti"/>
          <p:cNvSpPr>
            <a:spLocks noChangeArrowheads="1"/>
          </p:cNvSpPr>
          <p:nvPr/>
        </p:nvSpPr>
        <p:spPr bwMode="auto">
          <a:xfrm>
            <a:off x="5407025" y="4786313"/>
            <a:ext cx="1231900" cy="292100"/>
          </a:xfrm>
          <a:prstGeom prst="rect">
            <a:avLst/>
          </a:prstGeom>
          <a:noFill/>
          <a:ln>
            <a:noFill/>
          </a:ln>
          <a:effectLst/>
          <a:extLst>
            <a:ext uri="{909E8E84-426E-40dd-AFC4-6F175D3DCCD1}">
              <a14:hiddenFill xmlns:a14="http://schemas.microsoft.com/office/drawing/2010/main" xmlns="">
                <a:blipFill dpi="0" rotWithShape="0">
                  <a:blip r:embed="rId4"/>
                  <a:srcRect/>
                  <a:tile tx="0" ty="0" sx="100000" sy="100000" flip="none" algn="tl"/>
                </a:blip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b="1">
                <a:latin typeface="Arial" charset="0"/>
              </a:rPr>
              <a:t>Reference</a:t>
            </a:r>
          </a:p>
        </p:txBody>
      </p:sp>
      <p:sp>
        <p:nvSpPr>
          <p:cNvPr id="57367" name="Line 32"/>
          <p:cNvSpPr>
            <a:spLocks noChangeShapeType="1"/>
          </p:cNvSpPr>
          <p:nvPr/>
        </p:nvSpPr>
        <p:spPr bwMode="auto">
          <a:xfrm flipH="1">
            <a:off x="4246563" y="3132138"/>
            <a:ext cx="7937" cy="1268412"/>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57368" name="Line 35"/>
          <p:cNvSpPr>
            <a:spLocks noChangeShapeType="1"/>
          </p:cNvSpPr>
          <p:nvPr/>
        </p:nvSpPr>
        <p:spPr bwMode="auto">
          <a:xfrm>
            <a:off x="6121400" y="3081338"/>
            <a:ext cx="0" cy="13589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spAutoFit/>
          </a:bodyPr>
          <a:lstStyle/>
          <a:p>
            <a:endParaRPr lang="en-US"/>
          </a:p>
        </p:txBody>
      </p:sp>
      <p:sp>
        <p:nvSpPr>
          <p:cNvPr id="57369" name="Text Box 46"/>
          <p:cNvSpPr txBox="1">
            <a:spLocks noChangeArrowheads="1"/>
          </p:cNvSpPr>
          <p:nvPr/>
        </p:nvSpPr>
        <p:spPr bwMode="auto">
          <a:xfrm>
            <a:off x="4502150" y="1568450"/>
            <a:ext cx="2811463"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r>
              <a:rPr lang="en-US" sz="1400"/>
              <a:t>Reference element contained</a:t>
            </a:r>
          </a:p>
          <a:p>
            <a:r>
              <a:rPr lang="en-US" sz="1400"/>
              <a:t>out of gas stream</a:t>
            </a:r>
            <a:endParaRPr lang="en-US"/>
          </a:p>
        </p:txBody>
      </p:sp>
      <p:sp>
        <p:nvSpPr>
          <p:cNvPr id="57370" name="Text Box 90"/>
          <p:cNvSpPr txBox="1">
            <a:spLocks noChangeArrowheads="1"/>
          </p:cNvSpPr>
          <p:nvPr/>
        </p:nvSpPr>
        <p:spPr bwMode="auto">
          <a:xfrm>
            <a:off x="958850" y="2417763"/>
            <a:ext cx="2835275" cy="1155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r>
              <a:rPr lang="en-US" sz="1400"/>
              <a:t>Temperature coefficient of air</a:t>
            </a:r>
          </a:p>
          <a:p>
            <a:r>
              <a:rPr lang="en-US" sz="1400"/>
              <a:t>is different than gas causing</a:t>
            </a:r>
          </a:p>
          <a:p>
            <a:r>
              <a:rPr lang="en-US" sz="1400"/>
              <a:t>temperature of coil to cool </a:t>
            </a:r>
          </a:p>
          <a:p>
            <a:r>
              <a:rPr lang="en-US" sz="1400"/>
              <a:t>increasing resistance.  No</a:t>
            </a:r>
          </a:p>
          <a:p>
            <a:r>
              <a:rPr lang="en-US" sz="1400"/>
              <a:t>catalytic activity on sensor.</a:t>
            </a:r>
          </a:p>
        </p:txBody>
      </p:sp>
      <p:sp>
        <p:nvSpPr>
          <p:cNvPr id="57371" name="Line 34"/>
          <p:cNvSpPr>
            <a:spLocks noChangeShapeType="1"/>
          </p:cNvSpPr>
          <p:nvPr/>
        </p:nvSpPr>
        <p:spPr bwMode="auto">
          <a:xfrm>
            <a:off x="4689475" y="3130550"/>
            <a:ext cx="6350" cy="12954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57372" name="Line 35"/>
          <p:cNvSpPr>
            <a:spLocks noChangeShapeType="1"/>
          </p:cNvSpPr>
          <p:nvPr/>
        </p:nvSpPr>
        <p:spPr bwMode="auto">
          <a:xfrm>
            <a:off x="5683250" y="3016250"/>
            <a:ext cx="0" cy="13589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spAutoFit/>
          </a:bodyPr>
          <a:lstStyle/>
          <a:p>
            <a:endParaRPr lang="en-US"/>
          </a:p>
        </p:txBody>
      </p:sp>
      <p:sp>
        <p:nvSpPr>
          <p:cNvPr id="57373" name="Oval 3"/>
          <p:cNvSpPr>
            <a:spLocks noChangeArrowheads="1"/>
          </p:cNvSpPr>
          <p:nvPr/>
        </p:nvSpPr>
        <p:spPr bwMode="auto">
          <a:xfrm>
            <a:off x="4168775" y="4322763"/>
            <a:ext cx="153988" cy="153987"/>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buFontTx/>
              <a:buChar char="•"/>
              <a:defRPr/>
            </a:pPr>
            <a:endParaRPr lang="en-US" sz="2400">
              <a:solidFill>
                <a:srgbClr val="000000"/>
              </a:solidFill>
            </a:endParaRPr>
          </a:p>
        </p:txBody>
      </p:sp>
      <p:sp>
        <p:nvSpPr>
          <p:cNvPr id="57374" name="Oval 43"/>
          <p:cNvSpPr>
            <a:spLocks noChangeArrowheads="1"/>
          </p:cNvSpPr>
          <p:nvPr/>
        </p:nvSpPr>
        <p:spPr bwMode="auto">
          <a:xfrm>
            <a:off x="5592763" y="4321175"/>
            <a:ext cx="152400" cy="15398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buFontTx/>
              <a:buChar char="•"/>
              <a:defRPr/>
            </a:pPr>
            <a:endParaRPr lang="en-US" sz="2400">
              <a:solidFill>
                <a:srgbClr val="000000"/>
              </a:solidFill>
            </a:endParaRPr>
          </a:p>
        </p:txBody>
      </p:sp>
      <p:sp>
        <p:nvSpPr>
          <p:cNvPr id="57375" name="Oval 45"/>
          <p:cNvSpPr>
            <a:spLocks noChangeArrowheads="1"/>
          </p:cNvSpPr>
          <p:nvPr/>
        </p:nvSpPr>
        <p:spPr bwMode="auto">
          <a:xfrm>
            <a:off x="6049963" y="4318000"/>
            <a:ext cx="153987" cy="15398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buFontTx/>
              <a:buChar char="•"/>
              <a:defRPr/>
            </a:pPr>
            <a:endParaRPr lang="en-US" sz="2400">
              <a:solidFill>
                <a:srgbClr val="000000"/>
              </a:solidFill>
            </a:endParaRPr>
          </a:p>
        </p:txBody>
      </p:sp>
      <p:sp>
        <p:nvSpPr>
          <p:cNvPr id="57376" name="Oval 46"/>
          <p:cNvSpPr>
            <a:spLocks noChangeArrowheads="1"/>
          </p:cNvSpPr>
          <p:nvPr/>
        </p:nvSpPr>
        <p:spPr bwMode="auto">
          <a:xfrm>
            <a:off x="4616450" y="4333875"/>
            <a:ext cx="153988" cy="15398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buFontTx/>
              <a:buChar char="•"/>
              <a:defRPr/>
            </a:pPr>
            <a:endParaRPr lang="en-US" sz="2400">
              <a:solidFill>
                <a:srgbClr val="000000"/>
              </a:solidFill>
            </a:endParaRPr>
          </a:p>
        </p:txBody>
      </p:sp>
    </p:spTree>
  </p:cSld>
  <p:clrMapOvr>
    <a:masterClrMapping/>
  </p:clrMapOvr>
  <p:transition>
    <p:zo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p:cNvSpPr>
          <p:nvPr>
            <p:ph type="title"/>
          </p:nvPr>
        </p:nvSpPr>
        <p:spPr>
          <a:xfrm>
            <a:off x="1071563" y="295275"/>
            <a:ext cx="7772400" cy="619125"/>
          </a:xfrm>
        </p:spPr>
        <p:txBody>
          <a:bodyPr/>
          <a:lstStyle/>
          <a:p>
            <a:pPr eaLnBrk="1" hangingPunct="1"/>
            <a:r>
              <a:rPr lang="en-US">
                <a:latin typeface="Arial" charset="0"/>
                <a:cs typeface="Arial" charset="0"/>
              </a:rPr>
              <a:t>TC Troubleshooting</a:t>
            </a:r>
          </a:p>
        </p:txBody>
      </p:sp>
      <p:sp>
        <p:nvSpPr>
          <p:cNvPr id="59394" name="Rectangle 3"/>
          <p:cNvSpPr>
            <a:spLocks noGrp="1"/>
          </p:cNvSpPr>
          <p:nvPr>
            <p:ph type="body" sz="half" idx="1"/>
          </p:nvPr>
        </p:nvSpPr>
        <p:spPr>
          <a:xfrm>
            <a:off x="454025" y="1995488"/>
            <a:ext cx="3810000" cy="2797175"/>
          </a:xfrm>
        </p:spPr>
        <p:txBody>
          <a:bodyPr/>
          <a:lstStyle/>
          <a:p>
            <a:pPr eaLnBrk="1" hangingPunct="1"/>
            <a:r>
              <a:rPr lang="en-US" sz="2400">
                <a:latin typeface="Century Gothic" charset="0"/>
              </a:rPr>
              <a:t>TC sensors may open causing instrument to fail.</a:t>
            </a:r>
          </a:p>
          <a:p>
            <a:pPr eaLnBrk="1" hangingPunct="1"/>
            <a:r>
              <a:rPr lang="en-US" sz="2400">
                <a:latin typeface="Century Gothic" charset="0"/>
              </a:rPr>
              <a:t>Contamination can cause the sensor to respond improperly or become unstable.</a:t>
            </a:r>
          </a:p>
        </p:txBody>
      </p:sp>
      <p:sp>
        <p:nvSpPr>
          <p:cNvPr id="59395" name="Slide Number Placeholder 6"/>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E4818964-6284-9644-A90D-5B033AD4BFDE}" type="slidenum">
              <a:rPr lang="en-US" sz="1000">
                <a:solidFill>
                  <a:srgbClr val="898989"/>
                </a:solidFill>
                <a:latin typeface="Century Gothic" charset="0"/>
              </a:rPr>
              <a:pPr/>
              <a:t>31</a:t>
            </a:fld>
            <a:endParaRPr lang="en-US" sz="1000">
              <a:solidFill>
                <a:srgbClr val="898989"/>
              </a:solidFill>
              <a:latin typeface="Century Gothic" charset="0"/>
            </a:endParaRPr>
          </a:p>
        </p:txBody>
      </p:sp>
      <p:pic>
        <p:nvPicPr>
          <p:cNvPr id="59396" name="Content Placeholder 2" descr="H2 TC Sensor.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t="9500" b="9500"/>
          <a:stretch>
            <a:fillRect/>
          </a:stretch>
        </p:blipFill>
        <p:spPr>
          <a:xfrm>
            <a:off x="4614863" y="1922463"/>
            <a:ext cx="3810000" cy="4114800"/>
          </a:xfrm>
        </p:spPr>
      </p:pic>
      <p:sp>
        <p:nvSpPr>
          <p:cNvPr id="59397" name="TextBox 5"/>
          <p:cNvSpPr txBox="1">
            <a:spLocks noChangeArrowheads="1"/>
          </p:cNvSpPr>
          <p:nvPr/>
        </p:nvSpPr>
        <p:spPr bwMode="auto">
          <a:xfrm>
            <a:off x="2125663" y="5156200"/>
            <a:ext cx="2344737"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algn="ctr" eaLnBrk="1" hangingPunct="1"/>
            <a:r>
              <a:rPr lang="en-US" sz="2000"/>
              <a:t>TE-7560 H2 Detector</a:t>
            </a:r>
          </a:p>
        </p:txBody>
      </p:sp>
      <p:cxnSp>
        <p:nvCxnSpPr>
          <p:cNvPr id="8" name="Straight Connector 7"/>
          <p:cNvCxnSpPr>
            <a:cxnSpLocks noChangeShapeType="1"/>
          </p:cNvCxnSpPr>
          <p:nvPr/>
        </p:nvCxnSpPr>
        <p:spPr bwMode="auto">
          <a:xfrm>
            <a:off x="6799263" y="4919663"/>
            <a:ext cx="1100137" cy="7937"/>
          </a:xfrm>
          <a:prstGeom prst="line">
            <a:avLst/>
          </a:prstGeom>
          <a:noFill/>
          <a:ln w="25400">
            <a:solidFill>
              <a:srgbClr val="FF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12" name="Straight Connector 11"/>
          <p:cNvCxnSpPr>
            <a:cxnSpLocks noChangeShapeType="1"/>
          </p:cNvCxnSpPr>
          <p:nvPr/>
        </p:nvCxnSpPr>
        <p:spPr bwMode="auto">
          <a:xfrm>
            <a:off x="6596063" y="5156200"/>
            <a:ext cx="1346200" cy="25400"/>
          </a:xfrm>
          <a:prstGeom prst="line">
            <a:avLst/>
          </a:prstGeom>
          <a:noFill/>
          <a:ln w="25400">
            <a:solidFill>
              <a:srgbClr val="FF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11" name="Straight Connector 10"/>
          <p:cNvCxnSpPr>
            <a:cxnSpLocks noChangeShapeType="1"/>
          </p:cNvCxnSpPr>
          <p:nvPr/>
        </p:nvCxnSpPr>
        <p:spPr bwMode="auto">
          <a:xfrm>
            <a:off x="6586538" y="4960938"/>
            <a:ext cx="0" cy="195262"/>
          </a:xfrm>
          <a:prstGeom prst="line">
            <a:avLst/>
          </a:prstGeom>
          <a:noFill/>
          <a:ln w="25400">
            <a:solidFill>
              <a:srgbClr val="FF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59401" name="TextBox 13"/>
          <p:cNvSpPr txBox="1">
            <a:spLocks noChangeArrowheads="1"/>
          </p:cNvSpPr>
          <p:nvPr/>
        </p:nvSpPr>
        <p:spPr bwMode="auto">
          <a:xfrm>
            <a:off x="7747000" y="4910138"/>
            <a:ext cx="714375" cy="277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eaLnBrk="1" hangingPunct="1"/>
            <a:r>
              <a:rPr lang="en-US" sz="1200"/>
              <a:t>13.7 Ω</a:t>
            </a:r>
          </a:p>
        </p:txBody>
      </p:sp>
      <p:cxnSp>
        <p:nvCxnSpPr>
          <p:cNvPr id="18" name="Straight Connector 17"/>
          <p:cNvCxnSpPr>
            <a:cxnSpLocks noChangeShapeType="1"/>
          </p:cNvCxnSpPr>
          <p:nvPr/>
        </p:nvCxnSpPr>
        <p:spPr bwMode="auto">
          <a:xfrm flipV="1">
            <a:off x="5402263" y="4843463"/>
            <a:ext cx="1227137" cy="7937"/>
          </a:xfrm>
          <a:prstGeom prst="line">
            <a:avLst/>
          </a:prstGeom>
          <a:noFill/>
          <a:ln w="25400">
            <a:solidFill>
              <a:srgbClr val="FF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cxnSp>
        <p:nvCxnSpPr>
          <p:cNvPr id="19" name="Straight Connector 18"/>
          <p:cNvCxnSpPr>
            <a:cxnSpLocks noChangeShapeType="1"/>
          </p:cNvCxnSpPr>
          <p:nvPr/>
        </p:nvCxnSpPr>
        <p:spPr bwMode="auto">
          <a:xfrm>
            <a:off x="5376863" y="4622800"/>
            <a:ext cx="1100137" cy="7938"/>
          </a:xfrm>
          <a:prstGeom prst="line">
            <a:avLst/>
          </a:prstGeom>
          <a:noFill/>
          <a:ln w="25400">
            <a:solidFill>
              <a:srgbClr val="FF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59404" name="Rectangle 15"/>
          <p:cNvSpPr>
            <a:spLocks noChangeArrowheads="1"/>
          </p:cNvSpPr>
          <p:nvPr/>
        </p:nvSpPr>
        <p:spPr bwMode="auto">
          <a:xfrm>
            <a:off x="4860925" y="4598988"/>
            <a:ext cx="714375"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sz="1200"/>
              <a:t>13.7 Ω</a:t>
            </a:r>
          </a:p>
        </p:txBody>
      </p:sp>
      <p:sp>
        <p:nvSpPr>
          <p:cNvPr id="59405" name="Rectangle 1"/>
          <p:cNvSpPr>
            <a:spLocks noChangeArrowheads="1"/>
          </p:cNvSpPr>
          <p:nvPr/>
        </p:nvSpPr>
        <p:spPr bwMode="auto">
          <a:xfrm>
            <a:off x="4806950" y="5392738"/>
            <a:ext cx="917575"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sz="1200"/>
              <a:t>Guide Pin</a:t>
            </a:r>
          </a:p>
        </p:txBody>
      </p:sp>
      <p:cxnSp>
        <p:nvCxnSpPr>
          <p:cNvPr id="15" name="Straight Connector 14"/>
          <p:cNvCxnSpPr>
            <a:cxnSpLocks noChangeShapeType="1"/>
          </p:cNvCxnSpPr>
          <p:nvPr/>
        </p:nvCxnSpPr>
        <p:spPr bwMode="auto">
          <a:xfrm flipV="1">
            <a:off x="5722938" y="5038725"/>
            <a:ext cx="657225" cy="520700"/>
          </a:xfrm>
          <a:prstGeom prst="line">
            <a:avLst/>
          </a:prstGeom>
          <a:noFill/>
          <a:ln w="25400">
            <a:solidFill>
              <a:srgbClr val="FF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spTree>
  </p:cSld>
  <p:clrMapOvr>
    <a:masterClrMapping/>
  </p:clrMapOvr>
  <p:transition>
    <p:zo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026"/>
          <p:cNvSpPr>
            <a:spLocks noGrp="1"/>
          </p:cNvSpPr>
          <p:nvPr>
            <p:ph type="ctrTitle"/>
          </p:nvPr>
        </p:nvSpPr>
        <p:spPr>
          <a:xfrm>
            <a:off x="685800" y="2130425"/>
            <a:ext cx="7772400" cy="1470025"/>
          </a:xfrm>
        </p:spPr>
        <p:txBody>
          <a:bodyPr/>
          <a:lstStyle/>
          <a:p>
            <a:pPr eaLnBrk="1" hangingPunct="1"/>
            <a:r>
              <a:rPr lang="en-US">
                <a:latin typeface="Arial" charset="0"/>
                <a:cs typeface="Arial" charset="0"/>
              </a:rPr>
              <a:t>Galvanic Oxygen</a:t>
            </a:r>
            <a:br>
              <a:rPr lang="en-US">
                <a:latin typeface="Arial" charset="0"/>
                <a:cs typeface="Arial" charset="0"/>
              </a:rPr>
            </a:br>
            <a:r>
              <a:rPr lang="en-US">
                <a:latin typeface="Arial" charset="0"/>
                <a:cs typeface="Arial" charset="0"/>
              </a:rPr>
              <a:t>Gas Sensor</a:t>
            </a:r>
          </a:p>
        </p:txBody>
      </p:sp>
    </p:spTree>
  </p:cSld>
  <p:clrMapOvr>
    <a:masterClrMapping/>
  </p:clrMapOvr>
  <p:transition>
    <p:zo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title"/>
          </p:nvPr>
        </p:nvSpPr>
        <p:spPr>
          <a:xfrm>
            <a:off x="1069975" y="314325"/>
            <a:ext cx="7772400" cy="676275"/>
          </a:xfrm>
        </p:spPr>
        <p:txBody>
          <a:bodyPr/>
          <a:lstStyle/>
          <a:p>
            <a:pPr eaLnBrk="1" hangingPunct="1"/>
            <a:r>
              <a:rPr lang="en-US">
                <a:latin typeface="Arial" charset="0"/>
                <a:cs typeface="Arial" charset="0"/>
              </a:rPr>
              <a:t>Galvanic Sensor </a:t>
            </a:r>
            <a:br>
              <a:rPr lang="en-US">
                <a:latin typeface="Arial" charset="0"/>
                <a:cs typeface="Arial" charset="0"/>
              </a:rPr>
            </a:br>
            <a:r>
              <a:rPr lang="en-US" sz="2400">
                <a:latin typeface="Arial" charset="0"/>
                <a:cs typeface="Arial" charset="0"/>
              </a:rPr>
              <a:t>Principle of Operation</a:t>
            </a:r>
          </a:p>
        </p:txBody>
      </p:sp>
      <p:sp>
        <p:nvSpPr>
          <p:cNvPr id="63490" name="Content Placeholder 3"/>
          <p:cNvSpPr>
            <a:spLocks noGrp="1"/>
          </p:cNvSpPr>
          <p:nvPr>
            <p:ph idx="1"/>
          </p:nvPr>
        </p:nvSpPr>
        <p:spPr>
          <a:xfrm>
            <a:off x="736600" y="1562100"/>
            <a:ext cx="7772400" cy="4889500"/>
          </a:xfrm>
        </p:spPr>
        <p:txBody>
          <a:bodyPr/>
          <a:lstStyle/>
          <a:p>
            <a:pPr eaLnBrk="1" hangingPunct="1"/>
            <a:r>
              <a:rPr lang="en-US" sz="1800">
                <a:latin typeface="Century Gothic" charset="0"/>
              </a:rPr>
              <a:t>The oxygen sensor is a galvanic fuel cell with a gas-permeable Teflon membrane at one end. Any gas that is in contact with the sensor membrane will diffuse through the membrane and dissolve in a thin layer of weak acetic acid gel electrolyte. Oxygen reduces at the gold cathode and lead oxidizes at the anode. </a:t>
            </a:r>
          </a:p>
          <a:p>
            <a:pPr eaLnBrk="1" hangingPunct="1"/>
            <a:r>
              <a:rPr lang="en-US" sz="1800">
                <a:latin typeface="Century Gothic" charset="0"/>
              </a:rPr>
              <a:t>At the cathode: </a:t>
            </a:r>
          </a:p>
          <a:p>
            <a:pPr lvl="1" eaLnBrk="1" hangingPunct="1"/>
            <a:r>
              <a:rPr lang="en-US" sz="1800">
                <a:latin typeface="Century Gothic" charset="0"/>
              </a:rPr>
              <a:t>O</a:t>
            </a:r>
            <a:r>
              <a:rPr lang="en-US" sz="1800" baseline="-25000">
                <a:latin typeface="Century Gothic" charset="0"/>
              </a:rPr>
              <a:t>2</a:t>
            </a:r>
            <a:r>
              <a:rPr lang="en-US" sz="1800">
                <a:latin typeface="Century Gothic" charset="0"/>
              </a:rPr>
              <a:t> + 2H</a:t>
            </a:r>
            <a:r>
              <a:rPr lang="en-US" sz="1800" baseline="-25000">
                <a:latin typeface="Century Gothic" charset="0"/>
              </a:rPr>
              <a:t>2</a:t>
            </a:r>
            <a:r>
              <a:rPr lang="en-US" sz="1800">
                <a:latin typeface="Century Gothic" charset="0"/>
              </a:rPr>
              <a:t>O + 4e- =&gt; 4 OH</a:t>
            </a:r>
            <a:r>
              <a:rPr lang="en-US" sz="1800" baseline="30000">
                <a:latin typeface="Century Gothic" charset="0"/>
              </a:rPr>
              <a:t>-</a:t>
            </a:r>
            <a:endParaRPr lang="en-US" sz="1800">
              <a:latin typeface="Century Gothic" charset="0"/>
            </a:endParaRPr>
          </a:p>
          <a:p>
            <a:pPr eaLnBrk="1" hangingPunct="1"/>
            <a:r>
              <a:rPr lang="en-US" sz="1800">
                <a:latin typeface="Century Gothic" charset="0"/>
              </a:rPr>
              <a:t>At the anode:</a:t>
            </a:r>
          </a:p>
          <a:p>
            <a:pPr lvl="1" eaLnBrk="1" hangingPunct="1"/>
            <a:r>
              <a:rPr lang="en-US" sz="1800">
                <a:latin typeface="Century Gothic" charset="0"/>
              </a:rPr>
              <a:t>2Pb + 4OH</a:t>
            </a:r>
            <a:r>
              <a:rPr lang="en-US" sz="1800" baseline="30000">
                <a:latin typeface="Century Gothic" charset="0"/>
              </a:rPr>
              <a:t>-</a:t>
            </a:r>
            <a:r>
              <a:rPr lang="en-US" sz="1800">
                <a:latin typeface="Century Gothic" charset="0"/>
              </a:rPr>
              <a:t> =&gt; 2 PbO + 2H</a:t>
            </a:r>
            <a:r>
              <a:rPr lang="en-US" sz="1800" baseline="-25000">
                <a:latin typeface="Century Gothic" charset="0"/>
              </a:rPr>
              <a:t>2</a:t>
            </a:r>
            <a:r>
              <a:rPr lang="en-US" sz="1800">
                <a:latin typeface="Century Gothic" charset="0"/>
              </a:rPr>
              <a:t>O + 4e</a:t>
            </a:r>
            <a:r>
              <a:rPr lang="en-US" sz="1800" baseline="30000">
                <a:latin typeface="Century Gothic" charset="0"/>
              </a:rPr>
              <a:t>-</a:t>
            </a:r>
            <a:endParaRPr lang="en-US" sz="1800">
              <a:latin typeface="Century Gothic" charset="0"/>
            </a:endParaRPr>
          </a:p>
          <a:p>
            <a:pPr eaLnBrk="1" hangingPunct="1"/>
            <a:r>
              <a:rPr lang="en-US" sz="1800">
                <a:latin typeface="Century Gothic" charset="0"/>
              </a:rPr>
              <a:t>The flow of electrons from the anode to the sensing cathode via an external electronic circuit is directly proportional to the amount of oxygen in the gas phase and varies linearly with the partial pressure of the oxygen in the gas stream. The electrolyte conducts the ionic current, generated by the migrating OH- groups.</a:t>
            </a:r>
          </a:p>
          <a:p>
            <a:pPr eaLnBrk="1" hangingPunct="1"/>
            <a:endParaRPr lang="en-US">
              <a:latin typeface="Century Gothic" charset="0"/>
            </a:endParaRPr>
          </a:p>
        </p:txBody>
      </p:sp>
      <p:sp>
        <p:nvSpPr>
          <p:cNvPr id="63491" name="Slide Number Placeholder 2"/>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CE8EABCA-2AB5-694F-A58C-3513F47B4D4B}" type="slidenum">
              <a:rPr lang="en-US" sz="1000">
                <a:solidFill>
                  <a:srgbClr val="898989"/>
                </a:solidFill>
                <a:latin typeface="Century Gothic" charset="0"/>
              </a:rPr>
              <a:pPr/>
              <a:t>33</a:t>
            </a:fld>
            <a:endParaRPr lang="en-US" sz="1000">
              <a:solidFill>
                <a:srgbClr val="898989"/>
              </a:solidFill>
              <a:latin typeface="Century Gothic" charset="0"/>
            </a:endParaRPr>
          </a:p>
        </p:txBody>
      </p:sp>
    </p:spTree>
  </p:cSld>
  <p:clrMapOvr>
    <a:masterClrMapping/>
  </p:clrMapOvr>
  <p:transition>
    <p:zo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026"/>
          <p:cNvSpPr>
            <a:spLocks noGrp="1"/>
          </p:cNvSpPr>
          <p:nvPr>
            <p:ph type="title"/>
          </p:nvPr>
        </p:nvSpPr>
        <p:spPr>
          <a:xfrm>
            <a:off x="1069975" y="301625"/>
            <a:ext cx="7772400" cy="603250"/>
          </a:xfrm>
        </p:spPr>
        <p:txBody>
          <a:bodyPr/>
          <a:lstStyle/>
          <a:p>
            <a:pPr eaLnBrk="1" hangingPunct="1"/>
            <a:r>
              <a:rPr lang="en-US">
                <a:latin typeface="Arial" charset="0"/>
                <a:cs typeface="Arial" charset="0"/>
              </a:rPr>
              <a:t>Galvanic Oxygen Sensor</a:t>
            </a:r>
          </a:p>
        </p:txBody>
      </p:sp>
      <p:sp>
        <p:nvSpPr>
          <p:cNvPr id="64514" name="Slide Number Placeholder 4"/>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6E210B9D-2124-E941-B179-AC519877D952}" type="slidenum">
              <a:rPr lang="en-US" sz="1000">
                <a:solidFill>
                  <a:srgbClr val="898989"/>
                </a:solidFill>
                <a:latin typeface="Century Gothic" charset="0"/>
              </a:rPr>
              <a:pPr/>
              <a:t>34</a:t>
            </a:fld>
            <a:endParaRPr lang="en-US" sz="1000">
              <a:solidFill>
                <a:srgbClr val="898989"/>
              </a:solidFill>
              <a:latin typeface="Century Gothic" charset="0"/>
            </a:endParaRPr>
          </a:p>
        </p:txBody>
      </p:sp>
      <p:sp>
        <p:nvSpPr>
          <p:cNvPr id="64515" name="Text Box 1028"/>
          <p:cNvSpPr txBox="1">
            <a:spLocks noChangeArrowheads="1"/>
          </p:cNvSpPr>
          <p:nvPr/>
        </p:nvSpPr>
        <p:spPr bwMode="auto">
          <a:xfrm>
            <a:off x="1009650" y="6099175"/>
            <a:ext cx="3992563"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r>
              <a:rPr lang="en-US" sz="1600"/>
              <a:t>Typical output: 11-18 mV in fresh air</a:t>
            </a:r>
            <a:endParaRPr lang="en-US"/>
          </a:p>
        </p:txBody>
      </p:sp>
      <p:pic>
        <p:nvPicPr>
          <p:cNvPr id="64516" name="Picture 1" descr="Screen Shot 2016-07-29 at 10.40.57 A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76325" y="1473200"/>
            <a:ext cx="6937375" cy="4156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zo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026"/>
          <p:cNvSpPr>
            <a:spLocks noGrp="1"/>
          </p:cNvSpPr>
          <p:nvPr>
            <p:ph type="title"/>
          </p:nvPr>
        </p:nvSpPr>
        <p:spPr>
          <a:xfrm>
            <a:off x="749300" y="263525"/>
            <a:ext cx="7772400" cy="681038"/>
          </a:xfrm>
        </p:spPr>
        <p:txBody>
          <a:bodyPr/>
          <a:lstStyle/>
          <a:p>
            <a:pPr eaLnBrk="1" hangingPunct="1"/>
            <a:r>
              <a:rPr lang="en-US" sz="3600">
                <a:latin typeface="Arial" charset="0"/>
                <a:cs typeface="Arial" charset="0"/>
              </a:rPr>
              <a:t>Oxygen Sensor Troubleshooting</a:t>
            </a:r>
          </a:p>
        </p:txBody>
      </p:sp>
      <p:sp>
        <p:nvSpPr>
          <p:cNvPr id="66562" name="Rectangle 1027"/>
          <p:cNvSpPr>
            <a:spLocks noGrp="1"/>
          </p:cNvSpPr>
          <p:nvPr>
            <p:ph type="body" sz="half" idx="1"/>
          </p:nvPr>
        </p:nvSpPr>
        <p:spPr>
          <a:xfrm>
            <a:off x="685800" y="1981200"/>
            <a:ext cx="3344863" cy="4114800"/>
          </a:xfrm>
        </p:spPr>
        <p:txBody>
          <a:bodyPr/>
          <a:lstStyle/>
          <a:p>
            <a:pPr eaLnBrk="1" hangingPunct="1">
              <a:lnSpc>
                <a:spcPct val="90000"/>
              </a:lnSpc>
            </a:pPr>
            <a:r>
              <a:rPr lang="en-US" sz="2400">
                <a:latin typeface="Century Gothic" charset="0"/>
              </a:rPr>
              <a:t>Voltage is outside specifications</a:t>
            </a:r>
          </a:p>
          <a:p>
            <a:pPr eaLnBrk="1" hangingPunct="1">
              <a:lnSpc>
                <a:spcPct val="90000"/>
              </a:lnSpc>
            </a:pPr>
            <a:r>
              <a:rPr lang="en-US" sz="2400">
                <a:latin typeface="Century Gothic" charset="0"/>
              </a:rPr>
              <a:t>Unstable output</a:t>
            </a:r>
          </a:p>
          <a:p>
            <a:pPr eaLnBrk="1" hangingPunct="1">
              <a:lnSpc>
                <a:spcPct val="90000"/>
              </a:lnSpc>
            </a:pPr>
            <a:r>
              <a:rPr lang="en-US" sz="2400">
                <a:latin typeface="Century Gothic" charset="0"/>
              </a:rPr>
              <a:t>Will not zero with N2 applied</a:t>
            </a:r>
          </a:p>
          <a:p>
            <a:pPr eaLnBrk="1" hangingPunct="1">
              <a:lnSpc>
                <a:spcPct val="90000"/>
              </a:lnSpc>
            </a:pPr>
            <a:r>
              <a:rPr lang="en-US" sz="2400">
                <a:latin typeface="Century Gothic" charset="0"/>
              </a:rPr>
              <a:t>Leaking</a:t>
            </a:r>
          </a:p>
          <a:p>
            <a:pPr eaLnBrk="1" hangingPunct="1">
              <a:lnSpc>
                <a:spcPct val="90000"/>
              </a:lnSpc>
            </a:pPr>
            <a:r>
              <a:rPr lang="en-US" sz="2400">
                <a:latin typeface="Century Gothic" charset="0"/>
              </a:rPr>
              <a:t>Corroded or contaminated	</a:t>
            </a:r>
          </a:p>
          <a:p>
            <a:pPr eaLnBrk="1" hangingPunct="1">
              <a:lnSpc>
                <a:spcPct val="90000"/>
              </a:lnSpc>
            </a:pPr>
            <a:endParaRPr lang="en-US" sz="2400">
              <a:latin typeface="Century Gothic" charset="0"/>
            </a:endParaRPr>
          </a:p>
          <a:p>
            <a:pPr eaLnBrk="1" hangingPunct="1">
              <a:lnSpc>
                <a:spcPct val="90000"/>
              </a:lnSpc>
            </a:pPr>
            <a:endParaRPr lang="en-US" sz="2400">
              <a:latin typeface="Century Gothic" charset="0"/>
            </a:endParaRPr>
          </a:p>
        </p:txBody>
      </p:sp>
      <p:sp>
        <p:nvSpPr>
          <p:cNvPr id="66563" name="Slide Number Placeholder 7"/>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CA128416-B760-D745-B218-2DEFDEE71E16}" type="slidenum">
              <a:rPr lang="en-US" sz="1000">
                <a:solidFill>
                  <a:srgbClr val="898989"/>
                </a:solidFill>
                <a:latin typeface="Century Gothic" charset="0"/>
              </a:rPr>
              <a:pPr/>
              <a:t>35</a:t>
            </a:fld>
            <a:endParaRPr lang="en-US" sz="1000">
              <a:solidFill>
                <a:srgbClr val="898989"/>
              </a:solidFill>
              <a:latin typeface="Century Gothic" charset="0"/>
            </a:endParaRPr>
          </a:p>
        </p:txBody>
      </p:sp>
      <p:sp>
        <p:nvSpPr>
          <p:cNvPr id="66564" name="TextBox 1"/>
          <p:cNvSpPr txBox="1">
            <a:spLocks noChangeArrowheads="1"/>
          </p:cNvSpPr>
          <p:nvPr/>
        </p:nvSpPr>
        <p:spPr bwMode="auto">
          <a:xfrm>
            <a:off x="731838" y="1474788"/>
            <a:ext cx="2994025"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r>
              <a:rPr lang="en-US" sz="2400">
                <a:solidFill>
                  <a:srgbClr val="FF0000"/>
                </a:solidFill>
              </a:rPr>
              <a:t>Replace Sensor if:</a:t>
            </a:r>
          </a:p>
        </p:txBody>
      </p:sp>
      <p:pic>
        <p:nvPicPr>
          <p:cNvPr id="66565" name="Content Placeholder 4" descr="Fixed O2.jpg"/>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t="12578" b="12578"/>
          <a:stretch>
            <a:fillRect/>
          </a:stretch>
        </p:blipFill>
        <p:spPr>
          <a:xfrm>
            <a:off x="4648200" y="1981200"/>
            <a:ext cx="3810000" cy="3802063"/>
          </a:xfrm>
        </p:spPr>
      </p:pic>
    </p:spTree>
  </p:cSld>
  <p:clrMapOvr>
    <a:masterClrMapping/>
  </p:clrMapOvr>
  <p:transition>
    <p:zo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ctrTitle"/>
          </p:nvPr>
        </p:nvSpPr>
        <p:spPr>
          <a:xfrm>
            <a:off x="685800" y="2130425"/>
            <a:ext cx="7772400" cy="1470025"/>
          </a:xfrm>
        </p:spPr>
        <p:txBody>
          <a:bodyPr/>
          <a:lstStyle/>
          <a:p>
            <a:pPr eaLnBrk="1" hangingPunct="1"/>
            <a:r>
              <a:rPr lang="en-US">
                <a:latin typeface="Arial" charset="0"/>
                <a:cs typeface="Arial" charset="0"/>
              </a:rPr>
              <a:t>Capillary Oxygen Sensor</a:t>
            </a:r>
          </a:p>
        </p:txBody>
      </p:sp>
      <p:sp>
        <p:nvSpPr>
          <p:cNvPr id="68610" name="Slide Number Placeholder 2"/>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6382E24A-A0B5-B34C-883B-5F5ADA6195AF}" type="slidenum">
              <a:rPr lang="en-US" sz="1000">
                <a:solidFill>
                  <a:srgbClr val="898989"/>
                </a:solidFill>
                <a:latin typeface="Century Gothic" charset="0"/>
              </a:rPr>
              <a:pPr/>
              <a:t>36</a:t>
            </a:fld>
            <a:endParaRPr lang="en-US" sz="1000">
              <a:solidFill>
                <a:srgbClr val="898989"/>
              </a:solidFill>
              <a:latin typeface="Century Gothic" charset="0"/>
            </a:endParaRPr>
          </a:p>
        </p:txBody>
      </p:sp>
    </p:spTree>
  </p:cSld>
  <p:clrMapOvr>
    <a:masterClrMapping/>
  </p:clrMapOvr>
  <p:transition>
    <p:zo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1"/>
          <p:cNvSpPr>
            <a:spLocks noGrp="1"/>
          </p:cNvSpPr>
          <p:nvPr>
            <p:ph type="title"/>
          </p:nvPr>
        </p:nvSpPr>
        <p:spPr>
          <a:xfrm>
            <a:off x="1069975" y="301625"/>
            <a:ext cx="7772400" cy="582613"/>
          </a:xfrm>
        </p:spPr>
        <p:txBody>
          <a:bodyPr/>
          <a:lstStyle/>
          <a:p>
            <a:pPr eaLnBrk="1" hangingPunct="1"/>
            <a:r>
              <a:rPr lang="en-US">
                <a:latin typeface="Arial" charset="0"/>
                <a:cs typeface="Arial" charset="0"/>
              </a:rPr>
              <a:t>Capillary Oxygen Sensor</a:t>
            </a:r>
          </a:p>
        </p:txBody>
      </p:sp>
      <p:sp>
        <p:nvSpPr>
          <p:cNvPr id="69634" name="Slide Number Placeholder 2"/>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D4613FFC-2B75-AF4B-9D02-ECD25251406D}" type="slidenum">
              <a:rPr lang="en-US" sz="1000">
                <a:solidFill>
                  <a:srgbClr val="898989"/>
                </a:solidFill>
                <a:latin typeface="Century Gothic" charset="0"/>
              </a:rPr>
              <a:pPr/>
              <a:t>37</a:t>
            </a:fld>
            <a:endParaRPr lang="en-US" sz="1000">
              <a:solidFill>
                <a:srgbClr val="898989"/>
              </a:solidFill>
              <a:latin typeface="Century Gothic" charset="0"/>
            </a:endParaRPr>
          </a:p>
        </p:txBody>
      </p:sp>
      <p:pic>
        <p:nvPicPr>
          <p:cNvPr id="69635"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25600" y="1646238"/>
            <a:ext cx="5481638" cy="415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zo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ctrTitle"/>
          </p:nvPr>
        </p:nvSpPr>
        <p:spPr>
          <a:xfrm>
            <a:off x="685800" y="2130425"/>
            <a:ext cx="7772400" cy="1470025"/>
          </a:xfrm>
        </p:spPr>
        <p:txBody>
          <a:bodyPr/>
          <a:lstStyle/>
          <a:p>
            <a:pPr eaLnBrk="1" hangingPunct="1"/>
            <a:r>
              <a:rPr lang="en-US">
                <a:latin typeface="Arial" charset="0"/>
                <a:cs typeface="Arial" charset="0"/>
              </a:rPr>
              <a:t>Metal Oxide Semiconductor Gas Sensor</a:t>
            </a:r>
          </a:p>
        </p:txBody>
      </p:sp>
      <p:sp>
        <p:nvSpPr>
          <p:cNvPr id="70658" name="Slide Number Placeholder 2"/>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00730A5E-7292-F042-8715-85D0952BC7D0}" type="slidenum">
              <a:rPr lang="en-US" sz="1000">
                <a:solidFill>
                  <a:srgbClr val="898989"/>
                </a:solidFill>
                <a:latin typeface="Century Gothic" charset="0"/>
              </a:rPr>
              <a:pPr/>
              <a:t>38</a:t>
            </a:fld>
            <a:endParaRPr lang="en-US" sz="1000">
              <a:solidFill>
                <a:srgbClr val="898989"/>
              </a:solidFill>
              <a:latin typeface="Century Gothic" charset="0"/>
            </a:endParaRPr>
          </a:p>
        </p:txBody>
      </p:sp>
    </p:spTree>
  </p:cSld>
  <p:clrMapOvr>
    <a:masterClrMapping/>
  </p:clrMapOvr>
  <p:transition>
    <p:zo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558800" y="1244600"/>
            <a:ext cx="8051800" cy="4851400"/>
          </a:xfrm>
          <a:prstGeom prst="rect">
            <a:avLst/>
          </a:prstGeom>
          <a:gradFill rotWithShape="1">
            <a:gsLst>
              <a:gs pos="0">
                <a:srgbClr val="9BC1FF"/>
              </a:gs>
              <a:gs pos="100000">
                <a:srgbClr val="3F80CD"/>
              </a:gs>
            </a:gsLst>
            <a:lin ang="5400000"/>
          </a:gradFill>
          <a:ln w="9525">
            <a:solidFill>
              <a:srgbClr val="4A7EBB"/>
            </a:solidFill>
            <a:miter lim="800000"/>
            <a:headEnd/>
            <a:tailEnd/>
          </a:ln>
          <a:effectLst>
            <a:outerShdw blurRad="40000" dist="23000" dir="5400000" rotWithShape="0">
              <a:srgbClr val="000000">
                <a:alpha val="34998"/>
              </a:srgbClr>
            </a:outerShdw>
          </a:effectLst>
        </p:spPr>
        <p:txBody>
          <a:bodyPr anchor="ctr"/>
          <a:lstStyle/>
          <a:p>
            <a:pPr algn="ctr">
              <a:buFontTx/>
              <a:buChar char="•"/>
              <a:defRPr/>
            </a:pPr>
            <a:endParaRPr lang="en-US">
              <a:solidFill>
                <a:schemeClr val="lt1"/>
              </a:solidFill>
              <a:latin typeface="+mn-lt"/>
              <a:ea typeface="+mn-ea"/>
              <a:cs typeface="+mn-cs"/>
            </a:endParaRPr>
          </a:p>
        </p:txBody>
      </p:sp>
      <p:sp>
        <p:nvSpPr>
          <p:cNvPr id="71682" name="Rectangle 2"/>
          <p:cNvSpPr>
            <a:spLocks noGrp="1"/>
          </p:cNvSpPr>
          <p:nvPr>
            <p:ph type="title"/>
          </p:nvPr>
        </p:nvSpPr>
        <p:spPr>
          <a:xfrm>
            <a:off x="1069975" y="301625"/>
            <a:ext cx="7772400" cy="603250"/>
          </a:xfrm>
        </p:spPr>
        <p:txBody>
          <a:bodyPr/>
          <a:lstStyle/>
          <a:p>
            <a:pPr eaLnBrk="1" hangingPunct="1"/>
            <a:r>
              <a:rPr lang="en-US">
                <a:latin typeface="Arial" charset="0"/>
                <a:cs typeface="Arial" charset="0"/>
              </a:rPr>
              <a:t>MOS Sensor</a:t>
            </a:r>
          </a:p>
        </p:txBody>
      </p:sp>
      <p:sp>
        <p:nvSpPr>
          <p:cNvPr id="71683" name="Slide Number Placeholder 4"/>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DB1218F7-DF46-304F-9CB1-11E2642335ED}" type="slidenum">
              <a:rPr lang="en-US" sz="1000">
                <a:solidFill>
                  <a:srgbClr val="898989"/>
                </a:solidFill>
                <a:latin typeface="Century Gothic" charset="0"/>
              </a:rPr>
              <a:pPr/>
              <a:t>39</a:t>
            </a:fld>
            <a:endParaRPr lang="en-US" sz="1000">
              <a:solidFill>
                <a:srgbClr val="898989"/>
              </a:solidFill>
              <a:latin typeface="Century Gothic" charset="0"/>
            </a:endParaRPr>
          </a:p>
        </p:txBody>
      </p:sp>
      <p:pic>
        <p:nvPicPr>
          <p:cNvPr id="71684" name="Picture 6" descr="Semiconduct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9313" y="1409700"/>
            <a:ext cx="7459662" cy="4443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zo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EDCF1-8973-C747-A7C2-72A40794D985}"/>
              </a:ext>
            </a:extLst>
          </p:cNvPr>
          <p:cNvSpPr>
            <a:spLocks noGrp="1"/>
          </p:cNvSpPr>
          <p:nvPr>
            <p:ph type="title"/>
          </p:nvPr>
        </p:nvSpPr>
        <p:spPr/>
        <p:txBody>
          <a:bodyPr/>
          <a:lstStyle/>
          <a:p>
            <a:r>
              <a:rPr lang="en-US" b="1" dirty="0"/>
              <a:t>Product Family</a:t>
            </a:r>
          </a:p>
        </p:txBody>
      </p:sp>
      <p:pic>
        <p:nvPicPr>
          <p:cNvPr id="4" name="Picture 3">
            <a:extLst>
              <a:ext uri="{FF2B5EF4-FFF2-40B4-BE49-F238E27FC236}">
                <a16:creationId xmlns:a16="http://schemas.microsoft.com/office/drawing/2014/main" id="{EAA9AE39-2993-1F44-A0D1-170730ACB8A0}"/>
              </a:ext>
            </a:extLst>
          </p:cNvPr>
          <p:cNvPicPr>
            <a:picLocks noChangeAspect="1"/>
          </p:cNvPicPr>
          <p:nvPr/>
        </p:nvPicPr>
        <p:blipFill rotWithShape="1">
          <a:blip r:embed="rId3"/>
          <a:srcRect l="2786"/>
          <a:stretch/>
        </p:blipFill>
        <p:spPr>
          <a:xfrm>
            <a:off x="0" y="1201783"/>
            <a:ext cx="4862488" cy="3117669"/>
          </a:xfrm>
          <a:prstGeom prst="rect">
            <a:avLst/>
          </a:prstGeom>
        </p:spPr>
      </p:pic>
      <p:pic>
        <p:nvPicPr>
          <p:cNvPr id="6" name="Picture 5">
            <a:extLst>
              <a:ext uri="{FF2B5EF4-FFF2-40B4-BE49-F238E27FC236}">
                <a16:creationId xmlns:a16="http://schemas.microsoft.com/office/drawing/2014/main" id="{9783058F-5DC1-8D49-A772-A6A4C7B31EA6}"/>
              </a:ext>
            </a:extLst>
          </p:cNvPr>
          <p:cNvPicPr>
            <a:picLocks noChangeAspect="1"/>
          </p:cNvPicPr>
          <p:nvPr/>
        </p:nvPicPr>
        <p:blipFill>
          <a:blip r:embed="rId4"/>
          <a:stretch>
            <a:fillRect/>
          </a:stretch>
        </p:blipFill>
        <p:spPr>
          <a:xfrm>
            <a:off x="4680998" y="3509554"/>
            <a:ext cx="4463002" cy="3298379"/>
          </a:xfrm>
          <a:prstGeom prst="rect">
            <a:avLst/>
          </a:prstGeom>
        </p:spPr>
      </p:pic>
      <p:grpSp>
        <p:nvGrpSpPr>
          <p:cNvPr id="11" name="Group 10">
            <a:extLst>
              <a:ext uri="{FF2B5EF4-FFF2-40B4-BE49-F238E27FC236}">
                <a16:creationId xmlns:a16="http://schemas.microsoft.com/office/drawing/2014/main" id="{5B73F3C6-53EE-9846-AC28-E9144D33D6D9}"/>
              </a:ext>
            </a:extLst>
          </p:cNvPr>
          <p:cNvGrpSpPr/>
          <p:nvPr/>
        </p:nvGrpSpPr>
        <p:grpSpPr>
          <a:xfrm>
            <a:off x="2202511" y="1537625"/>
            <a:ext cx="6949042" cy="2605005"/>
            <a:chOff x="2202511" y="1537625"/>
            <a:chExt cx="6949042" cy="2605005"/>
          </a:xfrm>
        </p:grpSpPr>
        <p:sp>
          <p:nvSpPr>
            <p:cNvPr id="3" name="Rounded Rectangle 2">
              <a:extLst>
                <a:ext uri="{FF2B5EF4-FFF2-40B4-BE49-F238E27FC236}">
                  <a16:creationId xmlns:a16="http://schemas.microsoft.com/office/drawing/2014/main" id="{104A0DD1-0F9C-3C47-84E7-7D11069895F1}"/>
                </a:ext>
              </a:extLst>
            </p:cNvPr>
            <p:cNvSpPr/>
            <p:nvPr/>
          </p:nvSpPr>
          <p:spPr>
            <a:xfrm>
              <a:off x="2202511" y="2973788"/>
              <a:ext cx="2478487" cy="1168842"/>
            </a:xfrm>
            <a:prstGeom prst="roundRect">
              <a:avLst/>
            </a:prstGeom>
            <a:solidFill>
              <a:schemeClr val="accent1">
                <a:alpha val="3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526B60F9-BF3E-104B-B6CA-9F2B96ABEA68}"/>
                </a:ext>
              </a:extLst>
            </p:cNvPr>
            <p:cNvSpPr txBox="1"/>
            <p:nvPr/>
          </p:nvSpPr>
          <p:spPr>
            <a:xfrm>
              <a:off x="4850393" y="1537625"/>
              <a:ext cx="4301160" cy="1015663"/>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Sample drawing instruments have internal pumps.  Ideal for pre-entry work.</a:t>
              </a:r>
            </a:p>
          </p:txBody>
        </p:sp>
        <p:cxnSp>
          <p:nvCxnSpPr>
            <p:cNvPr id="8" name="Straight Arrow Connector 7">
              <a:extLst>
                <a:ext uri="{FF2B5EF4-FFF2-40B4-BE49-F238E27FC236}">
                  <a16:creationId xmlns:a16="http://schemas.microsoft.com/office/drawing/2014/main" id="{6DC0ED80-853C-A344-B98A-06B40B1A2E5A}"/>
                </a:ext>
              </a:extLst>
            </p:cNvPr>
            <p:cNvCxnSpPr>
              <a:cxnSpLocks/>
              <a:stCxn id="5" idx="2"/>
              <a:endCxn id="3" idx="3"/>
            </p:cNvCxnSpPr>
            <p:nvPr/>
          </p:nvCxnSpPr>
          <p:spPr>
            <a:xfrm flipH="1">
              <a:off x="4680998" y="2553288"/>
              <a:ext cx="2319975" cy="1004921"/>
            </a:xfrm>
            <a:prstGeom prst="straightConnector1">
              <a:avLst/>
            </a:prstGeom>
            <a:ln w="22225">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id="{3EEFDC51-557B-E544-90D2-0D6A17B5105C}"/>
              </a:ext>
            </a:extLst>
          </p:cNvPr>
          <p:cNvGrpSpPr/>
          <p:nvPr/>
        </p:nvGrpSpPr>
        <p:grpSpPr>
          <a:xfrm>
            <a:off x="413468" y="2156108"/>
            <a:ext cx="4267530" cy="4520939"/>
            <a:chOff x="413468" y="2156108"/>
            <a:chExt cx="4267530" cy="4520939"/>
          </a:xfrm>
        </p:grpSpPr>
        <p:sp>
          <p:nvSpPr>
            <p:cNvPr id="13" name="Rounded Rectangle 12">
              <a:extLst>
                <a:ext uri="{FF2B5EF4-FFF2-40B4-BE49-F238E27FC236}">
                  <a16:creationId xmlns:a16="http://schemas.microsoft.com/office/drawing/2014/main" id="{F759CF74-72E3-CD41-BF87-688CF726D624}"/>
                </a:ext>
              </a:extLst>
            </p:cNvPr>
            <p:cNvSpPr/>
            <p:nvPr/>
          </p:nvSpPr>
          <p:spPr>
            <a:xfrm>
              <a:off x="1290431" y="2156108"/>
              <a:ext cx="3390567" cy="817680"/>
            </a:xfrm>
            <a:prstGeom prst="roundRect">
              <a:avLst/>
            </a:prstGeom>
            <a:solidFill>
              <a:schemeClr val="accent1">
                <a:alpha val="3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41BEE508-246F-9144-8B56-EFC1C51B8446}"/>
                </a:ext>
              </a:extLst>
            </p:cNvPr>
            <p:cNvSpPr txBox="1"/>
            <p:nvPr/>
          </p:nvSpPr>
          <p:spPr>
            <a:xfrm>
              <a:off x="413468" y="5353608"/>
              <a:ext cx="3864333" cy="1323439"/>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Diffusion style instruments detect what surrounds the sensor.  Ideal for personal monitoring. </a:t>
              </a:r>
            </a:p>
          </p:txBody>
        </p:sp>
        <p:cxnSp>
          <p:nvCxnSpPr>
            <p:cNvPr id="15" name="Straight Arrow Connector 14">
              <a:extLst>
                <a:ext uri="{FF2B5EF4-FFF2-40B4-BE49-F238E27FC236}">
                  <a16:creationId xmlns:a16="http://schemas.microsoft.com/office/drawing/2014/main" id="{8F285734-0D59-7340-901D-376A8A8377C3}"/>
                </a:ext>
              </a:extLst>
            </p:cNvPr>
            <p:cNvCxnSpPr>
              <a:cxnSpLocks/>
              <a:stCxn id="14" idx="0"/>
            </p:cNvCxnSpPr>
            <p:nvPr/>
          </p:nvCxnSpPr>
          <p:spPr>
            <a:xfrm flipH="1" flipV="1">
              <a:off x="1460225" y="4225500"/>
              <a:ext cx="885410" cy="1128108"/>
            </a:xfrm>
            <a:prstGeom prst="straightConnector1">
              <a:avLst/>
            </a:prstGeom>
            <a:ln w="22225">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8" name="Rounded Rectangle 17">
              <a:extLst>
                <a:ext uri="{FF2B5EF4-FFF2-40B4-BE49-F238E27FC236}">
                  <a16:creationId xmlns:a16="http://schemas.microsoft.com/office/drawing/2014/main" id="{033971D5-89A4-E94F-8949-FD36B3C48355}"/>
                </a:ext>
              </a:extLst>
            </p:cNvPr>
            <p:cNvSpPr/>
            <p:nvPr/>
          </p:nvSpPr>
          <p:spPr>
            <a:xfrm>
              <a:off x="654327" y="3436268"/>
              <a:ext cx="1611796" cy="817680"/>
            </a:xfrm>
            <a:prstGeom prst="roundRect">
              <a:avLst/>
            </a:prstGeom>
            <a:solidFill>
              <a:schemeClr val="accent1">
                <a:alpha val="3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3" name="Straight Arrow Connector 22">
              <a:extLst>
                <a:ext uri="{FF2B5EF4-FFF2-40B4-BE49-F238E27FC236}">
                  <a16:creationId xmlns:a16="http://schemas.microsoft.com/office/drawing/2014/main" id="{6FA6E255-C2F6-F74C-899D-825A86262E9E}"/>
                </a:ext>
              </a:extLst>
            </p:cNvPr>
            <p:cNvCxnSpPr>
              <a:cxnSpLocks/>
              <a:stCxn id="14" idx="0"/>
              <a:endCxn id="13" idx="2"/>
            </p:cNvCxnSpPr>
            <p:nvPr/>
          </p:nvCxnSpPr>
          <p:spPr>
            <a:xfrm flipV="1">
              <a:off x="2345635" y="2973788"/>
              <a:ext cx="640080" cy="2379820"/>
            </a:xfrm>
            <a:prstGeom prst="straightConnector1">
              <a:avLst/>
            </a:prstGeom>
            <a:ln w="22225">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3" name="Group 42">
            <a:extLst>
              <a:ext uri="{FF2B5EF4-FFF2-40B4-BE49-F238E27FC236}">
                <a16:creationId xmlns:a16="http://schemas.microsoft.com/office/drawing/2014/main" id="{5B01E982-6787-3142-98B9-9D8165BB4899}"/>
              </a:ext>
            </a:extLst>
          </p:cNvPr>
          <p:cNvGrpSpPr/>
          <p:nvPr/>
        </p:nvGrpSpPr>
        <p:grpSpPr>
          <a:xfrm>
            <a:off x="4760510" y="2672406"/>
            <a:ext cx="4288170" cy="3057029"/>
            <a:chOff x="4760510" y="2672406"/>
            <a:chExt cx="4288170" cy="3057029"/>
          </a:xfrm>
        </p:grpSpPr>
        <p:sp>
          <p:nvSpPr>
            <p:cNvPr id="31" name="Rounded Rectangle 30">
              <a:extLst>
                <a:ext uri="{FF2B5EF4-FFF2-40B4-BE49-F238E27FC236}">
                  <a16:creationId xmlns:a16="http://schemas.microsoft.com/office/drawing/2014/main" id="{21C52E6C-0684-9744-9837-D7713AA20BB0}"/>
                </a:ext>
              </a:extLst>
            </p:cNvPr>
            <p:cNvSpPr/>
            <p:nvPr/>
          </p:nvSpPr>
          <p:spPr>
            <a:xfrm>
              <a:off x="4760510" y="3828801"/>
              <a:ext cx="4288170" cy="1900634"/>
            </a:xfrm>
            <a:prstGeom prst="roundRect">
              <a:avLst/>
            </a:prstGeom>
            <a:solidFill>
              <a:schemeClr val="accent1">
                <a:alpha val="3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D0FCB9B1-7F1E-294C-BAF1-D285C28945BB}"/>
                </a:ext>
              </a:extLst>
            </p:cNvPr>
            <p:cNvSpPr txBox="1"/>
            <p:nvPr/>
          </p:nvSpPr>
          <p:spPr>
            <a:xfrm>
              <a:off x="5825987" y="2672406"/>
              <a:ext cx="3156171" cy="400110"/>
            </a:xfrm>
            <a:prstGeom prst="rect">
              <a:avLst/>
            </a:prstGeom>
            <a:noFill/>
          </p:spPr>
          <p:txBody>
            <a:bodyPr wrap="square" rtlCol="0">
              <a:spAutoFit/>
            </a:bodyPr>
            <a:lstStyle/>
            <a:p>
              <a:pPr algn="ctr"/>
              <a:r>
                <a:rPr lang="en-US" sz="2000" dirty="0">
                  <a:latin typeface="Arial" panose="020B0604020202020204" pitchFamily="34" charset="0"/>
                  <a:cs typeface="Arial" panose="020B0604020202020204" pitchFamily="34" charset="0"/>
                </a:rPr>
                <a:t>Wired products</a:t>
              </a:r>
            </a:p>
          </p:txBody>
        </p:sp>
        <p:cxnSp>
          <p:nvCxnSpPr>
            <p:cNvPr id="33" name="Straight Arrow Connector 32">
              <a:extLst>
                <a:ext uri="{FF2B5EF4-FFF2-40B4-BE49-F238E27FC236}">
                  <a16:creationId xmlns:a16="http://schemas.microsoft.com/office/drawing/2014/main" id="{87B34A3D-CFC0-1C45-B9AC-3CA21F54FEEB}"/>
                </a:ext>
              </a:extLst>
            </p:cNvPr>
            <p:cNvCxnSpPr>
              <a:cxnSpLocks/>
              <a:stCxn id="32" idx="2"/>
            </p:cNvCxnSpPr>
            <p:nvPr/>
          </p:nvCxnSpPr>
          <p:spPr>
            <a:xfrm flipH="1">
              <a:off x="7164125" y="3072516"/>
              <a:ext cx="239948" cy="743747"/>
            </a:xfrm>
            <a:prstGeom prst="straightConnector1">
              <a:avLst/>
            </a:prstGeom>
            <a:ln w="22225">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2" name="Group 41">
            <a:extLst>
              <a:ext uri="{FF2B5EF4-FFF2-40B4-BE49-F238E27FC236}">
                <a16:creationId xmlns:a16="http://schemas.microsoft.com/office/drawing/2014/main" id="{B6126372-46B8-1546-AD69-50285D2FEB98}"/>
              </a:ext>
            </a:extLst>
          </p:cNvPr>
          <p:cNvGrpSpPr/>
          <p:nvPr/>
        </p:nvGrpSpPr>
        <p:grpSpPr>
          <a:xfrm>
            <a:off x="2184386" y="5043180"/>
            <a:ext cx="6969677" cy="1776028"/>
            <a:chOff x="2184386" y="5043180"/>
            <a:chExt cx="6969677" cy="1776028"/>
          </a:xfrm>
        </p:grpSpPr>
        <p:sp>
          <p:nvSpPr>
            <p:cNvPr id="37" name="Rounded Rectangle 36">
              <a:extLst>
                <a:ext uri="{FF2B5EF4-FFF2-40B4-BE49-F238E27FC236}">
                  <a16:creationId xmlns:a16="http://schemas.microsoft.com/office/drawing/2014/main" id="{FF2F100A-0C72-214A-A32D-8E367236F3B7}"/>
                </a:ext>
              </a:extLst>
            </p:cNvPr>
            <p:cNvSpPr/>
            <p:nvPr/>
          </p:nvSpPr>
          <p:spPr>
            <a:xfrm>
              <a:off x="5414135" y="5937706"/>
              <a:ext cx="3739928" cy="881502"/>
            </a:xfrm>
            <a:prstGeom prst="roundRect">
              <a:avLst/>
            </a:prstGeom>
            <a:solidFill>
              <a:schemeClr val="accent1">
                <a:alpha val="3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7F1A95A9-F206-4B43-BA53-69C0E5DFEEF8}"/>
                </a:ext>
              </a:extLst>
            </p:cNvPr>
            <p:cNvSpPr txBox="1"/>
            <p:nvPr/>
          </p:nvSpPr>
          <p:spPr>
            <a:xfrm>
              <a:off x="2184386" y="5043180"/>
              <a:ext cx="3156171" cy="400110"/>
            </a:xfrm>
            <a:prstGeom prst="rect">
              <a:avLst/>
            </a:prstGeom>
            <a:noFill/>
          </p:spPr>
          <p:txBody>
            <a:bodyPr wrap="square" rtlCol="0">
              <a:spAutoFit/>
            </a:bodyPr>
            <a:lstStyle/>
            <a:p>
              <a:pPr algn="ctr"/>
              <a:r>
                <a:rPr lang="en-US" sz="2000" dirty="0">
                  <a:latin typeface="Arial" panose="020B0604020202020204" pitchFamily="34" charset="0"/>
                  <a:cs typeface="Arial" panose="020B0604020202020204" pitchFamily="34" charset="0"/>
                </a:rPr>
                <a:t>Wireless Products</a:t>
              </a:r>
            </a:p>
          </p:txBody>
        </p:sp>
        <p:cxnSp>
          <p:nvCxnSpPr>
            <p:cNvPr id="39" name="Straight Arrow Connector 38">
              <a:extLst>
                <a:ext uri="{FF2B5EF4-FFF2-40B4-BE49-F238E27FC236}">
                  <a16:creationId xmlns:a16="http://schemas.microsoft.com/office/drawing/2014/main" id="{6DD67817-68FF-FC42-B6CA-3FAEE6E4DA25}"/>
                </a:ext>
              </a:extLst>
            </p:cNvPr>
            <p:cNvCxnSpPr>
              <a:cxnSpLocks/>
              <a:stCxn id="38" idx="2"/>
              <a:endCxn id="37" idx="1"/>
            </p:cNvCxnSpPr>
            <p:nvPr/>
          </p:nvCxnSpPr>
          <p:spPr>
            <a:xfrm>
              <a:off x="3762472" y="5443290"/>
              <a:ext cx="1651663" cy="935167"/>
            </a:xfrm>
            <a:prstGeom prst="straightConnector1">
              <a:avLst/>
            </a:prstGeom>
            <a:ln w="22225">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75794901"/>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25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50"/>
                                        <p:tgtEl>
                                          <p:spTgt spid="29"/>
                                        </p:tgtEl>
                                      </p:cBhvr>
                                    </p:animEffect>
                                    <p:set>
                                      <p:cBhvr>
                                        <p:cTn id="12" dur="1" fill="hold">
                                          <p:stCondLst>
                                            <p:cond delay="249"/>
                                          </p:stCondLst>
                                        </p:cTn>
                                        <p:tgtEl>
                                          <p:spTgt spid="29"/>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25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250"/>
                                        <p:tgtEl>
                                          <p:spTgt spid="11"/>
                                        </p:tgtEl>
                                      </p:cBhvr>
                                    </p:animEffect>
                                    <p:set>
                                      <p:cBhvr>
                                        <p:cTn id="20" dur="1" fill="hold">
                                          <p:stCondLst>
                                            <p:cond delay="249"/>
                                          </p:stCondLst>
                                        </p:cTn>
                                        <p:tgtEl>
                                          <p:spTgt spid="11"/>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250"/>
                                        <p:tgtEl>
                                          <p:spTgt spid="4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43"/>
                                        </p:tgtEl>
                                      </p:cBhvr>
                                    </p:animEffect>
                                    <p:set>
                                      <p:cBhvr>
                                        <p:cTn id="28" dur="1" fill="hold">
                                          <p:stCondLst>
                                            <p:cond delay="499"/>
                                          </p:stCondLst>
                                        </p:cTn>
                                        <p:tgtEl>
                                          <p:spTgt spid="43"/>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p:cNvSpPr>
          <p:nvPr>
            <p:ph type="title"/>
          </p:nvPr>
        </p:nvSpPr>
        <p:spPr>
          <a:xfrm>
            <a:off x="1082675" y="334963"/>
            <a:ext cx="7786688" cy="558800"/>
          </a:xfrm>
        </p:spPr>
        <p:txBody>
          <a:bodyPr/>
          <a:lstStyle/>
          <a:p>
            <a:pPr eaLnBrk="1" hangingPunct="1"/>
            <a:r>
              <a:rPr lang="en-US">
                <a:latin typeface="Arial" charset="0"/>
                <a:cs typeface="Arial" charset="0"/>
              </a:rPr>
              <a:t>MOS Troubleshooting</a:t>
            </a:r>
          </a:p>
        </p:txBody>
      </p:sp>
      <p:sp>
        <p:nvSpPr>
          <p:cNvPr id="73730" name="Rectangle 3"/>
          <p:cNvSpPr>
            <a:spLocks noGrp="1"/>
          </p:cNvSpPr>
          <p:nvPr>
            <p:ph type="body" sz="half" idx="1"/>
          </p:nvPr>
        </p:nvSpPr>
        <p:spPr>
          <a:xfrm>
            <a:off x="685800" y="1981200"/>
            <a:ext cx="4056063" cy="4114800"/>
          </a:xfrm>
        </p:spPr>
        <p:txBody>
          <a:bodyPr/>
          <a:lstStyle/>
          <a:p>
            <a:pPr eaLnBrk="1" hangingPunct="1"/>
            <a:r>
              <a:rPr lang="en-US" sz="2800">
                <a:latin typeface="Century Gothic" charset="0"/>
              </a:rPr>
              <a:t>Contamination of oxide layer will cause unstable or erratic output</a:t>
            </a:r>
          </a:p>
          <a:p>
            <a:pPr eaLnBrk="1" hangingPunct="1"/>
            <a:r>
              <a:rPr lang="en-US" sz="2800">
                <a:latin typeface="Century Gothic" charset="0"/>
              </a:rPr>
              <a:t>Improper heater voltage will cause sensor to function improperly</a:t>
            </a:r>
          </a:p>
        </p:txBody>
      </p:sp>
      <p:pic>
        <p:nvPicPr>
          <p:cNvPr id="1735684" name="Picture 4"/>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75188" y="2119313"/>
            <a:ext cx="3463925" cy="2087562"/>
          </a:xfrm>
          <a:extLst>
            <a:ext uri="{91240B29-F687-4f45-9708-019B960494DF}">
              <a14:hiddenLine xmlns:a14="http://schemas.microsoft.com/office/drawing/2010/main" xmlns="" w="9525" cap="flat" cmpd="sng">
                <a:solidFill>
                  <a:schemeClr val="tx1"/>
                </a:solidFill>
                <a:prstDash val="solid"/>
                <a:miter lim="800000"/>
                <a:headEnd/>
                <a:tailEnd/>
              </a14:hiddenLine>
            </a:ext>
            <a:ext uri="{AF507438-7753-43e0-B8FC-AC1667EBCBE1}">
              <a14:hiddenEffects xmlns:a14="http://schemas.microsoft.com/office/drawing/2010/main" xmlns="">
                <a:effectLst>
                  <a:outerShdw blurRad="25400" dist="35921" dir="2700000" algn="ctr" rotWithShape="0">
                    <a:schemeClr val="bg2"/>
                  </a:outerShdw>
                </a:effectLst>
              </a14:hiddenEffects>
            </a:ext>
          </a:extLst>
        </p:spPr>
      </p:pic>
      <p:sp>
        <p:nvSpPr>
          <p:cNvPr id="73732" name="Slide Number Placeholder 6"/>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CCE1231D-960C-DB47-879B-BE7AA8D217E0}" type="slidenum">
              <a:rPr lang="en-US" sz="1000">
                <a:solidFill>
                  <a:srgbClr val="898989"/>
                </a:solidFill>
                <a:latin typeface="Century Gothic" charset="0"/>
              </a:rPr>
              <a:pPr/>
              <a:t>40</a:t>
            </a:fld>
            <a:endParaRPr lang="en-US" sz="1000">
              <a:solidFill>
                <a:srgbClr val="898989"/>
              </a:solidFill>
              <a:latin typeface="Century Gothic" charset="0"/>
            </a:endParaRPr>
          </a:p>
        </p:txBody>
      </p:sp>
    </p:spTree>
  </p:cSld>
  <p:clrMapOvr>
    <a:masterClrMapping/>
  </p:clrMapOvr>
  <p:transition>
    <p:zo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p:cNvSpPr>
          <p:nvPr>
            <p:ph type="title"/>
          </p:nvPr>
        </p:nvSpPr>
        <p:spPr>
          <a:xfrm>
            <a:off x="1092200" y="314325"/>
            <a:ext cx="7772400" cy="609600"/>
          </a:xfrm>
        </p:spPr>
        <p:txBody>
          <a:bodyPr/>
          <a:lstStyle/>
          <a:p>
            <a:pPr eaLnBrk="1" hangingPunct="1"/>
            <a:r>
              <a:rPr lang="en-US">
                <a:latin typeface="Arial" charset="0"/>
                <a:cs typeface="Arial" charset="0"/>
              </a:rPr>
              <a:t>MOS Sensor</a:t>
            </a:r>
          </a:p>
        </p:txBody>
      </p:sp>
      <p:sp>
        <p:nvSpPr>
          <p:cNvPr id="75778" name="Rectangle 3"/>
          <p:cNvSpPr>
            <a:spLocks noGrp="1"/>
          </p:cNvSpPr>
          <p:nvPr>
            <p:ph type="body" sz="half" idx="1"/>
          </p:nvPr>
        </p:nvSpPr>
        <p:spPr/>
        <p:txBody>
          <a:bodyPr/>
          <a:lstStyle/>
          <a:p>
            <a:pPr eaLnBrk="1" hangingPunct="1"/>
            <a:r>
              <a:rPr lang="en-US" sz="2800">
                <a:latin typeface="Century Gothic" charset="0"/>
              </a:rPr>
              <a:t>Non linear output</a:t>
            </a:r>
          </a:p>
          <a:p>
            <a:pPr eaLnBrk="1" hangingPunct="1"/>
            <a:r>
              <a:rPr lang="en-US" sz="2800">
                <a:latin typeface="Century Gothic" charset="0"/>
              </a:rPr>
              <a:t>Responds to many different gases, non-specific</a:t>
            </a:r>
          </a:p>
          <a:p>
            <a:pPr eaLnBrk="1" hangingPunct="1"/>
            <a:r>
              <a:rPr lang="en-US" sz="2800">
                <a:latin typeface="Century Gothic" charset="0"/>
              </a:rPr>
              <a:t>May respond to moisture</a:t>
            </a:r>
          </a:p>
          <a:p>
            <a:pPr eaLnBrk="1" hangingPunct="1"/>
            <a:r>
              <a:rPr lang="en-US" sz="2800">
                <a:latin typeface="Century Gothic" charset="0"/>
              </a:rPr>
              <a:t>Broadband gas sensor</a:t>
            </a:r>
          </a:p>
        </p:txBody>
      </p:sp>
      <p:pic>
        <p:nvPicPr>
          <p:cNvPr id="1691653" name="Picture 5"/>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852988" y="2128838"/>
            <a:ext cx="3611562" cy="2178050"/>
          </a:xfrm>
          <a:extLst>
            <a:ext uri="{91240B29-F687-4f45-9708-019B960494DF}">
              <a14:hiddenLine xmlns:a14="http://schemas.microsoft.com/office/drawing/2010/main" xmlns="" w="9525" cap="flat" cmpd="sng">
                <a:solidFill>
                  <a:schemeClr val="tx1"/>
                </a:solidFill>
                <a:prstDash val="solid"/>
                <a:miter lim="800000"/>
                <a:headEnd/>
                <a:tailEnd/>
              </a14:hiddenLine>
            </a:ext>
            <a:ext uri="{AF507438-7753-43e0-B8FC-AC1667EBCBE1}">
              <a14:hiddenEffects xmlns:a14="http://schemas.microsoft.com/office/drawing/2010/main" xmlns="">
                <a:effectLst>
                  <a:outerShdw blurRad="25400" dist="35921" dir="2700000" algn="ctr" rotWithShape="0">
                    <a:schemeClr val="bg2"/>
                  </a:outerShdw>
                </a:effectLst>
              </a14:hiddenEffects>
            </a:ext>
          </a:extLst>
        </p:spPr>
      </p:pic>
      <p:sp>
        <p:nvSpPr>
          <p:cNvPr id="75780" name="Slide Number Placeholder 6"/>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DC1018CD-4104-3E46-8586-6F5E2FACE212}" type="slidenum">
              <a:rPr lang="en-US" sz="1000">
                <a:solidFill>
                  <a:srgbClr val="898989"/>
                </a:solidFill>
                <a:latin typeface="Century Gothic" charset="0"/>
              </a:rPr>
              <a:pPr/>
              <a:t>41</a:t>
            </a:fld>
            <a:endParaRPr lang="en-US" sz="1000">
              <a:solidFill>
                <a:srgbClr val="898989"/>
              </a:solidFill>
              <a:latin typeface="Century Gothic" charset="0"/>
            </a:endParaRPr>
          </a:p>
        </p:txBody>
      </p:sp>
    </p:spTree>
  </p:cSld>
  <p:clrMapOvr>
    <a:masterClrMapping/>
  </p:clrMapOvr>
  <p:transition>
    <p:zo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026"/>
          <p:cNvSpPr>
            <a:spLocks noGrp="1"/>
          </p:cNvSpPr>
          <p:nvPr>
            <p:ph type="ctrTitle"/>
          </p:nvPr>
        </p:nvSpPr>
        <p:spPr>
          <a:xfrm>
            <a:off x="685800" y="2130425"/>
            <a:ext cx="7772400" cy="1470025"/>
          </a:xfrm>
        </p:spPr>
        <p:txBody>
          <a:bodyPr/>
          <a:lstStyle/>
          <a:p>
            <a:pPr eaLnBrk="1" hangingPunct="1"/>
            <a:r>
              <a:rPr lang="en-US">
                <a:latin typeface="Arial" charset="0"/>
                <a:cs typeface="Arial" charset="0"/>
              </a:rPr>
              <a:t>Infrared</a:t>
            </a:r>
            <a:br>
              <a:rPr lang="en-US">
                <a:latin typeface="Arial" charset="0"/>
                <a:cs typeface="Arial" charset="0"/>
              </a:rPr>
            </a:br>
            <a:r>
              <a:rPr lang="en-US">
                <a:latin typeface="Arial" charset="0"/>
                <a:cs typeface="Arial" charset="0"/>
              </a:rPr>
              <a:t>Gas Sensor</a:t>
            </a:r>
          </a:p>
        </p:txBody>
      </p:sp>
    </p:spTree>
  </p:cSld>
  <p:clrMapOvr>
    <a:masterClrMapping/>
  </p:clrMapOvr>
  <p:transition>
    <p:zo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1"/>
          <p:cNvSpPr>
            <a:spLocks noGrp="1"/>
          </p:cNvSpPr>
          <p:nvPr>
            <p:ph type="title"/>
          </p:nvPr>
        </p:nvSpPr>
        <p:spPr>
          <a:xfrm>
            <a:off x="1069975" y="301625"/>
            <a:ext cx="7772400" cy="612775"/>
          </a:xfrm>
        </p:spPr>
        <p:txBody>
          <a:bodyPr/>
          <a:lstStyle/>
          <a:p>
            <a:pPr eaLnBrk="1" hangingPunct="1"/>
            <a:r>
              <a:rPr lang="en-US">
                <a:latin typeface="Arial" charset="0"/>
                <a:cs typeface="Arial" charset="0"/>
              </a:rPr>
              <a:t>Sample Draw NDIR Sensor</a:t>
            </a:r>
          </a:p>
        </p:txBody>
      </p:sp>
      <p:sp>
        <p:nvSpPr>
          <p:cNvPr id="79874" name="Slide Number Placeholder 2"/>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DC29F06C-577E-BD4A-8CDD-5EE90ED90B49}" type="slidenum">
              <a:rPr lang="en-US" sz="1000">
                <a:solidFill>
                  <a:srgbClr val="898989"/>
                </a:solidFill>
                <a:latin typeface="Century Gothic" charset="0"/>
              </a:rPr>
              <a:pPr/>
              <a:t>43</a:t>
            </a:fld>
            <a:endParaRPr lang="en-US" sz="1000">
              <a:solidFill>
                <a:srgbClr val="898989"/>
              </a:solidFill>
              <a:latin typeface="Century Gothic" charset="0"/>
            </a:endParaRPr>
          </a:p>
        </p:txBody>
      </p:sp>
      <p:pic>
        <p:nvPicPr>
          <p:cNvPr id="79875"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668463"/>
            <a:ext cx="6184900" cy="193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987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19325" y="3829050"/>
            <a:ext cx="4773613" cy="2376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zo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itle 1"/>
          <p:cNvSpPr>
            <a:spLocks noGrp="1"/>
          </p:cNvSpPr>
          <p:nvPr>
            <p:ph type="title"/>
          </p:nvPr>
        </p:nvSpPr>
        <p:spPr/>
        <p:txBody>
          <a:bodyPr/>
          <a:lstStyle/>
          <a:p>
            <a:r>
              <a:rPr lang="en-US">
                <a:latin typeface="Century Gothic" charset="0"/>
              </a:rPr>
              <a:t>Diffusion IR Sensor</a:t>
            </a:r>
          </a:p>
        </p:txBody>
      </p:sp>
      <p:sp>
        <p:nvSpPr>
          <p:cNvPr id="80898" name="Slide Number Placeholder 2"/>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C305E4B7-FCD9-9643-84A4-AC77030667AD}" type="slidenum">
              <a:rPr lang="en-US" sz="1000">
                <a:solidFill>
                  <a:srgbClr val="898989"/>
                </a:solidFill>
                <a:latin typeface="Century Gothic" charset="0"/>
              </a:rPr>
              <a:pPr/>
              <a:t>44</a:t>
            </a:fld>
            <a:endParaRPr lang="en-US" sz="1000">
              <a:solidFill>
                <a:srgbClr val="898989"/>
              </a:solidFill>
              <a:latin typeface="Century Gothic" charset="0"/>
            </a:endParaRPr>
          </a:p>
        </p:txBody>
      </p:sp>
      <p:pic>
        <p:nvPicPr>
          <p:cNvPr id="80899" name="Picture 3" descr="Screen Shot 2016-07-28 at 3.03.25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79525" y="1373188"/>
            <a:ext cx="6805613" cy="4857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zo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p:cNvSpPr>
          <p:nvPr>
            <p:ph type="title"/>
          </p:nvPr>
        </p:nvSpPr>
        <p:spPr/>
        <p:txBody>
          <a:bodyPr/>
          <a:lstStyle/>
          <a:p>
            <a:pPr eaLnBrk="1" hangingPunct="1"/>
            <a:r>
              <a:rPr lang="en-US">
                <a:latin typeface="Century Gothic" charset="0"/>
              </a:rPr>
              <a:t>NDIR Troubleshooting</a:t>
            </a:r>
          </a:p>
        </p:txBody>
      </p:sp>
      <p:sp>
        <p:nvSpPr>
          <p:cNvPr id="81922" name="Rectangle 3"/>
          <p:cNvSpPr>
            <a:spLocks noGrp="1"/>
          </p:cNvSpPr>
          <p:nvPr>
            <p:ph idx="1"/>
          </p:nvPr>
        </p:nvSpPr>
        <p:spPr/>
        <p:txBody>
          <a:bodyPr/>
          <a:lstStyle/>
          <a:p>
            <a:pPr eaLnBrk="1" hangingPunct="1">
              <a:lnSpc>
                <a:spcPct val="90000"/>
              </a:lnSpc>
            </a:pPr>
            <a:r>
              <a:rPr lang="en-US">
                <a:latin typeface="Century Gothic" charset="0"/>
              </a:rPr>
              <a:t>Contamination of the sensor will reduce energy reaching sensor causing high output.  Contaminants consist of:</a:t>
            </a:r>
          </a:p>
          <a:p>
            <a:pPr lvl="1" eaLnBrk="1" hangingPunct="1">
              <a:lnSpc>
                <a:spcPct val="90000"/>
              </a:lnSpc>
            </a:pPr>
            <a:r>
              <a:rPr lang="en-US">
                <a:latin typeface="Century Gothic" charset="0"/>
              </a:rPr>
              <a:t>Dust</a:t>
            </a:r>
          </a:p>
          <a:p>
            <a:pPr lvl="1" eaLnBrk="1" hangingPunct="1">
              <a:lnSpc>
                <a:spcPct val="90000"/>
              </a:lnSpc>
            </a:pPr>
            <a:r>
              <a:rPr lang="en-US">
                <a:latin typeface="Century Gothic" charset="0"/>
              </a:rPr>
              <a:t>Moisture/Liquid</a:t>
            </a:r>
          </a:p>
          <a:p>
            <a:pPr eaLnBrk="1" hangingPunct="1">
              <a:lnSpc>
                <a:spcPct val="90000"/>
              </a:lnSpc>
            </a:pPr>
            <a:r>
              <a:rPr lang="en-US">
                <a:latin typeface="Century Gothic" charset="0"/>
              </a:rPr>
              <a:t>Open IR source will cause output to peg upscale</a:t>
            </a:r>
          </a:p>
          <a:p>
            <a:pPr eaLnBrk="1" hangingPunct="1">
              <a:lnSpc>
                <a:spcPct val="90000"/>
              </a:lnSpc>
            </a:pPr>
            <a:endParaRPr lang="en-US">
              <a:latin typeface="Century Gothic" charset="0"/>
            </a:endParaRPr>
          </a:p>
        </p:txBody>
      </p:sp>
      <p:sp>
        <p:nvSpPr>
          <p:cNvPr id="81923" name="Slide Number Placeholder 5"/>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15F4EAB5-8783-B447-A867-1A0DBCBC2E74}" type="slidenum">
              <a:rPr lang="en-US" sz="1000">
                <a:solidFill>
                  <a:srgbClr val="898989"/>
                </a:solidFill>
                <a:latin typeface="Century Gothic" charset="0"/>
              </a:rPr>
              <a:pPr/>
              <a:t>45</a:t>
            </a:fld>
            <a:endParaRPr lang="en-US" sz="1000">
              <a:solidFill>
                <a:srgbClr val="898989"/>
              </a:solidFill>
              <a:latin typeface="Century Gothic" charset="0"/>
            </a:endParaRPr>
          </a:p>
        </p:txBody>
      </p:sp>
    </p:spTree>
  </p:cSld>
  <p:clrMapOvr>
    <a:masterClrMapping/>
  </p:clrMapOvr>
  <p:transition>
    <p:zo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Number Placeholder 3"/>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F0604689-FCC7-594F-864A-D44FBC5FE384}" type="slidenum">
              <a:rPr lang="en-US" sz="1000">
                <a:solidFill>
                  <a:srgbClr val="898989"/>
                </a:solidFill>
                <a:latin typeface="Century Gothic" charset="0"/>
              </a:rPr>
              <a:pPr/>
              <a:t>46</a:t>
            </a:fld>
            <a:endParaRPr lang="en-US" sz="1000">
              <a:solidFill>
                <a:srgbClr val="898989"/>
              </a:solidFill>
              <a:latin typeface="Century Gothic" charset="0"/>
            </a:endParaRPr>
          </a:p>
        </p:txBody>
      </p:sp>
      <p:sp>
        <p:nvSpPr>
          <p:cNvPr id="83970" name="Rectangle 2"/>
          <p:cNvSpPr>
            <a:spLocks noGrp="1"/>
          </p:cNvSpPr>
          <p:nvPr>
            <p:ph type="title"/>
          </p:nvPr>
        </p:nvSpPr>
        <p:spPr/>
        <p:txBody>
          <a:bodyPr/>
          <a:lstStyle/>
          <a:p>
            <a:pPr eaLnBrk="1" hangingPunct="1"/>
            <a:r>
              <a:rPr lang="en-US" dirty="0">
                <a:solidFill>
                  <a:srgbClr val="F63647"/>
                </a:solidFill>
                <a:latin typeface="Century Gothic" charset="0"/>
              </a:rPr>
              <a:t>P</a:t>
            </a:r>
            <a:r>
              <a:rPr lang="en-US" dirty="0">
                <a:latin typeface="Century Gothic" charset="0"/>
              </a:rPr>
              <a:t>hoto </a:t>
            </a:r>
            <a:r>
              <a:rPr lang="en-US" dirty="0">
                <a:solidFill>
                  <a:srgbClr val="F63647"/>
                </a:solidFill>
                <a:latin typeface="Century Gothic" charset="0"/>
              </a:rPr>
              <a:t>I</a:t>
            </a:r>
            <a:r>
              <a:rPr lang="en-US" dirty="0">
                <a:latin typeface="Century Gothic" charset="0"/>
              </a:rPr>
              <a:t>onization </a:t>
            </a:r>
            <a:r>
              <a:rPr lang="en-US" dirty="0">
                <a:solidFill>
                  <a:srgbClr val="F63647"/>
                </a:solidFill>
                <a:latin typeface="Century Gothic" charset="0"/>
              </a:rPr>
              <a:t>D</a:t>
            </a:r>
            <a:r>
              <a:rPr lang="en-US" dirty="0">
                <a:latin typeface="Century Gothic" charset="0"/>
              </a:rPr>
              <a:t>etector</a:t>
            </a:r>
          </a:p>
        </p:txBody>
      </p:sp>
      <p:sp>
        <p:nvSpPr>
          <p:cNvPr id="83971" name="Rectangle 4"/>
          <p:cNvSpPr>
            <a:spLocks noGrp="1"/>
          </p:cNvSpPr>
          <p:nvPr>
            <p:ph idx="1"/>
          </p:nvPr>
        </p:nvSpPr>
        <p:spPr>
          <a:xfrm>
            <a:off x="762000" y="1460500"/>
            <a:ext cx="5892800" cy="4114800"/>
          </a:xfrm>
        </p:spPr>
        <p:txBody>
          <a:bodyPr/>
          <a:lstStyle/>
          <a:p>
            <a:pPr eaLnBrk="1" hangingPunct="1"/>
            <a:r>
              <a:rPr lang="en-US">
                <a:latin typeface="Century Gothic" charset="0"/>
              </a:rPr>
              <a:t>A PID is a broadband VOC detection technique</a:t>
            </a:r>
          </a:p>
        </p:txBody>
      </p:sp>
      <p:pic>
        <p:nvPicPr>
          <p:cNvPr id="83972" name="Picture 10" descr="pi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75500" y="1854200"/>
            <a:ext cx="1114425" cy="1295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3973" name="Content Placeholder 8" descr="PID_configuration.jpg"/>
          <p:cNvPicPr>
            <a:picLocks noChangeAspect="1"/>
          </p:cNvPicPr>
          <p:nvPr/>
        </p:nvPicPr>
        <p:blipFill>
          <a:blip r:embed="rId3">
            <a:extLst>
              <a:ext uri="{28A0092B-C50C-407E-A947-70E740481C1C}">
                <a14:useLocalDpi xmlns:a14="http://schemas.microsoft.com/office/drawing/2010/main" val="0"/>
              </a:ext>
            </a:extLst>
          </a:blip>
          <a:srcRect l="-2078" r="-2078"/>
          <a:stretch>
            <a:fillRect/>
          </a:stretch>
        </p:blipFill>
        <p:spPr bwMode="auto">
          <a:xfrm>
            <a:off x="1498600" y="2654300"/>
            <a:ext cx="5257800" cy="3352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zo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Number Placeholder 3"/>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63B3B73B-F46A-4C40-A73D-2FDA0074131D}" type="slidenum">
              <a:rPr lang="en-US" sz="1000">
                <a:solidFill>
                  <a:srgbClr val="898989"/>
                </a:solidFill>
                <a:latin typeface="Century Gothic" charset="0"/>
              </a:rPr>
              <a:pPr/>
              <a:t>47</a:t>
            </a:fld>
            <a:endParaRPr lang="en-US" sz="1000">
              <a:solidFill>
                <a:srgbClr val="898989"/>
              </a:solidFill>
              <a:latin typeface="Century Gothic" charset="0"/>
            </a:endParaRPr>
          </a:p>
        </p:txBody>
      </p:sp>
      <p:pic>
        <p:nvPicPr>
          <p:cNvPr id="84994" name="Picture 1" descr="Untitled Extract Pages1.pdf"/>
          <p:cNvPicPr>
            <a:picLocks noChangeAspect="1"/>
          </p:cNvPicPr>
          <p:nvPr/>
        </p:nvPicPr>
        <p:blipFill rotWithShape="1">
          <a:blip r:embed="rId2">
            <a:extLst>
              <a:ext uri="{28A0092B-C50C-407E-A947-70E740481C1C}">
                <a14:useLocalDpi xmlns:a14="http://schemas.microsoft.com/office/drawing/2010/main" val="0"/>
              </a:ext>
            </a:extLst>
          </a:blip>
          <a:srcRect t="39945" b="7627"/>
          <a:stretch/>
        </p:blipFill>
        <p:spPr bwMode="auto">
          <a:xfrm>
            <a:off x="439738" y="685799"/>
            <a:ext cx="9228137" cy="62530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Rectangle 2"/>
          <p:cNvSpPr>
            <a:spLocks noGrp="1"/>
          </p:cNvSpPr>
          <p:nvPr>
            <p:ph type="title"/>
          </p:nvPr>
        </p:nvSpPr>
        <p:spPr>
          <a:xfrm>
            <a:off x="1069975" y="93815"/>
            <a:ext cx="7772400" cy="676275"/>
          </a:xfrm>
        </p:spPr>
        <p:txBody>
          <a:bodyPr/>
          <a:lstStyle/>
          <a:p>
            <a:pPr eaLnBrk="1" hangingPunct="1"/>
            <a:r>
              <a:rPr lang="en-US" sz="2800" dirty="0">
                <a:latin typeface="Century Gothic" charset="0"/>
              </a:rPr>
              <a:t>Partial List of PID Detectable Compounds</a:t>
            </a:r>
          </a:p>
        </p:txBody>
      </p:sp>
    </p:spTree>
  </p:cSld>
  <p:clrMapOvr>
    <a:masterClrMapping/>
  </p:clrMapOvr>
  <p:transition>
    <p:zo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Number Placeholder 3"/>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39AC4E41-2DBD-1F41-B099-9DC525ECA456}" type="slidenum">
              <a:rPr lang="en-US" sz="1000">
                <a:solidFill>
                  <a:srgbClr val="898989"/>
                </a:solidFill>
                <a:latin typeface="Century Gothic" charset="0"/>
              </a:rPr>
              <a:pPr/>
              <a:t>48</a:t>
            </a:fld>
            <a:endParaRPr lang="en-US" sz="1000">
              <a:solidFill>
                <a:srgbClr val="898989"/>
              </a:solidFill>
              <a:latin typeface="Century Gothic" charset="0"/>
            </a:endParaRPr>
          </a:p>
        </p:txBody>
      </p:sp>
      <p:pic>
        <p:nvPicPr>
          <p:cNvPr id="86018" name="Picture 1" descr="Untitled Extract Pages.pd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65288" y="-535420"/>
            <a:ext cx="6194447" cy="8005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zo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1026"/>
          <p:cNvSpPr>
            <a:spLocks noGrp="1"/>
          </p:cNvSpPr>
          <p:nvPr>
            <p:ph type="ctrTitle"/>
          </p:nvPr>
        </p:nvSpPr>
        <p:spPr>
          <a:xfrm>
            <a:off x="685800" y="2130425"/>
            <a:ext cx="7772400" cy="1470025"/>
          </a:xfrm>
        </p:spPr>
        <p:txBody>
          <a:bodyPr/>
          <a:lstStyle/>
          <a:p>
            <a:pPr eaLnBrk="1" hangingPunct="1"/>
            <a:r>
              <a:rPr lang="en-US">
                <a:latin typeface="Arial" charset="0"/>
                <a:cs typeface="Arial" charset="0"/>
              </a:rPr>
              <a:t>Electrochemical Toxic</a:t>
            </a:r>
            <a:br>
              <a:rPr lang="en-US">
                <a:latin typeface="Arial" charset="0"/>
                <a:cs typeface="Arial" charset="0"/>
              </a:rPr>
            </a:br>
            <a:r>
              <a:rPr lang="en-US">
                <a:latin typeface="Arial" charset="0"/>
                <a:cs typeface="Arial" charset="0"/>
              </a:rPr>
              <a:t>Gas Sensor</a:t>
            </a:r>
          </a:p>
        </p:txBody>
      </p:sp>
    </p:spTree>
  </p:cSld>
  <p:clrMapOvr>
    <a:masterClrMapping/>
  </p:clrMapOvr>
  <p:transition>
    <p:zo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ounded Rectangle 7"/>
          <p:cNvSpPr/>
          <p:nvPr/>
        </p:nvSpPr>
        <p:spPr bwMode="auto">
          <a:xfrm>
            <a:off x="987824" y="328629"/>
            <a:ext cx="6853560" cy="504056"/>
          </a:xfrm>
          <a:prstGeom prst="roundRect">
            <a:avLst>
              <a:gd name="adj" fmla="val 2011"/>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lstStyle>
            <a:lvl1pPr>
              <a:defRPr sz="2400" b="1">
                <a:solidFill>
                  <a:schemeClr val="tx1"/>
                </a:solidFill>
                <a:latin typeface="Arial" pitchFamily="34" charset="0"/>
                <a:ea typeface="ＭＳ Ｐゴシック" pitchFamily="50" charset="-128"/>
              </a:defRPr>
            </a:lvl1pPr>
            <a:lvl2pPr marL="742950" indent="-285750">
              <a:defRPr sz="2400" b="1">
                <a:solidFill>
                  <a:schemeClr val="tx1"/>
                </a:solidFill>
                <a:latin typeface="Arial" pitchFamily="34" charset="0"/>
                <a:ea typeface="ＭＳ Ｐゴシック" pitchFamily="50" charset="-128"/>
              </a:defRPr>
            </a:lvl2pPr>
            <a:lvl3pPr marL="1143000" indent="-228600">
              <a:defRPr sz="2400" b="1">
                <a:solidFill>
                  <a:schemeClr val="tx1"/>
                </a:solidFill>
                <a:latin typeface="Arial" pitchFamily="34" charset="0"/>
                <a:ea typeface="ＭＳ Ｐゴシック" pitchFamily="50" charset="-128"/>
              </a:defRPr>
            </a:lvl3pPr>
            <a:lvl4pPr marL="1600200" indent="-228600">
              <a:defRPr sz="2400" b="1">
                <a:solidFill>
                  <a:schemeClr val="tx1"/>
                </a:solidFill>
                <a:latin typeface="Arial" pitchFamily="34" charset="0"/>
                <a:ea typeface="ＭＳ Ｐゴシック" pitchFamily="50" charset="-128"/>
              </a:defRPr>
            </a:lvl4pPr>
            <a:lvl5pPr marL="2057400" indent="-228600">
              <a:defRPr sz="2400" b="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50" charset="-128"/>
              </a:defRPr>
            </a:lvl9pPr>
          </a:lstStyle>
          <a:p>
            <a:pPr algn="ctr"/>
            <a:r>
              <a:rPr lang="en-US" sz="2800" dirty="0"/>
              <a:t>AirLink Wireless Solutions</a:t>
            </a:r>
          </a:p>
        </p:txBody>
      </p:sp>
      <p:pic>
        <p:nvPicPr>
          <p:cNvPr id="2" name="Picture 1">
            <a:extLst>
              <a:ext uri="{FF2B5EF4-FFF2-40B4-BE49-F238E27FC236}">
                <a16:creationId xmlns:a16="http://schemas.microsoft.com/office/drawing/2014/main" id="{42677384-EB4A-714F-9C70-B2AA4BD535D7}"/>
              </a:ext>
            </a:extLst>
          </p:cNvPr>
          <p:cNvPicPr>
            <a:picLocks noChangeAspect="1"/>
          </p:cNvPicPr>
          <p:nvPr/>
        </p:nvPicPr>
        <p:blipFill>
          <a:blip r:embed="rId3"/>
          <a:stretch>
            <a:fillRect/>
          </a:stretch>
        </p:blipFill>
        <p:spPr>
          <a:xfrm>
            <a:off x="4320259" y="1598091"/>
            <a:ext cx="4698151" cy="4350425"/>
          </a:xfrm>
          <a:prstGeom prst="rect">
            <a:avLst/>
          </a:prstGeom>
        </p:spPr>
      </p:pic>
      <p:pic>
        <p:nvPicPr>
          <p:cNvPr id="9" name="Picture 8">
            <a:extLst>
              <a:ext uri="{FF2B5EF4-FFF2-40B4-BE49-F238E27FC236}">
                <a16:creationId xmlns:a16="http://schemas.microsoft.com/office/drawing/2014/main" id="{A7640384-0646-7849-AA69-3A89ECD1E5C8}"/>
              </a:ext>
            </a:extLst>
          </p:cNvPr>
          <p:cNvPicPr>
            <a:picLocks noChangeAspect="1"/>
          </p:cNvPicPr>
          <p:nvPr/>
        </p:nvPicPr>
        <p:blipFill>
          <a:blip r:embed="rId4"/>
          <a:stretch>
            <a:fillRect/>
          </a:stretch>
        </p:blipFill>
        <p:spPr>
          <a:xfrm>
            <a:off x="7743484" y="334076"/>
            <a:ext cx="1325880" cy="493163"/>
          </a:xfrm>
          <a:prstGeom prst="rect">
            <a:avLst/>
          </a:prstGeom>
        </p:spPr>
      </p:pic>
      <p:pic>
        <p:nvPicPr>
          <p:cNvPr id="5" name="Picture 4">
            <a:extLst>
              <a:ext uri="{FF2B5EF4-FFF2-40B4-BE49-F238E27FC236}">
                <a16:creationId xmlns:a16="http://schemas.microsoft.com/office/drawing/2014/main" id="{CC993FAC-05EF-5943-BDA6-56EDE7D73B63}"/>
              </a:ext>
            </a:extLst>
          </p:cNvPr>
          <p:cNvPicPr>
            <a:picLocks noChangeAspect="1"/>
          </p:cNvPicPr>
          <p:nvPr/>
        </p:nvPicPr>
        <p:blipFill>
          <a:blip r:embed="rId5"/>
          <a:stretch>
            <a:fillRect/>
          </a:stretch>
        </p:blipFill>
        <p:spPr>
          <a:xfrm>
            <a:off x="1253350" y="3784639"/>
            <a:ext cx="1637333" cy="2163877"/>
          </a:xfrm>
          <a:prstGeom prst="rect">
            <a:avLst/>
          </a:prstGeom>
        </p:spPr>
      </p:pic>
      <p:sp>
        <p:nvSpPr>
          <p:cNvPr id="6" name="TextBox 5">
            <a:extLst>
              <a:ext uri="{FF2B5EF4-FFF2-40B4-BE49-F238E27FC236}">
                <a16:creationId xmlns:a16="http://schemas.microsoft.com/office/drawing/2014/main" id="{37C3CA43-7C0D-5A4A-9CDF-B266CFBC536E}"/>
              </a:ext>
            </a:extLst>
          </p:cNvPr>
          <p:cNvSpPr txBox="1"/>
          <p:nvPr/>
        </p:nvSpPr>
        <p:spPr>
          <a:xfrm>
            <a:off x="1390258" y="6016019"/>
            <a:ext cx="1106393" cy="276999"/>
          </a:xfrm>
          <a:prstGeom prst="rect">
            <a:avLst/>
          </a:prstGeom>
          <a:noFill/>
        </p:spPr>
        <p:txBody>
          <a:bodyPr wrap="none" rtlCol="0">
            <a:spAutoFit/>
          </a:bodyPr>
          <a:lstStyle/>
          <a:p>
            <a:r>
              <a:rPr lang="en-US" sz="1200" b="1" i="1" dirty="0"/>
              <a:t>Signal Meter</a:t>
            </a:r>
          </a:p>
        </p:txBody>
      </p:sp>
      <p:pic>
        <p:nvPicPr>
          <p:cNvPr id="8" name="Picture 7">
            <a:extLst>
              <a:ext uri="{FF2B5EF4-FFF2-40B4-BE49-F238E27FC236}">
                <a16:creationId xmlns:a16="http://schemas.microsoft.com/office/drawing/2014/main" id="{A3134891-DB68-AE43-B174-78F4754ACEAA}"/>
              </a:ext>
            </a:extLst>
          </p:cNvPr>
          <p:cNvPicPr>
            <a:picLocks noChangeAspect="1"/>
          </p:cNvPicPr>
          <p:nvPr/>
        </p:nvPicPr>
        <p:blipFill>
          <a:blip r:embed="rId6"/>
          <a:stretch>
            <a:fillRect/>
          </a:stretch>
        </p:blipFill>
        <p:spPr>
          <a:xfrm>
            <a:off x="2993103" y="3568022"/>
            <a:ext cx="192548" cy="433233"/>
          </a:xfrm>
          <a:prstGeom prst="rect">
            <a:avLst/>
          </a:prstGeom>
        </p:spPr>
      </p:pic>
      <p:sp>
        <p:nvSpPr>
          <p:cNvPr id="4" name="TextBox 3">
            <a:extLst>
              <a:ext uri="{FF2B5EF4-FFF2-40B4-BE49-F238E27FC236}">
                <a16:creationId xmlns:a16="http://schemas.microsoft.com/office/drawing/2014/main" id="{E1180259-C1D0-1A40-A48A-9C4437B7870A}"/>
              </a:ext>
            </a:extLst>
          </p:cNvPr>
          <p:cNvSpPr txBox="1"/>
          <p:nvPr/>
        </p:nvSpPr>
        <p:spPr>
          <a:xfrm>
            <a:off x="1171577" y="1207513"/>
            <a:ext cx="4399732" cy="2308324"/>
          </a:xfrm>
          <a:prstGeom prst="rect">
            <a:avLst/>
          </a:prstGeom>
          <a:noFill/>
        </p:spPr>
        <p:txBody>
          <a:bodyPr wrap="square" rtlCol="0">
            <a:spAutoFit/>
          </a:bodyPr>
          <a:lstStyle/>
          <a:p>
            <a:pPr marL="342900" indent="-342900" algn="l">
              <a:buFont typeface="Courier New" panose="02070309020205020404" pitchFamily="49" charset="0"/>
              <a:buChar char="o"/>
            </a:pPr>
            <a:r>
              <a:rPr lang="en-US" altLang="ja-JP" sz="1800" b="0" kern="0" dirty="0">
                <a:latin typeface="Arial" panose="020B0604020202020204" pitchFamily="34" charset="0"/>
                <a:cs typeface="Arial" panose="020B0604020202020204" pitchFamily="34" charset="0"/>
              </a:rPr>
              <a:t>Wireless Controllers</a:t>
            </a:r>
          </a:p>
          <a:p>
            <a:pPr marL="342900" indent="-342900" algn="l">
              <a:buFont typeface="Courier New" panose="02070309020205020404" pitchFamily="49" charset="0"/>
              <a:buChar char="o"/>
            </a:pPr>
            <a:r>
              <a:rPr lang="en-US" altLang="ja-JP" sz="1800" b="0" kern="0" dirty="0">
                <a:latin typeface="Arial" panose="020B0604020202020204" pitchFamily="34" charset="0"/>
                <a:cs typeface="Arial" panose="020B0604020202020204" pitchFamily="34" charset="0"/>
              </a:rPr>
              <a:t>Hybrid Controllers</a:t>
            </a:r>
          </a:p>
          <a:p>
            <a:pPr marL="342900" indent="-342900" algn="l">
              <a:buFont typeface="Courier New" panose="02070309020205020404" pitchFamily="49" charset="0"/>
              <a:buChar char="o"/>
            </a:pPr>
            <a:r>
              <a:rPr lang="en-US" altLang="ja-JP" sz="1800" b="0" kern="0" dirty="0">
                <a:latin typeface="Arial" panose="020B0604020202020204" pitchFamily="34" charset="0"/>
                <a:cs typeface="Arial" panose="020B0604020202020204" pitchFamily="34" charset="0"/>
              </a:rPr>
              <a:t>Transmitters</a:t>
            </a:r>
          </a:p>
          <a:p>
            <a:pPr marL="342900" indent="-342900" algn="l">
              <a:buFont typeface="Courier New" panose="02070309020205020404" pitchFamily="49" charset="0"/>
              <a:buChar char="o"/>
            </a:pPr>
            <a:r>
              <a:rPr lang="en-US" altLang="ja-JP" sz="1800" kern="0" dirty="0">
                <a:latin typeface="Arial" panose="020B0604020202020204" pitchFamily="34" charset="0"/>
                <a:cs typeface="Arial" panose="020B0604020202020204" pitchFamily="34" charset="0"/>
              </a:rPr>
              <a:t>Relay Modules</a:t>
            </a:r>
          </a:p>
          <a:p>
            <a:pPr marL="342900" indent="-342900" algn="l">
              <a:buFont typeface="Courier New" panose="02070309020205020404" pitchFamily="49" charset="0"/>
              <a:buChar char="o"/>
            </a:pPr>
            <a:r>
              <a:rPr lang="en-US" altLang="ja-JP" sz="1800" kern="0" dirty="0">
                <a:latin typeface="Arial" panose="020B0604020202020204" pitchFamily="34" charset="0"/>
                <a:cs typeface="Arial" panose="020B0604020202020204" pitchFamily="34" charset="0"/>
              </a:rPr>
              <a:t>Interface/Receivers</a:t>
            </a:r>
          </a:p>
          <a:p>
            <a:pPr marL="342900" indent="-342900" algn="l">
              <a:buFont typeface="Courier New" panose="02070309020205020404" pitchFamily="49" charset="0"/>
              <a:buChar char="o"/>
            </a:pPr>
            <a:r>
              <a:rPr lang="en-US" altLang="ja-JP" sz="1800" b="0" kern="0" dirty="0">
                <a:latin typeface="Arial" panose="020B0604020202020204" pitchFamily="34" charset="0"/>
                <a:cs typeface="Arial" panose="020B0604020202020204" pitchFamily="34" charset="0"/>
              </a:rPr>
              <a:t>Repeaters</a:t>
            </a:r>
          </a:p>
          <a:p>
            <a:pPr marL="342900" indent="-342900">
              <a:buFont typeface="Courier New" panose="02070309020205020404" pitchFamily="49" charset="0"/>
              <a:buChar char="o"/>
            </a:pPr>
            <a:r>
              <a:rPr lang="en-US" altLang="ja-JP" sz="1800" kern="0" dirty="0">
                <a:latin typeface="Arial" panose="020B0604020202020204" pitchFamily="34" charset="0"/>
                <a:cs typeface="Arial" panose="020B0604020202020204" pitchFamily="34" charset="0"/>
              </a:rPr>
              <a:t>900 MHz / 2.4 GHz communication</a:t>
            </a:r>
          </a:p>
          <a:p>
            <a:pPr marL="342900" indent="-342900">
              <a:buFont typeface="Courier New" panose="02070309020205020404" pitchFamily="49" charset="0"/>
              <a:buChar char="o"/>
            </a:pPr>
            <a:r>
              <a:rPr lang="en-US" altLang="ja-JP" sz="1800" kern="0" dirty="0">
                <a:latin typeface="Arial" panose="020B0604020202020204" pitchFamily="34" charset="0"/>
                <a:cs typeface="Arial" panose="020B0604020202020204" pitchFamily="34" charset="0"/>
              </a:rPr>
              <a:t>Battery or wire powered</a:t>
            </a:r>
            <a:endParaRPr lang="en-GB" altLang="ja-JP" sz="1800" b="0" kern="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74549921"/>
      </p:ext>
    </p:extLst>
  </p:cSld>
  <p:clrMapOvr>
    <a:masterClrMapping/>
  </p:clrMapOvr>
  <p:transition>
    <p:zo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p:cNvSpPr>
          <p:nvPr>
            <p:ph type="title"/>
          </p:nvPr>
        </p:nvSpPr>
        <p:spPr>
          <a:xfrm>
            <a:off x="1073150" y="295275"/>
            <a:ext cx="7772400" cy="609600"/>
          </a:xfrm>
        </p:spPr>
        <p:txBody>
          <a:bodyPr/>
          <a:lstStyle/>
          <a:p>
            <a:pPr eaLnBrk="1" hangingPunct="1"/>
            <a:r>
              <a:rPr lang="en-US">
                <a:latin typeface="Arial" charset="0"/>
                <a:cs typeface="Arial" charset="0"/>
              </a:rPr>
              <a:t>Electrochemical Sensors</a:t>
            </a:r>
          </a:p>
        </p:txBody>
      </p:sp>
      <p:sp>
        <p:nvSpPr>
          <p:cNvPr id="89090" name="Rectangle 3"/>
          <p:cNvSpPr>
            <a:spLocks noGrp="1"/>
          </p:cNvSpPr>
          <p:nvPr>
            <p:ph type="body" sz="half" idx="1"/>
          </p:nvPr>
        </p:nvSpPr>
        <p:spPr>
          <a:xfrm>
            <a:off x="857250" y="2662238"/>
            <a:ext cx="4583113" cy="3532187"/>
          </a:xfrm>
        </p:spPr>
        <p:txBody>
          <a:bodyPr/>
          <a:lstStyle/>
          <a:p>
            <a:pPr eaLnBrk="1" hangingPunct="1"/>
            <a:r>
              <a:rPr lang="en-US" sz="2400">
                <a:latin typeface="Century Gothic" charset="0"/>
              </a:rPr>
              <a:t>Electrode material</a:t>
            </a:r>
          </a:p>
          <a:p>
            <a:pPr eaLnBrk="1" hangingPunct="1"/>
            <a:r>
              <a:rPr lang="en-US" sz="2400">
                <a:latin typeface="Century Gothic" charset="0"/>
              </a:rPr>
              <a:t>Bias voltage</a:t>
            </a:r>
          </a:p>
          <a:p>
            <a:pPr eaLnBrk="1" hangingPunct="1"/>
            <a:r>
              <a:rPr lang="en-US" sz="2400">
                <a:latin typeface="Century Gothic" charset="0"/>
              </a:rPr>
              <a:t>Electrolyte</a:t>
            </a:r>
          </a:p>
          <a:p>
            <a:pPr lvl="1" eaLnBrk="1" hangingPunct="1"/>
            <a:r>
              <a:rPr lang="en-US" sz="2000">
                <a:latin typeface="Century Gothic" charset="0"/>
              </a:rPr>
              <a:t>Sulfuric acid</a:t>
            </a:r>
          </a:p>
          <a:p>
            <a:pPr lvl="1" eaLnBrk="1" hangingPunct="1"/>
            <a:r>
              <a:rPr lang="en-US" sz="2000">
                <a:latin typeface="Century Gothic" charset="0"/>
              </a:rPr>
              <a:t>Potassium Iodide</a:t>
            </a:r>
          </a:p>
          <a:p>
            <a:pPr lvl="1" eaLnBrk="1" hangingPunct="1"/>
            <a:r>
              <a:rPr lang="en-US" sz="2000">
                <a:latin typeface="Century Gothic" charset="0"/>
              </a:rPr>
              <a:t>Potassium Iodate</a:t>
            </a:r>
          </a:p>
          <a:p>
            <a:pPr eaLnBrk="1" hangingPunct="1"/>
            <a:r>
              <a:rPr lang="en-US" sz="2400">
                <a:latin typeface="Century Gothic" charset="0"/>
              </a:rPr>
              <a:t>Reaction area of electrode</a:t>
            </a:r>
          </a:p>
          <a:p>
            <a:pPr eaLnBrk="1" hangingPunct="1"/>
            <a:r>
              <a:rPr lang="en-US" sz="2400">
                <a:latin typeface="Century Gothic" charset="0"/>
              </a:rPr>
              <a:t>Electrolyte reaction</a:t>
            </a:r>
          </a:p>
        </p:txBody>
      </p:sp>
      <p:pic>
        <p:nvPicPr>
          <p:cNvPr id="89091" name="Content Placeholder 7" descr="GD70D.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l="3703" r="3703"/>
          <a:stretch>
            <a:fillRect/>
          </a:stretch>
        </p:blipFill>
        <p:spPr>
          <a:xfrm>
            <a:off x="5434013" y="2270125"/>
            <a:ext cx="3143250" cy="3394075"/>
          </a:xfrm>
        </p:spPr>
      </p:pic>
      <p:sp>
        <p:nvSpPr>
          <p:cNvPr id="89092" name="Slide Number Placeholder 6"/>
          <p:cNvSpPr>
            <a:spLocks noGrp="1" noChangeArrowheads="1"/>
          </p:cNvSpPr>
          <p:nvPr>
            <p:ph type="sldNum" sz="quarter" idx="12"/>
          </p:nvPr>
        </p:nvSpPr>
        <p:spPr bwMode="auto">
          <a:xfrm>
            <a:off x="6553200" y="6546850"/>
            <a:ext cx="2133600" cy="3651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75B4CD76-095A-8048-B092-7720C9748957}" type="slidenum">
              <a:rPr lang="en-US" sz="1000">
                <a:solidFill>
                  <a:srgbClr val="898989"/>
                </a:solidFill>
                <a:latin typeface="Century Gothic" charset="0"/>
              </a:rPr>
              <a:pPr/>
              <a:t>50</a:t>
            </a:fld>
            <a:endParaRPr lang="en-US" sz="1000">
              <a:solidFill>
                <a:srgbClr val="898989"/>
              </a:solidFill>
              <a:latin typeface="Century Gothic" charset="0"/>
            </a:endParaRPr>
          </a:p>
        </p:txBody>
      </p:sp>
      <p:sp>
        <p:nvSpPr>
          <p:cNvPr id="89093" name="Text Box 8"/>
          <p:cNvSpPr txBox="1">
            <a:spLocks noChangeArrowheads="1"/>
          </p:cNvSpPr>
          <p:nvPr/>
        </p:nvSpPr>
        <p:spPr bwMode="auto">
          <a:xfrm>
            <a:off x="844550" y="1401763"/>
            <a:ext cx="7650163"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a:spcBef>
                <a:spcPct val="50000"/>
              </a:spcBef>
            </a:pPr>
            <a:r>
              <a:rPr lang="en-US">
                <a:solidFill>
                  <a:srgbClr val="F63F1B"/>
                </a:solidFill>
              </a:rPr>
              <a:t>5 Key Factors that separate Riken sensors from the competition</a:t>
            </a:r>
            <a:endParaRPr lang="en-US"/>
          </a:p>
        </p:txBody>
      </p:sp>
    </p:spTree>
  </p:cSld>
  <p:clrMapOvr>
    <a:masterClrMapping/>
  </p:clrMapOvr>
  <p:transition>
    <p:zo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1026"/>
          <p:cNvSpPr>
            <a:spLocks noGrp="1"/>
          </p:cNvSpPr>
          <p:nvPr>
            <p:ph type="title"/>
          </p:nvPr>
        </p:nvSpPr>
        <p:spPr>
          <a:xfrm>
            <a:off x="1087438" y="325438"/>
            <a:ext cx="7772400" cy="579437"/>
          </a:xfrm>
        </p:spPr>
        <p:txBody>
          <a:bodyPr/>
          <a:lstStyle/>
          <a:p>
            <a:pPr eaLnBrk="1" hangingPunct="1"/>
            <a:r>
              <a:rPr lang="en-US">
                <a:latin typeface="Arial" charset="0"/>
                <a:cs typeface="Arial" charset="0"/>
              </a:rPr>
              <a:t>Electrochemical Sensors</a:t>
            </a:r>
            <a:endParaRPr lang="en-US">
              <a:latin typeface="Century Gothic" charset="0"/>
            </a:endParaRPr>
          </a:p>
        </p:txBody>
      </p:sp>
      <p:sp>
        <p:nvSpPr>
          <p:cNvPr id="91138" name="Rectangle 1027"/>
          <p:cNvSpPr>
            <a:spLocks noGrp="1"/>
          </p:cNvSpPr>
          <p:nvPr>
            <p:ph type="body" sz="half" idx="1"/>
          </p:nvPr>
        </p:nvSpPr>
        <p:spPr/>
        <p:txBody>
          <a:bodyPr/>
          <a:lstStyle/>
          <a:p>
            <a:pPr eaLnBrk="1" hangingPunct="1"/>
            <a:r>
              <a:rPr lang="en-US" sz="2800">
                <a:latin typeface="Century Gothic" charset="0"/>
              </a:rPr>
              <a:t>Long life (2+ years)</a:t>
            </a:r>
          </a:p>
          <a:p>
            <a:pPr eaLnBrk="1" hangingPunct="1"/>
            <a:r>
              <a:rPr lang="en-US" sz="2800">
                <a:latin typeface="Century Gothic" charset="0"/>
              </a:rPr>
              <a:t>Excellent stability</a:t>
            </a:r>
          </a:p>
          <a:p>
            <a:pPr eaLnBrk="1" hangingPunct="1"/>
            <a:r>
              <a:rPr lang="en-US" sz="2800">
                <a:latin typeface="Century Gothic" charset="0"/>
              </a:rPr>
              <a:t>High degree of selectiveness</a:t>
            </a:r>
          </a:p>
          <a:p>
            <a:pPr eaLnBrk="1" hangingPunct="1"/>
            <a:r>
              <a:rPr lang="en-US" sz="2800">
                <a:latin typeface="Century Gothic" charset="0"/>
              </a:rPr>
              <a:t>Easy to replace and calibrate</a:t>
            </a:r>
          </a:p>
          <a:p>
            <a:pPr eaLnBrk="1" hangingPunct="1"/>
            <a:endParaRPr lang="en-US" sz="2800">
              <a:latin typeface="Century Gothic" charset="0"/>
            </a:endParaRPr>
          </a:p>
        </p:txBody>
      </p:sp>
      <p:sp>
        <p:nvSpPr>
          <p:cNvPr id="91139" name="Slide Number Placeholder 6"/>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3FE2C834-6A88-234B-BEE6-A78190AB844E}" type="slidenum">
              <a:rPr lang="en-US" sz="1000">
                <a:solidFill>
                  <a:srgbClr val="898989"/>
                </a:solidFill>
                <a:latin typeface="Century Gothic" charset="0"/>
              </a:rPr>
              <a:pPr/>
              <a:t>51</a:t>
            </a:fld>
            <a:endParaRPr lang="en-US" sz="1000">
              <a:solidFill>
                <a:srgbClr val="898989"/>
              </a:solidFill>
              <a:latin typeface="Century Gothic" charset="0"/>
            </a:endParaRPr>
          </a:p>
        </p:txBody>
      </p:sp>
      <p:pic>
        <p:nvPicPr>
          <p:cNvPr id="91140" name="Content Placeholder 2" descr="ES-23AH-PH3.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t="18" b="18"/>
          <a:stretch>
            <a:fillRect/>
          </a:stretch>
        </p:blipFill>
        <p:spPr/>
      </p:pic>
    </p:spTree>
  </p:cSld>
  <p:clrMapOvr>
    <a:masterClrMapping/>
  </p:clrMapOvr>
  <p:transition>
    <p:zo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4"/>
          <p:cNvSpPr>
            <a:spLocks noGrp="1"/>
          </p:cNvSpPr>
          <p:nvPr>
            <p:ph type="title"/>
          </p:nvPr>
        </p:nvSpPr>
        <p:spPr>
          <a:xfrm>
            <a:off x="1069975" y="301625"/>
            <a:ext cx="7772400" cy="592138"/>
          </a:xfrm>
        </p:spPr>
        <p:txBody>
          <a:bodyPr/>
          <a:lstStyle/>
          <a:p>
            <a:pPr eaLnBrk="1" hangingPunct="1"/>
            <a:r>
              <a:rPr lang="en-US">
                <a:latin typeface="Arial" charset="0"/>
                <a:cs typeface="Arial" charset="0"/>
              </a:rPr>
              <a:t>Electrochemical Sensors</a:t>
            </a:r>
            <a:endParaRPr lang="en-US">
              <a:latin typeface="Century Gothic" charset="0"/>
            </a:endParaRPr>
          </a:p>
        </p:txBody>
      </p:sp>
      <p:sp>
        <p:nvSpPr>
          <p:cNvPr id="93186" name="Rectangle 9"/>
          <p:cNvSpPr>
            <a:spLocks noGrp="1"/>
          </p:cNvSpPr>
          <p:nvPr>
            <p:ph sz="half" idx="1"/>
          </p:nvPr>
        </p:nvSpPr>
        <p:spPr>
          <a:xfrm>
            <a:off x="457200" y="1600200"/>
            <a:ext cx="4038600" cy="4525963"/>
          </a:xfrm>
        </p:spPr>
        <p:txBody>
          <a:bodyPr/>
          <a:lstStyle/>
          <a:p>
            <a:pPr eaLnBrk="1" hangingPunct="1"/>
            <a:r>
              <a:rPr lang="en-US">
                <a:latin typeface="Century Gothic" charset="0"/>
              </a:rPr>
              <a:t>May require bias stabilization period</a:t>
            </a:r>
          </a:p>
          <a:p>
            <a:pPr eaLnBrk="1" hangingPunct="1"/>
            <a:r>
              <a:rPr lang="en-US">
                <a:latin typeface="Century Gothic" charset="0"/>
              </a:rPr>
              <a:t>Replace if:</a:t>
            </a:r>
          </a:p>
          <a:p>
            <a:pPr lvl="1" eaLnBrk="1" hangingPunct="1"/>
            <a:r>
              <a:rPr lang="en-US">
                <a:latin typeface="Century Gothic" charset="0"/>
              </a:rPr>
              <a:t>Sensor has low span</a:t>
            </a:r>
          </a:p>
          <a:p>
            <a:pPr lvl="1" eaLnBrk="1" hangingPunct="1"/>
            <a:r>
              <a:rPr lang="en-US">
                <a:latin typeface="Century Gothic" charset="0"/>
              </a:rPr>
              <a:t>Sensor is unstable</a:t>
            </a:r>
          </a:p>
          <a:p>
            <a:pPr lvl="1" eaLnBrk="1" hangingPunct="1"/>
            <a:r>
              <a:rPr lang="en-US">
                <a:latin typeface="Century Gothic" charset="0"/>
              </a:rPr>
              <a:t>Unable to set zero</a:t>
            </a:r>
          </a:p>
          <a:p>
            <a:pPr lvl="1" eaLnBrk="1" hangingPunct="1"/>
            <a:r>
              <a:rPr lang="en-US">
                <a:latin typeface="Century Gothic" charset="0"/>
              </a:rPr>
              <a:t>Electrolyte is contaminated</a:t>
            </a:r>
          </a:p>
          <a:p>
            <a:pPr lvl="1" eaLnBrk="1" hangingPunct="1"/>
            <a:r>
              <a:rPr lang="en-US">
                <a:latin typeface="Century Gothic" charset="0"/>
              </a:rPr>
              <a:t>Sensor is leaking</a:t>
            </a:r>
          </a:p>
        </p:txBody>
      </p:sp>
      <p:pic>
        <p:nvPicPr>
          <p:cNvPr id="93187" name="Content Placeholder 4" descr="Bad Electrolyte.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l="-9488" r="-9488"/>
          <a:stretch>
            <a:fillRect/>
          </a:stretch>
        </p:blipFill>
        <p:spPr>
          <a:xfrm>
            <a:off x="4648200" y="1600200"/>
            <a:ext cx="4038600" cy="4525963"/>
          </a:xfrm>
        </p:spPr>
      </p:pic>
      <p:sp>
        <p:nvSpPr>
          <p:cNvPr id="93188" name="Slide Number Placeholder 7"/>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C985DB96-5958-0D48-A1C4-D07E4934BE7F}" type="slidenum">
              <a:rPr lang="en-US" sz="1000">
                <a:solidFill>
                  <a:srgbClr val="898989"/>
                </a:solidFill>
                <a:latin typeface="Century Gothic" charset="0"/>
              </a:rPr>
              <a:pPr/>
              <a:t>52</a:t>
            </a:fld>
            <a:endParaRPr lang="en-US" sz="1000">
              <a:solidFill>
                <a:srgbClr val="898989"/>
              </a:solidFill>
              <a:latin typeface="Century Gothic" charset="0"/>
            </a:endParaRPr>
          </a:p>
        </p:txBody>
      </p:sp>
    </p:spTree>
  </p:cSld>
  <p:clrMapOvr>
    <a:masterClrMapping/>
  </p:clrMapOvr>
  <p:transition>
    <p:zo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p:cNvSpPr>
          <p:nvPr>
            <p:ph type="title"/>
          </p:nvPr>
        </p:nvSpPr>
        <p:spPr>
          <a:xfrm>
            <a:off x="1066800" y="325438"/>
            <a:ext cx="7454900" cy="598487"/>
          </a:xfrm>
        </p:spPr>
        <p:txBody>
          <a:bodyPr/>
          <a:lstStyle/>
          <a:p>
            <a:pPr eaLnBrk="1" hangingPunct="1"/>
            <a:r>
              <a:rPr lang="en-US">
                <a:latin typeface="Arial" charset="0"/>
                <a:cs typeface="Arial" charset="0"/>
              </a:rPr>
              <a:t>Electrochemical Sensors</a:t>
            </a:r>
            <a:endParaRPr lang="en-US">
              <a:latin typeface="Century Gothic" charset="0"/>
            </a:endParaRPr>
          </a:p>
        </p:txBody>
      </p:sp>
      <p:sp>
        <p:nvSpPr>
          <p:cNvPr id="95234" name="Slide Number Placeholder 4"/>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ADB47BB1-45FC-4D46-84F2-197D6A8E4E26}" type="slidenum">
              <a:rPr lang="en-US" sz="1000">
                <a:solidFill>
                  <a:srgbClr val="898989"/>
                </a:solidFill>
                <a:latin typeface="Century Gothic" charset="0"/>
              </a:rPr>
              <a:pPr/>
              <a:t>53</a:t>
            </a:fld>
            <a:endParaRPr lang="en-US" sz="1000">
              <a:solidFill>
                <a:srgbClr val="898989"/>
              </a:solidFill>
              <a:latin typeface="Century Gothic" charset="0"/>
            </a:endParaRPr>
          </a:p>
        </p:txBody>
      </p:sp>
      <p:pic>
        <p:nvPicPr>
          <p:cNvPr id="95235" name="Picture 1" descr="Screen Shot 2016-07-29 at 10.48.39 A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62038" y="1482725"/>
            <a:ext cx="6781800" cy="4491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5236" name="Text Box 10"/>
          <p:cNvSpPr txBox="1">
            <a:spLocks noChangeArrowheads="1"/>
          </p:cNvSpPr>
          <p:nvPr/>
        </p:nvSpPr>
        <p:spPr bwMode="auto">
          <a:xfrm>
            <a:off x="6872288" y="2959100"/>
            <a:ext cx="798512" cy="274638"/>
          </a:xfrm>
          <a:prstGeom prst="rect">
            <a:avLst/>
          </a:prstGeom>
          <a:solidFill>
            <a:schemeClr val="tx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r>
              <a:rPr lang="en-US" sz="1200">
                <a:solidFill>
                  <a:schemeClr val="bg1"/>
                </a:solidFill>
              </a:rPr>
              <a:t>Resistor</a:t>
            </a:r>
            <a:endParaRPr lang="en-US" sz="1800"/>
          </a:p>
        </p:txBody>
      </p:sp>
    </p:spTree>
  </p:cSld>
  <p:clrMapOvr>
    <a:masterClrMapping/>
  </p:clrMapOvr>
  <p:transition>
    <p:zo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1026"/>
          <p:cNvSpPr>
            <a:spLocks noGrp="1"/>
          </p:cNvSpPr>
          <p:nvPr>
            <p:ph type="title"/>
          </p:nvPr>
        </p:nvSpPr>
        <p:spPr>
          <a:xfrm>
            <a:off x="1069975" y="301625"/>
            <a:ext cx="7772400" cy="592138"/>
          </a:xfrm>
        </p:spPr>
        <p:txBody>
          <a:bodyPr/>
          <a:lstStyle/>
          <a:p>
            <a:pPr eaLnBrk="1" hangingPunct="1"/>
            <a:r>
              <a:rPr lang="en-US">
                <a:latin typeface="Arial" charset="0"/>
                <a:cs typeface="Arial" charset="0"/>
              </a:rPr>
              <a:t>Sensor Troubleshooting</a:t>
            </a:r>
          </a:p>
        </p:txBody>
      </p:sp>
      <p:sp>
        <p:nvSpPr>
          <p:cNvPr id="97282" name="Slide Number Placeholder 5"/>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AE2CA112-C671-5E4A-951D-427FB41E9254}" type="slidenum">
              <a:rPr lang="en-US" sz="1000">
                <a:solidFill>
                  <a:srgbClr val="898989"/>
                </a:solidFill>
                <a:latin typeface="Century Gothic" charset="0"/>
              </a:rPr>
              <a:pPr/>
              <a:t>54</a:t>
            </a:fld>
            <a:endParaRPr lang="en-US" sz="1000">
              <a:solidFill>
                <a:srgbClr val="898989"/>
              </a:solidFill>
              <a:latin typeface="Century Gothic" charset="0"/>
            </a:endParaRPr>
          </a:p>
        </p:txBody>
      </p:sp>
      <p:graphicFrame>
        <p:nvGraphicFramePr>
          <p:cNvPr id="97283" name="Object 5"/>
          <p:cNvGraphicFramePr>
            <a:graphicFrameLocks noChangeAspect="1"/>
          </p:cNvGraphicFramePr>
          <p:nvPr/>
        </p:nvGraphicFramePr>
        <p:xfrm>
          <a:off x="1511300" y="1117600"/>
          <a:ext cx="6451600" cy="5740400"/>
        </p:xfrm>
        <a:graphic>
          <a:graphicData uri="http://schemas.openxmlformats.org/presentationml/2006/ole">
            <mc:AlternateContent xmlns:mc="http://schemas.openxmlformats.org/markup-compatibility/2006">
              <mc:Choice xmlns:v="urn:schemas-microsoft-com:vml" Requires="v">
                <p:oleObj spid="_x0000_s97339" name="Document" r:id="rId3" imgW="6451363" imgH="5917982" progId="Word.Document.12">
                  <p:embed/>
                </p:oleObj>
              </mc:Choice>
              <mc:Fallback>
                <p:oleObj name="Document" r:id="rId3" imgW="6451363" imgH="5917982" progId="Word.Document.12">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1300" y="1117600"/>
                        <a:ext cx="6451600" cy="574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spTree>
  </p:cSld>
  <p:clrMapOvr>
    <a:masterClrMapping/>
  </p:clrMapOvr>
  <p:transition>
    <p:zo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1026"/>
          <p:cNvSpPr>
            <a:spLocks noGrp="1"/>
          </p:cNvSpPr>
          <p:nvPr>
            <p:ph type="title"/>
          </p:nvPr>
        </p:nvSpPr>
        <p:spPr>
          <a:xfrm>
            <a:off x="1069975" y="301625"/>
            <a:ext cx="7772400" cy="592138"/>
          </a:xfrm>
        </p:spPr>
        <p:txBody>
          <a:bodyPr/>
          <a:lstStyle/>
          <a:p>
            <a:pPr eaLnBrk="1" hangingPunct="1"/>
            <a:r>
              <a:rPr lang="en-US">
                <a:latin typeface="Arial" charset="0"/>
                <a:cs typeface="Arial" charset="0"/>
              </a:rPr>
              <a:t>Sensor Troubleshooting</a:t>
            </a:r>
          </a:p>
        </p:txBody>
      </p:sp>
      <p:sp>
        <p:nvSpPr>
          <p:cNvPr id="98306" name="Slide Number Placeholder 5"/>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9CD75785-EF24-E443-A886-DA8CF70077D8}" type="slidenum">
              <a:rPr lang="en-US" sz="1000">
                <a:solidFill>
                  <a:srgbClr val="898989"/>
                </a:solidFill>
                <a:latin typeface="Century Gothic" charset="0"/>
              </a:rPr>
              <a:pPr/>
              <a:t>55</a:t>
            </a:fld>
            <a:endParaRPr lang="en-US" sz="1000">
              <a:solidFill>
                <a:srgbClr val="898989"/>
              </a:solidFill>
              <a:latin typeface="Century Gothic" charset="0"/>
            </a:endParaRPr>
          </a:p>
        </p:txBody>
      </p:sp>
      <p:graphicFrame>
        <p:nvGraphicFramePr>
          <p:cNvPr id="98307" name="Object 1"/>
          <p:cNvGraphicFramePr>
            <a:graphicFrameLocks noChangeAspect="1"/>
          </p:cNvGraphicFramePr>
          <p:nvPr/>
        </p:nvGraphicFramePr>
        <p:xfrm>
          <a:off x="1041400" y="1130300"/>
          <a:ext cx="7378700" cy="5461000"/>
        </p:xfrm>
        <a:graphic>
          <a:graphicData uri="http://schemas.openxmlformats.org/presentationml/2006/ole">
            <mc:AlternateContent xmlns:mc="http://schemas.openxmlformats.org/markup-compatibility/2006">
              <mc:Choice xmlns:v="urn:schemas-microsoft-com:vml" Requires="v">
                <p:oleObj spid="_x0000_s98363" name="Document" r:id="rId3" imgW="6451363" imgH="4775024" progId="Word.Document.12">
                  <p:embed/>
                </p:oleObj>
              </mc:Choice>
              <mc:Fallback>
                <p:oleObj name="Document" r:id="rId3" imgW="6451363" imgH="4775024" progId="Word.Document.12">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1400" y="1130300"/>
                        <a:ext cx="7378700" cy="546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spTree>
  </p:cSld>
  <p:clrMapOvr>
    <a:masterClrMapping/>
  </p:clrMapOvr>
  <p:transition>
    <p:zoom/>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1026"/>
          <p:cNvSpPr>
            <a:spLocks noGrp="1"/>
          </p:cNvSpPr>
          <p:nvPr>
            <p:ph type="title"/>
          </p:nvPr>
        </p:nvSpPr>
        <p:spPr>
          <a:xfrm>
            <a:off x="1069975" y="301625"/>
            <a:ext cx="7772400" cy="592138"/>
          </a:xfrm>
        </p:spPr>
        <p:txBody>
          <a:bodyPr/>
          <a:lstStyle/>
          <a:p>
            <a:pPr eaLnBrk="1" hangingPunct="1"/>
            <a:r>
              <a:rPr lang="en-US">
                <a:latin typeface="Arial" charset="0"/>
                <a:cs typeface="Arial" charset="0"/>
              </a:rPr>
              <a:t>Understanding Date Codes</a:t>
            </a:r>
          </a:p>
        </p:txBody>
      </p:sp>
      <p:sp>
        <p:nvSpPr>
          <p:cNvPr id="99330" name="Rectangle 1027"/>
          <p:cNvSpPr>
            <a:spLocks noGrp="1"/>
          </p:cNvSpPr>
          <p:nvPr>
            <p:ph idx="1"/>
          </p:nvPr>
        </p:nvSpPr>
        <p:spPr>
          <a:xfrm>
            <a:off x="-19050" y="1519238"/>
            <a:ext cx="5816600" cy="4699000"/>
          </a:xfrm>
        </p:spPr>
        <p:txBody>
          <a:bodyPr/>
          <a:lstStyle/>
          <a:p>
            <a:pPr eaLnBrk="1" hangingPunct="1"/>
            <a:r>
              <a:rPr lang="en-US" sz="2000">
                <a:latin typeface="Century Gothic" charset="0"/>
              </a:rPr>
              <a:t>Each RKI Sensor has a date code to determine warranty begin date.</a:t>
            </a:r>
          </a:p>
          <a:p>
            <a:pPr lvl="1" eaLnBrk="1" hangingPunct="1"/>
            <a:r>
              <a:rPr lang="en-US" sz="1800">
                <a:latin typeface="Century Gothic" charset="0"/>
              </a:rPr>
              <a:t>The date code may be a small adhesive label on the sensor or may be read from </a:t>
            </a:r>
            <a:br>
              <a:rPr lang="en-US" sz="1800">
                <a:latin typeface="Century Gothic" charset="0"/>
              </a:rPr>
            </a:br>
            <a:r>
              <a:rPr lang="en-US" sz="1800">
                <a:latin typeface="Century Gothic" charset="0"/>
              </a:rPr>
              <a:t>the serial number on the sensor.</a:t>
            </a:r>
          </a:p>
          <a:p>
            <a:pPr lvl="1" eaLnBrk="1" hangingPunct="1"/>
            <a:r>
              <a:rPr lang="en-US" sz="2000">
                <a:latin typeface="Century Gothic" charset="0"/>
              </a:rPr>
              <a:t>Example:  S/N </a:t>
            </a:r>
            <a:r>
              <a:rPr lang="en-US" sz="2000">
                <a:solidFill>
                  <a:srgbClr val="FF0066"/>
                </a:solidFill>
                <a:latin typeface="Century Gothic" charset="0"/>
              </a:rPr>
              <a:t>792D01278AT</a:t>
            </a:r>
            <a:endParaRPr lang="en-US" sz="2000">
              <a:latin typeface="Century Gothic" charset="0"/>
            </a:endParaRPr>
          </a:p>
          <a:p>
            <a:pPr lvl="2" eaLnBrk="1" hangingPunct="1"/>
            <a:r>
              <a:rPr lang="en-US" sz="1800">
                <a:latin typeface="Century Gothic" charset="0"/>
              </a:rPr>
              <a:t>Date code is </a:t>
            </a:r>
            <a:r>
              <a:rPr lang="en-US" sz="1800">
                <a:solidFill>
                  <a:srgbClr val="FF0066"/>
                </a:solidFill>
                <a:latin typeface="Century Gothic" charset="0"/>
              </a:rPr>
              <a:t>79 (Mfg. date)</a:t>
            </a:r>
            <a:endParaRPr lang="en-US" sz="1800">
              <a:latin typeface="Century Gothic" charset="0"/>
            </a:endParaRPr>
          </a:p>
          <a:p>
            <a:pPr lvl="2" eaLnBrk="1" hangingPunct="1"/>
            <a:r>
              <a:rPr lang="en-US" sz="1800">
                <a:latin typeface="Century Gothic" charset="0"/>
              </a:rPr>
              <a:t>First numeral is the year (2017)</a:t>
            </a:r>
          </a:p>
          <a:p>
            <a:pPr lvl="2" eaLnBrk="1" hangingPunct="1"/>
            <a:r>
              <a:rPr lang="en-US" sz="1800">
                <a:latin typeface="Century Gothic" charset="0"/>
              </a:rPr>
              <a:t>Second numeral is the month (August)</a:t>
            </a:r>
          </a:p>
          <a:p>
            <a:pPr lvl="2" eaLnBrk="1" hangingPunct="1"/>
            <a:r>
              <a:rPr lang="en-US" sz="1800">
                <a:latin typeface="Century Gothic" charset="0"/>
              </a:rPr>
              <a:t>Months are coded 1=Jan to 9= Sept. Oct.= X, Nov. = Y and Dec. = Z.</a:t>
            </a:r>
          </a:p>
          <a:p>
            <a:pPr lvl="2" eaLnBrk="1" hangingPunct="1"/>
            <a:r>
              <a:rPr lang="en-US" sz="1800">
                <a:latin typeface="Century Gothic" charset="0"/>
              </a:rPr>
              <a:t>Note:  Warranty for this sensor starts on December 2017 based upon </a:t>
            </a:r>
            <a:br>
              <a:rPr lang="en-US" sz="1800">
                <a:latin typeface="Century Gothic" charset="0"/>
              </a:rPr>
            </a:br>
            <a:r>
              <a:rPr lang="en-US" sz="1800">
                <a:latin typeface="Century Gothic" charset="0"/>
              </a:rPr>
              <a:t>D/C sticker </a:t>
            </a:r>
            <a:r>
              <a:rPr lang="en-US" sz="1800">
                <a:solidFill>
                  <a:srgbClr val="F63647"/>
                </a:solidFill>
                <a:latin typeface="Century Gothic" charset="0"/>
              </a:rPr>
              <a:t>7Z</a:t>
            </a:r>
            <a:r>
              <a:rPr lang="en-US" sz="1800">
                <a:latin typeface="Century Gothic" charset="0"/>
              </a:rPr>
              <a:t>.</a:t>
            </a:r>
          </a:p>
        </p:txBody>
      </p:sp>
      <p:sp>
        <p:nvSpPr>
          <p:cNvPr id="99331" name="Slide Number Placeholder 5"/>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D9C1DBE1-8645-AA48-9656-7F0196A99CAD}" type="slidenum">
              <a:rPr lang="en-US" sz="1000">
                <a:solidFill>
                  <a:srgbClr val="898989"/>
                </a:solidFill>
                <a:latin typeface="Century Gothic" charset="0"/>
              </a:rPr>
              <a:pPr/>
              <a:t>56</a:t>
            </a:fld>
            <a:endParaRPr lang="en-US" sz="1000">
              <a:solidFill>
                <a:srgbClr val="898989"/>
              </a:solidFill>
              <a:latin typeface="Century Gothic" charset="0"/>
            </a:endParaRPr>
          </a:p>
        </p:txBody>
      </p:sp>
      <p:pic>
        <p:nvPicPr>
          <p:cNvPr id="99332" name="Picture 1" descr="DateSensor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27650" y="1231900"/>
            <a:ext cx="3719513" cy="278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zoom/>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2"/>
          <p:cNvSpPr>
            <a:spLocks noGrp="1"/>
          </p:cNvSpPr>
          <p:nvPr>
            <p:ph type="title"/>
          </p:nvPr>
        </p:nvSpPr>
        <p:spPr/>
        <p:txBody>
          <a:bodyPr/>
          <a:lstStyle/>
          <a:p>
            <a:pPr eaLnBrk="1" hangingPunct="1"/>
            <a:r>
              <a:rPr lang="en-US">
                <a:latin typeface="Arial" charset="0"/>
                <a:cs typeface="Arial" charset="0"/>
              </a:rPr>
              <a:t>Questions?</a:t>
            </a:r>
          </a:p>
        </p:txBody>
      </p:sp>
      <p:sp>
        <p:nvSpPr>
          <p:cNvPr id="101378" name="Slide Number Placeholder 4"/>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3BD48B47-10C7-394E-B9C4-2CA4DB204514}" type="slidenum">
              <a:rPr lang="en-US" sz="1000">
                <a:solidFill>
                  <a:srgbClr val="898989"/>
                </a:solidFill>
                <a:latin typeface="Century Gothic" charset="0"/>
              </a:rPr>
              <a:pPr/>
              <a:t>57</a:t>
            </a:fld>
            <a:endParaRPr lang="en-US" sz="1000">
              <a:solidFill>
                <a:srgbClr val="898989"/>
              </a:solidFill>
              <a:latin typeface="Century Gothic" charset="0"/>
            </a:endParaRPr>
          </a:p>
        </p:txBody>
      </p:sp>
      <p:pic>
        <p:nvPicPr>
          <p:cNvPr id="101379" name="Content Placeholder 4" descr="Screen Shot 2016-07-13 at 8.59.22 PM.png"/>
          <p:cNvPicPr>
            <a:picLocks noChangeAspect="1"/>
          </p:cNvPicPr>
          <p:nvPr/>
        </p:nvPicPr>
        <p:blipFill>
          <a:blip r:embed="rId3">
            <a:extLst>
              <a:ext uri="{28A0092B-C50C-407E-A947-70E740481C1C}">
                <a14:useLocalDpi xmlns:a14="http://schemas.microsoft.com/office/drawing/2010/main" val="0"/>
              </a:ext>
            </a:extLst>
          </a:blip>
          <a:srcRect l="-26125" r="-26125"/>
          <a:stretch>
            <a:fillRect/>
          </a:stretch>
        </p:blipFill>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zo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p:cNvSpPr>
          <p:nvPr>
            <p:ph type="title"/>
          </p:nvPr>
        </p:nvSpPr>
        <p:spPr>
          <a:xfrm>
            <a:off x="1096963" y="274638"/>
            <a:ext cx="7834312" cy="630237"/>
          </a:xfrm>
        </p:spPr>
        <p:txBody>
          <a:bodyPr/>
          <a:lstStyle/>
          <a:p>
            <a:pPr eaLnBrk="1" hangingPunct="1"/>
            <a:r>
              <a:rPr lang="en-US">
                <a:latin typeface="Arial" charset="0"/>
                <a:cs typeface="Arial" charset="0"/>
              </a:rPr>
              <a:t>Flammability Band</a:t>
            </a:r>
          </a:p>
        </p:txBody>
      </p:sp>
      <p:sp>
        <p:nvSpPr>
          <p:cNvPr id="22530" name="Slide Number Placeholder 4"/>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D658A7D4-5943-EB4B-A77D-703B33CAB496}" type="slidenum">
              <a:rPr lang="en-US" sz="1000">
                <a:solidFill>
                  <a:srgbClr val="898989"/>
                </a:solidFill>
                <a:latin typeface="Century Gothic" charset="0"/>
              </a:rPr>
              <a:pPr/>
              <a:t>6</a:t>
            </a:fld>
            <a:endParaRPr lang="en-US" sz="1000">
              <a:solidFill>
                <a:srgbClr val="898989"/>
              </a:solidFill>
              <a:latin typeface="Century Gothic" charset="0"/>
            </a:endParaRPr>
          </a:p>
        </p:txBody>
      </p:sp>
      <p:sp>
        <p:nvSpPr>
          <p:cNvPr id="22531" name="Rectangle 3"/>
          <p:cNvSpPr>
            <a:spLocks noChangeArrowheads="1"/>
          </p:cNvSpPr>
          <p:nvPr/>
        </p:nvSpPr>
        <p:spPr bwMode="auto">
          <a:xfrm>
            <a:off x="1168400" y="2273300"/>
            <a:ext cx="2197100" cy="1435100"/>
          </a:xfrm>
          <a:prstGeom prst="rect">
            <a:avLst/>
          </a:prstGeom>
          <a:solidFill>
            <a:srgbClr val="80FF00"/>
          </a:solidFill>
          <a:ln w="12700">
            <a:solidFill>
              <a:schemeClr val="tx1"/>
            </a:solidFill>
            <a:miter lim="800000"/>
            <a:headEnd/>
            <a:tailEnd/>
          </a:ln>
        </p:spPr>
        <p:txBody>
          <a:bodyPr wrap="none" anchor="ctr"/>
          <a:lstStyle/>
          <a:p>
            <a:pPr>
              <a:buFontTx/>
              <a:buChar char="•"/>
            </a:pPr>
            <a:endParaRPr lang="en-US"/>
          </a:p>
        </p:txBody>
      </p:sp>
      <p:sp>
        <p:nvSpPr>
          <p:cNvPr id="22532" name="Rectangle 4"/>
          <p:cNvSpPr>
            <a:spLocks noChangeArrowheads="1"/>
          </p:cNvSpPr>
          <p:nvPr/>
        </p:nvSpPr>
        <p:spPr bwMode="auto">
          <a:xfrm>
            <a:off x="1955800" y="2819400"/>
            <a:ext cx="660400" cy="284163"/>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63500" tIns="25400" rIns="63500" bIns="25400">
            <a:spAutoFit/>
          </a:bodyPr>
          <a:lstStyle/>
          <a:p>
            <a:pPr>
              <a:lnSpc>
                <a:spcPct val="85000"/>
              </a:lnSpc>
            </a:pPr>
            <a:r>
              <a:rPr lang="en-US" sz="1800" b="1">
                <a:latin typeface="Arial" charset="0"/>
              </a:rPr>
              <a:t>Lean</a:t>
            </a:r>
          </a:p>
        </p:txBody>
      </p:sp>
      <p:sp>
        <p:nvSpPr>
          <p:cNvPr id="22533" name="Rectangle 5"/>
          <p:cNvSpPr>
            <a:spLocks noChangeArrowheads="1"/>
          </p:cNvSpPr>
          <p:nvPr/>
        </p:nvSpPr>
        <p:spPr bwMode="auto">
          <a:xfrm>
            <a:off x="3378200" y="2273300"/>
            <a:ext cx="2197100" cy="1435100"/>
          </a:xfrm>
          <a:prstGeom prst="rect">
            <a:avLst/>
          </a:prstGeom>
          <a:solidFill>
            <a:srgbClr val="FF0000"/>
          </a:solidFill>
          <a:ln w="12700">
            <a:solidFill>
              <a:schemeClr val="tx1"/>
            </a:solidFill>
            <a:miter lim="800000"/>
            <a:headEnd/>
            <a:tailEnd/>
          </a:ln>
        </p:spPr>
        <p:txBody>
          <a:bodyPr wrap="none" anchor="ctr"/>
          <a:lstStyle/>
          <a:p>
            <a:pPr>
              <a:buFontTx/>
              <a:buChar char="•"/>
            </a:pPr>
            <a:endParaRPr lang="en-US"/>
          </a:p>
        </p:txBody>
      </p:sp>
      <p:sp>
        <p:nvSpPr>
          <p:cNvPr id="22534" name="Rectangle 6"/>
          <p:cNvSpPr>
            <a:spLocks noChangeArrowheads="1"/>
          </p:cNvSpPr>
          <p:nvPr/>
        </p:nvSpPr>
        <p:spPr bwMode="auto">
          <a:xfrm>
            <a:off x="5575300" y="2273300"/>
            <a:ext cx="2197100" cy="1435100"/>
          </a:xfrm>
          <a:prstGeom prst="rect">
            <a:avLst/>
          </a:prstGeom>
          <a:solidFill>
            <a:srgbClr val="000099"/>
          </a:solidFill>
          <a:ln w="12700">
            <a:solidFill>
              <a:schemeClr val="tx1"/>
            </a:solidFill>
            <a:miter lim="800000"/>
            <a:headEnd/>
            <a:tailEnd/>
          </a:ln>
        </p:spPr>
        <p:txBody>
          <a:bodyPr wrap="none" anchor="ctr"/>
          <a:lstStyle/>
          <a:p>
            <a:pPr>
              <a:buFontTx/>
              <a:buChar char="•"/>
            </a:pPr>
            <a:endParaRPr lang="en-US"/>
          </a:p>
        </p:txBody>
      </p:sp>
      <p:sp>
        <p:nvSpPr>
          <p:cNvPr id="22535" name="Rectangle 7" descr="Large confetti"/>
          <p:cNvSpPr>
            <a:spLocks noChangeArrowheads="1"/>
          </p:cNvSpPr>
          <p:nvPr/>
        </p:nvSpPr>
        <p:spPr bwMode="auto">
          <a:xfrm>
            <a:off x="1016000" y="1892300"/>
            <a:ext cx="241300" cy="292100"/>
          </a:xfrm>
          <a:prstGeom prst="rect">
            <a:avLst/>
          </a:prstGeom>
          <a:noFill/>
          <a:ln>
            <a:noFill/>
          </a:ln>
          <a:effectLst/>
          <a:extLst>
            <a:ext uri="{909E8E84-426E-40dd-AFC4-6F175D3DCCD1}">
              <a14:hiddenFill xmlns:a14="http://schemas.microsoft.com/office/drawing/2010/main" xmlns="">
                <a:blipFill dpi="0" rotWithShape="0">
                  <a:blip r:embed="rId3"/>
                  <a:srcRect/>
                  <a:tile tx="0" ty="0" sx="100000" sy="100000" flip="none" algn="tl"/>
                </a:blip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b="1">
                <a:latin typeface="Times New Roman" charset="0"/>
              </a:rPr>
              <a:t>0</a:t>
            </a:r>
          </a:p>
        </p:txBody>
      </p:sp>
      <p:sp>
        <p:nvSpPr>
          <p:cNvPr id="22536" name="Rectangle 10" descr="Large confetti"/>
          <p:cNvSpPr>
            <a:spLocks noChangeArrowheads="1"/>
          </p:cNvSpPr>
          <p:nvPr/>
        </p:nvSpPr>
        <p:spPr bwMode="auto">
          <a:xfrm>
            <a:off x="1087438" y="3786188"/>
            <a:ext cx="241300" cy="292100"/>
          </a:xfrm>
          <a:prstGeom prst="rect">
            <a:avLst/>
          </a:prstGeom>
          <a:noFill/>
          <a:ln>
            <a:noFill/>
          </a:ln>
          <a:effectLst/>
          <a:extLst>
            <a:ext uri="{909E8E84-426E-40dd-AFC4-6F175D3DCCD1}">
              <a14:hiddenFill xmlns:a14="http://schemas.microsoft.com/office/drawing/2010/main" xmlns="">
                <a:blipFill dpi="0" rotWithShape="0">
                  <a:blip r:embed="rId3"/>
                  <a:srcRect/>
                  <a:tile tx="0" ty="0" sx="100000" sy="100000" flip="none" algn="tl"/>
                </a:blip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b="1">
                <a:latin typeface="Times New Roman" charset="0"/>
              </a:rPr>
              <a:t>0</a:t>
            </a:r>
          </a:p>
        </p:txBody>
      </p:sp>
      <p:sp>
        <p:nvSpPr>
          <p:cNvPr id="22537" name="Rectangle 11" descr="Large confetti"/>
          <p:cNvSpPr>
            <a:spLocks noChangeArrowheads="1"/>
          </p:cNvSpPr>
          <p:nvPr/>
        </p:nvSpPr>
        <p:spPr bwMode="auto">
          <a:xfrm>
            <a:off x="7708900" y="2009775"/>
            <a:ext cx="1090613" cy="301625"/>
          </a:xfrm>
          <a:prstGeom prst="rect">
            <a:avLst/>
          </a:prstGeom>
          <a:noFill/>
          <a:ln>
            <a:noFill/>
          </a:ln>
          <a:effectLst/>
          <a:extLst>
            <a:ext uri="{909E8E84-426E-40dd-AFC4-6F175D3DCCD1}">
              <a14:hiddenFill xmlns:a14="http://schemas.microsoft.com/office/drawing/2010/main" xmlns="">
                <a:blipFill dpi="0" rotWithShape="0">
                  <a:blip r:embed="rId3"/>
                  <a:srcRect/>
                  <a:tile tx="0" ty="0" sx="100000" sy="100000" flip="none" algn="tl"/>
                </a:blip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b="1">
                <a:latin typeface="Times New Roman" charset="0"/>
              </a:rPr>
              <a:t>100% Vol</a:t>
            </a:r>
          </a:p>
        </p:txBody>
      </p:sp>
      <p:sp>
        <p:nvSpPr>
          <p:cNvPr id="22538" name="Rectangle 13" descr="Large confetti"/>
          <p:cNvSpPr>
            <a:spLocks noChangeArrowheads="1"/>
          </p:cNvSpPr>
          <p:nvPr/>
        </p:nvSpPr>
        <p:spPr bwMode="auto">
          <a:xfrm>
            <a:off x="6343650" y="2800350"/>
            <a:ext cx="762000" cy="304800"/>
          </a:xfrm>
          <a:prstGeom prst="rect">
            <a:avLst/>
          </a:prstGeom>
          <a:noFill/>
          <a:ln>
            <a:noFill/>
          </a:ln>
          <a:effectLst/>
          <a:extLst>
            <a:ext uri="{909E8E84-426E-40dd-AFC4-6F175D3DCCD1}">
              <a14:hiddenFill xmlns:a14="http://schemas.microsoft.com/office/drawing/2010/main" xmlns="">
                <a:blipFill dpi="0" rotWithShape="0">
                  <a:blip r:embed="rId3"/>
                  <a:srcRect/>
                  <a:tile tx="0" ty="0" sx="100000" sy="100000" flip="none" algn="tl"/>
                </a:blip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22539" name="Rectangle 14" descr="Large confetti"/>
          <p:cNvSpPr>
            <a:spLocks noChangeArrowheads="1"/>
          </p:cNvSpPr>
          <p:nvPr/>
        </p:nvSpPr>
        <p:spPr bwMode="auto">
          <a:xfrm>
            <a:off x="2816225" y="4700588"/>
            <a:ext cx="3557588" cy="1016000"/>
          </a:xfrm>
          <a:prstGeom prst="rect">
            <a:avLst/>
          </a:prstGeom>
          <a:noFill/>
          <a:ln>
            <a:noFill/>
          </a:ln>
          <a:effectLst/>
          <a:extLst>
            <a:ext uri="{909E8E84-426E-40dd-AFC4-6F175D3DCCD1}">
              <a14:hiddenFill xmlns:a14="http://schemas.microsoft.com/office/drawing/2010/main" xmlns="">
                <a:blipFill dpi="0" rotWithShape="0">
                  <a:blip r:embed="rId3"/>
                  <a:srcRect/>
                  <a:tile tx="0" ty="0" sx="100000" sy="100000" flip="none" algn="tl"/>
                </a:blip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lIns="63500" tIns="25400" rIns="63500" bIns="25400">
            <a:spAutoFit/>
          </a:bodyPr>
          <a:lstStyle/>
          <a:p>
            <a:pPr>
              <a:lnSpc>
                <a:spcPct val="88000"/>
              </a:lnSpc>
              <a:defRPr/>
            </a:pPr>
            <a:r>
              <a:rPr lang="en-US" sz="1800" b="1">
                <a:latin typeface="Arial" charset="0"/>
              </a:rPr>
              <a:t>Ammonia	12.0	Vol. %</a:t>
            </a:r>
          </a:p>
          <a:p>
            <a:pPr>
              <a:lnSpc>
                <a:spcPct val="88000"/>
              </a:lnSpc>
              <a:defRPr/>
            </a:pPr>
            <a:r>
              <a:rPr lang="en-US" sz="1800" b="1">
                <a:latin typeface="Arial" charset="0"/>
              </a:rPr>
              <a:t>Methane  	 5.0  	Vol. %</a:t>
            </a:r>
          </a:p>
          <a:p>
            <a:pPr>
              <a:lnSpc>
                <a:spcPct val="88000"/>
              </a:lnSpc>
              <a:defRPr/>
            </a:pPr>
            <a:r>
              <a:rPr lang="en-US" sz="1800" b="1">
                <a:latin typeface="Arial" charset="0"/>
              </a:rPr>
              <a:t>Hydrogen      	 4.0   	Vol. %</a:t>
            </a:r>
          </a:p>
          <a:p>
            <a:pPr>
              <a:lnSpc>
                <a:spcPct val="88000"/>
              </a:lnSpc>
              <a:defRPr/>
            </a:pPr>
            <a:r>
              <a:rPr lang="en-US" sz="1800" b="1">
                <a:latin typeface="Arial" charset="0"/>
              </a:rPr>
              <a:t>Hexane		 1.1 	Vol. %</a:t>
            </a:r>
          </a:p>
        </p:txBody>
      </p:sp>
      <p:sp>
        <p:nvSpPr>
          <p:cNvPr id="22540" name="Rectangle 15" descr="Large confetti"/>
          <p:cNvSpPr>
            <a:spLocks noChangeArrowheads="1"/>
          </p:cNvSpPr>
          <p:nvPr/>
        </p:nvSpPr>
        <p:spPr bwMode="auto">
          <a:xfrm>
            <a:off x="2740025" y="4664075"/>
            <a:ext cx="3721100" cy="1117600"/>
          </a:xfrm>
          <a:prstGeom prst="rect">
            <a:avLst/>
          </a:prstGeom>
          <a:noFill/>
          <a:ln w="38100">
            <a:solidFill>
              <a:srgbClr val="F4120C"/>
            </a:solidFill>
            <a:miter lim="800000"/>
            <a:headEnd/>
            <a:tailEnd/>
          </a:ln>
          <a:effectLst/>
          <a:extLst>
            <a:ext uri="{909E8E84-426E-40dd-AFC4-6F175D3DCCD1}">
              <a14:hiddenFill xmlns:a14="http://schemas.microsoft.com/office/drawing/2010/main" xmlns="">
                <a:blipFill dpi="0" rotWithShape="0">
                  <a:blip r:embed="rId3"/>
                  <a:srcRect/>
                  <a:tile tx="0" ty="0" sx="100000" sy="100000" flip="none" algn="tl"/>
                </a:blipFill>
              </a14:hiddenFill>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lstStyle/>
          <a:p>
            <a:pPr>
              <a:buFontTx/>
              <a:buChar char="•"/>
              <a:defRPr/>
            </a:pPr>
            <a:endParaRPr lang="en-US"/>
          </a:p>
        </p:txBody>
      </p:sp>
      <p:sp>
        <p:nvSpPr>
          <p:cNvPr id="22541" name="Rectangle 18"/>
          <p:cNvSpPr>
            <a:spLocks noChangeArrowheads="1"/>
          </p:cNvSpPr>
          <p:nvPr/>
        </p:nvSpPr>
        <p:spPr bwMode="auto">
          <a:xfrm>
            <a:off x="3835400" y="2819400"/>
            <a:ext cx="1193800" cy="284163"/>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63500" tIns="25400" rIns="63500" bIns="25400">
            <a:spAutoFit/>
          </a:bodyPr>
          <a:lstStyle/>
          <a:p>
            <a:pPr>
              <a:lnSpc>
                <a:spcPct val="85000"/>
              </a:lnSpc>
            </a:pPr>
            <a:r>
              <a:rPr lang="en-US" sz="1800" b="1">
                <a:latin typeface="Arial" charset="0"/>
              </a:rPr>
              <a:t>Explosive</a:t>
            </a:r>
          </a:p>
        </p:txBody>
      </p:sp>
      <p:sp>
        <p:nvSpPr>
          <p:cNvPr id="22542" name="Rectangle 19"/>
          <p:cNvSpPr>
            <a:spLocks noChangeArrowheads="1"/>
          </p:cNvSpPr>
          <p:nvPr/>
        </p:nvSpPr>
        <p:spPr bwMode="auto">
          <a:xfrm>
            <a:off x="6426200" y="2819400"/>
            <a:ext cx="622300" cy="284163"/>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63500" tIns="25400" rIns="63500" bIns="25400">
            <a:spAutoFit/>
          </a:bodyPr>
          <a:lstStyle/>
          <a:p>
            <a:pPr>
              <a:lnSpc>
                <a:spcPct val="85000"/>
              </a:lnSpc>
            </a:pPr>
            <a:r>
              <a:rPr lang="en-US" sz="1800" b="1">
                <a:latin typeface="Arial" charset="0"/>
              </a:rPr>
              <a:t>Rich</a:t>
            </a:r>
          </a:p>
        </p:txBody>
      </p:sp>
      <p:sp>
        <p:nvSpPr>
          <p:cNvPr id="22543" name="Line 21"/>
          <p:cNvSpPr>
            <a:spLocks noChangeShapeType="1"/>
          </p:cNvSpPr>
          <p:nvPr/>
        </p:nvSpPr>
        <p:spPr bwMode="auto">
          <a:xfrm flipH="1">
            <a:off x="1762125" y="3375025"/>
            <a:ext cx="1604963" cy="1766888"/>
          </a:xfrm>
          <a:prstGeom prst="line">
            <a:avLst/>
          </a:prstGeom>
          <a:noFill/>
          <a:ln w="57150">
            <a:solidFill>
              <a:schemeClr val="tx1"/>
            </a:solidFill>
            <a:round/>
            <a:headEnd type="triangle" w="med" len="me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2544" name="Text Box 22"/>
          <p:cNvSpPr txBox="1">
            <a:spLocks noChangeArrowheads="1"/>
          </p:cNvSpPr>
          <p:nvPr/>
        </p:nvSpPr>
        <p:spPr bwMode="auto">
          <a:xfrm>
            <a:off x="3440113" y="5849938"/>
            <a:ext cx="262255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algn="ctr">
              <a:spcBef>
                <a:spcPct val="50000"/>
              </a:spcBef>
            </a:pPr>
            <a:r>
              <a:rPr lang="en-US" sz="1800" b="1">
                <a:latin typeface="Arial" charset="0"/>
              </a:rPr>
              <a:t>Lower Explosive Limit</a:t>
            </a:r>
            <a:endParaRPr lang="en-US" sz="1800" b="1">
              <a:latin typeface="Book Antiqua" charset="0"/>
            </a:endParaRPr>
          </a:p>
        </p:txBody>
      </p:sp>
      <p:sp>
        <p:nvSpPr>
          <p:cNvPr id="22545" name="Text Box 23"/>
          <p:cNvSpPr txBox="1">
            <a:spLocks noChangeArrowheads="1"/>
          </p:cNvSpPr>
          <p:nvPr/>
        </p:nvSpPr>
        <p:spPr bwMode="auto">
          <a:xfrm>
            <a:off x="5448300" y="2214563"/>
            <a:ext cx="865188"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algn="ctr">
              <a:spcBef>
                <a:spcPct val="50000"/>
              </a:spcBef>
            </a:pPr>
            <a:r>
              <a:rPr lang="en-US" sz="1800" b="1">
                <a:latin typeface="Arial" charset="0"/>
              </a:rPr>
              <a:t> </a:t>
            </a:r>
            <a:r>
              <a:rPr lang="en-US" sz="1800" b="1">
                <a:solidFill>
                  <a:schemeClr val="bg1"/>
                </a:solidFill>
                <a:latin typeface="Arial" charset="0"/>
              </a:rPr>
              <a:t>(UEL)</a:t>
            </a:r>
            <a:endParaRPr lang="en-US" sz="1800" b="1">
              <a:solidFill>
                <a:schemeClr val="bg1"/>
              </a:solidFill>
              <a:latin typeface="Book Antiqua" charset="0"/>
            </a:endParaRPr>
          </a:p>
        </p:txBody>
      </p:sp>
      <p:sp>
        <p:nvSpPr>
          <p:cNvPr id="22546" name="Line 33"/>
          <p:cNvSpPr>
            <a:spLocks noChangeShapeType="1"/>
          </p:cNvSpPr>
          <p:nvPr/>
        </p:nvSpPr>
        <p:spPr bwMode="auto">
          <a:xfrm>
            <a:off x="7380288" y="3922713"/>
            <a:ext cx="246062" cy="0"/>
          </a:xfrm>
          <a:prstGeom prst="line">
            <a:avLst/>
          </a:prstGeom>
          <a:noFill/>
          <a:ln w="9525">
            <a:solidFill>
              <a:schemeClr val="tx1"/>
            </a:solidFill>
            <a:prstDash val="sysDot"/>
            <a:round/>
            <a:headEnd/>
            <a:tailEnd/>
          </a:ln>
          <a:extLst>
            <a:ext uri="{909E8E84-426E-40dd-AFC4-6F175D3DCCD1}">
              <a14:hiddenFill xmlns:a14="http://schemas.microsoft.com/office/drawing/2010/main" xmlns="">
                <a:noFill/>
              </a14:hiddenFill>
            </a:ext>
          </a:extLst>
        </p:spPr>
        <p:txBody>
          <a:bodyPr wrap="none" anchor="ctr">
            <a:spAutoFit/>
          </a:bodyPr>
          <a:lstStyle/>
          <a:p>
            <a:endParaRPr lang="en-US"/>
          </a:p>
        </p:txBody>
      </p:sp>
      <p:sp>
        <p:nvSpPr>
          <p:cNvPr id="22547" name="Line 34"/>
          <p:cNvSpPr>
            <a:spLocks noChangeShapeType="1"/>
          </p:cNvSpPr>
          <p:nvPr/>
        </p:nvSpPr>
        <p:spPr bwMode="auto">
          <a:xfrm>
            <a:off x="1460500" y="2273300"/>
            <a:ext cx="0" cy="14351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spAutoFit/>
          </a:bodyPr>
          <a:lstStyle/>
          <a:p>
            <a:endParaRPr lang="en-US"/>
          </a:p>
        </p:txBody>
      </p:sp>
      <p:sp>
        <p:nvSpPr>
          <p:cNvPr id="22548" name="Line 37"/>
          <p:cNvSpPr>
            <a:spLocks noChangeShapeType="1"/>
          </p:cNvSpPr>
          <p:nvPr/>
        </p:nvSpPr>
        <p:spPr bwMode="auto">
          <a:xfrm flipH="1">
            <a:off x="1262063" y="2184400"/>
            <a:ext cx="6515100" cy="4763"/>
          </a:xfrm>
          <a:prstGeom prst="line">
            <a:avLst/>
          </a:prstGeom>
          <a:noFill/>
          <a:ln w="9525" cap="rnd">
            <a:solidFill>
              <a:schemeClr val="tx1"/>
            </a:solidFill>
            <a:prstDash val="sysDot"/>
            <a:round/>
            <a:headEnd/>
            <a:tailEn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32789" name="TextBox 2"/>
          <p:cNvSpPr txBox="1">
            <a:spLocks noChangeArrowheads="1"/>
          </p:cNvSpPr>
          <p:nvPr/>
        </p:nvSpPr>
        <p:spPr bwMode="auto">
          <a:xfrm>
            <a:off x="1149350" y="3806825"/>
            <a:ext cx="6632575" cy="246063"/>
          </a:xfrm>
          <a:prstGeom prst="rect">
            <a:avLst/>
          </a:prstGeom>
          <a:solidFill>
            <a:schemeClr val="accent2">
              <a:lumMod val="90000"/>
            </a:schemeClr>
          </a:solidFill>
          <a:ln w="28575">
            <a:solidFill>
              <a:srgbClr val="FF0000"/>
            </a:solidFill>
            <a:miter lim="800000"/>
            <a:headEnd/>
            <a:tailEnd/>
          </a:ln>
        </p:spPr>
        <p:txBody>
          <a:bodyPr>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buChar char="•"/>
              <a:defRPr sz="2700">
                <a:solidFill>
                  <a:schemeClr val="tx1"/>
                </a:solidFill>
                <a:latin typeface="Verdana" charset="0"/>
                <a:ea typeface="ＭＳ Ｐゴシック" charset="0"/>
              </a:defRPr>
            </a:lvl6pPr>
            <a:lvl7pPr marL="2971800" indent="-228600" eaLnBrk="0" fontAlgn="base" hangingPunct="0">
              <a:spcBef>
                <a:spcPct val="0"/>
              </a:spcBef>
              <a:spcAft>
                <a:spcPct val="0"/>
              </a:spcAft>
              <a:buChar char="•"/>
              <a:defRPr sz="2700">
                <a:solidFill>
                  <a:schemeClr val="tx1"/>
                </a:solidFill>
                <a:latin typeface="Verdana" charset="0"/>
                <a:ea typeface="ＭＳ Ｐゴシック" charset="0"/>
              </a:defRPr>
            </a:lvl7pPr>
            <a:lvl8pPr marL="3429000" indent="-228600" eaLnBrk="0" fontAlgn="base" hangingPunct="0">
              <a:spcBef>
                <a:spcPct val="0"/>
              </a:spcBef>
              <a:spcAft>
                <a:spcPct val="0"/>
              </a:spcAft>
              <a:buChar char="•"/>
              <a:defRPr sz="2700">
                <a:solidFill>
                  <a:schemeClr val="tx1"/>
                </a:solidFill>
                <a:latin typeface="Verdana" charset="0"/>
                <a:ea typeface="ＭＳ Ｐゴシック" charset="0"/>
              </a:defRPr>
            </a:lvl8pPr>
            <a:lvl9pPr marL="3886200" indent="-228600" eaLnBrk="0" fontAlgn="base" hangingPunct="0">
              <a:spcBef>
                <a:spcPct val="0"/>
              </a:spcBef>
              <a:spcAft>
                <a:spcPct val="0"/>
              </a:spcAft>
              <a:buChar char="•"/>
              <a:defRPr sz="2700">
                <a:solidFill>
                  <a:schemeClr val="tx1"/>
                </a:solidFill>
                <a:latin typeface="Verdana" charset="0"/>
                <a:ea typeface="ＭＳ Ｐゴシック" charset="0"/>
              </a:defRPr>
            </a:lvl9pPr>
          </a:lstStyle>
          <a:p>
            <a:pPr algn="ctr">
              <a:defRPr/>
            </a:pPr>
            <a:r>
              <a:rPr lang="en-US" sz="1000" dirty="0">
                <a:solidFill>
                  <a:srgbClr val="000000"/>
                </a:solidFill>
              </a:rPr>
              <a:t>Infrared Sensor</a:t>
            </a:r>
          </a:p>
        </p:txBody>
      </p:sp>
      <p:sp>
        <p:nvSpPr>
          <p:cNvPr id="22550" name="TextBox 30"/>
          <p:cNvSpPr txBox="1">
            <a:spLocks noChangeArrowheads="1"/>
          </p:cNvSpPr>
          <p:nvPr/>
        </p:nvSpPr>
        <p:spPr bwMode="auto">
          <a:xfrm>
            <a:off x="1152525" y="4143375"/>
            <a:ext cx="2273300" cy="244475"/>
          </a:xfrm>
          <a:prstGeom prst="rect">
            <a:avLst/>
          </a:prstGeom>
          <a:solidFill>
            <a:srgbClr val="FFFF00"/>
          </a:solidFill>
          <a:ln w="28575">
            <a:solidFill>
              <a:srgbClr val="FF0000"/>
            </a:solidFill>
            <a:miter lim="800000"/>
            <a:headEnd/>
            <a:tailEnd/>
          </a:ln>
        </p:spPr>
        <p:txBody>
          <a:bodyPr>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algn="ctr"/>
            <a:r>
              <a:rPr lang="en-US" sz="1000">
                <a:solidFill>
                  <a:srgbClr val="000000"/>
                </a:solidFill>
              </a:rPr>
              <a:t>Catalytic Bead  Sensor</a:t>
            </a:r>
          </a:p>
        </p:txBody>
      </p:sp>
      <p:cxnSp>
        <p:nvCxnSpPr>
          <p:cNvPr id="22551" name="Straight Connector 6"/>
          <p:cNvCxnSpPr>
            <a:cxnSpLocks noChangeShapeType="1"/>
            <a:stCxn id="22543" idx="1"/>
          </p:cNvCxnSpPr>
          <p:nvPr/>
        </p:nvCxnSpPr>
        <p:spPr bwMode="auto">
          <a:xfrm flipV="1">
            <a:off x="1762125" y="5132388"/>
            <a:ext cx="911225" cy="9525"/>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22552" name="TextBox 38"/>
          <p:cNvSpPr txBox="1">
            <a:spLocks noChangeArrowheads="1"/>
          </p:cNvSpPr>
          <p:nvPr/>
        </p:nvSpPr>
        <p:spPr bwMode="auto">
          <a:xfrm>
            <a:off x="3498850" y="4154488"/>
            <a:ext cx="4287838" cy="246062"/>
          </a:xfrm>
          <a:prstGeom prst="rect">
            <a:avLst/>
          </a:prstGeom>
          <a:solidFill>
            <a:srgbClr val="FF6600"/>
          </a:solidFill>
          <a:ln w="28575">
            <a:solidFill>
              <a:srgbClr val="FF0000"/>
            </a:solidFill>
            <a:miter lim="800000"/>
            <a:headEnd/>
            <a:tailEnd/>
          </a:ln>
        </p:spPr>
        <p:txBody>
          <a:bodyPr>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algn="ctr"/>
            <a:r>
              <a:rPr lang="en-US" sz="1000">
                <a:solidFill>
                  <a:srgbClr val="000000"/>
                </a:solidFill>
              </a:rPr>
              <a:t>Thermal Conductivity Sensor</a:t>
            </a:r>
          </a:p>
        </p:txBody>
      </p:sp>
      <p:sp>
        <p:nvSpPr>
          <p:cNvPr id="22553" name="Rectangle 10"/>
          <p:cNvSpPr>
            <a:spLocks noChangeArrowheads="1"/>
          </p:cNvSpPr>
          <p:nvPr/>
        </p:nvSpPr>
        <p:spPr bwMode="auto">
          <a:xfrm>
            <a:off x="2632075" y="2206625"/>
            <a:ext cx="8001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spcBef>
                <a:spcPct val="50000"/>
              </a:spcBef>
            </a:pPr>
            <a:r>
              <a:rPr lang="en-US" sz="1800" b="1">
                <a:solidFill>
                  <a:srgbClr val="FFFFFF"/>
                </a:solidFill>
                <a:latin typeface="Arial" charset="0"/>
              </a:rPr>
              <a:t>(LEL)</a:t>
            </a:r>
            <a:endParaRPr lang="en-US" sz="1800" b="1">
              <a:solidFill>
                <a:srgbClr val="FFFFFF"/>
              </a:solidFill>
              <a:latin typeface="Book Antiqua" charset="0"/>
            </a:endParaRPr>
          </a:p>
        </p:txBody>
      </p:sp>
      <p:sp>
        <p:nvSpPr>
          <p:cNvPr id="22554" name="Rectangle 8" descr="Large confetti"/>
          <p:cNvSpPr>
            <a:spLocks noChangeArrowheads="1"/>
          </p:cNvSpPr>
          <p:nvPr/>
        </p:nvSpPr>
        <p:spPr bwMode="auto">
          <a:xfrm>
            <a:off x="3149600" y="1887538"/>
            <a:ext cx="469900" cy="292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3500" tIns="25400" rIns="63500" bIns="25400">
            <a:spAutoFit/>
          </a:bodyPr>
          <a:lstStyle/>
          <a:p>
            <a:pPr>
              <a:lnSpc>
                <a:spcPct val="88000"/>
              </a:lnSpc>
            </a:pPr>
            <a:r>
              <a:rPr lang="en-US" sz="1800" b="1">
                <a:latin typeface="Times New Roman" charset="0"/>
              </a:rPr>
              <a:t>100</a:t>
            </a:r>
          </a:p>
        </p:txBody>
      </p:sp>
      <p:sp>
        <p:nvSpPr>
          <p:cNvPr id="22555" name="Rectangle 9" descr="Large confetti"/>
          <p:cNvSpPr>
            <a:spLocks noChangeArrowheads="1"/>
          </p:cNvSpPr>
          <p:nvPr/>
        </p:nvSpPr>
        <p:spPr bwMode="auto">
          <a:xfrm>
            <a:off x="1473200" y="1430338"/>
            <a:ext cx="1460500" cy="292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3500" tIns="25400" rIns="63500" bIns="25400">
            <a:spAutoFit/>
          </a:bodyPr>
          <a:lstStyle/>
          <a:p>
            <a:pPr>
              <a:lnSpc>
                <a:spcPct val="88000"/>
              </a:lnSpc>
            </a:pPr>
            <a:r>
              <a:rPr lang="en-US" sz="1800" b="1">
                <a:latin typeface="Arial" charset="0"/>
              </a:rPr>
              <a:t>Percent LEL</a:t>
            </a:r>
          </a:p>
        </p:txBody>
      </p:sp>
      <p:sp>
        <p:nvSpPr>
          <p:cNvPr id="22556" name="Rectangle 17" descr="Large confetti"/>
          <p:cNvSpPr>
            <a:spLocks noChangeArrowheads="1"/>
          </p:cNvSpPr>
          <p:nvPr/>
        </p:nvSpPr>
        <p:spPr bwMode="auto">
          <a:xfrm>
            <a:off x="1320800" y="1887538"/>
            <a:ext cx="355600" cy="292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3500" tIns="25400" rIns="63500" bIns="25400">
            <a:spAutoFit/>
          </a:bodyPr>
          <a:lstStyle/>
          <a:p>
            <a:pPr>
              <a:lnSpc>
                <a:spcPct val="88000"/>
              </a:lnSpc>
            </a:pPr>
            <a:r>
              <a:rPr lang="en-US" sz="1800" b="1">
                <a:latin typeface="Times New Roman" charset="0"/>
              </a:rPr>
              <a:t>10</a:t>
            </a:r>
          </a:p>
        </p:txBody>
      </p:sp>
      <p:sp>
        <p:nvSpPr>
          <p:cNvPr id="22557" name="Text Box 23"/>
          <p:cNvSpPr txBox="1">
            <a:spLocks noChangeArrowheads="1"/>
          </p:cNvSpPr>
          <p:nvPr/>
        </p:nvSpPr>
        <p:spPr bwMode="auto">
          <a:xfrm>
            <a:off x="4573588" y="1312863"/>
            <a:ext cx="32575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algn="ctr">
              <a:spcBef>
                <a:spcPct val="50000"/>
              </a:spcBef>
            </a:pPr>
            <a:r>
              <a:rPr lang="en-US" sz="1800" b="1">
                <a:latin typeface="Arial" charset="0"/>
              </a:rPr>
              <a:t>Upper Explosive Limit (UEL)</a:t>
            </a:r>
            <a:endParaRPr lang="en-US" sz="1800" b="1">
              <a:latin typeface="Book Antiqua" charset="0"/>
            </a:endParaRPr>
          </a:p>
        </p:txBody>
      </p:sp>
      <p:sp>
        <p:nvSpPr>
          <p:cNvPr id="22558" name="Line 37"/>
          <p:cNvSpPr>
            <a:spLocks noChangeShapeType="1"/>
          </p:cNvSpPr>
          <p:nvPr/>
        </p:nvSpPr>
        <p:spPr bwMode="auto">
          <a:xfrm flipH="1">
            <a:off x="1625600" y="2044700"/>
            <a:ext cx="1604963" cy="0"/>
          </a:xfrm>
          <a:prstGeom prst="line">
            <a:avLst/>
          </a:prstGeom>
          <a:noFill/>
          <a:ln w="9525" cap="rnd">
            <a:solidFill>
              <a:schemeClr val="tx1"/>
            </a:solidFill>
            <a:prstDash val="sysDot"/>
            <a:round/>
            <a:headEnd/>
            <a:tailEnd/>
          </a:ln>
          <a:extLst>
            <a:ext uri="{909E8E84-426E-40dd-AFC4-6F175D3DCCD1}">
              <a14:hiddenFill xmlns:a14="http://schemas.microsoft.com/office/drawing/2010/main" xmlns="">
                <a:noFill/>
              </a14:hiddenFill>
            </a:ext>
          </a:extLst>
        </p:spPr>
        <p:txBody>
          <a:bodyPr anchor="ctr">
            <a:spAutoFit/>
          </a:bodyPr>
          <a:lstStyle/>
          <a:p>
            <a:endParaRPr lang="en-US"/>
          </a:p>
        </p:txBody>
      </p:sp>
      <p:sp>
        <p:nvSpPr>
          <p:cNvPr id="22559" name="Line 25"/>
          <p:cNvSpPr>
            <a:spLocks noChangeShapeType="1"/>
          </p:cNvSpPr>
          <p:nvPr/>
        </p:nvSpPr>
        <p:spPr bwMode="auto">
          <a:xfrm flipV="1">
            <a:off x="5570538" y="1681163"/>
            <a:ext cx="0" cy="563562"/>
          </a:xfrm>
          <a:prstGeom prst="line">
            <a:avLst/>
          </a:prstGeom>
          <a:noFill/>
          <a:ln w="57150">
            <a:solidFill>
              <a:srgbClr val="000000"/>
            </a:solidFill>
            <a:round/>
            <a:headEnd type="triangle" w="med" len="med"/>
            <a:tailEnd/>
          </a:ln>
          <a:extLst>
            <a:ext uri="{909E8E84-426E-40dd-AFC4-6F175D3DCCD1}">
              <a14:hiddenFill xmlns:a14="http://schemas.microsoft.com/office/drawing/2010/main" xmlns="">
                <a:noFill/>
              </a14:hiddenFill>
            </a:ext>
          </a:extLst>
        </p:spPr>
        <p:txBody>
          <a:bodyPr wrap="none" anchor="ctr">
            <a:spAutoFit/>
          </a:bodyPr>
          <a:lstStyle/>
          <a:p>
            <a:endParaRPr lang="en-US"/>
          </a:p>
        </p:txBody>
      </p:sp>
      <p:sp>
        <p:nvSpPr>
          <p:cNvPr id="22560" name="Line 37"/>
          <p:cNvSpPr>
            <a:spLocks noChangeShapeType="1"/>
          </p:cNvSpPr>
          <p:nvPr/>
        </p:nvSpPr>
        <p:spPr bwMode="auto">
          <a:xfrm flipH="1">
            <a:off x="1219200" y="2047875"/>
            <a:ext cx="185738" cy="0"/>
          </a:xfrm>
          <a:prstGeom prst="line">
            <a:avLst/>
          </a:prstGeom>
          <a:noFill/>
          <a:ln w="9525" cap="rnd">
            <a:solidFill>
              <a:schemeClr val="tx1"/>
            </a:solidFill>
            <a:prstDash val="sysDot"/>
            <a:round/>
            <a:headEnd/>
            <a:tailEnd/>
          </a:ln>
          <a:extLst>
            <a:ext uri="{909E8E84-426E-40dd-AFC4-6F175D3DCCD1}">
              <a14:hiddenFill xmlns:a14="http://schemas.microsoft.com/office/drawing/2010/main" xmlns="">
                <a:noFill/>
              </a14:hiddenFill>
            </a:ext>
          </a:extLst>
        </p:spPr>
        <p:txBody>
          <a:bodyPr anchor="ctr">
            <a:spAutoFit/>
          </a:bodyPr>
          <a:lstStyle/>
          <a:p>
            <a:endParaRPr lang="en-US"/>
          </a:p>
        </p:txBody>
      </p:sp>
    </p:spTree>
  </p:cSld>
  <p:clrMapOvr>
    <a:masterClrMapping/>
  </p:clrMapOvr>
  <p:transition>
    <p:zo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lstStyle/>
          <a:p>
            <a:r>
              <a:rPr lang="en-US">
                <a:latin typeface="Arial" charset="0"/>
                <a:cs typeface="Arial" charset="0"/>
              </a:rPr>
              <a:t>Area Classifications</a:t>
            </a:r>
          </a:p>
        </p:txBody>
      </p:sp>
      <p:sp>
        <p:nvSpPr>
          <p:cNvPr id="24578" name="Slide Number Placeholder 3"/>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6182DD62-73B1-7F4B-9401-3E30D97BEA80}" type="slidenum">
              <a:rPr lang="en-US" sz="1000">
                <a:solidFill>
                  <a:srgbClr val="898989"/>
                </a:solidFill>
                <a:latin typeface="Century Gothic" charset="0"/>
              </a:rPr>
              <a:pPr/>
              <a:t>7</a:t>
            </a:fld>
            <a:endParaRPr lang="en-US" sz="1000">
              <a:solidFill>
                <a:srgbClr val="898989"/>
              </a:solidFill>
              <a:latin typeface="Century Gothic" charset="0"/>
            </a:endParaRPr>
          </a:p>
        </p:txBody>
      </p:sp>
      <p:graphicFrame>
        <p:nvGraphicFramePr>
          <p:cNvPr id="5" name="Table 4"/>
          <p:cNvGraphicFramePr>
            <a:graphicFrameLocks noGrp="1"/>
          </p:cNvGraphicFramePr>
          <p:nvPr/>
        </p:nvGraphicFramePr>
        <p:xfrm>
          <a:off x="457200" y="2076450"/>
          <a:ext cx="8229600" cy="2876550"/>
        </p:xfrm>
        <a:graphic>
          <a:graphicData uri="http://schemas.openxmlformats.org/drawingml/2006/table">
            <a:tbl>
              <a:tblPr/>
              <a:tblGrid>
                <a:gridCol w="1895475">
                  <a:extLst>
                    <a:ext uri="{9D8B030D-6E8A-4147-A177-3AD203B41FA5}">
                      <a16:colId xmlns:a16="http://schemas.microsoft.com/office/drawing/2014/main" val="20000"/>
                    </a:ext>
                  </a:extLst>
                </a:gridCol>
                <a:gridCol w="1600200">
                  <a:extLst>
                    <a:ext uri="{9D8B030D-6E8A-4147-A177-3AD203B41FA5}">
                      <a16:colId xmlns:a16="http://schemas.microsoft.com/office/drawing/2014/main" val="20001"/>
                    </a:ext>
                  </a:extLst>
                </a:gridCol>
                <a:gridCol w="4733925">
                  <a:extLst>
                    <a:ext uri="{9D8B030D-6E8A-4147-A177-3AD203B41FA5}">
                      <a16:colId xmlns:a16="http://schemas.microsoft.com/office/drawing/2014/main" val="20002"/>
                    </a:ext>
                  </a:extLst>
                </a:gridCol>
              </a:tblGrid>
              <a:tr h="260350">
                <a:tc gridSpan="3">
                  <a:txBody>
                    <a:body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NEC Division System Gas Groups</a:t>
                      </a:r>
                    </a:p>
                  </a:txBody>
                  <a:tcPr marL="11351" marR="11351" marT="1135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60350">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 </a:t>
                      </a:r>
                    </a:p>
                  </a:txBody>
                  <a:tcPr marL="11351" marR="11351" marT="11350" marB="0" anchor="b" horzOverflow="overflow">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endParaRPr kumimoji="0" lang="en-US" sz="1600" b="0" i="0" u="none" strike="noStrike" cap="none" normalizeH="0" baseline="0">
                        <a:ln>
                          <a:noFill/>
                        </a:ln>
                        <a:solidFill>
                          <a:srgbClr val="000000"/>
                        </a:solidFill>
                        <a:effectLst/>
                        <a:latin typeface="Calibri" charset="0"/>
                        <a:ea typeface="ＭＳ Ｐゴシック" charset="0"/>
                        <a:cs typeface="ＭＳ Ｐゴシック" charset="0"/>
                      </a:endParaRPr>
                    </a:p>
                  </a:txBody>
                  <a:tcPr marL="11351" marR="11351" marT="11350" marB="0" anchor="b" horzOverflow="overflow">
                    <a:lnL>
                      <a:noFill/>
                    </a:lnL>
                    <a:lnR>
                      <a:noFill/>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 </a:t>
                      </a:r>
                    </a:p>
                  </a:txBody>
                  <a:tcPr marL="11351" marR="11351" marT="11350" marB="0" anchor="b" horzOverflow="overflow">
                    <a:lnL>
                      <a:noFill/>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0350">
                <a:tc>
                  <a:txBody>
                    <a:body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000000"/>
                          </a:solidFill>
                          <a:effectLst/>
                          <a:latin typeface="Calibri" charset="0"/>
                          <a:ea typeface="ＭＳ Ｐゴシック" charset="0"/>
                          <a:cs typeface="ＭＳ Ｐゴシック" charset="0"/>
                        </a:rPr>
                        <a:t>Area</a:t>
                      </a:r>
                    </a:p>
                  </a:txBody>
                  <a:tcPr marL="11351" marR="11351" marT="11350" marB="0" anchor="b"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000000"/>
                          </a:solidFill>
                          <a:effectLst/>
                          <a:latin typeface="Calibri" charset="0"/>
                          <a:ea typeface="ＭＳ Ｐゴシック" charset="0"/>
                          <a:cs typeface="ＭＳ Ｐゴシック" charset="0"/>
                        </a:rPr>
                        <a:t>Group</a:t>
                      </a:r>
                    </a:p>
                  </a:txBody>
                  <a:tcPr marL="11351" marR="11351" marT="1135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000000"/>
                          </a:solidFill>
                          <a:effectLst/>
                          <a:latin typeface="Calibri" charset="0"/>
                          <a:ea typeface="ＭＳ Ｐゴシック" charset="0"/>
                          <a:cs typeface="ＭＳ Ｐゴシック" charset="0"/>
                        </a:rPr>
                        <a:t>Representative Materials</a:t>
                      </a:r>
                    </a:p>
                  </a:txBody>
                  <a:tcPr marL="11351" marR="11351" marT="1135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60350">
                <a:tc rowSpan="4">
                  <a:txBody>
                    <a:body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Class I, Division 1 &amp; 2</a:t>
                      </a:r>
                    </a:p>
                  </a:txBody>
                  <a:tcPr marL="11351" marR="11351" marT="11350"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A</a:t>
                      </a:r>
                    </a:p>
                  </a:txBody>
                  <a:tcPr marL="11351" marR="11351" marT="1135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Acetylene</a:t>
                      </a:r>
                    </a:p>
                  </a:txBody>
                  <a:tcPr marL="11351" marR="11351" marT="1135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0350">
                <a:tc vMerge="1">
                  <a:txBody>
                    <a:bodyPr/>
                    <a:lstStyle/>
                    <a:p>
                      <a:endParaRPr lang="en-US"/>
                    </a:p>
                  </a:txBody>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B</a:t>
                      </a:r>
                    </a:p>
                  </a:txBody>
                  <a:tcPr marL="11351" marR="11351" marT="1135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Hydrogen</a:t>
                      </a:r>
                    </a:p>
                  </a:txBody>
                  <a:tcPr marL="11351" marR="11351" marT="1135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60350">
                <a:tc vMerge="1">
                  <a:txBody>
                    <a:bodyPr/>
                    <a:lstStyle/>
                    <a:p>
                      <a:endParaRPr lang="en-US"/>
                    </a:p>
                  </a:txBody>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C</a:t>
                      </a:r>
                    </a:p>
                  </a:txBody>
                  <a:tcPr marL="11351" marR="11351" marT="1135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Ethylene</a:t>
                      </a:r>
                    </a:p>
                  </a:txBody>
                  <a:tcPr marL="11351" marR="11351" marT="1135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60350">
                <a:tc vMerge="1">
                  <a:txBody>
                    <a:bodyPr/>
                    <a:lstStyle/>
                    <a:p>
                      <a:endParaRPr lang="en-US"/>
                    </a:p>
                  </a:txBody>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D</a:t>
                      </a:r>
                    </a:p>
                  </a:txBody>
                  <a:tcPr marL="11351" marR="11351" marT="1135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Propane</a:t>
                      </a:r>
                    </a:p>
                  </a:txBody>
                  <a:tcPr marL="11351" marR="11351" marT="1135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60350">
                <a:tc rowSpan="4">
                  <a:txBody>
                    <a:bodyPr/>
                    <a:lstStyle/>
                    <a:p>
                      <a:pPr marL="0" marR="0" lvl="0" indent="0" algn="ctr" defTabSz="4572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Class II, Division I &amp; 2</a:t>
                      </a:r>
                    </a:p>
                  </a:txBody>
                  <a:tcPr marL="11351" marR="11351" marT="11350"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E (Division 1 only)</a:t>
                      </a:r>
                    </a:p>
                  </a:txBody>
                  <a:tcPr marL="11351" marR="11351" marT="1135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Metal dusts, such as magnesium</a:t>
                      </a:r>
                    </a:p>
                  </a:txBody>
                  <a:tcPr marL="11351" marR="11351" marT="1135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60350">
                <a:tc vMerge="1">
                  <a:txBody>
                    <a:bodyPr/>
                    <a:lstStyle/>
                    <a:p>
                      <a:endParaRPr lang="en-US"/>
                    </a:p>
                  </a:txBody>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F</a:t>
                      </a:r>
                    </a:p>
                  </a:txBody>
                  <a:tcPr marL="11351" marR="11351" marT="1135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Carbonaceous dusts, such as carbon &amp; Charcoal</a:t>
                      </a:r>
                    </a:p>
                  </a:txBody>
                  <a:tcPr marL="11351" marR="11351" marT="1135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60350">
                <a:tc vMerge="1">
                  <a:txBody>
                    <a:bodyPr/>
                    <a:lstStyle/>
                    <a:p>
                      <a:endParaRPr lang="en-US"/>
                    </a:p>
                  </a:txBody>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G</a:t>
                      </a:r>
                    </a:p>
                  </a:txBody>
                  <a:tcPr marL="11351" marR="11351" marT="1135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Non-conductive dusts, such as flour, grain </a:t>
                      </a:r>
                    </a:p>
                  </a:txBody>
                  <a:tcPr marL="11351" marR="11351" marT="1135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73050">
                <a:tc vMerge="1">
                  <a:txBody>
                    <a:bodyPr/>
                    <a:lstStyle/>
                    <a:p>
                      <a:endParaRPr lang="en-US"/>
                    </a:p>
                  </a:txBody>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None</a:t>
                      </a:r>
                    </a:p>
                  </a:txBody>
                  <a:tcPr marL="11351" marR="11351" marT="1135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effectLst/>
                          <a:latin typeface="Calibri" charset="0"/>
                          <a:ea typeface="ＭＳ Ｐゴシック" charset="0"/>
                          <a:cs typeface="ＭＳ Ｐゴシック" charset="0"/>
                        </a:rPr>
                        <a:t>Ignitable fibers/flyings, such as cotton lint, flax &amp; rayon</a:t>
                      </a:r>
                    </a:p>
                  </a:txBody>
                  <a:tcPr marL="11351" marR="11351" marT="11350" marB="0" anchor="b"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bl>
          </a:graphicData>
        </a:graphic>
      </p:graphicFrame>
    </p:spTree>
  </p:cSld>
  <p:clrMapOvr>
    <a:masterClrMapping/>
  </p:clrMapOvr>
  <p:transition>
    <p:zo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Number Placeholder 2"/>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3D592D92-21AA-5C47-B53A-F3A43BF14BCF}" type="slidenum">
              <a:rPr lang="en-US" sz="1000">
                <a:solidFill>
                  <a:srgbClr val="898989"/>
                </a:solidFill>
                <a:latin typeface="Century Gothic" charset="0"/>
              </a:rPr>
              <a:pPr/>
              <a:t>8</a:t>
            </a:fld>
            <a:endParaRPr lang="en-US" sz="1000">
              <a:solidFill>
                <a:srgbClr val="898989"/>
              </a:solidFill>
              <a:latin typeface="Century Gothic" charset="0"/>
            </a:endParaRPr>
          </a:p>
        </p:txBody>
      </p:sp>
      <p:sp>
        <p:nvSpPr>
          <p:cNvPr id="25602" name="Title 1"/>
          <p:cNvSpPr txBox="1">
            <a:spLocks/>
          </p:cNvSpPr>
          <p:nvPr/>
        </p:nvSpPr>
        <p:spPr bwMode="auto">
          <a:xfrm>
            <a:off x="1069975" y="301625"/>
            <a:ext cx="7772400" cy="603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defTabSz="457200">
              <a:defRPr sz="2700">
                <a:solidFill>
                  <a:schemeClr val="tx1"/>
                </a:solidFill>
                <a:latin typeface="Verdana" charset="0"/>
                <a:ea typeface="ＭＳ Ｐゴシック" charset="0"/>
                <a:cs typeface="ＭＳ Ｐゴシック" charset="0"/>
              </a:defRPr>
            </a:lvl1pPr>
            <a:lvl2pPr marL="742950" indent="-285750" defTabSz="457200">
              <a:defRPr sz="2700">
                <a:solidFill>
                  <a:schemeClr val="tx1"/>
                </a:solidFill>
                <a:latin typeface="Verdana" charset="0"/>
                <a:ea typeface="ＭＳ Ｐゴシック" charset="0"/>
              </a:defRPr>
            </a:lvl2pPr>
            <a:lvl3pPr marL="1143000" indent="-228600" defTabSz="457200">
              <a:defRPr sz="2700">
                <a:solidFill>
                  <a:schemeClr val="tx1"/>
                </a:solidFill>
                <a:latin typeface="Verdana" charset="0"/>
                <a:ea typeface="ＭＳ Ｐゴシック" charset="0"/>
              </a:defRPr>
            </a:lvl3pPr>
            <a:lvl4pPr marL="1600200" indent="-228600" defTabSz="457200">
              <a:defRPr sz="2700">
                <a:solidFill>
                  <a:schemeClr val="tx1"/>
                </a:solidFill>
                <a:latin typeface="Verdana" charset="0"/>
                <a:ea typeface="ＭＳ Ｐゴシック" charset="0"/>
              </a:defRPr>
            </a:lvl4pPr>
            <a:lvl5pPr marL="2057400" indent="-228600" defTabSz="4572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algn="ctr"/>
            <a:r>
              <a:rPr lang="en-US" sz="4400">
                <a:latin typeface="Arial" charset="0"/>
                <a:cs typeface="Arial" charset="0"/>
              </a:rPr>
              <a:t>Toxicity</a:t>
            </a:r>
          </a:p>
        </p:txBody>
      </p:sp>
      <p:sp>
        <p:nvSpPr>
          <p:cNvPr id="25603" name="Content Placeholder 2"/>
          <p:cNvSpPr txBox="1">
            <a:spLocks noChangeArrowheads="1"/>
          </p:cNvSpPr>
          <p:nvPr/>
        </p:nvSpPr>
        <p:spPr bwMode="auto">
          <a:xfrm>
            <a:off x="62566" y="1129540"/>
            <a:ext cx="9007681" cy="3680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defTabSz="457200">
              <a:defRPr sz="2700">
                <a:solidFill>
                  <a:schemeClr val="tx1"/>
                </a:solidFill>
                <a:latin typeface="Verdana" charset="0"/>
                <a:ea typeface="ＭＳ Ｐゴシック" charset="0"/>
                <a:cs typeface="ＭＳ Ｐゴシック" charset="0"/>
              </a:defRPr>
            </a:lvl1pPr>
            <a:lvl2pPr marL="742950" indent="-285750" defTabSz="457200">
              <a:defRPr sz="2700">
                <a:solidFill>
                  <a:schemeClr val="tx1"/>
                </a:solidFill>
                <a:latin typeface="Verdana" charset="0"/>
                <a:ea typeface="ＭＳ Ｐゴシック" charset="0"/>
              </a:defRPr>
            </a:lvl2pPr>
            <a:lvl3pPr marL="1143000" indent="-228600" defTabSz="457200">
              <a:defRPr sz="2700">
                <a:solidFill>
                  <a:schemeClr val="tx1"/>
                </a:solidFill>
                <a:latin typeface="Verdana" charset="0"/>
                <a:ea typeface="ＭＳ Ｐゴシック" charset="0"/>
              </a:defRPr>
            </a:lvl3pPr>
            <a:lvl4pPr marL="1600200" indent="-228600" defTabSz="457200">
              <a:defRPr sz="2700">
                <a:solidFill>
                  <a:schemeClr val="tx1"/>
                </a:solidFill>
                <a:latin typeface="Verdana" charset="0"/>
                <a:ea typeface="ＭＳ Ｐゴシック" charset="0"/>
              </a:defRPr>
            </a:lvl4pPr>
            <a:lvl5pPr marL="2057400" indent="-228600" defTabSz="4572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marL="0" indent="0" algn="ctr">
              <a:lnSpc>
                <a:spcPct val="80000"/>
              </a:lnSpc>
              <a:spcBef>
                <a:spcPct val="20000"/>
              </a:spcBef>
            </a:pPr>
            <a:r>
              <a:rPr lang="en-US" sz="2400" b="1" dirty="0">
                <a:latin typeface="Century Gothic" charset="0"/>
              </a:rPr>
              <a:t>                          TLV’s &amp; PEL’s: </a:t>
            </a:r>
            <a:r>
              <a:rPr lang="en-US" sz="2000" b="1" dirty="0">
                <a:solidFill>
                  <a:srgbClr val="FF0000"/>
                </a:solidFill>
                <a:latin typeface="Century Gothic" charset="0"/>
              </a:rPr>
              <a:t>T</a:t>
            </a:r>
            <a:r>
              <a:rPr lang="en-US" sz="2000" dirty="0">
                <a:latin typeface="Century Gothic" charset="0"/>
              </a:rPr>
              <a:t>hreshold </a:t>
            </a:r>
            <a:r>
              <a:rPr lang="en-US" sz="2000" b="1" dirty="0">
                <a:solidFill>
                  <a:srgbClr val="FF0000"/>
                </a:solidFill>
                <a:latin typeface="Century Gothic" charset="0"/>
              </a:rPr>
              <a:t>L</a:t>
            </a:r>
            <a:r>
              <a:rPr lang="en-US" sz="2000" dirty="0">
                <a:latin typeface="Century Gothic" charset="0"/>
              </a:rPr>
              <a:t>imit </a:t>
            </a:r>
            <a:r>
              <a:rPr lang="en-US" sz="2000" b="1" dirty="0">
                <a:solidFill>
                  <a:srgbClr val="FF0000"/>
                </a:solidFill>
                <a:latin typeface="Century Gothic" charset="0"/>
              </a:rPr>
              <a:t>V</a:t>
            </a:r>
            <a:r>
              <a:rPr lang="en-US" sz="2000" dirty="0">
                <a:latin typeface="Century Gothic" charset="0"/>
              </a:rPr>
              <a:t>alues &amp;     	   	 			  						              </a:t>
            </a:r>
            <a:r>
              <a:rPr lang="en-US" sz="800" dirty="0">
                <a:latin typeface="Century Gothic" charset="0"/>
              </a:rPr>
              <a:t> </a:t>
            </a:r>
            <a:r>
              <a:rPr lang="en-US" sz="2000" b="1" dirty="0">
                <a:solidFill>
                  <a:srgbClr val="FF0000"/>
                </a:solidFill>
                <a:latin typeface="Century Gothic" charset="0"/>
              </a:rPr>
              <a:t>P</a:t>
            </a:r>
            <a:r>
              <a:rPr lang="en-US" sz="2000" dirty="0">
                <a:latin typeface="Century Gothic" charset="0"/>
              </a:rPr>
              <a:t>ermissible </a:t>
            </a:r>
            <a:r>
              <a:rPr lang="en-US" sz="2000" b="1" dirty="0">
                <a:solidFill>
                  <a:srgbClr val="FF0000"/>
                </a:solidFill>
                <a:latin typeface="Century Gothic" charset="0"/>
              </a:rPr>
              <a:t>E</a:t>
            </a:r>
            <a:r>
              <a:rPr lang="en-US" sz="2000" dirty="0">
                <a:latin typeface="Century Gothic" charset="0"/>
              </a:rPr>
              <a:t>xposure </a:t>
            </a:r>
            <a:r>
              <a:rPr lang="en-US" sz="2000" b="1" dirty="0">
                <a:solidFill>
                  <a:srgbClr val="FF0000"/>
                </a:solidFill>
                <a:latin typeface="Century Gothic" charset="0"/>
              </a:rPr>
              <a:t>L</a:t>
            </a:r>
            <a:r>
              <a:rPr lang="en-US" sz="2000" dirty="0">
                <a:latin typeface="Century Gothic" charset="0"/>
              </a:rPr>
              <a:t>evels</a:t>
            </a:r>
          </a:p>
          <a:p>
            <a:pPr marL="457200" lvl="1" indent="0">
              <a:lnSpc>
                <a:spcPct val="70000"/>
              </a:lnSpc>
              <a:spcBef>
                <a:spcPct val="20000"/>
              </a:spcBef>
            </a:pPr>
            <a:r>
              <a:rPr lang="en-US" sz="2000" b="1" dirty="0">
                <a:latin typeface="Century Gothic" charset="0"/>
              </a:rPr>
              <a:t>TWA</a:t>
            </a:r>
          </a:p>
          <a:p>
            <a:pPr marL="1257300" lvl="2" indent="-342900">
              <a:lnSpc>
                <a:spcPct val="70000"/>
              </a:lnSpc>
              <a:spcBef>
                <a:spcPct val="20000"/>
              </a:spcBef>
              <a:buFont typeface="Arial"/>
              <a:buChar char="•"/>
            </a:pPr>
            <a:r>
              <a:rPr lang="en-US" sz="1800" b="1">
                <a:solidFill>
                  <a:srgbClr val="FF0000"/>
                </a:solidFill>
                <a:latin typeface="Century Gothic" charset="0"/>
              </a:rPr>
              <a:t>T</a:t>
            </a:r>
            <a:r>
              <a:rPr lang="en-US" sz="1800">
                <a:latin typeface="Century Gothic" charset="0"/>
              </a:rPr>
              <a:t>ime </a:t>
            </a:r>
            <a:r>
              <a:rPr lang="en-US" sz="1800" b="1" dirty="0">
                <a:solidFill>
                  <a:srgbClr val="FF0000"/>
                </a:solidFill>
                <a:latin typeface="Century Gothic" charset="0"/>
              </a:rPr>
              <a:t>W</a:t>
            </a:r>
            <a:r>
              <a:rPr lang="en-US" sz="1800" dirty="0">
                <a:latin typeface="Century Gothic" charset="0"/>
              </a:rPr>
              <a:t>eighted </a:t>
            </a:r>
            <a:r>
              <a:rPr lang="en-US" sz="1800" b="1" dirty="0">
                <a:solidFill>
                  <a:srgbClr val="FF0000"/>
                </a:solidFill>
                <a:latin typeface="Century Gothic" charset="0"/>
              </a:rPr>
              <a:t>A</a:t>
            </a:r>
            <a:r>
              <a:rPr lang="en-US" sz="1800" dirty="0">
                <a:latin typeface="Century Gothic" charset="0"/>
              </a:rPr>
              <a:t>verage:</a:t>
            </a:r>
            <a:r>
              <a:rPr lang="en-US" sz="2000" dirty="0">
                <a:latin typeface="Century Gothic" charset="0"/>
              </a:rPr>
              <a:t>	</a:t>
            </a:r>
          </a:p>
          <a:p>
            <a:pPr marL="1371600" lvl="3" indent="0">
              <a:lnSpc>
                <a:spcPct val="70000"/>
              </a:lnSpc>
              <a:spcBef>
                <a:spcPct val="20000"/>
              </a:spcBef>
            </a:pPr>
            <a:r>
              <a:rPr lang="en-US" sz="1600" i="1" dirty="0">
                <a:latin typeface="Century Gothic" charset="0"/>
              </a:rPr>
              <a:t>-Average Exposure over 8 hours</a:t>
            </a:r>
          </a:p>
          <a:p>
            <a:pPr marL="457200" lvl="1" indent="0">
              <a:lnSpc>
                <a:spcPct val="70000"/>
              </a:lnSpc>
              <a:spcBef>
                <a:spcPct val="20000"/>
              </a:spcBef>
            </a:pPr>
            <a:r>
              <a:rPr lang="en-US" sz="2000" b="1" dirty="0">
                <a:latin typeface="Century Gothic" charset="0"/>
              </a:rPr>
              <a:t>STEL</a:t>
            </a:r>
          </a:p>
          <a:p>
            <a:pPr marL="1257300" lvl="2" indent="-342900">
              <a:lnSpc>
                <a:spcPct val="70000"/>
              </a:lnSpc>
              <a:spcBef>
                <a:spcPct val="20000"/>
              </a:spcBef>
              <a:buFont typeface="Arial"/>
              <a:buChar char="•"/>
            </a:pPr>
            <a:r>
              <a:rPr lang="en-US" sz="1800" b="1" dirty="0">
                <a:solidFill>
                  <a:srgbClr val="FF0000"/>
                </a:solidFill>
                <a:latin typeface="Century Gothic" charset="0"/>
              </a:rPr>
              <a:t>S</a:t>
            </a:r>
            <a:r>
              <a:rPr lang="en-US" sz="1800" dirty="0">
                <a:latin typeface="Century Gothic" charset="0"/>
              </a:rPr>
              <a:t>hort </a:t>
            </a:r>
            <a:r>
              <a:rPr lang="en-US" sz="1800" b="1" dirty="0">
                <a:solidFill>
                  <a:srgbClr val="FF0000"/>
                </a:solidFill>
                <a:latin typeface="Century Gothic" charset="0"/>
              </a:rPr>
              <a:t>T</a:t>
            </a:r>
            <a:r>
              <a:rPr lang="en-US" sz="1800" dirty="0">
                <a:latin typeface="Century Gothic" charset="0"/>
              </a:rPr>
              <a:t>erm </a:t>
            </a:r>
            <a:r>
              <a:rPr lang="en-US" sz="1800" b="1" dirty="0">
                <a:solidFill>
                  <a:srgbClr val="FF0000"/>
                </a:solidFill>
                <a:latin typeface="Century Gothic" charset="0"/>
              </a:rPr>
              <a:t>E</a:t>
            </a:r>
            <a:r>
              <a:rPr lang="en-US" sz="1800" dirty="0">
                <a:latin typeface="Century Gothic" charset="0"/>
              </a:rPr>
              <a:t>xposure </a:t>
            </a:r>
            <a:r>
              <a:rPr lang="en-US" sz="1800" b="1" dirty="0">
                <a:solidFill>
                  <a:srgbClr val="FF0000"/>
                </a:solidFill>
                <a:latin typeface="Century Gothic" charset="0"/>
              </a:rPr>
              <a:t>L</a:t>
            </a:r>
            <a:r>
              <a:rPr lang="en-US" sz="1800" dirty="0">
                <a:latin typeface="Century Gothic" charset="0"/>
              </a:rPr>
              <a:t>imit:	</a:t>
            </a:r>
          </a:p>
          <a:p>
            <a:pPr marL="1371600" lvl="3" indent="0">
              <a:lnSpc>
                <a:spcPct val="70000"/>
              </a:lnSpc>
              <a:spcBef>
                <a:spcPct val="20000"/>
              </a:spcBef>
            </a:pPr>
            <a:r>
              <a:rPr lang="en-US" sz="1600" i="1" dirty="0">
                <a:latin typeface="Century Gothic" charset="0"/>
              </a:rPr>
              <a:t>-Average Exposure over 15 minutes</a:t>
            </a:r>
          </a:p>
          <a:p>
            <a:pPr marL="457200" lvl="1" indent="0">
              <a:lnSpc>
                <a:spcPct val="70000"/>
              </a:lnSpc>
              <a:spcBef>
                <a:spcPct val="20000"/>
              </a:spcBef>
            </a:pPr>
            <a:r>
              <a:rPr lang="en-US" sz="2000" b="1" dirty="0">
                <a:latin typeface="Century Gothic" charset="0"/>
              </a:rPr>
              <a:t>C</a:t>
            </a:r>
          </a:p>
          <a:p>
            <a:pPr marL="1257300" lvl="2" indent="-342900">
              <a:lnSpc>
                <a:spcPct val="70000"/>
              </a:lnSpc>
              <a:spcBef>
                <a:spcPct val="20000"/>
              </a:spcBef>
              <a:buFont typeface="Arial"/>
              <a:buChar char="•"/>
            </a:pPr>
            <a:r>
              <a:rPr lang="en-US" sz="1800" b="1" dirty="0">
                <a:solidFill>
                  <a:srgbClr val="FF0000"/>
                </a:solidFill>
                <a:latin typeface="Century Gothic" charset="0"/>
              </a:rPr>
              <a:t>C</a:t>
            </a:r>
            <a:r>
              <a:rPr lang="en-US" sz="1800" dirty="0">
                <a:latin typeface="Century Gothic" charset="0"/>
              </a:rPr>
              <a:t>eiling:	</a:t>
            </a:r>
          </a:p>
          <a:p>
            <a:pPr marL="457200" lvl="1" indent="0">
              <a:lnSpc>
                <a:spcPct val="70000"/>
              </a:lnSpc>
              <a:spcBef>
                <a:spcPct val="20000"/>
              </a:spcBef>
            </a:pPr>
            <a:r>
              <a:rPr lang="en-US" sz="1600" i="1" dirty="0">
                <a:latin typeface="Century Gothic" charset="0"/>
              </a:rPr>
              <a:t>		-Not to be exceeded for any length of time</a:t>
            </a:r>
            <a:br>
              <a:rPr lang="en-US" sz="1600" i="1" dirty="0">
                <a:latin typeface="Century Gothic" charset="0"/>
              </a:rPr>
            </a:br>
            <a:r>
              <a:rPr lang="en-US" sz="2000" b="1" dirty="0">
                <a:latin typeface="Century Gothic" charset="0"/>
              </a:rPr>
              <a:t>IDLH</a:t>
            </a:r>
          </a:p>
          <a:p>
            <a:pPr marL="1257300" lvl="2" indent="-342900">
              <a:lnSpc>
                <a:spcPct val="70000"/>
              </a:lnSpc>
              <a:spcBef>
                <a:spcPct val="20000"/>
              </a:spcBef>
              <a:buFont typeface="Arial"/>
              <a:buChar char="•"/>
            </a:pPr>
            <a:r>
              <a:rPr lang="en-US" sz="1800" b="1" dirty="0">
                <a:solidFill>
                  <a:srgbClr val="FF0000"/>
                </a:solidFill>
                <a:latin typeface="Century Gothic" charset="0"/>
              </a:rPr>
              <a:t>I</a:t>
            </a:r>
            <a:r>
              <a:rPr lang="en-US" sz="1800" dirty="0">
                <a:latin typeface="Century Gothic" charset="0"/>
              </a:rPr>
              <a:t>mmediately</a:t>
            </a:r>
            <a:r>
              <a:rPr lang="en-US" sz="1800" b="1" dirty="0">
                <a:solidFill>
                  <a:srgbClr val="FF0000"/>
                </a:solidFill>
                <a:latin typeface="Century Gothic" charset="0"/>
              </a:rPr>
              <a:t> D</a:t>
            </a:r>
            <a:r>
              <a:rPr lang="en-US" sz="1800" dirty="0">
                <a:solidFill>
                  <a:srgbClr val="000000"/>
                </a:solidFill>
                <a:latin typeface="Century Gothic" charset="0"/>
              </a:rPr>
              <a:t>angerous</a:t>
            </a:r>
            <a:r>
              <a:rPr lang="en-US" sz="1800" b="1" dirty="0">
                <a:solidFill>
                  <a:srgbClr val="FF0000"/>
                </a:solidFill>
                <a:latin typeface="Century Gothic" charset="0"/>
              </a:rPr>
              <a:t> </a:t>
            </a:r>
            <a:r>
              <a:rPr lang="en-US" sz="1800" dirty="0">
                <a:solidFill>
                  <a:srgbClr val="000000"/>
                </a:solidFill>
                <a:latin typeface="Century Gothic" charset="0"/>
              </a:rPr>
              <a:t>to</a:t>
            </a:r>
            <a:r>
              <a:rPr lang="en-US" sz="1800" b="1" dirty="0">
                <a:solidFill>
                  <a:srgbClr val="FF0000"/>
                </a:solidFill>
                <a:latin typeface="Century Gothic" charset="0"/>
              </a:rPr>
              <a:t> L</a:t>
            </a:r>
            <a:r>
              <a:rPr lang="en-US" sz="1800" dirty="0">
                <a:solidFill>
                  <a:srgbClr val="000000"/>
                </a:solidFill>
                <a:latin typeface="Century Gothic" charset="0"/>
              </a:rPr>
              <a:t>ife</a:t>
            </a:r>
            <a:r>
              <a:rPr lang="en-US" sz="1800" b="1" dirty="0">
                <a:solidFill>
                  <a:srgbClr val="FF0000"/>
                </a:solidFill>
                <a:latin typeface="Century Gothic" charset="0"/>
              </a:rPr>
              <a:t> </a:t>
            </a:r>
            <a:r>
              <a:rPr lang="en-US" sz="1800" dirty="0">
                <a:solidFill>
                  <a:srgbClr val="000000"/>
                </a:solidFill>
                <a:latin typeface="Century Gothic" charset="0"/>
              </a:rPr>
              <a:t>and</a:t>
            </a:r>
            <a:r>
              <a:rPr lang="en-US" sz="1800" b="1" dirty="0">
                <a:solidFill>
                  <a:srgbClr val="FF0000"/>
                </a:solidFill>
                <a:latin typeface="Century Gothic" charset="0"/>
              </a:rPr>
              <a:t> H</a:t>
            </a:r>
            <a:r>
              <a:rPr lang="en-US" sz="1800" dirty="0">
                <a:solidFill>
                  <a:srgbClr val="000000"/>
                </a:solidFill>
                <a:latin typeface="Century Gothic" charset="0"/>
              </a:rPr>
              <a:t>ealth</a:t>
            </a:r>
            <a:r>
              <a:rPr lang="en-US" sz="1800" dirty="0">
                <a:latin typeface="Century Gothic" charset="0"/>
              </a:rPr>
              <a:t>:</a:t>
            </a:r>
          </a:p>
          <a:p>
            <a:pPr marL="1371600" lvl="3" indent="0">
              <a:lnSpc>
                <a:spcPct val="70000"/>
              </a:lnSpc>
              <a:spcBef>
                <a:spcPct val="20000"/>
              </a:spcBef>
            </a:pPr>
            <a:r>
              <a:rPr lang="en-US" sz="1600" dirty="0">
                <a:latin typeface="Century Gothic" charset="0"/>
              </a:rPr>
              <a:t>-</a:t>
            </a:r>
            <a:r>
              <a:rPr lang="en-US" sz="1600" i="1" dirty="0">
                <a:latin typeface="Century Gothic" charset="0"/>
              </a:rPr>
              <a:t>30 minutes of exposure may result in permanent physiological damage</a:t>
            </a:r>
            <a:endParaRPr lang="en-US" sz="1600" b="1" dirty="0">
              <a:latin typeface="Century Gothic" charset="0"/>
            </a:endParaRPr>
          </a:p>
          <a:p>
            <a:pPr marL="1371600" lvl="3" indent="0">
              <a:spcBef>
                <a:spcPct val="20000"/>
              </a:spcBef>
            </a:pPr>
            <a:endParaRPr lang="en-US" sz="1800" dirty="0">
              <a:latin typeface="Century Gothic" charset="0"/>
            </a:endParaRPr>
          </a:p>
        </p:txBody>
      </p:sp>
      <p:sp>
        <p:nvSpPr>
          <p:cNvPr id="6" name="Content Placeholder 2"/>
          <p:cNvSpPr txBox="1">
            <a:spLocks noChangeArrowheads="1"/>
          </p:cNvSpPr>
          <p:nvPr/>
        </p:nvSpPr>
        <p:spPr bwMode="auto">
          <a:xfrm>
            <a:off x="461863" y="5226539"/>
            <a:ext cx="9007681" cy="13676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defTabSz="457200">
              <a:defRPr sz="2700">
                <a:solidFill>
                  <a:schemeClr val="tx1"/>
                </a:solidFill>
                <a:latin typeface="Verdana" charset="0"/>
                <a:ea typeface="ＭＳ Ｐゴシック" charset="0"/>
                <a:cs typeface="ＭＳ Ｐゴシック" charset="0"/>
              </a:defRPr>
            </a:lvl1pPr>
            <a:lvl2pPr marL="742950" indent="-285750" defTabSz="457200">
              <a:defRPr sz="2700">
                <a:solidFill>
                  <a:schemeClr val="tx1"/>
                </a:solidFill>
                <a:latin typeface="Verdana" charset="0"/>
                <a:ea typeface="ＭＳ Ｐゴシック" charset="0"/>
              </a:defRPr>
            </a:lvl2pPr>
            <a:lvl3pPr marL="1143000" indent="-228600" defTabSz="457200">
              <a:defRPr sz="2700">
                <a:solidFill>
                  <a:schemeClr val="tx1"/>
                </a:solidFill>
                <a:latin typeface="Verdana" charset="0"/>
                <a:ea typeface="ＭＳ Ｐゴシック" charset="0"/>
              </a:defRPr>
            </a:lvl3pPr>
            <a:lvl4pPr marL="1600200" indent="-228600" defTabSz="457200">
              <a:defRPr sz="2700">
                <a:solidFill>
                  <a:schemeClr val="tx1"/>
                </a:solidFill>
                <a:latin typeface="Verdana" charset="0"/>
                <a:ea typeface="ＭＳ Ｐゴシック" charset="0"/>
              </a:defRPr>
            </a:lvl4pPr>
            <a:lvl5pPr marL="2057400" indent="-228600" defTabSz="4572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marL="0" indent="0">
              <a:lnSpc>
                <a:spcPct val="80000"/>
              </a:lnSpc>
              <a:spcBef>
                <a:spcPct val="20000"/>
              </a:spcBef>
            </a:pPr>
            <a:r>
              <a:rPr lang="en-US" sz="1800" b="1" i="1" dirty="0">
                <a:latin typeface="Century Gothic" charset="0"/>
              </a:rPr>
              <a:t>Agencies</a:t>
            </a:r>
          </a:p>
          <a:p>
            <a:pPr>
              <a:lnSpc>
                <a:spcPct val="80000"/>
              </a:lnSpc>
              <a:spcBef>
                <a:spcPct val="20000"/>
              </a:spcBef>
              <a:buFont typeface="Arial"/>
              <a:buChar char="•"/>
            </a:pPr>
            <a:r>
              <a:rPr lang="en-US" sz="1600" b="1" dirty="0">
                <a:latin typeface="Century Gothic" charset="0"/>
              </a:rPr>
              <a:t>ACGIH</a:t>
            </a:r>
            <a:r>
              <a:rPr lang="en-US" sz="1600" dirty="0">
                <a:latin typeface="Century Gothic" charset="0"/>
              </a:rPr>
              <a:t>: </a:t>
            </a:r>
            <a:r>
              <a:rPr lang="en-US" sz="1600" b="1" dirty="0">
                <a:latin typeface="Century Gothic" charset="0"/>
              </a:rPr>
              <a:t>A</a:t>
            </a:r>
            <a:r>
              <a:rPr lang="en-US" sz="1600" dirty="0">
                <a:latin typeface="Century Gothic" charset="0"/>
              </a:rPr>
              <a:t>merican </a:t>
            </a:r>
            <a:r>
              <a:rPr lang="en-US" sz="1600" b="1" dirty="0">
                <a:latin typeface="Century Gothic" charset="0"/>
              </a:rPr>
              <a:t>C</a:t>
            </a:r>
            <a:r>
              <a:rPr lang="en-US" sz="1600" dirty="0">
                <a:latin typeface="Century Gothic" charset="0"/>
              </a:rPr>
              <a:t>onference of </a:t>
            </a:r>
            <a:r>
              <a:rPr lang="en-US" sz="1600" b="1" dirty="0">
                <a:latin typeface="Century Gothic" charset="0"/>
              </a:rPr>
              <a:t>G</a:t>
            </a:r>
            <a:r>
              <a:rPr lang="en-US" sz="1600" dirty="0">
                <a:latin typeface="Century Gothic" charset="0"/>
              </a:rPr>
              <a:t>overnmental </a:t>
            </a:r>
            <a:r>
              <a:rPr lang="en-US" sz="1600" b="1" dirty="0">
                <a:latin typeface="Century Gothic" charset="0"/>
              </a:rPr>
              <a:t>I</a:t>
            </a:r>
            <a:r>
              <a:rPr lang="en-US" sz="1600" dirty="0">
                <a:latin typeface="Century Gothic" charset="0"/>
              </a:rPr>
              <a:t>ndustrial </a:t>
            </a:r>
            <a:r>
              <a:rPr lang="en-US" sz="1600" b="1" dirty="0">
                <a:latin typeface="Century Gothic" charset="0"/>
              </a:rPr>
              <a:t>H</a:t>
            </a:r>
            <a:r>
              <a:rPr lang="en-US" sz="1600" dirty="0">
                <a:latin typeface="Century Gothic" charset="0"/>
              </a:rPr>
              <a:t>ygienists</a:t>
            </a:r>
          </a:p>
          <a:p>
            <a:pPr>
              <a:lnSpc>
                <a:spcPct val="80000"/>
              </a:lnSpc>
              <a:spcBef>
                <a:spcPct val="20000"/>
              </a:spcBef>
              <a:buFont typeface="Arial"/>
              <a:buChar char="•"/>
            </a:pPr>
            <a:r>
              <a:rPr lang="en-US" sz="1600" b="1" dirty="0">
                <a:latin typeface="Century Gothic" charset="0"/>
              </a:rPr>
              <a:t>NIOSH</a:t>
            </a:r>
            <a:r>
              <a:rPr lang="en-US" sz="1600" dirty="0">
                <a:latin typeface="Century Gothic" charset="0"/>
              </a:rPr>
              <a:t>: </a:t>
            </a:r>
            <a:r>
              <a:rPr lang="en-US" sz="1600" b="1" dirty="0">
                <a:latin typeface="Century Gothic" charset="0"/>
              </a:rPr>
              <a:t>N</a:t>
            </a:r>
            <a:r>
              <a:rPr lang="en-US" sz="1600" dirty="0">
                <a:latin typeface="Century Gothic" charset="0"/>
              </a:rPr>
              <a:t>ational </a:t>
            </a:r>
            <a:r>
              <a:rPr lang="en-US" sz="1600" b="1" dirty="0">
                <a:latin typeface="Century Gothic" charset="0"/>
              </a:rPr>
              <a:t>I</a:t>
            </a:r>
            <a:r>
              <a:rPr lang="en-US" sz="1600" dirty="0">
                <a:latin typeface="Century Gothic" charset="0"/>
              </a:rPr>
              <a:t>nstitute of </a:t>
            </a:r>
            <a:r>
              <a:rPr lang="en-US" sz="1600" b="1" dirty="0">
                <a:latin typeface="Century Gothic" charset="0"/>
              </a:rPr>
              <a:t>O</a:t>
            </a:r>
            <a:r>
              <a:rPr lang="en-US" sz="1600" dirty="0">
                <a:latin typeface="Century Gothic" charset="0"/>
              </a:rPr>
              <a:t>ccupational </a:t>
            </a:r>
            <a:r>
              <a:rPr lang="en-US" sz="1600" b="1" dirty="0">
                <a:latin typeface="Century Gothic" charset="0"/>
              </a:rPr>
              <a:t>S</a:t>
            </a:r>
            <a:r>
              <a:rPr lang="en-US" sz="1600" dirty="0">
                <a:latin typeface="Century Gothic" charset="0"/>
              </a:rPr>
              <a:t>afety and </a:t>
            </a:r>
            <a:r>
              <a:rPr lang="en-US" sz="1600" b="1" dirty="0">
                <a:latin typeface="Century Gothic" charset="0"/>
              </a:rPr>
              <a:t>H</a:t>
            </a:r>
            <a:r>
              <a:rPr lang="en-US" sz="1600" dirty="0">
                <a:latin typeface="Century Gothic" charset="0"/>
              </a:rPr>
              <a:t>ealth</a:t>
            </a:r>
          </a:p>
          <a:p>
            <a:pPr>
              <a:lnSpc>
                <a:spcPct val="80000"/>
              </a:lnSpc>
              <a:spcBef>
                <a:spcPct val="20000"/>
              </a:spcBef>
              <a:buFont typeface="Arial"/>
              <a:buChar char="•"/>
            </a:pPr>
            <a:r>
              <a:rPr lang="en-US" sz="1600" b="1" dirty="0">
                <a:latin typeface="Century Gothic" charset="0"/>
              </a:rPr>
              <a:t>OSHA</a:t>
            </a:r>
            <a:r>
              <a:rPr lang="en-US" sz="1600" dirty="0">
                <a:latin typeface="Century Gothic" charset="0"/>
              </a:rPr>
              <a:t>: </a:t>
            </a:r>
            <a:r>
              <a:rPr lang="en-US" sz="1600" b="1" dirty="0">
                <a:latin typeface="Century Gothic" charset="0"/>
              </a:rPr>
              <a:t>O</a:t>
            </a:r>
            <a:r>
              <a:rPr lang="en-US" sz="1600" dirty="0">
                <a:latin typeface="Century Gothic" charset="0"/>
              </a:rPr>
              <a:t>ccupational </a:t>
            </a:r>
            <a:r>
              <a:rPr lang="en-US" sz="1600" b="1" dirty="0">
                <a:latin typeface="Century Gothic" charset="0"/>
              </a:rPr>
              <a:t>S</a:t>
            </a:r>
            <a:r>
              <a:rPr lang="en-US" sz="1600" dirty="0">
                <a:latin typeface="Century Gothic" charset="0"/>
              </a:rPr>
              <a:t>afety and </a:t>
            </a:r>
            <a:r>
              <a:rPr lang="en-US" sz="1600" b="1" dirty="0">
                <a:latin typeface="Century Gothic" charset="0"/>
              </a:rPr>
              <a:t>H</a:t>
            </a:r>
            <a:r>
              <a:rPr lang="en-US" sz="1600" dirty="0">
                <a:latin typeface="Century Gothic" charset="0"/>
              </a:rPr>
              <a:t>ealth </a:t>
            </a:r>
            <a:r>
              <a:rPr lang="en-US" sz="1600" b="1" dirty="0">
                <a:latin typeface="Century Gothic" charset="0"/>
              </a:rPr>
              <a:t>A</a:t>
            </a:r>
            <a:r>
              <a:rPr lang="en-US" sz="1600" dirty="0">
                <a:latin typeface="Century Gothic" charset="0"/>
              </a:rPr>
              <a:t>dministration</a:t>
            </a:r>
          </a:p>
          <a:p>
            <a:pPr marL="0" indent="0">
              <a:lnSpc>
                <a:spcPct val="80000"/>
              </a:lnSpc>
              <a:spcBef>
                <a:spcPct val="20000"/>
              </a:spcBef>
            </a:pPr>
            <a:r>
              <a:rPr lang="en-US" sz="2000" dirty="0">
                <a:latin typeface="Century Gothic" charset="0"/>
              </a:rPr>
              <a:t>	</a:t>
            </a:r>
          </a:p>
          <a:p>
            <a:pPr marL="1371600" lvl="3" indent="0">
              <a:lnSpc>
                <a:spcPct val="70000"/>
              </a:lnSpc>
              <a:spcBef>
                <a:spcPct val="20000"/>
              </a:spcBef>
            </a:pPr>
            <a:br>
              <a:rPr lang="en-US" sz="1600" i="1" dirty="0">
                <a:latin typeface="Century Gothic" charset="0"/>
              </a:rPr>
            </a:br>
            <a:endParaRPr lang="en-US" sz="1800" dirty="0">
              <a:latin typeface="Century Gothic" charset="0"/>
            </a:endParaRPr>
          </a:p>
        </p:txBody>
      </p:sp>
    </p:spTree>
  </p:cSld>
  <p:clrMapOvr>
    <a:masterClrMapping/>
  </p:clrMapOvr>
  <p:transition>
    <p:zo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Number Placeholder 2"/>
          <p:cNvSpPr>
            <a:spLocks noGrp="1" noChangeArrowheads="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700">
                <a:solidFill>
                  <a:schemeClr val="tx1"/>
                </a:solidFill>
                <a:latin typeface="Verdana" charset="0"/>
                <a:ea typeface="ＭＳ Ｐゴシック" charset="0"/>
                <a:cs typeface="ＭＳ Ｐゴシック" charset="0"/>
              </a:defRPr>
            </a:lvl1pPr>
            <a:lvl2pPr marL="742950" indent="-285750">
              <a:defRPr sz="2700">
                <a:solidFill>
                  <a:schemeClr val="tx1"/>
                </a:solidFill>
                <a:latin typeface="Verdana" charset="0"/>
                <a:ea typeface="ＭＳ Ｐゴシック" charset="0"/>
              </a:defRPr>
            </a:lvl2pPr>
            <a:lvl3pPr marL="1143000" indent="-228600">
              <a:defRPr sz="2700">
                <a:solidFill>
                  <a:schemeClr val="tx1"/>
                </a:solidFill>
                <a:latin typeface="Verdana" charset="0"/>
                <a:ea typeface="ＭＳ Ｐゴシック" charset="0"/>
              </a:defRPr>
            </a:lvl3pPr>
            <a:lvl4pPr marL="1600200" indent="-228600">
              <a:defRPr sz="2700">
                <a:solidFill>
                  <a:schemeClr val="tx1"/>
                </a:solidFill>
                <a:latin typeface="Verdana" charset="0"/>
                <a:ea typeface="ＭＳ Ｐゴシック" charset="0"/>
              </a:defRPr>
            </a:lvl4pPr>
            <a:lvl5pPr marL="2057400" indent="-2286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fld id="{B53ABD0F-1F5A-BE42-ABB0-471BA8DF10B5}" type="slidenum">
              <a:rPr lang="en-US" sz="1000">
                <a:solidFill>
                  <a:srgbClr val="898989"/>
                </a:solidFill>
                <a:latin typeface="Century Gothic" charset="0"/>
              </a:rPr>
              <a:pPr/>
              <a:t>9</a:t>
            </a:fld>
            <a:endParaRPr lang="en-US" sz="1000">
              <a:solidFill>
                <a:srgbClr val="898989"/>
              </a:solidFill>
              <a:latin typeface="Century Gothic" charset="0"/>
            </a:endParaRPr>
          </a:p>
        </p:txBody>
      </p:sp>
      <p:sp>
        <p:nvSpPr>
          <p:cNvPr id="26626" name="Title 1"/>
          <p:cNvSpPr txBox="1">
            <a:spLocks/>
          </p:cNvSpPr>
          <p:nvPr/>
        </p:nvSpPr>
        <p:spPr bwMode="auto">
          <a:xfrm>
            <a:off x="1069975" y="301625"/>
            <a:ext cx="7772400" cy="603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defTabSz="457200">
              <a:defRPr sz="2700">
                <a:solidFill>
                  <a:schemeClr val="tx1"/>
                </a:solidFill>
                <a:latin typeface="Verdana" charset="0"/>
                <a:ea typeface="ＭＳ Ｐゴシック" charset="0"/>
                <a:cs typeface="ＭＳ Ｐゴシック" charset="0"/>
              </a:defRPr>
            </a:lvl1pPr>
            <a:lvl2pPr marL="742950" indent="-285750" defTabSz="457200">
              <a:defRPr sz="2700">
                <a:solidFill>
                  <a:schemeClr val="tx1"/>
                </a:solidFill>
                <a:latin typeface="Verdana" charset="0"/>
                <a:ea typeface="ＭＳ Ｐゴシック" charset="0"/>
              </a:defRPr>
            </a:lvl2pPr>
            <a:lvl3pPr marL="1143000" indent="-228600" defTabSz="457200">
              <a:defRPr sz="2700">
                <a:solidFill>
                  <a:schemeClr val="tx1"/>
                </a:solidFill>
                <a:latin typeface="Verdana" charset="0"/>
                <a:ea typeface="ＭＳ Ｐゴシック" charset="0"/>
              </a:defRPr>
            </a:lvl3pPr>
            <a:lvl4pPr marL="1600200" indent="-228600" defTabSz="457200">
              <a:defRPr sz="2700">
                <a:solidFill>
                  <a:schemeClr val="tx1"/>
                </a:solidFill>
                <a:latin typeface="Verdana" charset="0"/>
                <a:ea typeface="ＭＳ Ｐゴシック" charset="0"/>
              </a:defRPr>
            </a:lvl4pPr>
            <a:lvl5pPr marL="2057400" indent="-228600" defTabSz="4572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algn="ctr"/>
            <a:r>
              <a:rPr lang="en-US" sz="4400">
                <a:latin typeface="Arial" charset="0"/>
                <a:cs typeface="Arial" charset="0"/>
              </a:rPr>
              <a:t>Inerts</a:t>
            </a:r>
          </a:p>
        </p:txBody>
      </p:sp>
      <p:sp>
        <p:nvSpPr>
          <p:cNvPr id="26627" name="Content Placeholder 2"/>
          <p:cNvSpPr txBox="1">
            <a:spLocks noChangeArrowheads="1"/>
          </p:cNvSpPr>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defTabSz="457200">
              <a:defRPr sz="2700">
                <a:solidFill>
                  <a:schemeClr val="tx1"/>
                </a:solidFill>
                <a:latin typeface="Verdana" charset="0"/>
                <a:ea typeface="ＭＳ Ｐゴシック" charset="0"/>
                <a:cs typeface="ＭＳ Ｐゴシック" charset="0"/>
              </a:defRPr>
            </a:lvl1pPr>
            <a:lvl2pPr marL="742950" indent="-285750" defTabSz="457200">
              <a:defRPr sz="2700">
                <a:solidFill>
                  <a:schemeClr val="tx1"/>
                </a:solidFill>
                <a:latin typeface="Verdana" charset="0"/>
                <a:ea typeface="ＭＳ Ｐゴシック" charset="0"/>
              </a:defRPr>
            </a:lvl2pPr>
            <a:lvl3pPr marL="1143000" indent="-228600" defTabSz="457200">
              <a:defRPr sz="2700">
                <a:solidFill>
                  <a:schemeClr val="tx1"/>
                </a:solidFill>
                <a:latin typeface="Verdana" charset="0"/>
                <a:ea typeface="ＭＳ Ｐゴシック" charset="0"/>
              </a:defRPr>
            </a:lvl3pPr>
            <a:lvl4pPr marL="1600200" indent="-228600" defTabSz="457200">
              <a:defRPr sz="2700">
                <a:solidFill>
                  <a:schemeClr val="tx1"/>
                </a:solidFill>
                <a:latin typeface="Verdana" charset="0"/>
                <a:ea typeface="ＭＳ Ｐゴシック" charset="0"/>
              </a:defRPr>
            </a:lvl4pPr>
            <a:lvl5pPr marL="2057400" indent="-228600" defTabSz="457200">
              <a:defRPr sz="2700">
                <a:solidFill>
                  <a:schemeClr val="tx1"/>
                </a:solidFill>
                <a:latin typeface="Verdana" charset="0"/>
                <a:ea typeface="ＭＳ Ｐゴシック" charset="0"/>
              </a:defRPr>
            </a:lvl5pPr>
            <a:lvl6pPr marL="2514600" indent="-228600" eaLnBrk="0" fontAlgn="base" hangingPunct="0">
              <a:spcBef>
                <a:spcPct val="0"/>
              </a:spcBef>
              <a:spcAft>
                <a:spcPct val="0"/>
              </a:spcAft>
              <a:defRPr sz="2700">
                <a:solidFill>
                  <a:schemeClr val="tx1"/>
                </a:solidFill>
                <a:latin typeface="Verdana" charset="0"/>
                <a:ea typeface="ＭＳ Ｐゴシック" charset="0"/>
              </a:defRPr>
            </a:lvl6pPr>
            <a:lvl7pPr marL="2971800" indent="-228600" eaLnBrk="0" fontAlgn="base" hangingPunct="0">
              <a:spcBef>
                <a:spcPct val="0"/>
              </a:spcBef>
              <a:spcAft>
                <a:spcPct val="0"/>
              </a:spcAft>
              <a:defRPr sz="2700">
                <a:solidFill>
                  <a:schemeClr val="tx1"/>
                </a:solidFill>
                <a:latin typeface="Verdana" charset="0"/>
                <a:ea typeface="ＭＳ Ｐゴシック" charset="0"/>
              </a:defRPr>
            </a:lvl7pPr>
            <a:lvl8pPr marL="3429000" indent="-228600" eaLnBrk="0" fontAlgn="base" hangingPunct="0">
              <a:spcBef>
                <a:spcPct val="0"/>
              </a:spcBef>
              <a:spcAft>
                <a:spcPct val="0"/>
              </a:spcAft>
              <a:defRPr sz="2700">
                <a:solidFill>
                  <a:schemeClr val="tx1"/>
                </a:solidFill>
                <a:latin typeface="Verdana" charset="0"/>
                <a:ea typeface="ＭＳ Ｐゴシック" charset="0"/>
              </a:defRPr>
            </a:lvl8pPr>
            <a:lvl9pPr marL="3886200" indent="-228600" eaLnBrk="0" fontAlgn="base" hangingPunct="0">
              <a:spcBef>
                <a:spcPct val="0"/>
              </a:spcBef>
              <a:spcAft>
                <a:spcPct val="0"/>
              </a:spcAft>
              <a:defRPr sz="2700">
                <a:solidFill>
                  <a:schemeClr val="tx1"/>
                </a:solidFill>
                <a:latin typeface="Verdana" charset="0"/>
                <a:ea typeface="ＭＳ Ｐゴシック" charset="0"/>
              </a:defRPr>
            </a:lvl9pPr>
          </a:lstStyle>
          <a:p>
            <a:pPr>
              <a:spcBef>
                <a:spcPct val="20000"/>
              </a:spcBef>
              <a:buFont typeface="Arial" charset="0"/>
              <a:buChar char="•"/>
            </a:pPr>
            <a:r>
              <a:rPr lang="en-US" sz="3200" dirty="0">
                <a:latin typeface="Century Gothic" charset="0"/>
              </a:rPr>
              <a:t>Oxygen deficiency</a:t>
            </a:r>
          </a:p>
          <a:p>
            <a:pPr lvl="1">
              <a:spcBef>
                <a:spcPct val="20000"/>
              </a:spcBef>
              <a:buFont typeface="Arial" charset="0"/>
              <a:buChar char="–"/>
            </a:pPr>
            <a:r>
              <a:rPr lang="en-US" sz="2800" dirty="0">
                <a:latin typeface="Century Gothic" charset="0"/>
              </a:rPr>
              <a:t>Permissible Low Levels Exposure</a:t>
            </a:r>
          </a:p>
          <a:p>
            <a:pPr marL="1257300" lvl="2" indent="-342900">
              <a:spcBef>
                <a:spcPct val="20000"/>
              </a:spcBef>
              <a:buFont typeface="Wingdings" charset="2"/>
              <a:buChar char="ü"/>
            </a:pPr>
            <a:r>
              <a:rPr lang="en-US" sz="2400" dirty="0">
                <a:latin typeface="Century Gothic" charset="0"/>
              </a:rPr>
              <a:t>Oxygen sensor used to measure the displacement of oxygen by an inert compound</a:t>
            </a:r>
          </a:p>
          <a:p>
            <a:pPr marL="1257300" lvl="2" indent="-342900">
              <a:spcBef>
                <a:spcPct val="20000"/>
              </a:spcBef>
              <a:buFont typeface="Wingdings" charset="2"/>
              <a:buChar char="ü"/>
            </a:pPr>
            <a:r>
              <a:rPr lang="en-US" sz="2400" dirty="0">
                <a:latin typeface="Century Gothic" charset="0"/>
              </a:rPr>
              <a:t>Typical first alarm points at 19.5% Vol. or</a:t>
            </a:r>
            <a:br>
              <a:rPr lang="en-US" sz="2400" dirty="0">
                <a:latin typeface="Century Gothic" charset="0"/>
              </a:rPr>
            </a:br>
            <a:r>
              <a:rPr lang="en-US" sz="2400" dirty="0">
                <a:latin typeface="Century Gothic" charset="0"/>
              </a:rPr>
              <a:t>18.0% Vol. (Decreasing Alarm Logic)</a:t>
            </a:r>
          </a:p>
        </p:txBody>
      </p:sp>
    </p:spTree>
  </p:cSld>
  <p:clrMapOvr>
    <a:masterClrMapping/>
  </p:clrMapOvr>
  <p:transition>
    <p:zoom/>
  </p:transition>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ummer">
      <a:majorFont>
        <a:latin typeface="Century Gothic"/>
        <a:ea typeface=""/>
        <a:cs typeface=""/>
        <a:font script="Jpan" typeface="ヒラギノ丸ゴ Pro W4"/>
        <a:font script="Hans" typeface="宋体"/>
        <a:font script="Hant" typeface="新細明體"/>
      </a:majorFont>
      <a:minorFont>
        <a:latin typeface="Century Gothic"/>
        <a:ea typeface=""/>
        <a:cs typeface=""/>
        <a:font script="Jpan" typeface="ヒラギノ丸ゴ Pro W4"/>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Theme1.thmx</Template>
  <TotalTime>42905</TotalTime>
  <Words>1775</Words>
  <Application>Microsoft Macintosh PowerPoint</Application>
  <PresentationFormat>On-screen Show (4:3)</PresentationFormat>
  <Paragraphs>376</Paragraphs>
  <Slides>57</Slides>
  <Notes>30</Notes>
  <HiddenSlides>0</HiddenSlides>
  <MMClips>0</MMClips>
  <ScaleCrop>false</ScaleCrop>
  <HeadingPairs>
    <vt:vector size="10" baseType="variant">
      <vt:variant>
        <vt:lpstr>Fonts Used</vt:lpstr>
      </vt:variant>
      <vt:variant>
        <vt:i4>9</vt:i4>
      </vt:variant>
      <vt:variant>
        <vt:lpstr>Theme</vt:lpstr>
      </vt:variant>
      <vt:variant>
        <vt:i4>1</vt:i4>
      </vt:variant>
      <vt:variant>
        <vt:lpstr>Embedded OLE Servers</vt:lpstr>
      </vt:variant>
      <vt:variant>
        <vt:i4>2</vt:i4>
      </vt:variant>
      <vt:variant>
        <vt:lpstr>Slide Titles</vt:lpstr>
      </vt:variant>
      <vt:variant>
        <vt:i4>57</vt:i4>
      </vt:variant>
      <vt:variant>
        <vt:lpstr>Custom Shows</vt:lpstr>
      </vt:variant>
      <vt:variant>
        <vt:i4>4</vt:i4>
      </vt:variant>
    </vt:vector>
  </HeadingPairs>
  <TitlesOfParts>
    <vt:vector size="73" baseType="lpstr">
      <vt:lpstr>Arial</vt:lpstr>
      <vt:lpstr>Book Antiqua</vt:lpstr>
      <vt:lpstr>Calibri</vt:lpstr>
      <vt:lpstr>Century Gothic</vt:lpstr>
      <vt:lpstr>Courier New</vt:lpstr>
      <vt:lpstr>Times</vt:lpstr>
      <vt:lpstr>Times New Roman</vt:lpstr>
      <vt:lpstr>Verdana</vt:lpstr>
      <vt:lpstr>Wingdings</vt:lpstr>
      <vt:lpstr>Theme1</vt:lpstr>
      <vt:lpstr>Worksheet</vt:lpstr>
      <vt:lpstr>Document</vt:lpstr>
      <vt:lpstr>Gas Detection Basics </vt:lpstr>
      <vt:lpstr>Safety vs Process Control</vt:lpstr>
      <vt:lpstr>Types of Gases/Compounds</vt:lpstr>
      <vt:lpstr>Product Family</vt:lpstr>
      <vt:lpstr>PowerPoint Presentation</vt:lpstr>
      <vt:lpstr>Flammability Band</vt:lpstr>
      <vt:lpstr>Area Classifications</vt:lpstr>
      <vt:lpstr>PowerPoint Presentation</vt:lpstr>
      <vt:lpstr>PowerPoint Presentation</vt:lpstr>
      <vt:lpstr>Sensor Technologies</vt:lpstr>
      <vt:lpstr>Sensor Technologies</vt:lpstr>
      <vt:lpstr>Sensor Technologies</vt:lpstr>
      <vt:lpstr>Intrinsic Safety</vt:lpstr>
      <vt:lpstr>Explosion Proof</vt:lpstr>
      <vt:lpstr>Catalytic Bead Combustible Gas Sensor</vt:lpstr>
      <vt:lpstr>Principle of Operation</vt:lpstr>
      <vt:lpstr>Catalytic Bead Sensor</vt:lpstr>
      <vt:lpstr>Catalytic Bead Sensor</vt:lpstr>
      <vt:lpstr>Catalytic Oxidation</vt:lpstr>
      <vt:lpstr>Catalytic Bead Sensor</vt:lpstr>
      <vt:lpstr>Catalytic Bead Sensor</vt:lpstr>
      <vt:lpstr>Adjusting Sensor Current  (S2-Series)</vt:lpstr>
      <vt:lpstr>Catalytic Bead Sensor</vt:lpstr>
      <vt:lpstr>Catalytic Bead Sensor</vt:lpstr>
      <vt:lpstr>Vapor Pressure</vt:lpstr>
      <vt:lpstr>Hydrocarbon Comparison</vt:lpstr>
      <vt:lpstr>Common Failures</vt:lpstr>
      <vt:lpstr>Common failures</vt:lpstr>
      <vt:lpstr>Thermal Conductivity Gas Sensor</vt:lpstr>
      <vt:lpstr>Thermal Conductivity</vt:lpstr>
      <vt:lpstr>TC Troubleshooting</vt:lpstr>
      <vt:lpstr>Galvanic Oxygen Gas Sensor</vt:lpstr>
      <vt:lpstr>Galvanic Sensor  Principle of Operation</vt:lpstr>
      <vt:lpstr>Galvanic Oxygen Sensor</vt:lpstr>
      <vt:lpstr>Oxygen Sensor Troubleshooting</vt:lpstr>
      <vt:lpstr>Capillary Oxygen Sensor</vt:lpstr>
      <vt:lpstr>Capillary Oxygen Sensor</vt:lpstr>
      <vt:lpstr>Metal Oxide Semiconductor Gas Sensor</vt:lpstr>
      <vt:lpstr>MOS Sensor</vt:lpstr>
      <vt:lpstr>MOS Troubleshooting</vt:lpstr>
      <vt:lpstr>MOS Sensor</vt:lpstr>
      <vt:lpstr>Infrared Gas Sensor</vt:lpstr>
      <vt:lpstr>Sample Draw NDIR Sensor</vt:lpstr>
      <vt:lpstr>Diffusion IR Sensor</vt:lpstr>
      <vt:lpstr>NDIR Troubleshooting</vt:lpstr>
      <vt:lpstr>Photo Ionization Detector</vt:lpstr>
      <vt:lpstr>Partial List of PID Detectable Compounds</vt:lpstr>
      <vt:lpstr>PowerPoint Presentation</vt:lpstr>
      <vt:lpstr>Electrochemical Toxic Gas Sensor</vt:lpstr>
      <vt:lpstr>Electrochemical Sensors</vt:lpstr>
      <vt:lpstr>Electrochemical Sensors</vt:lpstr>
      <vt:lpstr>Electrochemical Sensors</vt:lpstr>
      <vt:lpstr>Electrochemical Sensors</vt:lpstr>
      <vt:lpstr>Sensor Troubleshooting</vt:lpstr>
      <vt:lpstr>Sensor Troubleshooting</vt:lpstr>
      <vt:lpstr>Understanding Date Codes</vt:lpstr>
      <vt:lpstr>Questions?</vt:lpstr>
      <vt:lpstr>Corporate Overview</vt:lpstr>
      <vt:lpstr>Life Sciences</vt:lpstr>
      <vt:lpstr>Optical Technologies</vt:lpstr>
      <vt:lpstr>Measurement &amp; Control</vt:lpstr>
    </vt:vector>
  </TitlesOfParts>
  <Company>©2002 Thermo Electron Corporation • All Rights Reserved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mdd</dc:creator>
  <cp:lastModifiedBy>Mike Johnson</cp:lastModifiedBy>
  <cp:revision>1352</cp:revision>
  <cp:lastPrinted>2019-02-07T21:02:08Z</cp:lastPrinted>
  <dcterms:created xsi:type="dcterms:W3CDTF">2000-05-30T01:39:29Z</dcterms:created>
  <dcterms:modified xsi:type="dcterms:W3CDTF">2021-11-09T02:12:18Z</dcterms:modified>
</cp:coreProperties>
</file>