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52" r:id="rId3"/>
    <p:sldId id="313" r:id="rId4"/>
    <p:sldId id="353" r:id="rId5"/>
    <p:sldId id="328" r:id="rId6"/>
    <p:sldId id="335" r:id="rId7"/>
    <p:sldId id="314" r:id="rId8"/>
    <p:sldId id="333" r:id="rId9"/>
    <p:sldId id="304" r:id="rId10"/>
    <p:sldId id="351" r:id="rId11"/>
    <p:sldId id="346" r:id="rId12"/>
    <p:sldId id="362" r:id="rId13"/>
    <p:sldId id="327" r:id="rId14"/>
    <p:sldId id="261" r:id="rId15"/>
    <p:sldId id="347" r:id="rId16"/>
    <p:sldId id="361" r:id="rId17"/>
    <p:sldId id="264" r:id="rId18"/>
    <p:sldId id="348" r:id="rId19"/>
    <p:sldId id="360" r:id="rId20"/>
    <p:sldId id="338" r:id="rId21"/>
    <p:sldId id="300" r:id="rId22"/>
    <p:sldId id="299" r:id="rId23"/>
    <p:sldId id="297" r:id="rId24"/>
    <p:sldId id="295" r:id="rId25"/>
    <p:sldId id="294" r:id="rId26"/>
    <p:sldId id="296" r:id="rId27"/>
    <p:sldId id="293" r:id="rId28"/>
    <p:sldId id="349" r:id="rId29"/>
    <p:sldId id="354" r:id="rId30"/>
    <p:sldId id="269" r:id="rId31"/>
    <p:sldId id="272" r:id="rId32"/>
    <p:sldId id="273" r:id="rId33"/>
    <p:sldId id="303" r:id="rId34"/>
    <p:sldId id="302" r:id="rId35"/>
    <p:sldId id="355" r:id="rId36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FF5"/>
    <a:srgbClr val="FFFF00"/>
    <a:srgbClr val="FFFFCC"/>
    <a:srgbClr val="0000FF"/>
    <a:srgbClr val="FDEFE3"/>
    <a:srgbClr val="FF9999"/>
    <a:srgbClr val="FEE898"/>
    <a:srgbClr val="FF8989"/>
    <a:srgbClr val="FFCC00"/>
    <a:srgbClr val="F1F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403" autoAdjust="0"/>
    <p:restoredTop sz="90359" autoAdjust="0"/>
  </p:normalViewPr>
  <p:slideViewPr>
    <p:cSldViewPr>
      <p:cViewPr varScale="1">
        <p:scale>
          <a:sx n="141" d="100"/>
          <a:sy n="141" d="100"/>
        </p:scale>
        <p:origin x="27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84" d="100"/>
        <a:sy n="84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1613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5C0EA469-8E27-4F19-84A9-59770F769E5F}">
      <dgm:prSet phldrT="[テキスト]"/>
      <dgm:spPr/>
      <dgm:t>
        <a:bodyPr/>
        <a:lstStyle/>
        <a:p>
          <a:r>
            <a:rPr kumimoji="1" lang="en-US" altLang="ja-JP" dirty="0"/>
            <a:t>Mixing</a:t>
          </a:r>
        </a:p>
      </dgm:t>
    </dgm:pt>
    <dgm:pt modelId="{49E179FD-2206-4A3F-9DE4-9389272ED30A}" type="par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D84FC871-F679-46D4-9DB7-1A6BDE1E6D00}" type="sib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34129EAD-6C87-4B5A-8311-F5A050CF843F}">
      <dgm:prSet phldrT="[テキスト]"/>
      <dgm:spPr/>
      <dgm:t>
        <a:bodyPr/>
        <a:lstStyle/>
        <a:p>
          <a:r>
            <a:rPr kumimoji="1" lang="en-US" altLang="ja-JP" dirty="0"/>
            <a:t>Coating</a:t>
          </a:r>
          <a:endParaRPr kumimoji="1" lang="ja-JP" altLang="en-US" dirty="0"/>
        </a:p>
      </dgm:t>
    </dgm:pt>
    <dgm:pt modelId="{ECAF07E1-F959-467E-9758-BE8FF0C8C210}" type="par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A922BC9E-8917-4C6B-9219-65495AF39FCA}" type="sib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86FB2CC3-768E-49D8-B865-6CFDAFD61673}">
      <dgm:prSet phldrT="[テキスト]" custT="1"/>
      <dgm:spPr>
        <a:solidFill>
          <a:srgbClr val="FFFF00"/>
        </a:solidFill>
      </dgm:spPr>
      <dgm:t>
        <a:bodyPr/>
        <a:lstStyle/>
        <a:p>
          <a:r>
            <a:rPr kumimoji="1" lang="en-US" altLang="ja-JP" sz="1800" b="1" u="sng" dirty="0">
              <a:solidFill>
                <a:srgbClr val="FF0000"/>
              </a:solidFill>
            </a:rPr>
            <a:t>Drying</a:t>
          </a:r>
          <a:endParaRPr kumimoji="1" lang="ja-JP" altLang="en-US" sz="1800" b="1" u="sng" dirty="0">
            <a:solidFill>
              <a:srgbClr val="FF0000"/>
            </a:solidFill>
          </a:endParaRPr>
        </a:p>
      </dgm:t>
    </dgm:pt>
    <dgm:pt modelId="{1EBF28A6-6A55-42EC-A39B-A32B0B7F910C}" type="par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BDB23706-E6CC-4C43-A493-F54B37D3DB77}" type="sib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329BA5F4-5BD9-4A0B-9D76-8BA4AD451A4F}">
      <dgm:prSet/>
      <dgm:spPr/>
      <dgm:t>
        <a:bodyPr/>
        <a:lstStyle/>
        <a:p>
          <a:r>
            <a:rPr kumimoji="1" lang="en-US" altLang="ja-JP" dirty="0"/>
            <a:t>Calendering</a:t>
          </a:r>
          <a:endParaRPr kumimoji="1" lang="ja-JP" altLang="en-US" dirty="0"/>
        </a:p>
      </dgm:t>
    </dgm:pt>
    <dgm:pt modelId="{BF786ADD-7D71-4921-9C1A-ED8ABB328BF4}" type="par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EB4311B0-9F7D-47AC-8A8C-82CA13D40BFD}" type="sib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Slitting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Vacuum drying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862610B-7C6E-40A4-80CE-0045B002246F}" type="pres">
      <dgm:prSet presAssocID="{5C0EA469-8E27-4F19-84A9-59770F769E5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62823CE-2D95-43AC-8C3E-1A958FC065DD}" type="pres">
      <dgm:prSet presAssocID="{D84FC871-F679-46D4-9DB7-1A6BDE1E6D00}" presName="parTxOnlySpace" presStyleCnt="0"/>
      <dgm:spPr/>
    </dgm:pt>
    <dgm:pt modelId="{76523A1C-E2B9-4AF9-8FC4-437132701FB6}" type="pres">
      <dgm:prSet presAssocID="{34129EAD-6C87-4B5A-8311-F5A050CF843F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20A6F30-961A-41C6-8783-E28C81B0A3F9}" type="pres">
      <dgm:prSet presAssocID="{A922BC9E-8917-4C6B-9219-65495AF39FCA}" presName="parTxOnlySpace" presStyleCnt="0"/>
      <dgm:spPr/>
    </dgm:pt>
    <dgm:pt modelId="{A2E0CC5A-3C2C-436D-84D4-3A05EF03A85A}" type="pres">
      <dgm:prSet presAssocID="{86FB2CC3-768E-49D8-B865-6CFDAFD6167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16D5017-CC22-42E3-95FA-EC3D8D3783D7}" type="pres">
      <dgm:prSet presAssocID="{BDB23706-E6CC-4C43-A493-F54B37D3DB77}" presName="parTxOnlySpace" presStyleCnt="0"/>
      <dgm:spPr/>
    </dgm:pt>
    <dgm:pt modelId="{19B52DFB-174C-416B-8CE7-0EA748C55443}" type="pres">
      <dgm:prSet presAssocID="{329BA5F4-5BD9-4A0B-9D76-8BA4AD451A4F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1D60380-24FA-46EC-9B19-7851FF200954}" type="pres">
      <dgm:prSet presAssocID="{EB4311B0-9F7D-47AC-8A8C-82CA13D40BFD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8497226-D258-4861-969D-9577CF42E01B}" type="presOf" srcId="{86FB2CC3-768E-49D8-B865-6CFDAFD61673}" destId="{A2E0CC5A-3C2C-436D-84D4-3A05EF03A85A}" srcOrd="0" destOrd="0" presId="urn:microsoft.com/office/officeart/2005/8/layout/chevron1"/>
    <dgm:cxn modelId="{E4EF0F4F-49C0-4EA9-B15A-7FEA63D765F0}" type="presOf" srcId="{329BA5F4-5BD9-4A0B-9D76-8BA4AD451A4F}" destId="{19B52DFB-174C-416B-8CE7-0EA748C55443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A37AC58-5B67-491F-B802-3C91B06F04E7}" srcId="{CCC86086-AE36-485D-B9CB-0385F14DB348}" destId="{5C0EA469-8E27-4F19-84A9-59770F769E5F}" srcOrd="0" destOrd="0" parTransId="{49E179FD-2206-4A3F-9DE4-9389272ED30A}" sibTransId="{D84FC871-F679-46D4-9DB7-1A6BDE1E6D00}"/>
    <dgm:cxn modelId="{97E6A55F-B8AB-4905-A55F-656C96BAE96A}" type="presOf" srcId="{34129EAD-6C87-4B5A-8311-F5A050CF843F}" destId="{76523A1C-E2B9-4AF9-8FC4-437132701FB6}" srcOrd="0" destOrd="0" presId="urn:microsoft.com/office/officeart/2005/8/layout/chevron1"/>
    <dgm:cxn modelId="{C30CFF65-5517-44A8-A2D8-00566AC95EB9}" srcId="{CCC86086-AE36-485D-B9CB-0385F14DB348}" destId="{28D7052B-4465-414E-AD31-7A2F527C958F}" srcOrd="5" destOrd="0" parTransId="{BF7B8967-BFA7-4BD0-9AAB-54792796AC19}" sibTransId="{99C9B157-1092-4D8E-9D32-699AD0CC2974}"/>
    <dgm:cxn modelId="{BE44EB8B-7ACB-4FB2-800B-537429B67EEF}" srcId="{CCC86086-AE36-485D-B9CB-0385F14DB348}" destId="{34129EAD-6C87-4B5A-8311-F5A050CF843F}" srcOrd="1" destOrd="0" parTransId="{ECAF07E1-F959-467E-9758-BE8FF0C8C210}" sibTransId="{A922BC9E-8917-4C6B-9219-65495AF39FCA}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49CAB9A-1241-48F0-8BA1-F32C8B54E9A1}" type="presOf" srcId="{5C0EA469-8E27-4F19-84A9-59770F769E5F}" destId="{3862610B-7C6E-40A4-80CE-0045B002246F}" srcOrd="0" destOrd="0" presId="urn:microsoft.com/office/officeart/2005/8/layout/chevron1"/>
    <dgm:cxn modelId="{12ECD39D-C9D4-4A37-8662-D485D8171544}" srcId="{CCC86086-AE36-485D-B9CB-0385F14DB348}" destId="{DEA698E9-E74C-43B6-94A2-ED34C7B53556}" srcOrd="4" destOrd="0" parTransId="{E0A9DB48-A183-425B-9F50-ADABDC8214A9}" sibTransId="{3C291341-0DB7-42D4-8B90-FF797B58D6D4}"/>
    <dgm:cxn modelId="{5612BDA3-C7B1-486B-98A5-02EB7EA1B0F8}" srcId="{CCC86086-AE36-485D-B9CB-0385F14DB348}" destId="{329BA5F4-5BD9-4A0B-9D76-8BA4AD451A4F}" srcOrd="3" destOrd="0" parTransId="{BF786ADD-7D71-4921-9C1A-ED8ABB328BF4}" sibTransId="{EB4311B0-9F7D-47AC-8A8C-82CA13D40BFD}"/>
    <dgm:cxn modelId="{F61765AD-BE7A-4E0A-855C-28A720FA9B41}" srcId="{CCC86086-AE36-485D-B9CB-0385F14DB348}" destId="{86FB2CC3-768E-49D8-B865-6CFDAFD61673}" srcOrd="2" destOrd="0" parTransId="{1EBF28A6-6A55-42EC-A39B-A32B0B7F910C}" sibTransId="{BDB23706-E6CC-4C43-A493-F54B37D3DB77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443BCB5F-31F0-4C41-8058-5CDB9495B59E}" type="presParOf" srcId="{D60669C7-1881-47D5-A8E8-C65F679C0D1D}" destId="{3862610B-7C6E-40A4-80CE-0045B002246F}" srcOrd="0" destOrd="0" presId="urn:microsoft.com/office/officeart/2005/8/layout/chevron1"/>
    <dgm:cxn modelId="{91A261DA-4641-4479-95AE-F98C3DE2F2A3}" type="presParOf" srcId="{D60669C7-1881-47D5-A8E8-C65F679C0D1D}" destId="{C62823CE-2D95-43AC-8C3E-1A958FC065DD}" srcOrd="1" destOrd="0" presId="urn:microsoft.com/office/officeart/2005/8/layout/chevron1"/>
    <dgm:cxn modelId="{F911DAB4-E681-4DFF-8345-4AF49BFDEBDC}" type="presParOf" srcId="{D60669C7-1881-47D5-A8E8-C65F679C0D1D}" destId="{76523A1C-E2B9-4AF9-8FC4-437132701FB6}" srcOrd="2" destOrd="0" presId="urn:microsoft.com/office/officeart/2005/8/layout/chevron1"/>
    <dgm:cxn modelId="{BECA9D83-65BE-4220-96B3-313F77BDF628}" type="presParOf" srcId="{D60669C7-1881-47D5-A8E8-C65F679C0D1D}" destId="{C20A6F30-961A-41C6-8783-E28C81B0A3F9}" srcOrd="3" destOrd="0" presId="urn:microsoft.com/office/officeart/2005/8/layout/chevron1"/>
    <dgm:cxn modelId="{F8ADFAAC-B931-4DF9-8D2F-0594C4536848}" type="presParOf" srcId="{D60669C7-1881-47D5-A8E8-C65F679C0D1D}" destId="{A2E0CC5A-3C2C-436D-84D4-3A05EF03A85A}" srcOrd="4" destOrd="0" presId="urn:microsoft.com/office/officeart/2005/8/layout/chevron1"/>
    <dgm:cxn modelId="{E3A016CF-9371-4D89-B2B0-D748BA4DC3FC}" type="presParOf" srcId="{D60669C7-1881-47D5-A8E8-C65F679C0D1D}" destId="{516D5017-CC22-42E3-95FA-EC3D8D3783D7}" srcOrd="5" destOrd="0" presId="urn:microsoft.com/office/officeart/2005/8/layout/chevron1"/>
    <dgm:cxn modelId="{0DAA26C6-02A2-4CF3-BD74-0C94492DE690}" type="presParOf" srcId="{D60669C7-1881-47D5-A8E8-C65F679C0D1D}" destId="{19B52DFB-174C-416B-8CE7-0EA748C55443}" srcOrd="6" destOrd="0" presId="urn:microsoft.com/office/officeart/2005/8/layout/chevron1"/>
    <dgm:cxn modelId="{E6B8D31E-ABD1-4F53-84C9-9F71317BCFC8}" type="presParOf" srcId="{D60669C7-1881-47D5-A8E8-C65F679C0D1D}" destId="{11D60380-24FA-46EC-9B19-7851FF200954}" srcOrd="7" destOrd="0" presId="urn:microsoft.com/office/officeart/2005/8/layout/chevron1"/>
    <dgm:cxn modelId="{184562FE-990E-482A-9225-24A0A9E5F3D8}" type="presParOf" srcId="{D60669C7-1881-47D5-A8E8-C65F679C0D1D}" destId="{A59F616D-F336-4F10-89BF-6F49BA170F0E}" srcOrd="8" destOrd="0" presId="urn:microsoft.com/office/officeart/2005/8/layout/chevron1"/>
    <dgm:cxn modelId="{09A20F98-8A39-499F-BDF0-02800770C418}" type="presParOf" srcId="{D60669C7-1881-47D5-A8E8-C65F679C0D1D}" destId="{1B8871FE-2478-4480-AC47-4E2F9068398F}" srcOrd="9" destOrd="0" presId="urn:microsoft.com/office/officeart/2005/8/layout/chevron1"/>
    <dgm:cxn modelId="{FC0BAB71-F23E-42AC-BF1D-0B13ECFE2C87}" type="presParOf" srcId="{D60669C7-1881-47D5-A8E8-C65F679C0D1D}" destId="{DAD7E95F-5251-4252-8480-71ABE7B24DD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Degassing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HT aging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>
        <a:solidFill>
          <a:srgbClr val="FFFFCC"/>
        </a:solidFill>
      </dgm:spPr>
      <dgm:t>
        <a:bodyPr/>
        <a:lstStyle/>
        <a:p>
          <a:r>
            <a:rPr kumimoji="1" lang="en-US" altLang="ja-JP" b="1" u="sng" dirty="0">
              <a:solidFill>
                <a:srgbClr val="FF0000"/>
              </a:solidFill>
            </a:rPr>
            <a:t>EOL testing</a:t>
          </a:r>
          <a:endParaRPr kumimoji="1" lang="ja-JP" altLang="en-US" b="1" u="sng" dirty="0">
            <a:solidFill>
              <a:srgbClr val="FF0000"/>
            </a:solidFill>
          </a:endParaRPr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D20C3AC7-C097-4AD0-8BCE-688D6D4C6F5F}">
      <dgm:prSet/>
      <dgm:spPr/>
      <dgm:t>
        <a:bodyPr/>
        <a:lstStyle/>
        <a:p>
          <a:r>
            <a:rPr kumimoji="1" lang="en-US" altLang="ja-JP" dirty="0"/>
            <a:t>Formation</a:t>
          </a:r>
          <a:endParaRPr kumimoji="1" lang="ja-JP" altLang="en-US" dirty="0"/>
        </a:p>
      </dgm:t>
    </dgm:pt>
    <dgm:pt modelId="{C6AA7F87-40E4-426B-94FC-2284FB068C05}" type="par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0DA6581D-57B7-4D5F-AD37-6187546876E8}" type="sib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ABC6AD9-8799-48BD-9132-007785A14E1A}" type="pres">
      <dgm:prSet presAssocID="{D20C3AC7-C097-4AD0-8BCE-688D6D4C6F5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31CE00-923B-4EFA-9032-7EF3133318F7}" type="pres">
      <dgm:prSet presAssocID="{0DA6581D-57B7-4D5F-AD37-6187546876E8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50A85-B468-4A8A-B35C-115E1AA0553B}" type="pres">
      <dgm:prSet presAssocID="{99C9B157-1092-4D8E-9D32-699AD0CC2974}" presName="parTxOnlySpace" presStyleCnt="0"/>
      <dgm:spPr/>
    </dgm:pt>
    <dgm:pt modelId="{A5EADA05-6266-4DAF-ABB6-497C2969CEFB}" type="pres">
      <dgm:prSet presAssocID="{C41F1C44-DAD9-411E-AD9A-44FAF518205B}" presName="parTxOnly" presStyleLbl="node1" presStyleIdx="3" presStyleCnt="4" custLinFactNeighborX="821">
        <dgm:presLayoutVars>
          <dgm:chMax val="0"/>
          <dgm:chPref val="0"/>
          <dgm:bulletEnabled val="1"/>
        </dgm:presLayoutVars>
      </dgm:prSet>
      <dgm:spPr/>
    </dgm:pt>
  </dgm:ptLst>
  <dgm:cxnLst>
    <dgm:cxn modelId="{E74A631B-5D03-443E-930F-C372F1043E8C}" type="presOf" srcId="{D20C3AC7-C097-4AD0-8BCE-688D6D4C6F5F}" destId="{3ABC6AD9-8799-48BD-9132-007785A14E1A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3C0C765-9CEF-46DC-ADA1-D4FF67377502}" srcId="{CCC86086-AE36-485D-B9CB-0385F14DB348}" destId="{D20C3AC7-C097-4AD0-8BCE-688D6D4C6F5F}" srcOrd="0" destOrd="0" parTransId="{C6AA7F87-40E4-426B-94FC-2284FB068C05}" sibTransId="{0DA6581D-57B7-4D5F-AD37-6187546876E8}"/>
    <dgm:cxn modelId="{C30CFF65-5517-44A8-A2D8-00566AC95EB9}" srcId="{CCC86086-AE36-485D-B9CB-0385F14DB348}" destId="{28D7052B-4465-414E-AD31-7A2F527C958F}" srcOrd="2" destOrd="0" parTransId="{BF7B8967-BFA7-4BD0-9AAB-54792796AC19}" sibTransId="{99C9B157-1092-4D8E-9D32-699AD0CC2974}"/>
    <dgm:cxn modelId="{9FD48E66-EFCD-4ED9-90D3-755EBD5C9DB1}" srcId="{CCC86086-AE36-485D-B9CB-0385F14DB348}" destId="{C41F1C44-DAD9-411E-AD9A-44FAF518205B}" srcOrd="3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2ECD39D-C9D4-4A37-8662-D485D8171544}" srcId="{CCC86086-AE36-485D-B9CB-0385F14DB348}" destId="{DEA698E9-E74C-43B6-94A2-ED34C7B53556}" srcOrd="1" destOrd="0" parTransId="{E0A9DB48-A183-425B-9F50-ADABDC8214A9}" sibTransId="{3C291341-0DB7-42D4-8B90-FF797B58D6D4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6CED0B67-6C40-4475-A446-CFABADAE3377}" type="presParOf" srcId="{D60669C7-1881-47D5-A8E8-C65F679C0D1D}" destId="{3ABC6AD9-8799-48BD-9132-007785A14E1A}" srcOrd="0" destOrd="0" presId="urn:microsoft.com/office/officeart/2005/8/layout/chevron1"/>
    <dgm:cxn modelId="{94483DC6-FD00-41A3-8B99-8F4BF2DFA74E}" type="presParOf" srcId="{D60669C7-1881-47D5-A8E8-C65F679C0D1D}" destId="{3E31CE00-923B-4EFA-9032-7EF3133318F7}" srcOrd="1" destOrd="0" presId="urn:microsoft.com/office/officeart/2005/8/layout/chevron1"/>
    <dgm:cxn modelId="{184562FE-990E-482A-9225-24A0A9E5F3D8}" type="presParOf" srcId="{D60669C7-1881-47D5-A8E8-C65F679C0D1D}" destId="{A59F616D-F336-4F10-89BF-6F49BA170F0E}" srcOrd="2" destOrd="0" presId="urn:microsoft.com/office/officeart/2005/8/layout/chevron1"/>
    <dgm:cxn modelId="{09A20F98-8A39-499F-BDF0-02800770C418}" type="presParOf" srcId="{D60669C7-1881-47D5-A8E8-C65F679C0D1D}" destId="{1B8871FE-2478-4480-AC47-4E2F9068398F}" srcOrd="3" destOrd="0" presId="urn:microsoft.com/office/officeart/2005/8/layout/chevron1"/>
    <dgm:cxn modelId="{FC0BAB71-F23E-42AC-BF1D-0B13ECFE2C87}" type="presParOf" srcId="{D60669C7-1881-47D5-A8E8-C65F679C0D1D}" destId="{DAD7E95F-5251-4252-8480-71ABE7B24DD5}" srcOrd="4" destOrd="0" presId="urn:microsoft.com/office/officeart/2005/8/layout/chevron1"/>
    <dgm:cxn modelId="{1542A778-94D8-450E-9977-03C958BBC7CE}" type="presParOf" srcId="{D60669C7-1881-47D5-A8E8-C65F679C0D1D}" destId="{CA450A85-B468-4A8A-B35C-115E1AA0553B}" srcOrd="5" destOrd="0" presId="urn:microsoft.com/office/officeart/2005/8/layout/chevron1"/>
    <dgm:cxn modelId="{42E5F251-B41E-4001-BAFE-0D81B9BB9E7C}" type="presParOf" srcId="{D60669C7-1881-47D5-A8E8-C65F679C0D1D}" destId="{A5EADA05-6266-4DAF-ABB6-497C2969CEF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/>
      <dgm:t>
        <a:bodyPr/>
        <a:lstStyle/>
        <a:p>
          <a:r>
            <a:rPr kumimoji="1" lang="en-US" altLang="ja-JP" dirty="0"/>
            <a:t>Separation</a:t>
          </a:r>
          <a:endParaRPr kumimoji="1" lang="ja-JP" altLang="en-US" dirty="0"/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0AAA762-7CD7-4906-B1CE-DD8230E23930}">
      <dgm:prSet phldrT="[テキスト]"/>
      <dgm:spPr/>
      <dgm:t>
        <a:bodyPr/>
        <a:lstStyle/>
        <a:p>
          <a:r>
            <a:rPr kumimoji="1" lang="en-US" altLang="ja-JP" dirty="0"/>
            <a:t>Stacking Winding</a:t>
          </a:r>
        </a:p>
      </dgm:t>
    </dgm:pt>
    <dgm:pt modelId="{0C606A6E-329B-46DF-8230-4B0A6B022948}" type="par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69037965-8ED9-4F52-B897-515A1E366680}" type="sib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9400D411-D4A0-4E76-8CCE-81A39B33BBB5}">
      <dgm:prSet phldrT="[テキスト]"/>
      <dgm:spPr/>
      <dgm:t>
        <a:bodyPr/>
        <a:lstStyle/>
        <a:p>
          <a:r>
            <a:rPr kumimoji="1" lang="en-US" altLang="ja-JP" dirty="0"/>
            <a:t>Packaging</a:t>
          </a:r>
          <a:endParaRPr kumimoji="1" lang="ja-JP" altLang="en-US" dirty="0"/>
        </a:p>
      </dgm:t>
    </dgm:pt>
    <dgm:pt modelId="{490D1F8A-6ED0-4BA8-A038-D8BF997F815C}" type="par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D53AA4B6-097D-47F3-AC9D-1368FDB25A77}" type="sib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89046D06-DDC4-4C08-9391-80182C83733C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400" b="1" u="sng" dirty="0">
              <a:solidFill>
                <a:srgbClr val="FF0000"/>
              </a:solidFill>
            </a:rPr>
            <a:t>EL filing</a:t>
          </a:r>
          <a:endParaRPr kumimoji="1" lang="ja-JP" altLang="en-US" sz="1400" b="1" u="sng" dirty="0">
            <a:solidFill>
              <a:srgbClr val="FF0000"/>
            </a:solidFill>
          </a:endParaRPr>
        </a:p>
      </dgm:t>
    </dgm:pt>
    <dgm:pt modelId="{A98E804C-AEBC-4D1D-81F8-EBA3DC1A536D}" type="par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AA735BC7-67BF-4A07-9861-B067D0394766}" type="sib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A5EADA05-6266-4DAF-ABB6-497C2969CEFB}" type="pres">
      <dgm:prSet presAssocID="{C41F1C44-DAD9-411E-AD9A-44FAF518205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5AFEA8-6B1D-43A8-8DAF-DE9ABD7FA7EA}" type="pres">
      <dgm:prSet presAssocID="{C5B5DEC5-28CD-460C-AE83-2EE96FB78C06}" presName="parTxOnlySpace" presStyleCnt="0"/>
      <dgm:spPr/>
    </dgm:pt>
    <dgm:pt modelId="{97B9A804-4BB5-4C11-82BA-E8F74340CAB3}" type="pres">
      <dgm:prSet presAssocID="{C0AAA762-7CD7-4906-B1CE-DD8230E2393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9B0FA2-6830-4A8D-8F52-9E0D0AA74B09}" type="pres">
      <dgm:prSet presAssocID="{69037965-8ED9-4F52-B897-515A1E366680}" presName="parTxOnlySpace" presStyleCnt="0"/>
      <dgm:spPr/>
    </dgm:pt>
    <dgm:pt modelId="{5DB216F8-86E0-436A-8F72-37C6465EB9F3}" type="pres">
      <dgm:prSet presAssocID="{9400D411-D4A0-4E76-8CCE-81A39B33BB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664E58-754E-402A-8F9F-1AB15788F78C}" type="pres">
      <dgm:prSet presAssocID="{D53AA4B6-097D-47F3-AC9D-1368FDB25A77}" presName="parTxOnlySpace" presStyleCnt="0"/>
      <dgm:spPr/>
    </dgm:pt>
    <dgm:pt modelId="{D88E7E02-B17A-4B65-96C5-F5A84404A8E2}" type="pres">
      <dgm:prSet presAssocID="{89046D06-DDC4-4C08-9391-80182C8373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4CC5D14-31BD-4A8B-B55C-31BCD50827E7}" type="presOf" srcId="{89046D06-DDC4-4C08-9391-80182C83733C}" destId="{D88E7E02-B17A-4B65-96C5-F5A84404A8E2}" srcOrd="0" destOrd="0" presId="urn:microsoft.com/office/officeart/2005/8/layout/chevron1"/>
    <dgm:cxn modelId="{504B1435-0764-410E-8251-F4FDD865A9BF}" srcId="{CCC86086-AE36-485D-B9CB-0385F14DB348}" destId="{C0AAA762-7CD7-4906-B1CE-DD8230E23930}" srcOrd="1" destOrd="0" parTransId="{0C606A6E-329B-46DF-8230-4B0A6B022948}" sibTransId="{69037965-8ED9-4F52-B897-515A1E366680}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9FD48E66-EFCD-4ED9-90D3-755EBD5C9DB1}" srcId="{CCC86086-AE36-485D-B9CB-0385F14DB348}" destId="{C41F1C44-DAD9-411E-AD9A-44FAF518205B}" srcOrd="0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6B727288-5AAD-4DC9-B4A0-02F38F8CB7AA}" srcId="{CCC86086-AE36-485D-B9CB-0385F14DB348}" destId="{89046D06-DDC4-4C08-9391-80182C83733C}" srcOrd="3" destOrd="0" parTransId="{A98E804C-AEBC-4D1D-81F8-EBA3DC1A536D}" sibTransId="{AA735BC7-67BF-4A07-9861-B067D0394766}"/>
    <dgm:cxn modelId="{E8661A94-8D06-4B64-9608-3E08AD94E26E}" type="presOf" srcId="{9400D411-D4A0-4E76-8CCE-81A39B33BBB5}" destId="{5DB216F8-86E0-436A-8F72-37C6465EB9F3}" srcOrd="0" destOrd="0" presId="urn:microsoft.com/office/officeart/2005/8/layout/chevron1"/>
    <dgm:cxn modelId="{0E9BDACD-6F2E-4AAB-8C77-1EDFCB842FEE}" type="presOf" srcId="{C0AAA762-7CD7-4906-B1CE-DD8230E23930}" destId="{97B9A804-4BB5-4C11-82BA-E8F74340CAB3}" srcOrd="0" destOrd="0" presId="urn:microsoft.com/office/officeart/2005/8/layout/chevron1"/>
    <dgm:cxn modelId="{59A089F5-9AC9-4820-8E93-B95E6C48E80A}" srcId="{CCC86086-AE36-485D-B9CB-0385F14DB348}" destId="{9400D411-D4A0-4E76-8CCE-81A39B33BBB5}" srcOrd="2" destOrd="0" parTransId="{490D1F8A-6ED0-4BA8-A038-D8BF997F815C}" sibTransId="{D53AA4B6-097D-47F3-AC9D-1368FDB25A77}"/>
    <dgm:cxn modelId="{42E5F251-B41E-4001-BAFE-0D81B9BB9E7C}" type="presParOf" srcId="{D60669C7-1881-47D5-A8E8-C65F679C0D1D}" destId="{A5EADA05-6266-4DAF-ABB6-497C2969CEFB}" srcOrd="0" destOrd="0" presId="urn:microsoft.com/office/officeart/2005/8/layout/chevron1"/>
    <dgm:cxn modelId="{48F64227-A12D-4FC5-B57C-22DEB5D79852}" type="presParOf" srcId="{D60669C7-1881-47D5-A8E8-C65F679C0D1D}" destId="{DC5AFEA8-6B1D-43A8-8DAF-DE9ABD7FA7EA}" srcOrd="1" destOrd="0" presId="urn:microsoft.com/office/officeart/2005/8/layout/chevron1"/>
    <dgm:cxn modelId="{8E8E439A-F1F9-47ED-87DF-2A5297AA9855}" type="presParOf" srcId="{D60669C7-1881-47D5-A8E8-C65F679C0D1D}" destId="{97B9A804-4BB5-4C11-82BA-E8F74340CAB3}" srcOrd="2" destOrd="0" presId="urn:microsoft.com/office/officeart/2005/8/layout/chevron1"/>
    <dgm:cxn modelId="{77359797-07CA-4E38-B908-BB31D740AD5C}" type="presParOf" srcId="{D60669C7-1881-47D5-A8E8-C65F679C0D1D}" destId="{159B0FA2-6830-4A8D-8F52-9E0D0AA74B09}" srcOrd="3" destOrd="0" presId="urn:microsoft.com/office/officeart/2005/8/layout/chevron1"/>
    <dgm:cxn modelId="{66145B91-37DF-4350-B12A-D4C1DBD5D409}" type="presParOf" srcId="{D60669C7-1881-47D5-A8E8-C65F679C0D1D}" destId="{5DB216F8-86E0-436A-8F72-37C6465EB9F3}" srcOrd="4" destOrd="0" presId="urn:microsoft.com/office/officeart/2005/8/layout/chevron1"/>
    <dgm:cxn modelId="{3C2D47CE-A69C-4B7D-A513-5618F4BF6DB3}" type="presParOf" srcId="{D60669C7-1881-47D5-A8E8-C65F679C0D1D}" destId="{91664E58-754E-402A-8F9F-1AB15788F78C}" srcOrd="5" destOrd="0" presId="urn:microsoft.com/office/officeart/2005/8/layout/chevron1"/>
    <dgm:cxn modelId="{D105314E-1D92-4690-856D-249E5C1AD438}" type="presParOf" srcId="{D60669C7-1881-47D5-A8E8-C65F679C0D1D}" destId="{D88E7E02-B17A-4B65-96C5-F5A84404A8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5C0EA469-8E27-4F19-84A9-59770F769E5F}">
      <dgm:prSet phldrT="[テキスト]"/>
      <dgm:spPr/>
      <dgm:t>
        <a:bodyPr/>
        <a:lstStyle/>
        <a:p>
          <a:r>
            <a:rPr kumimoji="1" lang="en-US" altLang="ja-JP" dirty="0"/>
            <a:t>Mixing</a:t>
          </a:r>
        </a:p>
      </dgm:t>
    </dgm:pt>
    <dgm:pt modelId="{49E179FD-2206-4A3F-9DE4-9389272ED30A}" type="par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D84FC871-F679-46D4-9DB7-1A6BDE1E6D00}" type="sib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34129EAD-6C87-4B5A-8311-F5A050CF843F}">
      <dgm:prSet phldrT="[テキスト]"/>
      <dgm:spPr/>
      <dgm:t>
        <a:bodyPr/>
        <a:lstStyle/>
        <a:p>
          <a:r>
            <a:rPr kumimoji="1" lang="en-US" altLang="ja-JP" dirty="0"/>
            <a:t>Coating</a:t>
          </a:r>
          <a:endParaRPr kumimoji="1" lang="ja-JP" altLang="en-US" dirty="0"/>
        </a:p>
      </dgm:t>
    </dgm:pt>
    <dgm:pt modelId="{ECAF07E1-F959-467E-9758-BE8FF0C8C210}" type="par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A922BC9E-8917-4C6B-9219-65495AF39FCA}" type="sib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86FB2CC3-768E-49D8-B865-6CFDAFD61673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600" b="1" u="sng" dirty="0">
              <a:solidFill>
                <a:srgbClr val="FF0000"/>
              </a:solidFill>
            </a:rPr>
            <a:t>Drying</a:t>
          </a:r>
          <a:endParaRPr kumimoji="1" lang="ja-JP" altLang="en-US" sz="1600" b="1" u="sng" dirty="0">
            <a:solidFill>
              <a:srgbClr val="FF0000"/>
            </a:solidFill>
          </a:endParaRPr>
        </a:p>
      </dgm:t>
    </dgm:pt>
    <dgm:pt modelId="{1EBF28A6-6A55-42EC-A39B-A32B0B7F910C}" type="par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BDB23706-E6CC-4C43-A493-F54B37D3DB77}" type="sib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329BA5F4-5BD9-4A0B-9D76-8BA4AD451A4F}">
      <dgm:prSet/>
      <dgm:spPr/>
      <dgm:t>
        <a:bodyPr/>
        <a:lstStyle/>
        <a:p>
          <a:r>
            <a:rPr kumimoji="1" lang="en-US" altLang="ja-JP" dirty="0"/>
            <a:t>Calendering</a:t>
          </a:r>
          <a:endParaRPr kumimoji="1" lang="ja-JP" altLang="en-US" dirty="0"/>
        </a:p>
      </dgm:t>
    </dgm:pt>
    <dgm:pt modelId="{BF786ADD-7D71-4921-9C1A-ED8ABB328BF4}" type="par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EB4311B0-9F7D-47AC-8A8C-82CA13D40BFD}" type="sib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Slitting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Vacuum drying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862610B-7C6E-40A4-80CE-0045B002246F}" type="pres">
      <dgm:prSet presAssocID="{5C0EA469-8E27-4F19-84A9-59770F769E5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62823CE-2D95-43AC-8C3E-1A958FC065DD}" type="pres">
      <dgm:prSet presAssocID="{D84FC871-F679-46D4-9DB7-1A6BDE1E6D00}" presName="parTxOnlySpace" presStyleCnt="0"/>
      <dgm:spPr/>
    </dgm:pt>
    <dgm:pt modelId="{76523A1C-E2B9-4AF9-8FC4-437132701FB6}" type="pres">
      <dgm:prSet presAssocID="{34129EAD-6C87-4B5A-8311-F5A050CF843F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20A6F30-961A-41C6-8783-E28C81B0A3F9}" type="pres">
      <dgm:prSet presAssocID="{A922BC9E-8917-4C6B-9219-65495AF39FCA}" presName="parTxOnlySpace" presStyleCnt="0"/>
      <dgm:spPr/>
    </dgm:pt>
    <dgm:pt modelId="{A2E0CC5A-3C2C-436D-84D4-3A05EF03A85A}" type="pres">
      <dgm:prSet presAssocID="{86FB2CC3-768E-49D8-B865-6CFDAFD6167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16D5017-CC22-42E3-95FA-EC3D8D3783D7}" type="pres">
      <dgm:prSet presAssocID="{BDB23706-E6CC-4C43-A493-F54B37D3DB77}" presName="parTxOnlySpace" presStyleCnt="0"/>
      <dgm:spPr/>
    </dgm:pt>
    <dgm:pt modelId="{19B52DFB-174C-416B-8CE7-0EA748C55443}" type="pres">
      <dgm:prSet presAssocID="{329BA5F4-5BD9-4A0B-9D76-8BA4AD451A4F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1D60380-24FA-46EC-9B19-7851FF200954}" type="pres">
      <dgm:prSet presAssocID="{EB4311B0-9F7D-47AC-8A8C-82CA13D40BFD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8497226-D258-4861-969D-9577CF42E01B}" type="presOf" srcId="{86FB2CC3-768E-49D8-B865-6CFDAFD61673}" destId="{A2E0CC5A-3C2C-436D-84D4-3A05EF03A85A}" srcOrd="0" destOrd="0" presId="urn:microsoft.com/office/officeart/2005/8/layout/chevron1"/>
    <dgm:cxn modelId="{E4EF0F4F-49C0-4EA9-B15A-7FEA63D765F0}" type="presOf" srcId="{329BA5F4-5BD9-4A0B-9D76-8BA4AD451A4F}" destId="{19B52DFB-174C-416B-8CE7-0EA748C55443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A37AC58-5B67-491F-B802-3C91B06F04E7}" srcId="{CCC86086-AE36-485D-B9CB-0385F14DB348}" destId="{5C0EA469-8E27-4F19-84A9-59770F769E5F}" srcOrd="0" destOrd="0" parTransId="{49E179FD-2206-4A3F-9DE4-9389272ED30A}" sibTransId="{D84FC871-F679-46D4-9DB7-1A6BDE1E6D00}"/>
    <dgm:cxn modelId="{97E6A55F-B8AB-4905-A55F-656C96BAE96A}" type="presOf" srcId="{34129EAD-6C87-4B5A-8311-F5A050CF843F}" destId="{76523A1C-E2B9-4AF9-8FC4-437132701FB6}" srcOrd="0" destOrd="0" presId="urn:microsoft.com/office/officeart/2005/8/layout/chevron1"/>
    <dgm:cxn modelId="{C30CFF65-5517-44A8-A2D8-00566AC95EB9}" srcId="{CCC86086-AE36-485D-B9CB-0385F14DB348}" destId="{28D7052B-4465-414E-AD31-7A2F527C958F}" srcOrd="5" destOrd="0" parTransId="{BF7B8967-BFA7-4BD0-9AAB-54792796AC19}" sibTransId="{99C9B157-1092-4D8E-9D32-699AD0CC2974}"/>
    <dgm:cxn modelId="{BE44EB8B-7ACB-4FB2-800B-537429B67EEF}" srcId="{CCC86086-AE36-485D-B9CB-0385F14DB348}" destId="{34129EAD-6C87-4B5A-8311-F5A050CF843F}" srcOrd="1" destOrd="0" parTransId="{ECAF07E1-F959-467E-9758-BE8FF0C8C210}" sibTransId="{A922BC9E-8917-4C6B-9219-65495AF39FCA}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49CAB9A-1241-48F0-8BA1-F32C8B54E9A1}" type="presOf" srcId="{5C0EA469-8E27-4F19-84A9-59770F769E5F}" destId="{3862610B-7C6E-40A4-80CE-0045B002246F}" srcOrd="0" destOrd="0" presId="urn:microsoft.com/office/officeart/2005/8/layout/chevron1"/>
    <dgm:cxn modelId="{12ECD39D-C9D4-4A37-8662-D485D8171544}" srcId="{CCC86086-AE36-485D-B9CB-0385F14DB348}" destId="{DEA698E9-E74C-43B6-94A2-ED34C7B53556}" srcOrd="4" destOrd="0" parTransId="{E0A9DB48-A183-425B-9F50-ADABDC8214A9}" sibTransId="{3C291341-0DB7-42D4-8B90-FF797B58D6D4}"/>
    <dgm:cxn modelId="{5612BDA3-C7B1-486B-98A5-02EB7EA1B0F8}" srcId="{CCC86086-AE36-485D-B9CB-0385F14DB348}" destId="{329BA5F4-5BD9-4A0B-9D76-8BA4AD451A4F}" srcOrd="3" destOrd="0" parTransId="{BF786ADD-7D71-4921-9C1A-ED8ABB328BF4}" sibTransId="{EB4311B0-9F7D-47AC-8A8C-82CA13D40BFD}"/>
    <dgm:cxn modelId="{F61765AD-BE7A-4E0A-855C-28A720FA9B41}" srcId="{CCC86086-AE36-485D-B9CB-0385F14DB348}" destId="{86FB2CC3-768E-49D8-B865-6CFDAFD61673}" srcOrd="2" destOrd="0" parTransId="{1EBF28A6-6A55-42EC-A39B-A32B0B7F910C}" sibTransId="{BDB23706-E6CC-4C43-A493-F54B37D3DB77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443BCB5F-31F0-4C41-8058-5CDB9495B59E}" type="presParOf" srcId="{D60669C7-1881-47D5-A8E8-C65F679C0D1D}" destId="{3862610B-7C6E-40A4-80CE-0045B002246F}" srcOrd="0" destOrd="0" presId="urn:microsoft.com/office/officeart/2005/8/layout/chevron1"/>
    <dgm:cxn modelId="{91A261DA-4641-4479-95AE-F98C3DE2F2A3}" type="presParOf" srcId="{D60669C7-1881-47D5-A8E8-C65F679C0D1D}" destId="{C62823CE-2D95-43AC-8C3E-1A958FC065DD}" srcOrd="1" destOrd="0" presId="urn:microsoft.com/office/officeart/2005/8/layout/chevron1"/>
    <dgm:cxn modelId="{F911DAB4-E681-4DFF-8345-4AF49BFDEBDC}" type="presParOf" srcId="{D60669C7-1881-47D5-A8E8-C65F679C0D1D}" destId="{76523A1C-E2B9-4AF9-8FC4-437132701FB6}" srcOrd="2" destOrd="0" presId="urn:microsoft.com/office/officeart/2005/8/layout/chevron1"/>
    <dgm:cxn modelId="{BECA9D83-65BE-4220-96B3-313F77BDF628}" type="presParOf" srcId="{D60669C7-1881-47D5-A8E8-C65F679C0D1D}" destId="{C20A6F30-961A-41C6-8783-E28C81B0A3F9}" srcOrd="3" destOrd="0" presId="urn:microsoft.com/office/officeart/2005/8/layout/chevron1"/>
    <dgm:cxn modelId="{F8ADFAAC-B931-4DF9-8D2F-0594C4536848}" type="presParOf" srcId="{D60669C7-1881-47D5-A8E8-C65F679C0D1D}" destId="{A2E0CC5A-3C2C-436D-84D4-3A05EF03A85A}" srcOrd="4" destOrd="0" presId="urn:microsoft.com/office/officeart/2005/8/layout/chevron1"/>
    <dgm:cxn modelId="{E3A016CF-9371-4D89-B2B0-D748BA4DC3FC}" type="presParOf" srcId="{D60669C7-1881-47D5-A8E8-C65F679C0D1D}" destId="{516D5017-CC22-42E3-95FA-EC3D8D3783D7}" srcOrd="5" destOrd="0" presId="urn:microsoft.com/office/officeart/2005/8/layout/chevron1"/>
    <dgm:cxn modelId="{0DAA26C6-02A2-4CF3-BD74-0C94492DE690}" type="presParOf" srcId="{D60669C7-1881-47D5-A8E8-C65F679C0D1D}" destId="{19B52DFB-174C-416B-8CE7-0EA748C55443}" srcOrd="6" destOrd="0" presId="urn:microsoft.com/office/officeart/2005/8/layout/chevron1"/>
    <dgm:cxn modelId="{E6B8D31E-ABD1-4F53-84C9-9F71317BCFC8}" type="presParOf" srcId="{D60669C7-1881-47D5-A8E8-C65F679C0D1D}" destId="{11D60380-24FA-46EC-9B19-7851FF200954}" srcOrd="7" destOrd="0" presId="urn:microsoft.com/office/officeart/2005/8/layout/chevron1"/>
    <dgm:cxn modelId="{184562FE-990E-482A-9225-24A0A9E5F3D8}" type="presParOf" srcId="{D60669C7-1881-47D5-A8E8-C65F679C0D1D}" destId="{A59F616D-F336-4F10-89BF-6F49BA170F0E}" srcOrd="8" destOrd="0" presId="urn:microsoft.com/office/officeart/2005/8/layout/chevron1"/>
    <dgm:cxn modelId="{09A20F98-8A39-499F-BDF0-02800770C418}" type="presParOf" srcId="{D60669C7-1881-47D5-A8E8-C65F679C0D1D}" destId="{1B8871FE-2478-4480-AC47-4E2F9068398F}" srcOrd="9" destOrd="0" presId="urn:microsoft.com/office/officeart/2005/8/layout/chevron1"/>
    <dgm:cxn modelId="{FC0BAB71-F23E-42AC-BF1D-0B13ECFE2C87}" type="presParOf" srcId="{D60669C7-1881-47D5-A8E8-C65F679C0D1D}" destId="{DAD7E95F-5251-4252-8480-71ABE7B24DD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Degassing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HT aging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>
        <a:solidFill>
          <a:srgbClr val="FFFFCC"/>
        </a:solidFill>
      </dgm:spPr>
      <dgm:t>
        <a:bodyPr/>
        <a:lstStyle/>
        <a:p>
          <a:r>
            <a:rPr kumimoji="1" lang="en-US" altLang="ja-JP" b="1" u="sng" dirty="0">
              <a:solidFill>
                <a:srgbClr val="FF0000"/>
              </a:solidFill>
            </a:rPr>
            <a:t>EOL Testing</a:t>
          </a:r>
          <a:endParaRPr kumimoji="1" lang="ja-JP" altLang="en-US" b="1" u="sng" dirty="0">
            <a:solidFill>
              <a:srgbClr val="FF0000"/>
            </a:solidFill>
          </a:endParaRPr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D20C3AC7-C097-4AD0-8BCE-688D6D4C6F5F}">
      <dgm:prSet/>
      <dgm:spPr/>
      <dgm:t>
        <a:bodyPr/>
        <a:lstStyle/>
        <a:p>
          <a:r>
            <a:rPr kumimoji="1" lang="en-US" altLang="ja-JP" dirty="0"/>
            <a:t>Formation</a:t>
          </a:r>
          <a:endParaRPr kumimoji="1" lang="ja-JP" altLang="en-US" dirty="0"/>
        </a:p>
      </dgm:t>
    </dgm:pt>
    <dgm:pt modelId="{C6AA7F87-40E4-426B-94FC-2284FB068C05}" type="par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0DA6581D-57B7-4D5F-AD37-6187546876E8}" type="sib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ABC6AD9-8799-48BD-9132-007785A14E1A}" type="pres">
      <dgm:prSet presAssocID="{D20C3AC7-C097-4AD0-8BCE-688D6D4C6F5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31CE00-923B-4EFA-9032-7EF3133318F7}" type="pres">
      <dgm:prSet presAssocID="{0DA6581D-57B7-4D5F-AD37-6187546876E8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50A85-B468-4A8A-B35C-115E1AA0553B}" type="pres">
      <dgm:prSet presAssocID="{99C9B157-1092-4D8E-9D32-699AD0CC2974}" presName="parTxOnlySpace" presStyleCnt="0"/>
      <dgm:spPr/>
    </dgm:pt>
    <dgm:pt modelId="{A5EADA05-6266-4DAF-ABB6-497C2969CEFB}" type="pres">
      <dgm:prSet presAssocID="{C41F1C44-DAD9-411E-AD9A-44FAF518205B}" presName="parTxOnly" presStyleLbl="node1" presStyleIdx="3" presStyleCnt="4" custLinFactNeighborX="821">
        <dgm:presLayoutVars>
          <dgm:chMax val="0"/>
          <dgm:chPref val="0"/>
          <dgm:bulletEnabled val="1"/>
        </dgm:presLayoutVars>
      </dgm:prSet>
      <dgm:spPr/>
    </dgm:pt>
  </dgm:ptLst>
  <dgm:cxnLst>
    <dgm:cxn modelId="{E74A631B-5D03-443E-930F-C372F1043E8C}" type="presOf" srcId="{D20C3AC7-C097-4AD0-8BCE-688D6D4C6F5F}" destId="{3ABC6AD9-8799-48BD-9132-007785A14E1A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3C0C765-9CEF-46DC-ADA1-D4FF67377502}" srcId="{CCC86086-AE36-485D-B9CB-0385F14DB348}" destId="{D20C3AC7-C097-4AD0-8BCE-688D6D4C6F5F}" srcOrd="0" destOrd="0" parTransId="{C6AA7F87-40E4-426B-94FC-2284FB068C05}" sibTransId="{0DA6581D-57B7-4D5F-AD37-6187546876E8}"/>
    <dgm:cxn modelId="{C30CFF65-5517-44A8-A2D8-00566AC95EB9}" srcId="{CCC86086-AE36-485D-B9CB-0385F14DB348}" destId="{28D7052B-4465-414E-AD31-7A2F527C958F}" srcOrd="2" destOrd="0" parTransId="{BF7B8967-BFA7-4BD0-9AAB-54792796AC19}" sibTransId="{99C9B157-1092-4D8E-9D32-699AD0CC2974}"/>
    <dgm:cxn modelId="{9FD48E66-EFCD-4ED9-90D3-755EBD5C9DB1}" srcId="{CCC86086-AE36-485D-B9CB-0385F14DB348}" destId="{C41F1C44-DAD9-411E-AD9A-44FAF518205B}" srcOrd="3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2ECD39D-C9D4-4A37-8662-D485D8171544}" srcId="{CCC86086-AE36-485D-B9CB-0385F14DB348}" destId="{DEA698E9-E74C-43B6-94A2-ED34C7B53556}" srcOrd="1" destOrd="0" parTransId="{E0A9DB48-A183-425B-9F50-ADABDC8214A9}" sibTransId="{3C291341-0DB7-42D4-8B90-FF797B58D6D4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6CED0B67-6C40-4475-A446-CFABADAE3377}" type="presParOf" srcId="{D60669C7-1881-47D5-A8E8-C65F679C0D1D}" destId="{3ABC6AD9-8799-48BD-9132-007785A14E1A}" srcOrd="0" destOrd="0" presId="urn:microsoft.com/office/officeart/2005/8/layout/chevron1"/>
    <dgm:cxn modelId="{94483DC6-FD00-41A3-8B99-8F4BF2DFA74E}" type="presParOf" srcId="{D60669C7-1881-47D5-A8E8-C65F679C0D1D}" destId="{3E31CE00-923B-4EFA-9032-7EF3133318F7}" srcOrd="1" destOrd="0" presId="urn:microsoft.com/office/officeart/2005/8/layout/chevron1"/>
    <dgm:cxn modelId="{184562FE-990E-482A-9225-24A0A9E5F3D8}" type="presParOf" srcId="{D60669C7-1881-47D5-A8E8-C65F679C0D1D}" destId="{A59F616D-F336-4F10-89BF-6F49BA170F0E}" srcOrd="2" destOrd="0" presId="urn:microsoft.com/office/officeart/2005/8/layout/chevron1"/>
    <dgm:cxn modelId="{09A20F98-8A39-499F-BDF0-02800770C418}" type="presParOf" srcId="{D60669C7-1881-47D5-A8E8-C65F679C0D1D}" destId="{1B8871FE-2478-4480-AC47-4E2F9068398F}" srcOrd="3" destOrd="0" presId="urn:microsoft.com/office/officeart/2005/8/layout/chevron1"/>
    <dgm:cxn modelId="{FC0BAB71-F23E-42AC-BF1D-0B13ECFE2C87}" type="presParOf" srcId="{D60669C7-1881-47D5-A8E8-C65F679C0D1D}" destId="{DAD7E95F-5251-4252-8480-71ABE7B24DD5}" srcOrd="4" destOrd="0" presId="urn:microsoft.com/office/officeart/2005/8/layout/chevron1"/>
    <dgm:cxn modelId="{1542A778-94D8-450E-9977-03C958BBC7CE}" type="presParOf" srcId="{D60669C7-1881-47D5-A8E8-C65F679C0D1D}" destId="{CA450A85-B468-4A8A-B35C-115E1AA0553B}" srcOrd="5" destOrd="0" presId="urn:microsoft.com/office/officeart/2005/8/layout/chevron1"/>
    <dgm:cxn modelId="{42E5F251-B41E-4001-BAFE-0D81B9BB9E7C}" type="presParOf" srcId="{D60669C7-1881-47D5-A8E8-C65F679C0D1D}" destId="{A5EADA05-6266-4DAF-ABB6-497C2969CEF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/>
      <dgm:t>
        <a:bodyPr/>
        <a:lstStyle/>
        <a:p>
          <a:r>
            <a:rPr kumimoji="1" lang="en-US" altLang="ja-JP" dirty="0"/>
            <a:t>Separation</a:t>
          </a:r>
          <a:endParaRPr kumimoji="1" lang="ja-JP" altLang="en-US" dirty="0"/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0AAA762-7CD7-4906-B1CE-DD8230E23930}">
      <dgm:prSet phldrT="[テキスト]"/>
      <dgm:spPr/>
      <dgm:t>
        <a:bodyPr/>
        <a:lstStyle/>
        <a:p>
          <a:r>
            <a:rPr kumimoji="1" lang="en-US" altLang="ja-JP" dirty="0"/>
            <a:t>Stacking Winding</a:t>
          </a:r>
        </a:p>
      </dgm:t>
    </dgm:pt>
    <dgm:pt modelId="{0C606A6E-329B-46DF-8230-4B0A6B022948}" type="par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69037965-8ED9-4F52-B897-515A1E366680}" type="sib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9400D411-D4A0-4E76-8CCE-81A39B33BBB5}">
      <dgm:prSet phldrT="[テキスト]"/>
      <dgm:spPr/>
      <dgm:t>
        <a:bodyPr/>
        <a:lstStyle/>
        <a:p>
          <a:r>
            <a:rPr kumimoji="1" lang="en-US" altLang="ja-JP" dirty="0"/>
            <a:t>Packaging</a:t>
          </a:r>
          <a:endParaRPr kumimoji="1" lang="ja-JP" altLang="en-US" dirty="0"/>
        </a:p>
      </dgm:t>
    </dgm:pt>
    <dgm:pt modelId="{490D1F8A-6ED0-4BA8-A038-D8BF997F815C}" type="par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D53AA4B6-097D-47F3-AC9D-1368FDB25A77}" type="sib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89046D06-DDC4-4C08-9391-80182C83733C}">
      <dgm:prSet phldrT="[テキスト]" custT="1"/>
      <dgm:spPr>
        <a:solidFill>
          <a:srgbClr val="FFFF00"/>
        </a:solidFill>
      </dgm:spPr>
      <dgm:t>
        <a:bodyPr/>
        <a:lstStyle/>
        <a:p>
          <a:r>
            <a:rPr kumimoji="1" lang="en-US" altLang="ja-JP" sz="1800" b="1" u="sng" dirty="0">
              <a:solidFill>
                <a:srgbClr val="FF0000"/>
              </a:solidFill>
            </a:rPr>
            <a:t>EL Filling</a:t>
          </a:r>
          <a:endParaRPr kumimoji="1" lang="ja-JP" altLang="en-US" sz="1800" b="1" u="sng" dirty="0">
            <a:solidFill>
              <a:srgbClr val="FF0000"/>
            </a:solidFill>
          </a:endParaRPr>
        </a:p>
      </dgm:t>
    </dgm:pt>
    <dgm:pt modelId="{A98E804C-AEBC-4D1D-81F8-EBA3DC1A536D}" type="par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AA735BC7-67BF-4A07-9861-B067D0394766}" type="sib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A5EADA05-6266-4DAF-ABB6-497C2969CEFB}" type="pres">
      <dgm:prSet presAssocID="{C41F1C44-DAD9-411E-AD9A-44FAF518205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5AFEA8-6B1D-43A8-8DAF-DE9ABD7FA7EA}" type="pres">
      <dgm:prSet presAssocID="{C5B5DEC5-28CD-460C-AE83-2EE96FB78C06}" presName="parTxOnlySpace" presStyleCnt="0"/>
      <dgm:spPr/>
    </dgm:pt>
    <dgm:pt modelId="{97B9A804-4BB5-4C11-82BA-E8F74340CAB3}" type="pres">
      <dgm:prSet presAssocID="{C0AAA762-7CD7-4906-B1CE-DD8230E2393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9B0FA2-6830-4A8D-8F52-9E0D0AA74B09}" type="pres">
      <dgm:prSet presAssocID="{69037965-8ED9-4F52-B897-515A1E366680}" presName="parTxOnlySpace" presStyleCnt="0"/>
      <dgm:spPr/>
    </dgm:pt>
    <dgm:pt modelId="{5DB216F8-86E0-436A-8F72-37C6465EB9F3}" type="pres">
      <dgm:prSet presAssocID="{9400D411-D4A0-4E76-8CCE-81A39B33BB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664E58-754E-402A-8F9F-1AB15788F78C}" type="pres">
      <dgm:prSet presAssocID="{D53AA4B6-097D-47F3-AC9D-1368FDB25A77}" presName="parTxOnlySpace" presStyleCnt="0"/>
      <dgm:spPr/>
    </dgm:pt>
    <dgm:pt modelId="{D88E7E02-B17A-4B65-96C5-F5A84404A8E2}" type="pres">
      <dgm:prSet presAssocID="{89046D06-DDC4-4C08-9391-80182C8373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4CC5D14-31BD-4A8B-B55C-31BCD50827E7}" type="presOf" srcId="{89046D06-DDC4-4C08-9391-80182C83733C}" destId="{D88E7E02-B17A-4B65-96C5-F5A84404A8E2}" srcOrd="0" destOrd="0" presId="urn:microsoft.com/office/officeart/2005/8/layout/chevron1"/>
    <dgm:cxn modelId="{504B1435-0764-410E-8251-F4FDD865A9BF}" srcId="{CCC86086-AE36-485D-B9CB-0385F14DB348}" destId="{C0AAA762-7CD7-4906-B1CE-DD8230E23930}" srcOrd="1" destOrd="0" parTransId="{0C606A6E-329B-46DF-8230-4B0A6B022948}" sibTransId="{69037965-8ED9-4F52-B897-515A1E366680}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9FD48E66-EFCD-4ED9-90D3-755EBD5C9DB1}" srcId="{CCC86086-AE36-485D-B9CB-0385F14DB348}" destId="{C41F1C44-DAD9-411E-AD9A-44FAF518205B}" srcOrd="0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6B727288-5AAD-4DC9-B4A0-02F38F8CB7AA}" srcId="{CCC86086-AE36-485D-B9CB-0385F14DB348}" destId="{89046D06-DDC4-4C08-9391-80182C83733C}" srcOrd="3" destOrd="0" parTransId="{A98E804C-AEBC-4D1D-81F8-EBA3DC1A536D}" sibTransId="{AA735BC7-67BF-4A07-9861-B067D0394766}"/>
    <dgm:cxn modelId="{E8661A94-8D06-4B64-9608-3E08AD94E26E}" type="presOf" srcId="{9400D411-D4A0-4E76-8CCE-81A39B33BBB5}" destId="{5DB216F8-86E0-436A-8F72-37C6465EB9F3}" srcOrd="0" destOrd="0" presId="urn:microsoft.com/office/officeart/2005/8/layout/chevron1"/>
    <dgm:cxn modelId="{0E9BDACD-6F2E-4AAB-8C77-1EDFCB842FEE}" type="presOf" srcId="{C0AAA762-7CD7-4906-B1CE-DD8230E23930}" destId="{97B9A804-4BB5-4C11-82BA-E8F74340CAB3}" srcOrd="0" destOrd="0" presId="urn:microsoft.com/office/officeart/2005/8/layout/chevron1"/>
    <dgm:cxn modelId="{59A089F5-9AC9-4820-8E93-B95E6C48E80A}" srcId="{CCC86086-AE36-485D-B9CB-0385F14DB348}" destId="{9400D411-D4A0-4E76-8CCE-81A39B33BBB5}" srcOrd="2" destOrd="0" parTransId="{490D1F8A-6ED0-4BA8-A038-D8BF997F815C}" sibTransId="{D53AA4B6-097D-47F3-AC9D-1368FDB25A77}"/>
    <dgm:cxn modelId="{42E5F251-B41E-4001-BAFE-0D81B9BB9E7C}" type="presParOf" srcId="{D60669C7-1881-47D5-A8E8-C65F679C0D1D}" destId="{A5EADA05-6266-4DAF-ABB6-497C2969CEFB}" srcOrd="0" destOrd="0" presId="urn:microsoft.com/office/officeart/2005/8/layout/chevron1"/>
    <dgm:cxn modelId="{48F64227-A12D-4FC5-B57C-22DEB5D79852}" type="presParOf" srcId="{D60669C7-1881-47D5-A8E8-C65F679C0D1D}" destId="{DC5AFEA8-6B1D-43A8-8DAF-DE9ABD7FA7EA}" srcOrd="1" destOrd="0" presId="urn:microsoft.com/office/officeart/2005/8/layout/chevron1"/>
    <dgm:cxn modelId="{8E8E439A-F1F9-47ED-87DF-2A5297AA9855}" type="presParOf" srcId="{D60669C7-1881-47D5-A8E8-C65F679C0D1D}" destId="{97B9A804-4BB5-4C11-82BA-E8F74340CAB3}" srcOrd="2" destOrd="0" presId="urn:microsoft.com/office/officeart/2005/8/layout/chevron1"/>
    <dgm:cxn modelId="{77359797-07CA-4E38-B908-BB31D740AD5C}" type="presParOf" srcId="{D60669C7-1881-47D5-A8E8-C65F679C0D1D}" destId="{159B0FA2-6830-4A8D-8F52-9E0D0AA74B09}" srcOrd="3" destOrd="0" presId="urn:microsoft.com/office/officeart/2005/8/layout/chevron1"/>
    <dgm:cxn modelId="{66145B91-37DF-4350-B12A-D4C1DBD5D409}" type="presParOf" srcId="{D60669C7-1881-47D5-A8E8-C65F679C0D1D}" destId="{5DB216F8-86E0-436A-8F72-37C6465EB9F3}" srcOrd="4" destOrd="0" presId="urn:microsoft.com/office/officeart/2005/8/layout/chevron1"/>
    <dgm:cxn modelId="{3C2D47CE-A69C-4B7D-A513-5618F4BF6DB3}" type="presParOf" srcId="{D60669C7-1881-47D5-A8E8-C65F679C0D1D}" destId="{91664E58-754E-402A-8F9F-1AB15788F78C}" srcOrd="5" destOrd="0" presId="urn:microsoft.com/office/officeart/2005/8/layout/chevron1"/>
    <dgm:cxn modelId="{D105314E-1D92-4690-856D-249E5C1AD438}" type="presParOf" srcId="{D60669C7-1881-47D5-A8E8-C65F679C0D1D}" destId="{D88E7E02-B17A-4B65-96C5-F5A84404A8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5C0EA469-8E27-4F19-84A9-59770F769E5F}">
      <dgm:prSet phldrT="[テキスト]"/>
      <dgm:spPr/>
      <dgm:t>
        <a:bodyPr/>
        <a:lstStyle/>
        <a:p>
          <a:r>
            <a:rPr kumimoji="1" lang="en-US" altLang="ja-JP" dirty="0"/>
            <a:t>Mixing</a:t>
          </a:r>
        </a:p>
      </dgm:t>
    </dgm:pt>
    <dgm:pt modelId="{49E179FD-2206-4A3F-9DE4-9389272ED30A}" type="par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D84FC871-F679-46D4-9DB7-1A6BDE1E6D00}" type="sib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34129EAD-6C87-4B5A-8311-F5A050CF843F}">
      <dgm:prSet phldrT="[テキスト]"/>
      <dgm:spPr/>
      <dgm:t>
        <a:bodyPr/>
        <a:lstStyle/>
        <a:p>
          <a:r>
            <a:rPr kumimoji="1" lang="en-US" altLang="ja-JP" dirty="0"/>
            <a:t>Coating</a:t>
          </a:r>
          <a:endParaRPr kumimoji="1" lang="ja-JP" altLang="en-US" dirty="0"/>
        </a:p>
      </dgm:t>
    </dgm:pt>
    <dgm:pt modelId="{ECAF07E1-F959-467E-9758-BE8FF0C8C210}" type="par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A922BC9E-8917-4C6B-9219-65495AF39FCA}" type="sib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86FB2CC3-768E-49D8-B865-6CFDAFD61673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600" b="1" u="sng" dirty="0">
              <a:solidFill>
                <a:srgbClr val="FF0000"/>
              </a:solidFill>
            </a:rPr>
            <a:t>Drying</a:t>
          </a:r>
          <a:endParaRPr kumimoji="1" lang="ja-JP" altLang="en-US" sz="1600" b="1" u="sng" dirty="0">
            <a:solidFill>
              <a:srgbClr val="FF0000"/>
            </a:solidFill>
          </a:endParaRPr>
        </a:p>
      </dgm:t>
    </dgm:pt>
    <dgm:pt modelId="{1EBF28A6-6A55-42EC-A39B-A32B0B7F910C}" type="par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BDB23706-E6CC-4C43-A493-F54B37D3DB77}" type="sib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329BA5F4-5BD9-4A0B-9D76-8BA4AD451A4F}">
      <dgm:prSet/>
      <dgm:spPr/>
      <dgm:t>
        <a:bodyPr/>
        <a:lstStyle/>
        <a:p>
          <a:r>
            <a:rPr kumimoji="1" lang="en-US" altLang="ja-JP" dirty="0"/>
            <a:t>Calendering</a:t>
          </a:r>
          <a:endParaRPr kumimoji="1" lang="ja-JP" altLang="en-US" dirty="0"/>
        </a:p>
      </dgm:t>
    </dgm:pt>
    <dgm:pt modelId="{BF786ADD-7D71-4921-9C1A-ED8ABB328BF4}" type="par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EB4311B0-9F7D-47AC-8A8C-82CA13D40BFD}" type="sib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Slitting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Vacuum drying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862610B-7C6E-40A4-80CE-0045B002246F}" type="pres">
      <dgm:prSet presAssocID="{5C0EA469-8E27-4F19-84A9-59770F769E5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62823CE-2D95-43AC-8C3E-1A958FC065DD}" type="pres">
      <dgm:prSet presAssocID="{D84FC871-F679-46D4-9DB7-1A6BDE1E6D00}" presName="parTxOnlySpace" presStyleCnt="0"/>
      <dgm:spPr/>
    </dgm:pt>
    <dgm:pt modelId="{76523A1C-E2B9-4AF9-8FC4-437132701FB6}" type="pres">
      <dgm:prSet presAssocID="{34129EAD-6C87-4B5A-8311-F5A050CF843F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20A6F30-961A-41C6-8783-E28C81B0A3F9}" type="pres">
      <dgm:prSet presAssocID="{A922BC9E-8917-4C6B-9219-65495AF39FCA}" presName="parTxOnlySpace" presStyleCnt="0"/>
      <dgm:spPr/>
    </dgm:pt>
    <dgm:pt modelId="{A2E0CC5A-3C2C-436D-84D4-3A05EF03A85A}" type="pres">
      <dgm:prSet presAssocID="{86FB2CC3-768E-49D8-B865-6CFDAFD6167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16D5017-CC22-42E3-95FA-EC3D8D3783D7}" type="pres">
      <dgm:prSet presAssocID="{BDB23706-E6CC-4C43-A493-F54B37D3DB77}" presName="parTxOnlySpace" presStyleCnt="0"/>
      <dgm:spPr/>
    </dgm:pt>
    <dgm:pt modelId="{19B52DFB-174C-416B-8CE7-0EA748C55443}" type="pres">
      <dgm:prSet presAssocID="{329BA5F4-5BD9-4A0B-9D76-8BA4AD451A4F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1D60380-24FA-46EC-9B19-7851FF200954}" type="pres">
      <dgm:prSet presAssocID="{EB4311B0-9F7D-47AC-8A8C-82CA13D40BFD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8497226-D258-4861-969D-9577CF42E01B}" type="presOf" srcId="{86FB2CC3-768E-49D8-B865-6CFDAFD61673}" destId="{A2E0CC5A-3C2C-436D-84D4-3A05EF03A85A}" srcOrd="0" destOrd="0" presId="urn:microsoft.com/office/officeart/2005/8/layout/chevron1"/>
    <dgm:cxn modelId="{E4EF0F4F-49C0-4EA9-B15A-7FEA63D765F0}" type="presOf" srcId="{329BA5F4-5BD9-4A0B-9D76-8BA4AD451A4F}" destId="{19B52DFB-174C-416B-8CE7-0EA748C55443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A37AC58-5B67-491F-B802-3C91B06F04E7}" srcId="{CCC86086-AE36-485D-B9CB-0385F14DB348}" destId="{5C0EA469-8E27-4F19-84A9-59770F769E5F}" srcOrd="0" destOrd="0" parTransId="{49E179FD-2206-4A3F-9DE4-9389272ED30A}" sibTransId="{D84FC871-F679-46D4-9DB7-1A6BDE1E6D00}"/>
    <dgm:cxn modelId="{97E6A55F-B8AB-4905-A55F-656C96BAE96A}" type="presOf" srcId="{34129EAD-6C87-4B5A-8311-F5A050CF843F}" destId="{76523A1C-E2B9-4AF9-8FC4-437132701FB6}" srcOrd="0" destOrd="0" presId="urn:microsoft.com/office/officeart/2005/8/layout/chevron1"/>
    <dgm:cxn modelId="{C30CFF65-5517-44A8-A2D8-00566AC95EB9}" srcId="{CCC86086-AE36-485D-B9CB-0385F14DB348}" destId="{28D7052B-4465-414E-AD31-7A2F527C958F}" srcOrd="5" destOrd="0" parTransId="{BF7B8967-BFA7-4BD0-9AAB-54792796AC19}" sibTransId="{99C9B157-1092-4D8E-9D32-699AD0CC2974}"/>
    <dgm:cxn modelId="{BE44EB8B-7ACB-4FB2-800B-537429B67EEF}" srcId="{CCC86086-AE36-485D-B9CB-0385F14DB348}" destId="{34129EAD-6C87-4B5A-8311-F5A050CF843F}" srcOrd="1" destOrd="0" parTransId="{ECAF07E1-F959-467E-9758-BE8FF0C8C210}" sibTransId="{A922BC9E-8917-4C6B-9219-65495AF39FCA}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49CAB9A-1241-48F0-8BA1-F32C8B54E9A1}" type="presOf" srcId="{5C0EA469-8E27-4F19-84A9-59770F769E5F}" destId="{3862610B-7C6E-40A4-80CE-0045B002246F}" srcOrd="0" destOrd="0" presId="urn:microsoft.com/office/officeart/2005/8/layout/chevron1"/>
    <dgm:cxn modelId="{12ECD39D-C9D4-4A37-8662-D485D8171544}" srcId="{CCC86086-AE36-485D-B9CB-0385F14DB348}" destId="{DEA698E9-E74C-43B6-94A2-ED34C7B53556}" srcOrd="4" destOrd="0" parTransId="{E0A9DB48-A183-425B-9F50-ADABDC8214A9}" sibTransId="{3C291341-0DB7-42D4-8B90-FF797B58D6D4}"/>
    <dgm:cxn modelId="{5612BDA3-C7B1-486B-98A5-02EB7EA1B0F8}" srcId="{CCC86086-AE36-485D-B9CB-0385F14DB348}" destId="{329BA5F4-5BD9-4A0B-9D76-8BA4AD451A4F}" srcOrd="3" destOrd="0" parTransId="{BF786ADD-7D71-4921-9C1A-ED8ABB328BF4}" sibTransId="{EB4311B0-9F7D-47AC-8A8C-82CA13D40BFD}"/>
    <dgm:cxn modelId="{F61765AD-BE7A-4E0A-855C-28A720FA9B41}" srcId="{CCC86086-AE36-485D-B9CB-0385F14DB348}" destId="{86FB2CC3-768E-49D8-B865-6CFDAFD61673}" srcOrd="2" destOrd="0" parTransId="{1EBF28A6-6A55-42EC-A39B-A32B0B7F910C}" sibTransId="{BDB23706-E6CC-4C43-A493-F54B37D3DB77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443BCB5F-31F0-4C41-8058-5CDB9495B59E}" type="presParOf" srcId="{D60669C7-1881-47D5-A8E8-C65F679C0D1D}" destId="{3862610B-7C6E-40A4-80CE-0045B002246F}" srcOrd="0" destOrd="0" presId="urn:microsoft.com/office/officeart/2005/8/layout/chevron1"/>
    <dgm:cxn modelId="{91A261DA-4641-4479-95AE-F98C3DE2F2A3}" type="presParOf" srcId="{D60669C7-1881-47D5-A8E8-C65F679C0D1D}" destId="{C62823CE-2D95-43AC-8C3E-1A958FC065DD}" srcOrd="1" destOrd="0" presId="urn:microsoft.com/office/officeart/2005/8/layout/chevron1"/>
    <dgm:cxn modelId="{F911DAB4-E681-4DFF-8345-4AF49BFDEBDC}" type="presParOf" srcId="{D60669C7-1881-47D5-A8E8-C65F679C0D1D}" destId="{76523A1C-E2B9-4AF9-8FC4-437132701FB6}" srcOrd="2" destOrd="0" presId="urn:microsoft.com/office/officeart/2005/8/layout/chevron1"/>
    <dgm:cxn modelId="{BECA9D83-65BE-4220-96B3-313F77BDF628}" type="presParOf" srcId="{D60669C7-1881-47D5-A8E8-C65F679C0D1D}" destId="{C20A6F30-961A-41C6-8783-E28C81B0A3F9}" srcOrd="3" destOrd="0" presId="urn:microsoft.com/office/officeart/2005/8/layout/chevron1"/>
    <dgm:cxn modelId="{F8ADFAAC-B931-4DF9-8D2F-0594C4536848}" type="presParOf" srcId="{D60669C7-1881-47D5-A8E8-C65F679C0D1D}" destId="{A2E0CC5A-3C2C-436D-84D4-3A05EF03A85A}" srcOrd="4" destOrd="0" presId="urn:microsoft.com/office/officeart/2005/8/layout/chevron1"/>
    <dgm:cxn modelId="{E3A016CF-9371-4D89-B2B0-D748BA4DC3FC}" type="presParOf" srcId="{D60669C7-1881-47D5-A8E8-C65F679C0D1D}" destId="{516D5017-CC22-42E3-95FA-EC3D8D3783D7}" srcOrd="5" destOrd="0" presId="urn:microsoft.com/office/officeart/2005/8/layout/chevron1"/>
    <dgm:cxn modelId="{0DAA26C6-02A2-4CF3-BD74-0C94492DE690}" type="presParOf" srcId="{D60669C7-1881-47D5-A8E8-C65F679C0D1D}" destId="{19B52DFB-174C-416B-8CE7-0EA748C55443}" srcOrd="6" destOrd="0" presId="urn:microsoft.com/office/officeart/2005/8/layout/chevron1"/>
    <dgm:cxn modelId="{E6B8D31E-ABD1-4F53-84C9-9F71317BCFC8}" type="presParOf" srcId="{D60669C7-1881-47D5-A8E8-C65F679C0D1D}" destId="{11D60380-24FA-46EC-9B19-7851FF200954}" srcOrd="7" destOrd="0" presId="urn:microsoft.com/office/officeart/2005/8/layout/chevron1"/>
    <dgm:cxn modelId="{184562FE-990E-482A-9225-24A0A9E5F3D8}" type="presParOf" srcId="{D60669C7-1881-47D5-A8E8-C65F679C0D1D}" destId="{A59F616D-F336-4F10-89BF-6F49BA170F0E}" srcOrd="8" destOrd="0" presId="urn:microsoft.com/office/officeart/2005/8/layout/chevron1"/>
    <dgm:cxn modelId="{09A20F98-8A39-499F-BDF0-02800770C418}" type="presParOf" srcId="{D60669C7-1881-47D5-A8E8-C65F679C0D1D}" destId="{1B8871FE-2478-4480-AC47-4E2F9068398F}" srcOrd="9" destOrd="0" presId="urn:microsoft.com/office/officeart/2005/8/layout/chevron1"/>
    <dgm:cxn modelId="{FC0BAB71-F23E-42AC-BF1D-0B13ECFE2C87}" type="presParOf" srcId="{D60669C7-1881-47D5-A8E8-C65F679C0D1D}" destId="{DAD7E95F-5251-4252-8480-71ABE7B24DD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Degassing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HT aging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 custT="1"/>
      <dgm:spPr>
        <a:solidFill>
          <a:srgbClr val="FFFF00"/>
        </a:solidFill>
      </dgm:spPr>
      <dgm:t>
        <a:bodyPr/>
        <a:lstStyle/>
        <a:p>
          <a:r>
            <a:rPr kumimoji="1" lang="en-US" altLang="ja-JP" sz="1800" b="1" u="sng" dirty="0">
              <a:solidFill>
                <a:srgbClr val="FF0000"/>
              </a:solidFill>
            </a:rPr>
            <a:t>EOL testing</a:t>
          </a:r>
          <a:endParaRPr kumimoji="1" lang="ja-JP" altLang="en-US" sz="1800" b="1" u="sng" dirty="0">
            <a:solidFill>
              <a:srgbClr val="FF0000"/>
            </a:solidFill>
          </a:endParaRPr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D20C3AC7-C097-4AD0-8BCE-688D6D4C6F5F}">
      <dgm:prSet/>
      <dgm:spPr/>
      <dgm:t>
        <a:bodyPr/>
        <a:lstStyle/>
        <a:p>
          <a:r>
            <a:rPr kumimoji="1" lang="en-US" altLang="ja-JP" dirty="0"/>
            <a:t>Formation</a:t>
          </a:r>
          <a:endParaRPr kumimoji="1" lang="ja-JP" altLang="en-US" dirty="0"/>
        </a:p>
      </dgm:t>
    </dgm:pt>
    <dgm:pt modelId="{C6AA7F87-40E4-426B-94FC-2284FB068C05}" type="par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0DA6581D-57B7-4D5F-AD37-6187546876E8}" type="sib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ABC6AD9-8799-48BD-9132-007785A14E1A}" type="pres">
      <dgm:prSet presAssocID="{D20C3AC7-C097-4AD0-8BCE-688D6D4C6F5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31CE00-923B-4EFA-9032-7EF3133318F7}" type="pres">
      <dgm:prSet presAssocID="{0DA6581D-57B7-4D5F-AD37-6187546876E8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50A85-B468-4A8A-B35C-115E1AA0553B}" type="pres">
      <dgm:prSet presAssocID="{99C9B157-1092-4D8E-9D32-699AD0CC2974}" presName="parTxOnlySpace" presStyleCnt="0"/>
      <dgm:spPr/>
    </dgm:pt>
    <dgm:pt modelId="{A5EADA05-6266-4DAF-ABB6-497C2969CEFB}" type="pres">
      <dgm:prSet presAssocID="{C41F1C44-DAD9-411E-AD9A-44FAF518205B}" presName="parTxOnly" presStyleLbl="node1" presStyleIdx="3" presStyleCnt="4" custLinFactNeighborX="821">
        <dgm:presLayoutVars>
          <dgm:chMax val="0"/>
          <dgm:chPref val="0"/>
          <dgm:bulletEnabled val="1"/>
        </dgm:presLayoutVars>
      </dgm:prSet>
      <dgm:spPr/>
    </dgm:pt>
  </dgm:ptLst>
  <dgm:cxnLst>
    <dgm:cxn modelId="{E74A631B-5D03-443E-930F-C372F1043E8C}" type="presOf" srcId="{D20C3AC7-C097-4AD0-8BCE-688D6D4C6F5F}" destId="{3ABC6AD9-8799-48BD-9132-007785A14E1A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3C0C765-9CEF-46DC-ADA1-D4FF67377502}" srcId="{CCC86086-AE36-485D-B9CB-0385F14DB348}" destId="{D20C3AC7-C097-4AD0-8BCE-688D6D4C6F5F}" srcOrd="0" destOrd="0" parTransId="{C6AA7F87-40E4-426B-94FC-2284FB068C05}" sibTransId="{0DA6581D-57B7-4D5F-AD37-6187546876E8}"/>
    <dgm:cxn modelId="{C30CFF65-5517-44A8-A2D8-00566AC95EB9}" srcId="{CCC86086-AE36-485D-B9CB-0385F14DB348}" destId="{28D7052B-4465-414E-AD31-7A2F527C958F}" srcOrd="2" destOrd="0" parTransId="{BF7B8967-BFA7-4BD0-9AAB-54792796AC19}" sibTransId="{99C9B157-1092-4D8E-9D32-699AD0CC2974}"/>
    <dgm:cxn modelId="{9FD48E66-EFCD-4ED9-90D3-755EBD5C9DB1}" srcId="{CCC86086-AE36-485D-B9CB-0385F14DB348}" destId="{C41F1C44-DAD9-411E-AD9A-44FAF518205B}" srcOrd="3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2ECD39D-C9D4-4A37-8662-D485D8171544}" srcId="{CCC86086-AE36-485D-B9CB-0385F14DB348}" destId="{DEA698E9-E74C-43B6-94A2-ED34C7B53556}" srcOrd="1" destOrd="0" parTransId="{E0A9DB48-A183-425B-9F50-ADABDC8214A9}" sibTransId="{3C291341-0DB7-42D4-8B90-FF797B58D6D4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6CED0B67-6C40-4475-A446-CFABADAE3377}" type="presParOf" srcId="{D60669C7-1881-47D5-A8E8-C65F679C0D1D}" destId="{3ABC6AD9-8799-48BD-9132-007785A14E1A}" srcOrd="0" destOrd="0" presId="urn:microsoft.com/office/officeart/2005/8/layout/chevron1"/>
    <dgm:cxn modelId="{94483DC6-FD00-41A3-8B99-8F4BF2DFA74E}" type="presParOf" srcId="{D60669C7-1881-47D5-A8E8-C65F679C0D1D}" destId="{3E31CE00-923B-4EFA-9032-7EF3133318F7}" srcOrd="1" destOrd="0" presId="urn:microsoft.com/office/officeart/2005/8/layout/chevron1"/>
    <dgm:cxn modelId="{184562FE-990E-482A-9225-24A0A9E5F3D8}" type="presParOf" srcId="{D60669C7-1881-47D5-A8E8-C65F679C0D1D}" destId="{A59F616D-F336-4F10-89BF-6F49BA170F0E}" srcOrd="2" destOrd="0" presId="urn:microsoft.com/office/officeart/2005/8/layout/chevron1"/>
    <dgm:cxn modelId="{09A20F98-8A39-499F-BDF0-02800770C418}" type="presParOf" srcId="{D60669C7-1881-47D5-A8E8-C65F679C0D1D}" destId="{1B8871FE-2478-4480-AC47-4E2F9068398F}" srcOrd="3" destOrd="0" presId="urn:microsoft.com/office/officeart/2005/8/layout/chevron1"/>
    <dgm:cxn modelId="{FC0BAB71-F23E-42AC-BF1D-0B13ECFE2C87}" type="presParOf" srcId="{D60669C7-1881-47D5-A8E8-C65F679C0D1D}" destId="{DAD7E95F-5251-4252-8480-71ABE7B24DD5}" srcOrd="4" destOrd="0" presId="urn:microsoft.com/office/officeart/2005/8/layout/chevron1"/>
    <dgm:cxn modelId="{1542A778-94D8-450E-9977-03C958BBC7CE}" type="presParOf" srcId="{D60669C7-1881-47D5-A8E8-C65F679C0D1D}" destId="{CA450A85-B468-4A8A-B35C-115E1AA0553B}" srcOrd="5" destOrd="0" presId="urn:microsoft.com/office/officeart/2005/8/layout/chevron1"/>
    <dgm:cxn modelId="{42E5F251-B41E-4001-BAFE-0D81B9BB9E7C}" type="presParOf" srcId="{D60669C7-1881-47D5-A8E8-C65F679C0D1D}" destId="{A5EADA05-6266-4DAF-ABB6-497C2969CEF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/>
      <dgm:t>
        <a:bodyPr/>
        <a:lstStyle/>
        <a:p>
          <a:r>
            <a:rPr kumimoji="1" lang="en-US" altLang="ja-JP" dirty="0"/>
            <a:t>Separation</a:t>
          </a:r>
          <a:endParaRPr kumimoji="1" lang="ja-JP" altLang="en-US" dirty="0"/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0AAA762-7CD7-4906-B1CE-DD8230E23930}">
      <dgm:prSet phldrT="[テキスト]"/>
      <dgm:spPr/>
      <dgm:t>
        <a:bodyPr/>
        <a:lstStyle/>
        <a:p>
          <a:r>
            <a:rPr kumimoji="1" lang="en-US" altLang="ja-JP" dirty="0"/>
            <a:t>Stacking Winding</a:t>
          </a:r>
        </a:p>
      </dgm:t>
    </dgm:pt>
    <dgm:pt modelId="{0C606A6E-329B-46DF-8230-4B0A6B022948}" type="par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69037965-8ED9-4F52-B897-515A1E366680}" type="sib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9400D411-D4A0-4E76-8CCE-81A39B33BBB5}">
      <dgm:prSet phldrT="[テキスト]"/>
      <dgm:spPr/>
      <dgm:t>
        <a:bodyPr/>
        <a:lstStyle/>
        <a:p>
          <a:r>
            <a:rPr kumimoji="1" lang="en-US" altLang="ja-JP" dirty="0"/>
            <a:t>Packaging</a:t>
          </a:r>
          <a:endParaRPr kumimoji="1" lang="ja-JP" altLang="en-US" dirty="0"/>
        </a:p>
      </dgm:t>
    </dgm:pt>
    <dgm:pt modelId="{490D1F8A-6ED0-4BA8-A038-D8BF997F815C}" type="par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D53AA4B6-097D-47F3-AC9D-1368FDB25A77}" type="sib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89046D06-DDC4-4C08-9391-80182C83733C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400" b="1" u="sng" dirty="0">
              <a:solidFill>
                <a:srgbClr val="FF0000"/>
              </a:solidFill>
            </a:rPr>
            <a:t>EL filing</a:t>
          </a:r>
          <a:endParaRPr kumimoji="1" lang="ja-JP" altLang="en-US" sz="1400" b="1" u="sng" dirty="0">
            <a:solidFill>
              <a:srgbClr val="FF0000"/>
            </a:solidFill>
          </a:endParaRPr>
        </a:p>
      </dgm:t>
    </dgm:pt>
    <dgm:pt modelId="{A98E804C-AEBC-4D1D-81F8-EBA3DC1A536D}" type="par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AA735BC7-67BF-4A07-9861-B067D0394766}" type="sib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A5EADA05-6266-4DAF-ABB6-497C2969CEFB}" type="pres">
      <dgm:prSet presAssocID="{C41F1C44-DAD9-411E-AD9A-44FAF518205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5AFEA8-6B1D-43A8-8DAF-DE9ABD7FA7EA}" type="pres">
      <dgm:prSet presAssocID="{C5B5DEC5-28CD-460C-AE83-2EE96FB78C06}" presName="parTxOnlySpace" presStyleCnt="0"/>
      <dgm:spPr/>
    </dgm:pt>
    <dgm:pt modelId="{97B9A804-4BB5-4C11-82BA-E8F74340CAB3}" type="pres">
      <dgm:prSet presAssocID="{C0AAA762-7CD7-4906-B1CE-DD8230E2393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9B0FA2-6830-4A8D-8F52-9E0D0AA74B09}" type="pres">
      <dgm:prSet presAssocID="{69037965-8ED9-4F52-B897-515A1E366680}" presName="parTxOnlySpace" presStyleCnt="0"/>
      <dgm:spPr/>
    </dgm:pt>
    <dgm:pt modelId="{5DB216F8-86E0-436A-8F72-37C6465EB9F3}" type="pres">
      <dgm:prSet presAssocID="{9400D411-D4A0-4E76-8CCE-81A39B33BB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664E58-754E-402A-8F9F-1AB15788F78C}" type="pres">
      <dgm:prSet presAssocID="{D53AA4B6-097D-47F3-AC9D-1368FDB25A77}" presName="parTxOnlySpace" presStyleCnt="0"/>
      <dgm:spPr/>
    </dgm:pt>
    <dgm:pt modelId="{D88E7E02-B17A-4B65-96C5-F5A84404A8E2}" type="pres">
      <dgm:prSet presAssocID="{89046D06-DDC4-4C08-9391-80182C8373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4CC5D14-31BD-4A8B-B55C-31BCD50827E7}" type="presOf" srcId="{89046D06-DDC4-4C08-9391-80182C83733C}" destId="{D88E7E02-B17A-4B65-96C5-F5A84404A8E2}" srcOrd="0" destOrd="0" presId="urn:microsoft.com/office/officeart/2005/8/layout/chevron1"/>
    <dgm:cxn modelId="{504B1435-0764-410E-8251-F4FDD865A9BF}" srcId="{CCC86086-AE36-485D-B9CB-0385F14DB348}" destId="{C0AAA762-7CD7-4906-B1CE-DD8230E23930}" srcOrd="1" destOrd="0" parTransId="{0C606A6E-329B-46DF-8230-4B0A6B022948}" sibTransId="{69037965-8ED9-4F52-B897-515A1E366680}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9FD48E66-EFCD-4ED9-90D3-755EBD5C9DB1}" srcId="{CCC86086-AE36-485D-B9CB-0385F14DB348}" destId="{C41F1C44-DAD9-411E-AD9A-44FAF518205B}" srcOrd="0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6B727288-5AAD-4DC9-B4A0-02F38F8CB7AA}" srcId="{CCC86086-AE36-485D-B9CB-0385F14DB348}" destId="{89046D06-DDC4-4C08-9391-80182C83733C}" srcOrd="3" destOrd="0" parTransId="{A98E804C-AEBC-4D1D-81F8-EBA3DC1A536D}" sibTransId="{AA735BC7-67BF-4A07-9861-B067D0394766}"/>
    <dgm:cxn modelId="{E8661A94-8D06-4B64-9608-3E08AD94E26E}" type="presOf" srcId="{9400D411-D4A0-4E76-8CCE-81A39B33BBB5}" destId="{5DB216F8-86E0-436A-8F72-37C6465EB9F3}" srcOrd="0" destOrd="0" presId="urn:microsoft.com/office/officeart/2005/8/layout/chevron1"/>
    <dgm:cxn modelId="{0E9BDACD-6F2E-4AAB-8C77-1EDFCB842FEE}" type="presOf" srcId="{C0AAA762-7CD7-4906-B1CE-DD8230E23930}" destId="{97B9A804-4BB5-4C11-82BA-E8F74340CAB3}" srcOrd="0" destOrd="0" presId="urn:microsoft.com/office/officeart/2005/8/layout/chevron1"/>
    <dgm:cxn modelId="{59A089F5-9AC9-4820-8E93-B95E6C48E80A}" srcId="{CCC86086-AE36-485D-B9CB-0385F14DB348}" destId="{9400D411-D4A0-4E76-8CCE-81A39B33BBB5}" srcOrd="2" destOrd="0" parTransId="{490D1F8A-6ED0-4BA8-A038-D8BF997F815C}" sibTransId="{D53AA4B6-097D-47F3-AC9D-1368FDB25A77}"/>
    <dgm:cxn modelId="{42E5F251-B41E-4001-BAFE-0D81B9BB9E7C}" type="presParOf" srcId="{D60669C7-1881-47D5-A8E8-C65F679C0D1D}" destId="{A5EADA05-6266-4DAF-ABB6-497C2969CEFB}" srcOrd="0" destOrd="0" presId="urn:microsoft.com/office/officeart/2005/8/layout/chevron1"/>
    <dgm:cxn modelId="{48F64227-A12D-4FC5-B57C-22DEB5D79852}" type="presParOf" srcId="{D60669C7-1881-47D5-A8E8-C65F679C0D1D}" destId="{DC5AFEA8-6B1D-43A8-8DAF-DE9ABD7FA7EA}" srcOrd="1" destOrd="0" presId="urn:microsoft.com/office/officeart/2005/8/layout/chevron1"/>
    <dgm:cxn modelId="{8E8E439A-F1F9-47ED-87DF-2A5297AA9855}" type="presParOf" srcId="{D60669C7-1881-47D5-A8E8-C65F679C0D1D}" destId="{97B9A804-4BB5-4C11-82BA-E8F74340CAB3}" srcOrd="2" destOrd="0" presId="urn:microsoft.com/office/officeart/2005/8/layout/chevron1"/>
    <dgm:cxn modelId="{77359797-07CA-4E38-B908-BB31D740AD5C}" type="presParOf" srcId="{D60669C7-1881-47D5-A8E8-C65F679C0D1D}" destId="{159B0FA2-6830-4A8D-8F52-9E0D0AA74B09}" srcOrd="3" destOrd="0" presId="urn:microsoft.com/office/officeart/2005/8/layout/chevron1"/>
    <dgm:cxn modelId="{66145B91-37DF-4350-B12A-D4C1DBD5D409}" type="presParOf" srcId="{D60669C7-1881-47D5-A8E8-C65F679C0D1D}" destId="{5DB216F8-86E0-436A-8F72-37C6465EB9F3}" srcOrd="4" destOrd="0" presId="urn:microsoft.com/office/officeart/2005/8/layout/chevron1"/>
    <dgm:cxn modelId="{3C2D47CE-A69C-4B7D-A513-5618F4BF6DB3}" type="presParOf" srcId="{D60669C7-1881-47D5-A8E8-C65F679C0D1D}" destId="{91664E58-754E-402A-8F9F-1AB15788F78C}" srcOrd="5" destOrd="0" presId="urn:microsoft.com/office/officeart/2005/8/layout/chevron1"/>
    <dgm:cxn modelId="{D105314E-1D92-4690-856D-249E5C1AD438}" type="presParOf" srcId="{D60669C7-1881-47D5-A8E8-C65F679C0D1D}" destId="{D88E7E02-B17A-4B65-96C5-F5A84404A8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5C0EA469-8E27-4F19-84A9-59770F769E5F}">
      <dgm:prSet phldrT="[テキスト]"/>
      <dgm:spPr/>
      <dgm:t>
        <a:bodyPr/>
        <a:lstStyle/>
        <a:p>
          <a:r>
            <a:rPr kumimoji="1" lang="en-US" altLang="ja-JP" dirty="0"/>
            <a:t>Mixing</a:t>
          </a:r>
        </a:p>
      </dgm:t>
    </dgm:pt>
    <dgm:pt modelId="{49E179FD-2206-4A3F-9DE4-9389272ED30A}" type="par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D84FC871-F679-46D4-9DB7-1A6BDE1E6D00}" type="sib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34129EAD-6C87-4B5A-8311-F5A050CF843F}">
      <dgm:prSet phldrT="[テキスト]"/>
      <dgm:spPr/>
      <dgm:t>
        <a:bodyPr/>
        <a:lstStyle/>
        <a:p>
          <a:r>
            <a:rPr kumimoji="1" lang="en-US" altLang="ja-JP" dirty="0"/>
            <a:t>Coating</a:t>
          </a:r>
          <a:endParaRPr kumimoji="1" lang="ja-JP" altLang="en-US" dirty="0"/>
        </a:p>
      </dgm:t>
    </dgm:pt>
    <dgm:pt modelId="{ECAF07E1-F959-467E-9758-BE8FF0C8C210}" type="par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A922BC9E-8917-4C6B-9219-65495AF39FCA}" type="sib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86FB2CC3-768E-49D8-B865-6CFDAFD61673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600" b="1" u="sng" dirty="0">
              <a:solidFill>
                <a:srgbClr val="FF0000"/>
              </a:solidFill>
            </a:rPr>
            <a:t>Drying</a:t>
          </a:r>
          <a:endParaRPr kumimoji="1" lang="ja-JP" altLang="en-US" sz="1600" b="1" u="sng" dirty="0">
            <a:solidFill>
              <a:srgbClr val="FF0000"/>
            </a:solidFill>
          </a:endParaRPr>
        </a:p>
      </dgm:t>
    </dgm:pt>
    <dgm:pt modelId="{1EBF28A6-6A55-42EC-A39B-A32B0B7F910C}" type="par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BDB23706-E6CC-4C43-A493-F54B37D3DB77}" type="sib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329BA5F4-5BD9-4A0B-9D76-8BA4AD451A4F}">
      <dgm:prSet/>
      <dgm:spPr/>
      <dgm:t>
        <a:bodyPr/>
        <a:lstStyle/>
        <a:p>
          <a:r>
            <a:rPr kumimoji="1" lang="en-US" altLang="ja-JP" dirty="0"/>
            <a:t>Calendering</a:t>
          </a:r>
          <a:endParaRPr kumimoji="1" lang="ja-JP" altLang="en-US" dirty="0"/>
        </a:p>
      </dgm:t>
    </dgm:pt>
    <dgm:pt modelId="{BF786ADD-7D71-4921-9C1A-ED8ABB328BF4}" type="par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EB4311B0-9F7D-47AC-8A8C-82CA13D40BFD}" type="sib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Slitting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Vacuum drying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862610B-7C6E-40A4-80CE-0045B002246F}" type="pres">
      <dgm:prSet presAssocID="{5C0EA469-8E27-4F19-84A9-59770F769E5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62823CE-2D95-43AC-8C3E-1A958FC065DD}" type="pres">
      <dgm:prSet presAssocID="{D84FC871-F679-46D4-9DB7-1A6BDE1E6D00}" presName="parTxOnlySpace" presStyleCnt="0"/>
      <dgm:spPr/>
    </dgm:pt>
    <dgm:pt modelId="{76523A1C-E2B9-4AF9-8FC4-437132701FB6}" type="pres">
      <dgm:prSet presAssocID="{34129EAD-6C87-4B5A-8311-F5A050CF843F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20A6F30-961A-41C6-8783-E28C81B0A3F9}" type="pres">
      <dgm:prSet presAssocID="{A922BC9E-8917-4C6B-9219-65495AF39FCA}" presName="parTxOnlySpace" presStyleCnt="0"/>
      <dgm:spPr/>
    </dgm:pt>
    <dgm:pt modelId="{A2E0CC5A-3C2C-436D-84D4-3A05EF03A85A}" type="pres">
      <dgm:prSet presAssocID="{86FB2CC3-768E-49D8-B865-6CFDAFD6167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16D5017-CC22-42E3-95FA-EC3D8D3783D7}" type="pres">
      <dgm:prSet presAssocID="{BDB23706-E6CC-4C43-A493-F54B37D3DB77}" presName="parTxOnlySpace" presStyleCnt="0"/>
      <dgm:spPr/>
    </dgm:pt>
    <dgm:pt modelId="{19B52DFB-174C-416B-8CE7-0EA748C55443}" type="pres">
      <dgm:prSet presAssocID="{329BA5F4-5BD9-4A0B-9D76-8BA4AD451A4F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1D60380-24FA-46EC-9B19-7851FF200954}" type="pres">
      <dgm:prSet presAssocID="{EB4311B0-9F7D-47AC-8A8C-82CA13D40BFD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8497226-D258-4861-969D-9577CF42E01B}" type="presOf" srcId="{86FB2CC3-768E-49D8-B865-6CFDAFD61673}" destId="{A2E0CC5A-3C2C-436D-84D4-3A05EF03A85A}" srcOrd="0" destOrd="0" presId="urn:microsoft.com/office/officeart/2005/8/layout/chevron1"/>
    <dgm:cxn modelId="{E4EF0F4F-49C0-4EA9-B15A-7FEA63D765F0}" type="presOf" srcId="{329BA5F4-5BD9-4A0B-9D76-8BA4AD451A4F}" destId="{19B52DFB-174C-416B-8CE7-0EA748C55443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A37AC58-5B67-491F-B802-3C91B06F04E7}" srcId="{CCC86086-AE36-485D-B9CB-0385F14DB348}" destId="{5C0EA469-8E27-4F19-84A9-59770F769E5F}" srcOrd="0" destOrd="0" parTransId="{49E179FD-2206-4A3F-9DE4-9389272ED30A}" sibTransId="{D84FC871-F679-46D4-9DB7-1A6BDE1E6D00}"/>
    <dgm:cxn modelId="{97E6A55F-B8AB-4905-A55F-656C96BAE96A}" type="presOf" srcId="{34129EAD-6C87-4B5A-8311-F5A050CF843F}" destId="{76523A1C-E2B9-4AF9-8FC4-437132701FB6}" srcOrd="0" destOrd="0" presId="urn:microsoft.com/office/officeart/2005/8/layout/chevron1"/>
    <dgm:cxn modelId="{C30CFF65-5517-44A8-A2D8-00566AC95EB9}" srcId="{CCC86086-AE36-485D-B9CB-0385F14DB348}" destId="{28D7052B-4465-414E-AD31-7A2F527C958F}" srcOrd="5" destOrd="0" parTransId="{BF7B8967-BFA7-4BD0-9AAB-54792796AC19}" sibTransId="{99C9B157-1092-4D8E-9D32-699AD0CC2974}"/>
    <dgm:cxn modelId="{BE44EB8B-7ACB-4FB2-800B-537429B67EEF}" srcId="{CCC86086-AE36-485D-B9CB-0385F14DB348}" destId="{34129EAD-6C87-4B5A-8311-F5A050CF843F}" srcOrd="1" destOrd="0" parTransId="{ECAF07E1-F959-467E-9758-BE8FF0C8C210}" sibTransId="{A922BC9E-8917-4C6B-9219-65495AF39FCA}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49CAB9A-1241-48F0-8BA1-F32C8B54E9A1}" type="presOf" srcId="{5C0EA469-8E27-4F19-84A9-59770F769E5F}" destId="{3862610B-7C6E-40A4-80CE-0045B002246F}" srcOrd="0" destOrd="0" presId="urn:microsoft.com/office/officeart/2005/8/layout/chevron1"/>
    <dgm:cxn modelId="{12ECD39D-C9D4-4A37-8662-D485D8171544}" srcId="{CCC86086-AE36-485D-B9CB-0385F14DB348}" destId="{DEA698E9-E74C-43B6-94A2-ED34C7B53556}" srcOrd="4" destOrd="0" parTransId="{E0A9DB48-A183-425B-9F50-ADABDC8214A9}" sibTransId="{3C291341-0DB7-42D4-8B90-FF797B58D6D4}"/>
    <dgm:cxn modelId="{5612BDA3-C7B1-486B-98A5-02EB7EA1B0F8}" srcId="{CCC86086-AE36-485D-B9CB-0385F14DB348}" destId="{329BA5F4-5BD9-4A0B-9D76-8BA4AD451A4F}" srcOrd="3" destOrd="0" parTransId="{BF786ADD-7D71-4921-9C1A-ED8ABB328BF4}" sibTransId="{EB4311B0-9F7D-47AC-8A8C-82CA13D40BFD}"/>
    <dgm:cxn modelId="{F61765AD-BE7A-4E0A-855C-28A720FA9B41}" srcId="{CCC86086-AE36-485D-B9CB-0385F14DB348}" destId="{86FB2CC3-768E-49D8-B865-6CFDAFD61673}" srcOrd="2" destOrd="0" parTransId="{1EBF28A6-6A55-42EC-A39B-A32B0B7F910C}" sibTransId="{BDB23706-E6CC-4C43-A493-F54B37D3DB77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443BCB5F-31F0-4C41-8058-5CDB9495B59E}" type="presParOf" srcId="{D60669C7-1881-47D5-A8E8-C65F679C0D1D}" destId="{3862610B-7C6E-40A4-80CE-0045B002246F}" srcOrd="0" destOrd="0" presId="urn:microsoft.com/office/officeart/2005/8/layout/chevron1"/>
    <dgm:cxn modelId="{91A261DA-4641-4479-95AE-F98C3DE2F2A3}" type="presParOf" srcId="{D60669C7-1881-47D5-A8E8-C65F679C0D1D}" destId="{C62823CE-2D95-43AC-8C3E-1A958FC065DD}" srcOrd="1" destOrd="0" presId="urn:microsoft.com/office/officeart/2005/8/layout/chevron1"/>
    <dgm:cxn modelId="{F911DAB4-E681-4DFF-8345-4AF49BFDEBDC}" type="presParOf" srcId="{D60669C7-1881-47D5-A8E8-C65F679C0D1D}" destId="{76523A1C-E2B9-4AF9-8FC4-437132701FB6}" srcOrd="2" destOrd="0" presId="urn:microsoft.com/office/officeart/2005/8/layout/chevron1"/>
    <dgm:cxn modelId="{BECA9D83-65BE-4220-96B3-313F77BDF628}" type="presParOf" srcId="{D60669C7-1881-47D5-A8E8-C65F679C0D1D}" destId="{C20A6F30-961A-41C6-8783-E28C81B0A3F9}" srcOrd="3" destOrd="0" presId="urn:microsoft.com/office/officeart/2005/8/layout/chevron1"/>
    <dgm:cxn modelId="{F8ADFAAC-B931-4DF9-8D2F-0594C4536848}" type="presParOf" srcId="{D60669C7-1881-47D5-A8E8-C65F679C0D1D}" destId="{A2E0CC5A-3C2C-436D-84D4-3A05EF03A85A}" srcOrd="4" destOrd="0" presId="urn:microsoft.com/office/officeart/2005/8/layout/chevron1"/>
    <dgm:cxn modelId="{E3A016CF-9371-4D89-B2B0-D748BA4DC3FC}" type="presParOf" srcId="{D60669C7-1881-47D5-A8E8-C65F679C0D1D}" destId="{516D5017-CC22-42E3-95FA-EC3D8D3783D7}" srcOrd="5" destOrd="0" presId="urn:microsoft.com/office/officeart/2005/8/layout/chevron1"/>
    <dgm:cxn modelId="{0DAA26C6-02A2-4CF3-BD74-0C94492DE690}" type="presParOf" srcId="{D60669C7-1881-47D5-A8E8-C65F679C0D1D}" destId="{19B52DFB-174C-416B-8CE7-0EA748C55443}" srcOrd="6" destOrd="0" presId="urn:microsoft.com/office/officeart/2005/8/layout/chevron1"/>
    <dgm:cxn modelId="{E6B8D31E-ABD1-4F53-84C9-9F71317BCFC8}" type="presParOf" srcId="{D60669C7-1881-47D5-A8E8-C65F679C0D1D}" destId="{11D60380-24FA-46EC-9B19-7851FF200954}" srcOrd="7" destOrd="0" presId="urn:microsoft.com/office/officeart/2005/8/layout/chevron1"/>
    <dgm:cxn modelId="{184562FE-990E-482A-9225-24A0A9E5F3D8}" type="presParOf" srcId="{D60669C7-1881-47D5-A8E8-C65F679C0D1D}" destId="{A59F616D-F336-4F10-89BF-6F49BA170F0E}" srcOrd="8" destOrd="0" presId="urn:microsoft.com/office/officeart/2005/8/layout/chevron1"/>
    <dgm:cxn modelId="{09A20F98-8A39-499F-BDF0-02800770C418}" type="presParOf" srcId="{D60669C7-1881-47D5-A8E8-C65F679C0D1D}" destId="{1B8871FE-2478-4480-AC47-4E2F9068398F}" srcOrd="9" destOrd="0" presId="urn:microsoft.com/office/officeart/2005/8/layout/chevron1"/>
    <dgm:cxn modelId="{FC0BAB71-F23E-42AC-BF1D-0B13ECFE2C87}" type="presParOf" srcId="{D60669C7-1881-47D5-A8E8-C65F679C0D1D}" destId="{DAD7E95F-5251-4252-8480-71ABE7B24DD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Degassing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HT aging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>
        <a:solidFill>
          <a:srgbClr val="FFFFCC"/>
        </a:solidFill>
      </dgm:spPr>
      <dgm:t>
        <a:bodyPr/>
        <a:lstStyle/>
        <a:p>
          <a:r>
            <a:rPr kumimoji="1" lang="en-US" altLang="ja-JP" b="1" u="sng" dirty="0">
              <a:solidFill>
                <a:srgbClr val="FF0000"/>
              </a:solidFill>
            </a:rPr>
            <a:t>EOL testing</a:t>
          </a:r>
          <a:endParaRPr kumimoji="1" lang="ja-JP" altLang="en-US" b="1" u="sng" dirty="0">
            <a:solidFill>
              <a:srgbClr val="FF0000"/>
            </a:solidFill>
          </a:endParaRPr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D20C3AC7-C097-4AD0-8BCE-688D6D4C6F5F}">
      <dgm:prSet/>
      <dgm:spPr/>
      <dgm:t>
        <a:bodyPr/>
        <a:lstStyle/>
        <a:p>
          <a:r>
            <a:rPr kumimoji="1" lang="en-US" altLang="ja-JP" dirty="0"/>
            <a:t>Formation</a:t>
          </a:r>
          <a:endParaRPr kumimoji="1" lang="ja-JP" altLang="en-US" dirty="0"/>
        </a:p>
      </dgm:t>
    </dgm:pt>
    <dgm:pt modelId="{C6AA7F87-40E4-426B-94FC-2284FB068C05}" type="par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0DA6581D-57B7-4D5F-AD37-6187546876E8}" type="sib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ABC6AD9-8799-48BD-9132-007785A14E1A}" type="pres">
      <dgm:prSet presAssocID="{D20C3AC7-C097-4AD0-8BCE-688D6D4C6F5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31CE00-923B-4EFA-9032-7EF3133318F7}" type="pres">
      <dgm:prSet presAssocID="{0DA6581D-57B7-4D5F-AD37-6187546876E8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50A85-B468-4A8A-B35C-115E1AA0553B}" type="pres">
      <dgm:prSet presAssocID="{99C9B157-1092-4D8E-9D32-699AD0CC2974}" presName="parTxOnlySpace" presStyleCnt="0"/>
      <dgm:spPr/>
    </dgm:pt>
    <dgm:pt modelId="{A5EADA05-6266-4DAF-ABB6-497C2969CEFB}" type="pres">
      <dgm:prSet presAssocID="{C41F1C44-DAD9-411E-AD9A-44FAF518205B}" presName="parTxOnly" presStyleLbl="node1" presStyleIdx="3" presStyleCnt="4" custLinFactNeighborX="821">
        <dgm:presLayoutVars>
          <dgm:chMax val="0"/>
          <dgm:chPref val="0"/>
          <dgm:bulletEnabled val="1"/>
        </dgm:presLayoutVars>
      </dgm:prSet>
      <dgm:spPr/>
    </dgm:pt>
  </dgm:ptLst>
  <dgm:cxnLst>
    <dgm:cxn modelId="{E74A631B-5D03-443E-930F-C372F1043E8C}" type="presOf" srcId="{D20C3AC7-C097-4AD0-8BCE-688D6D4C6F5F}" destId="{3ABC6AD9-8799-48BD-9132-007785A14E1A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3C0C765-9CEF-46DC-ADA1-D4FF67377502}" srcId="{CCC86086-AE36-485D-B9CB-0385F14DB348}" destId="{D20C3AC7-C097-4AD0-8BCE-688D6D4C6F5F}" srcOrd="0" destOrd="0" parTransId="{C6AA7F87-40E4-426B-94FC-2284FB068C05}" sibTransId="{0DA6581D-57B7-4D5F-AD37-6187546876E8}"/>
    <dgm:cxn modelId="{C30CFF65-5517-44A8-A2D8-00566AC95EB9}" srcId="{CCC86086-AE36-485D-B9CB-0385F14DB348}" destId="{28D7052B-4465-414E-AD31-7A2F527C958F}" srcOrd="2" destOrd="0" parTransId="{BF7B8967-BFA7-4BD0-9AAB-54792796AC19}" sibTransId="{99C9B157-1092-4D8E-9D32-699AD0CC2974}"/>
    <dgm:cxn modelId="{9FD48E66-EFCD-4ED9-90D3-755EBD5C9DB1}" srcId="{CCC86086-AE36-485D-B9CB-0385F14DB348}" destId="{C41F1C44-DAD9-411E-AD9A-44FAF518205B}" srcOrd="3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2ECD39D-C9D4-4A37-8662-D485D8171544}" srcId="{CCC86086-AE36-485D-B9CB-0385F14DB348}" destId="{DEA698E9-E74C-43B6-94A2-ED34C7B53556}" srcOrd="1" destOrd="0" parTransId="{E0A9DB48-A183-425B-9F50-ADABDC8214A9}" sibTransId="{3C291341-0DB7-42D4-8B90-FF797B58D6D4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6CED0B67-6C40-4475-A446-CFABADAE3377}" type="presParOf" srcId="{D60669C7-1881-47D5-A8E8-C65F679C0D1D}" destId="{3ABC6AD9-8799-48BD-9132-007785A14E1A}" srcOrd="0" destOrd="0" presId="urn:microsoft.com/office/officeart/2005/8/layout/chevron1"/>
    <dgm:cxn modelId="{94483DC6-FD00-41A3-8B99-8F4BF2DFA74E}" type="presParOf" srcId="{D60669C7-1881-47D5-A8E8-C65F679C0D1D}" destId="{3E31CE00-923B-4EFA-9032-7EF3133318F7}" srcOrd="1" destOrd="0" presId="urn:microsoft.com/office/officeart/2005/8/layout/chevron1"/>
    <dgm:cxn modelId="{184562FE-990E-482A-9225-24A0A9E5F3D8}" type="presParOf" srcId="{D60669C7-1881-47D5-A8E8-C65F679C0D1D}" destId="{A59F616D-F336-4F10-89BF-6F49BA170F0E}" srcOrd="2" destOrd="0" presId="urn:microsoft.com/office/officeart/2005/8/layout/chevron1"/>
    <dgm:cxn modelId="{09A20F98-8A39-499F-BDF0-02800770C418}" type="presParOf" srcId="{D60669C7-1881-47D5-A8E8-C65F679C0D1D}" destId="{1B8871FE-2478-4480-AC47-4E2F9068398F}" srcOrd="3" destOrd="0" presId="urn:microsoft.com/office/officeart/2005/8/layout/chevron1"/>
    <dgm:cxn modelId="{FC0BAB71-F23E-42AC-BF1D-0B13ECFE2C87}" type="presParOf" srcId="{D60669C7-1881-47D5-A8E8-C65F679C0D1D}" destId="{DAD7E95F-5251-4252-8480-71ABE7B24DD5}" srcOrd="4" destOrd="0" presId="urn:microsoft.com/office/officeart/2005/8/layout/chevron1"/>
    <dgm:cxn modelId="{1542A778-94D8-450E-9977-03C958BBC7CE}" type="presParOf" srcId="{D60669C7-1881-47D5-A8E8-C65F679C0D1D}" destId="{CA450A85-B468-4A8A-B35C-115E1AA0553B}" srcOrd="5" destOrd="0" presId="urn:microsoft.com/office/officeart/2005/8/layout/chevron1"/>
    <dgm:cxn modelId="{42E5F251-B41E-4001-BAFE-0D81B9BB9E7C}" type="presParOf" srcId="{D60669C7-1881-47D5-A8E8-C65F679C0D1D}" destId="{A5EADA05-6266-4DAF-ABB6-497C2969CEF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/>
      <dgm:t>
        <a:bodyPr/>
        <a:lstStyle/>
        <a:p>
          <a:r>
            <a:rPr kumimoji="1" lang="en-US" altLang="ja-JP" dirty="0"/>
            <a:t>Separation</a:t>
          </a:r>
          <a:endParaRPr kumimoji="1" lang="ja-JP" altLang="en-US" dirty="0"/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0AAA762-7CD7-4906-B1CE-DD8230E23930}">
      <dgm:prSet phldrT="[テキスト]"/>
      <dgm:spPr/>
      <dgm:t>
        <a:bodyPr/>
        <a:lstStyle/>
        <a:p>
          <a:r>
            <a:rPr kumimoji="1" lang="en-US" altLang="ja-JP" dirty="0"/>
            <a:t>Stacking Winding</a:t>
          </a:r>
        </a:p>
      </dgm:t>
    </dgm:pt>
    <dgm:pt modelId="{0C606A6E-329B-46DF-8230-4B0A6B022948}" type="par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69037965-8ED9-4F52-B897-515A1E366680}" type="sib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9400D411-D4A0-4E76-8CCE-81A39B33BBB5}">
      <dgm:prSet phldrT="[テキスト]"/>
      <dgm:spPr/>
      <dgm:t>
        <a:bodyPr/>
        <a:lstStyle/>
        <a:p>
          <a:r>
            <a:rPr kumimoji="1" lang="en-US" altLang="ja-JP" dirty="0"/>
            <a:t>Packaging</a:t>
          </a:r>
          <a:endParaRPr kumimoji="1" lang="ja-JP" altLang="en-US" dirty="0"/>
        </a:p>
      </dgm:t>
    </dgm:pt>
    <dgm:pt modelId="{490D1F8A-6ED0-4BA8-A038-D8BF997F815C}" type="par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D53AA4B6-097D-47F3-AC9D-1368FDB25A77}" type="sib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89046D06-DDC4-4C08-9391-80182C83733C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400" b="1" u="sng" dirty="0">
              <a:solidFill>
                <a:srgbClr val="FF0000"/>
              </a:solidFill>
            </a:rPr>
            <a:t>EL filing</a:t>
          </a:r>
          <a:endParaRPr kumimoji="1" lang="ja-JP" altLang="en-US" sz="1400" b="1" u="sng" dirty="0">
            <a:solidFill>
              <a:srgbClr val="FF0000"/>
            </a:solidFill>
          </a:endParaRPr>
        </a:p>
      </dgm:t>
    </dgm:pt>
    <dgm:pt modelId="{A98E804C-AEBC-4D1D-81F8-EBA3DC1A536D}" type="par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AA735BC7-67BF-4A07-9861-B067D0394766}" type="sib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A5EADA05-6266-4DAF-ABB6-497C2969CEFB}" type="pres">
      <dgm:prSet presAssocID="{C41F1C44-DAD9-411E-AD9A-44FAF518205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5AFEA8-6B1D-43A8-8DAF-DE9ABD7FA7EA}" type="pres">
      <dgm:prSet presAssocID="{C5B5DEC5-28CD-460C-AE83-2EE96FB78C06}" presName="parTxOnlySpace" presStyleCnt="0"/>
      <dgm:spPr/>
    </dgm:pt>
    <dgm:pt modelId="{97B9A804-4BB5-4C11-82BA-E8F74340CAB3}" type="pres">
      <dgm:prSet presAssocID="{C0AAA762-7CD7-4906-B1CE-DD8230E2393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9B0FA2-6830-4A8D-8F52-9E0D0AA74B09}" type="pres">
      <dgm:prSet presAssocID="{69037965-8ED9-4F52-B897-515A1E366680}" presName="parTxOnlySpace" presStyleCnt="0"/>
      <dgm:spPr/>
    </dgm:pt>
    <dgm:pt modelId="{5DB216F8-86E0-436A-8F72-37C6465EB9F3}" type="pres">
      <dgm:prSet presAssocID="{9400D411-D4A0-4E76-8CCE-81A39B33BB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664E58-754E-402A-8F9F-1AB15788F78C}" type="pres">
      <dgm:prSet presAssocID="{D53AA4B6-097D-47F3-AC9D-1368FDB25A77}" presName="parTxOnlySpace" presStyleCnt="0"/>
      <dgm:spPr/>
    </dgm:pt>
    <dgm:pt modelId="{D88E7E02-B17A-4B65-96C5-F5A84404A8E2}" type="pres">
      <dgm:prSet presAssocID="{89046D06-DDC4-4C08-9391-80182C8373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4CC5D14-31BD-4A8B-B55C-31BCD50827E7}" type="presOf" srcId="{89046D06-DDC4-4C08-9391-80182C83733C}" destId="{D88E7E02-B17A-4B65-96C5-F5A84404A8E2}" srcOrd="0" destOrd="0" presId="urn:microsoft.com/office/officeart/2005/8/layout/chevron1"/>
    <dgm:cxn modelId="{504B1435-0764-410E-8251-F4FDD865A9BF}" srcId="{CCC86086-AE36-485D-B9CB-0385F14DB348}" destId="{C0AAA762-7CD7-4906-B1CE-DD8230E23930}" srcOrd="1" destOrd="0" parTransId="{0C606A6E-329B-46DF-8230-4B0A6B022948}" sibTransId="{69037965-8ED9-4F52-B897-515A1E366680}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9FD48E66-EFCD-4ED9-90D3-755EBD5C9DB1}" srcId="{CCC86086-AE36-485D-B9CB-0385F14DB348}" destId="{C41F1C44-DAD9-411E-AD9A-44FAF518205B}" srcOrd="0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6B727288-5AAD-4DC9-B4A0-02F38F8CB7AA}" srcId="{CCC86086-AE36-485D-B9CB-0385F14DB348}" destId="{89046D06-DDC4-4C08-9391-80182C83733C}" srcOrd="3" destOrd="0" parTransId="{A98E804C-AEBC-4D1D-81F8-EBA3DC1A536D}" sibTransId="{AA735BC7-67BF-4A07-9861-B067D0394766}"/>
    <dgm:cxn modelId="{E8661A94-8D06-4B64-9608-3E08AD94E26E}" type="presOf" srcId="{9400D411-D4A0-4E76-8CCE-81A39B33BBB5}" destId="{5DB216F8-86E0-436A-8F72-37C6465EB9F3}" srcOrd="0" destOrd="0" presId="urn:microsoft.com/office/officeart/2005/8/layout/chevron1"/>
    <dgm:cxn modelId="{0E9BDACD-6F2E-4AAB-8C77-1EDFCB842FEE}" type="presOf" srcId="{C0AAA762-7CD7-4906-B1CE-DD8230E23930}" destId="{97B9A804-4BB5-4C11-82BA-E8F74340CAB3}" srcOrd="0" destOrd="0" presId="urn:microsoft.com/office/officeart/2005/8/layout/chevron1"/>
    <dgm:cxn modelId="{59A089F5-9AC9-4820-8E93-B95E6C48E80A}" srcId="{CCC86086-AE36-485D-B9CB-0385F14DB348}" destId="{9400D411-D4A0-4E76-8CCE-81A39B33BBB5}" srcOrd="2" destOrd="0" parTransId="{490D1F8A-6ED0-4BA8-A038-D8BF997F815C}" sibTransId="{D53AA4B6-097D-47F3-AC9D-1368FDB25A77}"/>
    <dgm:cxn modelId="{42E5F251-B41E-4001-BAFE-0D81B9BB9E7C}" type="presParOf" srcId="{D60669C7-1881-47D5-A8E8-C65F679C0D1D}" destId="{A5EADA05-6266-4DAF-ABB6-497C2969CEFB}" srcOrd="0" destOrd="0" presId="urn:microsoft.com/office/officeart/2005/8/layout/chevron1"/>
    <dgm:cxn modelId="{48F64227-A12D-4FC5-B57C-22DEB5D79852}" type="presParOf" srcId="{D60669C7-1881-47D5-A8E8-C65F679C0D1D}" destId="{DC5AFEA8-6B1D-43A8-8DAF-DE9ABD7FA7EA}" srcOrd="1" destOrd="0" presId="urn:microsoft.com/office/officeart/2005/8/layout/chevron1"/>
    <dgm:cxn modelId="{8E8E439A-F1F9-47ED-87DF-2A5297AA9855}" type="presParOf" srcId="{D60669C7-1881-47D5-A8E8-C65F679C0D1D}" destId="{97B9A804-4BB5-4C11-82BA-E8F74340CAB3}" srcOrd="2" destOrd="0" presId="urn:microsoft.com/office/officeart/2005/8/layout/chevron1"/>
    <dgm:cxn modelId="{77359797-07CA-4E38-B908-BB31D740AD5C}" type="presParOf" srcId="{D60669C7-1881-47D5-A8E8-C65F679C0D1D}" destId="{159B0FA2-6830-4A8D-8F52-9E0D0AA74B09}" srcOrd="3" destOrd="0" presId="urn:microsoft.com/office/officeart/2005/8/layout/chevron1"/>
    <dgm:cxn modelId="{66145B91-37DF-4350-B12A-D4C1DBD5D409}" type="presParOf" srcId="{D60669C7-1881-47D5-A8E8-C65F679C0D1D}" destId="{5DB216F8-86E0-436A-8F72-37C6465EB9F3}" srcOrd="4" destOrd="0" presId="urn:microsoft.com/office/officeart/2005/8/layout/chevron1"/>
    <dgm:cxn modelId="{3C2D47CE-A69C-4B7D-A513-5618F4BF6DB3}" type="presParOf" srcId="{D60669C7-1881-47D5-A8E8-C65F679C0D1D}" destId="{91664E58-754E-402A-8F9F-1AB15788F78C}" srcOrd="5" destOrd="0" presId="urn:microsoft.com/office/officeart/2005/8/layout/chevron1"/>
    <dgm:cxn modelId="{D105314E-1D92-4690-856D-249E5C1AD438}" type="presParOf" srcId="{D60669C7-1881-47D5-A8E8-C65F679C0D1D}" destId="{D88E7E02-B17A-4B65-96C5-F5A84404A8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2610B-7C6E-40A4-80CE-0045B002246F}">
      <dsp:nvSpPr>
        <dsp:cNvPr id="0" name=""/>
        <dsp:cNvSpPr/>
      </dsp:nvSpPr>
      <dsp:spPr>
        <a:xfrm>
          <a:off x="3973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Mixing</a:t>
          </a:r>
        </a:p>
      </dsp:txBody>
      <dsp:txXfrm>
        <a:off x="299571" y="229653"/>
        <a:ext cx="886796" cy="591196"/>
      </dsp:txXfrm>
    </dsp:sp>
    <dsp:sp modelId="{76523A1C-E2B9-4AF9-8FC4-437132701FB6}">
      <dsp:nvSpPr>
        <dsp:cNvPr id="0" name=""/>
        <dsp:cNvSpPr/>
      </dsp:nvSpPr>
      <dsp:spPr>
        <a:xfrm>
          <a:off x="1334166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Coating</a:t>
          </a:r>
          <a:endParaRPr kumimoji="1" lang="ja-JP" altLang="en-US" sz="1200" kern="1200" dirty="0"/>
        </a:p>
      </dsp:txBody>
      <dsp:txXfrm>
        <a:off x="1629764" y="229653"/>
        <a:ext cx="886796" cy="591196"/>
      </dsp:txXfrm>
    </dsp:sp>
    <dsp:sp modelId="{A2E0CC5A-3C2C-436D-84D4-3A05EF03A85A}">
      <dsp:nvSpPr>
        <dsp:cNvPr id="0" name=""/>
        <dsp:cNvSpPr/>
      </dsp:nvSpPr>
      <dsp:spPr>
        <a:xfrm>
          <a:off x="2664359" y="229653"/>
          <a:ext cx="1477992" cy="591196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800" b="1" u="sng" kern="1200" dirty="0">
              <a:solidFill>
                <a:srgbClr val="FF0000"/>
              </a:solidFill>
            </a:rPr>
            <a:t>Drying</a:t>
          </a:r>
          <a:endParaRPr kumimoji="1" lang="ja-JP" altLang="en-US" sz="1800" b="1" u="sng" kern="1200" dirty="0">
            <a:solidFill>
              <a:srgbClr val="FF0000"/>
            </a:solidFill>
          </a:endParaRPr>
        </a:p>
      </dsp:txBody>
      <dsp:txXfrm>
        <a:off x="2959957" y="229653"/>
        <a:ext cx="886796" cy="591196"/>
      </dsp:txXfrm>
    </dsp:sp>
    <dsp:sp modelId="{19B52DFB-174C-416B-8CE7-0EA748C55443}">
      <dsp:nvSpPr>
        <dsp:cNvPr id="0" name=""/>
        <dsp:cNvSpPr/>
      </dsp:nvSpPr>
      <dsp:spPr>
        <a:xfrm>
          <a:off x="3994552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Calendering</a:t>
          </a:r>
          <a:endParaRPr kumimoji="1" lang="ja-JP" altLang="en-US" sz="1200" kern="1200" dirty="0"/>
        </a:p>
      </dsp:txBody>
      <dsp:txXfrm>
        <a:off x="4290150" y="229653"/>
        <a:ext cx="886796" cy="591196"/>
      </dsp:txXfrm>
    </dsp:sp>
    <dsp:sp modelId="{A59F616D-F336-4F10-89BF-6F49BA170F0E}">
      <dsp:nvSpPr>
        <dsp:cNvPr id="0" name=""/>
        <dsp:cNvSpPr/>
      </dsp:nvSpPr>
      <dsp:spPr>
        <a:xfrm>
          <a:off x="5324745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Slitting</a:t>
          </a:r>
          <a:endParaRPr kumimoji="1" lang="ja-JP" altLang="en-US" sz="1200" kern="1200" dirty="0"/>
        </a:p>
      </dsp:txBody>
      <dsp:txXfrm>
        <a:off x="5620343" y="229653"/>
        <a:ext cx="886796" cy="591196"/>
      </dsp:txXfrm>
    </dsp:sp>
    <dsp:sp modelId="{DAD7E95F-5251-4252-8480-71ABE7B24DD5}">
      <dsp:nvSpPr>
        <dsp:cNvPr id="0" name=""/>
        <dsp:cNvSpPr/>
      </dsp:nvSpPr>
      <dsp:spPr>
        <a:xfrm>
          <a:off x="6654938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Vacuum drying</a:t>
          </a:r>
          <a:endParaRPr kumimoji="1" lang="ja-JP" altLang="en-US" sz="1200" kern="1200" dirty="0"/>
        </a:p>
      </dsp:txBody>
      <dsp:txXfrm>
        <a:off x="6950536" y="229653"/>
        <a:ext cx="886796" cy="5911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C6AD9-8799-48BD-9132-007785A14E1A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Formation</a:t>
          </a:r>
          <a:endParaRPr kumimoji="1" lang="ja-JP" altLang="en-US" sz="1400" kern="1200" dirty="0"/>
        </a:p>
      </dsp:txBody>
      <dsp:txXfrm>
        <a:off x="302002" y="2392"/>
        <a:ext cx="898293" cy="598861"/>
      </dsp:txXfrm>
    </dsp:sp>
    <dsp:sp modelId="{A59F616D-F336-4F10-89BF-6F49BA170F0E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Degassing</a:t>
          </a:r>
          <a:endParaRPr kumimoji="1" lang="ja-JP" altLang="en-US" sz="1400" kern="1200" dirty="0"/>
        </a:p>
      </dsp:txBody>
      <dsp:txXfrm>
        <a:off x="1649442" y="2392"/>
        <a:ext cx="898293" cy="598861"/>
      </dsp:txXfrm>
    </dsp:sp>
    <dsp:sp modelId="{DAD7E95F-5251-4252-8480-71ABE7B24DD5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HT aging</a:t>
          </a:r>
          <a:endParaRPr kumimoji="1" lang="ja-JP" altLang="en-US" sz="1400" kern="1200" dirty="0"/>
        </a:p>
      </dsp:txBody>
      <dsp:txXfrm>
        <a:off x="2996881" y="2392"/>
        <a:ext cx="898293" cy="598861"/>
      </dsp:txXfrm>
    </dsp:sp>
    <dsp:sp modelId="{A5EADA05-6266-4DAF-ABB6-497C2969CEFB}">
      <dsp:nvSpPr>
        <dsp:cNvPr id="0" name=""/>
        <dsp:cNvSpPr/>
      </dsp:nvSpPr>
      <dsp:spPr>
        <a:xfrm>
          <a:off x="4046118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EOL testing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5549" y="2392"/>
        <a:ext cx="898293" cy="5988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ADA05-6266-4DAF-ABB6-497C2969CEFB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Separation</a:t>
          </a:r>
          <a:endParaRPr kumimoji="1" lang="ja-JP" altLang="en-US" sz="1300" kern="1200" dirty="0"/>
        </a:p>
      </dsp:txBody>
      <dsp:txXfrm>
        <a:off x="302002" y="2392"/>
        <a:ext cx="898293" cy="598861"/>
      </dsp:txXfrm>
    </dsp:sp>
    <dsp:sp modelId="{97B9A804-4BB5-4C11-82BA-E8F74340CAB3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Stacking Winding</a:t>
          </a:r>
        </a:p>
      </dsp:txBody>
      <dsp:txXfrm>
        <a:off x="1649442" y="2392"/>
        <a:ext cx="898293" cy="598861"/>
      </dsp:txXfrm>
    </dsp:sp>
    <dsp:sp modelId="{5DB216F8-86E0-436A-8F72-37C6465EB9F3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Packaging</a:t>
          </a:r>
          <a:endParaRPr kumimoji="1" lang="ja-JP" altLang="en-US" sz="1300" kern="1200" dirty="0"/>
        </a:p>
      </dsp:txBody>
      <dsp:txXfrm>
        <a:off x="2996881" y="2392"/>
        <a:ext cx="898293" cy="598861"/>
      </dsp:txXfrm>
    </dsp:sp>
    <dsp:sp modelId="{D88E7E02-B17A-4B65-96C5-F5A84404A8E2}">
      <dsp:nvSpPr>
        <dsp:cNvPr id="0" name=""/>
        <dsp:cNvSpPr/>
      </dsp:nvSpPr>
      <dsp:spPr>
        <a:xfrm>
          <a:off x="4044889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EL filing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4320" y="2392"/>
        <a:ext cx="898293" cy="5988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2610B-7C6E-40A4-80CE-0045B002246F}">
      <dsp:nvSpPr>
        <dsp:cNvPr id="0" name=""/>
        <dsp:cNvSpPr/>
      </dsp:nvSpPr>
      <dsp:spPr>
        <a:xfrm>
          <a:off x="3973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Mixing</a:t>
          </a:r>
        </a:p>
      </dsp:txBody>
      <dsp:txXfrm>
        <a:off x="299571" y="229653"/>
        <a:ext cx="886796" cy="591196"/>
      </dsp:txXfrm>
    </dsp:sp>
    <dsp:sp modelId="{76523A1C-E2B9-4AF9-8FC4-437132701FB6}">
      <dsp:nvSpPr>
        <dsp:cNvPr id="0" name=""/>
        <dsp:cNvSpPr/>
      </dsp:nvSpPr>
      <dsp:spPr>
        <a:xfrm>
          <a:off x="1334166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Coating</a:t>
          </a:r>
          <a:endParaRPr kumimoji="1" lang="ja-JP" altLang="en-US" sz="1200" kern="1200" dirty="0"/>
        </a:p>
      </dsp:txBody>
      <dsp:txXfrm>
        <a:off x="1629764" y="229653"/>
        <a:ext cx="886796" cy="591196"/>
      </dsp:txXfrm>
    </dsp:sp>
    <dsp:sp modelId="{A2E0CC5A-3C2C-436D-84D4-3A05EF03A85A}">
      <dsp:nvSpPr>
        <dsp:cNvPr id="0" name=""/>
        <dsp:cNvSpPr/>
      </dsp:nvSpPr>
      <dsp:spPr>
        <a:xfrm>
          <a:off x="2664359" y="229653"/>
          <a:ext cx="1477992" cy="591196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600" b="1" u="sng" kern="1200" dirty="0">
              <a:solidFill>
                <a:srgbClr val="FF0000"/>
              </a:solidFill>
            </a:rPr>
            <a:t>Drying</a:t>
          </a:r>
          <a:endParaRPr kumimoji="1" lang="ja-JP" altLang="en-US" sz="1600" b="1" u="sng" kern="1200" dirty="0">
            <a:solidFill>
              <a:srgbClr val="FF0000"/>
            </a:solidFill>
          </a:endParaRPr>
        </a:p>
      </dsp:txBody>
      <dsp:txXfrm>
        <a:off x="2959957" y="229653"/>
        <a:ext cx="886796" cy="591196"/>
      </dsp:txXfrm>
    </dsp:sp>
    <dsp:sp modelId="{19B52DFB-174C-416B-8CE7-0EA748C55443}">
      <dsp:nvSpPr>
        <dsp:cNvPr id="0" name=""/>
        <dsp:cNvSpPr/>
      </dsp:nvSpPr>
      <dsp:spPr>
        <a:xfrm>
          <a:off x="3994552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Calendering</a:t>
          </a:r>
          <a:endParaRPr kumimoji="1" lang="ja-JP" altLang="en-US" sz="1200" kern="1200" dirty="0"/>
        </a:p>
      </dsp:txBody>
      <dsp:txXfrm>
        <a:off x="4290150" y="229653"/>
        <a:ext cx="886796" cy="591196"/>
      </dsp:txXfrm>
    </dsp:sp>
    <dsp:sp modelId="{A59F616D-F336-4F10-89BF-6F49BA170F0E}">
      <dsp:nvSpPr>
        <dsp:cNvPr id="0" name=""/>
        <dsp:cNvSpPr/>
      </dsp:nvSpPr>
      <dsp:spPr>
        <a:xfrm>
          <a:off x="5324745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Slitting</a:t>
          </a:r>
          <a:endParaRPr kumimoji="1" lang="ja-JP" altLang="en-US" sz="1200" kern="1200" dirty="0"/>
        </a:p>
      </dsp:txBody>
      <dsp:txXfrm>
        <a:off x="5620343" y="229653"/>
        <a:ext cx="886796" cy="591196"/>
      </dsp:txXfrm>
    </dsp:sp>
    <dsp:sp modelId="{DAD7E95F-5251-4252-8480-71ABE7B24DD5}">
      <dsp:nvSpPr>
        <dsp:cNvPr id="0" name=""/>
        <dsp:cNvSpPr/>
      </dsp:nvSpPr>
      <dsp:spPr>
        <a:xfrm>
          <a:off x="6654938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Vacuum drying</a:t>
          </a:r>
          <a:endParaRPr kumimoji="1" lang="ja-JP" altLang="en-US" sz="1200" kern="1200" dirty="0"/>
        </a:p>
      </dsp:txBody>
      <dsp:txXfrm>
        <a:off x="6950536" y="229653"/>
        <a:ext cx="886796" cy="5911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C6AD9-8799-48BD-9132-007785A14E1A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Formation</a:t>
          </a:r>
          <a:endParaRPr kumimoji="1" lang="ja-JP" altLang="en-US" sz="1400" kern="1200" dirty="0"/>
        </a:p>
      </dsp:txBody>
      <dsp:txXfrm>
        <a:off x="302002" y="2392"/>
        <a:ext cx="898293" cy="598861"/>
      </dsp:txXfrm>
    </dsp:sp>
    <dsp:sp modelId="{A59F616D-F336-4F10-89BF-6F49BA170F0E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Degassing</a:t>
          </a:r>
          <a:endParaRPr kumimoji="1" lang="ja-JP" altLang="en-US" sz="1400" kern="1200" dirty="0"/>
        </a:p>
      </dsp:txBody>
      <dsp:txXfrm>
        <a:off x="1649442" y="2392"/>
        <a:ext cx="898293" cy="598861"/>
      </dsp:txXfrm>
    </dsp:sp>
    <dsp:sp modelId="{DAD7E95F-5251-4252-8480-71ABE7B24DD5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HT aging</a:t>
          </a:r>
          <a:endParaRPr kumimoji="1" lang="ja-JP" altLang="en-US" sz="1400" kern="1200" dirty="0"/>
        </a:p>
      </dsp:txBody>
      <dsp:txXfrm>
        <a:off x="2996881" y="2392"/>
        <a:ext cx="898293" cy="598861"/>
      </dsp:txXfrm>
    </dsp:sp>
    <dsp:sp modelId="{A5EADA05-6266-4DAF-ABB6-497C2969CEFB}">
      <dsp:nvSpPr>
        <dsp:cNvPr id="0" name=""/>
        <dsp:cNvSpPr/>
      </dsp:nvSpPr>
      <dsp:spPr>
        <a:xfrm>
          <a:off x="4046118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EOL Testing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5549" y="2392"/>
        <a:ext cx="898293" cy="5988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ADA05-6266-4DAF-ABB6-497C2969CEFB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Separation</a:t>
          </a:r>
          <a:endParaRPr kumimoji="1" lang="ja-JP" altLang="en-US" sz="1300" kern="1200" dirty="0"/>
        </a:p>
      </dsp:txBody>
      <dsp:txXfrm>
        <a:off x="302002" y="2392"/>
        <a:ext cx="898293" cy="598861"/>
      </dsp:txXfrm>
    </dsp:sp>
    <dsp:sp modelId="{97B9A804-4BB5-4C11-82BA-E8F74340CAB3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Stacking Winding</a:t>
          </a:r>
        </a:p>
      </dsp:txBody>
      <dsp:txXfrm>
        <a:off x="1649442" y="2392"/>
        <a:ext cx="898293" cy="598861"/>
      </dsp:txXfrm>
    </dsp:sp>
    <dsp:sp modelId="{5DB216F8-86E0-436A-8F72-37C6465EB9F3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Packaging</a:t>
          </a:r>
          <a:endParaRPr kumimoji="1" lang="ja-JP" altLang="en-US" sz="1300" kern="1200" dirty="0"/>
        </a:p>
      </dsp:txBody>
      <dsp:txXfrm>
        <a:off x="2996881" y="2392"/>
        <a:ext cx="898293" cy="598861"/>
      </dsp:txXfrm>
    </dsp:sp>
    <dsp:sp modelId="{D88E7E02-B17A-4B65-96C5-F5A84404A8E2}">
      <dsp:nvSpPr>
        <dsp:cNvPr id="0" name=""/>
        <dsp:cNvSpPr/>
      </dsp:nvSpPr>
      <dsp:spPr>
        <a:xfrm>
          <a:off x="4044889" y="2392"/>
          <a:ext cx="1497154" cy="598861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800" b="1" u="sng" kern="1200" dirty="0">
              <a:solidFill>
                <a:srgbClr val="FF0000"/>
              </a:solidFill>
            </a:rPr>
            <a:t>EL Filling</a:t>
          </a:r>
          <a:endParaRPr kumimoji="1" lang="ja-JP" altLang="en-US" sz="1800" b="1" u="sng" kern="1200" dirty="0">
            <a:solidFill>
              <a:srgbClr val="FF0000"/>
            </a:solidFill>
          </a:endParaRPr>
        </a:p>
      </dsp:txBody>
      <dsp:txXfrm>
        <a:off x="4344320" y="2392"/>
        <a:ext cx="898293" cy="59886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2610B-7C6E-40A4-80CE-0045B002246F}">
      <dsp:nvSpPr>
        <dsp:cNvPr id="0" name=""/>
        <dsp:cNvSpPr/>
      </dsp:nvSpPr>
      <dsp:spPr>
        <a:xfrm>
          <a:off x="3973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Mixing</a:t>
          </a:r>
        </a:p>
      </dsp:txBody>
      <dsp:txXfrm>
        <a:off x="299571" y="229653"/>
        <a:ext cx="886796" cy="591196"/>
      </dsp:txXfrm>
    </dsp:sp>
    <dsp:sp modelId="{76523A1C-E2B9-4AF9-8FC4-437132701FB6}">
      <dsp:nvSpPr>
        <dsp:cNvPr id="0" name=""/>
        <dsp:cNvSpPr/>
      </dsp:nvSpPr>
      <dsp:spPr>
        <a:xfrm>
          <a:off x="1334166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Coating</a:t>
          </a:r>
          <a:endParaRPr kumimoji="1" lang="ja-JP" altLang="en-US" sz="1200" kern="1200" dirty="0"/>
        </a:p>
      </dsp:txBody>
      <dsp:txXfrm>
        <a:off x="1629764" y="229653"/>
        <a:ext cx="886796" cy="591196"/>
      </dsp:txXfrm>
    </dsp:sp>
    <dsp:sp modelId="{A2E0CC5A-3C2C-436D-84D4-3A05EF03A85A}">
      <dsp:nvSpPr>
        <dsp:cNvPr id="0" name=""/>
        <dsp:cNvSpPr/>
      </dsp:nvSpPr>
      <dsp:spPr>
        <a:xfrm>
          <a:off x="2664359" y="229653"/>
          <a:ext cx="1477992" cy="591196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600" b="1" u="sng" kern="1200" dirty="0">
              <a:solidFill>
                <a:srgbClr val="FF0000"/>
              </a:solidFill>
            </a:rPr>
            <a:t>Drying</a:t>
          </a:r>
          <a:endParaRPr kumimoji="1" lang="ja-JP" altLang="en-US" sz="1600" b="1" u="sng" kern="1200" dirty="0">
            <a:solidFill>
              <a:srgbClr val="FF0000"/>
            </a:solidFill>
          </a:endParaRPr>
        </a:p>
      </dsp:txBody>
      <dsp:txXfrm>
        <a:off x="2959957" y="229653"/>
        <a:ext cx="886796" cy="591196"/>
      </dsp:txXfrm>
    </dsp:sp>
    <dsp:sp modelId="{19B52DFB-174C-416B-8CE7-0EA748C55443}">
      <dsp:nvSpPr>
        <dsp:cNvPr id="0" name=""/>
        <dsp:cNvSpPr/>
      </dsp:nvSpPr>
      <dsp:spPr>
        <a:xfrm>
          <a:off x="3994552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Calendering</a:t>
          </a:r>
          <a:endParaRPr kumimoji="1" lang="ja-JP" altLang="en-US" sz="1200" kern="1200" dirty="0"/>
        </a:p>
      </dsp:txBody>
      <dsp:txXfrm>
        <a:off x="4290150" y="229653"/>
        <a:ext cx="886796" cy="591196"/>
      </dsp:txXfrm>
    </dsp:sp>
    <dsp:sp modelId="{A59F616D-F336-4F10-89BF-6F49BA170F0E}">
      <dsp:nvSpPr>
        <dsp:cNvPr id="0" name=""/>
        <dsp:cNvSpPr/>
      </dsp:nvSpPr>
      <dsp:spPr>
        <a:xfrm>
          <a:off x="5324745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Slitting</a:t>
          </a:r>
          <a:endParaRPr kumimoji="1" lang="ja-JP" altLang="en-US" sz="1200" kern="1200" dirty="0"/>
        </a:p>
      </dsp:txBody>
      <dsp:txXfrm>
        <a:off x="5620343" y="229653"/>
        <a:ext cx="886796" cy="591196"/>
      </dsp:txXfrm>
    </dsp:sp>
    <dsp:sp modelId="{DAD7E95F-5251-4252-8480-71ABE7B24DD5}">
      <dsp:nvSpPr>
        <dsp:cNvPr id="0" name=""/>
        <dsp:cNvSpPr/>
      </dsp:nvSpPr>
      <dsp:spPr>
        <a:xfrm>
          <a:off x="6654938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Vacuum drying</a:t>
          </a:r>
          <a:endParaRPr kumimoji="1" lang="ja-JP" altLang="en-US" sz="1200" kern="1200" dirty="0"/>
        </a:p>
      </dsp:txBody>
      <dsp:txXfrm>
        <a:off x="6950536" y="229653"/>
        <a:ext cx="886796" cy="5911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C6AD9-8799-48BD-9132-007785A14E1A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Formation</a:t>
          </a:r>
          <a:endParaRPr kumimoji="1" lang="ja-JP" altLang="en-US" sz="1400" kern="1200" dirty="0"/>
        </a:p>
      </dsp:txBody>
      <dsp:txXfrm>
        <a:off x="302002" y="2392"/>
        <a:ext cx="898293" cy="598861"/>
      </dsp:txXfrm>
    </dsp:sp>
    <dsp:sp modelId="{A59F616D-F336-4F10-89BF-6F49BA170F0E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Degassing</a:t>
          </a:r>
          <a:endParaRPr kumimoji="1" lang="ja-JP" altLang="en-US" sz="1400" kern="1200" dirty="0"/>
        </a:p>
      </dsp:txBody>
      <dsp:txXfrm>
        <a:off x="1649442" y="2392"/>
        <a:ext cx="898293" cy="598861"/>
      </dsp:txXfrm>
    </dsp:sp>
    <dsp:sp modelId="{DAD7E95F-5251-4252-8480-71ABE7B24DD5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HT aging</a:t>
          </a:r>
          <a:endParaRPr kumimoji="1" lang="ja-JP" altLang="en-US" sz="1400" kern="1200" dirty="0"/>
        </a:p>
      </dsp:txBody>
      <dsp:txXfrm>
        <a:off x="2996881" y="2392"/>
        <a:ext cx="898293" cy="598861"/>
      </dsp:txXfrm>
    </dsp:sp>
    <dsp:sp modelId="{A5EADA05-6266-4DAF-ABB6-497C2969CEFB}">
      <dsp:nvSpPr>
        <dsp:cNvPr id="0" name=""/>
        <dsp:cNvSpPr/>
      </dsp:nvSpPr>
      <dsp:spPr>
        <a:xfrm>
          <a:off x="4046118" y="2392"/>
          <a:ext cx="1497154" cy="598861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800" b="1" u="sng" kern="1200" dirty="0">
              <a:solidFill>
                <a:srgbClr val="FF0000"/>
              </a:solidFill>
            </a:rPr>
            <a:t>EOL testing</a:t>
          </a:r>
          <a:endParaRPr kumimoji="1" lang="ja-JP" altLang="en-US" sz="1800" b="1" u="sng" kern="1200" dirty="0">
            <a:solidFill>
              <a:srgbClr val="FF0000"/>
            </a:solidFill>
          </a:endParaRPr>
        </a:p>
      </dsp:txBody>
      <dsp:txXfrm>
        <a:off x="4345549" y="2392"/>
        <a:ext cx="898293" cy="5988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ADA05-6266-4DAF-ABB6-497C2969CEFB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Separation</a:t>
          </a:r>
          <a:endParaRPr kumimoji="1" lang="ja-JP" altLang="en-US" sz="1300" kern="1200" dirty="0"/>
        </a:p>
      </dsp:txBody>
      <dsp:txXfrm>
        <a:off x="302002" y="2392"/>
        <a:ext cx="898293" cy="598861"/>
      </dsp:txXfrm>
    </dsp:sp>
    <dsp:sp modelId="{97B9A804-4BB5-4C11-82BA-E8F74340CAB3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Stacking Winding</a:t>
          </a:r>
        </a:p>
      </dsp:txBody>
      <dsp:txXfrm>
        <a:off x="1649442" y="2392"/>
        <a:ext cx="898293" cy="598861"/>
      </dsp:txXfrm>
    </dsp:sp>
    <dsp:sp modelId="{5DB216F8-86E0-436A-8F72-37C6465EB9F3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Packaging</a:t>
          </a:r>
          <a:endParaRPr kumimoji="1" lang="ja-JP" altLang="en-US" sz="1300" kern="1200" dirty="0"/>
        </a:p>
      </dsp:txBody>
      <dsp:txXfrm>
        <a:off x="2996881" y="2392"/>
        <a:ext cx="898293" cy="598861"/>
      </dsp:txXfrm>
    </dsp:sp>
    <dsp:sp modelId="{D88E7E02-B17A-4B65-96C5-F5A84404A8E2}">
      <dsp:nvSpPr>
        <dsp:cNvPr id="0" name=""/>
        <dsp:cNvSpPr/>
      </dsp:nvSpPr>
      <dsp:spPr>
        <a:xfrm>
          <a:off x="4044889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EL filing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4320" y="2392"/>
        <a:ext cx="898293" cy="59886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2610B-7C6E-40A4-80CE-0045B002246F}">
      <dsp:nvSpPr>
        <dsp:cNvPr id="0" name=""/>
        <dsp:cNvSpPr/>
      </dsp:nvSpPr>
      <dsp:spPr>
        <a:xfrm>
          <a:off x="3973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Mixing</a:t>
          </a:r>
        </a:p>
      </dsp:txBody>
      <dsp:txXfrm>
        <a:off x="299571" y="229653"/>
        <a:ext cx="886796" cy="591196"/>
      </dsp:txXfrm>
    </dsp:sp>
    <dsp:sp modelId="{76523A1C-E2B9-4AF9-8FC4-437132701FB6}">
      <dsp:nvSpPr>
        <dsp:cNvPr id="0" name=""/>
        <dsp:cNvSpPr/>
      </dsp:nvSpPr>
      <dsp:spPr>
        <a:xfrm>
          <a:off x="1334166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Coating</a:t>
          </a:r>
          <a:endParaRPr kumimoji="1" lang="ja-JP" altLang="en-US" sz="1200" kern="1200" dirty="0"/>
        </a:p>
      </dsp:txBody>
      <dsp:txXfrm>
        <a:off x="1629764" y="229653"/>
        <a:ext cx="886796" cy="591196"/>
      </dsp:txXfrm>
    </dsp:sp>
    <dsp:sp modelId="{A2E0CC5A-3C2C-436D-84D4-3A05EF03A85A}">
      <dsp:nvSpPr>
        <dsp:cNvPr id="0" name=""/>
        <dsp:cNvSpPr/>
      </dsp:nvSpPr>
      <dsp:spPr>
        <a:xfrm>
          <a:off x="2664359" y="229653"/>
          <a:ext cx="1477992" cy="591196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600" b="1" u="sng" kern="1200" dirty="0">
              <a:solidFill>
                <a:srgbClr val="FF0000"/>
              </a:solidFill>
            </a:rPr>
            <a:t>Drying</a:t>
          </a:r>
          <a:endParaRPr kumimoji="1" lang="ja-JP" altLang="en-US" sz="1600" b="1" u="sng" kern="1200" dirty="0">
            <a:solidFill>
              <a:srgbClr val="FF0000"/>
            </a:solidFill>
          </a:endParaRPr>
        </a:p>
      </dsp:txBody>
      <dsp:txXfrm>
        <a:off x="2959957" y="229653"/>
        <a:ext cx="886796" cy="591196"/>
      </dsp:txXfrm>
    </dsp:sp>
    <dsp:sp modelId="{19B52DFB-174C-416B-8CE7-0EA748C55443}">
      <dsp:nvSpPr>
        <dsp:cNvPr id="0" name=""/>
        <dsp:cNvSpPr/>
      </dsp:nvSpPr>
      <dsp:spPr>
        <a:xfrm>
          <a:off x="3994552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Calendering</a:t>
          </a:r>
          <a:endParaRPr kumimoji="1" lang="ja-JP" altLang="en-US" sz="1200" kern="1200" dirty="0"/>
        </a:p>
      </dsp:txBody>
      <dsp:txXfrm>
        <a:off x="4290150" y="229653"/>
        <a:ext cx="886796" cy="591196"/>
      </dsp:txXfrm>
    </dsp:sp>
    <dsp:sp modelId="{A59F616D-F336-4F10-89BF-6F49BA170F0E}">
      <dsp:nvSpPr>
        <dsp:cNvPr id="0" name=""/>
        <dsp:cNvSpPr/>
      </dsp:nvSpPr>
      <dsp:spPr>
        <a:xfrm>
          <a:off x="5324745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Slitting</a:t>
          </a:r>
          <a:endParaRPr kumimoji="1" lang="ja-JP" altLang="en-US" sz="1200" kern="1200" dirty="0"/>
        </a:p>
      </dsp:txBody>
      <dsp:txXfrm>
        <a:off x="5620343" y="229653"/>
        <a:ext cx="886796" cy="591196"/>
      </dsp:txXfrm>
    </dsp:sp>
    <dsp:sp modelId="{DAD7E95F-5251-4252-8480-71ABE7B24DD5}">
      <dsp:nvSpPr>
        <dsp:cNvPr id="0" name=""/>
        <dsp:cNvSpPr/>
      </dsp:nvSpPr>
      <dsp:spPr>
        <a:xfrm>
          <a:off x="6654938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Vacuum drying</a:t>
          </a:r>
          <a:endParaRPr kumimoji="1" lang="ja-JP" altLang="en-US" sz="1200" kern="1200" dirty="0"/>
        </a:p>
      </dsp:txBody>
      <dsp:txXfrm>
        <a:off x="6950536" y="229653"/>
        <a:ext cx="886796" cy="59119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C6AD9-8799-48BD-9132-007785A14E1A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Formation</a:t>
          </a:r>
          <a:endParaRPr kumimoji="1" lang="ja-JP" altLang="en-US" sz="1400" kern="1200" dirty="0"/>
        </a:p>
      </dsp:txBody>
      <dsp:txXfrm>
        <a:off x="302002" y="2392"/>
        <a:ext cx="898293" cy="598861"/>
      </dsp:txXfrm>
    </dsp:sp>
    <dsp:sp modelId="{A59F616D-F336-4F10-89BF-6F49BA170F0E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Degassing</a:t>
          </a:r>
          <a:endParaRPr kumimoji="1" lang="ja-JP" altLang="en-US" sz="1400" kern="1200" dirty="0"/>
        </a:p>
      </dsp:txBody>
      <dsp:txXfrm>
        <a:off x="1649442" y="2392"/>
        <a:ext cx="898293" cy="598861"/>
      </dsp:txXfrm>
    </dsp:sp>
    <dsp:sp modelId="{DAD7E95F-5251-4252-8480-71ABE7B24DD5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HT aging</a:t>
          </a:r>
          <a:endParaRPr kumimoji="1" lang="ja-JP" altLang="en-US" sz="1400" kern="1200" dirty="0"/>
        </a:p>
      </dsp:txBody>
      <dsp:txXfrm>
        <a:off x="2996881" y="2392"/>
        <a:ext cx="898293" cy="598861"/>
      </dsp:txXfrm>
    </dsp:sp>
    <dsp:sp modelId="{A5EADA05-6266-4DAF-ABB6-497C2969CEFB}">
      <dsp:nvSpPr>
        <dsp:cNvPr id="0" name=""/>
        <dsp:cNvSpPr/>
      </dsp:nvSpPr>
      <dsp:spPr>
        <a:xfrm>
          <a:off x="4046118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EOL testing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5549" y="2392"/>
        <a:ext cx="898293" cy="59886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ADA05-6266-4DAF-ABB6-497C2969CEFB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Separation</a:t>
          </a:r>
          <a:endParaRPr kumimoji="1" lang="ja-JP" altLang="en-US" sz="1300" kern="1200" dirty="0"/>
        </a:p>
      </dsp:txBody>
      <dsp:txXfrm>
        <a:off x="302002" y="2392"/>
        <a:ext cx="898293" cy="598861"/>
      </dsp:txXfrm>
    </dsp:sp>
    <dsp:sp modelId="{97B9A804-4BB5-4C11-82BA-E8F74340CAB3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Stacking Winding</a:t>
          </a:r>
        </a:p>
      </dsp:txBody>
      <dsp:txXfrm>
        <a:off x="1649442" y="2392"/>
        <a:ext cx="898293" cy="598861"/>
      </dsp:txXfrm>
    </dsp:sp>
    <dsp:sp modelId="{5DB216F8-86E0-436A-8F72-37C6465EB9F3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Packaging</a:t>
          </a:r>
          <a:endParaRPr kumimoji="1" lang="ja-JP" altLang="en-US" sz="1300" kern="1200" dirty="0"/>
        </a:p>
      </dsp:txBody>
      <dsp:txXfrm>
        <a:off x="2996881" y="2392"/>
        <a:ext cx="898293" cy="598861"/>
      </dsp:txXfrm>
    </dsp:sp>
    <dsp:sp modelId="{D88E7E02-B17A-4B65-96C5-F5A84404A8E2}">
      <dsp:nvSpPr>
        <dsp:cNvPr id="0" name=""/>
        <dsp:cNvSpPr/>
      </dsp:nvSpPr>
      <dsp:spPr>
        <a:xfrm>
          <a:off x="4044889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EL filing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4320" y="2392"/>
        <a:ext cx="898293" cy="598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B91A0-EDAD-4B08-BD0C-87CBFD654248}" type="datetimeFigureOut">
              <a:rPr kumimoji="1" lang="ja-JP" altLang="en-US" smtClean="0"/>
              <a:t>2022/2/2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B66A3-E4B7-4306-A609-76B59374F85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08764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BEB88-A5E3-4C91-AEF6-EDE81E0394D5}" type="datetimeFigureOut">
              <a:rPr kumimoji="1" lang="ja-JP" altLang="en-US" smtClean="0"/>
              <a:t>2022/2/2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4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CB565-1140-4A64-8FBA-5C97F804E2A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46685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44331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992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02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the environment inside the test equipment is extremely harsh, it is necessary to perform pretreatment by sampling (air-cooled dehumidification, activated carbon adsorption, etc.).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86712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462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51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K rikenkeiki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38" y="37289"/>
            <a:ext cx="709537" cy="48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正方形/長方形 7"/>
          <p:cNvSpPr/>
          <p:nvPr userDrawn="1"/>
        </p:nvSpPr>
        <p:spPr>
          <a:xfrm>
            <a:off x="899592" y="116632"/>
            <a:ext cx="6984776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2123728" y="6525344"/>
            <a:ext cx="6984776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5400000">
            <a:off x="-1341701" y="2141901"/>
            <a:ext cx="3258449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/>
          <p:cNvSpPr/>
          <p:nvPr userDrawn="1"/>
        </p:nvSpPr>
        <p:spPr>
          <a:xfrm rot="5400000">
            <a:off x="7227252" y="5099098"/>
            <a:ext cx="3258449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1560" y="6364151"/>
            <a:ext cx="2133600" cy="365125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148DFA-7ED3-9C48-83AD-425254E5F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92" y="21665"/>
            <a:ext cx="559088" cy="59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98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740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06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796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041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626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226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297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679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7036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3893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3BA72-B698-417B-8CA7-010E7E306A95}" type="datetimeFigureOut">
              <a:rPr kumimoji="1" lang="ja-JP" altLang="en-US" smtClean="0"/>
              <a:t>2022/2/2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A204-C7DE-46A3-A588-1DDA8B188E4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3674368" y="137288"/>
            <a:ext cx="4642048" cy="19673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 rot="5400000">
            <a:off x="7882708" y="1577746"/>
            <a:ext cx="2110845" cy="1967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 rot="5400000">
            <a:off x="-1509427" y="4999714"/>
            <a:ext cx="3430593" cy="1967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35496" y="6544638"/>
            <a:ext cx="2110845" cy="19673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Picture 4" descr="RK rikenkeiki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701" y="91739"/>
            <a:ext cx="632810" cy="430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72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774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diagramData" Target="../diagrams/data12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17" Type="http://schemas.microsoft.com/office/2007/relationships/diagramDrawing" Target="../diagrams/drawing12.xml"/><Relationship Id="rId2" Type="http://schemas.openxmlformats.org/officeDocument/2006/relationships/notesSlide" Target="../notesSlides/notesSlide5.xml"/><Relationship Id="rId16" Type="http://schemas.openxmlformats.org/officeDocument/2006/relationships/diagramColors" Target="../diagrams/colors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Relationship Id="rId14" Type="http://schemas.openxmlformats.org/officeDocument/2006/relationships/diagramLayout" Target="../diagrams/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547664" y="2492896"/>
            <a:ext cx="6260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/>
              <a:t>Lithium-ion Battery Market </a:t>
            </a:r>
          </a:p>
          <a:p>
            <a:pPr algn="ctr"/>
            <a:r>
              <a:rPr kumimoji="1" lang="en-US" altLang="ja-JP" sz="3600" b="1" dirty="0"/>
              <a:t>Int</a:t>
            </a:r>
            <a:r>
              <a:rPr lang="en-US" altLang="ja-JP" sz="3600" b="1" dirty="0"/>
              <a:t>roduction</a:t>
            </a:r>
            <a:endParaRPr kumimoji="1" lang="ja-JP" altLang="en-US" sz="36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812AC4-6C19-4947-85F0-9765A022F4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0" r="940"/>
          <a:stretch/>
        </p:blipFill>
        <p:spPr>
          <a:xfrm>
            <a:off x="189201" y="1484784"/>
            <a:ext cx="8775287" cy="353122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335776" y="2885311"/>
            <a:ext cx="2804176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World Leader in Gas Detection &amp; </a:t>
            </a:r>
          </a:p>
          <a:p>
            <a:pPr algn="ctr"/>
            <a:r>
              <a:rPr lang="en-US" altLang="ja-JP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Sensor Technology</a:t>
            </a:r>
            <a:endParaRPr lang="ja-JP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552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51D021-52F0-214E-9CBC-7A9D7F0A43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" t="5934" b="4170"/>
          <a:stretch/>
        </p:blipFill>
        <p:spPr>
          <a:xfrm>
            <a:off x="179513" y="1385164"/>
            <a:ext cx="8784976" cy="362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6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53972" y="385288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+mn-ea"/>
              </a:rPr>
              <a:t>Lithium Battery Production Process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28597" y="3068960"/>
            <a:ext cx="1665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Large number of instruments are used in these processes.</a:t>
            </a:r>
          </a:p>
          <a:p>
            <a:r>
              <a:rPr lang="en-US" altLang="ja-JP" sz="1600" dirty="0"/>
              <a:t>“Competitive” </a:t>
            </a:r>
          </a:p>
        </p:txBody>
      </p:sp>
      <p:graphicFrame>
        <p:nvGraphicFramePr>
          <p:cNvPr id="6" name="図表 5"/>
          <p:cNvGraphicFramePr/>
          <p:nvPr>
            <p:extLst>
              <p:ext uri="{D42A27DB-BD31-4B8C-83A1-F6EECF244321}">
                <p14:modId xmlns:p14="http://schemas.microsoft.com/office/powerpoint/2010/main" val="1672623205"/>
              </p:ext>
            </p:extLst>
          </p:nvPr>
        </p:nvGraphicFramePr>
        <p:xfrm>
          <a:off x="539552" y="988380"/>
          <a:ext cx="8136904" cy="105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9" name="図表 38"/>
          <p:cNvGraphicFramePr/>
          <p:nvPr>
            <p:extLst>
              <p:ext uri="{D42A27DB-BD31-4B8C-83A1-F6EECF244321}">
                <p14:modId xmlns:p14="http://schemas.microsoft.com/office/powerpoint/2010/main" val="2463998942"/>
              </p:ext>
            </p:extLst>
          </p:nvPr>
        </p:nvGraphicFramePr>
        <p:xfrm>
          <a:off x="539552" y="4001297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図表 39"/>
          <p:cNvGraphicFramePr/>
          <p:nvPr>
            <p:extLst>
              <p:ext uri="{D42A27DB-BD31-4B8C-83A1-F6EECF244321}">
                <p14:modId xmlns:p14="http://schemas.microsoft.com/office/powerpoint/2010/main" val="7949758"/>
              </p:ext>
            </p:extLst>
          </p:nvPr>
        </p:nvGraphicFramePr>
        <p:xfrm>
          <a:off x="539552" y="2611840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467544" y="836712"/>
            <a:ext cx="286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Electrode manufacturing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9552" y="2276872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assembly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0927" y="364828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finishing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14798" y="189471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82132" y="32025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45843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6145152" y="2488604"/>
            <a:ext cx="432048" cy="22348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2174966" y="5662989"/>
            <a:ext cx="3608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Separator manufacturing process </a:t>
            </a:r>
          </a:p>
          <a:p>
            <a:r>
              <a:rPr lang="en-US" altLang="ja-JP" dirty="0"/>
              <a:t>requires “Gas detector” as well.</a:t>
            </a:r>
          </a:p>
        </p:txBody>
      </p:sp>
      <p:cxnSp>
        <p:nvCxnSpPr>
          <p:cNvPr id="5" name="直線コネクタ 4"/>
          <p:cNvCxnSpPr/>
          <p:nvPr/>
        </p:nvCxnSpPr>
        <p:spPr>
          <a:xfrm>
            <a:off x="392582" y="5229200"/>
            <a:ext cx="81398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570195" y="5710459"/>
            <a:ext cx="1497154" cy="598861"/>
            <a:chOff x="4046118" y="2392"/>
            <a:chExt cx="1497154" cy="598861"/>
          </a:xfrm>
        </p:grpSpPr>
        <p:sp>
          <p:nvSpPr>
            <p:cNvPr id="22" name="山形 21"/>
            <p:cNvSpPr/>
            <p:nvPr/>
          </p:nvSpPr>
          <p:spPr>
            <a:xfrm>
              <a:off x="4046118" y="2392"/>
              <a:ext cx="1497154" cy="598861"/>
            </a:xfrm>
            <a:prstGeom prst="chevron">
              <a:avLst/>
            </a:prstGeom>
            <a:solidFill>
              <a:srgbClr val="FFFFCC"/>
            </a:solidFill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山形 4"/>
            <p:cNvSpPr txBox="1"/>
            <p:nvPr/>
          </p:nvSpPr>
          <p:spPr>
            <a:xfrm>
              <a:off x="4345549" y="2392"/>
              <a:ext cx="898293" cy="598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altLang="ja-JP" sz="1400" b="1" u="sng" kern="1200" dirty="0">
                  <a:solidFill>
                    <a:srgbClr val="FF0000"/>
                  </a:solidFill>
                </a:rPr>
                <a:t>Separator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sz="1400" b="1" u="sng" dirty="0">
                  <a:solidFill>
                    <a:srgbClr val="FF0000"/>
                  </a:solidFill>
                </a:rPr>
                <a:t>Manufac.</a:t>
              </a:r>
              <a:endParaRPr kumimoji="1" lang="ja-JP" altLang="en-US" sz="1400" b="1" u="sng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530927" y="5328436"/>
            <a:ext cx="123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Separator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2914587" y="5286748"/>
            <a:ext cx="1547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Related activity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F798D69E-64C5-C547-97B3-CC0621C5805F}"/>
              </a:ext>
            </a:extLst>
          </p:cNvPr>
          <p:cNvSpPr/>
          <p:nvPr/>
        </p:nvSpPr>
        <p:spPr>
          <a:xfrm>
            <a:off x="2981740" y="1070409"/>
            <a:ext cx="1944216" cy="1425061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8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136376-DCEC-5843-B434-3B57282D77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1" r="3538"/>
          <a:stretch/>
        </p:blipFill>
        <p:spPr>
          <a:xfrm>
            <a:off x="683568" y="620688"/>
            <a:ext cx="7632848" cy="552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4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 flipH="1">
            <a:off x="739133" y="1844824"/>
            <a:ext cx="66247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NMP is present all the time at the coating and drying process. </a:t>
            </a:r>
          </a:p>
          <a:p>
            <a:endParaRPr lang="en-US" altLang="ja-JP" dirty="0"/>
          </a:p>
          <a:p>
            <a:r>
              <a:rPr lang="en-US" altLang="ja-JP" b="1" dirty="0"/>
              <a:t>Necessity of gas detection</a:t>
            </a:r>
          </a:p>
          <a:p>
            <a:pPr marL="342900" indent="-342900">
              <a:buAutoNum type="arabicParenR"/>
            </a:pPr>
            <a:r>
              <a:rPr lang="en-US" altLang="ja-JP" dirty="0"/>
              <a:t>To confirm the concentration is not decreasing</a:t>
            </a:r>
          </a:p>
          <a:p>
            <a:pPr marL="342900" indent="-342900">
              <a:buAutoNum type="arabicParenR"/>
            </a:pPr>
            <a:r>
              <a:rPr lang="en-US" altLang="ja-JP" dirty="0"/>
              <a:t>To confirm it will not exceed the explosion limit.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81687" y="692696"/>
            <a:ext cx="673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2400" b="1">
                <a:latin typeface="+mn-ea"/>
              </a:defRPr>
            </a:lvl1pPr>
          </a:lstStyle>
          <a:p>
            <a:r>
              <a:rPr lang="en-US" altLang="ja-JP" sz="2800" dirty="0"/>
              <a:t>Coating &amp; Drying Process </a:t>
            </a:r>
            <a:endParaRPr lang="ja-JP" altLang="en-US" sz="2800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0" b="97908" l="16287" r="840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86" t="2379" r="16560" b="2222"/>
          <a:stretch/>
        </p:blipFill>
        <p:spPr>
          <a:xfrm>
            <a:off x="6148434" y="1993272"/>
            <a:ext cx="2995897" cy="2429107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1047986" y="3930265"/>
            <a:ext cx="5514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For 32GWh factory …</a:t>
            </a: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around 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 lines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around 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 sets of gas detectors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per line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1286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1" y="2175871"/>
            <a:ext cx="6624737" cy="3279272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6444208" y="1744787"/>
            <a:ext cx="2524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u="sng" dirty="0"/>
              <a:t>Directly samples within the Duct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611560" y="5369892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NMP volatilizes only at high temperatures</a:t>
            </a:r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. </a:t>
            </a:r>
          </a:p>
          <a:p>
            <a:r>
              <a:rPr lang="en-US" altLang="ja-JP" dirty="0">
                <a:latin typeface="+mj-ea"/>
                <a:ea typeface="+mj-ea"/>
              </a:rPr>
              <a:t>Therefore, it is</a:t>
            </a:r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ja-JP" b="1" u="sng" dirty="0">
                <a:solidFill>
                  <a:srgbClr val="FF0000"/>
                </a:solidFill>
                <a:latin typeface="+mj-ea"/>
                <a:ea typeface="+mj-ea"/>
              </a:rPr>
              <a:t>necessary to insert a detector directly into the exhaust duct and detect it at high temperature.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539551" y="627450"/>
            <a:ext cx="806489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Coating and drying </a:t>
            </a:r>
            <a:r>
              <a:rPr lang="en-US" altLang="ja-JP" dirty="0">
                <a:latin typeface="+mj-ea"/>
              </a:rPr>
              <a:t>process mainly uses NMP</a:t>
            </a:r>
            <a:r>
              <a:rPr lang="en-US" altLang="ja-JP" dirty="0">
                <a:latin typeface="+mj-ea"/>
                <a:ea typeface="+mj-ea"/>
              </a:rPr>
              <a:t>.</a:t>
            </a:r>
            <a:endParaRPr lang="en-US" altLang="ja-JP" dirty="0"/>
          </a:p>
          <a:p>
            <a:pPr algn="ctr"/>
            <a:endParaRPr lang="en-US" altLang="ja-JP" sz="500" dirty="0"/>
          </a:p>
          <a:p>
            <a:r>
              <a:rPr lang="en-US" altLang="ja-JP" b="1" dirty="0"/>
              <a:t>It generates </a:t>
            </a:r>
            <a:r>
              <a:rPr lang="en-US" altLang="ja-JP" b="1" dirty="0">
                <a:solidFill>
                  <a:srgbClr val="FF0000"/>
                </a:solidFill>
              </a:rPr>
              <a:t>explosive NMP </a:t>
            </a:r>
            <a:r>
              <a:rPr lang="en-US" altLang="ja-JP" b="1" dirty="0"/>
              <a:t>in this drying process</a:t>
            </a:r>
            <a:endParaRPr lang="en-US" altLang="ja-JP" dirty="0">
              <a:latin typeface="+mj-ea"/>
              <a:ea typeface="+mj-ea"/>
            </a:endParaRPr>
          </a:p>
        </p:txBody>
      </p:sp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638719"/>
            <a:ext cx="1670943" cy="9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638719"/>
            <a:ext cx="1670943" cy="9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1638719"/>
            <a:ext cx="1670943" cy="9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1633813"/>
            <a:ext cx="1670943" cy="9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正方形/長方形 32"/>
          <p:cNvSpPr/>
          <p:nvPr/>
        </p:nvSpPr>
        <p:spPr>
          <a:xfrm>
            <a:off x="6444208" y="1484784"/>
            <a:ext cx="1756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300" b="1" dirty="0">
                <a:latin typeface="+mj-ea"/>
                <a:ea typeface="+mj-ea"/>
              </a:rPr>
              <a:t>SD-2500 series</a:t>
            </a:r>
            <a:endParaRPr lang="en-US" altLang="ja-JP" sz="1300" dirty="0">
              <a:latin typeface="+mj-ea"/>
              <a:ea typeface="+mj-ea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2455143" y="2503974"/>
            <a:ext cx="550376" cy="392653"/>
            <a:chOff x="-1162952" y="3247516"/>
            <a:chExt cx="550376" cy="392653"/>
          </a:xfrm>
        </p:grpSpPr>
        <p:sp>
          <p:nvSpPr>
            <p:cNvPr id="36" name="雲形吹き出し 35"/>
            <p:cNvSpPr/>
            <p:nvPr/>
          </p:nvSpPr>
          <p:spPr>
            <a:xfrm rot="498059">
              <a:off x="-1162952" y="3247516"/>
              <a:ext cx="506994" cy="392653"/>
            </a:xfrm>
            <a:prstGeom prst="cloudCallout">
              <a:avLst>
                <a:gd name="adj1" fmla="val -19593"/>
                <a:gd name="adj2" fmla="val 19554"/>
              </a:avLst>
            </a:prstGeom>
            <a:solidFill>
              <a:srgbClr val="92D050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-1161124" y="3284984"/>
              <a:ext cx="5485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solidFill>
                    <a:schemeClr val="bg1"/>
                  </a:solidFill>
                </a:rPr>
                <a:t>NMP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5436096" y="2502815"/>
            <a:ext cx="550376" cy="392653"/>
            <a:chOff x="-1162952" y="3247516"/>
            <a:chExt cx="550376" cy="392653"/>
          </a:xfrm>
        </p:grpSpPr>
        <p:sp>
          <p:nvSpPr>
            <p:cNvPr id="39" name="雲形吹き出し 38"/>
            <p:cNvSpPr/>
            <p:nvPr/>
          </p:nvSpPr>
          <p:spPr>
            <a:xfrm rot="498059">
              <a:off x="-1162952" y="3247516"/>
              <a:ext cx="506994" cy="392653"/>
            </a:xfrm>
            <a:prstGeom prst="cloudCallout">
              <a:avLst>
                <a:gd name="adj1" fmla="val -19593"/>
                <a:gd name="adj2" fmla="val 19554"/>
              </a:avLst>
            </a:prstGeom>
            <a:solidFill>
              <a:srgbClr val="92D050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-1161124" y="3284984"/>
              <a:ext cx="5485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solidFill>
                    <a:schemeClr val="bg1"/>
                  </a:solidFill>
                </a:rPr>
                <a:t>NMP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4427984" y="2502815"/>
            <a:ext cx="550376" cy="392653"/>
            <a:chOff x="-1162952" y="3247516"/>
            <a:chExt cx="550376" cy="392653"/>
          </a:xfrm>
        </p:grpSpPr>
        <p:sp>
          <p:nvSpPr>
            <p:cNvPr id="42" name="雲形吹き出し 41"/>
            <p:cNvSpPr/>
            <p:nvPr/>
          </p:nvSpPr>
          <p:spPr>
            <a:xfrm rot="498059">
              <a:off x="-1162952" y="3247516"/>
              <a:ext cx="506994" cy="392653"/>
            </a:xfrm>
            <a:prstGeom prst="cloudCallout">
              <a:avLst>
                <a:gd name="adj1" fmla="val -19593"/>
                <a:gd name="adj2" fmla="val 19554"/>
              </a:avLst>
            </a:prstGeom>
            <a:solidFill>
              <a:srgbClr val="92D050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-1161124" y="3284984"/>
              <a:ext cx="5485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solidFill>
                    <a:schemeClr val="bg1"/>
                  </a:solidFill>
                </a:rPr>
                <a:t>NMP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3419872" y="2470202"/>
            <a:ext cx="550376" cy="392653"/>
            <a:chOff x="-1162952" y="3247516"/>
            <a:chExt cx="550376" cy="392653"/>
          </a:xfrm>
        </p:grpSpPr>
        <p:sp>
          <p:nvSpPr>
            <p:cNvPr id="45" name="雲形吹き出し 44"/>
            <p:cNvSpPr/>
            <p:nvPr/>
          </p:nvSpPr>
          <p:spPr>
            <a:xfrm rot="498059">
              <a:off x="-1162952" y="3247516"/>
              <a:ext cx="506994" cy="392653"/>
            </a:xfrm>
            <a:prstGeom prst="cloudCallout">
              <a:avLst>
                <a:gd name="adj1" fmla="val -19593"/>
                <a:gd name="adj2" fmla="val 19554"/>
              </a:avLst>
            </a:prstGeom>
            <a:solidFill>
              <a:srgbClr val="92D050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-1161124" y="3284984"/>
              <a:ext cx="5485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solidFill>
                    <a:schemeClr val="bg1"/>
                  </a:solidFill>
                </a:rPr>
                <a:t>NMP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036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081688" y="929915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2400" b="1">
                <a:latin typeface="+mn-ea"/>
              </a:defRPr>
            </a:lvl1pPr>
          </a:lstStyle>
          <a:p>
            <a:r>
              <a:rPr lang="en-US" altLang="ja-JP" dirty="0"/>
              <a:t>Coater- Dryer </a:t>
            </a:r>
            <a:endParaRPr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 flipH="1">
            <a:off x="539551" y="1539794"/>
            <a:ext cx="8136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Responsible for the manufacturing process of electrode plates (positive and negative electrode materials), which is a key battery manufacturing process.</a:t>
            </a:r>
          </a:p>
          <a:p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701" y="2276872"/>
            <a:ext cx="5352281" cy="1198743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238848" y="3933056"/>
            <a:ext cx="6738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2400" b="1">
                <a:latin typeface="+mn-ea"/>
              </a:defRPr>
            </a:lvl1pPr>
          </a:lstStyle>
          <a:p>
            <a:pPr algn="l"/>
            <a:r>
              <a:rPr lang="en-US" altLang="ja-JP" sz="1800" b="0" dirty="0"/>
              <a:t>Suggest instrument:</a:t>
            </a:r>
          </a:p>
          <a:p>
            <a:pPr algn="l"/>
            <a:r>
              <a:rPr lang="en-US" altLang="ja-JP" sz="1800" b="0" dirty="0"/>
              <a:t>1) SD-2500 </a:t>
            </a:r>
            <a:r>
              <a:rPr lang="en-US" altLang="ja-JP" dirty="0"/>
              <a:t> 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9DF5E7-8525-9546-AAC5-A6DD9D3EA5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7680" b="7760"/>
          <a:stretch/>
        </p:blipFill>
        <p:spPr>
          <a:xfrm>
            <a:off x="3995936" y="3931730"/>
            <a:ext cx="2917197" cy="164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98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1373542" y="1202256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Model:  SD-2500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5536" y="449377"/>
            <a:ext cx="848477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+mn-ea"/>
              </a:rPr>
              <a:t>Product advantage</a:t>
            </a:r>
          </a:p>
          <a:p>
            <a:pPr algn="ctr"/>
            <a:r>
              <a:rPr lang="en-US" altLang="ja-JP" sz="2000" b="1" dirty="0">
                <a:solidFill>
                  <a:srgbClr val="FF0000"/>
                </a:solidFill>
                <a:latin typeface="+mn-ea"/>
              </a:rPr>
              <a:t>Directly detecting inside the DUCT</a:t>
            </a:r>
          </a:p>
        </p:txBody>
      </p:sp>
      <p:grpSp>
        <p:nvGrpSpPr>
          <p:cNvPr id="12" name="グループ化 11"/>
          <p:cNvGrpSpPr>
            <a:grpSpLocks noChangeAspect="1"/>
          </p:cNvGrpSpPr>
          <p:nvPr/>
        </p:nvGrpSpPr>
        <p:grpSpPr>
          <a:xfrm>
            <a:off x="971600" y="3356992"/>
            <a:ext cx="2695751" cy="3060045"/>
            <a:chOff x="5580112" y="2204864"/>
            <a:chExt cx="2664296" cy="3024336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5751245" y="2326524"/>
              <a:ext cx="1383719" cy="2448272"/>
              <a:chOff x="6807741" y="3068960"/>
              <a:chExt cx="1383719" cy="2448272"/>
            </a:xfrm>
          </p:grpSpPr>
          <p:sp>
            <p:nvSpPr>
              <p:cNvPr id="18" name="正方形/長方形 17"/>
              <p:cNvSpPr/>
              <p:nvPr/>
            </p:nvSpPr>
            <p:spPr>
              <a:xfrm>
                <a:off x="6807741" y="3068960"/>
                <a:ext cx="163076" cy="24482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9" name="正方形/長方形 18"/>
              <p:cNvSpPr/>
              <p:nvPr/>
            </p:nvSpPr>
            <p:spPr>
              <a:xfrm>
                <a:off x="8028384" y="3068960"/>
                <a:ext cx="163076" cy="24482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0" name="正方形/長方形 19"/>
              <p:cNvSpPr/>
              <p:nvPr/>
            </p:nvSpPr>
            <p:spPr>
              <a:xfrm>
                <a:off x="6889279" y="3068960"/>
                <a:ext cx="1220643" cy="244827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1" name="雲 20"/>
              <p:cNvSpPr/>
              <p:nvPr/>
            </p:nvSpPr>
            <p:spPr>
              <a:xfrm>
                <a:off x="7138629" y="3212976"/>
                <a:ext cx="720080" cy="2168951"/>
              </a:xfrm>
              <a:prstGeom prst="cloud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99567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12160" y="2612967"/>
              <a:ext cx="2010336" cy="1810835"/>
            </a:xfrm>
            <a:prstGeom prst="rect">
              <a:avLst/>
            </a:prstGeom>
          </p:spPr>
        </p:pic>
        <p:sp>
          <p:nvSpPr>
            <p:cNvPr id="15" name="正方形/長方形 14"/>
            <p:cNvSpPr/>
            <p:nvPr/>
          </p:nvSpPr>
          <p:spPr>
            <a:xfrm>
              <a:off x="5580112" y="2204864"/>
              <a:ext cx="2664296" cy="30243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6" name="直線コネクタ 15"/>
            <p:cNvCxnSpPr/>
            <p:nvPr/>
          </p:nvCxnSpPr>
          <p:spPr>
            <a:xfrm>
              <a:off x="5580112" y="4797152"/>
              <a:ext cx="2664296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テキスト ボックス 16"/>
            <p:cNvSpPr txBox="1"/>
            <p:nvPr/>
          </p:nvSpPr>
          <p:spPr>
            <a:xfrm>
              <a:off x="6114310" y="4896456"/>
              <a:ext cx="1415353" cy="284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+mn-ea"/>
                </a:rPr>
                <a:t>Layout drawing</a:t>
              </a:r>
              <a:endParaRPr kumimoji="1" lang="ja-JP" altLang="en-US" sz="1400" dirty="0">
                <a:latin typeface="+mn-ea"/>
              </a:endParaRPr>
            </a:p>
          </p:txBody>
        </p:sp>
      </p:grpSp>
      <p:sp>
        <p:nvSpPr>
          <p:cNvPr id="35" name="テキスト ボックス 34"/>
          <p:cNvSpPr txBox="1"/>
          <p:nvPr/>
        </p:nvSpPr>
        <p:spPr>
          <a:xfrm>
            <a:off x="4139953" y="1583413"/>
            <a:ext cx="45365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+mj-ea"/>
                <a:ea typeface="+mj-ea"/>
              </a:rPr>
              <a:t>Advantages</a:t>
            </a:r>
            <a:endParaRPr lang="en-US" altLang="ja-JP" sz="2000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r>
              <a:rPr lang="en-US" altLang="ja-JP" sz="2000" b="1" dirty="0">
                <a:latin typeface="+mj-ea"/>
                <a:ea typeface="+mj-ea"/>
              </a:rPr>
              <a:t>1. No risk of liquefaction </a:t>
            </a:r>
          </a:p>
          <a:p>
            <a:r>
              <a:rPr lang="ja-JP" altLang="en-US" sz="2000" dirty="0">
                <a:latin typeface="+mj-ea"/>
                <a:ea typeface="+mj-ea"/>
              </a:rPr>
              <a:t>⇒</a:t>
            </a:r>
            <a:r>
              <a:rPr lang="en-US" altLang="ja-JP" sz="2000" dirty="0">
                <a:latin typeface="+mj-ea"/>
                <a:ea typeface="+mj-ea"/>
              </a:rPr>
              <a:t>avoid solvent adsorption on piping and sensors.</a:t>
            </a:r>
            <a:endParaRPr kumimoji="1"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r>
              <a:rPr lang="en-US" altLang="ja-JP" sz="2000" b="1" dirty="0">
                <a:latin typeface="+mj-ea"/>
                <a:ea typeface="+mj-ea"/>
              </a:rPr>
              <a:t>2. Duct insert diffusion method</a:t>
            </a:r>
          </a:p>
          <a:p>
            <a:r>
              <a:rPr lang="ja-JP" altLang="en-US" sz="2000" dirty="0">
                <a:latin typeface="+mj-ea"/>
              </a:rPr>
              <a:t>⇒ </a:t>
            </a:r>
            <a:r>
              <a:rPr lang="en-US" altLang="ja-JP" sz="2000" b="1" dirty="0">
                <a:latin typeface="+mj-ea"/>
              </a:rPr>
              <a:t>no dead time.</a:t>
            </a:r>
            <a:endParaRPr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r>
              <a:rPr lang="en-US" altLang="ja-JP" sz="2000" b="1" dirty="0">
                <a:latin typeface="+mj-ea"/>
                <a:ea typeface="+mj-ea"/>
              </a:rPr>
              <a:t>3. No suction pump required</a:t>
            </a:r>
          </a:p>
          <a:p>
            <a:r>
              <a:rPr lang="ja-JP" altLang="en-US" sz="2000" dirty="0">
                <a:latin typeface="+mj-ea"/>
              </a:rPr>
              <a:t>⇒ </a:t>
            </a:r>
            <a:r>
              <a:rPr lang="en-US" altLang="ja-JP" sz="2000" b="1" dirty="0">
                <a:latin typeface="+mj-ea"/>
                <a:ea typeface="+mj-ea"/>
              </a:rPr>
              <a:t>low running cost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08128" y="112648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Accurate detection is possible because there is no risk of condensation (liquefaction)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B51FA6-4AE8-2A44-ADEB-A07E3F10DF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7680" b="7760"/>
          <a:stretch/>
        </p:blipFill>
        <p:spPr>
          <a:xfrm>
            <a:off x="921208" y="1594209"/>
            <a:ext cx="2917197" cy="164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3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611560" y="531365"/>
            <a:ext cx="869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/>
              <a:t>In-furnace direct feed type recommended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4799" y="3908584"/>
            <a:ext cx="84455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Riken Keiki Advantages</a:t>
            </a:r>
          </a:p>
          <a:p>
            <a:pPr fontAlgn="ctr"/>
            <a:r>
              <a:rPr lang="en-US" altLang="ja-JP" dirty="0"/>
              <a:t>1) Has</a:t>
            </a:r>
            <a:r>
              <a:rPr lang="en-US" altLang="ja-JP" b="1" dirty="0">
                <a:solidFill>
                  <a:srgbClr val="FF0000"/>
                </a:solidFill>
              </a:rPr>
              <a:t> UL/ATEX </a:t>
            </a:r>
            <a:endParaRPr lang="ja-JP" altLang="ja-JP" b="1" dirty="0">
              <a:solidFill>
                <a:srgbClr val="FF0000"/>
              </a:solidFill>
            </a:endParaRPr>
          </a:p>
          <a:p>
            <a:pPr fontAlgn="ctr"/>
            <a:r>
              <a:rPr lang="en-US" altLang="ja-JP" dirty="0"/>
              <a:t>2) Has </a:t>
            </a:r>
            <a:r>
              <a:rPr lang="en-US" altLang="ja-JP" b="1" dirty="0">
                <a:solidFill>
                  <a:srgbClr val="FF0000"/>
                </a:solidFill>
              </a:rPr>
              <a:t>wide temperature range</a:t>
            </a:r>
          </a:p>
          <a:p>
            <a:pPr fontAlgn="ctr"/>
            <a:r>
              <a:rPr lang="en-US" altLang="ja-JP" dirty="0"/>
              <a:t>3) Has </a:t>
            </a:r>
            <a:r>
              <a:rPr lang="en-US" altLang="ja-JP" b="1" dirty="0">
                <a:solidFill>
                  <a:srgbClr val="FF0000"/>
                </a:solidFill>
              </a:rPr>
              <a:t>long insert part</a:t>
            </a:r>
          </a:p>
          <a:p>
            <a:endParaRPr lang="en-US" altLang="ja-JP" dirty="0"/>
          </a:p>
          <a:p>
            <a:r>
              <a:rPr lang="en-US" altLang="ja-JP" b="1" dirty="0">
                <a:solidFill>
                  <a:srgbClr val="FF0000"/>
                </a:solidFill>
                <a:latin typeface="+mn-ea"/>
              </a:rPr>
              <a:t>RIKEN KEIKI is an explosion-proof product that can be used in the highest temperature environment and has the longest insert</a:t>
            </a:r>
            <a:r>
              <a:rPr lang="ja-JP" altLang="en-US" b="1" dirty="0">
                <a:solidFill>
                  <a:srgbClr val="FF0000"/>
                </a:solidFill>
                <a:latin typeface="+mn-ea"/>
              </a:rPr>
              <a:t>！！</a:t>
            </a:r>
            <a:endParaRPr lang="en-US" altLang="ja-JP" b="1" dirty="0">
              <a:solidFill>
                <a:srgbClr val="FF0000"/>
              </a:solidFill>
              <a:latin typeface="+mn-ea"/>
            </a:endParaRPr>
          </a:p>
          <a:p>
            <a:endParaRPr kumimoji="1" lang="en-US" altLang="ja-JP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39552" y="1488973"/>
            <a:ext cx="202651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RIKEN KEIKI</a:t>
            </a:r>
          </a:p>
          <a:p>
            <a:r>
              <a:rPr lang="en-US" altLang="ja-JP" sz="1200" dirty="0">
                <a:latin typeface="+mn-ea"/>
              </a:rPr>
              <a:t>- </a:t>
            </a:r>
            <a:r>
              <a:rPr kumimoji="1" lang="en-US" altLang="ja-JP" sz="1200" dirty="0">
                <a:latin typeface="+mn-ea"/>
              </a:rPr>
              <a:t>SD-2500</a:t>
            </a:r>
            <a:r>
              <a:rPr lang="ja-JP" altLang="en-US" sz="1200" dirty="0">
                <a:latin typeface="+mn-ea"/>
              </a:rPr>
              <a:t> </a:t>
            </a:r>
            <a:r>
              <a:rPr lang="en-US" altLang="ja-JP" sz="1200" dirty="0">
                <a:latin typeface="+mn-ea"/>
              </a:rPr>
              <a:t>: 0- +160</a:t>
            </a:r>
            <a:r>
              <a:rPr lang="ja-JP" altLang="en-US" sz="1200" dirty="0">
                <a:latin typeface="+mn-ea"/>
              </a:rPr>
              <a:t>℃</a:t>
            </a:r>
            <a:endParaRPr lang="en-US" altLang="ja-JP" sz="1200" dirty="0">
              <a:latin typeface="+mn-ea"/>
            </a:endParaRPr>
          </a:p>
          <a:p>
            <a:r>
              <a:rPr lang="en-US" altLang="ja-JP" sz="1200" dirty="0">
                <a:latin typeface="+mn-ea"/>
              </a:rPr>
              <a:t>- SD-2600 : 0- +</a:t>
            </a:r>
            <a:r>
              <a:rPr lang="en-US" altLang="ja-JP" sz="1400" b="1" dirty="0">
                <a:solidFill>
                  <a:srgbClr val="FF0000"/>
                </a:solidFill>
                <a:latin typeface="+mn-ea"/>
              </a:rPr>
              <a:t>200</a:t>
            </a:r>
            <a:r>
              <a:rPr lang="ja-JP" altLang="en-US" sz="1400" b="1" dirty="0">
                <a:solidFill>
                  <a:srgbClr val="FF0000"/>
                </a:solidFill>
                <a:latin typeface="+mn-ea"/>
              </a:rPr>
              <a:t>℃</a:t>
            </a:r>
            <a:endParaRPr lang="en-US" altLang="ja-JP" sz="12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44421" y="1488974"/>
            <a:ext cx="1943205" cy="19851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01156" y="3208592"/>
            <a:ext cx="1535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+mn-ea"/>
              </a:rPr>
              <a:t>UL/ATEX approval</a:t>
            </a:r>
            <a:endParaRPr kumimoji="1" lang="ja-JP" altLang="en-US" sz="12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2578367" y="1484784"/>
            <a:ext cx="6175003" cy="2016224"/>
            <a:chOff x="2613149" y="2348880"/>
            <a:chExt cx="6175003" cy="2016224"/>
          </a:xfrm>
        </p:grpSpPr>
        <p:grpSp>
          <p:nvGrpSpPr>
            <p:cNvPr id="14" name="グループ化 13"/>
            <p:cNvGrpSpPr/>
            <p:nvPr/>
          </p:nvGrpSpPr>
          <p:grpSpPr>
            <a:xfrm>
              <a:off x="2613149" y="2353768"/>
              <a:ext cx="2049215" cy="1985129"/>
              <a:chOff x="411808" y="3002077"/>
              <a:chExt cx="2991315" cy="2700001"/>
            </a:xfrm>
          </p:grpSpPr>
          <p:sp>
            <p:nvSpPr>
              <p:cNvPr id="27" name="テキスト ボックス 26"/>
              <p:cNvSpPr txBox="1"/>
              <p:nvPr/>
            </p:nvSpPr>
            <p:spPr>
              <a:xfrm>
                <a:off x="411808" y="3002077"/>
                <a:ext cx="2991315" cy="627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200" dirty="0">
                    <a:latin typeface="+mn-ea"/>
                  </a:rPr>
                  <a:t>GASTRON</a:t>
                </a:r>
              </a:p>
              <a:p>
                <a:r>
                  <a:rPr lang="en-US" altLang="ja-JP" sz="1200" dirty="0">
                    <a:latin typeface="+mn-ea"/>
                  </a:rPr>
                  <a:t>- GTD-2000: -20- +60</a:t>
                </a:r>
                <a:r>
                  <a:rPr lang="ja-JP" altLang="en-US" sz="1200" dirty="0">
                    <a:latin typeface="+mn-ea"/>
                  </a:rPr>
                  <a:t>℃</a:t>
                </a:r>
              </a:p>
            </p:txBody>
          </p:sp>
          <p:sp>
            <p:nvSpPr>
              <p:cNvPr id="28" name="正方形/長方形 27"/>
              <p:cNvSpPr/>
              <p:nvPr/>
            </p:nvSpPr>
            <p:spPr>
              <a:xfrm>
                <a:off x="435483" y="3002078"/>
                <a:ext cx="2836569" cy="270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15" name="グループ化 14"/>
            <p:cNvGrpSpPr/>
            <p:nvPr/>
          </p:nvGrpSpPr>
          <p:grpSpPr>
            <a:xfrm>
              <a:off x="6756827" y="2348880"/>
              <a:ext cx="2031325" cy="1985129"/>
              <a:chOff x="424866" y="3002077"/>
              <a:chExt cx="2965201" cy="2700001"/>
            </a:xfrm>
          </p:grpSpPr>
          <p:sp>
            <p:nvSpPr>
              <p:cNvPr id="25" name="テキスト ボックス 24"/>
              <p:cNvSpPr txBox="1"/>
              <p:nvPr/>
            </p:nvSpPr>
            <p:spPr>
              <a:xfrm>
                <a:off x="424866" y="3002077"/>
                <a:ext cx="2965201" cy="627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200" dirty="0">
                    <a:latin typeface="+mn-ea"/>
                  </a:rPr>
                  <a:t>New COSMOS ELECTRIC</a:t>
                </a:r>
              </a:p>
              <a:p>
                <a:pPr algn="ctr"/>
                <a:r>
                  <a:rPr lang="en-US" altLang="ja-JP" sz="1200" dirty="0">
                    <a:latin typeface="+mn-ea"/>
                  </a:rPr>
                  <a:t>- KD-12HT</a:t>
                </a:r>
                <a:r>
                  <a:rPr lang="ja-JP" altLang="en-US" sz="1200" dirty="0">
                    <a:latin typeface="+mn-ea"/>
                  </a:rPr>
                  <a:t> </a:t>
                </a:r>
                <a:r>
                  <a:rPr lang="en-US" altLang="ja-JP" sz="1200" dirty="0">
                    <a:latin typeface="+mn-ea"/>
                  </a:rPr>
                  <a:t>: 0- +160</a:t>
                </a:r>
                <a:r>
                  <a:rPr lang="ja-JP" altLang="en-US" sz="1200" dirty="0">
                    <a:latin typeface="+mn-ea"/>
                  </a:rPr>
                  <a:t>℃</a:t>
                </a:r>
                <a:endParaRPr lang="en-US" altLang="ja-JP" sz="1200" dirty="0">
                  <a:latin typeface="+mn-ea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35483" y="3002078"/>
                <a:ext cx="2836569" cy="270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16" name="テキスト ボックス 15"/>
            <p:cNvSpPr txBox="1"/>
            <p:nvPr/>
          </p:nvSpPr>
          <p:spPr>
            <a:xfrm>
              <a:off x="3321482" y="4088105"/>
              <a:ext cx="12698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solidFill>
                    <a:srgbClr val="FF0000"/>
                  </a:solidFill>
                  <a:latin typeface="+mn-ea"/>
                </a:rPr>
                <a:t>ATEX approval</a:t>
              </a:r>
              <a:endParaRPr kumimoji="1" lang="ja-JP" altLang="en-US" sz="12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122299" y="4074623"/>
              <a:ext cx="1622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solidFill>
                    <a:schemeClr val="accent1"/>
                  </a:solidFill>
                  <a:latin typeface="+mn-ea"/>
                </a:rPr>
                <a:t>Non ATEX approval</a:t>
              </a:r>
              <a:endParaRPr lang="ja-JP" altLang="en-US" sz="12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5405661" y="4071229"/>
              <a:ext cx="12698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solidFill>
                    <a:srgbClr val="FF0000"/>
                  </a:solidFill>
                  <a:latin typeface="+mn-ea"/>
                </a:rPr>
                <a:t>ATEX approval</a:t>
              </a:r>
              <a:endParaRPr kumimoji="1" lang="ja-JP" altLang="en-US" sz="1200" dirty="0">
                <a:solidFill>
                  <a:srgbClr val="FF0000"/>
                </a:solidFill>
                <a:latin typeface="+mn-ea"/>
              </a:endParaRPr>
            </a:p>
          </p:txBody>
        </p:sp>
        <p:pic>
          <p:nvPicPr>
            <p:cNvPr id="19" name="図 1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406" b="84058" l="10896" r="3583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7899" t="6938" r="60983" b="14940"/>
            <a:stretch/>
          </p:blipFill>
          <p:spPr>
            <a:xfrm>
              <a:off x="3267874" y="2752554"/>
              <a:ext cx="627396" cy="1363915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305" l="565" r="9774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4211" r="23684"/>
            <a:stretch/>
          </p:blipFill>
          <p:spPr>
            <a:xfrm>
              <a:off x="7524328" y="2712069"/>
              <a:ext cx="575155" cy="1413966"/>
            </a:xfrm>
            <a:prstGeom prst="rect">
              <a:avLst/>
            </a:prstGeom>
          </p:spPr>
        </p:pic>
        <p:grpSp>
          <p:nvGrpSpPr>
            <p:cNvPr id="21" name="グループ化 20"/>
            <p:cNvGrpSpPr/>
            <p:nvPr/>
          </p:nvGrpSpPr>
          <p:grpSpPr>
            <a:xfrm>
              <a:off x="4692458" y="2348880"/>
              <a:ext cx="1948075" cy="1985129"/>
              <a:chOff x="428375" y="3002077"/>
              <a:chExt cx="2843677" cy="2700001"/>
            </a:xfrm>
          </p:grpSpPr>
          <p:sp>
            <p:nvSpPr>
              <p:cNvPr id="23" name="テキスト ボックス 22"/>
              <p:cNvSpPr txBox="1"/>
              <p:nvPr/>
            </p:nvSpPr>
            <p:spPr>
              <a:xfrm>
                <a:off x="428375" y="3002077"/>
                <a:ext cx="2623566" cy="627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+mn-ea"/>
                  </a:rPr>
                  <a:t>CROWCON</a:t>
                </a:r>
              </a:p>
              <a:p>
                <a:r>
                  <a:rPr lang="en-US" altLang="ja-JP" sz="1200" dirty="0">
                    <a:latin typeface="+mn-ea"/>
                  </a:rPr>
                  <a:t> Xgard</a:t>
                </a:r>
                <a:r>
                  <a:rPr lang="ja-JP" altLang="en-US" sz="1200" dirty="0">
                    <a:latin typeface="+mn-ea"/>
                  </a:rPr>
                  <a:t> </a:t>
                </a:r>
                <a:r>
                  <a:rPr lang="en-US" altLang="ja-JP" sz="1200" dirty="0">
                    <a:latin typeface="+mn-ea"/>
                  </a:rPr>
                  <a:t>: -40- +150</a:t>
                </a:r>
                <a:r>
                  <a:rPr lang="ja-JP" altLang="en-US" sz="1200" dirty="0">
                    <a:latin typeface="+mn-ea"/>
                  </a:rPr>
                  <a:t>℃</a:t>
                </a:r>
                <a:endParaRPr lang="en-US" altLang="ja-JP" sz="1200" dirty="0">
                  <a:latin typeface="+mn-ea"/>
                </a:endParaRPr>
              </a:p>
            </p:txBody>
          </p:sp>
          <p:sp>
            <p:nvSpPr>
              <p:cNvPr id="24" name="正方形/長方形 23"/>
              <p:cNvSpPr/>
              <p:nvPr/>
            </p:nvSpPr>
            <p:spPr>
              <a:xfrm>
                <a:off x="435483" y="3002078"/>
                <a:ext cx="2836569" cy="270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pic>
          <p:nvPicPr>
            <p:cNvPr id="22" name="図 21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404" b="96059" l="2574" r="100000">
                          <a14:backgroundMark x1="7353" y1="44335" x2="7353" y2="44335"/>
                          <a14:backgroundMark x1="91176" y1="44089" x2="92647" y2="44581"/>
                          <a14:backgroundMark x1="8824" y1="44089" x2="6985" y2="445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6546" b="5819"/>
            <a:stretch/>
          </p:blipFill>
          <p:spPr>
            <a:xfrm>
              <a:off x="5159929" y="2787552"/>
              <a:ext cx="975126" cy="1283677"/>
            </a:xfrm>
            <a:prstGeom prst="rect">
              <a:avLst/>
            </a:prstGeom>
          </p:spPr>
        </p:pic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6AE894-A2DC-7D49-8F5F-305FC0B75C4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7680" b="7760"/>
          <a:stretch/>
        </p:blipFill>
        <p:spPr>
          <a:xfrm>
            <a:off x="605036" y="2139488"/>
            <a:ext cx="1758249" cy="99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35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C64A4F-189A-A44B-AE99-31752024A5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" r="2591" b="4255"/>
          <a:stretch/>
        </p:blipFill>
        <p:spPr>
          <a:xfrm>
            <a:off x="501148" y="1556792"/>
            <a:ext cx="8141703" cy="3456384"/>
          </a:xfrm>
          <a:prstGeom prst="rect">
            <a:avLst/>
          </a:prstGeom>
        </p:spPr>
      </p:pic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D790B556-3016-394A-9A8E-12F358BB7BD7}"/>
              </a:ext>
            </a:extLst>
          </p:cNvPr>
          <p:cNvSpPr txBox="1"/>
          <p:nvPr/>
        </p:nvSpPr>
        <p:spPr>
          <a:xfrm>
            <a:off x="1115615" y="62068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Competitive Advantages</a:t>
            </a:r>
          </a:p>
        </p:txBody>
      </p:sp>
    </p:spTree>
    <p:extLst>
      <p:ext uri="{BB962C8B-B14F-4D97-AF65-F5344CB8AC3E}">
        <p14:creationId xmlns:p14="http://schemas.microsoft.com/office/powerpoint/2010/main" val="2506865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53972" y="385288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+mn-ea"/>
              </a:rPr>
              <a:t>Lithium Battery Production Process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28597" y="3068960"/>
            <a:ext cx="1665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Large number of instruments are used in these processes.</a:t>
            </a:r>
          </a:p>
          <a:p>
            <a:r>
              <a:rPr lang="en-US" altLang="ja-JP" sz="1600" dirty="0"/>
              <a:t>“Competitive” </a:t>
            </a:r>
          </a:p>
        </p:txBody>
      </p:sp>
      <p:graphicFrame>
        <p:nvGraphicFramePr>
          <p:cNvPr id="6" name="図表 5"/>
          <p:cNvGraphicFramePr/>
          <p:nvPr/>
        </p:nvGraphicFramePr>
        <p:xfrm>
          <a:off x="539552" y="988380"/>
          <a:ext cx="8136904" cy="105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9" name="図表 38"/>
          <p:cNvGraphicFramePr/>
          <p:nvPr>
            <p:extLst>
              <p:ext uri="{D42A27DB-BD31-4B8C-83A1-F6EECF244321}">
                <p14:modId xmlns:p14="http://schemas.microsoft.com/office/powerpoint/2010/main" val="2314443524"/>
              </p:ext>
            </p:extLst>
          </p:nvPr>
        </p:nvGraphicFramePr>
        <p:xfrm>
          <a:off x="539552" y="4001297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図表 39"/>
          <p:cNvGraphicFramePr/>
          <p:nvPr>
            <p:extLst>
              <p:ext uri="{D42A27DB-BD31-4B8C-83A1-F6EECF244321}">
                <p14:modId xmlns:p14="http://schemas.microsoft.com/office/powerpoint/2010/main" val="2123002973"/>
              </p:ext>
            </p:extLst>
          </p:nvPr>
        </p:nvGraphicFramePr>
        <p:xfrm>
          <a:off x="539552" y="2611840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467544" y="836712"/>
            <a:ext cx="286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Electrode manufacturing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9552" y="2276872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assembly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0927" y="364828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finishing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14798" y="189471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82132" y="32025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45843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6145152" y="2488604"/>
            <a:ext cx="432048" cy="22348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596026" y="614032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96F0BB-218A-460B-9C74-B0B6CDEC7996}" type="slidenum">
              <a:rPr lang="ja-JP" altLang="en-US" smtClean="0"/>
              <a:pPr/>
              <a:t>11</a:t>
            </a:fld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2179127" y="5697768"/>
            <a:ext cx="3608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Separator manufacturing process </a:t>
            </a:r>
          </a:p>
          <a:p>
            <a:r>
              <a:rPr lang="en-US" altLang="ja-JP" dirty="0"/>
              <a:t>requires “Gas detector” as well.</a:t>
            </a:r>
          </a:p>
        </p:txBody>
      </p:sp>
      <p:cxnSp>
        <p:nvCxnSpPr>
          <p:cNvPr id="5" name="直線コネクタ 4"/>
          <p:cNvCxnSpPr/>
          <p:nvPr/>
        </p:nvCxnSpPr>
        <p:spPr>
          <a:xfrm>
            <a:off x="392582" y="5229200"/>
            <a:ext cx="81398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570195" y="5710459"/>
            <a:ext cx="1497154" cy="598861"/>
            <a:chOff x="4046118" y="2392"/>
            <a:chExt cx="1497154" cy="598861"/>
          </a:xfrm>
        </p:grpSpPr>
        <p:sp>
          <p:nvSpPr>
            <p:cNvPr id="22" name="山形 21"/>
            <p:cNvSpPr/>
            <p:nvPr/>
          </p:nvSpPr>
          <p:spPr>
            <a:xfrm>
              <a:off x="4046118" y="2392"/>
              <a:ext cx="1497154" cy="598861"/>
            </a:xfrm>
            <a:prstGeom prst="chevron">
              <a:avLst/>
            </a:prstGeom>
            <a:solidFill>
              <a:srgbClr val="FFFFCC"/>
            </a:solidFill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山形 4"/>
            <p:cNvSpPr txBox="1"/>
            <p:nvPr/>
          </p:nvSpPr>
          <p:spPr>
            <a:xfrm>
              <a:off x="4345549" y="2392"/>
              <a:ext cx="898293" cy="598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altLang="ja-JP" sz="1400" b="1" u="sng" kern="1200" dirty="0">
                  <a:solidFill>
                    <a:srgbClr val="FF0000"/>
                  </a:solidFill>
                </a:rPr>
                <a:t>Separator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sz="1400" b="1" u="sng" dirty="0">
                  <a:solidFill>
                    <a:srgbClr val="FF0000"/>
                  </a:solidFill>
                </a:rPr>
                <a:t>Manufac.</a:t>
              </a:r>
              <a:endParaRPr kumimoji="1" lang="ja-JP" altLang="en-US" sz="1400" b="1" u="sng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530927" y="5328436"/>
            <a:ext cx="123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Separator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2914587" y="5286748"/>
            <a:ext cx="1547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Related activity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10C50DD-D656-1243-983E-39ADB111FDE3}"/>
              </a:ext>
            </a:extLst>
          </p:cNvPr>
          <p:cNvSpPr/>
          <p:nvPr/>
        </p:nvSpPr>
        <p:spPr>
          <a:xfrm>
            <a:off x="4355976" y="2362302"/>
            <a:ext cx="1944216" cy="1425061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5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6CF2DD-3E72-3141-BC56-5A87FEEEA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01956"/>
            <a:ext cx="7418994" cy="52540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7323B9-1CEC-B44D-863F-7395F00A8008}"/>
              </a:ext>
            </a:extLst>
          </p:cNvPr>
          <p:cNvSpPr/>
          <p:nvPr/>
        </p:nvSpPr>
        <p:spPr>
          <a:xfrm>
            <a:off x="5436096" y="3429000"/>
            <a:ext cx="1296144" cy="16561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16AF7-C2F0-C944-814D-91956732D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573016"/>
            <a:ext cx="859063" cy="1246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7B653E-2F78-A74E-9BF3-F412A2F8BFC6}"/>
              </a:ext>
            </a:extLst>
          </p:cNvPr>
          <p:cNvSpPr txBox="1"/>
          <p:nvPr/>
        </p:nvSpPr>
        <p:spPr>
          <a:xfrm>
            <a:off x="5757009" y="4824980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M2A</a:t>
            </a:r>
          </a:p>
        </p:txBody>
      </p:sp>
    </p:spTree>
    <p:extLst>
      <p:ext uri="{BB962C8B-B14F-4D97-AF65-F5344CB8AC3E}">
        <p14:creationId xmlns:p14="http://schemas.microsoft.com/office/powerpoint/2010/main" val="2808448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ボックス 24"/>
          <p:cNvSpPr txBox="1"/>
          <p:nvPr/>
        </p:nvSpPr>
        <p:spPr>
          <a:xfrm>
            <a:off x="645124" y="68961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electrolyte contains DMC (dimethyl carbonate) and when it is vaporized, it becomes an explosive atmosphere. Also, to prevent oxygen deficiency during inspections, oxygen meter is installed.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197" y="1556792"/>
            <a:ext cx="2520280" cy="2520280"/>
          </a:xfrm>
          <a:prstGeom prst="rect">
            <a:avLst/>
          </a:prstGeom>
        </p:spPr>
      </p:pic>
      <p:sp>
        <p:nvSpPr>
          <p:cNvPr id="29" name="加算 28"/>
          <p:cNvSpPr/>
          <p:nvPr/>
        </p:nvSpPr>
        <p:spPr>
          <a:xfrm>
            <a:off x="4066883" y="2682229"/>
            <a:ext cx="466673" cy="459568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45124" y="4077072"/>
            <a:ext cx="8254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For 1 unit of electrolyte injection system … </a:t>
            </a: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 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DMC detector</a:t>
            </a:r>
            <a:r>
              <a:rPr kumimoji="1"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1unit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OX-5001</a:t>
            </a:r>
            <a:r>
              <a:rPr kumimoji="1"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1unit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  <a:r>
              <a:rPr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O2 detector</a:t>
            </a:r>
            <a:r>
              <a:rPr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1unit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is used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971600" y="4867257"/>
            <a:ext cx="50047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For a 32GWh factory …</a:t>
            </a: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around 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 lines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around 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 sets of gas detector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per line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E2F94F-47D1-2A43-95C5-06E76F749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 t="13291" r="11831" b="13958"/>
          <a:stretch/>
        </p:blipFill>
        <p:spPr>
          <a:xfrm rot="10800000">
            <a:off x="4676868" y="1756802"/>
            <a:ext cx="3173935" cy="21764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5A8BFE-7204-4940-94EA-92EF4CF65002}"/>
              </a:ext>
            </a:extLst>
          </p:cNvPr>
          <p:cNvSpPr txBox="1"/>
          <p:nvPr/>
        </p:nvSpPr>
        <p:spPr>
          <a:xfrm>
            <a:off x="7811624" y="3141797"/>
            <a:ext cx="14028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Model 1017F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669A87-A52C-AD48-B315-538D24BDA167}"/>
              </a:ext>
            </a:extLst>
          </p:cNvPr>
          <p:cNvSpPr txBox="1"/>
          <p:nvPr/>
        </p:nvSpPr>
        <p:spPr>
          <a:xfrm>
            <a:off x="7862034" y="2026427"/>
            <a:ext cx="12225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M2A – 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DMC</a:t>
            </a:r>
            <a:endParaRPr lang="en-US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4C8D128-B9F1-EB4C-9B22-4D6C8DBD18C0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6794564" y="2180316"/>
            <a:ext cx="1067470" cy="215443"/>
          </a:xfrm>
          <a:prstGeom prst="straightConnector1">
            <a:avLst/>
          </a:prstGeom>
          <a:ln w="730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1D897A-1EFE-4D47-AF3B-F80BFA18FFF9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5707840" y="2681826"/>
            <a:ext cx="2103784" cy="613860"/>
          </a:xfrm>
          <a:prstGeom prst="straightConnector1">
            <a:avLst/>
          </a:prstGeom>
          <a:ln w="73025">
            <a:solidFill>
              <a:srgbClr val="00B050">
                <a:alpha val="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84D3A0-6D4A-DF40-A0B3-2999A78A2F36}"/>
              </a:ext>
            </a:extLst>
          </p:cNvPr>
          <p:cNvCxnSpPr>
            <a:cxnSpLocks/>
          </p:cNvCxnSpPr>
          <p:nvPr/>
        </p:nvCxnSpPr>
        <p:spPr>
          <a:xfrm flipH="1" flipV="1">
            <a:off x="5644471" y="2737288"/>
            <a:ext cx="2217563" cy="530148"/>
          </a:xfrm>
          <a:prstGeom prst="straightConnector1">
            <a:avLst/>
          </a:prstGeom>
          <a:ln w="730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662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034" y="1814311"/>
            <a:ext cx="3718253" cy="3273282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82598" y="5175699"/>
            <a:ext cx="2842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【</a:t>
            </a:r>
            <a:r>
              <a:rPr lang="en-US" altLang="ja-JP" sz="1200" dirty="0"/>
              <a:t>Electrolyte injection device </a:t>
            </a:r>
            <a:r>
              <a:rPr kumimoji="1" lang="en-US" altLang="ja-JP" sz="1200" dirty="0"/>
              <a:t>(image)】</a:t>
            </a:r>
            <a:endParaRPr kumimoji="1" lang="ja-JP" altLang="en-US" sz="1200" dirty="0"/>
          </a:p>
        </p:txBody>
      </p:sp>
      <p:sp>
        <p:nvSpPr>
          <p:cNvPr id="14" name="正方形/長方形 13"/>
          <p:cNvSpPr/>
          <p:nvPr/>
        </p:nvSpPr>
        <p:spPr>
          <a:xfrm>
            <a:off x="4499992" y="1857013"/>
            <a:ext cx="429467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+mj-ea"/>
                <a:ea typeface="+mj-ea"/>
              </a:rPr>
              <a:t>We have prepared detectors that can handle each gas type.</a:t>
            </a:r>
          </a:p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Use : Explosion prevention /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Leakage detection</a:t>
            </a:r>
            <a:r>
              <a:rPr lang="ja-JP" altLang="en-US" sz="1600" dirty="0">
                <a:latin typeface="+mj-ea"/>
                <a:ea typeface="+mj-ea"/>
              </a:rPr>
              <a:t>（</a:t>
            </a:r>
            <a:r>
              <a:rPr lang="en-US" altLang="ja-JP" sz="1600" dirty="0">
                <a:latin typeface="+mj-ea"/>
                <a:ea typeface="+mj-ea"/>
              </a:rPr>
              <a:t>DMC</a:t>
            </a:r>
            <a:r>
              <a:rPr lang="ja-JP" altLang="en-US" sz="1600" dirty="0">
                <a:latin typeface="+mj-ea"/>
                <a:ea typeface="+mj-ea"/>
              </a:rPr>
              <a:t>）</a:t>
            </a:r>
          </a:p>
          <a:p>
            <a:r>
              <a:rPr lang="en-US" altLang="ja-JP" sz="1600" dirty="0">
                <a:latin typeface="+mj-ea"/>
                <a:ea typeface="+mj-ea"/>
              </a:rPr>
              <a:t>Model : SD-D58 (DMC) /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   SD-</a:t>
            </a:r>
            <a:r>
              <a:rPr lang="ja-JP" altLang="en-US" sz="1600">
                <a:latin typeface="+mj-ea"/>
                <a:ea typeface="+mj-ea"/>
              </a:rPr>
              <a:t>１</a:t>
            </a:r>
            <a:r>
              <a:rPr lang="en-US" altLang="ja-JP" sz="1600" dirty="0">
                <a:latin typeface="+mj-ea"/>
                <a:ea typeface="+mj-ea"/>
              </a:rPr>
              <a:t>RI (diffusion type) /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   M2A</a:t>
            </a: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Use</a:t>
            </a:r>
            <a:r>
              <a:rPr lang="ja-JP" altLang="en-US" sz="1600" dirty="0">
                <a:latin typeface="+mj-ea"/>
                <a:ea typeface="+mj-ea"/>
              </a:rPr>
              <a:t> </a:t>
            </a:r>
            <a:r>
              <a:rPr lang="en-US" altLang="ja-JP" sz="1600" dirty="0">
                <a:latin typeface="+mj-ea"/>
                <a:ea typeface="+mj-ea"/>
              </a:rPr>
              <a:t>: Oxygen deficiency prevention</a:t>
            </a:r>
            <a:r>
              <a:rPr lang="ja-JP" altLang="en-US" sz="1600" dirty="0">
                <a:latin typeface="+mj-ea"/>
                <a:ea typeface="+mj-ea"/>
              </a:rPr>
              <a:t>　</a:t>
            </a:r>
          </a:p>
          <a:p>
            <a:r>
              <a:rPr lang="en-US" altLang="ja-JP" sz="1600" dirty="0">
                <a:latin typeface="+mj-ea"/>
                <a:ea typeface="+mj-ea"/>
              </a:rPr>
              <a:t>Model : SD-1</a:t>
            </a:r>
            <a:r>
              <a:rPr lang="ja-JP" altLang="en-US" sz="1600" dirty="0">
                <a:latin typeface="+mj-ea"/>
                <a:ea typeface="+mj-ea"/>
              </a:rPr>
              <a:t> </a:t>
            </a:r>
            <a:r>
              <a:rPr lang="en-US" altLang="ja-JP" sz="1600" dirty="0">
                <a:latin typeface="+mj-ea"/>
                <a:ea typeface="+mj-ea"/>
              </a:rPr>
              <a:t>OX</a:t>
            </a:r>
            <a:r>
              <a:rPr lang="ja-JP" altLang="en-US" sz="1600" dirty="0">
                <a:latin typeface="+mj-ea"/>
                <a:ea typeface="+mj-ea"/>
              </a:rPr>
              <a:t>（</a:t>
            </a:r>
            <a:r>
              <a:rPr lang="en-US" altLang="ja-JP" sz="1600" dirty="0">
                <a:latin typeface="+mj-ea"/>
                <a:ea typeface="+mj-ea"/>
              </a:rPr>
              <a:t>diffusion type</a:t>
            </a:r>
            <a:r>
              <a:rPr lang="ja-JP" altLang="en-US" sz="1600">
                <a:latin typeface="+mj-ea"/>
                <a:ea typeface="+mj-ea"/>
              </a:rPr>
              <a:t>）</a:t>
            </a:r>
            <a:endParaRPr lang="en-US" altLang="ja-JP" sz="1600" dirty="0">
              <a:latin typeface="+mj-ea"/>
              <a:ea typeface="+mj-ea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755576" y="515856"/>
            <a:ext cx="7710938" cy="1729707"/>
          </a:xfrm>
          <a:custGeom>
            <a:avLst/>
            <a:gdLst>
              <a:gd name="connsiteX0" fmla="*/ 0 w 7885618"/>
              <a:gd name="connsiteY0" fmla="*/ 0 h 2663312"/>
              <a:gd name="connsiteX1" fmla="*/ 1314270 w 7885618"/>
              <a:gd name="connsiteY1" fmla="*/ 0 h 2663312"/>
              <a:gd name="connsiteX2" fmla="*/ 1314270 w 7885618"/>
              <a:gd name="connsiteY2" fmla="*/ 0 h 2663312"/>
              <a:gd name="connsiteX3" fmla="*/ 3285674 w 7885618"/>
              <a:gd name="connsiteY3" fmla="*/ 0 h 2663312"/>
              <a:gd name="connsiteX4" fmla="*/ 7885618 w 7885618"/>
              <a:gd name="connsiteY4" fmla="*/ 0 h 2663312"/>
              <a:gd name="connsiteX5" fmla="*/ 7885618 w 7885618"/>
              <a:gd name="connsiteY5" fmla="*/ 1553599 h 2663312"/>
              <a:gd name="connsiteX6" fmla="*/ 7885618 w 7885618"/>
              <a:gd name="connsiteY6" fmla="*/ 1553599 h 2663312"/>
              <a:gd name="connsiteX7" fmla="*/ 7885618 w 7885618"/>
              <a:gd name="connsiteY7" fmla="*/ 2219427 h 2663312"/>
              <a:gd name="connsiteX8" fmla="*/ 7885618 w 7885618"/>
              <a:gd name="connsiteY8" fmla="*/ 2663312 h 2663312"/>
              <a:gd name="connsiteX9" fmla="*/ 3285674 w 7885618"/>
              <a:gd name="connsiteY9" fmla="*/ 2663312 h 2663312"/>
              <a:gd name="connsiteX10" fmla="*/ 2160186 w 7885618"/>
              <a:gd name="connsiteY10" fmla="*/ 3975180 h 2663312"/>
              <a:gd name="connsiteX11" fmla="*/ 1314270 w 7885618"/>
              <a:gd name="connsiteY11" fmla="*/ 2663312 h 2663312"/>
              <a:gd name="connsiteX12" fmla="*/ 0 w 7885618"/>
              <a:gd name="connsiteY12" fmla="*/ 2663312 h 2663312"/>
              <a:gd name="connsiteX13" fmla="*/ 0 w 7885618"/>
              <a:gd name="connsiteY13" fmla="*/ 2219427 h 2663312"/>
              <a:gd name="connsiteX14" fmla="*/ 0 w 7885618"/>
              <a:gd name="connsiteY14" fmla="*/ 1553599 h 2663312"/>
              <a:gd name="connsiteX15" fmla="*/ 0 w 7885618"/>
              <a:gd name="connsiteY15" fmla="*/ 1553599 h 2663312"/>
              <a:gd name="connsiteX16" fmla="*/ 0 w 7885618"/>
              <a:gd name="connsiteY16" fmla="*/ 0 h 2663312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314270 w 7885618"/>
              <a:gd name="connsiteY11" fmla="*/ 2663312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572453 w 7885618"/>
              <a:gd name="connsiteY11" fmla="*/ 2674070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85618" h="3975180">
                <a:moveTo>
                  <a:pt x="0" y="0"/>
                </a:moveTo>
                <a:lnTo>
                  <a:pt x="1314270" y="0"/>
                </a:lnTo>
                <a:lnTo>
                  <a:pt x="1314270" y="0"/>
                </a:lnTo>
                <a:lnTo>
                  <a:pt x="3285674" y="0"/>
                </a:lnTo>
                <a:lnTo>
                  <a:pt x="7885618" y="0"/>
                </a:lnTo>
                <a:lnTo>
                  <a:pt x="7885618" y="1553599"/>
                </a:lnTo>
                <a:lnTo>
                  <a:pt x="7885618" y="1553599"/>
                </a:lnTo>
                <a:lnTo>
                  <a:pt x="7885618" y="2219427"/>
                </a:lnTo>
                <a:lnTo>
                  <a:pt x="7885618" y="2663312"/>
                </a:lnTo>
                <a:lnTo>
                  <a:pt x="2683245" y="2674069"/>
                </a:lnTo>
                <a:lnTo>
                  <a:pt x="2160186" y="3975180"/>
                </a:lnTo>
                <a:lnTo>
                  <a:pt x="1572453" y="2674070"/>
                </a:lnTo>
                <a:lnTo>
                  <a:pt x="0" y="2663312"/>
                </a:lnTo>
                <a:lnTo>
                  <a:pt x="0" y="2219427"/>
                </a:lnTo>
                <a:lnTo>
                  <a:pt x="0" y="1553599"/>
                </a:lnTo>
                <a:lnTo>
                  <a:pt x="0" y="15535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50621" y="620688"/>
            <a:ext cx="78345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/>
              <a:t>When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DMC(dimethyl carbonate) </a:t>
            </a:r>
            <a:r>
              <a:rPr kumimoji="1" lang="en-US" altLang="ja-JP" sz="2400" b="1" dirty="0"/>
              <a:t>contained in the </a:t>
            </a:r>
          </a:p>
          <a:p>
            <a:pPr algn="ctr"/>
            <a:r>
              <a:rPr kumimoji="1" lang="en-US" altLang="ja-JP" sz="2400" b="1" dirty="0"/>
              <a:t>electrolyte is vaporized, it becomes an explosive gas.</a:t>
            </a:r>
            <a:endParaRPr lang="ja-JP" altLang="en-US" sz="2400" b="1" dirty="0"/>
          </a:p>
        </p:txBody>
      </p:sp>
      <p:pic>
        <p:nvPicPr>
          <p:cNvPr id="1036" name="Picture 12" descr="http://www.rikenkeiki.co.jp/cms/riken/images/products/picture/l/SD-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0908" y="4209976"/>
            <a:ext cx="833249" cy="92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rikenkeiki.co.jp/cms/riken/images/products/picture/l/SD-D58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299" y="3789040"/>
            <a:ext cx="672032" cy="117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rikenkeiki.co.jp/cms/riken/images/products/picture/l/SD-1OX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1740" y="3889866"/>
            <a:ext cx="778874" cy="107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614" y="3954822"/>
            <a:ext cx="1147376" cy="1297455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3434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53972" y="385288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+mn-ea"/>
              </a:rPr>
              <a:t>Lithium Battery Production Process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28597" y="3068960"/>
            <a:ext cx="1665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Large number of instruments are used in these processes.</a:t>
            </a:r>
          </a:p>
          <a:p>
            <a:r>
              <a:rPr lang="en-US" altLang="ja-JP" sz="1600" dirty="0"/>
              <a:t>“Competitive” </a:t>
            </a:r>
          </a:p>
        </p:txBody>
      </p:sp>
      <p:graphicFrame>
        <p:nvGraphicFramePr>
          <p:cNvPr id="6" name="図表 5"/>
          <p:cNvGraphicFramePr/>
          <p:nvPr/>
        </p:nvGraphicFramePr>
        <p:xfrm>
          <a:off x="539552" y="988380"/>
          <a:ext cx="8136904" cy="105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9" name="図表 38"/>
          <p:cNvGraphicFramePr/>
          <p:nvPr>
            <p:extLst>
              <p:ext uri="{D42A27DB-BD31-4B8C-83A1-F6EECF244321}">
                <p14:modId xmlns:p14="http://schemas.microsoft.com/office/powerpoint/2010/main" val="2756217681"/>
              </p:ext>
            </p:extLst>
          </p:nvPr>
        </p:nvGraphicFramePr>
        <p:xfrm>
          <a:off x="539552" y="4001297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図表 39"/>
          <p:cNvGraphicFramePr/>
          <p:nvPr>
            <p:extLst>
              <p:ext uri="{D42A27DB-BD31-4B8C-83A1-F6EECF244321}">
                <p14:modId xmlns:p14="http://schemas.microsoft.com/office/powerpoint/2010/main" val="2704227967"/>
              </p:ext>
            </p:extLst>
          </p:nvPr>
        </p:nvGraphicFramePr>
        <p:xfrm>
          <a:off x="539552" y="2611840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467544" y="836712"/>
            <a:ext cx="286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Electrode manufacturing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9552" y="2276872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assembly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0927" y="364828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finishing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14798" y="189471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82132" y="32025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45843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6145152" y="2488604"/>
            <a:ext cx="432048" cy="22348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2179127" y="5697768"/>
            <a:ext cx="3608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Separator manufacturing process </a:t>
            </a:r>
          </a:p>
          <a:p>
            <a:r>
              <a:rPr lang="en-US" altLang="ja-JP" dirty="0"/>
              <a:t>requires “Gas detector” as well.</a:t>
            </a:r>
          </a:p>
        </p:txBody>
      </p:sp>
      <p:cxnSp>
        <p:nvCxnSpPr>
          <p:cNvPr id="5" name="直線コネクタ 4"/>
          <p:cNvCxnSpPr/>
          <p:nvPr/>
        </p:nvCxnSpPr>
        <p:spPr>
          <a:xfrm>
            <a:off x="392582" y="5229200"/>
            <a:ext cx="81398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570195" y="5710459"/>
            <a:ext cx="1497154" cy="598861"/>
            <a:chOff x="4046118" y="2392"/>
            <a:chExt cx="1497154" cy="598861"/>
          </a:xfrm>
        </p:grpSpPr>
        <p:sp>
          <p:nvSpPr>
            <p:cNvPr id="22" name="山形 21"/>
            <p:cNvSpPr/>
            <p:nvPr/>
          </p:nvSpPr>
          <p:spPr>
            <a:xfrm>
              <a:off x="4046118" y="2392"/>
              <a:ext cx="1497154" cy="598861"/>
            </a:xfrm>
            <a:prstGeom prst="chevron">
              <a:avLst/>
            </a:prstGeom>
            <a:solidFill>
              <a:srgbClr val="FFFFCC"/>
            </a:solidFill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山形 4"/>
            <p:cNvSpPr txBox="1"/>
            <p:nvPr/>
          </p:nvSpPr>
          <p:spPr>
            <a:xfrm>
              <a:off x="4345549" y="2392"/>
              <a:ext cx="898293" cy="598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altLang="ja-JP" sz="1400" b="1" u="sng" kern="1200" dirty="0">
                  <a:solidFill>
                    <a:srgbClr val="FF0000"/>
                  </a:solidFill>
                </a:rPr>
                <a:t>Separator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sz="1400" b="1" u="sng" dirty="0">
                  <a:solidFill>
                    <a:srgbClr val="FF0000"/>
                  </a:solidFill>
                </a:rPr>
                <a:t>Manufac.</a:t>
              </a:r>
              <a:endParaRPr kumimoji="1" lang="ja-JP" altLang="en-US" sz="1400" b="1" u="sng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530927" y="5328436"/>
            <a:ext cx="123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Separator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2914587" y="5286748"/>
            <a:ext cx="1547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Related activity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954F005-BCA0-FB4A-A551-46A2018AD65D}"/>
              </a:ext>
            </a:extLst>
          </p:cNvPr>
          <p:cNvSpPr/>
          <p:nvPr/>
        </p:nvSpPr>
        <p:spPr>
          <a:xfrm>
            <a:off x="4373551" y="3744102"/>
            <a:ext cx="1944216" cy="1425061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1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753C7-B5B4-444D-9914-D0AFE5193B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95D36-BF71-804A-A95A-18CD2AC16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548680"/>
            <a:ext cx="6984776" cy="548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48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7" y="3068960"/>
            <a:ext cx="4157852" cy="3261061"/>
          </a:xfrm>
          <a:prstGeom prst="rect">
            <a:avLst/>
          </a:prstGeom>
        </p:spPr>
      </p:pic>
      <p:sp>
        <p:nvSpPr>
          <p:cNvPr id="168" name="テキスト ボックス 167"/>
          <p:cNvSpPr txBox="1"/>
          <p:nvPr/>
        </p:nvSpPr>
        <p:spPr>
          <a:xfrm>
            <a:off x="827584" y="404664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■</a:t>
            </a:r>
            <a:r>
              <a:rPr lang="en-US" altLang="ja-JP" sz="2000" b="1" dirty="0"/>
              <a:t>Test process</a:t>
            </a:r>
            <a:endParaRPr kumimoji="1" lang="ja-JP" altLang="en-US" sz="20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19672" y="6201054"/>
            <a:ext cx="1900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“Test equipment (image)”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5007961" y="2615796"/>
            <a:ext cx="35283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+mj-ea"/>
                <a:ea typeface="+mj-ea"/>
              </a:rPr>
              <a:t>Use</a:t>
            </a:r>
            <a:r>
              <a:rPr lang="ja-JP" altLang="en-US" sz="1600" dirty="0">
                <a:latin typeface="+mj-ea"/>
                <a:ea typeface="+mj-ea"/>
              </a:rPr>
              <a:t>：</a:t>
            </a:r>
            <a:r>
              <a:rPr lang="en-US" altLang="ja-JP" sz="1600" dirty="0">
                <a:latin typeface="+mj-ea"/>
                <a:ea typeface="+mj-ea"/>
              </a:rPr>
              <a:t>Explosion prevention /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Poisoning prevention</a:t>
            </a:r>
          </a:p>
          <a:p>
            <a:r>
              <a:rPr lang="ja-JP" altLang="en-US" sz="1600" dirty="0">
                <a:latin typeface="+mj-ea"/>
                <a:ea typeface="+mj-ea"/>
              </a:rPr>
              <a:t>　　　</a:t>
            </a:r>
            <a:r>
              <a:rPr lang="en-US" altLang="ja-JP" sz="1600" dirty="0">
                <a:latin typeface="+mj-ea"/>
                <a:ea typeface="+mj-ea"/>
              </a:rPr>
              <a:t>(H2/CO/H2S/HF etc)</a:t>
            </a:r>
            <a:endParaRPr lang="ja-JP" altLang="en-US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Model</a:t>
            </a:r>
            <a:r>
              <a:rPr lang="ja-JP" altLang="en-US" sz="1600" dirty="0">
                <a:latin typeface="+mj-ea"/>
                <a:ea typeface="+mj-ea"/>
              </a:rPr>
              <a:t>：</a:t>
            </a:r>
            <a:r>
              <a:rPr lang="en-US" altLang="ja-JP" sz="1600" dirty="0">
                <a:latin typeface="+mj-ea"/>
                <a:ea typeface="+mj-ea"/>
              </a:rPr>
              <a:t>GD-70D</a:t>
            </a: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</a:rPr>
              <a:t>Gas: CO, H2, H2S, HF, CH4, O2</a:t>
            </a:r>
          </a:p>
        </p:txBody>
      </p:sp>
      <p:pic>
        <p:nvPicPr>
          <p:cNvPr id="1040" name="Picture 16" descr="http://www.rikenkeiki.co.jp/cms/riken/images/products/picture/l/GD-70D_P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8996" y="3656839"/>
            <a:ext cx="677705" cy="106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四角形吹き出し 17"/>
          <p:cNvSpPr/>
          <p:nvPr/>
        </p:nvSpPr>
        <p:spPr>
          <a:xfrm>
            <a:off x="580896" y="833805"/>
            <a:ext cx="7885618" cy="2489502"/>
          </a:xfrm>
          <a:custGeom>
            <a:avLst/>
            <a:gdLst>
              <a:gd name="connsiteX0" fmla="*/ 0 w 7885618"/>
              <a:gd name="connsiteY0" fmla="*/ 0 h 2663312"/>
              <a:gd name="connsiteX1" fmla="*/ 1314270 w 7885618"/>
              <a:gd name="connsiteY1" fmla="*/ 0 h 2663312"/>
              <a:gd name="connsiteX2" fmla="*/ 1314270 w 7885618"/>
              <a:gd name="connsiteY2" fmla="*/ 0 h 2663312"/>
              <a:gd name="connsiteX3" fmla="*/ 3285674 w 7885618"/>
              <a:gd name="connsiteY3" fmla="*/ 0 h 2663312"/>
              <a:gd name="connsiteX4" fmla="*/ 7885618 w 7885618"/>
              <a:gd name="connsiteY4" fmla="*/ 0 h 2663312"/>
              <a:gd name="connsiteX5" fmla="*/ 7885618 w 7885618"/>
              <a:gd name="connsiteY5" fmla="*/ 1553599 h 2663312"/>
              <a:gd name="connsiteX6" fmla="*/ 7885618 w 7885618"/>
              <a:gd name="connsiteY6" fmla="*/ 1553599 h 2663312"/>
              <a:gd name="connsiteX7" fmla="*/ 7885618 w 7885618"/>
              <a:gd name="connsiteY7" fmla="*/ 2219427 h 2663312"/>
              <a:gd name="connsiteX8" fmla="*/ 7885618 w 7885618"/>
              <a:gd name="connsiteY8" fmla="*/ 2663312 h 2663312"/>
              <a:gd name="connsiteX9" fmla="*/ 3285674 w 7885618"/>
              <a:gd name="connsiteY9" fmla="*/ 2663312 h 2663312"/>
              <a:gd name="connsiteX10" fmla="*/ 2160186 w 7885618"/>
              <a:gd name="connsiteY10" fmla="*/ 3975180 h 2663312"/>
              <a:gd name="connsiteX11" fmla="*/ 1314270 w 7885618"/>
              <a:gd name="connsiteY11" fmla="*/ 2663312 h 2663312"/>
              <a:gd name="connsiteX12" fmla="*/ 0 w 7885618"/>
              <a:gd name="connsiteY12" fmla="*/ 2663312 h 2663312"/>
              <a:gd name="connsiteX13" fmla="*/ 0 w 7885618"/>
              <a:gd name="connsiteY13" fmla="*/ 2219427 h 2663312"/>
              <a:gd name="connsiteX14" fmla="*/ 0 w 7885618"/>
              <a:gd name="connsiteY14" fmla="*/ 1553599 h 2663312"/>
              <a:gd name="connsiteX15" fmla="*/ 0 w 7885618"/>
              <a:gd name="connsiteY15" fmla="*/ 1553599 h 2663312"/>
              <a:gd name="connsiteX16" fmla="*/ 0 w 7885618"/>
              <a:gd name="connsiteY16" fmla="*/ 0 h 2663312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314270 w 7885618"/>
              <a:gd name="connsiteY11" fmla="*/ 2663312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572453 w 7885618"/>
              <a:gd name="connsiteY11" fmla="*/ 2674070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85618" h="3975180">
                <a:moveTo>
                  <a:pt x="0" y="0"/>
                </a:moveTo>
                <a:lnTo>
                  <a:pt x="1314270" y="0"/>
                </a:lnTo>
                <a:lnTo>
                  <a:pt x="1314270" y="0"/>
                </a:lnTo>
                <a:lnTo>
                  <a:pt x="3285674" y="0"/>
                </a:lnTo>
                <a:lnTo>
                  <a:pt x="7885618" y="0"/>
                </a:lnTo>
                <a:lnTo>
                  <a:pt x="7885618" y="1553599"/>
                </a:lnTo>
                <a:lnTo>
                  <a:pt x="7885618" y="1553599"/>
                </a:lnTo>
                <a:lnTo>
                  <a:pt x="7885618" y="2219427"/>
                </a:lnTo>
                <a:lnTo>
                  <a:pt x="7885618" y="2663312"/>
                </a:lnTo>
                <a:lnTo>
                  <a:pt x="2683245" y="2674069"/>
                </a:lnTo>
                <a:lnTo>
                  <a:pt x="2160186" y="3975180"/>
                </a:lnTo>
                <a:lnTo>
                  <a:pt x="1572453" y="2674070"/>
                </a:lnTo>
                <a:lnTo>
                  <a:pt x="0" y="2663312"/>
                </a:lnTo>
                <a:lnTo>
                  <a:pt x="0" y="2219427"/>
                </a:lnTo>
                <a:lnTo>
                  <a:pt x="0" y="1553599"/>
                </a:lnTo>
                <a:lnTo>
                  <a:pt x="0" y="15535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65341" y="1043387"/>
            <a:ext cx="7716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/>
              <a:t>Depending on the </a:t>
            </a:r>
            <a:r>
              <a:rPr kumimoji="1" lang="en-US" altLang="ja-JP" sz="2400" b="1" dirty="0"/>
              <a:t>Type of battery (encapsulated </a:t>
            </a:r>
          </a:p>
          <a:p>
            <a:pPr algn="ctr"/>
            <a:r>
              <a:rPr kumimoji="1" lang="en-US" altLang="ja-JP" sz="2400" b="1" dirty="0"/>
              <a:t>electrolyte), H2(hydrogen), CO(carbon monoxide), </a:t>
            </a:r>
          </a:p>
          <a:p>
            <a:pPr algn="ctr"/>
            <a:r>
              <a:rPr kumimoji="1" lang="en-US" altLang="ja-JP" sz="2400" b="1" dirty="0"/>
              <a:t>H2S(hydrogen sulfide) occurs </a:t>
            </a:r>
            <a:r>
              <a:rPr lang="en-US" altLang="ja-JP" sz="2400" b="1" dirty="0"/>
              <a:t>!!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590612" y="5157192"/>
            <a:ext cx="4139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Typically 1 or 2 gas monitors per test equipment.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4211960" y="4209237"/>
            <a:ext cx="2157036" cy="161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773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53972" y="385288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+mn-ea"/>
              </a:rPr>
              <a:t>Lithium Battery Production Process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28597" y="3068960"/>
            <a:ext cx="1665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Large number of instruments are used in these processes.</a:t>
            </a:r>
          </a:p>
          <a:p>
            <a:r>
              <a:rPr lang="en-US" altLang="ja-JP" sz="1600" dirty="0"/>
              <a:t>“Competitive” </a:t>
            </a:r>
          </a:p>
        </p:txBody>
      </p:sp>
      <p:graphicFrame>
        <p:nvGraphicFramePr>
          <p:cNvPr id="6" name="図表 5"/>
          <p:cNvGraphicFramePr/>
          <p:nvPr/>
        </p:nvGraphicFramePr>
        <p:xfrm>
          <a:off x="539552" y="988380"/>
          <a:ext cx="8136904" cy="105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9" name="図表 38"/>
          <p:cNvGraphicFramePr/>
          <p:nvPr/>
        </p:nvGraphicFramePr>
        <p:xfrm>
          <a:off x="539552" y="4001297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0" name="図表 39"/>
          <p:cNvGraphicFramePr/>
          <p:nvPr>
            <p:extLst>
              <p:ext uri="{D42A27DB-BD31-4B8C-83A1-F6EECF244321}">
                <p14:modId xmlns:p14="http://schemas.microsoft.com/office/powerpoint/2010/main" val="717837323"/>
              </p:ext>
            </p:extLst>
          </p:nvPr>
        </p:nvGraphicFramePr>
        <p:xfrm>
          <a:off x="539552" y="2611840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467544" y="836712"/>
            <a:ext cx="286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Electrode manufacturing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9552" y="2276872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assembly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0927" y="364828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finishing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14798" y="189471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82132" y="32025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45843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6145152" y="2488604"/>
            <a:ext cx="432048" cy="22348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2179127" y="5697768"/>
            <a:ext cx="3608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Separator manufacturing process </a:t>
            </a:r>
          </a:p>
          <a:p>
            <a:r>
              <a:rPr lang="en-US" altLang="ja-JP" dirty="0"/>
              <a:t>requires “Gas detector” as well.</a:t>
            </a:r>
          </a:p>
        </p:txBody>
      </p:sp>
      <p:cxnSp>
        <p:nvCxnSpPr>
          <p:cNvPr id="5" name="直線コネクタ 4"/>
          <p:cNvCxnSpPr/>
          <p:nvPr/>
        </p:nvCxnSpPr>
        <p:spPr>
          <a:xfrm>
            <a:off x="392582" y="5229200"/>
            <a:ext cx="81398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179512" y="5710459"/>
            <a:ext cx="1887837" cy="649366"/>
            <a:chOff x="4046118" y="2392"/>
            <a:chExt cx="1497154" cy="649366"/>
          </a:xfrm>
          <a:solidFill>
            <a:srgbClr val="FFFF00"/>
          </a:solidFill>
        </p:grpSpPr>
        <p:sp>
          <p:nvSpPr>
            <p:cNvPr id="22" name="山形 21"/>
            <p:cNvSpPr/>
            <p:nvPr/>
          </p:nvSpPr>
          <p:spPr>
            <a:xfrm>
              <a:off x="4046118" y="2392"/>
              <a:ext cx="1497154" cy="598861"/>
            </a:xfrm>
            <a:prstGeom prst="chevron">
              <a:avLst/>
            </a:prstGeom>
            <a:grp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山形 4"/>
            <p:cNvSpPr txBox="1"/>
            <p:nvPr/>
          </p:nvSpPr>
          <p:spPr>
            <a:xfrm>
              <a:off x="4345549" y="52897"/>
              <a:ext cx="898293" cy="5988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ts val="12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altLang="ja-JP" b="1" u="sng" kern="1200" dirty="0">
                  <a:solidFill>
                    <a:srgbClr val="FF0000"/>
                  </a:solidFill>
                </a:rPr>
                <a:t>Separator</a:t>
              </a:r>
            </a:p>
            <a:p>
              <a:pPr lvl="0" algn="ctr" defTabSz="622300">
                <a:lnSpc>
                  <a:spcPts val="12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b="1" u="sng" dirty="0">
                  <a:solidFill>
                    <a:srgbClr val="FF0000"/>
                  </a:solidFill>
                </a:rPr>
                <a:t>Manufac.</a:t>
              </a:r>
              <a:endParaRPr kumimoji="1" lang="ja-JP" altLang="en-US" b="1" u="sng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530927" y="5328436"/>
            <a:ext cx="123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Separator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2914587" y="5286748"/>
            <a:ext cx="1547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Related activity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A709A57-4B64-DB43-94B4-2EC402ED93C3}"/>
              </a:ext>
            </a:extLst>
          </p:cNvPr>
          <p:cNvSpPr/>
          <p:nvPr/>
        </p:nvSpPr>
        <p:spPr>
          <a:xfrm>
            <a:off x="151322" y="5279879"/>
            <a:ext cx="1944216" cy="1425061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7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B1531E-9670-574A-AF79-838AB76F7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692696"/>
            <a:ext cx="7085849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42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 flipH="1">
            <a:off x="536387" y="1051534"/>
            <a:ext cx="7825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We have installation experience in Japan with ASAHI KASEI (Celgard, LLC) the No.1 separator company. Have an individual instrument that no other competitor has which was accepted by the separator company.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79979" y="527855"/>
            <a:ext cx="673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2400" b="1">
                <a:latin typeface="+mn-ea"/>
              </a:defRPr>
            </a:lvl1pPr>
          </a:lstStyle>
          <a:p>
            <a:r>
              <a:rPr lang="en-US" altLang="ja-JP" sz="2800" dirty="0"/>
              <a:t>Separator</a:t>
            </a:r>
          </a:p>
        </p:txBody>
      </p:sp>
      <p:sp>
        <p:nvSpPr>
          <p:cNvPr id="8" name="四角形吹き出し 17"/>
          <p:cNvSpPr/>
          <p:nvPr/>
        </p:nvSpPr>
        <p:spPr>
          <a:xfrm>
            <a:off x="545345" y="2069975"/>
            <a:ext cx="8068061" cy="814776"/>
          </a:xfrm>
          <a:custGeom>
            <a:avLst/>
            <a:gdLst>
              <a:gd name="connsiteX0" fmla="*/ 0 w 7885618"/>
              <a:gd name="connsiteY0" fmla="*/ 0 h 2663312"/>
              <a:gd name="connsiteX1" fmla="*/ 1314270 w 7885618"/>
              <a:gd name="connsiteY1" fmla="*/ 0 h 2663312"/>
              <a:gd name="connsiteX2" fmla="*/ 1314270 w 7885618"/>
              <a:gd name="connsiteY2" fmla="*/ 0 h 2663312"/>
              <a:gd name="connsiteX3" fmla="*/ 3285674 w 7885618"/>
              <a:gd name="connsiteY3" fmla="*/ 0 h 2663312"/>
              <a:gd name="connsiteX4" fmla="*/ 7885618 w 7885618"/>
              <a:gd name="connsiteY4" fmla="*/ 0 h 2663312"/>
              <a:gd name="connsiteX5" fmla="*/ 7885618 w 7885618"/>
              <a:gd name="connsiteY5" fmla="*/ 1553599 h 2663312"/>
              <a:gd name="connsiteX6" fmla="*/ 7885618 w 7885618"/>
              <a:gd name="connsiteY6" fmla="*/ 1553599 h 2663312"/>
              <a:gd name="connsiteX7" fmla="*/ 7885618 w 7885618"/>
              <a:gd name="connsiteY7" fmla="*/ 2219427 h 2663312"/>
              <a:gd name="connsiteX8" fmla="*/ 7885618 w 7885618"/>
              <a:gd name="connsiteY8" fmla="*/ 2663312 h 2663312"/>
              <a:gd name="connsiteX9" fmla="*/ 3285674 w 7885618"/>
              <a:gd name="connsiteY9" fmla="*/ 2663312 h 2663312"/>
              <a:gd name="connsiteX10" fmla="*/ 2160186 w 7885618"/>
              <a:gd name="connsiteY10" fmla="*/ 3975180 h 2663312"/>
              <a:gd name="connsiteX11" fmla="*/ 1314270 w 7885618"/>
              <a:gd name="connsiteY11" fmla="*/ 2663312 h 2663312"/>
              <a:gd name="connsiteX12" fmla="*/ 0 w 7885618"/>
              <a:gd name="connsiteY12" fmla="*/ 2663312 h 2663312"/>
              <a:gd name="connsiteX13" fmla="*/ 0 w 7885618"/>
              <a:gd name="connsiteY13" fmla="*/ 2219427 h 2663312"/>
              <a:gd name="connsiteX14" fmla="*/ 0 w 7885618"/>
              <a:gd name="connsiteY14" fmla="*/ 1553599 h 2663312"/>
              <a:gd name="connsiteX15" fmla="*/ 0 w 7885618"/>
              <a:gd name="connsiteY15" fmla="*/ 1553599 h 2663312"/>
              <a:gd name="connsiteX16" fmla="*/ 0 w 7885618"/>
              <a:gd name="connsiteY16" fmla="*/ 0 h 2663312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314270 w 7885618"/>
              <a:gd name="connsiteY11" fmla="*/ 2663312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572453 w 7885618"/>
              <a:gd name="connsiteY11" fmla="*/ 2674070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85618" h="3975180">
                <a:moveTo>
                  <a:pt x="0" y="0"/>
                </a:moveTo>
                <a:lnTo>
                  <a:pt x="1314270" y="0"/>
                </a:lnTo>
                <a:lnTo>
                  <a:pt x="1314270" y="0"/>
                </a:lnTo>
                <a:lnTo>
                  <a:pt x="3285674" y="0"/>
                </a:lnTo>
                <a:lnTo>
                  <a:pt x="7885618" y="0"/>
                </a:lnTo>
                <a:lnTo>
                  <a:pt x="7885618" y="1553599"/>
                </a:lnTo>
                <a:lnTo>
                  <a:pt x="7885618" y="1553599"/>
                </a:lnTo>
                <a:lnTo>
                  <a:pt x="7885618" y="2219427"/>
                </a:lnTo>
                <a:lnTo>
                  <a:pt x="7885618" y="2663312"/>
                </a:lnTo>
                <a:lnTo>
                  <a:pt x="2683245" y="2674069"/>
                </a:lnTo>
                <a:lnTo>
                  <a:pt x="2160186" y="3975180"/>
                </a:lnTo>
                <a:lnTo>
                  <a:pt x="1572453" y="2674070"/>
                </a:lnTo>
                <a:lnTo>
                  <a:pt x="0" y="2663312"/>
                </a:lnTo>
                <a:lnTo>
                  <a:pt x="0" y="2219427"/>
                </a:lnTo>
                <a:lnTo>
                  <a:pt x="0" y="1553599"/>
                </a:lnTo>
                <a:lnTo>
                  <a:pt x="0" y="15535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45345" y="2145000"/>
            <a:ext cx="8068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/>
              <a:t>-&gt; Dichloromethane is inspected while separator is manufactured.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829870"/>
            <a:ext cx="1551569" cy="1657358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2280492" y="2904922"/>
            <a:ext cx="4451435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Use</a:t>
            </a:r>
            <a:r>
              <a:rPr lang="ja-JP" altLang="en-US" sz="1600" dirty="0">
                <a:latin typeface="+mj-ea"/>
                <a:ea typeface="+mj-ea"/>
              </a:rPr>
              <a:t>：</a:t>
            </a:r>
            <a:r>
              <a:rPr lang="en-US" altLang="ja-JP" sz="1600" dirty="0">
                <a:latin typeface="+mj-ea"/>
                <a:ea typeface="+mj-ea"/>
              </a:rPr>
              <a:t>Explosion prevention /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Poisoning prevention</a:t>
            </a:r>
          </a:p>
          <a:p>
            <a:endParaRPr lang="en-US" altLang="ja-JP" dirty="0"/>
          </a:p>
          <a:p>
            <a:r>
              <a:rPr lang="en-US" altLang="ja-JP" sz="1600" dirty="0">
                <a:latin typeface="+mj-ea"/>
                <a:ea typeface="+mj-ea"/>
              </a:rPr>
              <a:t>Model</a:t>
            </a:r>
            <a:r>
              <a:rPr lang="ja-JP" altLang="en-US" sz="1600" dirty="0">
                <a:latin typeface="+mj-ea"/>
                <a:ea typeface="+mj-ea"/>
              </a:rPr>
              <a:t>：</a:t>
            </a:r>
            <a:r>
              <a:rPr lang="en-US" altLang="ja-JP" sz="1600" dirty="0">
                <a:latin typeface="+mj-ea"/>
                <a:ea typeface="+mj-ea"/>
              </a:rPr>
              <a:t>FI-800 + RS-330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  SD-1GH + Beacon Controller          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  GH-5001 + GD-A80V</a:t>
            </a:r>
          </a:p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Gas: </a:t>
            </a:r>
            <a:r>
              <a:rPr lang="en-US" altLang="ja-JP" sz="1600" dirty="0"/>
              <a:t>Dichloromethane, Propane</a:t>
            </a:r>
          </a:p>
        </p:txBody>
      </p:sp>
      <p:pic>
        <p:nvPicPr>
          <p:cNvPr id="12" name="Picture 8" descr="FI-80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135" y="2915819"/>
            <a:ext cx="973781" cy="148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875" y="4542537"/>
            <a:ext cx="1253620" cy="1882195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1457AE-5EDE-1344-A0D8-93F28E864A80}"/>
              </a:ext>
            </a:extLst>
          </p:cNvPr>
          <p:cNvSpPr txBox="1"/>
          <p:nvPr/>
        </p:nvSpPr>
        <p:spPr>
          <a:xfrm>
            <a:off x="6299623" y="6246341"/>
            <a:ext cx="8541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latin typeface="+mj-ea"/>
                <a:ea typeface="+mj-ea"/>
              </a:rPr>
              <a:t>GD-A80V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DF51D6-DCC0-D148-A64A-6E5532ACC042}"/>
              </a:ext>
            </a:extLst>
          </p:cNvPr>
          <p:cNvSpPr txBox="1"/>
          <p:nvPr/>
        </p:nvSpPr>
        <p:spPr>
          <a:xfrm>
            <a:off x="6111087" y="4360980"/>
            <a:ext cx="8541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latin typeface="+mj-ea"/>
                <a:ea typeface="+mj-ea"/>
              </a:rPr>
              <a:t>FI-800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C95749D-643A-CC46-A85F-040BDCE5A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10" y="3394916"/>
            <a:ext cx="1331596" cy="15060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37965E-393A-EA44-8B9A-3EEBAF0ED07A}"/>
              </a:ext>
            </a:extLst>
          </p:cNvPr>
          <p:cNvSpPr txBox="1"/>
          <p:nvPr/>
        </p:nvSpPr>
        <p:spPr>
          <a:xfrm>
            <a:off x="7523740" y="4948483"/>
            <a:ext cx="8541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latin typeface="+mj-ea"/>
                <a:ea typeface="+mj-ea"/>
              </a:rPr>
              <a:t>RM-5000</a:t>
            </a:r>
          </a:p>
        </p:txBody>
      </p:sp>
    </p:spTree>
    <p:extLst>
      <p:ext uri="{BB962C8B-B14F-4D97-AF65-F5344CB8AC3E}">
        <p14:creationId xmlns:p14="http://schemas.microsoft.com/office/powerpoint/2010/main" val="3158938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51520" y="2859614"/>
            <a:ext cx="85178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4000" b="1" dirty="0"/>
              <a:t>Major Accident </a:t>
            </a:r>
            <a:r>
              <a:rPr lang="en-US" altLang="ja-JP" sz="4000" b="1" dirty="0"/>
              <a:t>C</a:t>
            </a:r>
            <a:r>
              <a:rPr kumimoji="1" lang="en-US" altLang="ja-JP" sz="4000" b="1" dirty="0"/>
              <a:t>ases</a:t>
            </a:r>
          </a:p>
          <a:p>
            <a:pPr algn="r"/>
            <a:r>
              <a:rPr lang="en-US" altLang="ja-JP" sz="1600" dirty="0"/>
              <a:t>Created by quoting and processing from the workplace safety site</a:t>
            </a:r>
          </a:p>
          <a:p>
            <a:pPr algn="r"/>
            <a:r>
              <a:rPr lang="en-US" altLang="ja-JP" sz="1600" dirty="0"/>
              <a:t>(Ministry of Health, Labor and Welfare</a:t>
            </a:r>
            <a:r>
              <a:rPr lang="ja-JP" altLang="en-US" sz="1600" dirty="0"/>
              <a:t>：</a:t>
            </a:r>
            <a:r>
              <a:rPr lang="en-US" altLang="ja-JP" sz="1600" dirty="0"/>
              <a:t>http://anzeninfo.mhlw.go.jp/anzen/sai/saigai_index.html)</a:t>
            </a:r>
            <a:endParaRPr kumimoji="1" lang="ja-JP" altLang="en-US" sz="16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3214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29" r="14951"/>
          <a:stretch/>
        </p:blipFill>
        <p:spPr>
          <a:xfrm>
            <a:off x="539552" y="3654412"/>
            <a:ext cx="2736304" cy="2857500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721828" y="557012"/>
            <a:ext cx="8293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/>
              <a:t>Explosion of drying equipment while heat drying chemicals</a:t>
            </a:r>
            <a:endParaRPr kumimoji="1" lang="ja-JP" altLang="en-US" sz="20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75857" y="1539486"/>
            <a:ext cx="576064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i="1" dirty="0">
                <a:latin typeface="+mn-ea"/>
              </a:rPr>
              <a:t>Drying equipment cause of damage</a:t>
            </a:r>
          </a:p>
          <a:p>
            <a:pPr lvl="1"/>
            <a:r>
              <a:rPr lang="en-US" altLang="ja-JP" sz="1400" dirty="0">
                <a:latin typeface="+mn-ea"/>
              </a:rPr>
              <a:t>During the drying operation, the odor of ethanol as a solution was strongly felt and the exhaust device was confirmed. An explosion occurred after the switch was turned on because the exhaust system was not operating.</a:t>
            </a:r>
          </a:p>
          <a:p>
            <a:pPr lvl="1"/>
            <a:endParaRPr lang="en-US" altLang="ja-JP" sz="1600" dirty="0">
              <a:latin typeface="+mn-ea"/>
            </a:endParaRPr>
          </a:p>
          <a:p>
            <a:r>
              <a:rPr lang="en-US" altLang="ja-JP" sz="1600" dirty="0">
                <a:latin typeface="+mn-ea"/>
              </a:rPr>
              <a:t>  Injured</a:t>
            </a:r>
            <a:r>
              <a:rPr lang="ja-JP" altLang="en-US" sz="1600" dirty="0">
                <a:latin typeface="+mn-ea"/>
              </a:rPr>
              <a:t> </a:t>
            </a:r>
            <a:r>
              <a:rPr lang="en-US" altLang="ja-JP" sz="1600" dirty="0">
                <a:latin typeface="+mn-ea"/>
              </a:rPr>
              <a:t>: </a:t>
            </a:r>
            <a:r>
              <a:rPr kumimoji="1" lang="en-US" altLang="ja-JP" sz="1600" dirty="0">
                <a:latin typeface="+mn-ea"/>
              </a:rPr>
              <a:t>6</a:t>
            </a:r>
            <a:r>
              <a:rPr lang="ja-JP" altLang="en-US" sz="1600" dirty="0">
                <a:latin typeface="+mn-ea"/>
              </a:rPr>
              <a:t> </a:t>
            </a:r>
            <a:r>
              <a:rPr lang="en-US" altLang="ja-JP" sz="1600" dirty="0">
                <a:latin typeface="+mn-ea"/>
              </a:rPr>
              <a:t>people</a:t>
            </a:r>
            <a:endParaRPr kumimoji="1" lang="ja-JP" altLang="en-US" sz="1600" dirty="0">
              <a:latin typeface="+mn-ea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59" y="1217737"/>
            <a:ext cx="2865205" cy="2436675"/>
          </a:xfrm>
          <a:prstGeom prst="rect">
            <a:avLst/>
          </a:prstGeom>
        </p:spPr>
      </p:pic>
      <p:sp>
        <p:nvSpPr>
          <p:cNvPr id="7" name="下矢印 6"/>
          <p:cNvSpPr/>
          <p:nvPr/>
        </p:nvSpPr>
        <p:spPr>
          <a:xfrm>
            <a:off x="5724129" y="3240972"/>
            <a:ext cx="864096" cy="8553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12408" y="4293512"/>
            <a:ext cx="535011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00" b="1" dirty="0">
                <a:solidFill>
                  <a:srgbClr val="FF0000"/>
                </a:solidFill>
              </a:rPr>
              <a:t>-</a:t>
            </a:r>
            <a:r>
              <a:rPr lang="ja-JP" altLang="en-US" sz="2200" b="1" dirty="0">
                <a:solidFill>
                  <a:srgbClr val="FF0000"/>
                </a:solidFill>
              </a:rPr>
              <a:t> </a:t>
            </a:r>
            <a:r>
              <a:rPr lang="en-US" altLang="ja-JP" sz="2200" b="1" dirty="0">
                <a:solidFill>
                  <a:srgbClr val="FF0000"/>
                </a:solidFill>
              </a:rPr>
              <a:t>Thorough training of workers needed</a:t>
            </a:r>
            <a:endParaRPr kumimoji="1" lang="en-US" altLang="ja-JP" sz="2200" b="1" dirty="0">
              <a:solidFill>
                <a:srgbClr val="FF0000"/>
              </a:solidFill>
            </a:endParaRPr>
          </a:p>
          <a:p>
            <a:r>
              <a:rPr lang="en-US" altLang="ja-JP" sz="2200" b="1" dirty="0">
                <a:solidFill>
                  <a:srgbClr val="FF0000"/>
                </a:solidFill>
              </a:rPr>
              <a:t>-</a:t>
            </a:r>
            <a:r>
              <a:rPr lang="ja-JP" altLang="en-US" sz="2200" b="1" dirty="0">
                <a:solidFill>
                  <a:srgbClr val="FF0000"/>
                </a:solidFill>
              </a:rPr>
              <a:t> </a:t>
            </a:r>
            <a:r>
              <a:rPr lang="en-US" altLang="ja-JP" sz="2200" b="1" dirty="0">
                <a:solidFill>
                  <a:srgbClr val="FF0000"/>
                </a:solidFill>
              </a:rPr>
              <a:t>Establishment of safety management</a:t>
            </a:r>
          </a:p>
          <a:p>
            <a:r>
              <a:rPr lang="en-US" altLang="ja-JP" sz="2200" b="1" dirty="0">
                <a:solidFill>
                  <a:srgbClr val="FF0000"/>
                </a:solidFill>
              </a:rPr>
              <a:t>   system </a:t>
            </a:r>
          </a:p>
          <a:p>
            <a:r>
              <a:rPr kumimoji="1" lang="ja-JP" altLang="en-US" sz="1600" dirty="0"/>
              <a:t>　　　　　</a:t>
            </a:r>
            <a:r>
              <a:rPr lang="en-US" altLang="ja-JP" sz="1600" dirty="0"/>
              <a:t>+</a:t>
            </a:r>
            <a:endParaRPr lang="en-US" altLang="ja-JP" sz="2200" b="1" dirty="0">
              <a:solidFill>
                <a:srgbClr val="FF0000"/>
              </a:solidFill>
            </a:endParaRPr>
          </a:p>
          <a:p>
            <a:r>
              <a:rPr lang="en-US" altLang="ja-JP" sz="2200" b="1" dirty="0">
                <a:solidFill>
                  <a:srgbClr val="FF0000"/>
                </a:solidFill>
              </a:rPr>
              <a:t>- Installation of detector to detect </a:t>
            </a:r>
          </a:p>
          <a:p>
            <a:r>
              <a:rPr lang="en-US" altLang="ja-JP" sz="2200" b="1" dirty="0">
                <a:solidFill>
                  <a:srgbClr val="FF0000"/>
                </a:solidFill>
              </a:rPr>
              <a:t>  leakage of flammable gas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745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707904" y="2780928"/>
            <a:ext cx="5139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/>
              <a:t>Product Information</a:t>
            </a:r>
            <a:endParaRPr kumimoji="1" lang="ja-JP" altLang="en-US" sz="4000" b="1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8931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614426" y="764704"/>
            <a:ext cx="7773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Coating &amp; Drying Processes</a:t>
            </a:r>
          </a:p>
          <a:p>
            <a:r>
              <a:rPr kumimoji="1" lang="en-US" altLang="ja-JP" sz="2400" b="1" dirty="0"/>
              <a:t>Flame-proof Furnace Safety Monitor </a:t>
            </a:r>
          </a:p>
          <a:p>
            <a:r>
              <a:rPr lang="en-US" altLang="ja-JP" sz="2400" b="1" dirty="0"/>
              <a:t>Model</a:t>
            </a:r>
            <a:r>
              <a:rPr lang="ja-JP" altLang="en-US" sz="2400" b="1" dirty="0"/>
              <a:t>：</a:t>
            </a:r>
            <a:r>
              <a:rPr lang="en-US" altLang="ja-JP" sz="2400" b="1" dirty="0"/>
              <a:t>SD-2500</a:t>
            </a:r>
            <a:r>
              <a:rPr lang="ja-JP" altLang="en-US" sz="2400" b="1" dirty="0"/>
              <a:t>／</a:t>
            </a:r>
            <a:r>
              <a:rPr lang="en-US" altLang="ja-JP" sz="2400" b="1" dirty="0"/>
              <a:t>SD-2600</a:t>
            </a:r>
            <a:r>
              <a:rPr lang="ja-JP" altLang="en-US" sz="2400" b="1" dirty="0"/>
              <a:t>／</a:t>
            </a:r>
            <a:r>
              <a:rPr lang="en-US" altLang="ja-JP" sz="2400" b="1" dirty="0"/>
              <a:t>GD-2400</a:t>
            </a:r>
            <a:endParaRPr lang="ja-JP" altLang="en-US" sz="24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3608" y="4000415"/>
            <a:ext cx="75608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+mn-ea"/>
              </a:rPr>
              <a:t>Features</a:t>
            </a:r>
            <a:endParaRPr kumimoji="1" lang="en-US" altLang="ja-JP" sz="1600" b="1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Detection of high boiling point solvents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6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Detection of N-methyl-2-pyrrolidone(NMP) vaporized in the drying furnace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6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Catch the exact concentration in the center of the exhaust duct by direct insertion in the furnace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29192-3CFF-8741-AE0D-94D3A02B55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7680" b="7760"/>
          <a:stretch/>
        </p:blipFill>
        <p:spPr>
          <a:xfrm>
            <a:off x="2663788" y="1904398"/>
            <a:ext cx="3816424" cy="215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62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611560" y="654363"/>
            <a:ext cx="65755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latin typeface="+mn-ea"/>
              </a:rPr>
              <a:t>Electrolyte Filling Process</a:t>
            </a:r>
          </a:p>
          <a:p>
            <a:r>
              <a:rPr lang="en-US" altLang="ja-JP" sz="2400" b="1" dirty="0">
                <a:latin typeface="+mn-ea"/>
              </a:rPr>
              <a:t>Flame-proof Suction Type Gas Detector</a:t>
            </a:r>
          </a:p>
          <a:p>
            <a:r>
              <a:rPr lang="en-US" altLang="ja-JP" sz="2400" b="1" dirty="0">
                <a:latin typeface="+mn-ea"/>
              </a:rPr>
              <a:t>Model</a:t>
            </a:r>
            <a:r>
              <a:rPr lang="ja-JP" altLang="en-US" sz="2400" b="1">
                <a:latin typeface="+mn-ea"/>
              </a:rPr>
              <a:t>：</a:t>
            </a:r>
            <a:r>
              <a:rPr lang="en-US" altLang="ja-JP" sz="2400" b="1" dirty="0">
                <a:latin typeface="+mn-ea"/>
              </a:rPr>
              <a:t>SD-D58 | GD-D58 | M2A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297572" y="1932791"/>
            <a:ext cx="444389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+mn-ea"/>
              </a:rPr>
              <a:t>Features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400" dirty="0">
                <a:latin typeface="+mn-ea"/>
              </a:rPr>
              <a:t>Suitable for use as an explosion proof product even in hydrogen atmospheres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2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400" dirty="0">
                <a:latin typeface="+mn-ea"/>
              </a:rPr>
              <a:t>Equipped with automatic flow rate abnormality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2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400" dirty="0">
                <a:latin typeface="+mn-ea"/>
              </a:rPr>
              <a:t>Integrated assemblies of replacement parts to simplify maintenance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30" r="3424" b="1701"/>
          <a:stretch/>
        </p:blipFill>
        <p:spPr>
          <a:xfrm>
            <a:off x="2326002" y="2933065"/>
            <a:ext cx="1705678" cy="266141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41" t="9531" r="4264" b="9619"/>
          <a:stretch/>
        </p:blipFill>
        <p:spPr>
          <a:xfrm>
            <a:off x="440033" y="2224023"/>
            <a:ext cx="1728192" cy="2661417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44252" y="4881939"/>
            <a:ext cx="1719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+mn-ea"/>
              </a:rPr>
              <a:t>SD-D58</a:t>
            </a:r>
          </a:p>
          <a:p>
            <a:pPr algn="ctr"/>
            <a:r>
              <a:rPr lang="en-US" altLang="ja-JP" sz="1200" dirty="0">
                <a:latin typeface="+mn-ea"/>
              </a:rPr>
              <a:t>(With concentration </a:t>
            </a:r>
          </a:p>
          <a:p>
            <a:pPr algn="ctr"/>
            <a:r>
              <a:rPr lang="en-US" altLang="ja-JP" sz="1200" dirty="0">
                <a:latin typeface="+mn-ea"/>
              </a:rPr>
              <a:t>indicator)</a:t>
            </a:r>
            <a:endParaRPr lang="ja-JP" altLang="en-US" sz="1200" dirty="0">
              <a:latin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197129" y="5590981"/>
            <a:ext cx="1963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+mn-ea"/>
              </a:rPr>
              <a:t>GD-D58</a:t>
            </a:r>
          </a:p>
          <a:p>
            <a:pPr algn="ctr"/>
            <a:r>
              <a:rPr lang="en-US" altLang="ja-JP" sz="1200" dirty="0">
                <a:latin typeface="+mn-ea"/>
              </a:rPr>
              <a:t>(Without concentration </a:t>
            </a:r>
          </a:p>
          <a:p>
            <a:pPr algn="ctr"/>
            <a:r>
              <a:rPr lang="en-US" altLang="ja-JP" sz="1200" dirty="0">
                <a:latin typeface="+mn-ea"/>
              </a:rPr>
              <a:t>indicator)</a:t>
            </a:r>
            <a:endParaRPr lang="ja-JP" altLang="en-US" sz="1200" dirty="0">
              <a:latin typeface="+mn-ea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25</a:t>
            </a:fld>
            <a:endParaRPr kumimoji="1" lang="ja-JP" alt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94F8C6-96FD-D54E-A0A4-73513B2AD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53" y="3861048"/>
            <a:ext cx="1880352" cy="2728276"/>
          </a:xfrm>
          <a:prstGeom prst="rect">
            <a:avLst/>
          </a:prstGeom>
        </p:spPr>
      </p:pic>
      <p:sp>
        <p:nvSpPr>
          <p:cNvPr id="12" name="テキスト ボックス 7">
            <a:extLst>
              <a:ext uri="{FF2B5EF4-FFF2-40B4-BE49-F238E27FC236}">
                <a16:creationId xmlns:a16="http://schemas.microsoft.com/office/drawing/2014/main" id="{434517D7-6830-8340-972E-2369E934D58D}"/>
              </a:ext>
            </a:extLst>
          </p:cNvPr>
          <p:cNvSpPr txBox="1"/>
          <p:nvPr/>
        </p:nvSpPr>
        <p:spPr>
          <a:xfrm>
            <a:off x="5898196" y="5775647"/>
            <a:ext cx="1544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+mn-ea"/>
              </a:rPr>
              <a:t>M2A</a:t>
            </a:r>
          </a:p>
          <a:p>
            <a:pPr algn="ctr"/>
            <a:r>
              <a:rPr lang="en-US" altLang="ja-JP" sz="1200" dirty="0">
                <a:latin typeface="+mn-ea"/>
              </a:rPr>
              <a:t>(With gas display)</a:t>
            </a:r>
            <a:endParaRPr lang="ja-JP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7883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549597" y="692696"/>
            <a:ext cx="49709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Testing Process</a:t>
            </a:r>
          </a:p>
          <a:p>
            <a:r>
              <a:rPr lang="en-US" altLang="ja-JP" sz="2400" b="1" dirty="0"/>
              <a:t>Smart Transmitter / Gas Detector</a:t>
            </a:r>
          </a:p>
          <a:p>
            <a:r>
              <a:rPr lang="en-US" altLang="ja-JP" sz="2400" b="1" dirty="0"/>
              <a:t>Model</a:t>
            </a:r>
            <a:r>
              <a:rPr lang="ja-JP" altLang="en-US" sz="2400" b="1" dirty="0"/>
              <a:t>：</a:t>
            </a:r>
            <a:r>
              <a:rPr lang="en-US" altLang="ja-JP" sz="2400" b="1" dirty="0"/>
              <a:t>GD-70D</a:t>
            </a:r>
            <a:endParaRPr lang="ja-JP" altLang="en-US" sz="24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59034" y="1816644"/>
            <a:ext cx="543686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+mn-ea"/>
              </a:rPr>
              <a:t>Features</a:t>
            </a:r>
            <a:endParaRPr kumimoji="1" lang="en-US" altLang="ja-JP" b="1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A universal design that does not depend on the sensor technology. The main unit is shared.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4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Reduced power consumption - up to 20% of conventional (Potentiostatic Electrolysis Method)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4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Compliant with GADMS and other systems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6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/>
              <a:t>No internal tubing (Main unit) / No Coil (Pump unit)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6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/>
              <a:t>Front access, no tools required for easy replacement of sensor &amp; pump</a:t>
            </a:r>
            <a:endParaRPr lang="en-US" altLang="ja-JP" sz="1600" dirty="0">
              <a:latin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3441" y="1778925"/>
            <a:ext cx="1954142" cy="3300151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4115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899592" y="620688"/>
            <a:ext cx="7318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Personal Safety | Confined Space | VOC Detection</a:t>
            </a:r>
          </a:p>
          <a:p>
            <a:r>
              <a:rPr kumimoji="1" lang="en-US" altLang="ja-JP" sz="2400" b="1" dirty="0"/>
              <a:t>Portable Gas Monitors</a:t>
            </a:r>
          </a:p>
          <a:p>
            <a:r>
              <a:rPr lang="en-US" altLang="ja-JP" sz="2400" b="1" dirty="0"/>
              <a:t>Model</a:t>
            </a:r>
            <a:r>
              <a:rPr lang="ja-JP" altLang="en-US" sz="2400" b="1"/>
              <a:t>：</a:t>
            </a:r>
            <a:r>
              <a:rPr lang="en-US" altLang="ja-JP" sz="2400" b="1" dirty="0"/>
              <a:t>GX-3R  |  GX-3R Pro  |  GX-6000</a:t>
            </a:r>
            <a:endParaRPr kumimoji="1" lang="ja-JP" altLang="en-US" sz="2400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531DE8-711E-484D-BB82-FC34825EED44}"/>
              </a:ext>
            </a:extLst>
          </p:cNvPr>
          <p:cNvGrpSpPr/>
          <p:nvPr/>
        </p:nvGrpSpPr>
        <p:grpSpPr>
          <a:xfrm>
            <a:off x="611560" y="2564904"/>
            <a:ext cx="2576346" cy="1928299"/>
            <a:chOff x="323528" y="2806040"/>
            <a:chExt cx="2576346" cy="1928299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323528" y="4288063"/>
              <a:ext cx="2576346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b="1" dirty="0">
                  <a:latin typeface="+mn-ea"/>
                </a:rPr>
                <a:t>GX-3R</a:t>
              </a:r>
            </a:p>
            <a:p>
              <a:r>
                <a:rPr lang="ja-JP" altLang="en-US" sz="1100" dirty="0">
                  <a:latin typeface="+mn-ea"/>
                </a:rPr>
                <a:t> </a:t>
              </a:r>
              <a:r>
                <a:rPr lang="en-US" altLang="ja-JP" sz="1100" dirty="0">
                  <a:latin typeface="+mn-ea"/>
                </a:rPr>
                <a:t>- Smallest confined space monitor</a:t>
              </a:r>
              <a:endParaRPr lang="en-US" altLang="ja-JP" sz="1050" dirty="0">
                <a:latin typeface="+mn-ea"/>
              </a:endParaRPr>
            </a:p>
          </p:txBody>
        </p:sp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463" t="22861" r="34250" b="24041"/>
            <a:stretch/>
          </p:blipFill>
          <p:spPr>
            <a:xfrm>
              <a:off x="937516" y="2806040"/>
              <a:ext cx="1348371" cy="1479920"/>
            </a:xfrm>
            <a:prstGeom prst="rect">
              <a:avLst/>
            </a:prstGeom>
          </p:spPr>
        </p:pic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DF6E8A-CB2F-6F4E-BCF7-2BC1078E892C}"/>
              </a:ext>
            </a:extLst>
          </p:cNvPr>
          <p:cNvGrpSpPr/>
          <p:nvPr/>
        </p:nvGrpSpPr>
        <p:grpSpPr>
          <a:xfrm>
            <a:off x="3703014" y="2496642"/>
            <a:ext cx="2228495" cy="2064823"/>
            <a:chOff x="3524741" y="2806040"/>
            <a:chExt cx="2228495" cy="2064823"/>
          </a:xfrm>
        </p:grpSpPr>
        <p:pic>
          <p:nvPicPr>
            <p:cNvPr id="6" name="図 4">
              <a:extLst>
                <a:ext uri="{FF2B5EF4-FFF2-40B4-BE49-F238E27FC236}">
                  <a16:creationId xmlns:a16="http://schemas.microsoft.com/office/drawing/2014/main" id="{F75E9001-8F32-454C-99CD-01FDE6FD9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525" t="22861" r="31101" b="22861"/>
            <a:stretch/>
          </p:blipFill>
          <p:spPr>
            <a:xfrm>
              <a:off x="3830678" y="2806040"/>
              <a:ext cx="1616621" cy="1487291"/>
            </a:xfrm>
            <a:prstGeom prst="rect">
              <a:avLst/>
            </a:prstGeom>
          </p:spPr>
        </p:pic>
        <p:sp>
          <p:nvSpPr>
            <p:cNvPr id="8" name="テキスト ボックス 3">
              <a:extLst>
                <a:ext uri="{FF2B5EF4-FFF2-40B4-BE49-F238E27FC236}">
                  <a16:creationId xmlns:a16="http://schemas.microsoft.com/office/drawing/2014/main" id="{597EED5D-424B-CE40-883B-36231A2CA518}"/>
                </a:ext>
              </a:extLst>
            </p:cNvPr>
            <p:cNvSpPr txBox="1"/>
            <p:nvPr/>
          </p:nvSpPr>
          <p:spPr>
            <a:xfrm>
              <a:off x="3524741" y="4263004"/>
              <a:ext cx="2228495" cy="6078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b="1" dirty="0">
                  <a:latin typeface="+mn-ea"/>
                </a:rPr>
                <a:t>GX-3R Pro</a:t>
              </a:r>
            </a:p>
            <a:p>
              <a:r>
                <a:rPr lang="ja-JP" altLang="en-US" sz="1100" dirty="0">
                  <a:latin typeface="+mn-ea"/>
                </a:rPr>
                <a:t> </a:t>
              </a:r>
              <a:r>
                <a:rPr lang="en-US" altLang="ja-JP" sz="1100" dirty="0">
                  <a:latin typeface="+mn-ea"/>
                </a:rPr>
                <a:t>- Smallest 5 gas monitor</a:t>
              </a:r>
            </a:p>
            <a:p>
              <a:r>
                <a:rPr lang="ja-JP" altLang="en-US" sz="1050">
                  <a:latin typeface="+mn-ea"/>
                </a:rPr>
                <a:t> </a:t>
              </a:r>
              <a:r>
                <a:rPr lang="en-US" altLang="ja-JP" sz="1050" dirty="0">
                  <a:latin typeface="+mn-ea"/>
                </a:rPr>
                <a:t>- Bluetooth alarm notifications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AD309D4-5152-B748-9B2D-050CE144B50A}"/>
              </a:ext>
            </a:extLst>
          </p:cNvPr>
          <p:cNvGrpSpPr/>
          <p:nvPr/>
        </p:nvGrpSpPr>
        <p:grpSpPr>
          <a:xfrm>
            <a:off x="6446617" y="1396008"/>
            <a:ext cx="2008351" cy="4266091"/>
            <a:chOff x="6158585" y="1305943"/>
            <a:chExt cx="2008351" cy="4266091"/>
          </a:xfrm>
        </p:grpSpPr>
        <p:pic>
          <p:nvPicPr>
            <p:cNvPr id="7" name="図 4">
              <a:extLst>
                <a:ext uri="{FF2B5EF4-FFF2-40B4-BE49-F238E27FC236}">
                  <a16:creationId xmlns:a16="http://schemas.microsoft.com/office/drawing/2014/main" id="{07624C81-C5C1-6C42-AED6-79F50A7FF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0834" y="1305943"/>
              <a:ext cx="1083853" cy="3410321"/>
            </a:xfrm>
            <a:prstGeom prst="rect">
              <a:avLst/>
            </a:prstGeom>
          </p:spPr>
        </p:pic>
        <p:sp>
          <p:nvSpPr>
            <p:cNvPr id="9" name="テキスト ボックス 3">
              <a:extLst>
                <a:ext uri="{FF2B5EF4-FFF2-40B4-BE49-F238E27FC236}">
                  <a16:creationId xmlns:a16="http://schemas.microsoft.com/office/drawing/2014/main" id="{674ACF79-D8E8-B341-8A37-6A0D617010A7}"/>
                </a:ext>
              </a:extLst>
            </p:cNvPr>
            <p:cNvSpPr txBox="1"/>
            <p:nvPr/>
          </p:nvSpPr>
          <p:spPr>
            <a:xfrm>
              <a:off x="6158585" y="4633315"/>
              <a:ext cx="200835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b="1" dirty="0">
                  <a:latin typeface="+mn-ea"/>
                </a:rPr>
                <a:t>GX-6000</a:t>
              </a:r>
            </a:p>
            <a:p>
              <a:r>
                <a:rPr lang="ja-JP" altLang="en-US" sz="1100" dirty="0">
                  <a:latin typeface="+mn-ea"/>
                </a:rPr>
                <a:t> </a:t>
              </a:r>
              <a:r>
                <a:rPr lang="en-US" altLang="ja-JP" sz="1100" dirty="0">
                  <a:latin typeface="+mn-ea"/>
                </a:rPr>
                <a:t>- 6 gas sample draw with </a:t>
              </a:r>
            </a:p>
            <a:p>
              <a:r>
                <a:rPr lang="en-US" altLang="ja-JP" sz="1100" dirty="0">
                  <a:latin typeface="+mn-ea"/>
                </a:rPr>
                <a:t>    smart sensors</a:t>
              </a:r>
            </a:p>
            <a:p>
              <a:r>
                <a:rPr lang="ja-JP" altLang="en-US" sz="1050">
                  <a:latin typeface="+mn-ea"/>
                </a:rPr>
                <a:t> </a:t>
              </a:r>
              <a:r>
                <a:rPr lang="en-US" altLang="ja-JP" sz="1050" dirty="0">
                  <a:latin typeface="+mn-ea"/>
                </a:rPr>
                <a:t>- 4 PID sensor options</a:t>
              </a:r>
            </a:p>
            <a:p>
              <a:r>
                <a:rPr lang="ja-JP" altLang="en-US" sz="1050">
                  <a:latin typeface="+mn-ea"/>
                </a:rPr>
                <a:t> </a:t>
              </a:r>
              <a:r>
                <a:rPr lang="en-US" altLang="ja-JP" sz="1050" dirty="0">
                  <a:latin typeface="+mn-ea"/>
                </a:rPr>
                <a:t>- 5 operating modes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9312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28</a:t>
            </a:fld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98" y="2859385"/>
            <a:ext cx="4438650" cy="2009775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668861" y="1485639"/>
            <a:ext cx="5028297" cy="1491804"/>
            <a:chOff x="1115616" y="929085"/>
            <a:chExt cx="5028297" cy="1491804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5616" y="929085"/>
              <a:ext cx="1244177" cy="1491804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344"/>
            <a:stretch/>
          </p:blipFill>
          <p:spPr>
            <a:xfrm>
              <a:off x="2071760" y="929085"/>
              <a:ext cx="4072153" cy="1491804"/>
            </a:xfrm>
            <a:prstGeom prst="rect">
              <a:avLst/>
            </a:prstGeom>
          </p:spPr>
        </p:pic>
      </p:grpSp>
      <p:grpSp>
        <p:nvGrpSpPr>
          <p:cNvPr id="10" name="グループ化 9"/>
          <p:cNvGrpSpPr/>
          <p:nvPr/>
        </p:nvGrpSpPr>
        <p:grpSpPr>
          <a:xfrm>
            <a:off x="668861" y="5196804"/>
            <a:ext cx="6341310" cy="968500"/>
            <a:chOff x="1737704" y="2892548"/>
            <a:chExt cx="6341310" cy="968500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37704" y="2892549"/>
              <a:ext cx="2746124" cy="968499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83828" y="2892548"/>
              <a:ext cx="3595186" cy="968499"/>
            </a:xfrm>
            <a:prstGeom prst="rect">
              <a:avLst/>
            </a:prstGeom>
          </p:spPr>
        </p:pic>
      </p:grpSp>
      <p:sp>
        <p:nvSpPr>
          <p:cNvPr id="11" name="テキスト ボックス 10"/>
          <p:cNvSpPr txBox="1"/>
          <p:nvPr/>
        </p:nvSpPr>
        <p:spPr>
          <a:xfrm>
            <a:off x="918064" y="262389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SUCCESSES</a:t>
            </a:r>
          </a:p>
        </p:txBody>
      </p:sp>
    </p:spTree>
    <p:extLst>
      <p:ext uri="{BB962C8B-B14F-4D97-AF65-F5344CB8AC3E}">
        <p14:creationId xmlns:p14="http://schemas.microsoft.com/office/powerpoint/2010/main" val="451598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2">
            <a:extLst>
              <a:ext uri="{FF2B5EF4-FFF2-40B4-BE49-F238E27FC236}">
                <a16:creationId xmlns:a16="http://schemas.microsoft.com/office/drawing/2014/main" id="{41E18985-1F7B-F74D-897F-BF39B98AB0B4}"/>
              </a:ext>
            </a:extLst>
          </p:cNvPr>
          <p:cNvSpPr txBox="1"/>
          <p:nvPr/>
        </p:nvSpPr>
        <p:spPr>
          <a:xfrm>
            <a:off x="611560" y="548680"/>
            <a:ext cx="81770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/>
              <a:t>Panasonic</a:t>
            </a:r>
            <a:r>
              <a:rPr lang="ja-JP" altLang="en-US" sz="4000"/>
              <a:t> </a:t>
            </a:r>
            <a:r>
              <a:rPr lang="en-US" altLang="ja-JP" sz="4000" dirty="0"/>
              <a:t>Energy</a:t>
            </a:r>
            <a:r>
              <a:rPr lang="ja-JP" altLang="en-US" sz="4000"/>
              <a:t> </a:t>
            </a:r>
            <a:r>
              <a:rPr lang="en-US" altLang="ja-JP" sz="4000" dirty="0"/>
              <a:t>of</a:t>
            </a:r>
            <a:r>
              <a:rPr lang="ja-JP" altLang="en-US" sz="4000"/>
              <a:t> </a:t>
            </a:r>
            <a:r>
              <a:rPr lang="en-US" altLang="ja-JP" sz="4000" dirty="0"/>
              <a:t>North</a:t>
            </a:r>
            <a:r>
              <a:rPr lang="ja-JP" altLang="en-US" sz="4000"/>
              <a:t> </a:t>
            </a:r>
            <a:r>
              <a:rPr lang="en-US" altLang="ja-JP" sz="4000" dirty="0"/>
              <a:t>America</a:t>
            </a:r>
            <a:endParaRPr kumimoji="1" lang="ja-JP" altLang="en-US" sz="4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CD2FD1-4E77-064F-BE66-6C5166EF3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431769"/>
            <a:ext cx="8784976" cy="39944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6F5E5C-2B39-B24F-8EA8-1D4725D73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96752"/>
            <a:ext cx="1978886" cy="2600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698791-C680-D940-90AE-F7F5AFBE3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1" y="1431769"/>
            <a:ext cx="1073513" cy="137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62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コンテンツ プレースホルダー 3"/>
          <p:cNvGraphicFramePr>
            <a:graphicFrameLocks/>
          </p:cNvGraphicFramePr>
          <p:nvPr/>
        </p:nvGraphicFramePr>
        <p:xfrm>
          <a:off x="611560" y="1412778"/>
          <a:ext cx="7848870" cy="4536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9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709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Equipment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Model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Gases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Ranges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Units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Liquid injection device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M2A</a:t>
                      </a:r>
                      <a:r>
                        <a:rPr kumimoji="1" lang="ja-JP" altLang="en-US" sz="1400"/>
                        <a:t>（</a:t>
                      </a:r>
                      <a:r>
                        <a:rPr kumimoji="1" lang="en-US" altLang="ja-JP" sz="1400" dirty="0"/>
                        <a:t>IR Type</a:t>
                      </a:r>
                      <a:r>
                        <a:rPr kumimoji="1" lang="ja-JP" altLang="en-US" sz="1400"/>
                        <a:t>）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DMC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0-100</a:t>
                      </a:r>
                      <a:r>
                        <a:rPr kumimoji="1" lang="ja-JP" altLang="en-US" sz="1400" dirty="0"/>
                        <a:t>％</a:t>
                      </a:r>
                      <a:r>
                        <a:rPr kumimoji="1" lang="en-US" altLang="ja-JP" sz="1400" dirty="0"/>
                        <a:t>LEL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Liquid injection device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OX-5001-1017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O2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0-25VOL%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2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GNC Device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M2A</a:t>
                      </a:r>
                      <a:r>
                        <a:rPr kumimoji="1" lang="ja-JP" altLang="en-US" sz="1400"/>
                        <a:t>（</a:t>
                      </a:r>
                      <a:r>
                        <a:rPr kumimoji="1" lang="en-US" altLang="ja-JP" sz="1400" dirty="0"/>
                        <a:t>IR Type</a:t>
                      </a:r>
                      <a:r>
                        <a:rPr kumimoji="1" lang="ja-JP" altLang="en-US" sz="1400"/>
                        <a:t>）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DMC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0-100</a:t>
                      </a:r>
                      <a:r>
                        <a:rPr kumimoji="1" lang="ja-JP" altLang="en-US" sz="1400" dirty="0"/>
                        <a:t>％</a:t>
                      </a:r>
                      <a:r>
                        <a:rPr kumimoji="1" lang="en-US" altLang="ja-JP" sz="1400" dirty="0"/>
                        <a:t>LEL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GNC Device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OX-5001-1017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O2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0-25VOL%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Encapsulation device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GP-6001-1017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Xylene, Hexane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0-100</a:t>
                      </a:r>
                      <a:r>
                        <a:rPr kumimoji="1" lang="ja-JP" altLang="en-US" sz="1400" dirty="0"/>
                        <a:t>％</a:t>
                      </a:r>
                      <a:r>
                        <a:rPr kumimoji="1" lang="en-US" altLang="ja-JP" sz="1400" dirty="0"/>
                        <a:t>LEL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Coater machine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GP-5001-A2400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NMP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0-100</a:t>
                      </a:r>
                      <a:r>
                        <a:rPr kumimoji="1" lang="ja-JP" altLang="en-US" sz="1400" dirty="0"/>
                        <a:t>％</a:t>
                      </a:r>
                      <a:r>
                        <a:rPr kumimoji="1" lang="en-US" altLang="ja-JP" sz="1400" dirty="0"/>
                        <a:t>LEL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126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691680" y="548680"/>
            <a:ext cx="6011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Li-Ion Manufacturing Shipments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30161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362491" y="2078851"/>
            <a:ext cx="8310987" cy="5371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87111" y="539969"/>
            <a:ext cx="5942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dirty="0"/>
              <a:t>Gas sensor deterioration factors</a:t>
            </a:r>
            <a:endParaRPr kumimoji="1" lang="ja-JP" altLang="en-US" sz="3200" dirty="0"/>
          </a:p>
        </p:txBody>
      </p:sp>
      <p:sp>
        <p:nvSpPr>
          <p:cNvPr id="10" name="正方形/長方形 9"/>
          <p:cNvSpPr/>
          <p:nvPr/>
        </p:nvSpPr>
        <p:spPr>
          <a:xfrm>
            <a:off x="546346" y="1124744"/>
            <a:ext cx="82021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+mj-ea"/>
                <a:ea typeface="+mj-ea"/>
              </a:rPr>
              <a:t>In principle, the gas sensor detects gas by a chemical quantitative reaction.</a:t>
            </a:r>
          </a:p>
          <a:p>
            <a:r>
              <a:rPr lang="en-US" altLang="ja-JP" sz="1400" dirty="0">
                <a:latin typeface="+mj-ea"/>
                <a:ea typeface="+mj-ea"/>
              </a:rPr>
              <a:t>Contact with substances that are chemically harmful to the sensor</a:t>
            </a:r>
          </a:p>
          <a:p>
            <a:r>
              <a:rPr lang="en-US" altLang="ja-JP" sz="1400" dirty="0">
                <a:latin typeface="+mj-ea"/>
                <a:ea typeface="+mj-ea"/>
              </a:rPr>
              <a:t>Due to changes in the properties of sensor constituent materials due to long-term use</a:t>
            </a:r>
          </a:p>
          <a:p>
            <a:r>
              <a:rPr lang="en-US" altLang="ja-JP" sz="1400" dirty="0">
                <a:latin typeface="+mj-ea"/>
                <a:ea typeface="+mj-ea"/>
              </a:rPr>
              <a:t>Its sensitivity is gradual, but it deteriorates.</a:t>
            </a:r>
            <a:endParaRPr lang="ja-JP" altLang="en-US" sz="1400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3641" y="2616006"/>
            <a:ext cx="2734269" cy="132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62491" y="2131987"/>
            <a:ext cx="8269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/>
              <a:t>Sensitivity confirmation by regular inspection and regular replacement as preventive maintenance are required</a:t>
            </a:r>
            <a:endParaRPr kumimoji="1" lang="ja-JP" altLang="en-US" sz="14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3795" y="2616006"/>
            <a:ext cx="41223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Deterioration factors of constant potential electrolytic sensor</a:t>
            </a:r>
          </a:p>
          <a:p>
            <a:endParaRPr lang="en-US" altLang="ja-JP" sz="1400" dirty="0"/>
          </a:p>
          <a:p>
            <a:r>
              <a:rPr lang="en-US" altLang="ja-JP" sz="1400" dirty="0"/>
              <a:t>■ Working electrode [Reduction of surface area]</a:t>
            </a:r>
          </a:p>
          <a:p>
            <a:r>
              <a:rPr lang="en-US" altLang="ja-JP" sz="1400" dirty="0"/>
              <a:t>⇒ Impurity mixed (surface oxidation / dissolution)</a:t>
            </a:r>
          </a:p>
          <a:p>
            <a:r>
              <a:rPr lang="en-US" altLang="ja-JP" sz="1400" dirty="0"/>
              <a:t>⇒Long-term contact with reaction gas (surface oxidation)</a:t>
            </a:r>
          </a:p>
          <a:p>
            <a:endParaRPr lang="en-US" altLang="ja-JP" sz="1400" dirty="0"/>
          </a:p>
          <a:p>
            <a:r>
              <a:rPr lang="en-US" altLang="ja-JP" sz="1400" dirty="0"/>
              <a:t>■ Gas permeable membrane [Reduction of transmittance]</a:t>
            </a:r>
          </a:p>
          <a:p>
            <a:r>
              <a:rPr lang="en-US" altLang="ja-JP" sz="1400" dirty="0"/>
              <a:t>⇒ Adhesion of fine particles, oil misto, etc. (clogging)</a:t>
            </a:r>
          </a:p>
          <a:p>
            <a:r>
              <a:rPr lang="en-US" altLang="ja-JP" sz="1400" dirty="0"/>
              <a:t>⇒ Organic solvent vapor contact (decreased water repellency)</a:t>
            </a:r>
          </a:p>
          <a:p>
            <a:r>
              <a:rPr lang="en-US" altLang="ja-JP" sz="1400" dirty="0"/>
              <a:t>⇒ Pressure load (decreased water repellency)</a:t>
            </a:r>
          </a:p>
          <a:p>
            <a:endParaRPr lang="en-US" altLang="ja-JP" sz="1400" dirty="0"/>
          </a:p>
          <a:p>
            <a:r>
              <a:rPr lang="en-US" altLang="ja-JP" sz="1400" dirty="0"/>
              <a:t>■ Electrolyte [Reduction of liquid volume]</a:t>
            </a:r>
          </a:p>
          <a:p>
            <a:r>
              <a:rPr lang="en-US" altLang="ja-JP" sz="1400" dirty="0"/>
              <a:t>⇒ Dry air contact (electrode exposure)</a:t>
            </a:r>
            <a:endParaRPr kumimoji="1" lang="ja-JP" altLang="en-US" sz="1400" dirty="0"/>
          </a:p>
        </p:txBody>
      </p:sp>
      <p:sp>
        <p:nvSpPr>
          <p:cNvPr id="8" name="正方形/長方形 7"/>
          <p:cNvSpPr/>
          <p:nvPr/>
        </p:nvSpPr>
        <p:spPr>
          <a:xfrm>
            <a:off x="4697762" y="4353501"/>
            <a:ext cx="4572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200" dirty="0"/>
              <a:t>Deterioration factors of constant potential modulus sensor</a:t>
            </a:r>
          </a:p>
          <a:p>
            <a:endParaRPr lang="en-US" altLang="ja-JP" sz="1200" dirty="0"/>
          </a:p>
          <a:p>
            <a:r>
              <a:rPr lang="en-US" altLang="ja-JP" sz="1200" dirty="0"/>
              <a:t>■ Working electrode [Reduction of surface area]</a:t>
            </a:r>
          </a:p>
          <a:p>
            <a:r>
              <a:rPr lang="en-US" altLang="ja-JP" sz="1200" dirty="0"/>
              <a:t>⇒ Impurity mixed (surface oxidation / dissolution)</a:t>
            </a:r>
          </a:p>
          <a:p>
            <a:r>
              <a:rPr lang="en-US" altLang="ja-JP" sz="1200" dirty="0"/>
              <a:t>⇒Long-term contact with reaction gas (surface oxidation)</a:t>
            </a:r>
          </a:p>
          <a:p>
            <a:endParaRPr lang="en-US" altLang="ja-JP" sz="1200" dirty="0"/>
          </a:p>
          <a:p>
            <a:r>
              <a:rPr lang="en-US" altLang="ja-JP" sz="1200" dirty="0"/>
              <a:t>■ Gas permeable membrane [Reduction of transmittance]</a:t>
            </a:r>
          </a:p>
          <a:p>
            <a:r>
              <a:rPr lang="en-US" altLang="ja-JP" sz="1200" dirty="0"/>
              <a:t>⇒ Adhesion of fine particles, oil misto, etc. (clogging)</a:t>
            </a:r>
          </a:p>
          <a:p>
            <a:r>
              <a:rPr lang="en-US" altLang="ja-JP" sz="1200" dirty="0"/>
              <a:t>⇒ Organic solvent vapor contact (decreased water repellency)</a:t>
            </a:r>
          </a:p>
          <a:p>
            <a:r>
              <a:rPr lang="en-US" altLang="ja-JP" sz="1200" dirty="0"/>
              <a:t>⇒ Pressure load (decreased water repellency)</a:t>
            </a:r>
          </a:p>
          <a:p>
            <a:endParaRPr lang="en-US" altLang="ja-JP" sz="1200" dirty="0"/>
          </a:p>
          <a:p>
            <a:r>
              <a:rPr lang="en-US" altLang="ja-JP" sz="1200" dirty="0"/>
              <a:t>■ Electrolyte [Reduction of liquid volume]</a:t>
            </a:r>
          </a:p>
          <a:p>
            <a:r>
              <a:rPr lang="en-US" altLang="ja-JP" sz="1200" dirty="0"/>
              <a:t>⇒ Dry air contact (electrode exposure)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24126" y="3949181"/>
            <a:ext cx="1973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/>
              <a:t>Gas permeable membrane</a:t>
            </a:r>
            <a:endParaRPr kumimoji="1" lang="ja-JP" altLang="en-US" sz="1200" dirty="0"/>
          </a:p>
        </p:txBody>
      </p:sp>
      <p:pic>
        <p:nvPicPr>
          <p:cNvPr id="1028" name="Picture 4" descr="リストアイコン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3" y="3162509"/>
            <a:ext cx="149463" cy="1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リストアイコン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115" y="4749116"/>
            <a:ext cx="149463" cy="1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370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446930" y="539969"/>
            <a:ext cx="4222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dirty="0"/>
              <a:t>Need for maintenance</a:t>
            </a:r>
            <a:endParaRPr lang="ja-JP" altLang="en-US" sz="3200" dirty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36512" y="126876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solidFill>
                  <a:srgbClr val="000066"/>
                </a:solidFill>
                <a:latin typeface="+mj-ea"/>
                <a:ea typeface="+mj-ea"/>
              </a:rPr>
              <a:t>---------- Specificity of gas detector equipment ----------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627784" y="4542219"/>
            <a:ext cx="53091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1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To operate correctly in case of emergency</a:t>
            </a:r>
          </a:p>
          <a:p>
            <a:endParaRPr lang="en-US" altLang="ja-JP" sz="16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en-US" altLang="ja-JP" sz="1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Maintenance of functions and performance is extremely important</a:t>
            </a:r>
            <a:endParaRPr lang="ja-JP" altLang="en-US" sz="16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4393056" y="5918997"/>
            <a:ext cx="381851" cy="298579"/>
          </a:xfrm>
          <a:prstGeom prst="rightArrow">
            <a:avLst>
              <a:gd name="adj1" fmla="val 40843"/>
              <a:gd name="adj2" fmla="val 595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>
              <a:latin typeface="+mj-ea"/>
              <a:ea typeface="+mj-ea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707532" y="3729226"/>
            <a:ext cx="818494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■ The detection target is gas →</a:t>
            </a:r>
            <a:endParaRPr lang="en-US" altLang="ja-JP" sz="400" b="1" u="sng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ja-JP" sz="1600" b="1" dirty="0">
                <a:solidFill>
                  <a:srgbClr val="00B0F0"/>
                </a:solidFill>
                <a:latin typeface="+mj-ea"/>
                <a:ea typeface="+mj-ea"/>
              </a:rPr>
              <a:t>There is no operation inspection method other than gas introduction</a:t>
            </a:r>
            <a:endParaRPr lang="ja-JP" altLang="en-US" sz="1600" b="1" u="sng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378651" y="2014767"/>
            <a:ext cx="83866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■ The usage environment is complicated and diverse →</a:t>
            </a:r>
          </a:p>
          <a:p>
            <a:pPr algn="r"/>
            <a:r>
              <a:rPr lang="en-US" altLang="ja-JP" sz="1600" b="1" dirty="0">
                <a:solidFill>
                  <a:srgbClr val="00B0F0"/>
                </a:solidFill>
                <a:latin typeface="+mj-ea"/>
                <a:ea typeface="+mj-ea"/>
              </a:rPr>
              <a:t>There is a "difference" in the operating status (due to the environment)</a:t>
            </a:r>
            <a:endParaRPr lang="ja-JP" altLang="en-US" sz="1600" b="1" u="sng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707532" y="2852936"/>
            <a:ext cx="77529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■ Normally, it is in a standby state (it never operates) →</a:t>
            </a:r>
            <a:endParaRPr lang="en-US" altLang="ja-JP" sz="400" b="1" u="sng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ja-JP" b="1" dirty="0">
                <a:solidFill>
                  <a:srgbClr val="00B0F0"/>
                </a:solidFill>
                <a:latin typeface="+mj-ea"/>
                <a:ea typeface="+mj-ea"/>
              </a:rPr>
              <a:t>There is almost no opportunity to check the operation</a:t>
            </a:r>
            <a:endParaRPr lang="ja-JP" altLang="en-US" b="1" u="sng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467544" y="5589240"/>
            <a:ext cx="3528392" cy="9361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角丸四角形 26"/>
          <p:cNvSpPr/>
          <p:nvPr/>
        </p:nvSpPr>
        <p:spPr>
          <a:xfrm>
            <a:off x="5148064" y="5600234"/>
            <a:ext cx="2952328" cy="9361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rgbClr val="FF89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1507" y="5787639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Maintaining durability in continuous operation.</a:t>
            </a:r>
            <a:endParaRPr kumimoji="1" lang="ja-JP" altLang="en-US" sz="16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82359" y="5756388"/>
            <a:ext cx="2644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Regular inspection and maintenance</a:t>
            </a:r>
            <a:endParaRPr lang="ja-JP" altLang="en-US" sz="1600" dirty="0"/>
          </a:p>
        </p:txBody>
      </p:sp>
      <p:pic>
        <p:nvPicPr>
          <p:cNvPr id="2050" name="Picture 2" descr="C:\Users\2161\Desktop\長友作成ﾌｫﾙﾀﾞ\☆イラスト集\01.ポーズ\03.作業員⑥(ワンポイント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033" y="4401641"/>
            <a:ext cx="868743" cy="101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5E8470C-09D4-ED4A-9513-E6D510539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49" y="4348729"/>
            <a:ext cx="1617357" cy="115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181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583568" y="737108"/>
            <a:ext cx="7976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N-Methyl-2-pyrrolidinone(NMP)</a:t>
            </a:r>
            <a:r>
              <a:rPr lang="ja-JP" altLang="en-US" sz="2400" b="1" dirty="0"/>
              <a:t>　</a:t>
            </a:r>
            <a:r>
              <a:rPr lang="en-US" altLang="ja-JP" sz="2400" b="1" dirty="0"/>
              <a:t>Physical properties</a:t>
            </a:r>
            <a:endParaRPr kumimoji="1" lang="ja-JP" altLang="en-US" sz="24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1560" y="2564904"/>
            <a:ext cx="770275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ea"/>
              </a:rPr>
              <a:t>Chemical</a:t>
            </a:r>
            <a:r>
              <a:rPr lang="ja-JP" altLang="en-US" dirty="0">
                <a:latin typeface="+mn-ea"/>
              </a:rPr>
              <a:t> </a:t>
            </a:r>
            <a:r>
              <a:rPr lang="en-US" altLang="ja-JP" dirty="0">
                <a:latin typeface="+mn-ea"/>
              </a:rPr>
              <a:t>formula      : </a:t>
            </a:r>
            <a:r>
              <a:rPr kumimoji="1" lang="en-US" altLang="ja-JP" dirty="0">
                <a:latin typeface="+mn-ea"/>
              </a:rPr>
              <a:t>C5H9NO</a:t>
            </a:r>
          </a:p>
          <a:p>
            <a:r>
              <a:rPr lang="en-US" altLang="ja-JP" dirty="0">
                <a:latin typeface="+mn-ea"/>
              </a:rPr>
              <a:t>Molecular weight       : </a:t>
            </a:r>
            <a:r>
              <a:rPr kumimoji="1" lang="en-US" altLang="ja-JP" dirty="0">
                <a:latin typeface="+mn-ea"/>
              </a:rPr>
              <a:t>99.13</a:t>
            </a:r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Lower explosion limit : 0.9</a:t>
            </a:r>
            <a:r>
              <a:rPr lang="ja-JP" altLang="en-US" dirty="0">
                <a:latin typeface="+mn-ea"/>
              </a:rPr>
              <a:t> </a:t>
            </a:r>
            <a:r>
              <a:rPr lang="en-US" altLang="ja-JP" dirty="0">
                <a:latin typeface="+mn-ea"/>
              </a:rPr>
              <a:t>vol%</a:t>
            </a:r>
          </a:p>
          <a:p>
            <a:r>
              <a:rPr kumimoji="1" lang="en-US" altLang="ja-JP" dirty="0">
                <a:latin typeface="+mn-ea"/>
              </a:rPr>
              <a:t>Flash point               </a:t>
            </a:r>
            <a:r>
              <a:rPr lang="ja-JP" altLang="en-US" dirty="0">
                <a:latin typeface="+mn-ea"/>
              </a:rPr>
              <a:t> </a:t>
            </a:r>
            <a:r>
              <a:rPr lang="en-US" altLang="ja-JP" dirty="0">
                <a:latin typeface="+mn-ea"/>
              </a:rPr>
              <a:t>: 95 </a:t>
            </a:r>
            <a:r>
              <a:rPr lang="ja-JP" altLang="en-US" dirty="0">
                <a:latin typeface="+mn-ea"/>
              </a:rPr>
              <a:t>℃</a:t>
            </a:r>
            <a:endParaRPr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                                </a:t>
            </a:r>
            <a:r>
              <a:rPr lang="en-US" altLang="ja-JP" dirty="0">
                <a:latin typeface="+mn-ea"/>
              </a:rPr>
              <a:t>-&gt; Exceeding this may produce air and </a:t>
            </a:r>
          </a:p>
          <a:p>
            <a:r>
              <a:rPr lang="en-US" altLang="ja-JP" dirty="0">
                <a:latin typeface="+mn-ea"/>
              </a:rPr>
              <a:t>                                     explosive gas mixtures</a:t>
            </a:r>
          </a:p>
          <a:p>
            <a:r>
              <a:rPr lang="en-US" altLang="ja-JP" dirty="0">
                <a:latin typeface="+mn-ea"/>
              </a:rPr>
              <a:t>Boiling point</a:t>
            </a:r>
            <a:r>
              <a:rPr lang="ja-JP" altLang="en-US" dirty="0">
                <a:latin typeface="+mn-ea"/>
              </a:rPr>
              <a:t>              </a:t>
            </a:r>
            <a:r>
              <a:rPr lang="en-US" altLang="ja-JP" dirty="0">
                <a:latin typeface="+mn-ea"/>
              </a:rPr>
              <a:t>: 204 ℃</a:t>
            </a:r>
          </a:p>
          <a:p>
            <a:r>
              <a:rPr lang="en-US" altLang="ja-JP" dirty="0">
                <a:latin typeface="+mn-ea"/>
              </a:rPr>
              <a:t>Vapor pressure          : 66 Pa(25 </a:t>
            </a:r>
            <a:r>
              <a:rPr lang="ja-JP" altLang="en-US" dirty="0">
                <a:latin typeface="+mn-ea"/>
              </a:rPr>
              <a:t>℃</a:t>
            </a:r>
            <a:r>
              <a:rPr lang="en-US" altLang="ja-JP" dirty="0">
                <a:latin typeface="+mn-ea"/>
              </a:rPr>
              <a:t>) -&gt; 7 %LEL</a:t>
            </a:r>
          </a:p>
          <a:p>
            <a:r>
              <a:rPr lang="en-US" altLang="ja-JP" dirty="0">
                <a:latin typeface="+mn-ea"/>
              </a:rPr>
              <a:t>                                  3200Pa(=3.2kPa)-&gt;350 %LEL(3.15 vol%)</a:t>
            </a:r>
          </a:p>
          <a:p>
            <a:r>
              <a:rPr lang="en-US" altLang="ja-JP" dirty="0">
                <a:latin typeface="+mn-ea"/>
              </a:rPr>
              <a:t>Classification</a:t>
            </a:r>
            <a:r>
              <a:rPr lang="ja-JP" altLang="en-US" dirty="0">
                <a:latin typeface="+mn-ea"/>
              </a:rPr>
              <a:t>             </a:t>
            </a:r>
            <a:r>
              <a:rPr lang="en-US" altLang="ja-JP" dirty="0">
                <a:latin typeface="+mn-ea"/>
              </a:rPr>
              <a:t>: </a:t>
            </a:r>
            <a:r>
              <a:rPr kumimoji="1" lang="en-US" altLang="ja-JP" dirty="0">
                <a:latin typeface="+mn-ea"/>
              </a:rPr>
              <a:t>Corresponds to third petroleum</a:t>
            </a:r>
            <a:endParaRPr kumimoji="1" lang="ja-JP" altLang="en-US" dirty="0">
              <a:latin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2217" y="1500776"/>
            <a:ext cx="1656184" cy="169620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6591312" y="3239148"/>
            <a:ext cx="1361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Structure formula</a:t>
            </a:r>
            <a:endParaRPr kumimoji="1" lang="ja-JP" altLang="en-US" sz="1200" dirty="0"/>
          </a:p>
        </p:txBody>
      </p:sp>
      <p:sp>
        <p:nvSpPr>
          <p:cNvPr id="7" name="正方形/長方形 6"/>
          <p:cNvSpPr/>
          <p:nvPr/>
        </p:nvSpPr>
        <p:spPr>
          <a:xfrm>
            <a:off x="6228184" y="1409753"/>
            <a:ext cx="2088232" cy="2138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9" name="直線コネクタ 8"/>
          <p:cNvCxnSpPr/>
          <p:nvPr/>
        </p:nvCxnSpPr>
        <p:spPr>
          <a:xfrm>
            <a:off x="6228184" y="3206960"/>
            <a:ext cx="208823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33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2630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467544" y="836712"/>
            <a:ext cx="8189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Dimethyl carbonate(DMC)</a:t>
            </a:r>
            <a:r>
              <a:rPr kumimoji="1" lang="ja-JP" altLang="en-US" sz="2800" b="1" dirty="0"/>
              <a:t>　</a:t>
            </a:r>
            <a:r>
              <a:rPr kumimoji="1" lang="en-US" altLang="ja-JP" sz="2800" b="1" dirty="0"/>
              <a:t>Physical properties</a:t>
            </a:r>
            <a:endParaRPr kumimoji="1" lang="ja-JP" altLang="en-US" sz="28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99592" y="2541047"/>
            <a:ext cx="73304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ea"/>
              </a:rPr>
              <a:t>Chemical formula      : </a:t>
            </a:r>
            <a:r>
              <a:rPr kumimoji="1" lang="en-US" altLang="ja-JP" dirty="0">
                <a:latin typeface="+mn-ea"/>
              </a:rPr>
              <a:t>C3H6O3</a:t>
            </a:r>
          </a:p>
          <a:p>
            <a:r>
              <a:rPr lang="en-US" altLang="ja-JP" dirty="0">
                <a:latin typeface="+mn-ea"/>
              </a:rPr>
              <a:t>Molecular weight       : </a:t>
            </a:r>
            <a:r>
              <a:rPr kumimoji="1" lang="en-US" altLang="ja-JP" dirty="0">
                <a:latin typeface="+mn-ea"/>
              </a:rPr>
              <a:t>90.08</a:t>
            </a:r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Lower explosion limit : 4.2</a:t>
            </a:r>
            <a:r>
              <a:rPr lang="ja-JP" altLang="en-US" dirty="0">
                <a:latin typeface="+mn-ea"/>
              </a:rPr>
              <a:t> </a:t>
            </a:r>
            <a:r>
              <a:rPr lang="en-US" altLang="ja-JP" dirty="0">
                <a:latin typeface="+mn-ea"/>
              </a:rPr>
              <a:t>vol%</a:t>
            </a:r>
          </a:p>
          <a:p>
            <a:r>
              <a:rPr lang="en-US" altLang="ja-JP" dirty="0">
                <a:latin typeface="+mn-ea"/>
              </a:rPr>
              <a:t>Flash point</a:t>
            </a:r>
            <a:r>
              <a:rPr lang="ja-JP" altLang="en-US" dirty="0">
                <a:latin typeface="+mn-ea"/>
              </a:rPr>
              <a:t>                </a:t>
            </a:r>
            <a:r>
              <a:rPr lang="en-US" altLang="ja-JP" dirty="0">
                <a:latin typeface="+mn-ea"/>
              </a:rPr>
              <a:t>: 18 ℃</a:t>
            </a:r>
          </a:p>
          <a:p>
            <a:r>
              <a:rPr lang="en-US" altLang="ja-JP" dirty="0">
                <a:latin typeface="+mn-ea"/>
              </a:rPr>
              <a:t>                                 -&gt; Exceeding this may produce air and </a:t>
            </a:r>
          </a:p>
          <a:p>
            <a:r>
              <a:rPr lang="en-US" altLang="ja-JP" dirty="0">
                <a:latin typeface="+mn-ea"/>
              </a:rPr>
              <a:t>                                      explosive gas mixtures</a:t>
            </a:r>
          </a:p>
          <a:p>
            <a:r>
              <a:rPr lang="en-US" altLang="ja-JP" dirty="0">
                <a:latin typeface="+mn-ea"/>
              </a:rPr>
              <a:t>Boiling point            </a:t>
            </a:r>
            <a:r>
              <a:rPr lang="ja-JP" altLang="en-US" dirty="0">
                <a:latin typeface="+mn-ea"/>
              </a:rPr>
              <a:t>  </a:t>
            </a:r>
            <a:r>
              <a:rPr lang="en-US" altLang="ja-JP" dirty="0">
                <a:latin typeface="+mn-ea"/>
              </a:rPr>
              <a:t>: 90.2 ℃</a:t>
            </a:r>
          </a:p>
          <a:p>
            <a:r>
              <a:rPr lang="en-US" altLang="ja-JP" dirty="0">
                <a:latin typeface="+mn-ea"/>
              </a:rPr>
              <a:t>Vapor pressure          : 7.4 kPa(25 </a:t>
            </a:r>
            <a:r>
              <a:rPr lang="ja-JP" altLang="en-US" dirty="0">
                <a:latin typeface="+mn-ea"/>
              </a:rPr>
              <a:t>℃</a:t>
            </a:r>
            <a:r>
              <a:rPr lang="en-US" altLang="ja-JP" dirty="0">
                <a:latin typeface="+mn-ea"/>
              </a:rPr>
              <a:t>) -&gt; 173 %LEL(7.3 vol%)</a:t>
            </a:r>
          </a:p>
          <a:p>
            <a:r>
              <a:rPr lang="en-US" altLang="ja-JP" dirty="0">
                <a:latin typeface="+mn-ea"/>
              </a:rPr>
              <a:t>Classification</a:t>
            </a:r>
            <a:r>
              <a:rPr lang="ja-JP" altLang="en-US" dirty="0">
                <a:latin typeface="+mn-ea"/>
              </a:rPr>
              <a:t>             </a:t>
            </a:r>
            <a:r>
              <a:rPr lang="en-US" altLang="ja-JP" dirty="0">
                <a:latin typeface="+mn-ea"/>
              </a:rPr>
              <a:t>: Corresponds to first petroleum</a:t>
            </a:r>
            <a:endParaRPr kumimoji="1" lang="ja-JP" altLang="en-US" dirty="0">
              <a:latin typeface="+mn-ea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6660232" y="1412776"/>
            <a:ext cx="2088232" cy="2138582"/>
            <a:chOff x="6228184" y="1409753"/>
            <a:chExt cx="2088232" cy="2138582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6591312" y="3239148"/>
              <a:ext cx="1361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Structure formula</a:t>
              </a:r>
              <a:endParaRPr kumimoji="1" lang="ja-JP" altLang="en-US" sz="1200" dirty="0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6228184" y="1409753"/>
              <a:ext cx="2088232" cy="21385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8" name="直線コネクタ 7"/>
            <p:cNvCxnSpPr/>
            <p:nvPr/>
          </p:nvCxnSpPr>
          <p:spPr>
            <a:xfrm>
              <a:off x="6228184" y="3206960"/>
              <a:ext cx="20882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9800" y="1936882"/>
              <a:ext cx="1905000" cy="742950"/>
            </a:xfrm>
            <a:prstGeom prst="rect">
              <a:avLst/>
            </a:prstGeom>
          </p:spPr>
        </p:pic>
      </p:grpSp>
      <p:sp>
        <p:nvSpPr>
          <p:cNvPr id="5" name="スライド番号プレースホルダー 4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34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31872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39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9578</TotalTime>
  <Words>1983</Words>
  <Application>Microsoft Macintosh PowerPoint</Application>
  <PresentationFormat>On-screen Show (4:3)</PresentationFormat>
  <Paragraphs>453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 Unicode MS</vt:lpstr>
      <vt:lpstr>メイリオ</vt:lpstr>
      <vt:lpstr>Meiryo UI</vt:lpstr>
      <vt:lpstr>游ゴシック</vt:lpstr>
      <vt:lpstr>Arial</vt:lpstr>
      <vt:lpstr>Courier New</vt:lpstr>
      <vt:lpstr>Segoe UI</vt:lpstr>
      <vt:lpstr>Office ​​テーマ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理研計器株式会社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長友　崇</dc:creator>
  <cp:lastModifiedBy>Mike Johnson</cp:lastModifiedBy>
  <cp:revision>480</cp:revision>
  <cp:lastPrinted>2019-12-09T01:01:22Z</cp:lastPrinted>
  <dcterms:created xsi:type="dcterms:W3CDTF">2017-06-07T01:32:35Z</dcterms:created>
  <dcterms:modified xsi:type="dcterms:W3CDTF">2022-02-03T01:53:55Z</dcterms:modified>
</cp:coreProperties>
</file>