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7" r:id="rId13"/>
    <p:sldId id="268" r:id="rId14"/>
    <p:sldId id="269" r:id="rId15"/>
    <p:sldId id="276" r:id="rId16"/>
  </p:sldIdLst>
  <p:sldSz cx="13004800" cy="9753600"/>
  <p:notesSz cx="6858000" cy="9144000"/>
  <p:defaultTextStyle>
    <a:lvl1pPr algn="ctr" defTabSz="584200">
      <a:defRPr sz="3400">
        <a:latin typeface="+mn-lt"/>
        <a:ea typeface="+mn-ea"/>
        <a:cs typeface="+mn-cs"/>
        <a:sym typeface="Helvetica Light"/>
      </a:defRPr>
    </a:lvl1pPr>
    <a:lvl2pPr indent="228600" algn="ctr" defTabSz="584200">
      <a:defRPr sz="3400">
        <a:latin typeface="+mn-lt"/>
        <a:ea typeface="+mn-ea"/>
        <a:cs typeface="+mn-cs"/>
        <a:sym typeface="Helvetica Light"/>
      </a:defRPr>
    </a:lvl2pPr>
    <a:lvl3pPr indent="457200" algn="ctr" defTabSz="584200">
      <a:defRPr sz="3400">
        <a:latin typeface="+mn-lt"/>
        <a:ea typeface="+mn-ea"/>
        <a:cs typeface="+mn-cs"/>
        <a:sym typeface="Helvetica Light"/>
      </a:defRPr>
    </a:lvl3pPr>
    <a:lvl4pPr indent="685800" algn="ctr" defTabSz="584200">
      <a:defRPr sz="3400">
        <a:latin typeface="+mn-lt"/>
        <a:ea typeface="+mn-ea"/>
        <a:cs typeface="+mn-cs"/>
        <a:sym typeface="Helvetica Light"/>
      </a:defRPr>
    </a:lvl4pPr>
    <a:lvl5pPr indent="914400" algn="ctr" defTabSz="584200">
      <a:defRPr sz="3400">
        <a:latin typeface="+mn-lt"/>
        <a:ea typeface="+mn-ea"/>
        <a:cs typeface="+mn-cs"/>
        <a:sym typeface="Helvetica Light"/>
      </a:defRPr>
    </a:lvl5pPr>
    <a:lvl6pPr indent="1143000" algn="ctr" defTabSz="584200">
      <a:defRPr sz="3400">
        <a:latin typeface="+mn-lt"/>
        <a:ea typeface="+mn-ea"/>
        <a:cs typeface="+mn-cs"/>
        <a:sym typeface="Helvetica Light"/>
      </a:defRPr>
    </a:lvl6pPr>
    <a:lvl7pPr indent="1371600" algn="ctr" defTabSz="584200">
      <a:defRPr sz="3400">
        <a:latin typeface="+mn-lt"/>
        <a:ea typeface="+mn-ea"/>
        <a:cs typeface="+mn-cs"/>
        <a:sym typeface="Helvetica Light"/>
      </a:defRPr>
    </a:lvl7pPr>
    <a:lvl8pPr indent="1600200" algn="ctr" defTabSz="584200">
      <a:defRPr sz="3400">
        <a:latin typeface="+mn-lt"/>
        <a:ea typeface="+mn-ea"/>
        <a:cs typeface="+mn-cs"/>
        <a:sym typeface="Helvetica Light"/>
      </a:defRPr>
    </a:lvl8pPr>
    <a:lvl9pPr indent="1828800" algn="ctr" defTabSz="584200">
      <a:defRPr sz="34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95" d="100"/>
          <a:sy n="95" d="100"/>
        </p:scale>
        <p:origin x="-1368" y="-96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jpg"/><Relationship Id="rId2" Type="http://schemas.openxmlformats.org/officeDocument/2006/relationships/oleObject" Target="Corp%20Shares:Departments:Marketing:Portables:GX-6000:gx6000%20PID%20response%20factor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title>
      <c:tx>
        <c:rich>
          <a:bodyPr/>
          <a:lstStyle/>
          <a:p>
            <a:pPr>
              <a:defRPr sz="240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pPr>
            <a:r>
              <a:rPr lang="en-US" sz="240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RKI Annual Sales</a:t>
            </a:r>
          </a:p>
        </c:rich>
      </c:tx>
      <c:layout/>
      <c:overlay val="0"/>
      <c:spPr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c:spPr>
          <c:marker>
            <c:symbol val="circle"/>
            <c:size val="10"/>
            <c:spPr>
              <a:solidFill>
                <a:srgbClr val="3366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marker>
          <c:dPt>
            <c:idx val="18"/>
            <c:bubble3D val="0"/>
          </c:dPt>
          <c:dPt>
            <c:idx val="19"/>
            <c:bubble3D val="0"/>
          </c:dPt>
          <c:dLbls>
            <c:dLbl>
              <c:idx val="18"/>
              <c:layout>
                <c:manualLayout>
                  <c:x val="-0.0870113493064313"/>
                  <c:y val="-0.015165876777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605296343001261"/>
                  <c:y val="-0.0303319028249431"/>
                </c:manualLayout>
              </c:layout>
              <c:spPr/>
              <c:txPr>
                <a:bodyPr/>
                <a:lstStyle/>
                <a:p>
                  <a:pPr>
                    <a:defRPr b="0" i="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0.00880281690140845"/>
                  <c:y val="0.04043890094327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'[1]Annual Sales Line Chart (2015)'!$C$1:$W$1</c:f>
              <c:numCache>
                <c:formatCode>General</c:formatCode>
                <c:ptCount val="21"/>
                <c:pt idx="0">
                  <c:v>1995.0</c:v>
                </c:pt>
                <c:pt idx="1">
                  <c:v>1996.0</c:v>
                </c:pt>
                <c:pt idx="2">
                  <c:v>1997.0</c:v>
                </c:pt>
                <c:pt idx="3">
                  <c:v>1998.0</c:v>
                </c:pt>
                <c:pt idx="4">
                  <c:v>1999.0</c:v>
                </c:pt>
                <c:pt idx="5">
                  <c:v>2000.0</c:v>
                </c:pt>
                <c:pt idx="6">
                  <c:v>2001.0</c:v>
                </c:pt>
                <c:pt idx="7">
                  <c:v>2002.0</c:v>
                </c:pt>
                <c:pt idx="8">
                  <c:v>2003.0</c:v>
                </c:pt>
                <c:pt idx="9">
                  <c:v>2004.0</c:v>
                </c:pt>
                <c:pt idx="10">
                  <c:v>2005.0</c:v>
                </c:pt>
                <c:pt idx="11">
                  <c:v>2006.0</c:v>
                </c:pt>
                <c:pt idx="12">
                  <c:v>2007.0</c:v>
                </c:pt>
                <c:pt idx="13">
                  <c:v>2008.0</c:v>
                </c:pt>
                <c:pt idx="14">
                  <c:v>2009.0</c:v>
                </c:pt>
                <c:pt idx="15">
                  <c:v>2010.0</c:v>
                </c:pt>
                <c:pt idx="16">
                  <c:v>2011.0</c:v>
                </c:pt>
                <c:pt idx="17">
                  <c:v>2012.0</c:v>
                </c:pt>
                <c:pt idx="18">
                  <c:v>2013.0</c:v>
                </c:pt>
                <c:pt idx="19">
                  <c:v>2014.0</c:v>
                </c:pt>
                <c:pt idx="20">
                  <c:v>2015.0</c:v>
                </c:pt>
              </c:numCache>
            </c:numRef>
          </c:cat>
          <c:val>
            <c:numRef>
              <c:f>'[1]Annual Sales Line Chart (2015)'!$C$2:$W$2</c:f>
              <c:numCache>
                <c:formatCode>_(* #,##0_);_(* \(#,##0\);_(* "-"??_);_(@_)</c:formatCode>
                <c:ptCount val="21"/>
                <c:pt idx="0">
                  <c:v>3.378203E6</c:v>
                </c:pt>
                <c:pt idx="1">
                  <c:v>5.048573E6</c:v>
                </c:pt>
                <c:pt idx="2">
                  <c:v>5.937312E6</c:v>
                </c:pt>
                <c:pt idx="3">
                  <c:v>6.341895E6</c:v>
                </c:pt>
                <c:pt idx="4">
                  <c:v>5.679207E6</c:v>
                </c:pt>
                <c:pt idx="5">
                  <c:v>7.918165E6</c:v>
                </c:pt>
                <c:pt idx="6">
                  <c:v>8.56358E6</c:v>
                </c:pt>
                <c:pt idx="7">
                  <c:v>9.219543E6</c:v>
                </c:pt>
                <c:pt idx="8">
                  <c:v>9.438852E6</c:v>
                </c:pt>
                <c:pt idx="9">
                  <c:v>1.2444916E7</c:v>
                </c:pt>
                <c:pt idx="10">
                  <c:v>1.2640484E7</c:v>
                </c:pt>
                <c:pt idx="11">
                  <c:v>1.5911236E7</c:v>
                </c:pt>
                <c:pt idx="12">
                  <c:v>1.754877E7</c:v>
                </c:pt>
                <c:pt idx="13">
                  <c:v>1.9905495E7</c:v>
                </c:pt>
                <c:pt idx="14">
                  <c:v>1.800026E7</c:v>
                </c:pt>
                <c:pt idx="15" formatCode="#,##0">
                  <c:v>2.3890185E7</c:v>
                </c:pt>
                <c:pt idx="16" formatCode="#,##0">
                  <c:v>2.76139E7</c:v>
                </c:pt>
                <c:pt idx="17">
                  <c:v>2.9328899E7</c:v>
                </c:pt>
                <c:pt idx="18">
                  <c:v>3.3164535E7</c:v>
                </c:pt>
                <c:pt idx="19">
                  <c:v>3.5281888E7</c:v>
                </c:pt>
                <c:pt idx="20">
                  <c:v>3.3647978E7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93364376"/>
        <c:axId val="-2093317160"/>
      </c:lineChart>
      <c:catAx>
        <c:axId val="-2093364376"/>
        <c:scaling>
          <c:orientation val="minMax"/>
        </c:scaling>
        <c:delete val="0"/>
        <c:axPos val="b"/>
        <c:minorGridlines/>
        <c:numFmt formatCode="General" sourceLinked="1"/>
        <c:majorTickMark val="out"/>
        <c:minorTickMark val="none"/>
        <c:tickLblPos val="nextTo"/>
        <c:crossAx val="-2093317160"/>
        <c:crosses val="autoZero"/>
        <c:auto val="1"/>
        <c:lblAlgn val="ctr"/>
        <c:lblOffset val="100"/>
        <c:noMultiLvlLbl val="0"/>
      </c:catAx>
      <c:valAx>
        <c:axId val="-2093317160"/>
        <c:scaling>
          <c:orientation val="minMax"/>
          <c:max val="4.0E7"/>
        </c:scaling>
        <c:delete val="0"/>
        <c:axPos val="l"/>
        <c:majorGridlines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pPr>
            <a:endParaRPr lang="en-US"/>
          </a:p>
        </c:txPr>
        <c:crossAx val="-2093364376"/>
        <c:crosses val="autoZero"/>
        <c:crossBetween val="between"/>
      </c:valAx>
      <c:spPr>
        <a:blipFill rotWithShape="1">
          <a:blip xmlns:r="http://schemas.openxmlformats.org/officeDocument/2006/relationships" r:embed="rId1">
            <a:alphaModFix amt="10000"/>
          </a:blip>
          <a:stretch>
            <a:fillRect/>
          </a:stretch>
        </a:blipFill>
      </c:spPr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68680477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2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2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2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2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2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2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2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2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2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Bacharach acquires JW Instruments in 1965.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33 Service branches</a:t>
            </a:r>
          </a:p>
          <a:p>
            <a:pPr lvl="0">
              <a:defRPr sz="1800"/>
            </a:pPr>
            <a:r>
              <a:rPr sz="2200"/>
              <a:t>22 Sales offices</a:t>
            </a:r>
          </a:p>
          <a:p>
            <a:pPr lvl="0">
              <a:defRPr sz="1800"/>
            </a:pPr>
            <a:r>
              <a:rPr sz="2200"/>
              <a:t>Because of Riken’s ownership, RKI will not be acquired by another competitor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The golden era: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 GasTech and Riken Keiki both have similar philosophies of customer and employee focus.</a:t>
            </a:r>
          </a:p>
          <a:p>
            <a:pPr marL="716138" lvl="1" indent="-271638">
              <a:buSzPct val="75000"/>
              <a:buChar char="-"/>
              <a:defRPr sz="1800"/>
            </a:pPr>
            <a:r>
              <a:rPr sz="2200"/>
              <a:t>First  3 gas monitor, Model 1641</a:t>
            </a:r>
          </a:p>
          <a:p>
            <a:pPr marL="716138" lvl="1" indent="-271638">
              <a:buSzPct val="75000"/>
              <a:buChar char="-"/>
              <a:defRPr sz="1800"/>
            </a:pPr>
            <a:r>
              <a:rPr sz="2200"/>
              <a:t>First 4 gas belt worn monitor, GX-86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List price for a 4 gas monitor was $2,095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Instruments were larger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Customer applications were more relevant than compliance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GasTech is sold to Thermo Scientific</a:t>
            </a:r>
          </a:p>
          <a:p>
            <a:pPr lvl="0">
              <a:defRPr sz="1800"/>
            </a:pPr>
            <a:r>
              <a:rPr sz="2200"/>
              <a:t>Ken Johnson leaves GasTech to start KWJ Engineering</a:t>
            </a:r>
          </a:p>
          <a:p>
            <a:pPr lvl="0">
              <a:defRPr sz="1800"/>
            </a:pPr>
            <a:r>
              <a:rPr sz="2200"/>
              <a:t>Large culture change occurs within GasTech.  Profits became higher priority.</a:t>
            </a:r>
          </a:p>
          <a:p>
            <a:pPr lvl="0">
              <a:defRPr sz="1800"/>
            </a:pPr>
            <a:r>
              <a:rPr sz="2200"/>
              <a:t>	- new GasTech management under Thermo direction became profit driven.</a:t>
            </a:r>
          </a:p>
          <a:p>
            <a:pPr lvl="0">
              <a:defRPr sz="1800"/>
            </a:pPr>
            <a:r>
              <a:rPr sz="2200"/>
              <a:t>	- decided to design and develop without Riken Keiki to lower costs</a:t>
            </a:r>
          </a:p>
          <a:p>
            <a:pPr lvl="0">
              <a:defRPr sz="1800"/>
            </a:pPr>
            <a:r>
              <a:rPr sz="2200"/>
              <a:t>Riken product sales went from 60% of GasTech business down to 18%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Riken remains committed to Thermo GasTech. </a:t>
            </a:r>
          </a:p>
          <a:p>
            <a:pPr lvl="0">
              <a:defRPr sz="1800"/>
            </a:pPr>
            <a:r>
              <a:rPr sz="2200"/>
              <a:t>GX-94 becomes a defining moment.</a:t>
            </a:r>
          </a:p>
          <a:p>
            <a:pPr lvl="0">
              <a:defRPr sz="1800"/>
            </a:pPr>
            <a:r>
              <a:rPr sz="2200"/>
              <a:t>GasTech management decides not to carry the GX-94, and the Riken relationship ends</a:t>
            </a:r>
          </a:p>
          <a:p>
            <a:pPr lvl="0">
              <a:defRPr sz="1800"/>
            </a:pPr>
            <a:r>
              <a:rPr sz="2200"/>
              <a:t>Riken Keiki go into business with Bob Pellissier and Sandra Gallagher and create RKI Instruments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New age in gas detection: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The internet is invented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List price for a 4 gas monitor drops down to $695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Competitors begin sourcing from China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Compliance becomes more important motivator to customers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Competitive acquisitions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Riken refuses to source from China or jeopardize quality in order to lower prices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Many GasTech Employees matriculate to RKI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GasTech facilities are closed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Thermo Scientific discontinues all GasTech products</a:t>
            </a:r>
          </a:p>
          <a:p>
            <a:pPr marL="271638" lvl="0" indent="-271638">
              <a:buSzPct val="75000"/>
              <a:buChar char="-"/>
              <a:defRPr sz="1800"/>
            </a:pPr>
            <a:r>
              <a:rPr sz="2200"/>
              <a:t>RKI milestones</a:t>
            </a:r>
          </a:p>
          <a:p>
            <a:pPr marL="716138" lvl="1" indent="-271638">
              <a:buSzPct val="75000"/>
              <a:buChar char="-"/>
              <a:defRPr sz="1800"/>
            </a:pPr>
            <a:r>
              <a:rPr sz="2200"/>
              <a:t>First 6 gas monitor, Eagle</a:t>
            </a:r>
          </a:p>
          <a:p>
            <a:pPr marL="716138" lvl="1" indent="-271638">
              <a:buSzPct val="75000"/>
              <a:buChar char="-"/>
              <a:defRPr sz="1800"/>
            </a:pPr>
            <a:r>
              <a:rPr sz="2200"/>
              <a:t>First wrist worn monitor, Gaswatch</a:t>
            </a:r>
          </a:p>
          <a:p>
            <a:pPr marL="716138" lvl="1" indent="-271638">
              <a:buSzPct val="75000"/>
              <a:buChar char="-"/>
              <a:defRPr sz="1800"/>
            </a:pPr>
            <a:r>
              <a:rPr sz="2200"/>
              <a:t>Worlds smallest gas monitor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2578099" y="2447924"/>
            <a:ext cx="7848602" cy="2476501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78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2578099" y="4991100"/>
            <a:ext cx="7848602" cy="84772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228600" algn="ctr">
              <a:spcBef>
                <a:spcPts val="0"/>
              </a:spcBef>
              <a:buSzTx/>
              <a:buNone/>
              <a:defRPr sz="3000"/>
            </a:lvl2pPr>
            <a:lvl3pPr marL="0" indent="457200" algn="ctr">
              <a:spcBef>
                <a:spcPts val="0"/>
              </a:spcBef>
              <a:buSzTx/>
              <a:buNone/>
              <a:defRPr sz="3000"/>
            </a:lvl3pPr>
            <a:lvl4pPr marL="0" indent="685800" algn="ctr">
              <a:spcBef>
                <a:spcPts val="0"/>
              </a:spcBef>
              <a:buSzTx/>
              <a:buNone/>
              <a:defRPr sz="3000"/>
            </a:lvl4pPr>
            <a:lvl5pPr marL="0" indent="914400" algn="ctr">
              <a:spcBef>
                <a:spcPts val="0"/>
              </a:spcBef>
              <a:buSzTx/>
              <a:buNone/>
              <a:defRPr sz="3000"/>
            </a:lvl5pPr>
          </a:lstStyle>
          <a:p>
            <a:pPr lvl="0">
              <a:defRPr sz="1800"/>
            </a:pPr>
            <a:r>
              <a:rPr sz="3000"/>
              <a:t>Body Level One</a:t>
            </a:r>
          </a:p>
          <a:p>
            <a:pPr lvl="1">
              <a:defRPr sz="1800"/>
            </a:pPr>
            <a:r>
              <a:rPr sz="3000"/>
              <a:t>Body Level Two</a:t>
            </a:r>
          </a:p>
          <a:p>
            <a:pPr lvl="2">
              <a:defRPr sz="1800"/>
            </a:pPr>
            <a:r>
              <a:rPr sz="3000"/>
              <a:t>Body Level Three</a:t>
            </a:r>
          </a:p>
          <a:p>
            <a:pPr lvl="3">
              <a:defRPr sz="1800"/>
            </a:pPr>
            <a:r>
              <a:rPr sz="3000"/>
              <a:t>Body Level Four</a:t>
            </a:r>
          </a:p>
          <a:p>
            <a:pPr lvl="4">
              <a:defRPr sz="1800"/>
            </a:pPr>
            <a:r>
              <a:rPr sz="30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2578099" y="6257925"/>
            <a:ext cx="7848602" cy="1066801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78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2578099" y="7362825"/>
            <a:ext cx="7848602" cy="84772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228600" algn="ctr">
              <a:spcBef>
                <a:spcPts val="0"/>
              </a:spcBef>
              <a:buSzTx/>
              <a:buNone/>
              <a:defRPr sz="3000"/>
            </a:lvl2pPr>
            <a:lvl3pPr marL="0" indent="457200" algn="ctr">
              <a:spcBef>
                <a:spcPts val="0"/>
              </a:spcBef>
              <a:buSzTx/>
              <a:buNone/>
              <a:defRPr sz="3000"/>
            </a:lvl3pPr>
            <a:lvl4pPr marL="0" indent="685800" algn="ctr">
              <a:spcBef>
                <a:spcPts val="0"/>
              </a:spcBef>
              <a:buSzTx/>
              <a:buNone/>
              <a:defRPr sz="3000"/>
            </a:lvl4pPr>
            <a:lvl5pPr marL="0" indent="914400" algn="ctr">
              <a:spcBef>
                <a:spcPts val="0"/>
              </a:spcBef>
              <a:buSzTx/>
              <a:buNone/>
              <a:defRPr sz="3000"/>
            </a:lvl5pPr>
          </a:lstStyle>
          <a:p>
            <a:pPr lvl="0">
              <a:defRPr sz="1800"/>
            </a:pPr>
            <a:r>
              <a:rPr sz="3000"/>
              <a:t>Body Level One</a:t>
            </a:r>
          </a:p>
          <a:p>
            <a:pPr lvl="1">
              <a:defRPr sz="1800"/>
            </a:pPr>
            <a:r>
              <a:rPr sz="3000"/>
              <a:t>Body Level Two</a:t>
            </a:r>
          </a:p>
          <a:p>
            <a:pPr lvl="2">
              <a:defRPr sz="1800"/>
            </a:pPr>
            <a:r>
              <a:rPr sz="3000"/>
              <a:t>Body Level Three</a:t>
            </a:r>
          </a:p>
          <a:p>
            <a:pPr lvl="3">
              <a:defRPr sz="1800"/>
            </a:pPr>
            <a:r>
              <a:rPr sz="3000"/>
              <a:t>Body Level Four</a:t>
            </a:r>
          </a:p>
          <a:p>
            <a:pPr lvl="4">
              <a:defRPr sz="1800"/>
            </a:pPr>
            <a:r>
              <a:rPr sz="30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2578099" y="3638550"/>
            <a:ext cx="7848602" cy="24765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8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2339974" y="1695449"/>
            <a:ext cx="4000502" cy="2990851"/>
          </a:xfrm>
          <a:prstGeom prst="rect">
            <a:avLst/>
          </a:prstGeom>
        </p:spPr>
        <p:txBody>
          <a:bodyPr anchor="b"/>
          <a:lstStyle>
            <a:lvl1pPr>
              <a:defRPr sz="5800"/>
            </a:lvl1pPr>
          </a:lstStyle>
          <a:p>
            <a:pPr lvl="0">
              <a:defRPr sz="1800"/>
            </a:pPr>
            <a:r>
              <a:rPr sz="58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2339974" y="4791075"/>
            <a:ext cx="4000502" cy="307657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228600" algn="ctr">
              <a:spcBef>
                <a:spcPts val="0"/>
              </a:spcBef>
              <a:buSzTx/>
              <a:buNone/>
              <a:defRPr sz="3000"/>
            </a:lvl2pPr>
            <a:lvl3pPr marL="0" indent="457200" algn="ctr">
              <a:spcBef>
                <a:spcPts val="0"/>
              </a:spcBef>
              <a:buSzTx/>
              <a:buNone/>
              <a:defRPr sz="3000"/>
            </a:lvl3pPr>
            <a:lvl4pPr marL="0" indent="685800" algn="ctr">
              <a:spcBef>
                <a:spcPts val="0"/>
              </a:spcBef>
              <a:buSzTx/>
              <a:buNone/>
              <a:defRPr sz="3000"/>
            </a:lvl4pPr>
            <a:lvl5pPr marL="0" indent="914400" algn="ctr">
              <a:spcBef>
                <a:spcPts val="0"/>
              </a:spcBef>
              <a:buSzTx/>
              <a:buNone/>
              <a:defRPr sz="3000"/>
            </a:lvl5pPr>
          </a:lstStyle>
          <a:p>
            <a:pPr lvl="0">
              <a:defRPr sz="1800"/>
            </a:pPr>
            <a:r>
              <a:rPr sz="3000"/>
              <a:t>Body Level One</a:t>
            </a:r>
          </a:p>
          <a:p>
            <a:pPr lvl="1">
              <a:defRPr sz="1800"/>
            </a:pPr>
            <a:r>
              <a:rPr sz="3000"/>
              <a:t>Body Level Two</a:t>
            </a:r>
          </a:p>
          <a:p>
            <a:pPr lvl="2">
              <a:defRPr sz="1800"/>
            </a:pPr>
            <a:r>
              <a:rPr sz="3000"/>
              <a:t>Body Level Three</a:t>
            </a:r>
          </a:p>
          <a:p>
            <a:pPr lvl="3">
              <a:defRPr sz="1800"/>
            </a:pPr>
            <a:r>
              <a:rPr sz="3000"/>
              <a:t>Body Level Four</a:t>
            </a:r>
          </a:p>
          <a:p>
            <a:pPr lvl="4">
              <a:defRPr sz="1800"/>
            </a:pPr>
            <a:r>
              <a:rPr sz="30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8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8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400"/>
              <a:t>Body Level One</a:t>
            </a:r>
          </a:p>
          <a:p>
            <a:pPr lvl="1">
              <a:defRPr sz="1800"/>
            </a:pPr>
            <a:r>
              <a:rPr sz="3400"/>
              <a:t>Body Level Two</a:t>
            </a:r>
          </a:p>
          <a:p>
            <a:pPr lvl="2">
              <a:defRPr sz="1800"/>
            </a:pPr>
            <a:r>
              <a:rPr sz="3400"/>
              <a:t>Body Level Three</a:t>
            </a:r>
          </a:p>
          <a:p>
            <a:pPr lvl="3">
              <a:defRPr sz="1800"/>
            </a:pPr>
            <a:r>
              <a:rPr sz="3400"/>
              <a:t>Body Level Four</a:t>
            </a:r>
          </a:p>
          <a:p>
            <a:pPr lvl="4">
              <a:defRPr sz="1800"/>
            </a:pPr>
            <a:r>
              <a:rPr sz="34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8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2339974" y="3171825"/>
            <a:ext cx="4000502" cy="4714876"/>
          </a:xfrm>
          <a:prstGeom prst="rect">
            <a:avLst/>
          </a:prstGeom>
        </p:spPr>
        <p:txBody>
          <a:bodyPr/>
          <a:lstStyle>
            <a:lvl1pPr marL="318407" indent="-318407">
              <a:spcBef>
                <a:spcPts val="3200"/>
              </a:spcBef>
              <a:defRPr sz="2600"/>
            </a:lvl1pPr>
            <a:lvl2pPr marL="661307" indent="-318407">
              <a:spcBef>
                <a:spcPts val="3200"/>
              </a:spcBef>
              <a:defRPr sz="2600"/>
            </a:lvl2pPr>
            <a:lvl3pPr marL="1004207" indent="-318407">
              <a:spcBef>
                <a:spcPts val="3200"/>
              </a:spcBef>
              <a:defRPr sz="2600"/>
            </a:lvl3pPr>
            <a:lvl4pPr marL="1347107" indent="-318407">
              <a:spcBef>
                <a:spcPts val="3200"/>
              </a:spcBef>
              <a:defRPr sz="2600"/>
            </a:lvl4pPr>
            <a:lvl5pPr marL="1690007" indent="-318407">
              <a:spcBef>
                <a:spcPts val="3200"/>
              </a:spcBef>
              <a:defRPr sz="2600"/>
            </a:lvl5pPr>
          </a:lstStyle>
          <a:p>
            <a:pPr lvl="0">
              <a:defRPr sz="1800"/>
            </a:pPr>
            <a:r>
              <a:rPr sz="2600"/>
              <a:t>Body Level One</a:t>
            </a:r>
          </a:p>
          <a:p>
            <a:pPr lvl="1">
              <a:defRPr sz="1800"/>
            </a:pPr>
            <a:r>
              <a:rPr sz="2600"/>
              <a:t>Body Level Two</a:t>
            </a:r>
          </a:p>
          <a:p>
            <a:pPr lvl="2">
              <a:defRPr sz="1800"/>
            </a:pPr>
            <a:r>
              <a:rPr sz="2600"/>
              <a:t>Body Level Three</a:t>
            </a:r>
          </a:p>
          <a:p>
            <a:pPr lvl="3">
              <a:defRPr sz="1800"/>
            </a:pPr>
            <a:r>
              <a:rPr sz="2600"/>
              <a:t>Body Level Four</a:t>
            </a:r>
          </a:p>
          <a:p>
            <a:pPr lvl="4">
              <a:defRPr sz="1800"/>
            </a:pPr>
            <a:r>
              <a:rPr sz="26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2339974" y="2171699"/>
            <a:ext cx="8324852" cy="54102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400"/>
              <a:t>Body Level One</a:t>
            </a:r>
          </a:p>
          <a:p>
            <a:pPr lvl="1">
              <a:defRPr sz="1800"/>
            </a:pPr>
            <a:r>
              <a:rPr sz="3400"/>
              <a:t>Body Level Two</a:t>
            </a:r>
          </a:p>
          <a:p>
            <a:pPr lvl="2">
              <a:defRPr sz="1800"/>
            </a:pPr>
            <a:r>
              <a:rPr sz="3400"/>
              <a:t>Body Level Three</a:t>
            </a:r>
          </a:p>
          <a:p>
            <a:pPr lvl="3">
              <a:defRPr sz="1800"/>
            </a:pPr>
            <a:r>
              <a:rPr sz="3400"/>
              <a:t>Body Level Four</a:t>
            </a:r>
          </a:p>
          <a:p>
            <a:pPr lvl="4">
              <a:defRPr sz="1800"/>
            </a:pPr>
            <a:r>
              <a:rPr sz="34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2339974" y="1552574"/>
            <a:ext cx="8324852" cy="16192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78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2339974" y="3171825"/>
            <a:ext cx="8324852" cy="47148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400"/>
              <a:t>Body Level One</a:t>
            </a:r>
          </a:p>
          <a:p>
            <a:pPr lvl="1">
              <a:defRPr sz="1800"/>
            </a:pPr>
            <a:r>
              <a:rPr sz="3400"/>
              <a:t>Body Level Two</a:t>
            </a:r>
          </a:p>
          <a:p>
            <a:pPr lvl="2">
              <a:defRPr sz="1800"/>
            </a:pPr>
            <a:r>
              <a:rPr sz="3400"/>
              <a:t>Body Level Three</a:t>
            </a:r>
          </a:p>
          <a:p>
            <a:pPr lvl="3">
              <a:defRPr sz="1800"/>
            </a:pPr>
            <a:r>
              <a:rPr sz="3400"/>
              <a:t>Body Level Four</a:t>
            </a:r>
          </a:p>
          <a:p>
            <a:pPr lvl="4">
              <a:defRPr sz="1800"/>
            </a:pPr>
            <a:r>
              <a:rPr sz="34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defRPr sz="78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78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78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78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78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78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78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78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7800">
          <a:latin typeface="+mn-lt"/>
          <a:ea typeface="+mn-ea"/>
          <a:cs typeface="+mn-cs"/>
          <a:sym typeface="Helvetica Light"/>
        </a:defRPr>
      </a:lvl9pPr>
    </p:titleStyle>
    <p:bodyStyle>
      <a:lvl1pPr marL="419805" indent="-419805" defTabSz="584200">
        <a:spcBef>
          <a:spcPts val="4200"/>
        </a:spcBef>
        <a:buSzPct val="75000"/>
        <a:buChar char="•"/>
        <a:defRPr sz="3400">
          <a:latin typeface="+mn-lt"/>
          <a:ea typeface="+mn-ea"/>
          <a:cs typeface="+mn-cs"/>
          <a:sym typeface="Helvetica Light"/>
        </a:defRPr>
      </a:lvl1pPr>
      <a:lvl2pPr marL="864305" indent="-419805" defTabSz="584200">
        <a:spcBef>
          <a:spcPts val="4200"/>
        </a:spcBef>
        <a:buSzPct val="75000"/>
        <a:buChar char="•"/>
        <a:defRPr sz="3400">
          <a:latin typeface="+mn-lt"/>
          <a:ea typeface="+mn-ea"/>
          <a:cs typeface="+mn-cs"/>
          <a:sym typeface="Helvetica Light"/>
        </a:defRPr>
      </a:lvl2pPr>
      <a:lvl3pPr marL="1308805" indent="-419805" defTabSz="584200">
        <a:spcBef>
          <a:spcPts val="4200"/>
        </a:spcBef>
        <a:buSzPct val="75000"/>
        <a:buChar char="•"/>
        <a:defRPr sz="3400">
          <a:latin typeface="+mn-lt"/>
          <a:ea typeface="+mn-ea"/>
          <a:cs typeface="+mn-cs"/>
          <a:sym typeface="Helvetica Light"/>
        </a:defRPr>
      </a:lvl3pPr>
      <a:lvl4pPr marL="1753305" indent="-419805" defTabSz="584200">
        <a:spcBef>
          <a:spcPts val="4200"/>
        </a:spcBef>
        <a:buSzPct val="75000"/>
        <a:buChar char="•"/>
        <a:defRPr sz="3400">
          <a:latin typeface="+mn-lt"/>
          <a:ea typeface="+mn-ea"/>
          <a:cs typeface="+mn-cs"/>
          <a:sym typeface="Helvetica Light"/>
        </a:defRPr>
      </a:lvl4pPr>
      <a:lvl5pPr marL="2197805" indent="-419805" defTabSz="584200">
        <a:spcBef>
          <a:spcPts val="4200"/>
        </a:spcBef>
        <a:buSzPct val="75000"/>
        <a:buChar char="•"/>
        <a:defRPr sz="3400">
          <a:latin typeface="+mn-lt"/>
          <a:ea typeface="+mn-ea"/>
          <a:cs typeface="+mn-cs"/>
          <a:sym typeface="Helvetica Light"/>
        </a:defRPr>
      </a:lvl5pPr>
      <a:lvl6pPr marL="2642305" indent="-419805" defTabSz="584200">
        <a:spcBef>
          <a:spcPts val="4200"/>
        </a:spcBef>
        <a:buSzPct val="75000"/>
        <a:buChar char="•"/>
        <a:defRPr sz="3400">
          <a:latin typeface="+mn-lt"/>
          <a:ea typeface="+mn-ea"/>
          <a:cs typeface="+mn-cs"/>
          <a:sym typeface="Helvetica Light"/>
        </a:defRPr>
      </a:lvl6pPr>
      <a:lvl7pPr marL="3086805" indent="-419805" defTabSz="584200">
        <a:spcBef>
          <a:spcPts val="4200"/>
        </a:spcBef>
        <a:buSzPct val="75000"/>
        <a:buChar char="•"/>
        <a:defRPr sz="3400">
          <a:latin typeface="+mn-lt"/>
          <a:ea typeface="+mn-ea"/>
          <a:cs typeface="+mn-cs"/>
          <a:sym typeface="Helvetica Light"/>
        </a:defRPr>
      </a:lvl7pPr>
      <a:lvl8pPr marL="3531305" indent="-419805" defTabSz="584200">
        <a:spcBef>
          <a:spcPts val="4200"/>
        </a:spcBef>
        <a:buSzPct val="75000"/>
        <a:buChar char="•"/>
        <a:defRPr sz="3400">
          <a:latin typeface="+mn-lt"/>
          <a:ea typeface="+mn-ea"/>
          <a:cs typeface="+mn-cs"/>
          <a:sym typeface="Helvetica Light"/>
        </a:defRPr>
      </a:lvl8pPr>
      <a:lvl9pPr marL="3975805" indent="-419805" defTabSz="584200">
        <a:spcBef>
          <a:spcPts val="4200"/>
        </a:spcBef>
        <a:buSzPct val="75000"/>
        <a:buChar char="•"/>
        <a:defRPr sz="34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7.jpeg"/><Relationship Id="rId10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9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gif"/><Relationship Id="rId12" Type="http://schemas.openxmlformats.org/officeDocument/2006/relationships/image" Target="../media/image31.png"/><Relationship Id="rId13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gif"/><Relationship Id="rId4" Type="http://schemas.openxmlformats.org/officeDocument/2006/relationships/image" Target="../media/image9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gif"/><Relationship Id="rId9" Type="http://schemas.openxmlformats.org/officeDocument/2006/relationships/image" Target="../media/image28.png"/><Relationship Id="rId10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Argus-Hazco-48x18-bannerB[10]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5599" y="2711500"/>
            <a:ext cx="9753602" cy="4330600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1282985" y="5054182"/>
            <a:ext cx="6142775" cy="1987918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first-lel-senso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82078" y="1618086"/>
            <a:ext cx="9440644" cy="6517428"/>
          </a:xfrm>
          <a:prstGeom prst="rect">
            <a:avLst/>
          </a:prstGeom>
          <a:ln w="3175">
            <a:miter lim="400000"/>
          </a:ln>
        </p:spPr>
      </p:pic>
      <p:sp>
        <p:nvSpPr>
          <p:cNvPr id="35" name="Shape 35"/>
          <p:cNvSpPr/>
          <p:nvPr/>
        </p:nvSpPr>
        <p:spPr>
          <a:xfrm>
            <a:off x="3986326" y="7936786"/>
            <a:ext cx="5032148" cy="5969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First Catalytic LEL Sensor</a:t>
            </a:r>
          </a:p>
        </p:txBody>
      </p:sp>
      <p:sp>
        <p:nvSpPr>
          <p:cNvPr id="36" name="Shape 36"/>
          <p:cNvSpPr/>
          <p:nvPr/>
        </p:nvSpPr>
        <p:spPr>
          <a:xfrm>
            <a:off x="5977788" y="8490181"/>
            <a:ext cx="1049224" cy="5969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1926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1" animBg="1" advAuto="0"/>
      <p:bldP spid="36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woodbox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58960" y="527635"/>
            <a:ext cx="6686880" cy="7591538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41" name="Group 41"/>
          <p:cNvGrpSpPr/>
          <p:nvPr/>
        </p:nvGrpSpPr>
        <p:grpSpPr>
          <a:xfrm>
            <a:off x="2970085" y="7936786"/>
            <a:ext cx="7064630" cy="1150296"/>
            <a:chOff x="0" y="0"/>
            <a:chExt cx="7064629" cy="1150295"/>
          </a:xfrm>
        </p:grpSpPr>
        <p:sp>
          <p:nvSpPr>
            <p:cNvPr id="39" name="Shape 39"/>
            <p:cNvSpPr/>
            <p:nvPr/>
          </p:nvSpPr>
          <p:spPr>
            <a:xfrm>
              <a:off x="-1" y="0"/>
              <a:ext cx="7064630" cy="5969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/>
            <a:p>
              <a:pPr lvl="0">
                <a:defRPr sz="1800"/>
              </a:pPr>
              <a:r>
                <a:rPr sz="3400"/>
                <a:t>First LEL Monitor introduced in 1927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2684068" y="553395"/>
              <a:ext cx="1696492" cy="5969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/>
            <a:p>
              <a:pPr lvl="0">
                <a:defRPr sz="1800"/>
              </a:pPr>
              <a:r>
                <a:rPr sz="3400"/>
                <a:t>Model B</a:t>
              </a: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5"/>
          <p:cNvGrpSpPr/>
          <p:nvPr/>
        </p:nvGrpSpPr>
        <p:grpSpPr>
          <a:xfrm>
            <a:off x="-75441" y="1327150"/>
            <a:ext cx="4773060" cy="8505507"/>
            <a:chOff x="0" y="0"/>
            <a:chExt cx="4773059" cy="8505506"/>
          </a:xfrm>
        </p:grpSpPr>
        <p:pic>
          <p:nvPicPr>
            <p:cNvPr id="43" name="Oliver-johnson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1381302"/>
              <a:ext cx="4773060" cy="7124205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44" name="Shape 44"/>
            <p:cNvSpPr/>
            <p:nvPr/>
          </p:nvSpPr>
          <p:spPr>
            <a:xfrm>
              <a:off x="574290" y="0"/>
              <a:ext cx="3624479" cy="5969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/>
            <a:p>
              <a:pPr lvl="0">
                <a:defRPr sz="1800"/>
              </a:pPr>
              <a:r>
                <a:rPr sz="3400"/>
                <a:t>Dr. Oliver Johnson</a:t>
              </a:r>
            </a:p>
          </p:txBody>
        </p:sp>
      </p:grpSp>
      <p:sp>
        <p:nvSpPr>
          <p:cNvPr id="46" name="Shape 46"/>
          <p:cNvSpPr/>
          <p:nvPr/>
        </p:nvSpPr>
        <p:spPr>
          <a:xfrm>
            <a:off x="4079308" y="3151549"/>
            <a:ext cx="8680426" cy="26797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Developed first catalytic LEL sensor in 1926</a:t>
            </a:r>
          </a:p>
          <a:p>
            <a:pPr lvl="0">
              <a:defRPr sz="1800"/>
            </a:pPr>
            <a:r>
              <a:rPr sz="3400"/>
              <a:t>Founder of JW Instruments</a:t>
            </a:r>
          </a:p>
          <a:p>
            <a:pPr lvl="0">
              <a:defRPr sz="1800"/>
            </a:pPr>
            <a:r>
              <a:rPr sz="3400"/>
              <a:t>JW Instruments purchased by Bacharach</a:t>
            </a:r>
          </a:p>
          <a:p>
            <a:pPr lvl="0">
              <a:defRPr sz="1800"/>
            </a:pPr>
            <a:r>
              <a:rPr sz="3400"/>
              <a:t>Ken Johnson’s father</a:t>
            </a:r>
          </a:p>
          <a:p>
            <a:pPr lvl="0">
              <a:defRPr sz="1800"/>
            </a:pPr>
            <a:r>
              <a:rPr sz="3400"/>
              <a:t>Bob Pellissier’s grandfather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1" build="p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2"/>
          <p:cNvGrpSpPr/>
          <p:nvPr/>
        </p:nvGrpSpPr>
        <p:grpSpPr>
          <a:xfrm>
            <a:off x="7659965" y="1475380"/>
            <a:ext cx="5441359" cy="8727160"/>
            <a:chOff x="0" y="0"/>
            <a:chExt cx="5441357" cy="8727158"/>
          </a:xfrm>
        </p:grpSpPr>
        <p:pic>
          <p:nvPicPr>
            <p:cNvPr id="50" name="Ken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1522309"/>
              <a:ext cx="5441358" cy="7204850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51" name="Shape 51"/>
            <p:cNvSpPr/>
            <p:nvPr/>
          </p:nvSpPr>
          <p:spPr>
            <a:xfrm>
              <a:off x="1416020" y="0"/>
              <a:ext cx="2609318" cy="5969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/>
            <a:p>
              <a:pPr lvl="0">
                <a:defRPr sz="1800"/>
              </a:pPr>
              <a:r>
                <a:rPr sz="3400"/>
                <a:t>Ken Johnson</a:t>
              </a:r>
            </a:p>
          </p:txBody>
        </p:sp>
      </p:grpSp>
      <p:sp>
        <p:nvSpPr>
          <p:cNvPr id="53" name="Shape 53"/>
          <p:cNvSpPr/>
          <p:nvPr/>
        </p:nvSpPr>
        <p:spPr>
          <a:xfrm>
            <a:off x="1193482" y="3151549"/>
            <a:ext cx="6575839" cy="26797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Founder of GasTech</a:t>
            </a:r>
          </a:p>
          <a:p>
            <a:pPr lvl="0">
              <a:defRPr sz="1800"/>
            </a:pPr>
            <a:r>
              <a:rPr sz="3400"/>
              <a:t>Designed many instruments with JW Instruments and GasTech</a:t>
            </a:r>
          </a:p>
          <a:p>
            <a:pPr lvl="0">
              <a:defRPr sz="1800"/>
            </a:pPr>
            <a:r>
              <a:rPr sz="3400"/>
              <a:t>Established the Riken Keiki relationship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4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1" build="p" animBg="1" advAuto="0"/>
      <p:bldP spid="53" grpId="2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7"/>
          <p:cNvGrpSpPr/>
          <p:nvPr/>
        </p:nvGrpSpPr>
        <p:grpSpPr>
          <a:xfrm>
            <a:off x="2375655" y="4400550"/>
            <a:ext cx="8253490" cy="774701"/>
            <a:chOff x="0" y="0"/>
            <a:chExt cx="8253488" cy="774700"/>
          </a:xfrm>
        </p:grpSpPr>
        <p:sp>
          <p:nvSpPr>
            <p:cNvPr id="55" name="Shape 55"/>
            <p:cNvSpPr/>
            <p:nvPr/>
          </p:nvSpPr>
          <p:spPr>
            <a:xfrm>
              <a:off x="0" y="0"/>
              <a:ext cx="8253489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2200"/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x="3602132" y="177800"/>
              <a:ext cx="1049224" cy="5969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/>
            <a:p>
              <a:pPr lvl="0">
                <a:defRPr sz="1800"/>
              </a:pPr>
              <a:r>
                <a:rPr sz="3400"/>
                <a:t>1971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2429811" y="3011678"/>
            <a:ext cx="3385849" cy="4849504"/>
            <a:chOff x="0" y="0"/>
            <a:chExt cx="3385848" cy="4849503"/>
          </a:xfrm>
        </p:grpSpPr>
        <p:grpSp>
          <p:nvGrpSpPr>
            <p:cNvPr id="60" name="Group 60"/>
            <p:cNvGrpSpPr/>
            <p:nvPr/>
          </p:nvGrpSpPr>
          <p:grpSpPr>
            <a:xfrm>
              <a:off x="0" y="0"/>
              <a:ext cx="3385849" cy="4230486"/>
              <a:chOff x="0" y="0"/>
              <a:chExt cx="3385848" cy="4230485"/>
            </a:xfrm>
          </p:grpSpPr>
          <p:pic>
            <p:nvPicPr>
              <p:cNvPr id="58" name="Ken1.jpg"/>
              <p:cNvPicPr/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778524" y="1694887"/>
                <a:ext cx="1828801" cy="2535599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  <p:pic>
            <p:nvPicPr>
              <p:cNvPr id="59" name="gastech-_-trusted-name_maroon.png"/>
              <p:cNvPicPr/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3385849" cy="1004103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</p:grpSp>
        <p:sp>
          <p:nvSpPr>
            <p:cNvPr id="61" name="Shape 61"/>
            <p:cNvSpPr/>
            <p:nvPr/>
          </p:nvSpPr>
          <p:spPr>
            <a:xfrm>
              <a:off x="944240" y="4481203"/>
              <a:ext cx="1497369" cy="3683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1900"/>
              </a:lvl1pPr>
            </a:lstStyle>
            <a:p>
              <a:pPr lvl="0">
                <a:defRPr sz="1800"/>
              </a:pPr>
              <a:r>
                <a:rPr sz="1900"/>
                <a:t>Ken Johnson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8712399" y="2899648"/>
            <a:ext cx="1922068" cy="4961534"/>
            <a:chOff x="0" y="0"/>
            <a:chExt cx="1922066" cy="4961533"/>
          </a:xfrm>
        </p:grpSpPr>
        <p:grpSp>
          <p:nvGrpSpPr>
            <p:cNvPr id="65" name="Group 65"/>
            <p:cNvGrpSpPr/>
            <p:nvPr/>
          </p:nvGrpSpPr>
          <p:grpSpPr>
            <a:xfrm>
              <a:off x="0" y="0"/>
              <a:ext cx="1922067" cy="4454546"/>
              <a:chOff x="0" y="0"/>
              <a:chExt cx="1922066" cy="4454545"/>
            </a:xfrm>
          </p:grpSpPr>
          <p:pic>
            <p:nvPicPr>
              <p:cNvPr id="63" name="RK Illustrator.pdf"/>
              <p:cNvPicPr/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46633" y="0"/>
                <a:ext cx="1828801" cy="1247776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  <p:pic>
            <p:nvPicPr>
              <p:cNvPr id="64" name="nakajima.jpg"/>
              <p:cNvPicPr/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0" y="1714500"/>
                <a:ext cx="1922067" cy="2740046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</p:grpSp>
        <p:sp>
          <p:nvSpPr>
            <p:cNvPr id="66" name="Shape 66"/>
            <p:cNvSpPr/>
            <p:nvPr/>
          </p:nvSpPr>
          <p:spPr>
            <a:xfrm>
              <a:off x="29323" y="4593233"/>
              <a:ext cx="1863421" cy="3683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1900"/>
              </a:lvl1pPr>
            </a:lstStyle>
            <a:p>
              <a:pPr lvl="0">
                <a:defRPr sz="1800"/>
              </a:pPr>
              <a:r>
                <a:rPr sz="1900"/>
                <a:t>Yoshio Nakajima</a:t>
              </a: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1" animBg="1" advAuto="0"/>
      <p:bldP spid="62" grpId="2" animBg="1" advAuto="0"/>
      <p:bldP spid="67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RK Illustrator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9968" y="1237186"/>
            <a:ext cx="1608889" cy="1097732"/>
          </a:xfrm>
          <a:prstGeom prst="rect">
            <a:avLst/>
          </a:prstGeom>
          <a:ln w="3175">
            <a:miter lim="400000"/>
          </a:ln>
        </p:spPr>
      </p:pic>
      <p:sp>
        <p:nvSpPr>
          <p:cNvPr id="70" name="Shape 70"/>
          <p:cNvSpPr/>
          <p:nvPr/>
        </p:nvSpPr>
        <p:spPr>
          <a:xfrm>
            <a:off x="5389827" y="3474129"/>
            <a:ext cx="7183225" cy="37211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World leader in gas detection </a:t>
            </a:r>
            <a:r>
              <a:rPr sz="3400" i="1"/>
              <a:t>and</a:t>
            </a:r>
            <a:r>
              <a:rPr sz="3400"/>
              <a:t> sensor technology for over 75 years.</a:t>
            </a:r>
          </a:p>
          <a:p>
            <a:pPr lvl="0">
              <a:defRPr sz="1800"/>
            </a:pPr>
            <a:r>
              <a:rPr sz="3400"/>
              <a:t>Sensors are made not purchased.</a:t>
            </a:r>
          </a:p>
          <a:p>
            <a:pPr lvl="0">
              <a:defRPr sz="1800"/>
            </a:pPr>
            <a:r>
              <a:rPr sz="3400"/>
              <a:t>Over 1,000 employees.</a:t>
            </a:r>
          </a:p>
          <a:p>
            <a:pPr lvl="0">
              <a:defRPr sz="1800"/>
            </a:pPr>
            <a:r>
              <a:rPr sz="3400"/>
              <a:t>RKI is the North American supplier of all Riken products.</a:t>
            </a:r>
          </a:p>
          <a:p>
            <a:pPr lvl="0">
              <a:defRPr sz="1800"/>
            </a:pPr>
            <a:r>
              <a:rPr sz="3400"/>
              <a:t>Part owners of RKI Instruments.</a:t>
            </a:r>
          </a:p>
        </p:txBody>
      </p:sp>
      <p:pic>
        <p:nvPicPr>
          <p:cNvPr id="71" name="riken buildings copy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89469" y="-77038"/>
            <a:ext cx="5676901" cy="3238501"/>
          </a:xfrm>
          <a:prstGeom prst="rect">
            <a:avLst/>
          </a:prstGeom>
          <a:ln w="3175">
            <a:miter lim="400000"/>
          </a:ln>
        </p:spPr>
      </p:pic>
      <p:pic>
        <p:nvPicPr>
          <p:cNvPr id="72" name="2014-corproate-offic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23617" y="7069742"/>
            <a:ext cx="4915647" cy="2681262"/>
          </a:xfrm>
          <a:prstGeom prst="rect">
            <a:avLst/>
          </a:prstGeom>
          <a:ln w="3175">
            <a:miter lim="400000"/>
          </a:ln>
        </p:spPr>
      </p:pic>
      <p:pic>
        <p:nvPicPr>
          <p:cNvPr id="73" name="Riken-Sensor-Plant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223521" y="4001179"/>
            <a:ext cx="5588001" cy="2667001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1" build="p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483239" y="4400550"/>
            <a:ext cx="12038322" cy="0"/>
          </a:xfrm>
          <a:prstGeom prst="line">
            <a:avLst/>
          </a:prstGeom>
          <a:ln w="12700">
            <a:solidFill/>
            <a:miter lim="400000"/>
          </a:ln>
        </p:spPr>
        <p:txBody>
          <a:bodyPr lIns="38100" tIns="38100" rIns="38100" bIns="38100" anchor="ctr"/>
          <a:lstStyle/>
          <a:p>
            <a:pPr lvl="0">
              <a:defRPr sz="2200"/>
            </a:pPr>
            <a:endParaRPr/>
          </a:p>
        </p:txBody>
      </p:sp>
      <p:pic>
        <p:nvPicPr>
          <p:cNvPr id="78" name="gx_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8472" y="3191705"/>
            <a:ext cx="1049224" cy="1026764"/>
          </a:xfrm>
          <a:prstGeom prst="rect">
            <a:avLst/>
          </a:prstGeom>
          <a:ln w="3175">
            <a:miter lim="400000"/>
          </a:ln>
        </p:spPr>
      </p:pic>
      <p:sp>
        <p:nvSpPr>
          <p:cNvPr id="79" name="Shape 79"/>
          <p:cNvSpPr/>
          <p:nvPr/>
        </p:nvSpPr>
        <p:spPr>
          <a:xfrm>
            <a:off x="841673" y="4578350"/>
            <a:ext cx="1049225" cy="5969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1971</a:t>
            </a:r>
          </a:p>
        </p:txBody>
      </p:sp>
      <p:sp>
        <p:nvSpPr>
          <p:cNvPr id="80" name="Shape 80"/>
          <p:cNvSpPr/>
          <p:nvPr/>
        </p:nvSpPr>
        <p:spPr>
          <a:xfrm>
            <a:off x="11063343" y="4578350"/>
            <a:ext cx="1049225" cy="5969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1992</a:t>
            </a:r>
          </a:p>
        </p:txBody>
      </p:sp>
      <p:pic>
        <p:nvPicPr>
          <p:cNvPr id="81" name="gx82_86A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19473" y="3311642"/>
            <a:ext cx="2519007" cy="786890"/>
          </a:xfrm>
          <a:prstGeom prst="rect">
            <a:avLst/>
          </a:prstGeom>
          <a:ln w="3175">
            <a:miter lim="400000"/>
          </a:ln>
        </p:spPr>
      </p:pic>
      <p:pic>
        <p:nvPicPr>
          <p:cNvPr id="82" name="Monitor1641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74275" y="3191705"/>
            <a:ext cx="1271132" cy="1026764"/>
          </a:xfrm>
          <a:prstGeom prst="rect">
            <a:avLst/>
          </a:prstGeom>
          <a:ln w="3175">
            <a:miter lim="400000"/>
          </a:ln>
        </p:spPr>
      </p:pic>
      <p:pic>
        <p:nvPicPr>
          <p:cNvPr id="83" name="gp82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440008" y="3372133"/>
            <a:ext cx="1049224" cy="665908"/>
          </a:xfrm>
          <a:prstGeom prst="rect">
            <a:avLst/>
          </a:prstGeom>
          <a:ln w="3175">
            <a:miter lim="400000"/>
          </a:ln>
        </p:spPr>
      </p:pic>
      <p:pic>
        <p:nvPicPr>
          <p:cNvPr id="84" name="SafeTmate-2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030109" y="3218243"/>
            <a:ext cx="870578" cy="973688"/>
          </a:xfrm>
          <a:prstGeom prst="rect">
            <a:avLst/>
          </a:prstGeom>
          <a:ln w="3175">
            <a:miter lim="400000"/>
          </a:ln>
        </p:spPr>
      </p:pic>
      <p:pic>
        <p:nvPicPr>
          <p:cNvPr id="85" name="model-1314.pn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440847" y="3172045"/>
            <a:ext cx="1520431" cy="1066084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88" name="Group 88"/>
          <p:cNvGrpSpPr/>
          <p:nvPr/>
        </p:nvGrpSpPr>
        <p:grpSpPr>
          <a:xfrm>
            <a:off x="4259663" y="5588081"/>
            <a:ext cx="1900357" cy="2374422"/>
            <a:chOff x="0" y="0"/>
            <a:chExt cx="1900356" cy="2374421"/>
          </a:xfrm>
        </p:grpSpPr>
        <p:pic>
          <p:nvPicPr>
            <p:cNvPr id="86" name="Ken1.jpg"/>
            <p:cNvPicPr/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36957" y="951280"/>
              <a:ext cx="1026442" cy="1423142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87" name="gastech-_-trusted-name_maroon.png"/>
            <p:cNvPicPr/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0"/>
              <a:ext cx="1900357" cy="56356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91" name="Group 91"/>
          <p:cNvGrpSpPr/>
          <p:nvPr/>
        </p:nvGrpSpPr>
        <p:grpSpPr>
          <a:xfrm>
            <a:off x="6329054" y="5302317"/>
            <a:ext cx="1271132" cy="2945950"/>
            <a:chOff x="0" y="0"/>
            <a:chExt cx="1271131" cy="2945949"/>
          </a:xfrm>
        </p:grpSpPr>
        <p:pic>
          <p:nvPicPr>
            <p:cNvPr id="89" name="RK Illustrator.pdf"/>
            <p:cNvPicPr/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0840" y="0"/>
              <a:ext cx="1209451" cy="825199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90" name="nakajima.jpg"/>
            <p:cNvPicPr/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0" y="1133859"/>
              <a:ext cx="1271132" cy="181209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8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300"/>
                            </p:stCondLst>
                            <p:childTnLst>
                              <p:par>
                                <p:cTn id="14" presetID="9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8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100"/>
                            </p:stCondLst>
                            <p:childTnLst>
                              <p:par>
                                <p:cTn id="18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800"/>
                            </p:stCondLst>
                            <p:childTnLst>
                              <p:par>
                                <p:cTn id="22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00"/>
                            </p:stCondLst>
                            <p:childTnLst>
                              <p:par>
                                <p:cTn id="30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900"/>
                            </p:stCondLst>
                            <p:childTnLst>
                              <p:par>
                                <p:cTn id="34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600"/>
                            </p:stCondLst>
                            <p:childTnLst>
                              <p:par>
                                <p:cTn id="38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1" animBg="1" advAuto="0"/>
      <p:bldP spid="78" grpId="4" animBg="1" advAuto="0"/>
      <p:bldP spid="79" grpId="2" animBg="1" advAuto="0"/>
      <p:bldP spid="80" grpId="3" animBg="1" advAuto="0"/>
      <p:bldP spid="81" grpId="9" animBg="1" advAuto="0"/>
      <p:bldP spid="82" grpId="6" animBg="1" advAuto="0"/>
      <p:bldP spid="83" grpId="7" animBg="1" advAuto="0"/>
      <p:bldP spid="84" grpId="8" animBg="1" advAuto="0"/>
      <p:bldP spid="85" grpId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7"/>
          <p:cNvGrpSpPr/>
          <p:nvPr/>
        </p:nvGrpSpPr>
        <p:grpSpPr>
          <a:xfrm>
            <a:off x="2375655" y="4400550"/>
            <a:ext cx="8253490" cy="774701"/>
            <a:chOff x="0" y="0"/>
            <a:chExt cx="8253488" cy="774700"/>
          </a:xfrm>
        </p:grpSpPr>
        <p:sp>
          <p:nvSpPr>
            <p:cNvPr id="95" name="Shape 95"/>
            <p:cNvSpPr/>
            <p:nvPr/>
          </p:nvSpPr>
          <p:spPr>
            <a:xfrm>
              <a:off x="0" y="0"/>
              <a:ext cx="8253489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2200"/>
              </a:pPr>
              <a:endParaRPr/>
            </a:p>
          </p:txBody>
        </p:sp>
        <p:sp>
          <p:nvSpPr>
            <p:cNvPr id="96" name="Shape 96"/>
            <p:cNvSpPr/>
            <p:nvPr/>
          </p:nvSpPr>
          <p:spPr>
            <a:xfrm>
              <a:off x="3602132" y="177800"/>
              <a:ext cx="1049224" cy="5969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/>
            <a:p>
              <a:pPr lvl="0">
                <a:defRPr sz="1800"/>
              </a:pPr>
              <a:r>
                <a:rPr sz="3400"/>
                <a:t>1992</a:t>
              </a:r>
            </a:p>
          </p:txBody>
        </p:sp>
      </p:grpSp>
      <p:pic>
        <p:nvPicPr>
          <p:cNvPr id="98" name="gastech-_-trusted-name_maroon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31316" y="3247589"/>
            <a:ext cx="3385849" cy="1004104"/>
          </a:xfrm>
          <a:prstGeom prst="rect">
            <a:avLst/>
          </a:prstGeom>
          <a:ln w="3175">
            <a:miter lim="400000"/>
          </a:ln>
        </p:spPr>
      </p:pic>
      <p:pic>
        <p:nvPicPr>
          <p:cNvPr id="99" name="thermo-scientific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46733" y="3362291"/>
            <a:ext cx="2545142" cy="774701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800" fill="hold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2" animBg="1" advAuto="0"/>
      <p:bldP spid="98" grpId="3" animBg="1" advAuto="0"/>
      <p:bldP spid="99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2375655" y="4400550"/>
            <a:ext cx="8253490" cy="0"/>
          </a:xfrm>
          <a:prstGeom prst="line">
            <a:avLst/>
          </a:prstGeom>
          <a:ln w="12700">
            <a:solidFill/>
            <a:miter lim="400000"/>
          </a:ln>
        </p:spPr>
        <p:txBody>
          <a:bodyPr lIns="38100" tIns="38100" rIns="38100" bIns="38100" anchor="ctr"/>
          <a:lstStyle/>
          <a:p>
            <a:pPr lvl="0">
              <a:defRPr sz="2200"/>
            </a:pPr>
            <a:endParaRPr/>
          </a:p>
        </p:txBody>
      </p:sp>
      <p:sp>
        <p:nvSpPr>
          <p:cNvPr id="104" name="Shape 104"/>
          <p:cNvSpPr/>
          <p:nvPr/>
        </p:nvSpPr>
        <p:spPr>
          <a:xfrm>
            <a:off x="5977788" y="4578350"/>
            <a:ext cx="1049224" cy="5969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1992</a:t>
            </a:r>
          </a:p>
        </p:txBody>
      </p:sp>
      <p:pic>
        <p:nvPicPr>
          <p:cNvPr id="105" name="thermo-scientific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6733" y="3362291"/>
            <a:ext cx="2545142" cy="774701"/>
          </a:xfrm>
          <a:prstGeom prst="rect">
            <a:avLst/>
          </a:prstGeom>
          <a:ln w="3175">
            <a:miter lim="400000"/>
          </a:ln>
        </p:spPr>
      </p:pic>
      <p:sp>
        <p:nvSpPr>
          <p:cNvPr id="106" name="Shape 106"/>
          <p:cNvSpPr/>
          <p:nvPr/>
        </p:nvSpPr>
        <p:spPr>
          <a:xfrm>
            <a:off x="8942408" y="4578350"/>
            <a:ext cx="1049224" cy="5969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1994</a:t>
            </a:r>
          </a:p>
        </p:txBody>
      </p:sp>
      <p:pic>
        <p:nvPicPr>
          <p:cNvPr id="107" name="RK Illustrator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82148" y="3276532"/>
            <a:ext cx="1386824" cy="946218"/>
          </a:xfrm>
          <a:prstGeom prst="rect">
            <a:avLst/>
          </a:prstGeom>
          <a:ln w="3175">
            <a:miter lim="400000"/>
          </a:ln>
        </p:spPr>
      </p:pic>
      <p:pic>
        <p:nvPicPr>
          <p:cNvPr id="108" name="RKI 10x10 Logo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665008" y="3276532"/>
            <a:ext cx="884392" cy="946218"/>
          </a:xfrm>
          <a:prstGeom prst="rect">
            <a:avLst/>
          </a:prstGeom>
          <a:ln w="3175">
            <a:miter lim="400000"/>
          </a:ln>
        </p:spPr>
      </p:pic>
      <p:pic>
        <p:nvPicPr>
          <p:cNvPr id="109" name="GX94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166122" y="1230743"/>
            <a:ext cx="2672556" cy="174607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3" animBg="1" advAuto="0"/>
      <p:bldP spid="107" grpId="1" animBg="1" advAuto="0"/>
      <p:bldP spid="108" grpId="4" animBg="1" advAuto="0"/>
      <p:bldP spid="109" grpId="2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X2009_hand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55414" y="3239918"/>
            <a:ext cx="1132286" cy="1164746"/>
          </a:xfrm>
          <a:prstGeom prst="rect">
            <a:avLst/>
          </a:prstGeom>
          <a:ln w="3175">
            <a:miter lim="400000"/>
          </a:ln>
        </p:spPr>
      </p:pic>
      <p:sp>
        <p:nvSpPr>
          <p:cNvPr id="114" name="Shape 114"/>
          <p:cNvSpPr/>
          <p:nvPr/>
        </p:nvSpPr>
        <p:spPr>
          <a:xfrm>
            <a:off x="483239" y="4400550"/>
            <a:ext cx="12038322" cy="0"/>
          </a:xfrm>
          <a:prstGeom prst="line">
            <a:avLst/>
          </a:prstGeom>
          <a:ln w="12700">
            <a:solidFill/>
            <a:miter lim="400000"/>
          </a:ln>
        </p:spPr>
        <p:txBody>
          <a:bodyPr lIns="38100" tIns="38100" rIns="38100" bIns="38100" anchor="ctr"/>
          <a:lstStyle/>
          <a:p>
            <a:pPr lvl="0">
              <a:defRPr sz="2200"/>
            </a:pPr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811193" y="4578350"/>
            <a:ext cx="1049225" cy="5969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1994</a:t>
            </a:r>
          </a:p>
        </p:txBody>
      </p:sp>
      <p:sp>
        <p:nvSpPr>
          <p:cNvPr id="116" name="Shape 116"/>
          <p:cNvSpPr/>
          <p:nvPr/>
        </p:nvSpPr>
        <p:spPr>
          <a:xfrm>
            <a:off x="11063343" y="4578350"/>
            <a:ext cx="1049225" cy="5969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lvl="0">
              <a:defRPr sz="1800"/>
            </a:pPr>
            <a:r>
              <a:rPr sz="3400"/>
              <a:t>2014</a:t>
            </a:r>
          </a:p>
        </p:txBody>
      </p:sp>
      <p:pic>
        <p:nvPicPr>
          <p:cNvPr id="117" name="RK Illustrator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55476" y="6632147"/>
            <a:ext cx="1608888" cy="1097731"/>
          </a:xfrm>
          <a:prstGeom prst="rect">
            <a:avLst/>
          </a:prstGeom>
          <a:ln w="3175">
            <a:miter lim="400000"/>
          </a:ln>
        </p:spPr>
      </p:pic>
      <p:pic>
        <p:nvPicPr>
          <p:cNvPr id="118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92810" y="3291146"/>
            <a:ext cx="1370006" cy="931604"/>
          </a:xfrm>
          <a:prstGeom prst="rect">
            <a:avLst/>
          </a:prstGeom>
          <a:ln w="3175">
            <a:miter lim="400000"/>
          </a:ln>
        </p:spPr>
      </p:pic>
      <p:pic>
        <p:nvPicPr>
          <p:cNvPr id="119" name="Eagle-cropped-Prob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301859" y="3020285"/>
            <a:ext cx="1608889" cy="1359476"/>
          </a:xfrm>
          <a:prstGeom prst="rect">
            <a:avLst/>
          </a:prstGeom>
          <a:ln w="3175">
            <a:miter lim="400000"/>
          </a:ln>
        </p:spPr>
      </p:pic>
      <p:pic>
        <p:nvPicPr>
          <p:cNvPr id="120" name="GW-with-hand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771991" y="3158995"/>
            <a:ext cx="1370007" cy="1063755"/>
          </a:xfrm>
          <a:prstGeom prst="rect">
            <a:avLst/>
          </a:prstGeom>
          <a:ln w="3175">
            <a:miter lim="400000"/>
          </a:ln>
        </p:spPr>
      </p:pic>
      <p:pic>
        <p:nvPicPr>
          <p:cNvPr id="121" name="GX-2001-with-back-light.gif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135148" y="3291146"/>
            <a:ext cx="786275" cy="931604"/>
          </a:xfrm>
          <a:prstGeom prst="rect">
            <a:avLst/>
          </a:prstGeom>
          <a:ln w="3175">
            <a:miter lim="400000"/>
          </a:ln>
        </p:spPr>
      </p:pic>
      <p:pic>
        <p:nvPicPr>
          <p:cNvPr id="122" name="GX-2003_powerpoint.png"/>
          <p:cNvPicPr/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7579992" y="2576730"/>
            <a:ext cx="613551" cy="1646020"/>
          </a:xfrm>
          <a:prstGeom prst="rect">
            <a:avLst/>
          </a:prstGeom>
          <a:ln w="3175">
            <a:miter lim="400000"/>
          </a:ln>
        </p:spPr>
      </p:pic>
      <p:pic>
        <p:nvPicPr>
          <p:cNvPr id="123" name="M2_Image.png"/>
          <p:cNvPicPr/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223933" y="3125019"/>
            <a:ext cx="985520" cy="1097731"/>
          </a:xfrm>
          <a:prstGeom prst="rect">
            <a:avLst/>
          </a:prstGeom>
          <a:ln w="3175">
            <a:miter lim="400000"/>
          </a:ln>
        </p:spPr>
      </p:pic>
      <p:pic>
        <p:nvPicPr>
          <p:cNvPr id="124" name="Eagle2_Image2.gif"/>
          <p:cNvPicPr/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9316067" y="2887397"/>
            <a:ext cx="2026004" cy="1519503"/>
          </a:xfrm>
          <a:prstGeom prst="rect">
            <a:avLst/>
          </a:prstGeom>
          <a:ln w="3175">
            <a:miter lim="400000"/>
          </a:ln>
        </p:spPr>
      </p:pic>
      <p:pic>
        <p:nvPicPr>
          <p:cNvPr id="125" name="gx2012_peakbars.png"/>
          <p:cNvPicPr/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1231880" y="2635048"/>
            <a:ext cx="786275" cy="1737666"/>
          </a:xfrm>
          <a:prstGeom prst="rect">
            <a:avLst/>
          </a:prstGeom>
          <a:ln w="3175">
            <a:miter lim="400000"/>
          </a:ln>
        </p:spPr>
      </p:pic>
      <p:pic>
        <p:nvPicPr>
          <p:cNvPr id="126" name="RKI 10x10 Logo.pdf"/>
          <p:cNvPicPr/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7055075" y="6649135"/>
            <a:ext cx="994249" cy="1063755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7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00"/>
                            </p:stCondLst>
                            <p:childTnLst>
                              <p:par>
                                <p:cTn id="14" presetID="9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7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300"/>
                            </p:stCondLst>
                            <p:childTnLst>
                              <p:par>
                                <p:cTn id="18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"/>
                            </p:stCondLst>
                            <p:childTnLst>
                              <p:par>
                                <p:cTn id="22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6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6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100"/>
                            </p:stCondLst>
                            <p:childTnLst>
                              <p:par>
                                <p:cTn id="30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6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00"/>
                            </p:stCondLst>
                            <p:childTnLst>
                              <p:par>
                                <p:cTn id="34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6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300"/>
                            </p:stCondLst>
                            <p:childTnLst>
                              <p:par>
                                <p:cTn id="38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6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900"/>
                            </p:stCondLst>
                            <p:childTnLst>
                              <p:par>
                                <p:cTn id="42" presetID="2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6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2" presetClass="entr" presetSubtype="8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6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100"/>
                            </p:stCondLst>
                            <p:childTnLst>
                              <p:par>
                                <p:cTn id="50" presetID="2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6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10" animBg="1" advAuto="0"/>
      <p:bldP spid="114" grpId="1" animBg="1" advAuto="0"/>
      <p:bldP spid="115" grpId="2" animBg="1" advAuto="0"/>
      <p:bldP spid="116" grpId="3" animBg="1" advAuto="0"/>
      <p:bldP spid="118" grpId="4" animBg="1" advAuto="0"/>
      <p:bldP spid="119" grpId="5" animBg="1" advAuto="0"/>
      <p:bldP spid="120" grpId="6" animBg="1" advAuto="0"/>
      <p:bldP spid="121" grpId="7" animBg="1" advAuto="0"/>
      <p:bldP spid="122" grpId="9" animBg="1" advAuto="0"/>
      <p:bldP spid="123" grpId="8" animBg="1" advAuto="0"/>
      <p:bldP spid="124" grpId="11" animBg="1" advAuto="0"/>
      <p:bldP spid="125" grpId="12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2754260"/>
              </p:ext>
            </p:extLst>
          </p:nvPr>
        </p:nvGraphicFramePr>
        <p:xfrm>
          <a:off x="0" y="503610"/>
          <a:ext cx="13004800" cy="8827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225856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551"/>
            </a:lvl1pPr>
          </a:lstStyle>
          <a:p>
            <a:pPr lvl="0">
              <a:defRPr sz="1800"/>
            </a:pPr>
            <a:r>
              <a:rPr sz="6551"/>
              <a:t>70 employees</a:t>
            </a:r>
          </a:p>
        </p:txBody>
      </p:sp>
      <p:pic>
        <p:nvPicPr>
          <p:cNvPr id="136" name="building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309924"/>
            <a:ext cx="13004801" cy="555760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1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551"/>
            </a:lvl1pPr>
          </a:lstStyle>
          <a:p>
            <a:pPr lvl="0">
              <a:defRPr sz="1800"/>
            </a:pPr>
            <a:r>
              <a:rPr sz="6551"/>
              <a:t>11 Years</a:t>
            </a:r>
          </a:p>
        </p:txBody>
      </p:sp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2085339" y="7383145"/>
            <a:ext cx="8834122" cy="847726"/>
          </a:xfrm>
          <a:prstGeom prst="rect">
            <a:avLst/>
          </a:prstGeom>
        </p:spPr>
        <p:txBody>
          <a:bodyPr/>
          <a:lstStyle>
            <a:lvl1pPr defTabSz="519937">
              <a:defRPr sz="2670"/>
            </a:lvl1pPr>
          </a:lstStyle>
          <a:p>
            <a:pPr lvl="0">
              <a:defRPr sz="1800"/>
            </a:pPr>
            <a:r>
              <a:rPr sz="2670"/>
              <a:t>Average years of gas detection experience per employee</a:t>
            </a:r>
          </a:p>
        </p:txBody>
      </p:sp>
      <p:pic>
        <p:nvPicPr>
          <p:cNvPr id="140" name="building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309924"/>
            <a:ext cx="13004801" cy="555760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6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2" animBg="1" advAuto="0"/>
      <p:bldP spid="139" grpId="1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25400" dist="127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25400" dist="127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368</Words>
  <Application>Microsoft Macintosh PowerPoint</Application>
  <PresentationFormat>Custom</PresentationFormat>
  <Paragraphs>71</Paragraphs>
  <Slides>15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70 employees</vt:lpstr>
      <vt:lpstr>11 Years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Mike Johnson</cp:lastModifiedBy>
  <cp:revision>3</cp:revision>
  <dcterms:modified xsi:type="dcterms:W3CDTF">2016-01-26T21:03:34Z</dcterms:modified>
</cp:coreProperties>
</file>