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326" r:id="rId2"/>
    <p:sldId id="329" r:id="rId3"/>
    <p:sldId id="330" r:id="rId4"/>
    <p:sldId id="333" r:id="rId5"/>
    <p:sldId id="373" r:id="rId6"/>
    <p:sldId id="341" r:id="rId7"/>
    <p:sldId id="342" r:id="rId8"/>
    <p:sldId id="343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69" r:id="rId17"/>
    <p:sldId id="370" r:id="rId18"/>
    <p:sldId id="371" r:id="rId19"/>
    <p:sldId id="372" r:id="rId20"/>
  </p:sldIdLst>
  <p:sldSz cx="9144000" cy="6858000" type="screen4x3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69696"/>
    <a:srgbClr val="666633"/>
    <a:srgbClr val="618FFD"/>
    <a:srgbClr val="FC0128"/>
    <a:srgbClr val="FAFD00"/>
    <a:srgbClr val="C0FEF9"/>
    <a:srgbClr val="8CF4EA"/>
    <a:srgbClr val="7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 snapToGrid="0" showGuides="1">
      <p:cViewPr>
        <p:scale>
          <a:sx n="120" d="100"/>
          <a:sy n="120" d="100"/>
        </p:scale>
        <p:origin x="-1632" y="-440"/>
      </p:cViewPr>
      <p:guideLst>
        <p:guide orient="horz" pos="872"/>
        <p:guide pos="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8" d="100"/>
        <a:sy n="2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3"/>
          </p:nvPr>
        </p:nvSpPr>
        <p:spPr>
          <a:xfrm>
            <a:off x="4022725" y="8540750"/>
            <a:ext cx="3078163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4FC32EE-E69D-0A4C-AAEA-B9AFD55D3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69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270375"/>
            <a:ext cx="5207000" cy="404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11275" y="681038"/>
            <a:ext cx="4479925" cy="3359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97946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18435" name="スライド番号プレースホル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5616236-46AC-BA4D-98C9-F218991289AE}" type="slidenum">
              <a:rPr kumimoji="1" lang="en-US" altLang="ja-JP" sz="1200" b="0"/>
              <a:pPr eaLnBrk="1" hangingPunct="1"/>
              <a:t>1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ノート プレースホルダ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24579" name="スライド番号プレースホル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C195E9-B88C-A64F-93CC-FC1D1253F7B3}" type="slidenum">
              <a:rPr kumimoji="1" lang="en-US" altLang="ja-JP" sz="1200" b="0"/>
              <a:pPr eaLnBrk="1" hangingPunct="1"/>
              <a:t>2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ノート プレースホルダ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26627" name="スライド番号プレースホル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708C21-8164-524A-A97F-3BD994F71E0E}" type="slidenum">
              <a:rPr kumimoji="1" lang="en-US" altLang="ja-JP" sz="1200" b="0"/>
              <a:pPr eaLnBrk="1" hangingPunct="1"/>
              <a:t>3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ノート プレースホルダ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32771" name="スライド番号プレースホル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614132B-F5D5-CE44-83C3-DE5763EE9122}" type="slidenum">
              <a:rPr kumimoji="1" lang="en-US" altLang="ja-JP" sz="1200" b="0"/>
              <a:pPr eaLnBrk="1" hangingPunct="1"/>
              <a:t>4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9B978C8-B7E7-B945-A1B3-EE634207A6B4}" type="slidenum">
              <a:rPr kumimoji="1" lang="en-US" altLang="ja-JP" sz="1200" b="0"/>
              <a:pPr algn="r" eaLnBrk="1" hangingPunct="1"/>
              <a:t>6</a:t>
            </a:fld>
            <a:endParaRPr kumimoji="1" lang="en-US" altLang="ja-JP" sz="1200" b="0"/>
          </a:p>
        </p:txBody>
      </p:sp>
      <p:sp>
        <p:nvSpPr>
          <p:cNvPr id="4608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 dirty="0">
              <a:ea typeface="ＭＳ Ｐ明朝" charset="0"/>
              <a:cs typeface="ＭＳ Ｐ明朝" charset="0"/>
            </a:endParaRPr>
          </a:p>
        </p:txBody>
      </p:sp>
      <p:sp>
        <p:nvSpPr>
          <p:cNvPr id="40964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32811908-7A2B-4A45-81EF-B8A69B682159}" type="slidenum">
              <a:rPr kumimoji="1" lang="en-US" altLang="ja-JP" sz="1200">
                <a:latin typeface="Century" charset="0"/>
              </a:rPr>
              <a:pPr algn="r" eaLnBrk="1" hangingPunct="1"/>
              <a:t>6</a:t>
            </a:fld>
            <a:endParaRPr kumimoji="1" lang="en-US" altLang="ja-JP" sz="1200">
              <a:latin typeface="Century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 txBox="1">
            <a:spLocks noGrp="1" noChangeArrowheads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C7181EC-7F8B-7A47-A308-1A6F63B3BA8A}" type="slidenum">
              <a:rPr kumimoji="1" lang="en-US" altLang="ja-JP" sz="1200" b="0"/>
              <a:pPr algn="r" eaLnBrk="1" hangingPunct="1"/>
              <a:t>7</a:t>
            </a:fld>
            <a:endParaRPr kumimoji="1" lang="en-US" altLang="ja-JP" sz="1200" b="0"/>
          </a:p>
        </p:txBody>
      </p:sp>
      <p:sp>
        <p:nvSpPr>
          <p:cNvPr id="4813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 dirty="0">
              <a:ea typeface="ＭＳ Ｐ明朝" charset="0"/>
              <a:cs typeface="ＭＳ Ｐ明朝" charset="0"/>
            </a:endParaRPr>
          </a:p>
        </p:txBody>
      </p:sp>
      <p:sp>
        <p:nvSpPr>
          <p:cNvPr id="43012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B2F16063-6359-2848-84A0-A4B204FAA457}" type="slidenum">
              <a:rPr kumimoji="1" lang="en-US" altLang="ja-JP" sz="1200">
                <a:latin typeface="Century" charset="0"/>
              </a:rPr>
              <a:pPr algn="r" eaLnBrk="1" hangingPunct="1"/>
              <a:t>7</a:t>
            </a:fld>
            <a:endParaRPr kumimoji="1" lang="en-US" altLang="ja-JP" sz="1200">
              <a:latin typeface="Century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 txBox="1">
            <a:spLocks noGrp="1" noChangeArrowheads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C9345BF-8B84-FD44-A0E7-5834BDAA552B}" type="slidenum">
              <a:rPr kumimoji="1" lang="en-US" altLang="ja-JP" sz="1200" b="0"/>
              <a:pPr algn="r" eaLnBrk="1" hangingPunct="1"/>
              <a:t>8</a:t>
            </a:fld>
            <a:endParaRPr kumimoji="1" lang="en-US" altLang="ja-JP" sz="1200" b="0"/>
          </a:p>
        </p:txBody>
      </p:sp>
      <p:sp>
        <p:nvSpPr>
          <p:cNvPr id="5017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 dirty="0">
              <a:ea typeface="ＭＳ Ｐ明朝" charset="0"/>
              <a:cs typeface="ＭＳ Ｐ明朝" charset="0"/>
            </a:endParaRPr>
          </a:p>
        </p:txBody>
      </p:sp>
      <p:sp>
        <p:nvSpPr>
          <p:cNvPr id="45060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59599D2-D1D0-874A-891D-B84539E4EBA2}" type="slidenum">
              <a:rPr kumimoji="1" lang="en-US" altLang="ja-JP" sz="1200">
                <a:latin typeface="Century" charset="0"/>
              </a:rPr>
              <a:pPr algn="r" eaLnBrk="1" hangingPunct="1"/>
              <a:t>8</a:t>
            </a:fld>
            <a:endParaRPr kumimoji="1" lang="en-US" altLang="ja-JP" sz="1200">
              <a:latin typeface="Century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8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49155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FBA0185-E654-AB46-ABE4-F7FD0F6C66CC}" type="slidenum">
              <a:rPr kumimoji="1" lang="en-US" altLang="ja-JP" sz="1200" b="0"/>
              <a:pPr algn="r" eaLnBrk="1" hangingPunct="1"/>
              <a:t>9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6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51203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9367922-9109-F048-83B7-785C33B149F7}" type="slidenum">
              <a:rPr kumimoji="1" lang="en-US" altLang="ja-JP" sz="1200" b="0"/>
              <a:pPr algn="r" eaLnBrk="1" hangingPunct="1"/>
              <a:t>10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4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53251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D1D4FB07-6422-CC45-9B70-B42AAC9D433B}" type="slidenum">
              <a:rPr kumimoji="1" lang="en-US" altLang="ja-JP" sz="1200" b="0"/>
              <a:pPr algn="r" eaLnBrk="1" hangingPunct="1"/>
              <a:t>11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2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55299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B081277-E346-6E4E-904A-ACE48B19C4EC}" type="slidenum">
              <a:rPr kumimoji="1" lang="en-US" altLang="ja-JP" sz="1200" b="0"/>
              <a:pPr algn="r" eaLnBrk="1" hangingPunct="1"/>
              <a:t>12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0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57347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9D5ABF6-3A0E-104B-AFD6-5E184392EA4E}" type="slidenum">
              <a:rPr kumimoji="1" lang="en-US" altLang="ja-JP" sz="1200" b="0"/>
              <a:pPr algn="r" eaLnBrk="1" hangingPunct="1"/>
              <a:t>13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8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59395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EE3D9478-FDBC-2E42-8A45-CAC2E62CF852}" type="slidenum">
              <a:rPr kumimoji="1" lang="en-US" altLang="ja-JP" sz="1200" b="0"/>
              <a:pPr algn="r" eaLnBrk="1" hangingPunct="1"/>
              <a:t>14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6" name="ノート プレースホルダ 2"/>
          <p:cNvSpPr>
            <a:spLocks noGrp="1"/>
          </p:cNvSpPr>
          <p:nvPr>
            <p:ph type="body" idx="1"/>
          </p:nvPr>
        </p:nvSpPr>
        <p:spPr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ja-JP" altLang="en-US">
              <a:ea typeface="ＭＳ Ｐ明朝" charset="0"/>
              <a:cs typeface="ＭＳ Ｐ明朝" charset="0"/>
            </a:endParaRPr>
          </a:p>
        </p:txBody>
      </p:sp>
      <p:sp>
        <p:nvSpPr>
          <p:cNvPr id="61443" name="スライド番号プレースホルダ 3"/>
          <p:cNvSpPr txBox="1">
            <a:spLocks noGrp="1"/>
          </p:cNvSpPr>
          <p:nvPr/>
        </p:nvSpPr>
        <p:spPr bwMode="auto">
          <a:xfrm>
            <a:off x="4024313" y="8540750"/>
            <a:ext cx="30765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4" tIns="45322" rIns="90644" bIns="45322" anchor="b"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270812EC-C673-A440-9C88-A5359AD750F9}" type="slidenum">
              <a:rPr kumimoji="1" lang="en-US" altLang="ja-JP" sz="1200" b="0"/>
              <a:pPr algn="r" eaLnBrk="1" hangingPunct="1"/>
              <a:t>15</a:t>
            </a:fld>
            <a:endParaRPr kumimoji="1" lang="en-US" altLang="ja-JP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AE1C0-5D88-6744-AF22-D581124EA3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7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FB99C-98DE-F841-B4B6-8DE97BC702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98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74089-A22A-A348-A14D-2994208E8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8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FEE17-1FB3-2543-AF45-E4F229F4D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5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B5EC-F967-8541-BC6A-FF757D1D76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80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FC879-062C-6348-B83A-A9B3419C0B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87352-24BD-084E-BA75-58CE4CD93B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0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A0DF0-9B9C-BE48-B5A4-D75DA32FCB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8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C3ADD-9D19-9141-AAB5-1DB74B79F5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5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53A17-DFB8-434E-9658-9557D061AA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5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4F58D-19FB-C644-99BE-53A0DDE7C9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5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Rev. 3/15/06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20BC7-29D7-DA4A-8093-690D1E375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893986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5100"/>
            <a:ext cx="77724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224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2C576-87B1-C34E-ABAB-6A726B380B83}" type="datetime1">
              <a:rPr lang="en-US"/>
              <a:pPr>
                <a:defRPr/>
              </a:pPr>
              <a:t>4/2/18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98F63-106E-5C46-AE97-B6F1518D52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17111"/>
      </p:ext>
    </p:extLst>
  </p:cSld>
  <p:clrMapOvr>
    <a:masterClrMapping/>
  </p:clrMapOvr>
  <p:transition xmlns:p14="http://schemas.microsoft.com/office/powerpoint/2010/main">
    <p:zo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201617-D16D-7D42-A160-CDC3FF6D0C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387600"/>
            <a:ext cx="3052396" cy="1076325"/>
          </a:xfrm>
          <a:prstGeom prst="homePlate">
            <a:avLst>
              <a:gd name="adj" fmla="val 49996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None/>
              <a:defRPr/>
            </a:pPr>
            <a:r>
              <a:rPr kumimoji="0" lang="en-US" altLang="ja-JP" sz="2100" dirty="0">
                <a:solidFill>
                  <a:srgbClr val="222268"/>
                </a:solidFill>
                <a:latin typeface="Aial" charset="0"/>
                <a:cs typeface="Aial" charset="0"/>
              </a:rPr>
              <a:t>Improved Function</a:t>
            </a:r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914400" y="4902201"/>
            <a:ext cx="3052396" cy="1076325"/>
          </a:xfrm>
          <a:prstGeom prst="homePlate">
            <a:avLst>
              <a:gd name="adj" fmla="val 49996"/>
            </a:avLst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ja-JP" altLang="en-US" sz="2800" smtClean="0">
                <a:solidFill>
                  <a:srgbClr val="222268"/>
                </a:solidFill>
                <a:latin typeface="Aial" charset="0"/>
                <a:cs typeface="Aial" charset="0"/>
              </a:rPr>
              <a:t> </a:t>
            </a:r>
            <a:r>
              <a:rPr lang="en-US" altLang="ja-JP" sz="2200" dirty="0" smtClean="0">
                <a:solidFill>
                  <a:srgbClr val="222268"/>
                </a:solidFill>
                <a:latin typeface="Aial" charset="0"/>
                <a:cs typeface="Aial" charset="0"/>
              </a:rPr>
              <a:t>Global Standard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914400" y="3683001"/>
            <a:ext cx="3052396" cy="1076325"/>
          </a:xfrm>
          <a:prstGeom prst="homePlate">
            <a:avLst>
              <a:gd name="adj" fmla="val 49996"/>
            </a:avLst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ja-JP" sz="2100" dirty="0" smtClean="0">
                <a:solidFill>
                  <a:srgbClr val="222268"/>
                </a:solidFill>
                <a:latin typeface="Aial" charset="0"/>
                <a:cs typeface="Aial" charset="0"/>
              </a:rPr>
              <a:t>Environmentally</a:t>
            </a:r>
            <a:endParaRPr lang="en-US" altLang="ja-JP" sz="2200" dirty="0" smtClean="0">
              <a:solidFill>
                <a:srgbClr val="222268"/>
              </a:solidFill>
              <a:latin typeface="Aial" charset="0"/>
              <a:cs typeface="Aial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altLang="ja-JP" sz="2000" dirty="0" smtClean="0">
                <a:solidFill>
                  <a:srgbClr val="222268"/>
                </a:solidFill>
                <a:latin typeface="Aial" charset="0"/>
                <a:cs typeface="Aial" charset="0"/>
              </a:rPr>
              <a:t>Friendly Design</a:t>
            </a:r>
          </a:p>
        </p:txBody>
      </p:sp>
      <p:pic>
        <p:nvPicPr>
          <p:cNvPr id="17418" name="Picture 24" descr="GD-70D正面軽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2805113"/>
            <a:ext cx="1627187" cy="331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2" descr="GD-70D正面軽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2082800"/>
            <a:ext cx="1628775" cy="33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3" descr="GD-70D正面軽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3" y="2424113"/>
            <a:ext cx="1628775" cy="331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1" name="Title 8"/>
          <p:cNvSpPr>
            <a:spLocks noGrp="1"/>
          </p:cNvSpPr>
          <p:nvPr>
            <p:ph type="ctrTitle"/>
          </p:nvPr>
        </p:nvSpPr>
        <p:spPr>
          <a:xfrm>
            <a:off x="876300" y="749300"/>
            <a:ext cx="7772400" cy="1371600"/>
          </a:xfrm>
        </p:spPr>
        <p:txBody>
          <a:bodyPr/>
          <a:lstStyle/>
          <a:p>
            <a:r>
              <a:rPr lang="en-US" altLang="ja-JP" sz="6000">
                <a:latin typeface="Arial" charset="0"/>
                <a:cs typeface="Arial" charset="0"/>
              </a:rPr>
              <a:t>GD-70D series</a:t>
            </a:r>
            <a:r>
              <a:rPr lang="en-US" altLang="ja-JP" sz="7200">
                <a:latin typeface="Arial" charset="0"/>
                <a:cs typeface="Arial" charset="0"/>
              </a:rPr>
              <a:t/>
            </a:r>
            <a:br>
              <a:rPr lang="en-US" altLang="ja-JP" sz="7200">
                <a:latin typeface="Arial" charset="0"/>
                <a:cs typeface="Arial" charset="0"/>
              </a:rPr>
            </a:br>
            <a:r>
              <a:rPr lang="en-US" altLang="ja-JP" sz="2800">
                <a:latin typeface="Arial" charset="0"/>
                <a:cs typeface="Arial" charset="0"/>
              </a:rPr>
              <a:t>Solar Cell, Semiconductor &amp; LCD Factories</a:t>
            </a:r>
            <a:r>
              <a:rPr lang="en-US" sz="2800">
                <a:latin typeface="Arial" charset="0"/>
              </a:rPr>
              <a:t/>
            </a:r>
            <a:br>
              <a:rPr lang="en-US" sz="2800">
                <a:latin typeface="Arial" charset="0"/>
              </a:rPr>
            </a:br>
            <a:endParaRPr lang="en-US" sz="2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latin typeface="Arial" charset="0"/>
                <a:cs typeface="Arial" charset="0"/>
              </a:rPr>
              <a:t>Main Components</a:t>
            </a:r>
            <a:endParaRPr lang="ja-JP" altLang="en-US" dirty="0">
              <a:latin typeface="Arial" charset="0"/>
              <a:cs typeface="Arial" charset="0"/>
            </a:endParaRPr>
          </a:p>
        </p:txBody>
      </p:sp>
      <p:sp>
        <p:nvSpPr>
          <p:cNvPr id="23554" name="Rectangle 30"/>
          <p:cNvSpPr>
            <a:spLocks noGrp="1" noChangeArrowheads="1"/>
          </p:cNvSpPr>
          <p:nvPr>
            <p:ph idx="4294967295"/>
          </p:nvPr>
        </p:nvSpPr>
        <p:spPr>
          <a:xfrm>
            <a:off x="1195388" y="1765300"/>
            <a:ext cx="7948612" cy="630238"/>
          </a:xfr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ja-JP" sz="1600">
                <a:latin typeface="Arial" charset="0"/>
                <a:cs typeface="Arial" charset="0"/>
              </a:rPr>
              <a:t>GD-70D consists of three independent modules: main unit, sensor unit and pump unit.</a:t>
            </a:r>
            <a:endParaRPr lang="ja-JP" altLang="en-US" sz="1600">
              <a:latin typeface="Arial" charset="0"/>
              <a:ea typeface="HGP創英角ｺﾞｼｯｸUB" charset="0"/>
              <a:cs typeface="HGP創英角ｺﾞｼｯｸUB" charset="0"/>
            </a:endParaRPr>
          </a:p>
          <a:p>
            <a:pPr>
              <a:buFontTx/>
              <a:buNone/>
            </a:pPr>
            <a:endParaRPr lang="en-US" altLang="ja-JP" sz="160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555" name="Text Box 21"/>
          <p:cNvSpPr txBox="1">
            <a:spLocks noChangeArrowheads="1"/>
          </p:cNvSpPr>
          <p:nvPr/>
        </p:nvSpPr>
        <p:spPr bwMode="auto">
          <a:xfrm>
            <a:off x="773113" y="2286000"/>
            <a:ext cx="2039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a) Main unit</a:t>
            </a:r>
            <a:endParaRPr kumimoji="1" lang="ja-JP" altLang="en-US" sz="1800">
              <a:cs typeface="Arial" charset="0"/>
            </a:endParaRPr>
          </a:p>
        </p:txBody>
      </p:sp>
      <p:sp>
        <p:nvSpPr>
          <p:cNvPr id="23556" name="Text Box 26"/>
          <p:cNvSpPr txBox="1">
            <a:spLocks noChangeArrowheads="1"/>
          </p:cNvSpPr>
          <p:nvPr/>
        </p:nvSpPr>
        <p:spPr bwMode="auto">
          <a:xfrm>
            <a:off x="6611938" y="2286000"/>
            <a:ext cx="178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c) Pump Unit</a:t>
            </a:r>
            <a:endParaRPr kumimoji="1" lang="ja-JP" altLang="en-US" sz="1800">
              <a:cs typeface="Arial" charset="0"/>
            </a:endParaRPr>
          </a:p>
        </p:txBody>
      </p:sp>
      <p:sp>
        <p:nvSpPr>
          <p:cNvPr id="23557" name="Text Box 29"/>
          <p:cNvSpPr txBox="1">
            <a:spLocks noChangeArrowheads="1"/>
          </p:cNvSpPr>
          <p:nvPr/>
        </p:nvSpPr>
        <p:spPr bwMode="auto">
          <a:xfrm>
            <a:off x="3446463" y="22860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b) Sensor unit</a:t>
            </a:r>
            <a:endParaRPr kumimoji="1" lang="ja-JP" altLang="en-US" sz="1800">
              <a:cs typeface="Arial" charset="0"/>
            </a:endParaRPr>
          </a:p>
        </p:txBody>
      </p:sp>
      <p:pic>
        <p:nvPicPr>
          <p:cNvPr id="23558" name="Picture 6" descr="1-3のコピー"/>
          <p:cNvPicPr>
            <a:picLocks noChangeAspect="1" noChangeArrowheads="1"/>
          </p:cNvPicPr>
          <p:nvPr/>
        </p:nvPicPr>
        <p:blipFill>
          <a:blip r:embed="rId3">
            <a:lum bright="2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2362200"/>
            <a:ext cx="35877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 descr="12のコピー"/>
          <p:cNvPicPr>
            <a:picLocks noChangeAspect="1" noChangeArrowheads="1"/>
          </p:cNvPicPr>
          <p:nvPr/>
        </p:nvPicPr>
        <p:blipFill>
          <a:blip r:embed="rId4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3" y="2590800"/>
            <a:ext cx="266223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 descr="ﾎﾟﾝﾌﾟﾕﾆｯ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838575"/>
            <a:ext cx="7683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Line 37"/>
          <p:cNvSpPr>
            <a:spLocks noChangeShapeType="1"/>
          </p:cNvSpPr>
          <p:nvPr/>
        </p:nvSpPr>
        <p:spPr bwMode="auto">
          <a:xfrm>
            <a:off x="4233863" y="2727325"/>
            <a:ext cx="561975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38"/>
          <p:cNvSpPr>
            <a:spLocks noChangeShapeType="1"/>
          </p:cNvSpPr>
          <p:nvPr/>
        </p:nvSpPr>
        <p:spPr bwMode="auto">
          <a:xfrm>
            <a:off x="7726363" y="2743200"/>
            <a:ext cx="446087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Oval 35"/>
          <p:cNvSpPr>
            <a:spLocks noChangeArrowheads="1"/>
          </p:cNvSpPr>
          <p:nvPr/>
        </p:nvSpPr>
        <p:spPr bwMode="auto">
          <a:xfrm>
            <a:off x="4552950" y="3276600"/>
            <a:ext cx="1157288" cy="1584325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23564" name="Oval 36"/>
          <p:cNvSpPr>
            <a:spLocks noChangeArrowheads="1"/>
          </p:cNvSpPr>
          <p:nvPr/>
        </p:nvSpPr>
        <p:spPr bwMode="auto">
          <a:xfrm>
            <a:off x="7918450" y="3721100"/>
            <a:ext cx="676275" cy="923925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23565" name="AutoShape 41"/>
          <p:cNvSpPr>
            <a:spLocks noChangeArrowheads="1"/>
          </p:cNvSpPr>
          <p:nvPr/>
        </p:nvSpPr>
        <p:spPr bwMode="auto">
          <a:xfrm rot="13446053" flipH="1">
            <a:off x="7234238" y="3371850"/>
            <a:ext cx="688975" cy="814388"/>
          </a:xfrm>
          <a:prstGeom prst="rightArrow">
            <a:avLst>
              <a:gd name="adj1" fmla="val 63889"/>
              <a:gd name="adj2" fmla="val 4687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ja-JP" altLang="en-US">
              <a:cs typeface="Arial" charset="0"/>
            </a:endParaRPr>
          </a:p>
        </p:txBody>
      </p:sp>
      <p:pic>
        <p:nvPicPr>
          <p:cNvPr id="23566" name="Picture 18" descr="1のコピー"/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2514600"/>
            <a:ext cx="16049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9" descr="ﾎﾟﾝﾌﾟのコピ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352800"/>
            <a:ext cx="104616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AutoShape 41"/>
          <p:cNvSpPr>
            <a:spLocks noChangeArrowheads="1"/>
          </p:cNvSpPr>
          <p:nvPr/>
        </p:nvSpPr>
        <p:spPr bwMode="auto">
          <a:xfrm rot="13446053" flipH="1">
            <a:off x="3905250" y="3371850"/>
            <a:ext cx="688975" cy="814388"/>
          </a:xfrm>
          <a:prstGeom prst="rightArrow">
            <a:avLst>
              <a:gd name="adj1" fmla="val 63889"/>
              <a:gd name="adj2" fmla="val 4687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492125" y="1233636"/>
            <a:ext cx="4631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 marL="304800" indent="-3048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ja-JP" altLang="en-US" sz="2400" b="0" dirty="0" smtClean="0">
                <a:cs typeface="Arial" charset="0"/>
              </a:rPr>
              <a:t>　</a:t>
            </a:r>
            <a:r>
              <a:rPr lang="ja-JP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　</a:t>
            </a:r>
            <a:r>
              <a:rPr lang="en-US" altLang="ja-JP" sz="2400" dirty="0" smtClean="0">
                <a:cs typeface="Arial" charset="0"/>
              </a:rPr>
              <a:t>Parts are easily replaceable</a:t>
            </a:r>
            <a:endParaRPr lang="ja-JP" altLang="en-US" sz="2400" dirty="0" smtClean="0"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90417" y="2730500"/>
            <a:ext cx="1608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/>
              <a:t>Pump </a:t>
            </a:r>
            <a:r>
              <a:rPr lang="en-US" sz="1200" b="0" dirty="0" err="1" smtClean="0"/>
              <a:t>p/n</a:t>
            </a:r>
            <a:r>
              <a:rPr lang="en-US" sz="1200" b="0" dirty="0" smtClean="0"/>
              <a:t> 30-1020RK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latin typeface="Arial" charset="0"/>
                <a:cs typeface="Arial" charset="0"/>
              </a:rPr>
              <a:t>Accessibility </a:t>
            </a:r>
            <a:endParaRPr lang="ja-JP" altLang="en-US" dirty="0">
              <a:latin typeface="Arial" charset="0"/>
              <a:cs typeface="Arial" charset="0"/>
            </a:endParaRPr>
          </a:p>
        </p:txBody>
      </p:sp>
      <p:sp>
        <p:nvSpPr>
          <p:cNvPr id="25602" name="Rectangle 30"/>
          <p:cNvSpPr>
            <a:spLocks noChangeArrowheads="1"/>
          </p:cNvSpPr>
          <p:nvPr/>
        </p:nvSpPr>
        <p:spPr bwMode="auto">
          <a:xfrm>
            <a:off x="1206500" y="1676400"/>
            <a:ext cx="10010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800" b="0" dirty="0">
                <a:solidFill>
                  <a:srgbClr val="000000"/>
                </a:solidFill>
                <a:cs typeface="Arial" charset="0"/>
              </a:rPr>
              <a:t>Main unit can be used with all sensor units with various detection principles</a:t>
            </a:r>
          </a:p>
          <a:p>
            <a:r>
              <a:rPr lang="en-US" altLang="ja-JP" sz="1800" b="0" dirty="0">
                <a:solidFill>
                  <a:srgbClr val="000000"/>
                </a:solidFill>
                <a:cs typeface="Arial" charset="0"/>
              </a:rPr>
              <a:t>Converting from SiH4 to H2 is </a:t>
            </a:r>
            <a:r>
              <a:rPr lang="en-US" altLang="ja-JP" sz="1800" b="0" dirty="0" smtClean="0">
                <a:solidFill>
                  <a:srgbClr val="000000"/>
                </a:solidFill>
                <a:cs typeface="Arial" charset="0"/>
              </a:rPr>
              <a:t>simple!</a:t>
            </a:r>
            <a:endParaRPr lang="en-US" altLang="ja-JP" sz="1800" b="0" dirty="0">
              <a:solidFill>
                <a:srgbClr val="000000"/>
              </a:solidFill>
              <a:cs typeface="Arial" charset="0"/>
            </a:endParaRPr>
          </a:p>
          <a:p>
            <a:r>
              <a:rPr lang="en-US" altLang="ja-JP" sz="1800" b="0" dirty="0">
                <a:cs typeface="Arial" charset="0"/>
              </a:rPr>
              <a:t>Just remove the SiH4 sensor unit and replace with an H2 sensor unit.</a:t>
            </a:r>
          </a:p>
          <a:p>
            <a:endParaRPr lang="ja-JP" altLang="en-US" sz="18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603" name="Rectangle 44"/>
          <p:cNvSpPr>
            <a:spLocks noChangeArrowheads="1"/>
          </p:cNvSpPr>
          <p:nvPr/>
        </p:nvSpPr>
        <p:spPr bwMode="auto">
          <a:xfrm>
            <a:off x="773113" y="5537200"/>
            <a:ext cx="4010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Various network systems available:</a:t>
            </a:r>
          </a:p>
          <a:p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GD-70D        : 4-20 mA DC</a:t>
            </a:r>
            <a: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  <a:t/>
            </a:r>
            <a:b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</a:br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GD-70D-NT </a:t>
            </a:r>
            <a: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  <a:t>：</a:t>
            </a:r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NT</a:t>
            </a:r>
            <a: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  <a:t/>
            </a:r>
            <a:b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</a:br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GD-70D-ET </a:t>
            </a:r>
            <a:r>
              <a:rPr lang="ja-JP" altLang="en-US" sz="1400" b="0">
                <a:solidFill>
                  <a:srgbClr val="000000"/>
                </a:solidFill>
                <a:ea typeface="ＭＳ ゴシック" charset="0"/>
                <a:cs typeface="ＭＳ ゴシック" charset="0"/>
              </a:rPr>
              <a:t>：</a:t>
            </a:r>
            <a:r>
              <a:rPr lang="en-US" altLang="ja-JP" sz="1400" b="0">
                <a:solidFill>
                  <a:srgbClr val="000000"/>
                </a:solidFill>
                <a:cs typeface="Arial" charset="0"/>
              </a:rPr>
              <a:t>PoE</a:t>
            </a:r>
            <a:endParaRPr lang="ja-JP" altLang="en-US" sz="1400" b="0">
              <a:solidFill>
                <a:srgbClr val="000000"/>
              </a:solidFill>
              <a:ea typeface="ＭＳ ゴシック" charset="0"/>
              <a:cs typeface="ＭＳ ゴシック" charset="0"/>
            </a:endParaRPr>
          </a:p>
        </p:txBody>
      </p:sp>
      <p:pic>
        <p:nvPicPr>
          <p:cNvPr id="25604" name="Picture 49" descr="1のコピー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2794000"/>
            <a:ext cx="1606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5" descr="半導体ｾﾝ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4013200"/>
            <a:ext cx="1120775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47" descr="1のコピー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2794000"/>
            <a:ext cx="1606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8" descr="12のコピー"/>
          <p:cNvPicPr>
            <a:picLocks noChangeAspect="1" noChangeArrowheads="1"/>
          </p:cNvPicPr>
          <p:nvPr/>
        </p:nvPicPr>
        <p:blipFill>
          <a:blip r:embed="rId5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2863850"/>
            <a:ext cx="2662237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AutoShape 21"/>
          <p:cNvSpPr>
            <a:spLocks noChangeArrowheads="1"/>
          </p:cNvSpPr>
          <p:nvPr/>
        </p:nvSpPr>
        <p:spPr bwMode="auto">
          <a:xfrm rot="1567255" flipH="1">
            <a:off x="4660900" y="4181475"/>
            <a:ext cx="803275" cy="468313"/>
          </a:xfrm>
          <a:prstGeom prst="rightArrow">
            <a:avLst>
              <a:gd name="adj1" fmla="val 63889"/>
              <a:gd name="adj2" fmla="val 46939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25609" name="AutoShape 19"/>
          <p:cNvSpPr>
            <a:spLocks noChangeAspect="1" noChangeArrowheads="1"/>
          </p:cNvSpPr>
          <p:nvPr/>
        </p:nvSpPr>
        <p:spPr bwMode="auto">
          <a:xfrm rot="-1567255">
            <a:off x="4619625" y="3425825"/>
            <a:ext cx="922338" cy="466725"/>
          </a:xfrm>
          <a:prstGeom prst="rightArrow">
            <a:avLst>
              <a:gd name="adj1" fmla="val 63889"/>
              <a:gd name="adj2" fmla="val 46962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25610" name="AutoShape 18"/>
          <p:cNvSpPr>
            <a:spLocks noChangeArrowheads="1"/>
          </p:cNvSpPr>
          <p:nvPr/>
        </p:nvSpPr>
        <p:spPr bwMode="auto">
          <a:xfrm>
            <a:off x="2387600" y="3403600"/>
            <a:ext cx="708025" cy="923925"/>
          </a:xfrm>
          <a:prstGeom prst="rightArrow">
            <a:avLst>
              <a:gd name="adj1" fmla="val 63889"/>
              <a:gd name="adj2" fmla="val 46875"/>
            </a:avLst>
          </a:pr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773113" y="4914900"/>
            <a:ext cx="1689100" cy="369888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altLang="ja-JP" sz="1800" dirty="0" smtClean="0">
                <a:solidFill>
                  <a:srgbClr val="FFFFFF"/>
                </a:solidFill>
                <a:cs typeface="Arial" charset="0"/>
              </a:rPr>
              <a:t>SiH</a:t>
            </a:r>
            <a:r>
              <a:rPr lang="en-US" altLang="ja-JP" sz="1200" dirty="0" smtClean="0">
                <a:solidFill>
                  <a:srgbClr val="FFFFFF"/>
                </a:solidFill>
                <a:cs typeface="Arial" charset="0"/>
              </a:rPr>
              <a:t>4  </a:t>
            </a:r>
            <a:r>
              <a:rPr lang="en-US" altLang="ja-JP" sz="1800" dirty="0" smtClean="0">
                <a:solidFill>
                  <a:srgbClr val="FFFFFF"/>
                </a:solidFill>
                <a:cs typeface="Arial" charset="0"/>
              </a:rPr>
              <a:t>Detector</a:t>
            </a:r>
            <a:endParaRPr lang="ja-JP" altLang="en-US" sz="1800" dirty="0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612" name="Text Box 40"/>
          <p:cNvSpPr txBox="1">
            <a:spLocks noChangeArrowheads="1"/>
          </p:cNvSpPr>
          <p:nvPr/>
        </p:nvSpPr>
        <p:spPr bwMode="auto">
          <a:xfrm>
            <a:off x="7385050" y="4927600"/>
            <a:ext cx="1349375" cy="6461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solidFill>
                  <a:schemeClr val="bg1"/>
                </a:solidFill>
                <a:cs typeface="Arial" charset="0"/>
              </a:rPr>
              <a:t>H</a:t>
            </a:r>
            <a:r>
              <a:rPr kumimoji="1" lang="en-US" altLang="ja-JP" sz="1200">
                <a:solidFill>
                  <a:schemeClr val="bg1"/>
                </a:solidFill>
                <a:cs typeface="Arial" charset="0"/>
              </a:rPr>
              <a:t>2  </a:t>
            </a:r>
            <a:r>
              <a:rPr kumimoji="1" lang="en-US" altLang="ja-JP" sz="1800">
                <a:solidFill>
                  <a:schemeClr val="bg1"/>
                </a:solidFill>
                <a:cs typeface="Arial" charset="0"/>
              </a:rPr>
              <a:t>Detector</a:t>
            </a:r>
            <a:endParaRPr kumimoji="1" lang="ja-JP" altLang="en-US" sz="18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5613" name="AutoShape 38"/>
          <p:cNvSpPr>
            <a:spLocks noChangeArrowheads="1"/>
          </p:cNvSpPr>
          <p:nvPr/>
        </p:nvSpPr>
        <p:spPr bwMode="auto">
          <a:xfrm>
            <a:off x="6537325" y="3403600"/>
            <a:ext cx="708025" cy="923925"/>
          </a:xfrm>
          <a:prstGeom prst="rightArrow">
            <a:avLst>
              <a:gd name="adj1" fmla="val 63889"/>
              <a:gd name="adj2" fmla="val 46875"/>
            </a:avLst>
          </a:pr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cs typeface="Arial" charset="0"/>
            </a:endParaRPr>
          </a:p>
        </p:txBody>
      </p:sp>
      <p:pic>
        <p:nvPicPr>
          <p:cNvPr id="25614" name="Picture 58" descr="ﾎﾟﾝﾌﾟのコピ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2489200"/>
            <a:ext cx="10858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5" name="Text Box 49"/>
          <p:cNvSpPr txBox="1">
            <a:spLocks noChangeArrowheads="1"/>
          </p:cNvSpPr>
          <p:nvPr/>
        </p:nvSpPr>
        <p:spPr bwMode="auto">
          <a:xfrm>
            <a:off x="5416550" y="5461000"/>
            <a:ext cx="1681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ja-JP" sz="1200" b="0">
                <a:cs typeface="Arial" charset="0"/>
              </a:rPr>
              <a:t>H2</a:t>
            </a:r>
            <a:r>
              <a:rPr kumimoji="1" lang="ja-JP" altLang="en-US" sz="1200" b="0">
                <a:ea typeface="HGP創英角ｺﾞｼｯｸUB" charset="0"/>
                <a:cs typeface="HGP創英角ｺﾞｼｯｸUB" charset="0"/>
              </a:rPr>
              <a:t> </a:t>
            </a:r>
            <a:r>
              <a:rPr kumimoji="1" lang="en-US" altLang="ja-JP" sz="1200" b="0">
                <a:cs typeface="Arial" charset="0"/>
              </a:rPr>
              <a:t>Sensor unit (SGU)</a:t>
            </a:r>
            <a:endParaRPr kumimoji="1" lang="ja-JP" altLang="en-US" sz="1200" b="0">
              <a:ea typeface="HGP創英角ｺﾞｼｯｸUB" charset="0"/>
              <a:cs typeface="HGP創英角ｺﾞｼｯｸUB" charset="0"/>
            </a:endParaRPr>
          </a:p>
        </p:txBody>
      </p:sp>
      <p:sp>
        <p:nvSpPr>
          <p:cNvPr id="25616" name="Text Box 50"/>
          <p:cNvSpPr txBox="1">
            <a:spLocks noChangeArrowheads="1"/>
          </p:cNvSpPr>
          <p:nvPr/>
        </p:nvSpPr>
        <p:spPr bwMode="auto">
          <a:xfrm>
            <a:off x="5275263" y="3822700"/>
            <a:ext cx="1825625" cy="276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ja-JP" sz="1200" b="0">
                <a:cs typeface="Arial" charset="0"/>
              </a:rPr>
              <a:t>SiH</a:t>
            </a:r>
            <a:r>
              <a:rPr kumimoji="1" lang="ja-JP" altLang="en-US" sz="1200" b="0">
                <a:ea typeface="HGP創英角ｺﾞｼｯｸUB" charset="0"/>
                <a:cs typeface="HGP創英角ｺﾞｼｯｸUB" charset="0"/>
              </a:rPr>
              <a:t>４ </a:t>
            </a:r>
            <a:r>
              <a:rPr kumimoji="1" lang="en-US" altLang="ja-JP" sz="1200" b="0">
                <a:cs typeface="Arial" charset="0"/>
              </a:rPr>
              <a:t>Sensor unit (ESU)</a:t>
            </a:r>
            <a:endParaRPr kumimoji="1" lang="ja-JP" altLang="en-US" sz="1200" b="0">
              <a:ea typeface="HGP創英角ｺﾞｼｯｸUB" charset="0"/>
              <a:cs typeface="HGP創英角ｺﾞｼｯｸUB" charset="0"/>
            </a:endParaRPr>
          </a:p>
        </p:txBody>
      </p:sp>
      <p:sp>
        <p:nvSpPr>
          <p:cNvPr id="25617" name="Text Box 7"/>
          <p:cNvSpPr txBox="1">
            <a:spLocks noChangeArrowheads="1"/>
          </p:cNvSpPr>
          <p:nvPr/>
        </p:nvSpPr>
        <p:spPr bwMode="auto">
          <a:xfrm>
            <a:off x="492125" y="1219349"/>
            <a:ext cx="43140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04800" indent="-3048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ja-JP" altLang="en-US" dirty="0" smtClean="0">
                <a:solidFill>
                  <a:srgbClr val="000000"/>
                </a:solidFill>
                <a:cs typeface="Arial" charset="0"/>
              </a:rPr>
              <a:t>　　</a:t>
            </a:r>
            <a:r>
              <a:rPr kumimoji="1" lang="en-US" altLang="ja-JP" dirty="0" smtClean="0">
                <a:solidFill>
                  <a:srgbClr val="000000"/>
                </a:solidFill>
                <a:cs typeface="Arial" charset="0"/>
              </a:rPr>
              <a:t>Smart sensor technology</a:t>
            </a:r>
            <a:endParaRPr kumimoji="1" lang="ja-JP" alt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618" name="Text Box 50"/>
          <p:cNvSpPr txBox="1">
            <a:spLocks noChangeArrowheads="1"/>
          </p:cNvSpPr>
          <p:nvPr/>
        </p:nvSpPr>
        <p:spPr bwMode="auto">
          <a:xfrm>
            <a:off x="4572000" y="3124200"/>
            <a:ext cx="911225" cy="276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ja-JP" altLang="en-US" sz="1200" b="0">
                <a:solidFill>
                  <a:srgbClr val="FF0000"/>
                </a:solidFill>
                <a:ea typeface="HGP創英角ｺﾞｼｯｸUB" charset="0"/>
                <a:cs typeface="HGP創英角ｺﾞｼｯｸUB" charset="0"/>
              </a:rPr>
              <a:t>①</a:t>
            </a:r>
            <a:r>
              <a:rPr kumimoji="1" lang="en-US" altLang="ja-JP" sz="1200" b="0">
                <a:solidFill>
                  <a:srgbClr val="FF0000"/>
                </a:solidFill>
                <a:cs typeface="Arial" charset="0"/>
              </a:rPr>
              <a:t>Remove</a:t>
            </a:r>
            <a:endParaRPr kumimoji="1" lang="ja-JP" altLang="en-US" sz="1200" b="0">
              <a:solidFill>
                <a:srgbClr val="FF0000"/>
              </a:solidFill>
              <a:ea typeface="HGP創英角ｺﾞｼｯｸUB" charset="0"/>
              <a:cs typeface="HGP創英角ｺﾞｼｯｸUB" charset="0"/>
            </a:endParaRPr>
          </a:p>
        </p:txBody>
      </p:sp>
      <p:sp>
        <p:nvSpPr>
          <p:cNvPr id="25619" name="Text Box 50"/>
          <p:cNvSpPr txBox="1">
            <a:spLocks noChangeArrowheads="1"/>
          </p:cNvSpPr>
          <p:nvPr/>
        </p:nvSpPr>
        <p:spPr bwMode="auto">
          <a:xfrm>
            <a:off x="4641850" y="4673600"/>
            <a:ext cx="569913" cy="276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ja-JP" altLang="en-US" sz="1200" b="0">
                <a:solidFill>
                  <a:srgbClr val="FF0000"/>
                </a:solidFill>
                <a:ea typeface="HGP創英角ｺﾞｼｯｸUB" charset="0"/>
                <a:cs typeface="HGP創英角ｺﾞｼｯｸUB" charset="0"/>
              </a:rPr>
              <a:t>②</a:t>
            </a:r>
            <a:r>
              <a:rPr kumimoji="1" lang="en-US" altLang="ja-JP" sz="1200" b="0">
                <a:solidFill>
                  <a:srgbClr val="FF0000"/>
                </a:solidFill>
                <a:cs typeface="Arial" charset="0"/>
              </a:rPr>
              <a:t>Set</a:t>
            </a:r>
            <a:endParaRPr kumimoji="1" lang="ja-JP" altLang="en-US" sz="1200" b="0">
              <a:solidFill>
                <a:srgbClr val="FF0000"/>
              </a:solidFill>
              <a:ea typeface="HGP創英角ｺﾞｼｯｸUB" charset="0"/>
              <a:cs typeface="HGP創英角ｺﾞｼｯｸUB" charset="0"/>
            </a:endParaRPr>
          </a:p>
        </p:txBody>
      </p:sp>
      <p:sp>
        <p:nvSpPr>
          <p:cNvPr id="25620" name="Rectangle 44"/>
          <p:cNvSpPr>
            <a:spLocks noChangeArrowheads="1"/>
          </p:cNvSpPr>
          <p:nvPr/>
        </p:nvSpPr>
        <p:spPr bwMode="auto">
          <a:xfrm>
            <a:off x="4291013" y="5765800"/>
            <a:ext cx="42910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400" b="0">
                <a:solidFill>
                  <a:schemeClr val="tx2"/>
                </a:solidFill>
                <a:cs typeface="Arial" charset="0"/>
              </a:rPr>
              <a:t>The GD-70D has functions that will not allow the insertion of incorrect sensor units. Every sensor unit has a unique identification which prevents installation error.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Arial" charset="0"/>
                <a:cs typeface="Arial" charset="0"/>
              </a:rPr>
              <a:t>Accessibility </a:t>
            </a:r>
            <a:endParaRPr lang="ja-JP" altLang="en-US" dirty="0">
              <a:latin typeface="Arial" charset="0"/>
              <a:cs typeface="Arial" charset="0"/>
            </a:endParaRPr>
          </a:p>
        </p:txBody>
      </p:sp>
      <p:sp>
        <p:nvSpPr>
          <p:cNvPr id="31746" name="Rectangle 12"/>
          <p:cNvSpPr>
            <a:spLocks noGrp="1" noChangeArrowheads="1"/>
          </p:cNvSpPr>
          <p:nvPr>
            <p:ph idx="4294967295"/>
          </p:nvPr>
        </p:nvSpPr>
        <p:spPr>
          <a:xfrm>
            <a:off x="1092200" y="1727200"/>
            <a:ext cx="7397750" cy="369888"/>
          </a:xfrm>
        </p:spPr>
        <p:txBody>
          <a:bodyPr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charset="0"/>
                <a:cs typeface="Arial" charset="0"/>
              </a:rPr>
              <a:t>Sensor Unit/Pump unit can be removed easily with one touch of button.</a:t>
            </a:r>
          </a:p>
        </p:txBody>
      </p:sp>
      <p:sp>
        <p:nvSpPr>
          <p:cNvPr id="31747" name="テキスト ボックス 14"/>
          <p:cNvSpPr txBox="1">
            <a:spLocks noChangeArrowheads="1"/>
          </p:cNvSpPr>
          <p:nvPr/>
        </p:nvSpPr>
        <p:spPr bwMode="auto">
          <a:xfrm>
            <a:off x="3235325" y="58674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Main unit</a:t>
            </a:r>
            <a:endParaRPr kumimoji="1" lang="ja-JP" altLang="en-US" sz="1800">
              <a:cs typeface="Arial" charset="0"/>
            </a:endParaRPr>
          </a:p>
        </p:txBody>
      </p:sp>
      <p:sp>
        <p:nvSpPr>
          <p:cNvPr id="31748" name="テキスト ボックス 14"/>
          <p:cNvSpPr txBox="1">
            <a:spLocks noChangeArrowheads="1"/>
          </p:cNvSpPr>
          <p:nvPr/>
        </p:nvSpPr>
        <p:spPr bwMode="auto">
          <a:xfrm>
            <a:off x="6681788" y="6096000"/>
            <a:ext cx="1582737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Sensor unit</a:t>
            </a:r>
            <a:endParaRPr kumimoji="1" lang="ja-JP" altLang="en-US" sz="1800">
              <a:cs typeface="Arial" charset="0"/>
            </a:endParaRPr>
          </a:p>
        </p:txBody>
      </p:sp>
      <p:sp>
        <p:nvSpPr>
          <p:cNvPr id="31749" name="テキスト ボックス 14"/>
          <p:cNvSpPr txBox="1">
            <a:spLocks noChangeArrowheads="1"/>
          </p:cNvSpPr>
          <p:nvPr/>
        </p:nvSpPr>
        <p:spPr bwMode="auto">
          <a:xfrm>
            <a:off x="6681788" y="3429000"/>
            <a:ext cx="1477962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Pump unit</a:t>
            </a:r>
            <a:endParaRPr kumimoji="1" lang="ja-JP" altLang="en-US" sz="1800">
              <a:cs typeface="Arial" charset="0"/>
            </a:endParaRPr>
          </a:p>
        </p:txBody>
      </p:sp>
      <p:sp>
        <p:nvSpPr>
          <p:cNvPr id="31750" name="テキスト ボックス 14"/>
          <p:cNvSpPr txBox="1">
            <a:spLocks noChangeArrowheads="1"/>
          </p:cNvSpPr>
          <p:nvPr/>
        </p:nvSpPr>
        <p:spPr bwMode="auto">
          <a:xfrm>
            <a:off x="773113" y="5562600"/>
            <a:ext cx="175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800">
                <a:cs typeface="Arial" charset="0"/>
              </a:rPr>
              <a:t>Wall mounting bracket</a:t>
            </a:r>
            <a:endParaRPr kumimoji="1" lang="ja-JP" altLang="en-US" sz="1800">
              <a:cs typeface="Arial" charset="0"/>
            </a:endParaRPr>
          </a:p>
        </p:txBody>
      </p:sp>
      <p:pic>
        <p:nvPicPr>
          <p:cNvPr id="31751" name="Picture 34" descr="1-3のコピー"/>
          <p:cNvPicPr>
            <a:picLocks noChangeAspect="1" noChangeArrowheads="1"/>
          </p:cNvPicPr>
          <p:nvPr/>
        </p:nvPicPr>
        <p:blipFill>
          <a:blip r:embed="rId3">
            <a:lum bright="2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8" y="2819400"/>
            <a:ext cx="3586162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33" descr="ﾎﾟﾝﾌﾟﾕﾆｯﾄ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64580">
            <a:off x="6630988" y="2384425"/>
            <a:ext cx="10858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36" descr="取付ラックのコピ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3048000"/>
            <a:ext cx="14128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44" descr="ﾎﾟﾝﾌﾟのコピ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4171950"/>
            <a:ext cx="1546225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5" name="Line 48"/>
          <p:cNvSpPr>
            <a:spLocks noChangeShapeType="1"/>
          </p:cNvSpPr>
          <p:nvPr/>
        </p:nvSpPr>
        <p:spPr bwMode="auto">
          <a:xfrm flipH="1" flipV="1">
            <a:off x="2039938" y="4097338"/>
            <a:ext cx="1195387" cy="71437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49"/>
          <p:cNvSpPr>
            <a:spLocks noChangeShapeType="1"/>
          </p:cNvSpPr>
          <p:nvPr/>
        </p:nvSpPr>
        <p:spPr bwMode="auto">
          <a:xfrm flipH="1" flipV="1">
            <a:off x="4681538" y="4248150"/>
            <a:ext cx="2251075" cy="2286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Line 50"/>
          <p:cNvSpPr>
            <a:spLocks noChangeShapeType="1"/>
          </p:cNvSpPr>
          <p:nvPr/>
        </p:nvSpPr>
        <p:spPr bwMode="auto">
          <a:xfrm flipH="1">
            <a:off x="4641850" y="3028950"/>
            <a:ext cx="2039938" cy="457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テキスト ボックス 14"/>
          <p:cNvSpPr txBox="1">
            <a:spLocks noChangeArrowheads="1"/>
          </p:cNvSpPr>
          <p:nvPr/>
        </p:nvSpPr>
        <p:spPr bwMode="auto">
          <a:xfrm>
            <a:off x="3095625" y="2438400"/>
            <a:ext cx="2109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kumimoji="1" lang="en-US" altLang="ja-JP" sz="1200">
                <a:cs typeface="Arial" charset="0"/>
              </a:rPr>
              <a:t>Remove and attach items with one touch of a button</a:t>
            </a:r>
            <a:endParaRPr kumimoji="1" lang="ja-JP" altLang="en-US" sz="1200">
              <a:cs typeface="Arial" charset="0"/>
            </a:endParaRPr>
          </a:p>
        </p:txBody>
      </p:sp>
      <p:sp>
        <p:nvSpPr>
          <p:cNvPr id="31759" name="テキスト ボックス 14"/>
          <p:cNvSpPr txBox="1">
            <a:spLocks noChangeArrowheads="1"/>
          </p:cNvSpPr>
          <p:nvPr/>
        </p:nvSpPr>
        <p:spPr bwMode="auto">
          <a:xfrm>
            <a:off x="5133975" y="3810000"/>
            <a:ext cx="154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kumimoji="1" lang="ja-JP" altLang="en-US" sz="1200">
              <a:cs typeface="Arial" charset="0"/>
            </a:endParaRPr>
          </a:p>
        </p:txBody>
      </p:sp>
      <p:sp>
        <p:nvSpPr>
          <p:cNvPr id="31760" name="Text Box 13"/>
          <p:cNvSpPr txBox="1">
            <a:spLocks noChangeArrowheads="1"/>
          </p:cNvSpPr>
          <p:nvPr/>
        </p:nvSpPr>
        <p:spPr bwMode="auto">
          <a:xfrm>
            <a:off x="520700" y="1219349"/>
            <a:ext cx="56146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04800" indent="-3048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ja-JP" altLang="en-US" dirty="0">
                <a:solidFill>
                  <a:srgbClr val="000000"/>
                </a:solidFill>
                <a:cs typeface="Arial" charset="0"/>
              </a:rPr>
              <a:t>　</a:t>
            </a:r>
            <a:r>
              <a:rPr kumimoji="1" lang="ja-JP" altLang="en-US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kumimoji="1" lang="en-US" altLang="ja-JP" dirty="0">
                <a:solidFill>
                  <a:srgbClr val="000000"/>
                </a:solidFill>
                <a:cs typeface="Arial" charset="0"/>
              </a:rPr>
              <a:t>Front access for easy maintenance</a:t>
            </a:r>
            <a:endParaRPr kumimoji="1" lang="ja-JP" altLang="en-US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FC879-062C-6348-B83A-A9B3419C0B7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2492374"/>
            <a:ext cx="4211109" cy="1508126"/>
          </a:xfrm>
        </p:spPr>
        <p:txBody>
          <a:bodyPr/>
          <a:lstStyle/>
          <a:p>
            <a:pPr algn="l"/>
            <a:r>
              <a:rPr lang="en-US" altLang="ja-JP" dirty="0" smtClean="0">
                <a:latin typeface="Arial" charset="0"/>
                <a:cs typeface="Arial" charset="0"/>
              </a:rPr>
              <a:t>Wiring to a Beacon Controller</a:t>
            </a:r>
            <a:endParaRPr lang="ja-JP" altLang="en-US" dirty="0">
              <a:latin typeface="Arial" charset="0"/>
              <a:cs typeface="Arial" charset="0"/>
            </a:endParaRPr>
          </a:p>
        </p:txBody>
      </p:sp>
      <p:pic>
        <p:nvPicPr>
          <p:cNvPr id="6" name="Picture 5" descr="GD-70D-R02 Rev P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36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0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721" name="Group 89"/>
          <p:cNvGraphicFramePr>
            <a:graphicFrameLocks noGrp="1"/>
          </p:cNvGraphicFramePr>
          <p:nvPr/>
        </p:nvGraphicFramePr>
        <p:xfrm>
          <a:off x="1433513" y="1060450"/>
          <a:ext cx="7138987" cy="5797558"/>
        </p:xfrm>
        <a:graphic>
          <a:graphicData uri="http://schemas.openxmlformats.org/drawingml/2006/table">
            <a:tbl>
              <a:tblPr/>
              <a:tblGrid>
                <a:gridCol w="1396230"/>
                <a:gridCol w="1903122"/>
                <a:gridCol w="1919818"/>
                <a:gridCol w="1919817"/>
              </a:tblGrid>
              <a:tr h="36040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Main Unit</a:t>
                      </a:r>
                      <a:endParaRPr kumimoji="1" lang="ja-JP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HGP創英角ｺﾞｼｯｸUB" charset="0"/>
                      </a:endParaRPr>
                    </a:p>
                  </a:txBody>
                  <a:tcPr marL="6073" marR="6073" marT="658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6073" marR="6073" marT="658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6073" marR="6073" marT="658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Model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GD-70D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GD-70D-NT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GD-70D-ET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Communication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4-20mADC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DC power line communication</a:t>
                      </a:r>
                      <a:endParaRPr kumimoji="1" lang="zh-TW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POE</a:t>
                      </a: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Method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39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Detection principle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Different type depending upon sensor unit and detectable gas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(See table on back page for list of sensor types and detectable gases)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Sampling method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Sample-drawing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Auto-Adjustment of flow rate)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Display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Large LCD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White back light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　　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Gas Concentration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　　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Flow rate / Communication status / Pyrolizer status / Character display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　　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Measuring gas / Error code / Content of error / Character message display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Display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  <a:r>
                        <a:rPr kumimoji="1" lang="en-US" altLang="ja-JP" sz="1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alarm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：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red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/ 2</a:t>
                      </a:r>
                      <a:r>
                        <a:rPr kumimoji="1" lang="en-US" altLang="ja-JP" sz="1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nd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alarm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：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 red / Fault alarm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：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yellow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External Output 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  <a:r>
                        <a:rPr kumimoji="1" lang="en-US" altLang="ja-JP" sz="1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alarm / 2</a:t>
                      </a:r>
                      <a:r>
                        <a:rPr kumimoji="1" lang="en-US" altLang="ja-JP" sz="1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nd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alarm / Trouble alarm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：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Relay contact output for each alarm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Self diagnosis</a:t>
                      </a:r>
                      <a:endParaRPr kumimoji="1" lang="zh-TW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 failure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Sensor failure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Flow failure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Communication failure(NT / ET)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39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Date logging function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Event history / Alarm history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Calibration history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Alarm trend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180 sec Before / after 1</a:t>
                      </a:r>
                      <a:r>
                        <a:rPr kumimoji="1" lang="en-US" altLang="ja-JP" sz="1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alarm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Operating conditions</a:t>
                      </a:r>
                      <a:endParaRPr kumimoji="1" lang="zh-CN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0-40℃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Without rapid change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   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・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30-70%RH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non-condensing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Operational  Setting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All operational setting are user adjustable by using the front panel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Power requirement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DC 24V±10%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　 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Approx. 5W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Including Sensor unit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POE</a:t>
                      </a: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standard arrangement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Dimensions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70(W) × 120(H) × 150(D)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Weight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Approx. 0.9Kg (2.0 lbs)</a:t>
                      </a: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Including sensor unit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Mounting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Wall-mounting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base plate by 3 screws</a:t>
                      </a:r>
                      <a:endParaRPr kumimoji="1" lang="ja-JP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Sample Tubing 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4 x 6 mm PTFE tubing recommended. Ppfalf union fittings provided as standard accessories.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4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Cable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Cable type varies depending on communication method 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（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Cable gland optional</a:t>
                      </a: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）</a:t>
                      </a:r>
                    </a:p>
                  </a:txBody>
                  <a:tcPr marL="92842" marR="8441" marT="9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4507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6073" marR="6073" marT="658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02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Specifications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62" name="Group 82"/>
          <p:cNvGraphicFramePr>
            <a:graphicFrameLocks noGrp="1"/>
          </p:cNvGraphicFramePr>
          <p:nvPr/>
        </p:nvGraphicFramePr>
        <p:xfrm>
          <a:off x="950913" y="1320800"/>
          <a:ext cx="7897813" cy="5149849"/>
        </p:xfrm>
        <a:graphic>
          <a:graphicData uri="http://schemas.openxmlformats.org/drawingml/2006/table">
            <a:tbl>
              <a:tblPr/>
              <a:tblGrid>
                <a:gridCol w="1406939"/>
                <a:gridCol w="1420031"/>
                <a:gridCol w="1198830"/>
                <a:gridCol w="1291160"/>
                <a:gridCol w="1244261"/>
                <a:gridCol w="1336592"/>
              </a:tblGrid>
              <a:tr h="40487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HGP創英角ｺﾞｼｯｸUB" charset="0"/>
                          <a:cs typeface="HGP創英角ｺﾞｼｯｸUB" charset="0"/>
                        </a:rPr>
                        <a:t>Sensor Unit</a:t>
                      </a:r>
                      <a:endParaRPr kumimoji="1" lang="ja-JP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HGP創英角ｺﾞｼｯｸUB" charset="0"/>
                        <a:cs typeface="HGP創英角ｺﾞｼｯｸUB" charset="0"/>
                      </a:endParaRPr>
                    </a:p>
                  </a:txBody>
                  <a:tcPr marL="84416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4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Model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ESU</a:t>
                      </a: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SGU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SSU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OSU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NCU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Detection Principle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Electrochemical Cell</a:t>
                      </a:r>
                      <a:endParaRPr kumimoji="1" lang="zh-TW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Semiconductor</a:t>
                      </a:r>
                      <a:endParaRPr kumimoji="1" lang="ja-JP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Pyrolysis-Particle</a:t>
                      </a:r>
                      <a:endParaRPr kumimoji="1" lang="ja-JP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Galvanic Cell</a:t>
                      </a:r>
                      <a:endParaRPr kumimoji="1" lang="zh-TW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New Ceramic</a:t>
                      </a:r>
                      <a:endParaRPr kumimoji="1" lang="ja-JP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386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Identification Marking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07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Self-diagnosis Function</a:t>
                      </a:r>
                      <a:endParaRPr kumimoji="1" lang="zh-TW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Sensor </a:t>
                      </a:r>
                      <a: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trouble</a:t>
                      </a:r>
                      <a:b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System </a:t>
                      </a:r>
                      <a: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failure</a:t>
                      </a: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  <a: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060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Date-logger Function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Event history / Alarm history</a:t>
                      </a: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Calibration history</a:t>
                      </a: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Alarm trend </a:t>
                      </a: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（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60 sec Before / After 1</a:t>
                      </a:r>
                      <a:r>
                        <a:rPr kumimoji="1" lang="en-US" altLang="ja-JP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</a:t>
                      </a:r>
                      <a:r>
                        <a:rPr kumimoji="1" lang="en-US" altLang="ja-JP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alarm</a:t>
                      </a:r>
                      <a:r>
                        <a:rPr kumimoji="1" lang="ja-JP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）</a:t>
                      </a: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  <a: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1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1194">
                <a:tc gridSpan="6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16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2027" name="コンテンツ プレースホルダ 3" descr="ＧＤ-70Ｄ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t="24635" r="60655" b="49419"/>
          <a:stretch>
            <a:fillRect/>
          </a:stretch>
        </p:blipFill>
        <p:spPr bwMode="auto">
          <a:xfrm>
            <a:off x="6276975" y="2693988"/>
            <a:ext cx="11779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28" name="コンテンツ プレースホルダ 3" descr="ＧＤ-70Ｄ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t="52577" r="61235" b="26093"/>
          <a:stretch>
            <a:fillRect/>
          </a:stretch>
        </p:blipFill>
        <p:spPr bwMode="auto">
          <a:xfrm>
            <a:off x="7632700" y="2779713"/>
            <a:ext cx="11747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29" name="コンテンツ プレースホルダ 3" descr="ＧＤ-70Ｄ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0" t="32619" r="18338" b="31456"/>
          <a:stretch>
            <a:fillRect/>
          </a:stretch>
        </p:blipFill>
        <p:spPr bwMode="auto">
          <a:xfrm>
            <a:off x="5010150" y="2563813"/>
            <a:ext cx="1216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30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Specifications</a:t>
            </a:r>
          </a:p>
        </p:txBody>
      </p:sp>
      <p:pic>
        <p:nvPicPr>
          <p:cNvPr id="42031" name="コンテンツ プレースホルダ 3" descr="ＧＤ-70Ｄ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t="24635" r="40352" b="51414"/>
          <a:stretch>
            <a:fillRect/>
          </a:stretch>
        </p:blipFill>
        <p:spPr bwMode="auto">
          <a:xfrm>
            <a:off x="2476500" y="2755900"/>
            <a:ext cx="11604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32" name="コンテンツ プレースホルダ 3" descr="ＧＤ-70Ｄ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5" t="52577" r="41164" b="26093"/>
          <a:stretch>
            <a:fillRect/>
          </a:stretch>
        </p:blipFill>
        <p:spPr bwMode="auto">
          <a:xfrm>
            <a:off x="3822700" y="2819400"/>
            <a:ext cx="10668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89" name="Group 61"/>
          <p:cNvGraphicFramePr>
            <a:graphicFrameLocks noGrp="1"/>
          </p:cNvGraphicFramePr>
          <p:nvPr/>
        </p:nvGraphicFramePr>
        <p:xfrm>
          <a:off x="941388" y="1282700"/>
          <a:ext cx="7315200" cy="5575334"/>
        </p:xfrm>
        <a:graphic>
          <a:graphicData uri="http://schemas.openxmlformats.org/drawingml/2006/table">
            <a:tbl>
              <a:tblPr/>
              <a:tblGrid>
                <a:gridCol w="1490297"/>
                <a:gridCol w="5824903"/>
              </a:tblGrid>
              <a:tr h="439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D"/>
                          </a:solidFill>
                          <a:effectLst/>
                          <a:latin typeface="Arial" charset="0"/>
                          <a:ea typeface="HGP創英角ｺﾞｼｯｸUB" charset="0"/>
                          <a:cs typeface="HGP創英角ｺﾞｼｯｸUB" charset="0"/>
                        </a:rPr>
                        <a:t>Pyrolyzer Unit </a:t>
                      </a:r>
                      <a:endParaRPr kumimoji="1" lang="ja-JP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17375D"/>
                        </a:solidFill>
                        <a:effectLst/>
                        <a:latin typeface="Arial" charset="0"/>
                        <a:ea typeface="HGP創英角ｺﾞｼｯｸUB" charset="0"/>
                        <a:cs typeface="HGP創英角ｺﾞｼｯｸUB" charset="0"/>
                      </a:endParaRPr>
                    </a:p>
                  </a:txBody>
                  <a:tcPr marL="84406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Model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PLU-70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Application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Measuring  NF3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 TEOS gases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Usage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Used by connecting to “GD-70D”(Main unit)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030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Display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LED (Green color)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      - Normal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：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light-on / Warming-up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：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flashing 1sec interval /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        Trouble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： 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flashing 0.2 sec interval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Self-Diagnosis Function</a:t>
                      </a:r>
                      <a:endParaRPr kumimoji="1" lang="zh-TW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Pyrolyzer unit trouble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Fan  trouble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System trouble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Operational Temp. &amp; Humidity</a:t>
                      </a:r>
                      <a:endParaRPr kumimoji="1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0-40℃ 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（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Without rapid change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）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    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・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30-70% RH 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（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non-condensing</a:t>
                      </a:r>
                      <a:r>
                        <a:rPr kumimoji="1" lang="ja-JP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）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Operational Settings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Operational setting are user adjustable by using the front panel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(Main unit).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Power Supply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DC 24V±10%</a:t>
                      </a:r>
                      <a:r>
                        <a:rPr kumimoji="1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　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Approx.36W (MAX)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Dimension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70(W) × 120(H) × 150(D)  (2.8”W x 4.7”H x 5.9”D)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1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Weight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Approx. 1.2Kg (2.6 lbs)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030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Mount-Type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Wall-mounting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base plate by 3 screws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Sampling Tubing </a:t>
                      </a: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 x 6 mm PTFE tubing recommended. PP half union fittings provided as standard accessories.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Cable</a:t>
                      </a: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Cable type varies depending on communication method 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（</a:t>
                      </a: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Cable gland optional</a:t>
                      </a: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）</a:t>
                      </a:r>
                    </a:p>
                  </a:txBody>
                  <a:tcPr marL="84406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38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06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08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Specifications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Fresh Air</a:t>
            </a:r>
            <a:endParaRPr lang="ja-JP" altLang="en-US">
              <a:latin typeface="Arial" charset="0"/>
            </a:endParaRPr>
          </a:p>
        </p:txBody>
      </p:sp>
      <p:sp>
        <p:nvSpPr>
          <p:cNvPr id="31757" name="Rectangle 78"/>
          <p:cNvSpPr>
            <a:spLocks noChangeArrowheads="1"/>
          </p:cNvSpPr>
          <p:nvPr/>
        </p:nvSpPr>
        <p:spPr bwMode="auto">
          <a:xfrm>
            <a:off x="812800" y="129540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/>
              <a:buChar char="•"/>
              <a:defRPr/>
            </a:pPr>
            <a:r>
              <a:rPr lang="en-US" sz="2200" b="0" dirty="0"/>
              <a:t>Press and hold </a:t>
            </a:r>
            <a:r>
              <a:rPr lang="en-US" sz="2200" b="0" dirty="0" smtClean="0"/>
              <a:t>“</a:t>
            </a:r>
            <a:r>
              <a:rPr lang="en-US" sz="2200" dirty="0" smtClean="0"/>
              <a:t>MODE</a:t>
            </a:r>
            <a:r>
              <a:rPr lang="en-US" sz="2200" b="0" dirty="0" smtClean="0"/>
              <a:t>” </a:t>
            </a:r>
            <a:r>
              <a:rPr lang="en-US" sz="2200" b="0" dirty="0"/>
              <a:t>for 3 seconds.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Press “</a:t>
            </a:r>
            <a:r>
              <a:rPr lang="en-US" altLang="ja-JP" sz="2200" dirty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”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/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>
              <a:defRPr/>
            </a:pPr>
            <a:endParaRPr lang="en-US" altLang="ja-JP" sz="22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Press “</a:t>
            </a:r>
            <a:r>
              <a:rPr lang="en-US" altLang="ja-JP" sz="2200" dirty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” to perform the zero adjustment</a:t>
            </a:r>
          </a:p>
          <a:p>
            <a:pPr marL="342900" indent="-342900">
              <a:buFont typeface="Arial"/>
              <a:buChar char="•"/>
              <a:defRPr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altLang="ja-JP" sz="20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altLang="ja-JP" sz="20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The menu displays “ZERO OK” </a:t>
            </a:r>
            <a:r>
              <a:rPr lang="en-US" altLang="ja-JP" sz="2200" b="0" u="sng" dirty="0">
                <a:ea typeface="HGP創英角ｺﾞｼｯｸUB" charset="0"/>
                <a:cs typeface="HGP創英角ｺﾞｼｯｸUB" charset="0"/>
              </a:rPr>
              <a:t>if pass</a:t>
            </a: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>, or “ZERO NG” </a:t>
            </a:r>
            <a:r>
              <a:rPr lang="en-US" altLang="ja-JP" sz="2200" b="0" u="sng" dirty="0">
                <a:ea typeface="HGP創英角ｺﾞｼｯｸUB" charset="0"/>
                <a:cs typeface="HGP創英角ｺﾞｼｯｸUB" charset="0"/>
              </a:rPr>
              <a:t>for fail </a:t>
            </a:r>
            <a:r>
              <a:rPr lang="en-US" altLang="ja-JP" sz="2200" b="0" dirty="0">
                <a:ea typeface="HGP創英角ｺﾞｼｯｸUB" charset="0"/>
                <a:cs typeface="HGP創英角ｺﾞｼｯｸUB" charset="0"/>
              </a:rPr>
              <a:t/>
            </a:r>
            <a:br>
              <a:rPr lang="en-US" altLang="ja-JP" sz="2200" b="0" dirty="0">
                <a:ea typeface="HGP創英角ｺﾞｼｯｸUB" charset="0"/>
                <a:cs typeface="HGP創英角ｺﾞｼｯｸUB" charset="0"/>
              </a:rPr>
            </a:br>
            <a:endParaRPr lang="en-US" altLang="ja-JP" sz="2200" b="0" dirty="0">
              <a:ea typeface="HGP創英角ｺﾞｼｯｸUB" charset="0"/>
              <a:cs typeface="HGP創英角ｺﾞｼｯｸUB" charset="0"/>
            </a:endParaRPr>
          </a:p>
        </p:txBody>
      </p:sp>
      <p:pic>
        <p:nvPicPr>
          <p:cNvPr id="4813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5359400"/>
            <a:ext cx="22621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1752600"/>
            <a:ext cx="2262187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3505200"/>
            <a:ext cx="2251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5359400"/>
            <a:ext cx="2251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50178" name="Rectangle 78"/>
          <p:cNvSpPr>
            <a:spLocks noChangeArrowheads="1"/>
          </p:cNvSpPr>
          <p:nvPr/>
        </p:nvSpPr>
        <p:spPr bwMode="auto">
          <a:xfrm>
            <a:off x="1547813" y="3505200"/>
            <a:ext cx="717391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</a:pPr>
            <a:r>
              <a:rPr lang="en-US" b="0" dirty="0"/>
              <a:t>Press and hold </a:t>
            </a:r>
            <a:r>
              <a:rPr lang="en-US" b="0" dirty="0" smtClean="0"/>
              <a:t>“</a:t>
            </a:r>
            <a:r>
              <a:rPr lang="en-US" dirty="0" smtClean="0"/>
              <a:t>MODE</a:t>
            </a:r>
            <a:r>
              <a:rPr lang="en-US" b="0" dirty="0" smtClean="0"/>
              <a:t>” </a:t>
            </a:r>
            <a:r>
              <a:rPr lang="en-US" b="0" dirty="0"/>
              <a:t>for 5 seconds. 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Press mode until 2-2.SPAN is displayed</a:t>
            </a: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b="0" dirty="0">
                <a:ea typeface="HGP創英角ｺﾞｼｯｸUB" charset="0"/>
                <a:cs typeface="HGP創英角ｺﾞｼｯｸUB" charset="0"/>
              </a:rPr>
              <a:t>Press the </a:t>
            </a:r>
            <a:r>
              <a:rPr lang="en-US" dirty="0" smtClean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b="0" dirty="0" smtClean="0">
                <a:ea typeface="HGP創英角ｺﾞｼｯｸUB" charset="0"/>
                <a:cs typeface="HGP創英角ｺﾞｼｯｸUB" charset="0"/>
              </a:rPr>
              <a:t> </a:t>
            </a:r>
            <a:r>
              <a:rPr lang="en-US" b="0" dirty="0">
                <a:ea typeface="HGP創英角ｺﾞｼｯｸUB" charset="0"/>
                <a:cs typeface="HGP創英角ｺﾞｼｯｸUB" charset="0"/>
              </a:rPr>
              <a:t>to select SPAN </a:t>
            </a: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</p:txBody>
      </p:sp>
      <p:pic>
        <p:nvPicPr>
          <p:cNvPr id="50179" name="Picture 10" descr="gd70d-calibr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914400"/>
            <a:ext cx="686911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4419600"/>
            <a:ext cx="2251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52226" name="Rectangle 78"/>
          <p:cNvSpPr>
            <a:spLocks noChangeArrowheads="1"/>
          </p:cNvSpPr>
          <p:nvPr/>
        </p:nvSpPr>
        <p:spPr bwMode="auto">
          <a:xfrm>
            <a:off x="1547813" y="3505200"/>
            <a:ext cx="717391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</a:pPr>
            <a:r>
              <a:rPr lang="en-US" b="0" dirty="0"/>
              <a:t>Press and hold </a:t>
            </a:r>
            <a:r>
              <a:rPr lang="en-US" b="0" dirty="0" smtClean="0"/>
              <a:t>“</a:t>
            </a:r>
            <a:r>
              <a:rPr lang="en-US" dirty="0" smtClean="0"/>
              <a:t>MODE</a:t>
            </a:r>
            <a:r>
              <a:rPr lang="en-US" b="0" dirty="0" smtClean="0"/>
              <a:t>” </a:t>
            </a:r>
            <a:r>
              <a:rPr lang="en-US" b="0" dirty="0"/>
              <a:t>for 5 seconds. 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Press the </a:t>
            </a:r>
            <a:r>
              <a:rPr lang="en-US" altLang="ja-JP" dirty="0" smtClean="0">
                <a:ea typeface="HGP創英角ｺﾞｼｯｸUB" charset="0"/>
                <a:cs typeface="HGP創英角ｺﾞｼｯｸUB" charset="0"/>
              </a:rPr>
              <a:t>DOWN ARROW </a:t>
            </a:r>
            <a:r>
              <a:rPr lang="en-US" altLang="ja-JP" b="0" dirty="0" smtClean="0">
                <a:ea typeface="HGP創英角ｺﾞｼｯｸUB" charset="0"/>
                <a:cs typeface="HGP創英角ｺﾞｼｯｸUB" charset="0"/>
              </a:rPr>
              <a:t>to 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select 1-8.M MODE</a:t>
            </a: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b="0" dirty="0">
                <a:ea typeface="HGP創英角ｺﾞｼｯｸUB" charset="0"/>
                <a:cs typeface="HGP創英角ｺﾞｼｯｸUB" charset="0"/>
              </a:rPr>
              <a:t>Press the </a:t>
            </a:r>
            <a:r>
              <a:rPr lang="en-US" dirty="0" smtClean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b="0" dirty="0" smtClean="0">
                <a:ea typeface="HGP創英角ｺﾞｼｯｸUB" charset="0"/>
                <a:cs typeface="HGP創英角ｺﾞｼｯｸUB" charset="0"/>
              </a:rPr>
              <a:t> </a:t>
            </a:r>
            <a:r>
              <a:rPr lang="en-US" b="0" dirty="0">
                <a:ea typeface="HGP創英角ｺﾞｼｯｸUB" charset="0"/>
                <a:cs typeface="HGP創英角ｺﾞｼｯｸUB" charset="0"/>
              </a:rPr>
              <a:t>to select 1-8.M MODE</a:t>
            </a: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</p:txBody>
      </p:sp>
      <p:pic>
        <p:nvPicPr>
          <p:cNvPr id="52227" name="Picture 10" descr="gd70d-calibr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914400"/>
            <a:ext cx="686911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3" y="4343400"/>
            <a:ext cx="21685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54274" name="Rectangle 78"/>
          <p:cNvSpPr>
            <a:spLocks noChangeArrowheads="1"/>
          </p:cNvSpPr>
          <p:nvPr/>
        </p:nvSpPr>
        <p:spPr bwMode="auto">
          <a:xfrm>
            <a:off x="1547813" y="1295400"/>
            <a:ext cx="74564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</a:pPr>
            <a:r>
              <a:rPr lang="en-US" b="0" dirty="0"/>
              <a:t>Then press the </a:t>
            </a:r>
            <a:r>
              <a:rPr lang="en-US" dirty="0"/>
              <a:t>SET</a:t>
            </a:r>
            <a:r>
              <a:rPr lang="en-US" b="0" dirty="0"/>
              <a:t> key again for three seconds.</a:t>
            </a: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2.0 GAS TEST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Perform a test with the gas. Similar to the detection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mode, the reading changes and the alarm lamp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lights up after the gas is introduced, but the contact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is not activated.</a:t>
            </a:r>
          </a:p>
        </p:txBody>
      </p:sp>
      <p:pic>
        <p:nvPicPr>
          <p:cNvPr id="5427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1803400"/>
            <a:ext cx="2168525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5257800"/>
            <a:ext cx="21685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41986" name="Rectangle 78"/>
          <p:cNvSpPr>
            <a:spLocks noChangeArrowheads="1"/>
          </p:cNvSpPr>
          <p:nvPr/>
        </p:nvSpPr>
        <p:spPr bwMode="auto">
          <a:xfrm>
            <a:off x="1251489" y="1200153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b="0" dirty="0"/>
              <a:t>2-1. ZERO</a:t>
            </a:r>
            <a:br>
              <a:rPr lang="en-US" b="0" dirty="0"/>
            </a:br>
            <a:r>
              <a:rPr lang="en-US" b="0" dirty="0"/>
              <a:t>Perform the zero adjustment.</a:t>
            </a: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2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2.2 GAS TEST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Perform a test with the gas. Similar to the detection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mode, the reading changes and the alarm lamp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lights up after the gas is introduced, but the contact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is not activated.</a:t>
            </a: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>
              <a:defRPr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Press </a:t>
            </a:r>
            <a:r>
              <a:rPr lang="en-US" altLang="ja-JP" dirty="0" smtClean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altLang="ja-JP" b="0" dirty="0" smtClean="0">
                <a:ea typeface="HGP創英角ｺﾞｼｯｸUB" charset="0"/>
                <a:cs typeface="HGP創英角ｺﾞｼｯｸUB" charset="0"/>
              </a:rPr>
              <a:t> 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to begin Span Adjustment</a:t>
            </a:r>
          </a:p>
        </p:txBody>
      </p:sp>
      <p:pic>
        <p:nvPicPr>
          <p:cNvPr id="5632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763" y="2082800"/>
            <a:ext cx="2168525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763" y="4889500"/>
            <a:ext cx="21685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44034" name="Rectangle 78"/>
          <p:cNvSpPr>
            <a:spLocks noChangeArrowheads="1"/>
          </p:cNvSpPr>
          <p:nvPr/>
        </p:nvSpPr>
        <p:spPr bwMode="auto">
          <a:xfrm>
            <a:off x="1547813" y="1295400"/>
            <a:ext cx="82296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b="0" dirty="0"/>
              <a:t>Allow gas to flow, and then press the </a:t>
            </a:r>
            <a:r>
              <a:rPr lang="en-US" dirty="0"/>
              <a:t>SET</a:t>
            </a:r>
            <a:r>
              <a:rPr lang="en-US" b="0" dirty="0"/>
              <a:t> key </a:t>
            </a:r>
            <a:br>
              <a:rPr lang="en-US" b="0" dirty="0"/>
            </a:br>
            <a:r>
              <a:rPr lang="en-US" b="0" dirty="0"/>
              <a:t>when the reading is </a:t>
            </a:r>
            <a:br>
              <a:rPr lang="en-US" b="0" dirty="0"/>
            </a:br>
            <a:r>
              <a:rPr lang="en-US" b="0" dirty="0"/>
              <a:t>stabilized</a:t>
            </a: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>
              <a:defRPr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Make Span Adjustment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Because the reading will be fixed, select the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introduced gas concentration by pressing the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▲ or ▼ key. Select the number, and then press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the SET key. (20.9 </a:t>
            </a:r>
            <a:r>
              <a:rPr lang="en-US" altLang="ja-JP" b="0" dirty="0" err="1">
                <a:ea typeface="HGP創英角ｺﾞｼｯｸUB" charset="0"/>
                <a:cs typeface="HGP創英角ｺﾞｼｯｸUB" charset="0"/>
              </a:rPr>
              <a:t>vol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% in the oxygen deficiency 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alarm specification)</a:t>
            </a:r>
          </a:p>
        </p:txBody>
      </p:sp>
      <p:pic>
        <p:nvPicPr>
          <p:cNvPr id="5837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38" y="1866900"/>
            <a:ext cx="2238375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5448300"/>
            <a:ext cx="2251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Arial" charset="0"/>
                <a:cs typeface="Arial" charset="0"/>
              </a:rPr>
              <a:t>GD-70D Calibration</a:t>
            </a:r>
            <a:endParaRPr lang="ja-JP" altLang="en-US">
              <a:latin typeface="Arial" charset="0"/>
            </a:endParaRPr>
          </a:p>
        </p:txBody>
      </p:sp>
      <p:sp>
        <p:nvSpPr>
          <p:cNvPr id="60418" name="Rectangle 78"/>
          <p:cNvSpPr>
            <a:spLocks noChangeArrowheads="1"/>
          </p:cNvSpPr>
          <p:nvPr/>
        </p:nvSpPr>
        <p:spPr bwMode="auto">
          <a:xfrm>
            <a:off x="1547813" y="12954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marL="342900" indent="-342900">
              <a:buFont typeface="Arial" charset="0"/>
              <a:buChar char="•"/>
            </a:pPr>
            <a:r>
              <a:rPr lang="en-US" b="0" dirty="0"/>
              <a:t>Span adjustment completed</a:t>
            </a: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sz="1800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To record the adjustment result, press the </a:t>
            </a:r>
            <a:r>
              <a:rPr lang="en-US" altLang="ja-JP" dirty="0">
                <a:ea typeface="HGP創英角ｺﾞｼｯｸUB" charset="0"/>
                <a:cs typeface="HGP創英角ｺﾞｼｯｸUB" charset="0"/>
              </a:rPr>
              <a:t>SET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 key.</a:t>
            </a:r>
            <a:br>
              <a:rPr lang="en-US" altLang="ja-JP" b="0" dirty="0">
                <a:ea typeface="HGP創英角ｺﾞｼｯｸUB" charset="0"/>
                <a:cs typeface="HGP創英角ｺﾞｼｯｸUB" charset="0"/>
              </a:rPr>
            </a:b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(Press the </a:t>
            </a:r>
            <a:r>
              <a:rPr lang="en-US" altLang="ja-JP" dirty="0">
                <a:ea typeface="HGP創英角ｺﾞｼｯｸUB" charset="0"/>
                <a:cs typeface="HGP創英角ｺﾞｼｯｸUB" charset="0"/>
              </a:rPr>
              <a:t>MODE</a:t>
            </a:r>
            <a:r>
              <a:rPr lang="en-US" altLang="ja-JP" b="0" dirty="0">
                <a:ea typeface="HGP創英角ｺﾞｼｯｸUB" charset="0"/>
                <a:cs typeface="HGP創英角ｺﾞｼｯｸUB" charset="0"/>
              </a:rPr>
              <a:t> key to cancel this menu.)</a:t>
            </a: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altLang="ja-JP" b="0" dirty="0">
              <a:ea typeface="HGP創英角ｺﾞｼｯｸUB" charset="0"/>
              <a:cs typeface="HGP創英角ｺﾞｼｯｸUB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b="0" dirty="0"/>
              <a:t>The menu automatically returns to 2-2.SPAN</a:t>
            </a:r>
            <a:endParaRPr lang="en-US" altLang="ja-JP" b="0" dirty="0">
              <a:ea typeface="HGP創英角ｺﾞｼｯｸUB" charset="0"/>
              <a:cs typeface="HGP創英角ｺﾞｼｯｸUB" charset="0"/>
            </a:endParaRPr>
          </a:p>
        </p:txBody>
      </p:sp>
      <p:pic>
        <p:nvPicPr>
          <p:cNvPr id="6041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1828800"/>
            <a:ext cx="22383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3962400"/>
            <a:ext cx="2251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FEE17-1FB3-2543-AF45-E4F229F4DEA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Picture 6" descr="GD_70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117" y="0"/>
            <a:ext cx="5943022" cy="769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37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FEE17-1FB3-2543-AF45-E4F229F4DEA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2" name="Picture 1" descr="GD_70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18" y="-256241"/>
            <a:ext cx="5507182" cy="712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2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FEE17-1FB3-2543-AF45-E4F229F4DEA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" name="Picture 2" descr="GD_70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18" y="-273424"/>
            <a:ext cx="5824682" cy="753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44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FEE17-1FB3-2543-AF45-E4F229F4DEA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2" name="Picture 1" descr="GD_70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318" y="-774701"/>
            <a:ext cx="6015182" cy="778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48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Theme1.thmx</Template>
  <TotalTime>12312528</TotalTime>
  <Pages>16</Pages>
  <Words>893</Words>
  <Application>Microsoft Macintosh PowerPoint</Application>
  <PresentationFormat>On-screen Show (4:3)</PresentationFormat>
  <Paragraphs>245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Theme1</vt:lpstr>
      <vt:lpstr>GD-70D series Solar Cell, Semiconductor &amp; LCD Factories </vt:lpstr>
      <vt:lpstr>Main Components</vt:lpstr>
      <vt:lpstr>Accessibility </vt:lpstr>
      <vt:lpstr>Accessibility </vt:lpstr>
      <vt:lpstr>Wiring to a Beacon Controller</vt:lpstr>
      <vt:lpstr>Specifications</vt:lpstr>
      <vt:lpstr>Specifications</vt:lpstr>
      <vt:lpstr>Specifications</vt:lpstr>
      <vt:lpstr>GD-70D Fresh Air</vt:lpstr>
      <vt:lpstr>GD-70D Calibration</vt:lpstr>
      <vt:lpstr>GD-70D Calibration</vt:lpstr>
      <vt:lpstr>GD-70D Calibration</vt:lpstr>
      <vt:lpstr>GD-70D Calibration</vt:lpstr>
      <vt:lpstr>GD-70D Calibration</vt:lpstr>
      <vt:lpstr>GD-70D Calibration</vt:lpstr>
      <vt:lpstr>PowerPoint Presentation</vt:lpstr>
      <vt:lpstr>PowerPoint Presentation</vt:lpstr>
      <vt:lpstr>PowerPoint Presentation</vt:lpstr>
      <vt:lpstr>PowerPoint Presentation</vt:lpstr>
    </vt:vector>
  </TitlesOfParts>
  <Company>RKI Instruments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a Fixed System</dc:title>
  <dc:subject>Anatomy of a fixed system</dc:subject>
  <dc:creator>Steve Peluffo</dc:creator>
  <cp:keywords>anatomy</cp:keywords>
  <dc:description>designed for RSM fixed system training</dc:description>
  <cp:lastModifiedBy>Rainier Navidad</cp:lastModifiedBy>
  <cp:revision>77</cp:revision>
  <cp:lastPrinted>2014-07-09T00:14:33Z</cp:lastPrinted>
  <dcterms:created xsi:type="dcterms:W3CDTF">1998-10-16T10:18:30Z</dcterms:created>
  <dcterms:modified xsi:type="dcterms:W3CDTF">2018-04-02T17:10:28Z</dcterms:modified>
</cp:coreProperties>
</file>