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866" r:id="rId1"/>
  </p:sldMasterIdLst>
  <p:sldIdLst>
    <p:sldId id="256" r:id="rId2"/>
    <p:sldId id="274" r:id="rId3"/>
    <p:sldId id="275" r:id="rId4"/>
    <p:sldId id="276" r:id="rId5"/>
    <p:sldId id="277" r:id="rId6"/>
    <p:sldId id="273" r:id="rId7"/>
    <p:sldId id="278" r:id="rId8"/>
    <p:sldId id="279" r:id="rId9"/>
    <p:sldId id="280" r:id="rId10"/>
    <p:sldId id="257" r:id="rId11"/>
    <p:sldId id="264" r:id="rId12"/>
    <p:sldId id="259" r:id="rId13"/>
    <p:sldId id="282" r:id="rId14"/>
    <p:sldId id="260" r:id="rId15"/>
    <p:sldId id="258" r:id="rId16"/>
    <p:sldId id="268" r:id="rId17"/>
    <p:sldId id="263" r:id="rId18"/>
    <p:sldId id="265" r:id="rId19"/>
    <p:sldId id="266" r:id="rId20"/>
    <p:sldId id="267" r:id="rId21"/>
    <p:sldId id="269" r:id="rId22"/>
    <p:sldId id="270" r:id="rId23"/>
    <p:sldId id="271" r:id="rId24"/>
    <p:sldId id="261" r:id="rId25"/>
    <p:sldId id="281" r:id="rId26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7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920" y="-1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4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44B23E32-7731-0641-AF1D-AFD32FB17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18668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D3DCD008-5CAC-2546-B388-5339826666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77466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2743ABA5-44D7-364D-9AD6-97548E06D8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19285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D5DC8BAC-4E4B-C34D-87C8-D4798FA61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30483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6E59DB85-F075-E64D-8E45-29DF392A2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91347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31FAFF05-CCEA-D149-8DCC-57FDE6E7D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34541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A14CEC98-802C-2045-B092-BC10EC6350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53422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6B944562-7BE0-F04D-8DD4-C196D94AB3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08847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89A8B705-5EEA-9941-93F6-4B43D9A8B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37487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F43BB94F-75BA-0541-9A2D-A7F3762C2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20434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D804F8C2-1282-B14B-B4A9-8BC3FEC88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54900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pPr>
              <a:defRPr/>
            </a:pPr>
            <a:fld id="{BBE695BE-D641-FE40-A38C-CD430D1C5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3419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E11307-980E-5D43-AEAF-B70DFCAB7FCC}" type="datetime1">
              <a:rPr lang="en-US"/>
              <a:pPr>
                <a:defRPr/>
              </a:pPr>
              <a:t>4/2/18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723375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>
          <a:xfrm>
            <a:off x="6580188" y="188913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1A30CC-1BAE-4A49-AC21-A96A37D66797}" type="datetime1">
              <a:rPr lang="en-US"/>
              <a:pPr>
                <a:defRPr/>
              </a:pPr>
              <a:t>4/2/18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78567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buFontTx/>
              <a:buChar char="•"/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buFontTx/>
              <a:buChar char="•"/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1641B3-7D1E-2546-9445-716372CE2D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</p:sldLayoutIdLst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17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4" Type="http://schemas.openxmlformats.org/officeDocument/2006/relationships/image" Target="../media/image27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S-2 Gas Transmitters</a:t>
            </a:r>
            <a:endParaRPr lang="en-US" dirty="0"/>
          </a:p>
        </p:txBody>
      </p:sp>
      <p:pic>
        <p:nvPicPr>
          <p:cNvPr id="5" name="Content Placeholder 5" descr="Diffusion Mount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>
          <a:xfrm>
            <a:off x="2666731" y="1651823"/>
            <a:ext cx="4038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63143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2_Broch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234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52939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2_Broch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222" y="0"/>
            <a:ext cx="5288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96133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2_Broch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567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01158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2_Broch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722" y="0"/>
            <a:ext cx="5288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92466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3"/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r>
              <a:rPr lang="en-US" dirty="0" smtClean="0"/>
              <a:t>Sensors</a:t>
            </a:r>
            <a:endParaRPr lang="en-US" dirty="0"/>
          </a:p>
        </p:txBody>
      </p:sp>
      <p:pic>
        <p:nvPicPr>
          <p:cNvPr id="18" name="Picture 17" descr="CT-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78" y="1453856"/>
            <a:ext cx="1524306" cy="1860550"/>
          </a:xfrm>
          <a:prstGeom prst="rect">
            <a:avLst/>
          </a:prstGeom>
        </p:spPr>
      </p:pic>
      <p:pic>
        <p:nvPicPr>
          <p:cNvPr id="19" name="Picture 18" descr="E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84" y="1453856"/>
            <a:ext cx="1448816" cy="2705394"/>
          </a:xfrm>
          <a:prstGeom prst="rect">
            <a:avLst/>
          </a:prstGeom>
        </p:spPr>
      </p:pic>
      <p:pic>
        <p:nvPicPr>
          <p:cNvPr id="20" name="Picture 19" descr="sensor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453856"/>
            <a:ext cx="1855216" cy="2096153"/>
          </a:xfrm>
          <a:prstGeom prst="rect">
            <a:avLst/>
          </a:prstGeom>
        </p:spPr>
      </p:pic>
      <p:pic>
        <p:nvPicPr>
          <p:cNvPr id="21" name="Picture 20" descr="CO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78" y="4384371"/>
            <a:ext cx="1741928" cy="1316355"/>
          </a:xfrm>
          <a:prstGeom prst="rect">
            <a:avLst/>
          </a:prstGeom>
        </p:spPr>
      </p:pic>
      <p:pic>
        <p:nvPicPr>
          <p:cNvPr id="22" name="Picture 21" descr="O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490" y="4016071"/>
            <a:ext cx="1277620" cy="1971979"/>
          </a:xfrm>
          <a:prstGeom prst="rect">
            <a:avLst/>
          </a:prstGeom>
        </p:spPr>
      </p:pic>
      <p:sp>
        <p:nvSpPr>
          <p:cNvPr id="23" name="Title 5"/>
          <p:cNvSpPr txBox="1">
            <a:spLocks/>
          </p:cNvSpPr>
          <p:nvPr/>
        </p:nvSpPr>
        <p:spPr bwMode="auto">
          <a:xfrm>
            <a:off x="317500" y="4046233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ESM</a:t>
            </a:r>
            <a:endParaRPr lang="en-US" sz="2000" dirty="0"/>
          </a:p>
        </p:txBody>
      </p:sp>
      <p:sp>
        <p:nvSpPr>
          <p:cNvPr id="24" name="Title 5"/>
          <p:cNvSpPr txBox="1">
            <a:spLocks/>
          </p:cNvSpPr>
          <p:nvPr/>
        </p:nvSpPr>
        <p:spPr bwMode="auto">
          <a:xfrm>
            <a:off x="3225800" y="3314406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CT-7</a:t>
            </a:r>
            <a:endParaRPr lang="en-US" sz="2000" dirty="0"/>
          </a:p>
        </p:txBody>
      </p:sp>
      <p:sp>
        <p:nvSpPr>
          <p:cNvPr id="25" name="Title 5"/>
          <p:cNvSpPr txBox="1">
            <a:spLocks/>
          </p:cNvSpPr>
          <p:nvPr/>
        </p:nvSpPr>
        <p:spPr bwMode="auto">
          <a:xfrm>
            <a:off x="6341622" y="3355062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LEL</a:t>
            </a:r>
            <a:endParaRPr lang="en-US" sz="2000" dirty="0"/>
          </a:p>
        </p:txBody>
      </p:sp>
      <p:sp>
        <p:nvSpPr>
          <p:cNvPr id="26" name="Title 5"/>
          <p:cNvSpPr txBox="1">
            <a:spLocks/>
          </p:cNvSpPr>
          <p:nvPr/>
        </p:nvSpPr>
        <p:spPr bwMode="auto">
          <a:xfrm>
            <a:off x="2205611" y="5673725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CO2</a:t>
            </a:r>
            <a:endParaRPr lang="en-US" sz="2000" dirty="0"/>
          </a:p>
        </p:txBody>
      </p:sp>
      <p:sp>
        <p:nvSpPr>
          <p:cNvPr id="27" name="Title 5"/>
          <p:cNvSpPr txBox="1">
            <a:spLocks/>
          </p:cNvSpPr>
          <p:nvPr/>
        </p:nvSpPr>
        <p:spPr bwMode="auto">
          <a:xfrm>
            <a:off x="4800600" y="5988050"/>
            <a:ext cx="234517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dirty="0" smtClean="0"/>
              <a:t>O2/H2S/CO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03220804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3B162-56C7-4843-8D4B-05DE6D8D79C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r>
              <a:rPr lang="en-US" sz="3900" dirty="0" smtClean="0">
                <a:latin typeface="Arial" charset="0"/>
              </a:rPr>
              <a:t>Calibration Kits</a:t>
            </a:r>
            <a:endParaRPr lang="en-US" dirty="0">
              <a:latin typeface="Arial" charset="0"/>
            </a:endParaRPr>
          </a:p>
        </p:txBody>
      </p:sp>
      <p:pic>
        <p:nvPicPr>
          <p:cNvPr id="2" name="Picture 1" descr="Screen Shot 2018-03-21 at 10.41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935484"/>
            <a:ext cx="7734300" cy="4893780"/>
          </a:xfrm>
          <a:prstGeom prst="rect">
            <a:avLst/>
          </a:prstGeom>
        </p:spPr>
      </p:pic>
      <p:sp>
        <p:nvSpPr>
          <p:cNvPr id="28" name="Title 5"/>
          <p:cNvSpPr txBox="1">
            <a:spLocks/>
          </p:cNvSpPr>
          <p:nvPr/>
        </p:nvSpPr>
        <p:spPr bwMode="auto">
          <a:xfrm>
            <a:off x="3551810" y="5686425"/>
            <a:ext cx="2810889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b="0" dirty="0" smtClean="0"/>
              <a:t>Pg. 165 of Price Book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2792605111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3B162-56C7-4843-8D4B-05DE6D8D79C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r>
              <a:rPr lang="en-US" sz="3900" dirty="0" smtClean="0">
                <a:latin typeface="Arial" charset="0"/>
              </a:rPr>
              <a:t>Calibration Kits</a:t>
            </a:r>
            <a:endParaRPr lang="en-US" dirty="0">
              <a:latin typeface="Arial" charset="0"/>
            </a:endParaRPr>
          </a:p>
        </p:txBody>
      </p:sp>
      <p:sp>
        <p:nvSpPr>
          <p:cNvPr id="28" name="Title 5"/>
          <p:cNvSpPr txBox="1">
            <a:spLocks/>
          </p:cNvSpPr>
          <p:nvPr/>
        </p:nvSpPr>
        <p:spPr bwMode="auto">
          <a:xfrm>
            <a:off x="3551810" y="5686425"/>
            <a:ext cx="2810889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b="0" dirty="0" smtClean="0"/>
              <a:t>Pg. 166 of Price Book</a:t>
            </a:r>
            <a:endParaRPr lang="en-US" sz="2000" b="0" dirty="0"/>
          </a:p>
        </p:txBody>
      </p:sp>
      <p:pic>
        <p:nvPicPr>
          <p:cNvPr id="3" name="Picture 2" descr="Screen Shot 2018-03-21 at 10.43.1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23194"/>
            <a:ext cx="8229600" cy="430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55924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Rev. 3/15/06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3B162-56C7-4843-8D4B-05DE6D8D79C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r>
              <a:rPr lang="en-US" sz="3900" dirty="0" smtClean="0">
                <a:latin typeface="Arial" charset="0"/>
              </a:rPr>
              <a:t>Calibration Kits</a:t>
            </a:r>
            <a:endParaRPr lang="en-US" dirty="0">
              <a:latin typeface="Arial" charset="0"/>
            </a:endParaRPr>
          </a:p>
        </p:txBody>
      </p:sp>
      <p:sp>
        <p:nvSpPr>
          <p:cNvPr id="28" name="Title 5"/>
          <p:cNvSpPr txBox="1">
            <a:spLocks/>
          </p:cNvSpPr>
          <p:nvPr/>
        </p:nvSpPr>
        <p:spPr bwMode="auto">
          <a:xfrm>
            <a:off x="3551810" y="5686425"/>
            <a:ext cx="2810889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b="0" dirty="0" smtClean="0"/>
              <a:t>Pg. 167 of Price Book</a:t>
            </a:r>
            <a:endParaRPr lang="en-US" sz="2000" b="0" dirty="0"/>
          </a:p>
        </p:txBody>
      </p:sp>
      <p:pic>
        <p:nvPicPr>
          <p:cNvPr id="2" name="Picture 1" descr="Screen Shot 2018-03-21 at 10.44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79121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93739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S-2 Transmitters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0884" y="1600201"/>
            <a:ext cx="4214916" cy="4525963"/>
          </a:xfrm>
        </p:spPr>
        <p:txBody>
          <a:bodyPr/>
          <a:lstStyle/>
          <a:p>
            <a:r>
              <a:rPr lang="en-US" dirty="0" smtClean="0"/>
              <a:t>S-Transmitters are a family of transmitters</a:t>
            </a:r>
          </a:p>
          <a:p>
            <a:pPr lvl="1"/>
            <a:r>
              <a:rPr lang="en-US" dirty="0" smtClean="0"/>
              <a:t>4-20mA communication</a:t>
            </a:r>
          </a:p>
          <a:p>
            <a:pPr lvl="1"/>
            <a:r>
              <a:rPr lang="en-US" dirty="0" smtClean="0"/>
              <a:t>Potted to protect electronics</a:t>
            </a:r>
          </a:p>
          <a:p>
            <a:pPr lvl="1"/>
            <a:r>
              <a:rPr lang="en-US" dirty="0" smtClean="0"/>
              <a:t>Provided in explosion proof housing</a:t>
            </a:r>
          </a:p>
          <a:p>
            <a:pPr lvl="1"/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95801" y="1600201"/>
            <a:ext cx="4346574" cy="4920470"/>
          </a:xfrm>
        </p:spPr>
        <p:txBody>
          <a:bodyPr/>
          <a:lstStyle/>
          <a:p>
            <a:pPr lvl="1"/>
            <a:r>
              <a:rPr lang="en-US" dirty="0" smtClean="0"/>
              <a:t>Sensor may connect directly to the amplifier or may attach to a preamplifier</a:t>
            </a:r>
            <a:endParaRPr lang="en-US" dirty="0"/>
          </a:p>
          <a:p>
            <a:pPr lvl="1"/>
            <a:r>
              <a:rPr lang="en-US" dirty="0" smtClean="0"/>
              <a:t>Can be used on any RKI Controller or wired directly to a PLC or DCS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15481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S2 Transmitters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Available gas</a:t>
            </a:r>
            <a:r>
              <a:rPr lang="en-US" dirty="0" smtClean="0"/>
              <a:t>/detector:</a:t>
            </a:r>
            <a:endParaRPr lang="en-US" dirty="0"/>
          </a:p>
          <a:p>
            <a:pPr lvl="1"/>
            <a:r>
              <a:rPr lang="en-US" dirty="0"/>
              <a:t>LEL (Cat &amp; IR)</a:t>
            </a:r>
          </a:p>
          <a:p>
            <a:pPr lvl="1"/>
            <a:r>
              <a:rPr lang="en-US" dirty="0"/>
              <a:t>CO2 (</a:t>
            </a:r>
            <a:r>
              <a:rPr lang="en-US" dirty="0" smtClean="0"/>
              <a:t>IR, 5000ppm, 5% </a:t>
            </a:r>
            <a:r>
              <a:rPr lang="en-US" dirty="0" err="1" smtClean="0"/>
              <a:t>Vol</a:t>
            </a:r>
            <a:r>
              <a:rPr lang="en-US" dirty="0" smtClean="0"/>
              <a:t>, 50% </a:t>
            </a:r>
            <a:r>
              <a:rPr lang="en-US" dirty="0" err="1" smtClean="0"/>
              <a:t>Vol</a:t>
            </a:r>
            <a:r>
              <a:rPr lang="en-US" dirty="0" smtClean="0"/>
              <a:t>, 100% </a:t>
            </a:r>
            <a:r>
              <a:rPr lang="en-US" dirty="0" err="1" smtClean="0"/>
              <a:t>Vol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O2 (</a:t>
            </a:r>
            <a:r>
              <a:rPr lang="en-US" dirty="0" smtClean="0"/>
              <a:t>Capillary &amp; Partial Pressure)</a:t>
            </a:r>
            <a:endParaRPr lang="en-US" dirty="0"/>
          </a:p>
          <a:p>
            <a:pPr lvl="1"/>
            <a:r>
              <a:rPr lang="en-US" dirty="0"/>
              <a:t>H2 </a:t>
            </a:r>
            <a:r>
              <a:rPr lang="en-US" dirty="0" smtClean="0"/>
              <a:t>(Cat, MOS and TC)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Available gas/detector:</a:t>
            </a:r>
          </a:p>
          <a:p>
            <a:pPr lvl="1"/>
            <a:r>
              <a:rPr lang="en-US" dirty="0" smtClean="0"/>
              <a:t>H2S </a:t>
            </a:r>
          </a:p>
          <a:p>
            <a:pPr lvl="1"/>
            <a:r>
              <a:rPr lang="en-US" dirty="0" smtClean="0"/>
              <a:t>CO </a:t>
            </a:r>
            <a:endParaRPr lang="en-US" dirty="0"/>
          </a:p>
          <a:p>
            <a:pPr lvl="1"/>
            <a:r>
              <a:rPr lang="en-US" dirty="0" smtClean="0"/>
              <a:t>SO2 </a:t>
            </a:r>
            <a:endParaRPr lang="en-US" dirty="0"/>
          </a:p>
          <a:p>
            <a:pPr lvl="1"/>
            <a:r>
              <a:rPr lang="en-US" dirty="0" smtClean="0"/>
              <a:t>PH3 </a:t>
            </a:r>
            <a:endParaRPr lang="en-US" dirty="0"/>
          </a:p>
          <a:p>
            <a:pPr lvl="1"/>
            <a:r>
              <a:rPr lang="en-US" dirty="0"/>
              <a:t>NH3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75751"/>
      </p:ext>
    </p:extLst>
  </p:cSld>
  <p:clrMapOvr>
    <a:masterClrMapping/>
  </p:clrMapOvr>
  <p:transition xmlns:p14="http://schemas.microsoft.com/office/powerpoint/2010/main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LEL/CO2 Detector Wiring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421984"/>
              </p:ext>
            </p:extLst>
          </p:nvPr>
        </p:nvGraphicFramePr>
        <p:xfrm>
          <a:off x="891679" y="2278876"/>
          <a:ext cx="6918121" cy="2092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Document" r:id="rId3" imgW="6096000" imgH="1435100" progId="Word.Document.12">
                  <p:embed/>
                </p:oleObj>
              </mc:Choice>
              <mc:Fallback>
                <p:oleObj name="Document" r:id="rId3" imgW="6096000" imgH="1435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1679" y="2278876"/>
                        <a:ext cx="6918121" cy="2092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6930408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Formula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6" name="Picture 5" descr="Screen Shot 2016-07-08 at 12.55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33" y="7209132"/>
            <a:ext cx="8207410" cy="22791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192" y="5621847"/>
            <a:ext cx="4487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Zero span is 100 mV</a:t>
            </a:r>
          </a:p>
          <a:p>
            <a:r>
              <a:rPr lang="en-US" dirty="0" smtClean="0">
                <a:latin typeface="+mn-lt"/>
              </a:rPr>
              <a:t>Span adjust is 434 mV</a:t>
            </a:r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192" y="5081074"/>
            <a:ext cx="44873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n-lt"/>
              </a:rPr>
              <a:t>For oxygen sensor heads</a:t>
            </a:r>
            <a:endParaRPr lang="en-US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9975" y="1587489"/>
            <a:ext cx="80740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Use the following formula to determine the correct test points output for the calibrating sample.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	</a:t>
            </a:r>
            <a:r>
              <a:rPr lang="en-US" sz="2000" b="1" i="1" dirty="0" smtClean="0">
                <a:latin typeface="+mn-lt"/>
              </a:rPr>
              <a:t>Output (mV)=(calibrating sample/</a:t>
            </a:r>
            <a:r>
              <a:rPr lang="en-US" sz="2000" b="1" i="1" dirty="0" err="1" smtClean="0">
                <a:latin typeface="+mn-lt"/>
              </a:rPr>
              <a:t>fullscale</a:t>
            </a:r>
            <a:r>
              <a:rPr lang="en-US" sz="2000" b="1" i="1" dirty="0" smtClean="0">
                <a:latin typeface="+mn-lt"/>
              </a:rPr>
              <a:t>) x 400 + 100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For example, with a calibrating sample of 50% LEL and a </a:t>
            </a:r>
            <a:r>
              <a:rPr lang="en-US" sz="2000" dirty="0" err="1" smtClean="0">
                <a:latin typeface="+mn-lt"/>
              </a:rPr>
              <a:t>fullscale</a:t>
            </a:r>
            <a:r>
              <a:rPr lang="en-US" sz="2000" dirty="0" smtClean="0">
                <a:latin typeface="+mn-lt"/>
              </a:rPr>
              <a:t> setting of 100% LEL, the correct output is 300 mV.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	</a:t>
            </a:r>
            <a:r>
              <a:rPr lang="en-US" sz="2000" b="1" i="1" dirty="0" smtClean="0">
                <a:latin typeface="+mn-lt"/>
              </a:rPr>
              <a:t>300(mV) = (50/100) x 400 + 100</a:t>
            </a:r>
            <a:endParaRPr lang="en-US" sz="20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0167166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S-2 Transmitter Wiring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2249"/>
              </p:ext>
            </p:extLst>
          </p:nvPr>
        </p:nvGraphicFramePr>
        <p:xfrm>
          <a:off x="172270" y="2301647"/>
          <a:ext cx="8514530" cy="2057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Document" r:id="rId3" imgW="6096000" imgH="1473200" progId="Word.Document.12">
                  <p:embed/>
                </p:oleObj>
              </mc:Choice>
              <mc:Fallback>
                <p:oleObj name="Document" r:id="rId3" imgW="6096000" imgH="1473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2270" y="2301647"/>
                        <a:ext cx="8514530" cy="2057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80702" y="4627967"/>
            <a:ext cx="5581046" cy="133882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Note: Some S-2 transmitters are two wire devices, wiring only to + and 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693881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S-2 Transmitter, 3-Wire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4" name="Picture 3" descr="Screen Shot 2016-07-08 at 1.05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741" y="1210498"/>
            <a:ext cx="4439051" cy="514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97802"/>
      </p:ext>
    </p:extLst>
  </p:cSld>
  <p:clrMapOvr>
    <a:masterClrMapping/>
  </p:clrMapOvr>
  <p:transition xmlns:p14="http://schemas.microsoft.com/office/powerpoint/2010/main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S2 Transmitter, 2-Wire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7" name="Picture 6" descr="Screen Shot 2016-07-08 at 12.43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64" y="1306577"/>
            <a:ext cx="3695636" cy="459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27722"/>
      </p:ext>
    </p:extLst>
  </p:cSld>
  <p:clrMapOvr>
    <a:masterClrMapping/>
  </p:clrMapOvr>
  <p:transition xmlns:p14="http://schemas.microsoft.com/office/powerpoint/2010/main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S2 CO Transmitter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 Detector uses a charcoal filter to scrub out hydrogen sulfide and heavy hydrocarbons</a:t>
            </a:r>
          </a:p>
          <a:p>
            <a:r>
              <a:rPr lang="en-US" dirty="0" smtClean="0"/>
              <a:t>Change filter if CO sensor responds to H2S or when replacing the sensor.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6" name="Picture 5" descr="Charcoal Fil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142" y="1547041"/>
            <a:ext cx="3434342" cy="457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33511"/>
      </p:ext>
    </p:extLst>
  </p:cSld>
  <p:clrMapOvr>
    <a:masterClrMapping/>
  </p:clrMapOvr>
  <p:transition xmlns:p14="http://schemas.microsoft.com/office/powerpoint/2010/main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S2 CO Transmitter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Detector cap is lubricated to keep charcoal filter retainer from sticking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6" name="Picture 5" descr="Cap lubrica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81912" y="2165946"/>
            <a:ext cx="4525963" cy="339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10594"/>
      </p:ext>
    </p:extLst>
  </p:cSld>
  <p:clrMapOvr>
    <a:masterClrMapping/>
  </p:clrMapOvr>
  <p:transition xmlns:p14="http://schemas.microsoft.com/office/powerpoint/2010/main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S2 Oxygen Transmitter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Non Explosion Proof transmitter has plug in capillary O2 sensor.</a:t>
            </a:r>
          </a:p>
          <a:p>
            <a:r>
              <a:rPr lang="en-US" dirty="0" smtClean="0"/>
              <a:t>Average life span is two years.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6" name="Content Placeholder 5" descr="Capillary O2 Senso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39877"/>
      </p:ext>
    </p:extLst>
  </p:cSld>
  <p:clrMapOvr>
    <a:masterClrMapping/>
  </p:clrMapOvr>
  <p:transition xmlns:p14="http://schemas.microsoft.com/office/powerpoint/2010/main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S-2 Transmitter, O2 Det. Assy.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6" name="Picture 5" descr="Screen Shot 2016-07-08 at 12.45.1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02" y="1777837"/>
            <a:ext cx="7518400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62749"/>
      </p:ext>
    </p:extLst>
  </p:cSld>
  <p:clrMapOvr>
    <a:masterClrMapping/>
  </p:clrMapOvr>
  <p:transition xmlns:p14="http://schemas.microsoft.com/office/powerpoint/2010/main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S-2 Transmitter, Toxic Gas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4" name="Picture 3" descr="Screen Shot 2016-07-08 at 12.47.1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84" y="1160888"/>
            <a:ext cx="6921352" cy="519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89386"/>
      </p:ext>
    </p:extLst>
  </p:cSld>
  <p:clrMapOvr>
    <a:masterClrMapping/>
  </p:clrMapOvr>
  <p:transition xmlns:p14="http://schemas.microsoft.com/office/powerpoint/2010/main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ESM-01 Detector Assy.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4" name="Picture 3" descr="Screen Shot 2016-07-08 at 12.49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16" y="1502342"/>
            <a:ext cx="77470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37720"/>
      </p:ext>
    </p:extLst>
  </p:cSld>
  <p:clrMapOvr>
    <a:masterClrMapping/>
  </p:clrMapOvr>
  <p:transition xmlns:p14="http://schemas.microsoft.com/office/powerpoint/2010/main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S-2 ESM-01Wiring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AFF05-CCEA-D149-8DCC-57FDE6E7D7C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4" name="Picture 3" descr="Screen Shot 2016-07-08 at 12.51.3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005" y="1264365"/>
            <a:ext cx="4340400" cy="509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59701"/>
      </p:ext>
    </p:extLst>
  </p:cSld>
  <p:clrMapOvr>
    <a:masterClrMapping/>
  </p:clrMapOvr>
  <p:transition xmlns:p14="http://schemas.microsoft.com/office/powerpoint/2010/main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S2 Transmitter Troubleshooting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C8BAC-4E4B-C34D-87C8-D4798FA6169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092742"/>
              </p:ext>
            </p:extLst>
          </p:nvPr>
        </p:nvGraphicFramePr>
        <p:xfrm>
          <a:off x="1069975" y="1458535"/>
          <a:ext cx="6753204" cy="4805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Document" r:id="rId3" imgW="6121400" imgH="4356100" progId="Word.Document.12">
                  <p:embed/>
                </p:oleObj>
              </mc:Choice>
              <mc:Fallback>
                <p:oleObj name="Document" r:id="rId3" imgW="6121400" imgH="4356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9975" y="1458535"/>
                        <a:ext cx="6753204" cy="48057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8199497"/>
      </p:ext>
    </p:extLst>
  </p:cSld>
  <p:clrMapOvr>
    <a:masterClrMapping/>
  </p:clrMapOvr>
  <p:transition xmlns:p14="http://schemas.microsoft.com/office/powerpoint/2010/main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DCD008-5CAC-2546-B388-53398266660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5" name="Picture 4" descr="S2_QR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16" y="-1385797"/>
            <a:ext cx="6713683" cy="868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92487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KI PowerPoin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RKI PowerPoint Theme.thmx</Template>
  <TotalTime>609</TotalTime>
  <Words>363</Words>
  <Application>Microsoft Macintosh PowerPoint</Application>
  <PresentationFormat>On-screen Show (4:3)</PresentationFormat>
  <Paragraphs>83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RKI PowerPoint Theme</vt:lpstr>
      <vt:lpstr>Document</vt:lpstr>
      <vt:lpstr>S-2 Gas Transmitters</vt:lpstr>
      <vt:lpstr>PowerPoint Presentation</vt:lpstr>
      <vt:lpstr>PowerPoint Presentation</vt:lpstr>
      <vt:lpstr>PowerPoint Presentation</vt:lpstr>
      <vt:lpstr>PowerPoint Presentation</vt:lpstr>
      <vt:lpstr>Sensors</vt:lpstr>
      <vt:lpstr>Calibration Kits</vt:lpstr>
      <vt:lpstr>Calibration Kits</vt:lpstr>
      <vt:lpstr>Calibration Kits</vt:lpstr>
      <vt:lpstr>S-2 Transmitters </vt:lpstr>
      <vt:lpstr>S2 Transmitters</vt:lpstr>
      <vt:lpstr>LEL/CO2 Detector Wiring</vt:lpstr>
      <vt:lpstr>Calibration Formula</vt:lpstr>
      <vt:lpstr>S-2 Transmitter Wiring</vt:lpstr>
      <vt:lpstr>S-2 Transmitter, 3-Wire </vt:lpstr>
      <vt:lpstr>S2 Transmitter, 2-Wire</vt:lpstr>
      <vt:lpstr>S2 CO Transmitter</vt:lpstr>
      <vt:lpstr>S2 CO Transmitter</vt:lpstr>
      <vt:lpstr>S2 Oxygen Transmitter</vt:lpstr>
      <vt:lpstr>S-2 Transmitter, O2 Det. Assy.</vt:lpstr>
      <vt:lpstr>S-2 Transmitter, Toxic Gas</vt:lpstr>
      <vt:lpstr>ESM-01 Detector Assy.</vt:lpstr>
      <vt:lpstr>S-2 ESM-01Wiring</vt:lpstr>
      <vt:lpstr>S2 Transmitter Troubleshooting</vt:lpstr>
      <vt:lpstr>PowerPoint Presentation</vt:lpstr>
    </vt:vector>
  </TitlesOfParts>
  <Company>RKI Instruments,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S-2 Gas Transmitters</dc:title>
  <dc:creator>Steve Peluffo</dc:creator>
  <cp:lastModifiedBy>Rainier Navidad</cp:lastModifiedBy>
  <cp:revision>33</cp:revision>
  <dcterms:created xsi:type="dcterms:W3CDTF">2016-06-09T20:20:07Z</dcterms:created>
  <dcterms:modified xsi:type="dcterms:W3CDTF">2018-04-02T17:06:23Z</dcterms:modified>
</cp:coreProperties>
</file>