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866" r:id="rId1"/>
  </p:sldMasterIdLst>
  <p:sldIdLst>
    <p:sldId id="256" r:id="rId2"/>
    <p:sldId id="277" r:id="rId3"/>
    <p:sldId id="278" r:id="rId4"/>
    <p:sldId id="279" r:id="rId5"/>
    <p:sldId id="280" r:id="rId6"/>
    <p:sldId id="283" r:id="rId7"/>
    <p:sldId id="284" r:id="rId8"/>
    <p:sldId id="285" r:id="rId9"/>
    <p:sldId id="286" r:id="rId10"/>
    <p:sldId id="281" r:id="rId11"/>
    <p:sldId id="282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9" r:id="rId20"/>
    <p:sldId id="271" r:id="rId21"/>
    <p:sldId id="270" r:id="rId22"/>
    <p:sldId id="272" r:id="rId23"/>
    <p:sldId id="264" r:id="rId24"/>
    <p:sldId id="265" r:id="rId25"/>
    <p:sldId id="266" r:id="rId26"/>
    <p:sldId id="273" r:id="rId27"/>
    <p:sldId id="274" r:id="rId28"/>
    <p:sldId id="275" r:id="rId29"/>
    <p:sldId id="268" r:id="rId30"/>
    <p:sldId id="276" r:id="rId31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7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7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7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7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7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7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7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7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7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2200" y="-8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pPr>
              <a:defRPr/>
            </a:pPr>
            <a:fld id="{44B23E32-7731-0641-AF1D-AFD32FB179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318668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pPr>
              <a:defRPr/>
            </a:pPr>
            <a:fld id="{D3DCD008-5CAC-2546-B388-5339826666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677466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pPr>
              <a:defRPr/>
            </a:pPr>
            <a:fld id="{2743ABA5-44D7-364D-9AD6-97548E06D8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719285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pPr>
              <a:defRPr/>
            </a:pPr>
            <a:fld id="{D5DC8BAC-4E4B-C34D-87C8-D4798FA616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530483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pPr>
              <a:defRPr/>
            </a:pPr>
            <a:fld id="{6E59DB85-F075-E64D-8E45-29DF392A24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91347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pPr>
              <a:defRPr/>
            </a:pPr>
            <a:fld id="{31FAFF05-CCEA-D149-8DCC-57FDE6E7D7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034541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pPr>
              <a:defRPr/>
            </a:pPr>
            <a:fld id="{A14CEC98-802C-2045-B092-BC10EC6350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153422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pPr>
              <a:defRPr/>
            </a:pPr>
            <a:fld id="{6B944562-7BE0-F04D-8DD4-C196D94AB3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108847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pPr>
              <a:defRPr/>
            </a:pPr>
            <a:fld id="{89A8B705-5EEA-9941-93F6-4B43D9A8B0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137487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pPr>
              <a:defRPr/>
            </a:pPr>
            <a:fld id="{F43BB94F-75BA-0541-9A2D-A7F3762C20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620434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pPr>
              <a:defRPr/>
            </a:pPr>
            <a:fld id="{D804F8C2-1282-B14B-B4A9-8BC3FEC881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454900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chart</a:t>
            </a:r>
            <a:endParaRPr lang="en-US" noProof="0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pPr>
              <a:defRPr/>
            </a:pPr>
            <a:fld id="{BBE695BE-D641-FE40-A38C-CD430D1C52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934193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DE11307-980E-5D43-AEAF-B70DFCAB7FCC}" type="datetime1">
              <a:rPr lang="en-US"/>
              <a:pPr>
                <a:defRPr/>
              </a:pPr>
              <a:t>4/2/18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2723375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noProof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noProof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>
          <a:xfrm>
            <a:off x="6580188" y="188913"/>
            <a:ext cx="2133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61A30CC-1BAE-4A49-AC21-A96A37D66797}" type="datetime1">
              <a:rPr lang="en-US"/>
              <a:pPr>
                <a:defRPr/>
              </a:pPr>
              <a:t>4/2/18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2785678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buFontTx/>
              <a:buChar char="•"/>
              <a:defRPr sz="10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buFontTx/>
              <a:buChar char="•"/>
              <a:defRPr sz="10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0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81641B3-7D1E-2546-9445-716372CE2D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</p:sldLayoutIdLst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11.jpg"/><Relationship Id="rId6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package" Target="../embeddings/Microsoft_Word_Document1.docx"/><Relationship Id="rId5" Type="http://schemas.openxmlformats.org/officeDocument/2006/relationships/image" Target="../media/image23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Connect Detectors</a:t>
            </a:r>
            <a:endParaRPr lang="en-US" dirty="0"/>
          </a:p>
        </p:txBody>
      </p:sp>
      <p:pic>
        <p:nvPicPr>
          <p:cNvPr id="5" name="Picture 4" descr="61-0190RK-CH4-senso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776" y="2934793"/>
            <a:ext cx="2787571" cy="2397311"/>
          </a:xfrm>
          <a:prstGeom prst="rect">
            <a:avLst/>
          </a:prstGeom>
        </p:spPr>
      </p:pic>
      <p:pic>
        <p:nvPicPr>
          <p:cNvPr id="6" name="Picture 5" descr="65-2423RK-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442" y="1804306"/>
            <a:ext cx="3097225" cy="226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920260"/>
      </p:ext>
    </p:extLst>
  </p:cSld>
  <p:clrMapOvr>
    <a:masterClrMapping/>
  </p:clrMapOvr>
  <p:transition xmlns:p14="http://schemas.microsoft.com/office/powerpoint/2010/main"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AFF05-CCEA-D149-8DCC-57FDE6E7D7C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4" name="Picture 3" descr="DirectConnectBrochur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387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987760"/>
      </p:ext>
    </p:extLst>
  </p:cSld>
  <p:clrMapOvr>
    <a:masterClrMapping/>
  </p:clrMapOvr>
  <p:transition xmlns:p14="http://schemas.microsoft.com/office/powerpoint/2010/main"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AFF05-CCEA-D149-8DCC-57FDE6E7D7C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4" name="Picture 3" descr="DirectConnectBrochur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387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974339"/>
      </p:ext>
    </p:extLst>
  </p:cSld>
  <p:clrMapOvr>
    <a:masterClrMapping/>
  </p:clrMapOvr>
  <p:transition xmlns:p14="http://schemas.microsoft.com/office/powerpoint/2010/main"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AFF05-CCEA-D149-8DCC-57FDE6E7D7C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4" name="Picture 3" descr="DirectConnectBrochur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283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816057"/>
      </p:ext>
    </p:extLst>
  </p:cSld>
  <p:clrMapOvr>
    <a:masterClrMapping/>
  </p:clrMapOvr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AFF05-CCEA-D149-8DCC-57FDE6E7D7C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4" name="Picture 3" descr="DirectConnectBrochur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560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698030"/>
      </p:ext>
    </p:extLst>
  </p:cSld>
  <p:clrMapOvr>
    <a:masterClrMapping/>
  </p:clrMapOvr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AFF05-CCEA-D149-8DCC-57FDE6E7D7C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r>
              <a:rPr lang="en-US" dirty="0" smtClean="0"/>
              <a:t>Sensors</a:t>
            </a:r>
            <a:endParaRPr lang="en-US" dirty="0"/>
          </a:p>
        </p:txBody>
      </p:sp>
      <p:pic>
        <p:nvPicPr>
          <p:cNvPr id="5" name="Picture 4" descr="CT-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978" y="1453856"/>
            <a:ext cx="1524306" cy="1860550"/>
          </a:xfrm>
          <a:prstGeom prst="rect">
            <a:avLst/>
          </a:prstGeom>
        </p:spPr>
      </p:pic>
      <p:pic>
        <p:nvPicPr>
          <p:cNvPr id="6" name="Picture 5" descr="ES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84" y="1453856"/>
            <a:ext cx="1448816" cy="2705394"/>
          </a:xfrm>
          <a:prstGeom prst="rect">
            <a:avLst/>
          </a:prstGeom>
        </p:spPr>
      </p:pic>
      <p:pic>
        <p:nvPicPr>
          <p:cNvPr id="7" name="Picture 6" descr="sensor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453856"/>
            <a:ext cx="1855216" cy="2096153"/>
          </a:xfrm>
          <a:prstGeom prst="rect">
            <a:avLst/>
          </a:prstGeom>
        </p:spPr>
      </p:pic>
      <p:pic>
        <p:nvPicPr>
          <p:cNvPr id="8" name="Picture 7" descr="CO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578" y="4384371"/>
            <a:ext cx="1741928" cy="1316355"/>
          </a:xfrm>
          <a:prstGeom prst="rect">
            <a:avLst/>
          </a:prstGeom>
        </p:spPr>
      </p:pic>
      <p:pic>
        <p:nvPicPr>
          <p:cNvPr id="9" name="Picture 8" descr="O2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490" y="4016071"/>
            <a:ext cx="1277620" cy="1971979"/>
          </a:xfrm>
          <a:prstGeom prst="rect">
            <a:avLst/>
          </a:prstGeom>
        </p:spPr>
      </p:pic>
      <p:sp>
        <p:nvSpPr>
          <p:cNvPr id="10" name="Title 5"/>
          <p:cNvSpPr txBox="1">
            <a:spLocks/>
          </p:cNvSpPr>
          <p:nvPr/>
        </p:nvSpPr>
        <p:spPr bwMode="auto">
          <a:xfrm>
            <a:off x="317500" y="4046233"/>
            <a:ext cx="234517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000" dirty="0" smtClean="0"/>
              <a:t>ESM</a:t>
            </a:r>
            <a:endParaRPr lang="en-US" sz="2000" dirty="0"/>
          </a:p>
        </p:txBody>
      </p:sp>
      <p:sp>
        <p:nvSpPr>
          <p:cNvPr id="11" name="Title 5"/>
          <p:cNvSpPr txBox="1">
            <a:spLocks/>
          </p:cNvSpPr>
          <p:nvPr/>
        </p:nvSpPr>
        <p:spPr bwMode="auto">
          <a:xfrm>
            <a:off x="3225800" y="3314406"/>
            <a:ext cx="234517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000" dirty="0" smtClean="0"/>
              <a:t>CT-7</a:t>
            </a:r>
            <a:endParaRPr lang="en-US" sz="2000" dirty="0"/>
          </a:p>
        </p:txBody>
      </p:sp>
      <p:sp>
        <p:nvSpPr>
          <p:cNvPr id="12" name="Title 5"/>
          <p:cNvSpPr txBox="1">
            <a:spLocks/>
          </p:cNvSpPr>
          <p:nvPr/>
        </p:nvSpPr>
        <p:spPr bwMode="auto">
          <a:xfrm>
            <a:off x="6341622" y="3355062"/>
            <a:ext cx="234517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000" dirty="0" smtClean="0"/>
              <a:t>LEL</a:t>
            </a:r>
            <a:endParaRPr lang="en-US" sz="2000" dirty="0"/>
          </a:p>
        </p:txBody>
      </p:sp>
      <p:sp>
        <p:nvSpPr>
          <p:cNvPr id="13" name="Title 5"/>
          <p:cNvSpPr txBox="1">
            <a:spLocks/>
          </p:cNvSpPr>
          <p:nvPr/>
        </p:nvSpPr>
        <p:spPr bwMode="auto">
          <a:xfrm>
            <a:off x="2205611" y="5673725"/>
            <a:ext cx="234517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000" dirty="0" smtClean="0"/>
              <a:t>IR LEL/CO2</a:t>
            </a:r>
            <a:endParaRPr lang="en-US" sz="2000" dirty="0"/>
          </a:p>
        </p:txBody>
      </p:sp>
      <p:sp>
        <p:nvSpPr>
          <p:cNvPr id="14" name="Title 5"/>
          <p:cNvSpPr txBox="1">
            <a:spLocks/>
          </p:cNvSpPr>
          <p:nvPr/>
        </p:nvSpPr>
        <p:spPr bwMode="auto">
          <a:xfrm>
            <a:off x="4800600" y="5988050"/>
            <a:ext cx="234517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000" dirty="0" smtClean="0"/>
              <a:t>O2/H2S/CO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14462272"/>
      </p:ext>
    </p:extLst>
  </p:cSld>
  <p:clrMapOvr>
    <a:masterClrMapping/>
  </p:clrMapOvr>
  <p:transition xmlns:p14="http://schemas.microsoft.com/office/powerpoint/2010/main"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Rev. 3/15/06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E3B162-56C7-4843-8D4B-05DE6D8D79C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/>
          <a:p>
            <a:r>
              <a:rPr lang="en-US" sz="3900" dirty="0" smtClean="0">
                <a:latin typeface="Arial" charset="0"/>
              </a:rPr>
              <a:t>Calibration Kits</a:t>
            </a:r>
            <a:endParaRPr lang="en-US" dirty="0">
              <a:latin typeface="Arial" charset="0"/>
            </a:endParaRPr>
          </a:p>
        </p:txBody>
      </p:sp>
      <p:pic>
        <p:nvPicPr>
          <p:cNvPr id="2" name="Picture 1" descr="Screen Shot 2018-03-21 at 10.41.5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00" y="935484"/>
            <a:ext cx="7734300" cy="4893780"/>
          </a:xfrm>
          <a:prstGeom prst="rect">
            <a:avLst/>
          </a:prstGeom>
        </p:spPr>
      </p:pic>
      <p:sp>
        <p:nvSpPr>
          <p:cNvPr id="28" name="Title 5"/>
          <p:cNvSpPr txBox="1">
            <a:spLocks/>
          </p:cNvSpPr>
          <p:nvPr/>
        </p:nvSpPr>
        <p:spPr bwMode="auto">
          <a:xfrm>
            <a:off x="3551810" y="5686425"/>
            <a:ext cx="2810889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000" b="0" dirty="0" smtClean="0"/>
              <a:t>Pg. 165 of Price Book</a:t>
            </a:r>
            <a:endParaRPr 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2615423423"/>
      </p:ext>
    </p:extLst>
  </p:cSld>
  <p:clrMapOvr>
    <a:masterClrMapping/>
  </p:clrMapOvr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Rev. 3/15/06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E3B162-56C7-4843-8D4B-05DE6D8D79C4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/>
          <a:p>
            <a:r>
              <a:rPr lang="en-US" sz="3900" dirty="0" smtClean="0">
                <a:latin typeface="Arial" charset="0"/>
              </a:rPr>
              <a:t>Calibration Kits</a:t>
            </a:r>
            <a:endParaRPr lang="en-US" dirty="0">
              <a:latin typeface="Arial" charset="0"/>
            </a:endParaRPr>
          </a:p>
        </p:txBody>
      </p:sp>
      <p:sp>
        <p:nvSpPr>
          <p:cNvPr id="28" name="Title 5"/>
          <p:cNvSpPr txBox="1">
            <a:spLocks/>
          </p:cNvSpPr>
          <p:nvPr/>
        </p:nvSpPr>
        <p:spPr bwMode="auto">
          <a:xfrm>
            <a:off x="3551810" y="5686425"/>
            <a:ext cx="2810889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000" b="0" dirty="0" smtClean="0"/>
              <a:t>Pg. 166 of Price Book</a:t>
            </a:r>
            <a:endParaRPr lang="en-US" sz="2000" b="0" dirty="0"/>
          </a:p>
        </p:txBody>
      </p:sp>
      <p:pic>
        <p:nvPicPr>
          <p:cNvPr id="3" name="Picture 2" descr="Screen Shot 2018-03-21 at 10.43.1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23194"/>
            <a:ext cx="8229600" cy="430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942925"/>
      </p:ext>
    </p:extLst>
  </p:cSld>
  <p:clrMapOvr>
    <a:masterClrMapping/>
  </p:clrMapOvr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Rev. 3/15/06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E3B162-56C7-4843-8D4B-05DE6D8D79C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/>
          <a:p>
            <a:r>
              <a:rPr lang="en-US" sz="3900" dirty="0" smtClean="0">
                <a:latin typeface="Arial" charset="0"/>
              </a:rPr>
              <a:t>Calibration Kits</a:t>
            </a:r>
            <a:endParaRPr lang="en-US" dirty="0">
              <a:latin typeface="Arial" charset="0"/>
            </a:endParaRPr>
          </a:p>
        </p:txBody>
      </p:sp>
      <p:sp>
        <p:nvSpPr>
          <p:cNvPr id="28" name="Title 5"/>
          <p:cNvSpPr txBox="1">
            <a:spLocks/>
          </p:cNvSpPr>
          <p:nvPr/>
        </p:nvSpPr>
        <p:spPr bwMode="auto">
          <a:xfrm>
            <a:off x="3551810" y="5686425"/>
            <a:ext cx="2810889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000" b="0" dirty="0" smtClean="0"/>
              <a:t>Pg. 167 of Price Book</a:t>
            </a:r>
            <a:endParaRPr lang="en-US" sz="2000" b="0" dirty="0"/>
          </a:p>
        </p:txBody>
      </p:sp>
      <p:pic>
        <p:nvPicPr>
          <p:cNvPr id="2" name="Picture 1" descr="Screen Shot 2018-03-21 at 10.44.5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19200"/>
            <a:ext cx="791210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949443"/>
      </p:ext>
    </p:extLst>
  </p:cSld>
  <p:clrMapOvr>
    <a:masterClrMapping/>
  </p:clrMapOvr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AFF05-CCEA-D149-8DCC-57FDE6E7D7C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0" y="2175970"/>
            <a:ext cx="3354552" cy="1204858"/>
          </a:xfrm>
        </p:spPr>
        <p:txBody>
          <a:bodyPr/>
          <a:lstStyle/>
          <a:p>
            <a:r>
              <a:rPr lang="en-US" dirty="0" smtClean="0"/>
              <a:t>LEL Wiring Diagram</a:t>
            </a:r>
            <a:endParaRPr lang="en-US" dirty="0"/>
          </a:p>
        </p:txBody>
      </p:sp>
      <p:pic>
        <p:nvPicPr>
          <p:cNvPr id="2" name="Picture 1" descr="61-1000RK-R05,REV P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552" y="-48172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647777"/>
      </p:ext>
    </p:extLst>
  </p:cSld>
  <p:clrMapOvr>
    <a:masterClrMapping/>
  </p:clrMapOvr>
  <p:transition xmlns:p14="http://schemas.microsoft.com/office/powerpoint/2010/main"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AFF05-CCEA-D149-8DCC-57FDE6E7D7C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2882900" y="353778"/>
            <a:ext cx="3354552" cy="1204858"/>
          </a:xfrm>
        </p:spPr>
        <p:txBody>
          <a:bodyPr/>
          <a:lstStyle/>
          <a:p>
            <a:r>
              <a:rPr lang="en-US" dirty="0" smtClean="0"/>
              <a:t>O2 Wiring Diagram</a:t>
            </a:r>
            <a:endParaRPr lang="en-US" dirty="0"/>
          </a:p>
        </p:txBody>
      </p:sp>
      <p:pic>
        <p:nvPicPr>
          <p:cNvPr id="2" name="Picture 1" descr="65-2515RK Rev A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05525" y="779314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002216"/>
      </p:ext>
    </p:extLst>
  </p:cSld>
  <p:clrMapOvr>
    <a:masterClrMapping/>
  </p:clrMapOvr>
  <p:transition xmlns:p14="http://schemas.microsoft.com/office/powerpoint/2010/main"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Connect Detectors	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Does not require external transmitter</a:t>
            </a:r>
          </a:p>
          <a:p>
            <a:r>
              <a:rPr lang="en-US" dirty="0" smtClean="0"/>
              <a:t>Can only be used on the following:</a:t>
            </a:r>
          </a:p>
          <a:p>
            <a:pPr lvl="1"/>
            <a:r>
              <a:rPr lang="en-US" dirty="0" smtClean="0"/>
              <a:t>Beacon 110</a:t>
            </a:r>
          </a:p>
          <a:p>
            <a:pPr lvl="1"/>
            <a:r>
              <a:rPr lang="en-US" dirty="0" smtClean="0"/>
              <a:t>Beacon 200</a:t>
            </a:r>
          </a:p>
          <a:p>
            <a:pPr lvl="1"/>
            <a:r>
              <a:rPr lang="en-US" dirty="0" smtClean="0"/>
              <a:t>Beacon 410</a:t>
            </a:r>
          </a:p>
          <a:p>
            <a:pPr lvl="1"/>
            <a:r>
              <a:rPr lang="en-US" dirty="0" smtClean="0"/>
              <a:t>RM-5000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Calibration performed at the Controller</a:t>
            </a:r>
          </a:p>
          <a:p>
            <a:r>
              <a:rPr lang="en-US" dirty="0" smtClean="0"/>
              <a:t>Lower cost alternative</a:t>
            </a:r>
          </a:p>
          <a:p>
            <a:r>
              <a:rPr lang="en-US" dirty="0" smtClean="0"/>
              <a:t>Limited wire length depending on type of detector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AFF05-CCEA-D149-8DCC-57FDE6E7D7CC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466919"/>
      </p:ext>
    </p:extLst>
  </p:cSld>
  <p:clrMapOvr>
    <a:masterClrMapping/>
  </p:clrMapOvr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Connect Detectors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Combustibles</a:t>
            </a:r>
          </a:p>
          <a:p>
            <a:pPr lvl="1"/>
            <a:r>
              <a:rPr lang="en-US" dirty="0" smtClean="0"/>
              <a:t>Catalytic Bead LEL</a:t>
            </a:r>
          </a:p>
          <a:p>
            <a:pPr lvl="1"/>
            <a:r>
              <a:rPr lang="en-US" dirty="0" smtClean="0"/>
              <a:t>Infrared LEL/</a:t>
            </a:r>
            <a:r>
              <a:rPr lang="en-US" dirty="0" err="1" smtClean="0"/>
              <a:t>Vol</a:t>
            </a:r>
            <a:endParaRPr lang="en-US" dirty="0" smtClean="0"/>
          </a:p>
          <a:p>
            <a:pPr lvl="1"/>
            <a:r>
              <a:rPr lang="en-US" dirty="0" smtClean="0"/>
              <a:t>Thermal Conductivity</a:t>
            </a:r>
          </a:p>
          <a:p>
            <a:r>
              <a:rPr lang="en-US" dirty="0" smtClean="0"/>
              <a:t>Oxygen</a:t>
            </a:r>
          </a:p>
          <a:p>
            <a:pPr lvl="1"/>
            <a:r>
              <a:rPr lang="en-US" dirty="0" smtClean="0"/>
              <a:t>Capillary</a:t>
            </a:r>
          </a:p>
          <a:p>
            <a:pPr lvl="1"/>
            <a:r>
              <a:rPr lang="en-US" dirty="0" smtClean="0"/>
              <a:t>Partial Pressure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Toxic Gas</a:t>
            </a:r>
          </a:p>
          <a:p>
            <a:pPr lvl="1"/>
            <a:r>
              <a:rPr lang="en-US" dirty="0" smtClean="0"/>
              <a:t>H2S</a:t>
            </a:r>
          </a:p>
          <a:p>
            <a:pPr lvl="1"/>
            <a:r>
              <a:rPr lang="en-US" dirty="0" smtClean="0"/>
              <a:t>CO</a:t>
            </a:r>
          </a:p>
          <a:p>
            <a:pPr lvl="1"/>
            <a:r>
              <a:rPr lang="en-US" dirty="0" smtClean="0"/>
              <a:t>NH3</a:t>
            </a:r>
          </a:p>
          <a:p>
            <a:pPr lvl="1"/>
            <a:r>
              <a:rPr lang="en-US" dirty="0" smtClean="0"/>
              <a:t>Cl2</a:t>
            </a:r>
          </a:p>
          <a:p>
            <a:pPr lvl="1"/>
            <a:r>
              <a:rPr lang="en-US" dirty="0" smtClean="0"/>
              <a:t>CO2 (5000ppm, 5%Vol, 50% Vol., 100% Vol.</a:t>
            </a:r>
          </a:p>
          <a:p>
            <a:pPr lvl="1"/>
            <a:r>
              <a:rPr lang="en-US" dirty="0" smtClean="0"/>
              <a:t>PH3</a:t>
            </a:r>
          </a:p>
          <a:p>
            <a:pPr lvl="1"/>
            <a:r>
              <a:rPr lang="en-US" dirty="0" smtClean="0"/>
              <a:t>SO2</a:t>
            </a:r>
          </a:p>
          <a:p>
            <a:pPr lvl="1"/>
            <a:r>
              <a:rPr lang="en-US" dirty="0" smtClean="0"/>
              <a:t>HCN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038399"/>
      </p:ext>
    </p:extLst>
  </p:cSld>
  <p:clrMapOvr>
    <a:masterClrMapping/>
  </p:clrMapOvr>
  <p:transition xmlns:p14="http://schemas.microsoft.com/office/powerpoint/2010/main"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Connect Detectors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Can be one piece such as a catalytic bead detector or can be composed of several parts including:</a:t>
            </a:r>
          </a:p>
          <a:p>
            <a:pPr lvl="1"/>
            <a:r>
              <a:rPr lang="en-US" dirty="0" smtClean="0"/>
              <a:t>Preamp</a:t>
            </a:r>
          </a:p>
          <a:p>
            <a:pPr lvl="1"/>
            <a:r>
              <a:rPr lang="en-US" dirty="0" smtClean="0"/>
              <a:t>Sensor</a:t>
            </a:r>
          </a:p>
          <a:p>
            <a:pPr lvl="1"/>
            <a:r>
              <a:rPr lang="en-US" dirty="0" smtClean="0"/>
              <a:t>Splashguard/flame arrestor (type dependent)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Preamp</a:t>
            </a:r>
          </a:p>
          <a:p>
            <a:pPr lvl="1"/>
            <a:r>
              <a:rPr lang="en-US" dirty="0" smtClean="0"/>
              <a:t>Processes the signal from the sensor</a:t>
            </a:r>
          </a:p>
          <a:p>
            <a:r>
              <a:rPr lang="en-US" dirty="0" smtClean="0"/>
              <a:t>Sensor</a:t>
            </a:r>
          </a:p>
          <a:p>
            <a:pPr lvl="1"/>
            <a:r>
              <a:rPr lang="en-US" dirty="0" smtClean="0"/>
              <a:t>Device that detects the gas</a:t>
            </a:r>
          </a:p>
          <a:p>
            <a:r>
              <a:rPr lang="en-US" dirty="0" smtClean="0"/>
              <a:t>Splashguard/Flame Arrestor</a:t>
            </a:r>
          </a:p>
          <a:p>
            <a:pPr lvl="1"/>
            <a:r>
              <a:rPr lang="en-US" dirty="0" smtClean="0"/>
              <a:t>Protects the sensor</a:t>
            </a:r>
          </a:p>
          <a:p>
            <a:pPr lvl="1"/>
            <a:r>
              <a:rPr lang="en-US" dirty="0" smtClean="0"/>
              <a:t>Maintains XP rating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529556"/>
      </p:ext>
    </p:extLst>
  </p:cSld>
  <p:clrMapOvr>
    <a:masterClrMapping/>
  </p:clrMapOvr>
  <p:transition xmlns:p14="http://schemas.microsoft.com/office/powerpoint/2010/main"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Connect Detector</a:t>
            </a:r>
            <a:endParaRPr lang="en-US" dirty="0"/>
          </a:p>
        </p:txBody>
      </p:sp>
      <p:pic>
        <p:nvPicPr>
          <p:cNvPr id="6" name="Content Placeholder 5" descr="Direct conn CO sensor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88" r="-9488"/>
          <a:stretch>
            <a:fillRect/>
          </a:stretch>
        </p:blipFill>
        <p:spPr>
          <a:xfrm rot="16200000">
            <a:off x="437926" y="1619476"/>
            <a:ext cx="3719141" cy="416795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Preamp</a:t>
            </a:r>
          </a:p>
          <a:p>
            <a:r>
              <a:rPr lang="en-US" dirty="0" smtClean="0"/>
              <a:t>Body</a:t>
            </a:r>
          </a:p>
          <a:p>
            <a:r>
              <a:rPr lang="en-US" dirty="0" smtClean="0"/>
              <a:t>Flame Arrestor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2329949" y="1843881"/>
            <a:ext cx="2318251" cy="120003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2482350" y="2432043"/>
            <a:ext cx="2165850" cy="11211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2482350" y="2936433"/>
            <a:ext cx="2226271" cy="123351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0091834"/>
      </p:ext>
    </p:extLst>
  </p:cSld>
  <p:clrMapOvr>
    <a:masterClrMapping/>
  </p:clrMapOvr>
  <p:transition xmlns:p14="http://schemas.microsoft.com/office/powerpoint/2010/main"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Connect Detector</a:t>
            </a:r>
            <a:endParaRPr lang="en-US" dirty="0"/>
          </a:p>
        </p:txBody>
      </p:sp>
      <p:pic>
        <p:nvPicPr>
          <p:cNvPr id="6" name="Content Placeholder 5" descr="CO sensor Cap Removed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88" r="-9488"/>
          <a:stretch>
            <a:fillRect/>
          </a:stretch>
        </p:blipFill>
        <p:spPr>
          <a:xfrm rot="16200000">
            <a:off x="434759" y="1622643"/>
            <a:ext cx="3666659" cy="4109138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CO detector with flame arrestor removed</a:t>
            </a:r>
          </a:p>
          <a:p>
            <a:r>
              <a:rPr lang="en-US" dirty="0" smtClean="0"/>
              <a:t>Rubber cap holding </a:t>
            </a:r>
            <a:r>
              <a:rPr lang="en-US" dirty="0"/>
              <a:t>c</a:t>
            </a:r>
            <a:r>
              <a:rPr lang="en-US" dirty="0" smtClean="0"/>
              <a:t>harcoal filter</a:t>
            </a:r>
          </a:p>
          <a:p>
            <a:pPr lvl="1"/>
            <a:r>
              <a:rPr lang="en-US" dirty="0" smtClean="0"/>
              <a:t>Charcoal filter unique to CO detector</a:t>
            </a:r>
          </a:p>
          <a:p>
            <a:pPr lvl="1"/>
            <a:r>
              <a:rPr lang="en-US" dirty="0" smtClean="0"/>
              <a:t>Removes some heavy HC’s and H2S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1658252" y="3253844"/>
            <a:ext cx="2989948" cy="10391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4297718"/>
      </p:ext>
    </p:extLst>
  </p:cSld>
  <p:clrMapOvr>
    <a:masterClrMapping/>
  </p:clrMapOvr>
  <p:transition xmlns:p14="http://schemas.microsoft.com/office/powerpoint/2010/main"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Connect Detector</a:t>
            </a:r>
            <a:endParaRPr lang="en-US" dirty="0"/>
          </a:p>
        </p:txBody>
      </p:sp>
      <p:pic>
        <p:nvPicPr>
          <p:cNvPr id="6" name="Content Placeholder 5" descr="CO Exploded View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712" b="-24712"/>
          <a:stretch>
            <a:fillRect/>
          </a:stretch>
        </p:blipFill>
        <p:spPr>
          <a:xfrm rot="10800000">
            <a:off x="457200" y="1600201"/>
            <a:ext cx="4038600" cy="452596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All components of a CO Direct Connect detector shown.</a:t>
            </a:r>
          </a:p>
          <a:p>
            <a:pPr lvl="1"/>
            <a:r>
              <a:rPr lang="en-US" dirty="0" smtClean="0"/>
              <a:t>Sensor</a:t>
            </a:r>
          </a:p>
          <a:p>
            <a:pPr lvl="1"/>
            <a:r>
              <a:rPr lang="en-US" dirty="0" smtClean="0"/>
              <a:t>Charcoal Filter</a:t>
            </a:r>
          </a:p>
          <a:p>
            <a:pPr lvl="2"/>
            <a:r>
              <a:rPr lang="en-US" dirty="0" smtClean="0"/>
              <a:t>Lubricate grommet to prevent sticking on flame arrestor cap.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2120044" y="3211858"/>
            <a:ext cx="2938674" cy="87119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2266977" y="3680728"/>
            <a:ext cx="2905988" cy="120003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5315512"/>
      </p:ext>
    </p:extLst>
  </p:cSld>
  <p:clrMapOvr>
    <a:masterClrMapping/>
  </p:clrMapOvr>
  <p:transition xmlns:p14="http://schemas.microsoft.com/office/powerpoint/2010/main"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Connect Detectors</a:t>
            </a:r>
            <a:endParaRPr lang="en-US" dirty="0"/>
          </a:p>
        </p:txBody>
      </p:sp>
      <p:pic>
        <p:nvPicPr>
          <p:cNvPr id="6" name="Content Placeholder 5" descr="O2 Direct Connect sensor showing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712" b="-24712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Oxygen direct connect detector shown screwed into explosion proof housing.</a:t>
            </a:r>
          </a:p>
          <a:p>
            <a:r>
              <a:rPr lang="en-US" dirty="0" smtClean="0"/>
              <a:t>Cover removed from sensor assembly</a:t>
            </a:r>
          </a:p>
          <a:p>
            <a:r>
              <a:rPr lang="en-US" dirty="0" smtClean="0"/>
              <a:t>Hydrophobic membrane in cap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90812"/>
      </p:ext>
    </p:extLst>
  </p:cSld>
  <p:clrMapOvr>
    <a:masterClrMapping/>
  </p:clrMapOvr>
  <p:transition xmlns:p14="http://schemas.microsoft.com/office/powerpoint/2010/main"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Preamp Type Wiring</a:t>
            </a:r>
            <a:endParaRPr lang="en-US" dirty="0"/>
          </a:p>
        </p:txBody>
      </p:sp>
      <p:pic>
        <p:nvPicPr>
          <p:cNvPr id="6" name="Content Placeholder 5" descr="Direct Connect Wiring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8" r="16538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Detectors with preamps</a:t>
            </a:r>
          </a:p>
          <a:p>
            <a:pPr lvl="1"/>
            <a:r>
              <a:rPr lang="en-US" dirty="0" smtClean="0"/>
              <a:t>Wired to S and + terminals as shown.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01015" y="2806186"/>
            <a:ext cx="1642135" cy="696425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21730"/>
      </p:ext>
    </p:extLst>
  </p:cSld>
  <p:clrMapOvr>
    <a:masterClrMapping/>
  </p:clrMapOvr>
  <p:transition xmlns:p14="http://schemas.microsoft.com/office/powerpoint/2010/main"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Oxygen Detector Wiring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Oxygen detector wires are color coded Green and White.</a:t>
            </a:r>
          </a:p>
          <a:p>
            <a:r>
              <a:rPr lang="en-US" dirty="0" smtClean="0"/>
              <a:t>The White wire is Positive.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8" name="Content Placeholder 7" descr="Direct Connect Wiring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8" r="16538"/>
          <a:stretch>
            <a:fillRect/>
          </a:stretch>
        </p:blipFill>
        <p:spPr/>
      </p:pic>
      <p:sp>
        <p:nvSpPr>
          <p:cNvPr id="9" name="Oval 8"/>
          <p:cNvSpPr/>
          <p:nvPr/>
        </p:nvSpPr>
        <p:spPr>
          <a:xfrm>
            <a:off x="1515891" y="3482128"/>
            <a:ext cx="1392982" cy="573527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129501"/>
      </p:ext>
    </p:extLst>
  </p:cSld>
  <p:clrMapOvr>
    <a:masterClrMapping/>
  </p:clrMapOvr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LEL Detector Wiring</a:t>
            </a:r>
            <a:endParaRPr lang="en-US" dirty="0"/>
          </a:p>
        </p:txBody>
      </p:sp>
      <p:pic>
        <p:nvPicPr>
          <p:cNvPr id="6" name="Content Placeholder 5" descr="Direct Connect Wiring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8" r="16538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LEL detectors are wired by wire color</a:t>
            </a:r>
          </a:p>
          <a:p>
            <a:pPr lvl="1"/>
            <a:r>
              <a:rPr lang="en-US" dirty="0" smtClean="0"/>
              <a:t>Black</a:t>
            </a:r>
          </a:p>
          <a:p>
            <a:pPr lvl="1"/>
            <a:r>
              <a:rPr lang="en-US" dirty="0" smtClean="0"/>
              <a:t>Green</a:t>
            </a:r>
          </a:p>
          <a:p>
            <a:pPr lvl="1"/>
            <a:r>
              <a:rPr lang="en-US" dirty="0" smtClean="0"/>
              <a:t>White </a:t>
            </a:r>
          </a:p>
          <a:p>
            <a:pPr lvl="1"/>
            <a:r>
              <a:rPr lang="en-US" dirty="0" smtClean="0"/>
              <a:t>Red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495406" y="4027892"/>
            <a:ext cx="1454437" cy="1041677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473811"/>
      </p:ext>
    </p:extLst>
  </p:cSld>
  <p:clrMapOvr>
    <a:masterClrMapping/>
  </p:clrMapOvr>
  <p:transition xmlns:p14="http://schemas.microsoft.com/office/powerpoint/2010/main"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Wiring Distance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667794"/>
              </p:ext>
            </p:extLst>
          </p:nvPr>
        </p:nvGraphicFramePr>
        <p:xfrm>
          <a:off x="942222" y="2015630"/>
          <a:ext cx="7322694" cy="2337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Document" r:id="rId4" imgW="5969000" imgH="1905000" progId="Word.Document.12">
                  <p:embed/>
                </p:oleObj>
              </mc:Choice>
              <mc:Fallback>
                <p:oleObj name="Document" r:id="rId4" imgW="5969000" imgH="1905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42222" y="2015630"/>
                        <a:ext cx="7322694" cy="23370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2502046"/>
      </p:ext>
    </p:extLst>
  </p:cSld>
  <p:clrMapOvr>
    <a:masterClrMapping/>
  </p:clrMapOvr>
  <p:transition xmlns:p14="http://schemas.microsoft.com/office/powerpoint/2010/main">
    <p:zo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For direct connect detectors that are one integral piece, replace the detector with a known good one and see if that corrects the problem.</a:t>
            </a:r>
            <a:endParaRPr lang="en-US" dirty="0"/>
          </a:p>
        </p:txBody>
      </p:sp>
      <p:pic>
        <p:nvPicPr>
          <p:cNvPr id="6" name="Content Placeholder 5" descr="61-0190RK-CH4-sensor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80" b="-2780"/>
          <a:stretch>
            <a:fillRect/>
          </a:stretch>
        </p:blipFill>
        <p:spPr>
          <a:xfrm>
            <a:off x="5333180" y="1988564"/>
            <a:ext cx="3070248" cy="2787239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978806"/>
      </p:ext>
    </p:extLst>
  </p:cSld>
  <p:clrMapOvr>
    <a:masterClrMapping/>
  </p:clrMapOvr>
  <p:transition xmlns:p14="http://schemas.microsoft.com/office/powerpoint/2010/main"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If the detector is composed of a sensor and preamp, replace the sensor first, if this does not correct the problem then replace the preamp.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If replacing the preamp does not correct the problem, remove the detector assembly from the field and wire it directly to the controller.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233225"/>
      </p:ext>
    </p:extLst>
  </p:cSld>
  <p:clrMapOvr>
    <a:masterClrMapping/>
  </p:clrMapOvr>
  <p:transition xmlns:p14="http://schemas.microsoft.com/office/powerpoint/2010/main">
    <p:zo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Catalytic Bead Detector</a:t>
            </a:r>
          </a:p>
          <a:p>
            <a:pPr lvl="1"/>
            <a:r>
              <a:rPr lang="en-US" dirty="0" smtClean="0"/>
              <a:t>Replace the detector if you experience the following:</a:t>
            </a:r>
          </a:p>
          <a:p>
            <a:pPr lvl="2"/>
            <a:r>
              <a:rPr lang="en-US" dirty="0" smtClean="0"/>
              <a:t>Unable to zero</a:t>
            </a:r>
          </a:p>
          <a:p>
            <a:pPr lvl="2"/>
            <a:r>
              <a:rPr lang="en-US" dirty="0" smtClean="0"/>
              <a:t>Unable to span</a:t>
            </a:r>
          </a:p>
          <a:p>
            <a:pPr lvl="2"/>
            <a:r>
              <a:rPr lang="en-US" dirty="0" smtClean="0"/>
              <a:t>Unstable output</a:t>
            </a:r>
          </a:p>
          <a:p>
            <a:pPr lvl="2"/>
            <a:r>
              <a:rPr lang="en-US" dirty="0" smtClean="0"/>
              <a:t>Erratic operation</a:t>
            </a:r>
          </a:p>
          <a:p>
            <a:pPr lvl="2"/>
            <a:r>
              <a:rPr lang="en-US" dirty="0" smtClean="0"/>
              <a:t>Contaminated</a:t>
            </a:r>
          </a:p>
        </p:txBody>
      </p:sp>
      <p:pic>
        <p:nvPicPr>
          <p:cNvPr id="6" name="Content Placeholder 5" descr="Bad LEL Sensor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88" r="-9488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29195"/>
      </p:ext>
    </p:extLst>
  </p:cSld>
  <p:clrMapOvr>
    <a:masterClrMapping/>
  </p:clrMapOvr>
  <p:transition xmlns:p14="http://schemas.microsoft.com/office/powerpoint/2010/main"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ESM-01 Detectors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ESM-01 Detector assembly consists of the following:</a:t>
            </a:r>
          </a:p>
          <a:p>
            <a:pPr lvl="1"/>
            <a:r>
              <a:rPr lang="en-US" dirty="0" smtClean="0"/>
              <a:t>Housing with Preamp</a:t>
            </a:r>
          </a:p>
          <a:p>
            <a:pPr lvl="1"/>
            <a:r>
              <a:rPr lang="en-US" dirty="0" smtClean="0"/>
              <a:t>Housing bottom</a:t>
            </a:r>
          </a:p>
          <a:p>
            <a:pPr lvl="1"/>
            <a:r>
              <a:rPr lang="en-US" dirty="0" smtClean="0"/>
              <a:t>Splash Guard</a:t>
            </a:r>
          </a:p>
          <a:p>
            <a:endParaRPr lang="en-US" dirty="0"/>
          </a:p>
        </p:txBody>
      </p:sp>
      <p:pic>
        <p:nvPicPr>
          <p:cNvPr id="6" name="Content Placeholder 5" descr="ESM-01 Sensor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88" r="-9488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495800" y="2847152"/>
            <a:ext cx="2172073" cy="37893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705890" y="3747185"/>
            <a:ext cx="2961983" cy="19581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409763" y="4132467"/>
            <a:ext cx="3258110" cy="8449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4944905"/>
      </p:ext>
    </p:extLst>
  </p:cSld>
  <p:clrMapOvr>
    <a:masterClrMapping/>
  </p:clrMapOvr>
  <p:transition xmlns:p14="http://schemas.microsoft.com/office/powerpoint/2010/main">
    <p:zo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ESM-01 Detector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Splashguard removed with bottom of sensor exposed.</a:t>
            </a:r>
            <a:endParaRPr lang="en-US" dirty="0"/>
          </a:p>
        </p:txBody>
      </p:sp>
      <p:pic>
        <p:nvPicPr>
          <p:cNvPr id="6" name="Content Placeholder 5" descr="ESM-01 Sensor with Cap Removed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88" r="-9488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783481"/>
      </p:ext>
    </p:extLst>
  </p:cSld>
  <p:clrMapOvr>
    <a:masterClrMapping/>
  </p:clrMapOvr>
  <p:transition xmlns:p14="http://schemas.microsoft.com/office/powerpoint/2010/main"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ESM-01 Detector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ESM-01 Detector with housing bottom removed</a:t>
            </a:r>
          </a:p>
          <a:p>
            <a:r>
              <a:rPr lang="en-US" dirty="0" smtClean="0"/>
              <a:t>Sensor exposed</a:t>
            </a:r>
          </a:p>
          <a:p>
            <a:r>
              <a:rPr lang="en-US" dirty="0" smtClean="0"/>
              <a:t>Unique Preamps for each type of sensor.</a:t>
            </a:r>
            <a:endParaRPr lang="en-US" dirty="0"/>
          </a:p>
        </p:txBody>
      </p:sp>
      <p:pic>
        <p:nvPicPr>
          <p:cNvPr id="6" name="Content Placeholder 5" descr="ESM-01 sensor exposed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88" r="-9488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737855" y="3297781"/>
            <a:ext cx="2815345" cy="89101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6437212"/>
      </p:ext>
    </p:extLst>
  </p:cSld>
  <p:clrMapOvr>
    <a:masterClrMapping/>
  </p:clrMapOvr>
  <p:transition xmlns:p14="http://schemas.microsoft.com/office/powerpoint/2010/main">
    <p:zo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Wiring ESM-01 Detector Assy.</a:t>
            </a:r>
            <a:endParaRPr lang="en-US" dirty="0"/>
          </a:p>
        </p:txBody>
      </p:sp>
      <p:pic>
        <p:nvPicPr>
          <p:cNvPr id="4" name="Content Placeholder 3" descr="Wiring.wmf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918" b="-3918"/>
          <a:stretch>
            <a:fillRect/>
          </a:stretch>
        </p:blipFill>
        <p:spPr>
          <a:xfrm>
            <a:off x="1679153" y="1405612"/>
            <a:ext cx="5911388" cy="4452557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AFF05-CCEA-D149-8DCC-57FDE6E7D7CC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287990"/>
      </p:ext>
    </p:extLst>
  </p:cSld>
  <p:clrMapOvr>
    <a:masterClrMapping/>
  </p:clrMapOvr>
  <p:transition xmlns:p14="http://schemas.microsoft.com/office/powerpoint/2010/main">
    <p:zo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1600200"/>
            <a:ext cx="2438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72814"/>
      </p:ext>
    </p:extLst>
  </p:cSld>
  <p:clrMapOvr>
    <a:masterClrMapping/>
  </p:clrMapOvr>
  <p:transition xmlns:p14="http://schemas.microsoft.com/office/powerpoint/2010/main">
    <p:zoom/>
  </p:transition>
</p:sld>
</file>

<file path=ppt/theme/theme1.xml><?xml version="1.0" encoding="utf-8"?>
<a:theme xmlns:a="http://schemas.openxmlformats.org/drawingml/2006/main" name="RKI PowerPoin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RKI PowerPoint Theme.thmx</Template>
  <TotalTime>727</TotalTime>
  <Words>538</Words>
  <Application>Microsoft Macintosh PowerPoint</Application>
  <PresentationFormat>On-screen Show (4:3)</PresentationFormat>
  <Paragraphs>143</Paragraphs>
  <Slides>30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RKI PowerPoint Theme</vt:lpstr>
      <vt:lpstr>Document</vt:lpstr>
      <vt:lpstr>Direct Connect Detectors</vt:lpstr>
      <vt:lpstr>PowerPoint Presentation</vt:lpstr>
      <vt:lpstr>PowerPoint Presentation</vt:lpstr>
      <vt:lpstr>PowerPoint Presentation</vt:lpstr>
      <vt:lpstr>PowerPoint Presentation</vt:lpstr>
      <vt:lpstr>Sensors</vt:lpstr>
      <vt:lpstr>Calibration Kits</vt:lpstr>
      <vt:lpstr>Calibration Kits</vt:lpstr>
      <vt:lpstr>Calibration Kits</vt:lpstr>
      <vt:lpstr>LEL Wiring Diagram</vt:lpstr>
      <vt:lpstr>O2 Wiring Diagram</vt:lpstr>
      <vt:lpstr>Direct Connect Detectors </vt:lpstr>
      <vt:lpstr>Direct Connect Detectors</vt:lpstr>
      <vt:lpstr>Direct Connect Detectors</vt:lpstr>
      <vt:lpstr>Direct Connect Detector</vt:lpstr>
      <vt:lpstr>Direct Connect Detector</vt:lpstr>
      <vt:lpstr>Direct Connect Detector</vt:lpstr>
      <vt:lpstr>Direct Connect Detectors</vt:lpstr>
      <vt:lpstr>Preamp Type Wiring</vt:lpstr>
      <vt:lpstr>Oxygen Detector Wiring</vt:lpstr>
      <vt:lpstr>LEL Detector Wiring</vt:lpstr>
      <vt:lpstr>Wiring Distance</vt:lpstr>
      <vt:lpstr>Troubleshooting</vt:lpstr>
      <vt:lpstr>Troubleshooting</vt:lpstr>
      <vt:lpstr>Troubleshooting</vt:lpstr>
      <vt:lpstr>ESM-01 Detectors</vt:lpstr>
      <vt:lpstr>ESM-01 Detector</vt:lpstr>
      <vt:lpstr>ESM-01 Detector</vt:lpstr>
      <vt:lpstr>Wiring ESM-01 Detector Assy.</vt:lpstr>
      <vt:lpstr>Questions?</vt:lpstr>
    </vt:vector>
  </TitlesOfParts>
  <Company>RKI Instruments,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 Connect Sensors</dc:title>
  <dc:creator>Steve Peluffo</dc:creator>
  <cp:lastModifiedBy>Rainier Navidad</cp:lastModifiedBy>
  <cp:revision>35</cp:revision>
  <dcterms:created xsi:type="dcterms:W3CDTF">2016-06-02T20:04:37Z</dcterms:created>
  <dcterms:modified xsi:type="dcterms:W3CDTF">2018-04-02T16:59:48Z</dcterms:modified>
</cp:coreProperties>
</file>