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3" r:id="rId1"/>
  </p:sldMasterIdLst>
  <p:notesMasterIdLst>
    <p:notesMasterId r:id="rId41"/>
  </p:notesMasterIdLst>
  <p:handoutMasterIdLst>
    <p:handoutMasterId r:id="rId42"/>
  </p:handoutMasterIdLst>
  <p:sldIdLst>
    <p:sldId id="316" r:id="rId2"/>
    <p:sldId id="376" r:id="rId3"/>
    <p:sldId id="421" r:id="rId4"/>
    <p:sldId id="422" r:id="rId5"/>
    <p:sldId id="365" r:id="rId6"/>
    <p:sldId id="378" r:id="rId7"/>
    <p:sldId id="387" r:id="rId8"/>
    <p:sldId id="404" r:id="rId9"/>
    <p:sldId id="405" r:id="rId10"/>
    <p:sldId id="406" r:id="rId11"/>
    <p:sldId id="410" r:id="rId12"/>
    <p:sldId id="411" r:id="rId13"/>
    <p:sldId id="412" r:id="rId14"/>
    <p:sldId id="407" r:id="rId15"/>
    <p:sldId id="408" r:id="rId16"/>
    <p:sldId id="423" r:id="rId17"/>
    <p:sldId id="424" r:id="rId18"/>
    <p:sldId id="425" r:id="rId19"/>
    <p:sldId id="426" r:id="rId20"/>
    <p:sldId id="427" r:id="rId21"/>
    <p:sldId id="392" r:id="rId22"/>
    <p:sldId id="393" r:id="rId23"/>
    <p:sldId id="394" r:id="rId24"/>
    <p:sldId id="397" r:id="rId25"/>
    <p:sldId id="395" r:id="rId26"/>
    <p:sldId id="409" r:id="rId27"/>
    <p:sldId id="389" r:id="rId28"/>
    <p:sldId id="398" r:id="rId29"/>
    <p:sldId id="403" r:id="rId30"/>
    <p:sldId id="390" r:id="rId31"/>
    <p:sldId id="400" r:id="rId32"/>
    <p:sldId id="414" r:id="rId33"/>
    <p:sldId id="415" r:id="rId34"/>
    <p:sldId id="420" r:id="rId35"/>
    <p:sldId id="419" r:id="rId36"/>
    <p:sldId id="418" r:id="rId37"/>
    <p:sldId id="417" r:id="rId38"/>
    <p:sldId id="416" r:id="rId39"/>
    <p:sldId id="401" r:id="rId40"/>
  </p:sldIdLst>
  <p:sldSz cx="9144000" cy="6858000" type="letter"/>
  <p:notesSz cx="6858000" cy="9144000"/>
  <p:defaultTextStyle>
    <a:defPPr>
      <a:defRPr lang="en-US"/>
    </a:defPPr>
    <a:lvl1pPr algn="r" rtl="0" eaLnBrk="0" fontAlgn="base" hangingPunct="0">
      <a:spcBef>
        <a:spcPct val="0"/>
      </a:spcBef>
      <a:spcAft>
        <a:spcPct val="0"/>
      </a:spcAft>
      <a:defRPr sz="2400" b="1" kern="1200">
        <a:solidFill>
          <a:schemeClr val="tx1"/>
        </a:solidFill>
        <a:latin typeface="Arial" charset="0"/>
        <a:ea typeface="ＭＳ Ｐゴシック" charset="0"/>
        <a:cs typeface="ＭＳ Ｐゴシック" charset="0"/>
      </a:defRPr>
    </a:lvl1pPr>
    <a:lvl2pPr marL="457200" algn="r" rtl="0" eaLnBrk="0" fontAlgn="base" hangingPunct="0">
      <a:spcBef>
        <a:spcPct val="0"/>
      </a:spcBef>
      <a:spcAft>
        <a:spcPct val="0"/>
      </a:spcAft>
      <a:defRPr sz="2400" b="1" kern="1200">
        <a:solidFill>
          <a:schemeClr val="tx1"/>
        </a:solidFill>
        <a:latin typeface="Arial" charset="0"/>
        <a:ea typeface="ＭＳ Ｐゴシック" charset="0"/>
        <a:cs typeface="ＭＳ Ｐゴシック" charset="0"/>
      </a:defRPr>
    </a:lvl2pPr>
    <a:lvl3pPr marL="914400" algn="r" rtl="0" eaLnBrk="0" fontAlgn="base" hangingPunct="0">
      <a:spcBef>
        <a:spcPct val="0"/>
      </a:spcBef>
      <a:spcAft>
        <a:spcPct val="0"/>
      </a:spcAft>
      <a:defRPr sz="2400" b="1" kern="1200">
        <a:solidFill>
          <a:schemeClr val="tx1"/>
        </a:solidFill>
        <a:latin typeface="Arial" charset="0"/>
        <a:ea typeface="ＭＳ Ｐゴシック" charset="0"/>
        <a:cs typeface="ＭＳ Ｐゴシック" charset="0"/>
      </a:defRPr>
    </a:lvl3pPr>
    <a:lvl4pPr marL="1371600" algn="r" rtl="0" eaLnBrk="0" fontAlgn="base" hangingPunct="0">
      <a:spcBef>
        <a:spcPct val="0"/>
      </a:spcBef>
      <a:spcAft>
        <a:spcPct val="0"/>
      </a:spcAft>
      <a:defRPr sz="2400" b="1" kern="1200">
        <a:solidFill>
          <a:schemeClr val="tx1"/>
        </a:solidFill>
        <a:latin typeface="Arial" charset="0"/>
        <a:ea typeface="ＭＳ Ｐゴシック" charset="0"/>
        <a:cs typeface="ＭＳ Ｐゴシック" charset="0"/>
      </a:defRPr>
    </a:lvl4pPr>
    <a:lvl5pPr marL="1828800" algn="r" rtl="0" eaLnBrk="0" fontAlgn="base" hangingPunct="0">
      <a:spcBef>
        <a:spcPct val="0"/>
      </a:spcBef>
      <a:spcAft>
        <a:spcPct val="0"/>
      </a:spcAft>
      <a:defRPr sz="2400" b="1"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b="1"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b="1"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b="1"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b="1"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F9B"/>
    <a:srgbClr val="FFCC66"/>
    <a:srgbClr val="41BD00"/>
    <a:srgbClr val="AE1A00"/>
    <a:srgbClr val="FF0818"/>
    <a:srgbClr val="00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36" d="100"/>
          <a:sy n="136" d="100"/>
        </p:scale>
        <p:origin x="-1168" y="-96"/>
      </p:cViewPr>
      <p:guideLst>
        <p:guide orient="horz" pos="4319"/>
        <p:guide/>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l">
              <a:defRPr sz="1200" b="0">
                <a:latin typeface="Times New Roman" charset="0"/>
              </a:defRPr>
            </a:lvl1pPr>
          </a:lstStyle>
          <a:p>
            <a:endParaRPr lang="en-US"/>
          </a:p>
        </p:txBody>
      </p:sp>
      <p:sp>
        <p:nvSpPr>
          <p:cNvPr id="78851"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endParaRPr lang="en-US"/>
          </a:p>
        </p:txBody>
      </p:sp>
      <p:sp>
        <p:nvSpPr>
          <p:cNvPr id="78852"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a:defRPr sz="1200" b="0">
                <a:latin typeface="Times New Roman" charset="0"/>
              </a:defRPr>
            </a:lvl1pPr>
          </a:lstStyle>
          <a:p>
            <a:endParaRPr lang="en-US"/>
          </a:p>
        </p:txBody>
      </p:sp>
      <p:sp>
        <p:nvSpPr>
          <p:cNvPr id="78853"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fld id="{F6B150C0-9657-0847-B22E-A28198B07037}" type="slidenum">
              <a:rPr lang="en-US"/>
              <a:pPr/>
              <a:t>‹#›</a:t>
            </a:fld>
            <a:endParaRPr lang="en-US"/>
          </a:p>
        </p:txBody>
      </p:sp>
    </p:spTree>
    <p:extLst>
      <p:ext uri="{BB962C8B-B14F-4D97-AF65-F5344CB8AC3E}">
        <p14:creationId xmlns:p14="http://schemas.microsoft.com/office/powerpoint/2010/main" val="42363325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l">
              <a:defRPr sz="1200" b="0">
                <a:latin typeface="Times" charset="0"/>
              </a:defRPr>
            </a:lvl1pPr>
          </a:lstStyle>
          <a:p>
            <a:endParaRPr lang="en-US"/>
          </a:p>
        </p:txBody>
      </p:sp>
      <p:sp>
        <p:nvSpPr>
          <p:cNvPr id="61443"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b="0">
                <a:latin typeface="Times" charset="0"/>
              </a:defRPr>
            </a:lvl1pPr>
          </a:lstStyle>
          <a:p>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a:defRPr sz="1200" b="0">
                <a:latin typeface="Times" charset="0"/>
              </a:defRPr>
            </a:lvl1pPr>
          </a:lstStyle>
          <a:p>
            <a:endParaRPr lang="en-US"/>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b="0">
                <a:latin typeface="Times" charset="0"/>
              </a:defRPr>
            </a:lvl1pPr>
          </a:lstStyle>
          <a:p>
            <a:fld id="{F6486785-443A-3343-AEE9-720340B4858D}" type="slidenum">
              <a:rPr lang="en-US"/>
              <a:pPr/>
              <a:t>‹#›</a:t>
            </a:fld>
            <a:endParaRPr lang="en-US"/>
          </a:p>
        </p:txBody>
      </p:sp>
    </p:spTree>
    <p:extLst>
      <p:ext uri="{BB962C8B-B14F-4D97-AF65-F5344CB8AC3E}">
        <p14:creationId xmlns:p14="http://schemas.microsoft.com/office/powerpoint/2010/main" val="29591193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07" charset="0"/>
        <a:ea typeface="ＭＳ Ｐゴシック" charset="0"/>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Times New Roman" pitchFamily="-107" charset="0"/>
        <a:ea typeface="ＭＳ Ｐゴシック" pitchFamily="-107"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07" charset="0"/>
        <a:ea typeface="ＭＳ Ｐゴシック" pitchFamily="-107"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07" charset="0"/>
        <a:ea typeface="ＭＳ Ｐゴシック" pitchFamily="-107"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6A48750-112D-194C-80E6-4C14D75807B5}" type="slidenum">
              <a:rPr lang="en-US" sz="1200" b="0">
                <a:latin typeface="Times" charset="0"/>
              </a:rPr>
              <a:pPr/>
              <a:t>1</a:t>
            </a:fld>
            <a:endParaRPr lang="en-US" sz="1200" b="0">
              <a:latin typeface="Times" charset="0"/>
            </a:endParaRPr>
          </a:p>
        </p:txBody>
      </p:sp>
      <p:sp>
        <p:nvSpPr>
          <p:cNvPr id="17411" name="Rectangle 1026"/>
          <p:cNvSpPr>
            <a:spLocks noGrp="1" noRot="1" noChangeAspect="1" noChangeArrowheads="1" noTextEdit="1"/>
          </p:cNvSpPr>
          <p:nvPr>
            <p:ph type="sldImg"/>
          </p:nvPr>
        </p:nvSpPr>
        <p:spPr>
          <a:ln/>
        </p:spPr>
      </p:sp>
      <p:sp>
        <p:nvSpPr>
          <p:cNvPr id="1741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39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defRPr/>
            </a:lvl1pPr>
          </a:lstStyle>
          <a:p>
            <a:fld id="{DAD2BF9D-DCD7-4B48-8AC9-06E28D1499B3}" type="slidenum">
              <a:rPr lang="en-US" smtClean="0"/>
              <a:pPr/>
              <a:t>‹#›</a:t>
            </a:fld>
            <a:endParaRPr lang="en-US"/>
          </a:p>
        </p:txBody>
      </p:sp>
    </p:spTree>
    <p:extLst>
      <p:ext uri="{BB962C8B-B14F-4D97-AF65-F5344CB8AC3E}">
        <p14:creationId xmlns:p14="http://schemas.microsoft.com/office/powerpoint/2010/main" val="397473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defRPr/>
            </a:lvl1pPr>
          </a:lstStyle>
          <a:p>
            <a:fld id="{7BF17D90-539F-A24E-851C-08A249ED9266}" type="slidenum">
              <a:rPr lang="en-US" smtClean="0"/>
              <a:pPr/>
              <a:t>‹#›</a:t>
            </a:fld>
            <a:endParaRPr lang="en-US"/>
          </a:p>
        </p:txBody>
      </p:sp>
    </p:spTree>
    <p:extLst>
      <p:ext uri="{BB962C8B-B14F-4D97-AF65-F5344CB8AC3E}">
        <p14:creationId xmlns:p14="http://schemas.microsoft.com/office/powerpoint/2010/main" val="74717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defRPr/>
            </a:lvl1pPr>
          </a:lstStyle>
          <a:p>
            <a:fld id="{35D460D9-E1C6-CD46-977C-4D3F9606C90E}" type="slidenum">
              <a:rPr lang="en-US" smtClean="0"/>
              <a:pPr/>
              <a:t>‹#›</a:t>
            </a:fld>
            <a:endParaRPr lang="en-US"/>
          </a:p>
        </p:txBody>
      </p:sp>
    </p:spTree>
    <p:extLst>
      <p:ext uri="{BB962C8B-B14F-4D97-AF65-F5344CB8AC3E}">
        <p14:creationId xmlns:p14="http://schemas.microsoft.com/office/powerpoint/2010/main" val="331621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defRPr/>
            </a:lvl1pPr>
          </a:lstStyle>
          <a:p>
            <a:fld id="{FB0FD2A4-89C6-2B42-8DDB-501397B019E8}" type="slidenum">
              <a:rPr lang="en-US" smtClean="0"/>
              <a:pPr/>
              <a:t>‹#›</a:t>
            </a:fld>
            <a:endParaRPr lang="en-US"/>
          </a:p>
        </p:txBody>
      </p:sp>
    </p:spTree>
    <p:extLst>
      <p:ext uri="{BB962C8B-B14F-4D97-AF65-F5344CB8AC3E}">
        <p14:creationId xmlns:p14="http://schemas.microsoft.com/office/powerpoint/2010/main" val="333032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endParaRPr lang="en-US"/>
          </a:p>
        </p:txBody>
      </p:sp>
      <p:sp>
        <p:nvSpPr>
          <p:cNvPr id="8"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9" name="Slide Number Placeholder 5"/>
          <p:cNvSpPr>
            <a:spLocks noGrp="1"/>
          </p:cNvSpPr>
          <p:nvPr>
            <p:ph type="sldNum" sz="quarter" idx="12"/>
          </p:nvPr>
        </p:nvSpPr>
        <p:spPr/>
        <p:txBody>
          <a:bodyPr/>
          <a:lstStyle>
            <a:lvl1pPr>
              <a:defRPr/>
            </a:lvl1pPr>
          </a:lstStyle>
          <a:p>
            <a:fld id="{E1488A8B-802C-0D4C-9FA7-160DDF9D9676}" type="slidenum">
              <a:rPr lang="en-US" smtClean="0"/>
              <a:pPr/>
              <a:t>‹#›</a:t>
            </a:fld>
            <a:endParaRPr lang="en-US"/>
          </a:p>
        </p:txBody>
      </p:sp>
    </p:spTree>
    <p:extLst>
      <p:ext uri="{BB962C8B-B14F-4D97-AF65-F5344CB8AC3E}">
        <p14:creationId xmlns:p14="http://schemas.microsoft.com/office/powerpoint/2010/main" val="38057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endParaRPr lang="en-US"/>
          </a:p>
        </p:txBody>
      </p:sp>
      <p:sp>
        <p:nvSpPr>
          <p:cNvPr id="4"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5" name="Slide Number Placeholder 5"/>
          <p:cNvSpPr>
            <a:spLocks noGrp="1"/>
          </p:cNvSpPr>
          <p:nvPr>
            <p:ph type="sldNum" sz="quarter" idx="12"/>
          </p:nvPr>
        </p:nvSpPr>
        <p:spPr/>
        <p:txBody>
          <a:bodyPr/>
          <a:lstStyle>
            <a:lvl1pPr>
              <a:defRPr/>
            </a:lvl1pPr>
          </a:lstStyle>
          <a:p>
            <a:fld id="{51618BE6-D0C5-1B4C-9104-E1D77A5BC580}" type="slidenum">
              <a:rPr lang="en-US" smtClean="0"/>
              <a:pPr/>
              <a:t>‹#›</a:t>
            </a:fld>
            <a:endParaRPr lang="en-US"/>
          </a:p>
        </p:txBody>
      </p:sp>
    </p:spTree>
    <p:extLst>
      <p:ext uri="{BB962C8B-B14F-4D97-AF65-F5344CB8AC3E}">
        <p14:creationId xmlns:p14="http://schemas.microsoft.com/office/powerpoint/2010/main" val="9160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US"/>
          </a:p>
        </p:txBody>
      </p:sp>
      <p:sp>
        <p:nvSpPr>
          <p:cNvPr id="3"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4" name="Slide Number Placeholder 5"/>
          <p:cNvSpPr>
            <a:spLocks noGrp="1"/>
          </p:cNvSpPr>
          <p:nvPr>
            <p:ph type="sldNum" sz="quarter" idx="12"/>
          </p:nvPr>
        </p:nvSpPr>
        <p:spPr/>
        <p:txBody>
          <a:bodyPr/>
          <a:lstStyle>
            <a:lvl1pPr>
              <a:defRPr/>
            </a:lvl1pPr>
          </a:lstStyle>
          <a:p>
            <a:fld id="{CE9182AD-C81C-6849-BE8C-EB31CFEEFF12}" type="slidenum">
              <a:rPr lang="en-US" smtClean="0"/>
              <a:pPr/>
              <a:t>‹#›</a:t>
            </a:fld>
            <a:endParaRPr lang="en-US"/>
          </a:p>
        </p:txBody>
      </p:sp>
    </p:spTree>
    <p:extLst>
      <p:ext uri="{BB962C8B-B14F-4D97-AF65-F5344CB8AC3E}">
        <p14:creationId xmlns:p14="http://schemas.microsoft.com/office/powerpoint/2010/main" val="137683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defRPr/>
            </a:lvl1pPr>
          </a:lstStyle>
          <a:p>
            <a:fld id="{1840243D-91CC-3F43-AA4C-18C1212A5745}" type="slidenum">
              <a:rPr lang="en-US" smtClean="0"/>
              <a:pPr/>
              <a:t>‹#›</a:t>
            </a:fld>
            <a:endParaRPr lang="en-US"/>
          </a:p>
        </p:txBody>
      </p:sp>
    </p:spTree>
    <p:extLst>
      <p:ext uri="{BB962C8B-B14F-4D97-AF65-F5344CB8AC3E}">
        <p14:creationId xmlns:p14="http://schemas.microsoft.com/office/powerpoint/2010/main" val="212094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7" name="Slide Number Placeholder 5"/>
          <p:cNvSpPr>
            <a:spLocks noGrp="1"/>
          </p:cNvSpPr>
          <p:nvPr>
            <p:ph type="sldNum" sz="quarter" idx="12"/>
          </p:nvPr>
        </p:nvSpPr>
        <p:spPr/>
        <p:txBody>
          <a:bodyPr/>
          <a:lstStyle>
            <a:lvl1pPr>
              <a:defRPr/>
            </a:lvl1pPr>
          </a:lstStyle>
          <a:p>
            <a:fld id="{49ECE8B5-2F75-454D-A706-F5F6C266FCCD}" type="slidenum">
              <a:rPr lang="en-US" smtClean="0"/>
              <a:pPr/>
              <a:t>‹#›</a:t>
            </a:fld>
            <a:endParaRPr lang="en-US"/>
          </a:p>
        </p:txBody>
      </p:sp>
    </p:spTree>
    <p:extLst>
      <p:ext uri="{BB962C8B-B14F-4D97-AF65-F5344CB8AC3E}">
        <p14:creationId xmlns:p14="http://schemas.microsoft.com/office/powerpoint/2010/main" val="332293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defRPr/>
            </a:lvl1pPr>
          </a:lstStyle>
          <a:p>
            <a:fld id="{C9A1C400-E70E-554B-B156-2A4CF4C9BE30}" type="slidenum">
              <a:rPr lang="en-US" smtClean="0"/>
              <a:pPr/>
              <a:t>‹#›</a:t>
            </a:fld>
            <a:endParaRPr lang="en-US"/>
          </a:p>
        </p:txBody>
      </p:sp>
    </p:spTree>
    <p:extLst>
      <p:ext uri="{BB962C8B-B14F-4D97-AF65-F5344CB8AC3E}">
        <p14:creationId xmlns:p14="http://schemas.microsoft.com/office/powerpoint/2010/main" val="401915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www.rkiinstruments.com</a:t>
            </a:r>
            <a:endParaRPr lang="en-US"/>
          </a:p>
        </p:txBody>
      </p:sp>
      <p:sp>
        <p:nvSpPr>
          <p:cNvPr id="6" name="Slide Number Placeholder 5"/>
          <p:cNvSpPr>
            <a:spLocks noGrp="1"/>
          </p:cNvSpPr>
          <p:nvPr>
            <p:ph type="sldNum" sz="quarter" idx="12"/>
          </p:nvPr>
        </p:nvSpPr>
        <p:spPr/>
        <p:txBody>
          <a:bodyPr/>
          <a:lstStyle>
            <a:lvl1pPr>
              <a:defRPr/>
            </a:lvl1pPr>
          </a:lstStyle>
          <a:p>
            <a:fld id="{7508773F-01ED-394A-9C06-9CD9698FB69E}" type="slidenum">
              <a:rPr lang="en-US" smtClean="0"/>
              <a:pPr/>
              <a:t>‹#›</a:t>
            </a:fld>
            <a:endParaRPr lang="en-US"/>
          </a:p>
        </p:txBody>
      </p:sp>
    </p:spTree>
    <p:extLst>
      <p:ext uri="{BB962C8B-B14F-4D97-AF65-F5344CB8AC3E}">
        <p14:creationId xmlns:p14="http://schemas.microsoft.com/office/powerpoint/2010/main" val="2311311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smtClean="0"/>
              <a:t>Click icon to add chart</a:t>
            </a:r>
            <a:endParaRPr lang="en-US" noProof="0" dirty="0" smtClean="0"/>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4E81A72-34B1-9840-B40F-546AA57EFB5F}" type="slidenum">
              <a:rPr lang="en-US" smtClean="0"/>
              <a:pPr/>
              <a:t>‹#›</a:t>
            </a:fld>
            <a:endParaRPr lang="en-US"/>
          </a:p>
        </p:txBody>
      </p:sp>
    </p:spTree>
    <p:extLst>
      <p:ext uri="{BB962C8B-B14F-4D97-AF65-F5344CB8AC3E}">
        <p14:creationId xmlns:p14="http://schemas.microsoft.com/office/powerpoint/2010/main" val="1352978010"/>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4E81A72-34B1-9840-B40F-546AA57EFB5F}" type="slidenum">
              <a:rPr lang="en-US" smtClean="0"/>
              <a:pPr/>
              <a:t>‹#›</a:t>
            </a:fld>
            <a:endParaRPr lang="en-US"/>
          </a:p>
        </p:txBody>
      </p:sp>
    </p:spTree>
    <p:extLst>
      <p:ext uri="{BB962C8B-B14F-4D97-AF65-F5344CB8AC3E}">
        <p14:creationId xmlns:p14="http://schemas.microsoft.com/office/powerpoint/2010/main" val="1826261310"/>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165100"/>
            <a:ext cx="7772400" cy="863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4224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fld id="{0FE1249D-5E9F-7C46-9407-698146047D24}" type="datetime1">
              <a:rPr lang="en-US"/>
              <a:pPr/>
              <a:t>4/2/18</a:t>
            </a:fld>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72D41443-B522-2646-AFDB-F6F900BBA355}" type="slidenum">
              <a:rPr lang="en-US"/>
              <a:pPr/>
              <a:t>‹#›</a:t>
            </a:fld>
            <a:endParaRPr lang="en-US"/>
          </a:p>
        </p:txBody>
      </p:sp>
    </p:spTree>
    <p:extLst>
      <p:ext uri="{BB962C8B-B14F-4D97-AF65-F5344CB8AC3E}">
        <p14:creationId xmlns:p14="http://schemas.microsoft.com/office/powerpoint/2010/main" val="982346002"/>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b="0">
                <a:solidFill>
                  <a:schemeClr val="tx1">
                    <a:tint val="75000"/>
                  </a:schemeClr>
                </a:solidFill>
                <a:latin typeface="+mn-lt"/>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b="0">
                <a:solidFill>
                  <a:schemeClr val="tx1">
                    <a:tint val="75000"/>
                  </a:schemeClr>
                </a:solidFill>
                <a:latin typeface="+mn-lt"/>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fld id="{34E81A72-34B1-9840-B40F-546AA57EFB5F}" type="slidenum">
              <a:rPr lang="en-US" smtClean="0"/>
              <a:pPr/>
              <a:t>‹#›</a:t>
            </a:fld>
            <a:endParaRPr lang="en-US"/>
          </a:p>
        </p:txBody>
      </p:sp>
      <p:pic>
        <p:nvPicPr>
          <p:cNvPr id="1031"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Lst>
  <p:timing>
    <p:tnLst>
      <p:par>
        <p:cTn xmlns:p14="http://schemas.microsoft.com/office/powerpoint/2010/main" id="1" dur="indefinite" restart="never" nodeType="tmRoot"/>
      </p:par>
    </p:tnLst>
  </p:timing>
  <p:hf sldNum="0" hd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ctrTitle"/>
          </p:nvPr>
        </p:nvSpPr>
        <p:spPr>
          <a:xfrm>
            <a:off x="990600" y="228600"/>
            <a:ext cx="7772400" cy="685800"/>
          </a:xfrm>
        </p:spPr>
        <p:txBody>
          <a:bodyPr/>
          <a:lstStyle/>
          <a:p>
            <a:pPr eaLnBrk="1" hangingPunct="1"/>
            <a:r>
              <a:rPr lang="en-US" dirty="0" smtClean="0">
                <a:ea typeface="ＭＳ Ｐゴシック" charset="0"/>
                <a:cs typeface="ＭＳ Ｐゴシック" charset="0"/>
              </a:rPr>
              <a:t>Beacon 410A</a:t>
            </a:r>
            <a:endParaRPr lang="en-US" dirty="0">
              <a:ea typeface="ＭＳ Ｐゴシック" charset="0"/>
              <a:cs typeface="ＭＳ Ｐゴシック" charset="0"/>
            </a:endParaRPr>
          </a:p>
        </p:txBody>
      </p:sp>
      <p:sp>
        <p:nvSpPr>
          <p:cNvPr id="5" name="Rectangle 3"/>
          <p:cNvSpPr>
            <a:spLocks noGrp="1" noChangeArrowheads="1"/>
          </p:cNvSpPr>
          <p:nvPr>
            <p:ph type="subTitle" idx="1"/>
          </p:nvPr>
        </p:nvSpPr>
        <p:spPr>
          <a:xfrm>
            <a:off x="1828800" y="5029200"/>
            <a:ext cx="5867400" cy="1066800"/>
          </a:xfrm>
        </p:spPr>
        <p:txBody>
          <a:bodyPr/>
          <a:lstStyle/>
          <a:p>
            <a:r>
              <a:rPr lang="en-US" dirty="0">
                <a:latin typeface="+mj-lt"/>
                <a:ea typeface="ＭＳ Ｐゴシック" charset="0"/>
                <a:cs typeface="ＭＳ Ｐゴシック" charset="0"/>
              </a:rPr>
              <a:t>4 Channel Wall </a:t>
            </a:r>
            <a:r>
              <a:rPr lang="en-US" dirty="0" smtClean="0">
                <a:latin typeface="+mj-lt"/>
                <a:ea typeface="ＭＳ Ｐゴシック" charset="0"/>
                <a:cs typeface="ＭＳ Ｐゴシック" charset="0"/>
              </a:rPr>
              <a:t>Mount Gas Detection Controller</a:t>
            </a:r>
            <a:endParaRPr lang="en-US" dirty="0">
              <a:latin typeface="+mj-lt"/>
              <a:ea typeface="ＭＳ Ｐゴシック" charset="0"/>
              <a:cs typeface="ＭＳ Ｐゴシック" charset="0"/>
            </a:endParaRPr>
          </a:p>
        </p:txBody>
      </p:sp>
      <p:sp>
        <p:nvSpPr>
          <p:cNvPr id="16386" name="Rectangle 5"/>
          <p:cNvSpPr>
            <a:spLocks noGrp="1" noChangeArrowheads="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r>
              <a:rPr lang="en-US" sz="1400" b="0">
                <a:latin typeface="Tahoma" charset="0"/>
              </a:rPr>
              <a:t>www.rkiinstruments.com</a:t>
            </a:r>
          </a:p>
        </p:txBody>
      </p:sp>
      <p:pic>
        <p:nvPicPr>
          <p:cNvPr id="2" name="Picture 1" descr="Beacon410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1371600"/>
            <a:ext cx="2953606" cy="3429000"/>
          </a:xfrm>
          <a:prstGeom prst="rect">
            <a:avLst/>
          </a:prstGeom>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772400" cy="914400"/>
          </a:xfrm>
        </p:spPr>
        <p:txBody>
          <a:bodyPr/>
          <a:lstStyle/>
          <a:p>
            <a:r>
              <a:rPr lang="en-US" dirty="0"/>
              <a:t>Beacon </a:t>
            </a:r>
            <a:r>
              <a:rPr lang="en-US" dirty="0" smtClean="0"/>
              <a:t>410A Features</a:t>
            </a:r>
            <a:endParaRPr lang="en-US" dirty="0"/>
          </a:p>
        </p:txBody>
      </p:sp>
      <p:pic>
        <p:nvPicPr>
          <p:cNvPr id="4" name="Picture 3" descr="Beacon-410-op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0302" y="1373373"/>
            <a:ext cx="3990498" cy="4949454"/>
          </a:xfrm>
          <a:prstGeom prst="rect">
            <a:avLst/>
          </a:prstGeom>
        </p:spPr>
      </p:pic>
      <p:sp>
        <p:nvSpPr>
          <p:cNvPr id="5" name="TextBox 4"/>
          <p:cNvSpPr txBox="1"/>
          <p:nvPr/>
        </p:nvSpPr>
        <p:spPr>
          <a:xfrm>
            <a:off x="6553200" y="2133600"/>
            <a:ext cx="2362200" cy="4278094"/>
          </a:xfrm>
          <a:prstGeom prst="rect">
            <a:avLst/>
          </a:prstGeom>
          <a:noFill/>
        </p:spPr>
        <p:txBody>
          <a:bodyPr wrap="square" rtlCol="0">
            <a:spAutoFit/>
          </a:bodyPr>
          <a:lstStyle/>
          <a:p>
            <a:pPr algn="l"/>
            <a:r>
              <a:rPr lang="en-US" sz="1600" dirty="0"/>
              <a:t>PCB Control Switches</a:t>
            </a:r>
          </a:p>
          <a:p>
            <a:pPr marL="285750" indent="-285750" algn="l">
              <a:buFont typeface="Arial"/>
              <a:buChar char="•"/>
            </a:pPr>
            <a:r>
              <a:rPr lang="en-US" sz="1600" dirty="0"/>
              <a:t>ESCAPE</a:t>
            </a:r>
          </a:p>
          <a:p>
            <a:pPr marL="285750" indent="-285750" algn="l">
              <a:buFont typeface="Arial"/>
              <a:buChar char="•"/>
            </a:pPr>
            <a:r>
              <a:rPr lang="en-US" sz="1600" dirty="0" smtClean="0"/>
              <a:t>UP</a:t>
            </a:r>
            <a:r>
              <a:rPr lang="en-US" sz="1600" dirty="0"/>
              <a:t>/</a:t>
            </a:r>
            <a:r>
              <a:rPr lang="en-US" sz="1600" dirty="0" smtClean="0"/>
              <a:t>YES</a:t>
            </a:r>
            <a:endParaRPr lang="en-US" sz="1600" dirty="0"/>
          </a:p>
          <a:p>
            <a:pPr marL="285750" indent="-285750" algn="l">
              <a:buFont typeface="Arial"/>
              <a:buChar char="•"/>
            </a:pPr>
            <a:r>
              <a:rPr lang="en-US" sz="1600" dirty="0"/>
              <a:t>DOWN/NO 	</a:t>
            </a:r>
          </a:p>
          <a:p>
            <a:pPr marL="285750" indent="-285750" algn="l">
              <a:buFont typeface="Arial"/>
              <a:buChar char="•"/>
            </a:pPr>
            <a:r>
              <a:rPr lang="en-US" sz="1600" dirty="0" smtClean="0"/>
              <a:t>ENTER </a:t>
            </a:r>
            <a:r>
              <a:rPr lang="en-US" sz="1600" dirty="0"/>
              <a:t>	</a:t>
            </a:r>
          </a:p>
          <a:p>
            <a:pPr algn="l"/>
            <a:r>
              <a:rPr lang="en-US" sz="1600" dirty="0"/>
              <a:t>	</a:t>
            </a:r>
          </a:p>
          <a:p>
            <a:pPr algn="l"/>
            <a:r>
              <a:rPr lang="en-US" sz="1600" dirty="0" smtClean="0"/>
              <a:t>Alarm LEDs</a:t>
            </a:r>
          </a:p>
          <a:p>
            <a:pPr marL="285750" indent="-285750" algn="l">
              <a:buFont typeface="Arial"/>
              <a:buChar char="•"/>
            </a:pPr>
            <a:r>
              <a:rPr lang="en-US" sz="1600" dirty="0" smtClean="0"/>
              <a:t>Alarm 1, yellow</a:t>
            </a:r>
          </a:p>
          <a:p>
            <a:pPr marL="285750" indent="-285750" algn="l">
              <a:buFont typeface="Arial"/>
              <a:buChar char="•"/>
            </a:pPr>
            <a:r>
              <a:rPr lang="en-US" sz="1600" dirty="0" smtClean="0"/>
              <a:t>Alarm </a:t>
            </a:r>
            <a:r>
              <a:rPr lang="en-US" sz="1600" dirty="0"/>
              <a:t>2, orange</a:t>
            </a:r>
          </a:p>
          <a:p>
            <a:pPr marL="285750" indent="-285750" algn="l">
              <a:buFont typeface="Arial"/>
              <a:buChar char="•"/>
            </a:pPr>
            <a:r>
              <a:rPr lang="en-US" sz="1600" dirty="0"/>
              <a:t>Alarm 3, red</a:t>
            </a:r>
          </a:p>
          <a:p>
            <a:pPr marL="285750" indent="-285750" algn="l">
              <a:buFont typeface="Arial"/>
              <a:buChar char="•"/>
            </a:pPr>
            <a:r>
              <a:rPr lang="en-US" sz="1600" dirty="0"/>
              <a:t>Fail, </a:t>
            </a:r>
            <a:r>
              <a:rPr lang="en-US" sz="1600" dirty="0" smtClean="0"/>
              <a:t>yellow</a:t>
            </a:r>
          </a:p>
          <a:p>
            <a:pPr marL="285750" indent="-285750" algn="l">
              <a:buFont typeface="Arial"/>
              <a:buChar char="•"/>
            </a:pPr>
            <a:endParaRPr lang="en-US" sz="1600" dirty="0" smtClean="0"/>
          </a:p>
          <a:p>
            <a:pPr algn="l"/>
            <a:r>
              <a:rPr lang="en-US" sz="1600" dirty="0" smtClean="0"/>
              <a:t>On</a:t>
            </a:r>
            <a:r>
              <a:rPr lang="en-US" sz="1600" dirty="0"/>
              <a:t>/Off toggle switch</a:t>
            </a:r>
            <a:endParaRPr lang="en-US" sz="1600" dirty="0" smtClean="0"/>
          </a:p>
          <a:p>
            <a:pPr algn="l"/>
            <a:endParaRPr lang="en-US" sz="1600" dirty="0"/>
          </a:p>
          <a:p>
            <a:pPr algn="l"/>
            <a:r>
              <a:rPr lang="en-US" sz="1600" dirty="0"/>
              <a:t>94 dB Buzzer Alarm</a:t>
            </a:r>
          </a:p>
          <a:p>
            <a:pPr algn="l"/>
            <a:endParaRPr lang="en-US" sz="1600" dirty="0"/>
          </a:p>
          <a:p>
            <a:pPr algn="l"/>
            <a:r>
              <a:rPr lang="en-US" sz="1600" dirty="0"/>
              <a:t>Alarm Reset Switch</a:t>
            </a:r>
          </a:p>
        </p:txBody>
      </p:sp>
      <p:sp>
        <p:nvSpPr>
          <p:cNvPr id="7" name="TextBox 6"/>
          <p:cNvSpPr txBox="1"/>
          <p:nvPr/>
        </p:nvSpPr>
        <p:spPr>
          <a:xfrm>
            <a:off x="304800" y="1981200"/>
            <a:ext cx="2209800" cy="5755423"/>
          </a:xfrm>
          <a:prstGeom prst="rect">
            <a:avLst/>
          </a:prstGeom>
          <a:noFill/>
        </p:spPr>
        <p:txBody>
          <a:bodyPr wrap="square" rtlCol="0">
            <a:spAutoFit/>
          </a:bodyPr>
          <a:lstStyle/>
          <a:p>
            <a:pPr algn="l"/>
            <a:r>
              <a:rPr lang="en-US" sz="1600" dirty="0"/>
              <a:t>Backlit LCD Display</a:t>
            </a:r>
          </a:p>
          <a:p>
            <a:pPr algn="l"/>
            <a:endParaRPr lang="en-US" sz="1600" dirty="0"/>
          </a:p>
          <a:p>
            <a:pPr algn="l"/>
            <a:r>
              <a:rPr lang="en-US" sz="1600" dirty="0"/>
              <a:t>4 Channels Displayed </a:t>
            </a:r>
            <a:r>
              <a:rPr lang="en-US" sz="1600" dirty="0" smtClean="0"/>
              <a:t>Simultaneously</a:t>
            </a:r>
            <a:endParaRPr lang="en-US" sz="1600" dirty="0"/>
          </a:p>
          <a:p>
            <a:pPr algn="l"/>
            <a:endParaRPr lang="en-US" sz="1600" dirty="0" smtClean="0"/>
          </a:p>
          <a:p>
            <a:pPr algn="l"/>
            <a:r>
              <a:rPr lang="en-US" sz="1600" dirty="0" smtClean="0"/>
              <a:t>NEMA-4X weather resistant enclosure</a:t>
            </a:r>
          </a:p>
          <a:p>
            <a:pPr algn="l"/>
            <a:endParaRPr lang="en-US" sz="1600" dirty="0"/>
          </a:p>
          <a:p>
            <a:pPr algn="l"/>
            <a:r>
              <a:rPr lang="en-US" sz="1600" dirty="0"/>
              <a:t>Accepts any 4-20 mA </a:t>
            </a:r>
            <a:r>
              <a:rPr lang="en-US" sz="1600" dirty="0" smtClean="0"/>
              <a:t>transmitter or </a:t>
            </a:r>
            <a:r>
              <a:rPr lang="en-US" sz="1600" dirty="0"/>
              <a:t>direct connect sensors </a:t>
            </a:r>
            <a:r>
              <a:rPr lang="en-US" sz="1600" dirty="0" smtClean="0"/>
              <a:t>for </a:t>
            </a:r>
            <a:r>
              <a:rPr lang="en-US" sz="1600" dirty="0"/>
              <a:t>LEL / O2 / H2S / CO / </a:t>
            </a:r>
            <a:r>
              <a:rPr lang="en-US" sz="1600" dirty="0" smtClean="0"/>
              <a:t>CO2</a:t>
            </a:r>
          </a:p>
          <a:p>
            <a:pPr algn="l"/>
            <a:endParaRPr lang="en-US" sz="1600" dirty="0"/>
          </a:p>
          <a:p>
            <a:pPr algn="l"/>
            <a:r>
              <a:rPr lang="en-US" sz="1600" dirty="0"/>
              <a:t>3 programmable alarm levels per channel</a:t>
            </a:r>
          </a:p>
          <a:p>
            <a:pPr algn="l"/>
            <a:endParaRPr lang="en-US" sz="1600" dirty="0"/>
          </a:p>
          <a:p>
            <a:pPr algn="l"/>
            <a:endParaRPr lang="en-US" sz="1600" dirty="0" smtClean="0"/>
          </a:p>
          <a:p>
            <a:pPr algn="l"/>
            <a:endParaRPr lang="en-US" sz="1600" dirty="0" smtClean="0"/>
          </a:p>
          <a:p>
            <a:pPr algn="l"/>
            <a:endParaRPr lang="en-US" sz="1600" dirty="0"/>
          </a:p>
          <a:p>
            <a:pPr algn="l"/>
            <a:endParaRPr lang="en-US" sz="1600" dirty="0" smtClean="0"/>
          </a:p>
        </p:txBody>
      </p:sp>
      <p:cxnSp>
        <p:nvCxnSpPr>
          <p:cNvPr id="13" name="Straight Arrow Connector 12"/>
          <p:cNvCxnSpPr/>
          <p:nvPr/>
        </p:nvCxnSpPr>
        <p:spPr bwMode="auto">
          <a:xfrm>
            <a:off x="2133600" y="4343400"/>
            <a:ext cx="838200" cy="76200"/>
          </a:xfrm>
          <a:prstGeom prst="straightConnector1">
            <a:avLst/>
          </a:prstGeom>
          <a:solidFill>
            <a:schemeClr val="accent1"/>
          </a:solidFill>
          <a:ln w="12700" cap="flat" cmpd="sng" algn="ctr">
            <a:solidFill>
              <a:srgbClr val="FF0000"/>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5" name="Straight Arrow Connector 14"/>
          <p:cNvCxnSpPr/>
          <p:nvPr/>
        </p:nvCxnSpPr>
        <p:spPr bwMode="auto">
          <a:xfrm>
            <a:off x="2133600" y="3581400"/>
            <a:ext cx="304800" cy="0"/>
          </a:xfrm>
          <a:prstGeom prst="straightConnector1">
            <a:avLst/>
          </a:prstGeom>
          <a:solidFill>
            <a:schemeClr val="accent1"/>
          </a:solidFill>
          <a:ln w="12700" cap="flat" cmpd="sng" algn="ctr">
            <a:solidFill>
              <a:srgbClr val="FF0000"/>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Straight Arrow Connector 15"/>
          <p:cNvCxnSpPr/>
          <p:nvPr/>
        </p:nvCxnSpPr>
        <p:spPr bwMode="auto">
          <a:xfrm>
            <a:off x="1524000" y="2895600"/>
            <a:ext cx="2286000" cy="0"/>
          </a:xfrm>
          <a:prstGeom prst="straightConnector1">
            <a:avLst/>
          </a:prstGeom>
          <a:solidFill>
            <a:schemeClr val="accent1"/>
          </a:solidFill>
          <a:ln w="12700" cap="flat" cmpd="sng" algn="ctr">
            <a:solidFill>
              <a:srgbClr val="FF0000"/>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Straight Arrow Connector 18"/>
          <p:cNvCxnSpPr/>
          <p:nvPr/>
        </p:nvCxnSpPr>
        <p:spPr bwMode="auto">
          <a:xfrm>
            <a:off x="2362200" y="2209800"/>
            <a:ext cx="1371600" cy="609600"/>
          </a:xfrm>
          <a:prstGeom prst="straightConnector1">
            <a:avLst/>
          </a:prstGeom>
          <a:solidFill>
            <a:schemeClr val="accent1"/>
          </a:solidFill>
          <a:ln w="12700" cap="flat" cmpd="sng" algn="ctr">
            <a:solidFill>
              <a:srgbClr val="FF0000"/>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1" name="Straight Arrow Connector 20"/>
          <p:cNvCxnSpPr/>
          <p:nvPr/>
        </p:nvCxnSpPr>
        <p:spPr bwMode="auto">
          <a:xfrm flipH="1">
            <a:off x="5257800" y="3733800"/>
            <a:ext cx="1295400" cy="0"/>
          </a:xfrm>
          <a:prstGeom prst="straightConnector1">
            <a:avLst/>
          </a:prstGeom>
          <a:solidFill>
            <a:schemeClr val="accent1"/>
          </a:solidFill>
          <a:ln w="12700" cap="flat" cmpd="sng" algn="ctr">
            <a:solidFill>
              <a:srgbClr val="FF0000"/>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6" name="Straight Arrow Connector 25"/>
          <p:cNvCxnSpPr/>
          <p:nvPr/>
        </p:nvCxnSpPr>
        <p:spPr bwMode="auto">
          <a:xfrm flipH="1">
            <a:off x="5715000" y="2286000"/>
            <a:ext cx="838200" cy="304800"/>
          </a:xfrm>
          <a:prstGeom prst="straightConnector1">
            <a:avLst/>
          </a:prstGeom>
          <a:solidFill>
            <a:schemeClr val="accent1"/>
          </a:solidFill>
          <a:ln w="12700" cap="flat" cmpd="sng" algn="ctr">
            <a:solidFill>
              <a:srgbClr val="FF0000"/>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Straight Arrow Connector 28"/>
          <p:cNvCxnSpPr/>
          <p:nvPr/>
        </p:nvCxnSpPr>
        <p:spPr bwMode="auto">
          <a:xfrm flipH="1" flipV="1">
            <a:off x="5257800" y="4343400"/>
            <a:ext cx="1371600" cy="914400"/>
          </a:xfrm>
          <a:prstGeom prst="straightConnector1">
            <a:avLst/>
          </a:prstGeom>
          <a:solidFill>
            <a:schemeClr val="accent1"/>
          </a:solidFill>
          <a:ln w="12700" cap="flat" cmpd="sng" algn="ctr">
            <a:solidFill>
              <a:srgbClr val="FF0000"/>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0" name="Straight Arrow Connector 29"/>
          <p:cNvCxnSpPr/>
          <p:nvPr/>
        </p:nvCxnSpPr>
        <p:spPr bwMode="auto">
          <a:xfrm flipH="1">
            <a:off x="4495800" y="5715000"/>
            <a:ext cx="2133600" cy="0"/>
          </a:xfrm>
          <a:prstGeom prst="straightConnector1">
            <a:avLst/>
          </a:prstGeom>
          <a:solidFill>
            <a:schemeClr val="accent1"/>
          </a:solidFill>
          <a:ln w="12700" cap="flat" cmpd="sng" algn="ctr">
            <a:solidFill>
              <a:srgbClr val="FF0000"/>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Arrow Connector 33"/>
          <p:cNvCxnSpPr/>
          <p:nvPr/>
        </p:nvCxnSpPr>
        <p:spPr bwMode="auto">
          <a:xfrm flipH="1" flipV="1">
            <a:off x="4495800" y="6096000"/>
            <a:ext cx="2133600" cy="152400"/>
          </a:xfrm>
          <a:prstGeom prst="straightConnector1">
            <a:avLst/>
          </a:prstGeom>
          <a:solidFill>
            <a:schemeClr val="accent1"/>
          </a:solidFill>
          <a:ln w="12700" cap="flat" cmpd="sng" algn="ctr">
            <a:solidFill>
              <a:srgbClr val="FF0000"/>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509397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Beacon 410A Operation</a:t>
            </a:r>
            <a:endParaRPr lang="en-US" dirty="0"/>
          </a:p>
        </p:txBody>
      </p:sp>
      <p:sp>
        <p:nvSpPr>
          <p:cNvPr id="79874" name="Rectangle 3"/>
          <p:cNvSpPr>
            <a:spLocks noGrp="1" noChangeArrowheads="1"/>
          </p:cNvSpPr>
          <p:nvPr>
            <p:ph idx="1"/>
          </p:nvPr>
        </p:nvSpPr>
        <p:spPr/>
        <p:txBody>
          <a:bodyPr/>
          <a:lstStyle/>
          <a:p>
            <a:r>
              <a:rPr lang="en-US" sz="2000" dirty="0"/>
              <a:t>The Beacon </a:t>
            </a:r>
            <a:r>
              <a:rPr lang="en-US" sz="2000" dirty="0" smtClean="0"/>
              <a:t>410A </a:t>
            </a:r>
            <a:r>
              <a:rPr lang="en-US" sz="2000" dirty="0"/>
              <a:t>is a fixed-mounted, continuous-monitoring controller. This </a:t>
            </a:r>
            <a:r>
              <a:rPr lang="en-US" sz="2000" dirty="0" smtClean="0"/>
              <a:t>multiple channel </a:t>
            </a:r>
            <a:r>
              <a:rPr lang="en-US" sz="2000" dirty="0"/>
              <a:t>gas monitor is capable of detecting gas at up to four locations. The display </a:t>
            </a:r>
            <a:r>
              <a:rPr lang="en-US" sz="2000" dirty="0" smtClean="0"/>
              <a:t>screen simultaneously </a:t>
            </a:r>
            <a:r>
              <a:rPr lang="en-US" sz="2000" dirty="0"/>
              <a:t>displays the gas readings of all active channels. Both direct </a:t>
            </a:r>
            <a:r>
              <a:rPr lang="en-US" sz="2000" dirty="0" smtClean="0"/>
              <a:t>connect (</a:t>
            </a:r>
            <a:r>
              <a:rPr lang="en-US" sz="2000" dirty="0"/>
              <a:t>internal amplifier type) detector heads and 4 - 20 mA transmitter (remote amplifier type</a:t>
            </a:r>
            <a:r>
              <a:rPr lang="en-US" sz="2000" dirty="0" smtClean="0"/>
              <a:t>) detector </a:t>
            </a:r>
            <a:r>
              <a:rPr lang="en-US" sz="2000" dirty="0"/>
              <a:t>heads </a:t>
            </a:r>
            <a:r>
              <a:rPr lang="en-US" sz="2000" dirty="0" smtClean="0"/>
              <a:t> ay </a:t>
            </a:r>
            <a:r>
              <a:rPr lang="en-US" sz="2000" dirty="0"/>
              <a:t>be used with the Beacon </a:t>
            </a:r>
            <a:r>
              <a:rPr lang="en-US" sz="2000" dirty="0" smtClean="0"/>
              <a:t>410A.</a:t>
            </a:r>
            <a:endParaRPr lang="en-US" sz="2000" dirty="0"/>
          </a:p>
          <a:p>
            <a:r>
              <a:rPr lang="en-US" sz="2000" dirty="0"/>
              <a:t>The Beacon </a:t>
            </a:r>
            <a:r>
              <a:rPr lang="en-US" sz="2000" dirty="0" smtClean="0"/>
              <a:t>410A </a:t>
            </a:r>
            <a:r>
              <a:rPr lang="en-US" sz="2000" dirty="0"/>
              <a:t>includes audible and visual alarms that warn you of hazardous </a:t>
            </a:r>
            <a:r>
              <a:rPr lang="en-US" sz="2000" dirty="0" smtClean="0"/>
              <a:t>gas conditions</a:t>
            </a:r>
            <a:r>
              <a:rPr lang="en-US" sz="2000" dirty="0"/>
              <a:t>. The alarm circuits include up to three levels of gas alarms. The fail circuit </a:t>
            </a:r>
            <a:r>
              <a:rPr lang="en-US" sz="2000" dirty="0" smtClean="0"/>
              <a:t>alerts you </a:t>
            </a:r>
            <a:r>
              <a:rPr lang="en-US" sz="2000" dirty="0"/>
              <a:t>to failures in the detector heads or Beacon </a:t>
            </a:r>
            <a:r>
              <a:rPr lang="en-US" sz="2000" dirty="0" smtClean="0"/>
              <a:t>410A.</a:t>
            </a:r>
          </a:p>
        </p:txBody>
      </p:sp>
    </p:spTree>
    <p:extLst>
      <p:ext uri="{BB962C8B-B14F-4D97-AF65-F5344CB8AC3E}">
        <p14:creationId xmlns:p14="http://schemas.microsoft.com/office/powerpoint/2010/main" val="413710480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Beacon 410A Operation</a:t>
            </a:r>
            <a:endParaRPr lang="en-US" dirty="0"/>
          </a:p>
        </p:txBody>
      </p:sp>
      <p:sp>
        <p:nvSpPr>
          <p:cNvPr id="79874" name="Rectangle 3"/>
          <p:cNvSpPr>
            <a:spLocks noGrp="1" noChangeArrowheads="1"/>
          </p:cNvSpPr>
          <p:nvPr>
            <p:ph idx="1"/>
          </p:nvPr>
        </p:nvSpPr>
        <p:spPr/>
        <p:txBody>
          <a:bodyPr/>
          <a:lstStyle/>
          <a:p>
            <a:r>
              <a:rPr lang="en-US" sz="2000" dirty="0"/>
              <a:t>During normal operation, the Beacon </a:t>
            </a:r>
            <a:r>
              <a:rPr lang="en-US" sz="2000" dirty="0" smtClean="0"/>
              <a:t>410A simultaneously </a:t>
            </a:r>
            <a:r>
              <a:rPr lang="en-US" sz="2000" dirty="0"/>
              <a:t>displays </a:t>
            </a:r>
            <a:r>
              <a:rPr lang="en-US" sz="2000" dirty="0" smtClean="0"/>
              <a:t>the current </a:t>
            </a:r>
            <a:r>
              <a:rPr lang="en-US" sz="2000" dirty="0"/>
              <a:t>gas reading, unit of measure, and target gas for each </a:t>
            </a:r>
            <a:r>
              <a:rPr lang="en-US" sz="2000" dirty="0" smtClean="0"/>
              <a:t>active channel.</a:t>
            </a:r>
          </a:p>
          <a:p>
            <a:r>
              <a:rPr lang="en-US" sz="2000" dirty="0" smtClean="0"/>
              <a:t>The </a:t>
            </a:r>
            <a:r>
              <a:rPr lang="en-US" sz="2000" dirty="0"/>
              <a:t>PILOT light is on during normal operation indicating that the </a:t>
            </a:r>
            <a:r>
              <a:rPr lang="en-US" sz="2000" dirty="0" smtClean="0"/>
              <a:t>Controller is </a:t>
            </a:r>
            <a:r>
              <a:rPr lang="en-US" sz="2000" dirty="0"/>
              <a:t>receiving incoming power</a:t>
            </a:r>
            <a:r>
              <a:rPr lang="en-US" sz="2000" dirty="0" smtClean="0"/>
              <a:t>.</a:t>
            </a:r>
          </a:p>
          <a:p>
            <a:r>
              <a:rPr lang="en-US" sz="2000" dirty="0" smtClean="0"/>
              <a:t>The </a:t>
            </a:r>
            <a:r>
              <a:rPr lang="en-US" sz="2000" dirty="0"/>
              <a:t>Reset switch may be used to view and reset the minimum and maximum gas readings for all active channels.</a:t>
            </a:r>
          </a:p>
          <a:p>
            <a:endParaRPr lang="en-US" sz="2000" dirty="0" smtClean="0"/>
          </a:p>
        </p:txBody>
      </p:sp>
    </p:spTree>
    <p:extLst>
      <p:ext uri="{BB962C8B-B14F-4D97-AF65-F5344CB8AC3E}">
        <p14:creationId xmlns:p14="http://schemas.microsoft.com/office/powerpoint/2010/main" val="41044169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Alarm Indications</a:t>
            </a:r>
          </a:p>
        </p:txBody>
      </p:sp>
      <p:graphicFrame>
        <p:nvGraphicFramePr>
          <p:cNvPr id="128071" name="Group 71"/>
          <p:cNvGraphicFramePr>
            <a:graphicFrameLocks noGrp="1"/>
          </p:cNvGraphicFramePr>
          <p:nvPr>
            <p:ph type="tbl" idx="1"/>
            <p:extLst>
              <p:ext uri="{D42A27DB-BD31-4B8C-83A1-F6EECF244321}">
                <p14:modId xmlns:p14="http://schemas.microsoft.com/office/powerpoint/2010/main" val="1506257258"/>
              </p:ext>
            </p:extLst>
          </p:nvPr>
        </p:nvGraphicFramePr>
        <p:xfrm>
          <a:off x="749300" y="1181100"/>
          <a:ext cx="7772400" cy="4673727"/>
        </p:xfrm>
        <a:graphic>
          <a:graphicData uri="http://schemas.openxmlformats.org/drawingml/2006/table">
            <a:tbl>
              <a:tblPr/>
              <a:tblGrid>
                <a:gridCol w="1003300"/>
                <a:gridCol w="2184400"/>
                <a:gridCol w="3022600"/>
                <a:gridCol w="1562100"/>
              </a:tblGrid>
              <a:tr h="355600">
                <a:tc>
                  <a:txBody>
                    <a:bodyPr/>
                    <a:lstStyle/>
                    <a:p>
                      <a:pPr marL="0" marR="0" lvl="0" indent="0" algn="ctr" defTabSz="914400" rtl="0" eaLnBrk="1" fontAlgn="base" latinLnBrk="0" hangingPunct="1">
                        <a:lnSpc>
                          <a:spcPct val="100000"/>
                        </a:lnSpc>
                        <a:spcBef>
                          <a:spcPct val="20000"/>
                        </a:spcBef>
                        <a:spcAft>
                          <a:spcPct val="0"/>
                        </a:spcAft>
                        <a:buClrTx/>
                        <a:buSzTx/>
                        <a:buFont typeface="Wingdings" charset="0"/>
                        <a:buNone/>
                        <a:tabLst/>
                      </a:pPr>
                      <a:r>
                        <a:rPr kumimoji="0" lang="en-US" sz="1200" b="1" i="0" u="none" strike="noStrike" cap="none" normalizeH="0" baseline="0" dirty="0">
                          <a:ln>
                            <a:noFill/>
                          </a:ln>
                          <a:solidFill>
                            <a:schemeClr val="tx1"/>
                          </a:solidFill>
                          <a:effectLst/>
                          <a:latin typeface="Arial" charset="0"/>
                          <a:ea typeface="ＭＳ Ｐゴシック" charset="0"/>
                          <a:cs typeface="ＭＳ Ｐゴシック" charset="0"/>
                        </a:rPr>
                        <a:t>Condition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charset="0"/>
                        <a:buNone/>
                        <a:tabLst/>
                      </a:pPr>
                      <a:r>
                        <a:rPr kumimoji="0" lang="en-US" sz="1200" b="1" i="0" u="none" strike="noStrike" cap="none" normalizeH="0" baseline="0">
                          <a:ln>
                            <a:noFill/>
                          </a:ln>
                          <a:solidFill>
                            <a:schemeClr val="tx1"/>
                          </a:solidFill>
                          <a:effectLst/>
                          <a:latin typeface="Arial" charset="0"/>
                          <a:ea typeface="ＭＳ Ｐゴシック" charset="0"/>
                          <a:cs typeface="ＭＳ Ｐゴシック" charset="0"/>
                        </a:rPr>
                        <a:t>Cause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charset="0"/>
                        <a:buNone/>
                        <a:tabLst/>
                      </a:pPr>
                      <a:r>
                        <a:rPr kumimoji="0" lang="en-US" sz="1200" b="1" i="0" u="none" strike="noStrike" cap="none" normalizeH="0" baseline="0">
                          <a:ln>
                            <a:noFill/>
                          </a:ln>
                          <a:solidFill>
                            <a:schemeClr val="tx1"/>
                          </a:solidFill>
                          <a:effectLst/>
                          <a:latin typeface="Arial" charset="0"/>
                          <a:ea typeface="ＭＳ Ｐゴシック" charset="0"/>
                          <a:cs typeface="ＭＳ Ｐゴシック" charset="0"/>
                        </a:rPr>
                        <a:t>Visual Indications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charset="0"/>
                        <a:buNone/>
                        <a:tabLst/>
                      </a:pPr>
                      <a:r>
                        <a:rPr kumimoji="0" lang="en-US" sz="1200" b="1" i="0" u="none" strike="noStrike" cap="none" normalizeH="0" baseline="0">
                          <a:ln>
                            <a:noFill/>
                          </a:ln>
                          <a:solidFill>
                            <a:schemeClr val="tx1"/>
                          </a:solidFill>
                          <a:effectLst/>
                          <a:latin typeface="Arial" charset="0"/>
                          <a:ea typeface="ＭＳ Ｐゴシック" charset="0"/>
                          <a:cs typeface="ＭＳ Ｐゴシック" charset="0"/>
                        </a:rPr>
                        <a:t>Audible Indications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9300">
                <a:tc>
                  <a:txBody>
                    <a:bodyPr/>
                    <a:lstStyle/>
                    <a:p>
                      <a:pPr marL="0" marR="0" lvl="0" indent="0" algn="ctr" defTabSz="914400" rtl="0" eaLnBrk="1" fontAlgn="base" latinLnBrk="0" hangingPunct="1">
                        <a:lnSpc>
                          <a:spcPct val="100000"/>
                        </a:lnSpc>
                        <a:spcBef>
                          <a:spcPct val="20000"/>
                        </a:spcBef>
                        <a:spcAft>
                          <a:spcPct val="0"/>
                        </a:spcAft>
                        <a:buClrTx/>
                        <a:buSzTx/>
                        <a:buFont typeface="Wingdings" charset="0"/>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Alarm 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Increasing (decreasing for O2) gas reading at or above the alarm 1 set point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a:ln>
                            <a:noFill/>
                          </a:ln>
                          <a:solidFill>
                            <a:schemeClr val="tx1"/>
                          </a:solidFill>
                          <a:effectLst/>
                          <a:latin typeface="Arial" charset="0"/>
                          <a:ea typeface="ＭＳ Ｐゴシック" charset="0"/>
                          <a:cs typeface="ＭＳ Ｐゴシック" charset="0"/>
                        </a:rPr>
                        <a:t>Alarm 1 LED on</a:t>
                      </a: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a:ln>
                            <a:noFill/>
                          </a:ln>
                          <a:solidFill>
                            <a:schemeClr val="tx1"/>
                          </a:solidFill>
                          <a:effectLst/>
                          <a:latin typeface="Arial" charset="0"/>
                          <a:ea typeface="ＭＳ Ｐゴシック" charset="0"/>
                          <a:cs typeface="ＭＳ Ｐゴシック" charset="0"/>
                        </a:rPr>
                        <a:t>Gas reading alternates with Alarm-1 message</a:t>
                      </a: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a:ln>
                            <a:noFill/>
                          </a:ln>
                          <a:solidFill>
                            <a:schemeClr val="tx1"/>
                          </a:solidFill>
                          <a:effectLst/>
                          <a:latin typeface="Arial" charset="0"/>
                          <a:ea typeface="ＭＳ Ｐゴシック" charset="0"/>
                          <a:cs typeface="ＭＳ Ｐゴシック" charset="0"/>
                        </a:rPr>
                        <a:t>Strobe (if installed) activates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Pulsing Tone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2000">
                <a:tc>
                  <a:txBody>
                    <a:bodyPr/>
                    <a:lstStyle/>
                    <a:p>
                      <a:pPr marL="0" marR="0" lvl="0" indent="0" algn="ctr" defTabSz="914400" rtl="0" eaLnBrk="1" fontAlgn="base" latinLnBrk="0" hangingPunct="1">
                        <a:lnSpc>
                          <a:spcPct val="100000"/>
                        </a:lnSpc>
                        <a:spcBef>
                          <a:spcPct val="20000"/>
                        </a:spcBef>
                        <a:spcAft>
                          <a:spcPct val="0"/>
                        </a:spcAft>
                        <a:buClrTx/>
                        <a:buSzTx/>
                        <a:buFont typeface="Wingdings" charset="0"/>
                        <a:buNone/>
                        <a:tabLst/>
                      </a:pPr>
                      <a:r>
                        <a:rPr kumimoji="0" lang="en-US" sz="1200" b="0" i="0" u="none" strike="noStrike" cap="none" normalizeH="0" baseline="0">
                          <a:ln>
                            <a:noFill/>
                          </a:ln>
                          <a:solidFill>
                            <a:schemeClr val="tx1"/>
                          </a:solidFill>
                          <a:effectLst/>
                          <a:latin typeface="Arial" charset="0"/>
                          <a:ea typeface="ＭＳ Ｐゴシック" charset="0"/>
                          <a:cs typeface="ＭＳ Ｐゴシック" charset="0"/>
                        </a:rPr>
                        <a:t>Alarm 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a:ln>
                            <a:noFill/>
                          </a:ln>
                          <a:solidFill>
                            <a:schemeClr val="tx1"/>
                          </a:solidFill>
                          <a:effectLst/>
                          <a:latin typeface="Arial" charset="0"/>
                          <a:ea typeface="ＭＳ Ｐゴシック" charset="0"/>
                          <a:cs typeface="ＭＳ Ｐゴシック" charset="0"/>
                        </a:rPr>
                        <a:t>Increasing gas reading at or above the alarm 2 set point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Alarm 2 LED is on</a:t>
                      </a: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Gas readings alternates with </a:t>
                      </a: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ALARM 1 and ALARM</a:t>
                      </a: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-2 </a:t>
                      </a: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messages</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Strobe (if installed) activates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Pulsing Tone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12875">
                <a:tc>
                  <a:txBody>
                    <a:bodyPr/>
                    <a:lstStyle/>
                    <a:p>
                      <a:pPr marL="0" marR="0" lvl="0" indent="0" algn="ctr" defTabSz="914400" rtl="0" eaLnBrk="1" fontAlgn="base" latinLnBrk="0" hangingPunct="1">
                        <a:lnSpc>
                          <a:spcPct val="100000"/>
                        </a:lnSpc>
                        <a:spcBef>
                          <a:spcPct val="20000"/>
                        </a:spcBef>
                        <a:spcAft>
                          <a:spcPct val="0"/>
                        </a:spcAft>
                        <a:buClrTx/>
                        <a:buSzTx/>
                        <a:buFont typeface="Wingdings" charset="0"/>
                        <a:buNone/>
                        <a:tabLst/>
                      </a:pPr>
                      <a:r>
                        <a:rPr kumimoji="0" lang="en-US" sz="1200" b="0" i="0" u="none" strike="noStrike" cap="none" normalizeH="0" baseline="0">
                          <a:ln>
                            <a:noFill/>
                          </a:ln>
                          <a:solidFill>
                            <a:schemeClr val="tx1"/>
                          </a:solidFill>
                          <a:effectLst/>
                          <a:latin typeface="Arial" charset="0"/>
                          <a:ea typeface="ＭＳ Ｐゴシック" charset="0"/>
                          <a:cs typeface="ＭＳ Ｐゴシック" charset="0"/>
                        </a:rPr>
                        <a:t>Fail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a:ln>
                            <a:noFill/>
                          </a:ln>
                          <a:solidFill>
                            <a:schemeClr val="tx1"/>
                          </a:solidFill>
                          <a:effectLst/>
                          <a:latin typeface="Arial" charset="0"/>
                          <a:ea typeface="ＭＳ Ｐゴシック" charset="0"/>
                          <a:cs typeface="ＭＳ Ｐゴシック" charset="0"/>
                        </a:rPr>
                        <a:t>Disconnected or misconnected detector head wiring</a:t>
                      </a: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a:ln>
                            <a:noFill/>
                          </a:ln>
                          <a:solidFill>
                            <a:schemeClr val="tx1"/>
                          </a:solidFill>
                          <a:effectLst/>
                          <a:latin typeface="Arial" charset="0"/>
                          <a:ea typeface="ＭＳ Ｐゴシック" charset="0"/>
                          <a:cs typeface="ＭＳ Ｐゴシック" charset="0"/>
                        </a:rPr>
                        <a:t>Display reading at -10% of full scale or lower</a:t>
                      </a: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a:ln>
                            <a:noFill/>
                          </a:ln>
                          <a:solidFill>
                            <a:schemeClr val="tx1"/>
                          </a:solidFill>
                          <a:effectLst/>
                          <a:latin typeface="Arial" charset="0"/>
                          <a:ea typeface="ＭＳ Ｐゴシック" charset="0"/>
                          <a:cs typeface="ＭＳ Ｐゴシック" charset="0"/>
                        </a:rPr>
                        <a:t>Defective component</a:t>
                      </a: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endParaRPr kumimoji="0" lang="en-US" sz="1200" b="0" i="0" u="none" strike="noStrike" cap="none" normalizeH="0" baseline="0">
                        <a:ln>
                          <a:noFill/>
                        </a:ln>
                        <a:solidFill>
                          <a:schemeClr val="tx1"/>
                        </a:solidFill>
                        <a:effectLst/>
                        <a:latin typeface="Arial"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Fail LED is on</a:t>
                      </a: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Fail message replaces gas reading</a:t>
                      </a: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Strobe (if installed) activates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Pulsing Tone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2975">
                <a:tc>
                  <a:txBody>
                    <a:bodyPr/>
                    <a:lstStyle/>
                    <a:p>
                      <a:pPr marL="0" marR="0" lvl="0" indent="0" algn="ctr" defTabSz="914400" rtl="0" eaLnBrk="1" fontAlgn="base" latinLnBrk="0" hangingPunct="1">
                        <a:lnSpc>
                          <a:spcPct val="100000"/>
                        </a:lnSpc>
                        <a:spcBef>
                          <a:spcPct val="20000"/>
                        </a:spcBef>
                        <a:spcAft>
                          <a:spcPct val="0"/>
                        </a:spcAft>
                        <a:buClrTx/>
                        <a:buSzTx/>
                        <a:buFont typeface="Wingdings" charset="0"/>
                        <a:buNone/>
                        <a:tabLst/>
                      </a:pPr>
                      <a:r>
                        <a:rPr kumimoji="0" lang="en-US" sz="1200" b="0" i="0" u="none" strike="noStrike" cap="none" normalizeH="0" baseline="0">
                          <a:ln>
                            <a:noFill/>
                          </a:ln>
                          <a:solidFill>
                            <a:schemeClr val="tx1"/>
                          </a:solidFill>
                          <a:effectLst/>
                          <a:latin typeface="Arial" charset="0"/>
                          <a:ea typeface="ＭＳ Ｐゴシック" charset="0"/>
                          <a:cs typeface="ＭＳ Ｐゴシック" charset="0"/>
                        </a:rPr>
                        <a:t>Low Power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No AC power and DC power source (primary or backup) less than 21.5 volts.</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Fail LED is on</a:t>
                      </a: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SUPPLY VOLTAGE IS TOO LOW LOW POWER STANDBY message and actual</a:t>
                      </a:r>
                    </a:p>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voltage of incoming DC power </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charset="0"/>
                        <a:buChar char="§"/>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4900102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026"/>
          <p:cNvSpPr>
            <a:spLocks noGrp="1" noChangeArrowheads="1"/>
          </p:cNvSpPr>
          <p:nvPr>
            <p:ph type="title"/>
          </p:nvPr>
        </p:nvSpPr>
        <p:spPr/>
        <p:txBody>
          <a:bodyPr/>
          <a:lstStyle/>
          <a:p>
            <a:r>
              <a:rPr lang="en-US" dirty="0">
                <a:latin typeface="+mn-lt"/>
                <a:ea typeface="ＭＳ Ｐゴシック" charset="0"/>
                <a:cs typeface="ＭＳ Ｐゴシック" charset="0"/>
              </a:rPr>
              <a:t>Beacon </a:t>
            </a:r>
            <a:r>
              <a:rPr lang="en-US" dirty="0" smtClean="0">
                <a:latin typeface="+mn-lt"/>
                <a:ea typeface="ＭＳ Ｐゴシック" charset="0"/>
                <a:cs typeface="ＭＳ Ｐゴシック" charset="0"/>
              </a:rPr>
              <a:t>410A Calibration</a:t>
            </a:r>
            <a:endParaRPr lang="en-US" dirty="0">
              <a:latin typeface="+mn-lt"/>
              <a:ea typeface="ＭＳ Ｐゴシック" charset="0"/>
              <a:cs typeface="ＭＳ Ｐゴシック" charset="0"/>
            </a:endParaRPr>
          </a:p>
        </p:txBody>
      </p:sp>
      <p:sp>
        <p:nvSpPr>
          <p:cNvPr id="104450" name="Rectangle 1027"/>
          <p:cNvSpPr>
            <a:spLocks noGrp="1" noChangeArrowheads="1"/>
          </p:cNvSpPr>
          <p:nvPr>
            <p:ph idx="1"/>
          </p:nvPr>
        </p:nvSpPr>
        <p:spPr>
          <a:xfrm>
            <a:off x="685800" y="1676400"/>
            <a:ext cx="7772400" cy="4419600"/>
          </a:xfrm>
        </p:spPr>
        <p:txBody>
          <a:bodyPr/>
          <a:lstStyle/>
          <a:p>
            <a:pPr marL="0" indent="0">
              <a:buNone/>
            </a:pPr>
            <a:r>
              <a:rPr lang="en-US" sz="2000" dirty="0"/>
              <a:t>The Beacon </a:t>
            </a:r>
            <a:r>
              <a:rPr lang="en-US" sz="2000" dirty="0" smtClean="0"/>
              <a:t>410A </a:t>
            </a:r>
            <a:r>
              <a:rPr lang="en-US" sz="2000" dirty="0"/>
              <a:t>can support both direct connect (internal amp) and 4-20 mA </a:t>
            </a:r>
            <a:r>
              <a:rPr lang="en-US" sz="2000" dirty="0" smtClean="0"/>
              <a:t>transmitter (</a:t>
            </a:r>
            <a:r>
              <a:rPr lang="en-US" sz="2000" dirty="0"/>
              <a:t>remote amp) detector heads. </a:t>
            </a:r>
            <a:endParaRPr lang="en-US" sz="2000" dirty="0" smtClean="0"/>
          </a:p>
          <a:p>
            <a:pPr marL="0" indent="0">
              <a:buNone/>
            </a:pPr>
            <a:r>
              <a:rPr lang="en-US" sz="2000" dirty="0" smtClean="0"/>
              <a:t>• </a:t>
            </a:r>
            <a:r>
              <a:rPr lang="en-US" sz="2000" dirty="0"/>
              <a:t>Direct connect detector heads only.</a:t>
            </a:r>
          </a:p>
          <a:p>
            <a:pPr marL="400050" lvl="1" indent="0">
              <a:buNone/>
            </a:pPr>
            <a:r>
              <a:rPr lang="en-US" sz="1600" dirty="0"/>
              <a:t>If all the active channels are direct connect detector heads, then all </a:t>
            </a:r>
            <a:r>
              <a:rPr lang="en-US" sz="1600" dirty="0" smtClean="0"/>
              <a:t>calibration adjustments </a:t>
            </a:r>
            <a:r>
              <a:rPr lang="en-US" sz="1600" dirty="0"/>
              <a:t>are made at the Beacon </a:t>
            </a:r>
            <a:r>
              <a:rPr lang="en-US" sz="1600" dirty="0" smtClean="0"/>
              <a:t>410A after calibration </a:t>
            </a:r>
            <a:r>
              <a:rPr lang="en-US" sz="1600" dirty="0"/>
              <a:t>gas is applied to </a:t>
            </a:r>
            <a:r>
              <a:rPr lang="en-US" sz="1600" dirty="0" smtClean="0"/>
              <a:t>the detectors</a:t>
            </a:r>
            <a:r>
              <a:rPr lang="en-US" sz="1600" dirty="0"/>
              <a:t>.</a:t>
            </a:r>
          </a:p>
          <a:p>
            <a:pPr marL="0" indent="0">
              <a:buNone/>
            </a:pPr>
            <a:r>
              <a:rPr lang="en-US" sz="2000" dirty="0"/>
              <a:t>• 4-20 mA transmitter detector heads only.</a:t>
            </a:r>
          </a:p>
          <a:p>
            <a:pPr marL="400050" lvl="1" indent="0">
              <a:buNone/>
            </a:pPr>
            <a:r>
              <a:rPr lang="en-US" sz="1600" dirty="0"/>
              <a:t>If all the active channels are 4 - 20 mA transmitter detector heads, then all </a:t>
            </a:r>
            <a:r>
              <a:rPr lang="en-US" sz="1600" dirty="0" smtClean="0"/>
              <a:t>calibration adjustments </a:t>
            </a:r>
            <a:r>
              <a:rPr lang="en-US" sz="1600" dirty="0"/>
              <a:t>are made at the detector head when calibration gas is applied to </a:t>
            </a:r>
            <a:r>
              <a:rPr lang="en-US" sz="1600" dirty="0" smtClean="0"/>
              <a:t>the detectors</a:t>
            </a:r>
            <a:r>
              <a:rPr lang="en-US" sz="1600" dirty="0"/>
              <a:t>.</a:t>
            </a:r>
          </a:p>
          <a:p>
            <a:pPr marL="0" indent="0">
              <a:buNone/>
            </a:pPr>
            <a:endParaRPr lang="en-US" sz="1600" dirty="0"/>
          </a:p>
        </p:txBody>
      </p:sp>
    </p:spTree>
    <p:extLst>
      <p:ext uri="{BB962C8B-B14F-4D97-AF65-F5344CB8AC3E}">
        <p14:creationId xmlns:p14="http://schemas.microsoft.com/office/powerpoint/2010/main" val="111390704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Calibration Mode</a:t>
            </a:r>
            <a:endParaRPr lang="en-US" dirty="0">
              <a:latin typeface="+mn-lt"/>
            </a:endParaRPr>
          </a:p>
        </p:txBody>
      </p:sp>
      <p:sp>
        <p:nvSpPr>
          <p:cNvPr id="3" name="Content Placeholder 2"/>
          <p:cNvSpPr>
            <a:spLocks noGrp="1"/>
          </p:cNvSpPr>
          <p:nvPr>
            <p:ph sz="half" idx="1"/>
          </p:nvPr>
        </p:nvSpPr>
        <p:spPr/>
        <p:txBody>
          <a:bodyPr/>
          <a:lstStyle/>
          <a:p>
            <a:r>
              <a:rPr lang="en-US" dirty="0" smtClean="0"/>
              <a:t>Press and hold the </a:t>
            </a:r>
            <a:r>
              <a:rPr lang="en-US" b="1" dirty="0" smtClean="0"/>
              <a:t>UP/YES </a:t>
            </a:r>
            <a:r>
              <a:rPr lang="en-US" dirty="0" smtClean="0"/>
              <a:t>and </a:t>
            </a:r>
            <a:r>
              <a:rPr lang="en-US" b="1" dirty="0" smtClean="0"/>
              <a:t>ENTER</a:t>
            </a:r>
            <a:r>
              <a:rPr lang="en-US" dirty="0" smtClean="0"/>
              <a:t> buttons to enter into the calibration mode.</a:t>
            </a:r>
          </a:p>
          <a:p>
            <a:r>
              <a:rPr lang="en-US" dirty="0" smtClean="0"/>
              <a:t>Press </a:t>
            </a:r>
            <a:r>
              <a:rPr lang="en-US" b="1" dirty="0" smtClean="0"/>
              <a:t>YES</a:t>
            </a:r>
            <a:r>
              <a:rPr lang="en-US" dirty="0" smtClean="0"/>
              <a:t> to continue. </a:t>
            </a:r>
            <a:endParaRPr lang="en-US" dirty="0"/>
          </a:p>
        </p:txBody>
      </p:sp>
      <p:pic>
        <p:nvPicPr>
          <p:cNvPr id="8" name="Content Placeholder 7" descr="Entered Cal Mode.jpg"/>
          <p:cNvPicPr>
            <a:picLocks noGrp="1" noChangeAspect="1"/>
          </p:cNvPicPr>
          <p:nvPr>
            <p:ph sz="half" idx="2"/>
          </p:nvPr>
        </p:nvPicPr>
        <p:blipFill>
          <a:blip r:embed="rId2">
            <a:extLst>
              <a:ext uri="{28A0092B-C50C-407E-A947-70E740481C1C}">
                <a14:useLocalDpi xmlns:a14="http://schemas.microsoft.com/office/drawing/2010/main" val="0"/>
              </a:ext>
            </a:extLst>
          </a:blip>
          <a:srcRect t="-24712" b="-24712"/>
          <a:stretch>
            <a:fillRect/>
          </a:stretch>
        </p:blipFill>
        <p:spPr>
          <a:xfrm>
            <a:off x="4648200" y="990600"/>
            <a:ext cx="4038600" cy="4525963"/>
          </a:xfrm>
        </p:spPr>
      </p:pic>
      <p:sp>
        <p:nvSpPr>
          <p:cNvPr id="4" name="Footer Placeholder 3"/>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23916236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Calibration Mode</a:t>
            </a:r>
            <a:endParaRPr lang="en-US" dirty="0"/>
          </a:p>
        </p:txBody>
      </p:sp>
      <p:pic>
        <p:nvPicPr>
          <p:cNvPr id="9" name="Content Placeholder 8" descr="Set Cal timeout.jpg"/>
          <p:cNvPicPr>
            <a:picLocks noGrp="1" noChangeAspect="1"/>
          </p:cNvPicPr>
          <p:nvPr>
            <p:ph sz="half" idx="1"/>
          </p:nvPr>
        </p:nvPicPr>
        <p:blipFill>
          <a:blip r:embed="rId2">
            <a:extLst>
              <a:ext uri="{28A0092B-C50C-407E-A947-70E740481C1C}">
                <a14:useLocalDpi xmlns:a14="http://schemas.microsoft.com/office/drawing/2010/main" val="0"/>
              </a:ext>
            </a:extLst>
          </a:blip>
          <a:srcRect t="-24712" b="-24712"/>
          <a:stretch>
            <a:fillRect/>
          </a:stretch>
        </p:blipFill>
        <p:spPr/>
      </p:pic>
      <p:sp>
        <p:nvSpPr>
          <p:cNvPr id="8" name="Content Placeholder 7"/>
          <p:cNvSpPr>
            <a:spLocks noGrp="1"/>
          </p:cNvSpPr>
          <p:nvPr>
            <p:ph sz="half" idx="2"/>
          </p:nvPr>
        </p:nvSpPr>
        <p:spPr/>
        <p:txBody>
          <a:bodyPr/>
          <a:lstStyle/>
          <a:p>
            <a:r>
              <a:rPr lang="en-US" dirty="0" smtClean="0"/>
              <a:t>Set Cal Timeout from </a:t>
            </a:r>
            <a:r>
              <a:rPr lang="en-US" u="sng" dirty="0" smtClean="0"/>
              <a:t>5 minutes </a:t>
            </a:r>
            <a:r>
              <a:rPr lang="en-US" dirty="0" smtClean="0"/>
              <a:t>to </a:t>
            </a:r>
            <a:r>
              <a:rPr lang="en-US" u="sng" dirty="0" smtClean="0"/>
              <a:t>240 minutes</a:t>
            </a:r>
            <a:r>
              <a:rPr lang="en-US" dirty="0" smtClean="0"/>
              <a:t>.</a:t>
            </a:r>
          </a:p>
          <a:p>
            <a:r>
              <a:rPr lang="en-US" dirty="0" smtClean="0"/>
              <a:t>Press </a:t>
            </a:r>
            <a:r>
              <a:rPr lang="en-US" b="1" dirty="0" smtClean="0"/>
              <a:t>ENTER</a:t>
            </a:r>
            <a:r>
              <a:rPr lang="en-US" dirty="0" smtClean="0"/>
              <a:t> button to continue.</a:t>
            </a: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51136678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Calibration Mode</a:t>
            </a:r>
            <a:endParaRPr lang="en-US" dirty="0"/>
          </a:p>
        </p:txBody>
      </p:sp>
      <p:sp>
        <p:nvSpPr>
          <p:cNvPr id="3" name="Content Placeholder 2"/>
          <p:cNvSpPr>
            <a:spLocks noGrp="1"/>
          </p:cNvSpPr>
          <p:nvPr>
            <p:ph sz="half" idx="1"/>
          </p:nvPr>
        </p:nvSpPr>
        <p:spPr/>
        <p:txBody>
          <a:bodyPr/>
          <a:lstStyle/>
          <a:p>
            <a:r>
              <a:rPr lang="en-US" dirty="0" smtClean="0"/>
              <a:t>Perform Air Adjust</a:t>
            </a:r>
          </a:p>
          <a:p>
            <a:r>
              <a:rPr lang="en-US" dirty="0" smtClean="0"/>
              <a:t>Select channel you would like to Air adjust.</a:t>
            </a:r>
          </a:p>
          <a:p>
            <a:r>
              <a:rPr lang="en-US" dirty="0" smtClean="0"/>
              <a:t>You can select any combination of the four sensors attached.</a:t>
            </a:r>
            <a:endParaRPr lang="en-US" dirty="0"/>
          </a:p>
        </p:txBody>
      </p:sp>
      <p:pic>
        <p:nvPicPr>
          <p:cNvPr id="6" name="Content Placeholder 5" descr="Perform air adj.jpg"/>
          <p:cNvPicPr>
            <a:picLocks noGrp="1" noChangeAspect="1"/>
          </p:cNvPicPr>
          <p:nvPr>
            <p:ph sz="half" idx="2"/>
          </p:nvPr>
        </p:nvPicPr>
        <p:blipFill>
          <a:blip r:embed="rId2">
            <a:extLst>
              <a:ext uri="{28A0092B-C50C-407E-A947-70E740481C1C}">
                <a14:useLocalDpi xmlns:a14="http://schemas.microsoft.com/office/drawing/2010/main" val="0"/>
              </a:ext>
            </a:extLst>
          </a:blip>
          <a:srcRect t="-24712" b="-24712"/>
          <a:stretch>
            <a:fillRect/>
          </a:stretch>
        </p:blipFill>
        <p:spPr>
          <a:xfrm>
            <a:off x="4648200" y="1066800"/>
            <a:ext cx="4038600" cy="4525963"/>
          </a:xfrm>
        </p:spPr>
      </p:pic>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120011556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Calibration Mode</a:t>
            </a:r>
            <a:endParaRPr lang="en-US" dirty="0"/>
          </a:p>
        </p:txBody>
      </p:sp>
      <p:pic>
        <p:nvPicPr>
          <p:cNvPr id="6" name="Content Placeholder 5" descr="Perform gas adjust.jpg"/>
          <p:cNvPicPr>
            <a:picLocks noGrp="1" noChangeAspect="1"/>
          </p:cNvPicPr>
          <p:nvPr>
            <p:ph sz="half" idx="1"/>
          </p:nvPr>
        </p:nvPicPr>
        <p:blipFill>
          <a:blip r:embed="rId2">
            <a:extLst>
              <a:ext uri="{28A0092B-C50C-407E-A947-70E740481C1C}">
                <a14:useLocalDpi xmlns:a14="http://schemas.microsoft.com/office/drawing/2010/main" val="0"/>
              </a:ext>
            </a:extLst>
          </a:blip>
          <a:srcRect t="-24712" b="-24712"/>
          <a:stretch>
            <a:fillRect/>
          </a:stretch>
        </p:blipFill>
        <p:spPr>
          <a:xfrm>
            <a:off x="457200" y="1066800"/>
            <a:ext cx="4038600" cy="4525963"/>
          </a:xfrm>
        </p:spPr>
      </p:pic>
      <p:sp>
        <p:nvSpPr>
          <p:cNvPr id="4" name="Content Placeholder 3"/>
          <p:cNvSpPr>
            <a:spLocks noGrp="1"/>
          </p:cNvSpPr>
          <p:nvPr>
            <p:ph sz="half" idx="2"/>
          </p:nvPr>
        </p:nvSpPr>
        <p:spPr/>
        <p:txBody>
          <a:bodyPr/>
          <a:lstStyle/>
          <a:p>
            <a:r>
              <a:rPr lang="en-US" dirty="0" smtClean="0"/>
              <a:t>When Perform Gas Adjust is displayed, press the </a:t>
            </a:r>
            <a:r>
              <a:rPr lang="en-US" b="1" dirty="0" smtClean="0"/>
              <a:t>ENTER</a:t>
            </a:r>
            <a:r>
              <a:rPr lang="en-US" dirty="0" smtClean="0"/>
              <a:t> button to continue.</a:t>
            </a:r>
          </a:p>
          <a:p>
            <a:r>
              <a:rPr lang="en-US" dirty="0" smtClean="0"/>
              <a:t>Apply gas to the channels selected.</a:t>
            </a:r>
          </a:p>
          <a:p>
            <a:pPr marL="0" indent="0">
              <a:buNone/>
            </a:pP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40419522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Calibration Mode</a:t>
            </a:r>
            <a:endParaRPr lang="en-US" dirty="0"/>
          </a:p>
        </p:txBody>
      </p:sp>
      <p:sp>
        <p:nvSpPr>
          <p:cNvPr id="3" name="Content Placeholder 2"/>
          <p:cNvSpPr>
            <a:spLocks noGrp="1"/>
          </p:cNvSpPr>
          <p:nvPr>
            <p:ph sz="half" idx="1"/>
          </p:nvPr>
        </p:nvSpPr>
        <p:spPr/>
        <p:txBody>
          <a:bodyPr/>
          <a:lstStyle/>
          <a:p>
            <a:r>
              <a:rPr lang="en-US" dirty="0" smtClean="0"/>
              <a:t>For 4-20mA transmitters, calibration must be done at the amplifier.</a:t>
            </a:r>
            <a:endParaRPr lang="en-US" dirty="0"/>
          </a:p>
        </p:txBody>
      </p:sp>
      <p:pic>
        <p:nvPicPr>
          <p:cNvPr id="6" name="Content Placeholder 5" descr="Cal at amp.jpg"/>
          <p:cNvPicPr>
            <a:picLocks noGrp="1" noChangeAspect="1"/>
          </p:cNvPicPr>
          <p:nvPr>
            <p:ph sz="half" idx="2"/>
          </p:nvPr>
        </p:nvPicPr>
        <p:blipFill>
          <a:blip r:embed="rId2">
            <a:extLst>
              <a:ext uri="{28A0092B-C50C-407E-A947-70E740481C1C}">
                <a14:useLocalDpi xmlns:a14="http://schemas.microsoft.com/office/drawing/2010/main" val="0"/>
              </a:ext>
            </a:extLst>
          </a:blip>
          <a:srcRect t="-24712" b="-24712"/>
          <a:stretch>
            <a:fillRect/>
          </a:stretch>
        </p:blipFill>
        <p:spPr>
          <a:xfrm>
            <a:off x="4648200" y="990600"/>
            <a:ext cx="4038600" cy="4525963"/>
          </a:xfrm>
        </p:spPr>
      </p:pic>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51620884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Calibration Mode</a:t>
            </a:r>
            <a:endParaRPr lang="en-US" dirty="0"/>
          </a:p>
        </p:txBody>
      </p:sp>
      <p:pic>
        <p:nvPicPr>
          <p:cNvPr id="6" name="Content Placeholder 5" descr="gas reading.jpg"/>
          <p:cNvPicPr>
            <a:picLocks noGrp="1" noChangeAspect="1"/>
          </p:cNvPicPr>
          <p:nvPr>
            <p:ph sz="half" idx="1"/>
          </p:nvPr>
        </p:nvPicPr>
        <p:blipFill>
          <a:blip r:embed="rId2">
            <a:extLst>
              <a:ext uri="{28A0092B-C50C-407E-A947-70E740481C1C}">
                <a14:useLocalDpi xmlns:a14="http://schemas.microsoft.com/office/drawing/2010/main" val="0"/>
              </a:ext>
            </a:extLst>
          </a:blip>
          <a:srcRect l="16538" r="16538"/>
          <a:stretch>
            <a:fillRect/>
          </a:stretch>
        </p:blipFill>
        <p:spPr/>
      </p:pic>
      <p:sp>
        <p:nvSpPr>
          <p:cNvPr id="4" name="Content Placeholder 3"/>
          <p:cNvSpPr>
            <a:spLocks noGrp="1"/>
          </p:cNvSpPr>
          <p:nvPr>
            <p:ph sz="half" idx="2"/>
          </p:nvPr>
        </p:nvSpPr>
        <p:spPr/>
        <p:txBody>
          <a:bodyPr/>
          <a:lstStyle/>
          <a:p>
            <a:r>
              <a:rPr lang="en-US" dirty="0" smtClean="0"/>
              <a:t>Gas reading will be displayed.</a:t>
            </a:r>
          </a:p>
          <a:p>
            <a:pPr marL="0" indent="0">
              <a:buNone/>
            </a:pP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26065995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Calibration Mode</a:t>
            </a:r>
            <a:endParaRPr lang="en-US" dirty="0"/>
          </a:p>
        </p:txBody>
      </p:sp>
      <p:sp>
        <p:nvSpPr>
          <p:cNvPr id="3" name="Content Placeholder 2"/>
          <p:cNvSpPr>
            <a:spLocks noGrp="1"/>
          </p:cNvSpPr>
          <p:nvPr>
            <p:ph sz="half" idx="1"/>
          </p:nvPr>
        </p:nvSpPr>
        <p:spPr/>
        <p:txBody>
          <a:bodyPr/>
          <a:lstStyle/>
          <a:p>
            <a:r>
              <a:rPr lang="en-US" dirty="0" smtClean="0"/>
              <a:t>The display will prompt you to apply calibration gas.</a:t>
            </a:r>
          </a:p>
          <a:p>
            <a:r>
              <a:rPr lang="en-US" dirty="0" smtClean="0"/>
              <a:t>Once done with the calibration at the amplifier, press the </a:t>
            </a:r>
            <a:r>
              <a:rPr lang="en-US" b="1" dirty="0" smtClean="0"/>
              <a:t>ENTER</a:t>
            </a:r>
            <a:r>
              <a:rPr lang="en-US" dirty="0" smtClean="0"/>
              <a:t> button to continue.</a:t>
            </a:r>
            <a:endParaRPr lang="en-US" dirty="0"/>
          </a:p>
        </p:txBody>
      </p:sp>
      <p:pic>
        <p:nvPicPr>
          <p:cNvPr id="6" name="Content Placeholder 5" descr="Apply cal gas.jpg"/>
          <p:cNvPicPr>
            <a:picLocks noGrp="1" noChangeAspect="1"/>
          </p:cNvPicPr>
          <p:nvPr>
            <p:ph sz="half" idx="2"/>
          </p:nvPr>
        </p:nvPicPr>
        <p:blipFill>
          <a:blip r:embed="rId2">
            <a:extLst>
              <a:ext uri="{28A0092B-C50C-407E-A947-70E740481C1C}">
                <a14:useLocalDpi xmlns:a14="http://schemas.microsoft.com/office/drawing/2010/main" val="0"/>
              </a:ext>
            </a:extLst>
          </a:blip>
          <a:srcRect t="-24712" b="-24712"/>
          <a:stretch>
            <a:fillRect/>
          </a:stretch>
        </p:blipFill>
        <p:spPr>
          <a:xfrm>
            <a:off x="4648200" y="1066800"/>
            <a:ext cx="4038600" cy="4525963"/>
          </a:xfrm>
        </p:spPr>
      </p:pic>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67580421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Calibration Mode</a:t>
            </a:r>
            <a:endParaRPr lang="en-US" dirty="0"/>
          </a:p>
        </p:txBody>
      </p:sp>
      <p:sp>
        <p:nvSpPr>
          <p:cNvPr id="3" name="Content Placeholder 2"/>
          <p:cNvSpPr>
            <a:spLocks noGrp="1"/>
          </p:cNvSpPr>
          <p:nvPr>
            <p:ph sz="half" idx="1"/>
          </p:nvPr>
        </p:nvSpPr>
        <p:spPr/>
        <p:txBody>
          <a:bodyPr/>
          <a:lstStyle/>
          <a:p>
            <a:r>
              <a:rPr lang="en-US" dirty="0" smtClean="0"/>
              <a:t>To view max spans, press and hold the </a:t>
            </a:r>
            <a:r>
              <a:rPr lang="en-US" b="1" dirty="0" smtClean="0"/>
              <a:t>ENTER</a:t>
            </a:r>
            <a:r>
              <a:rPr lang="en-US" dirty="0" smtClean="0"/>
              <a:t> button.</a:t>
            </a:r>
            <a:endParaRPr lang="en-US" dirty="0"/>
          </a:p>
        </p:txBody>
      </p:sp>
      <p:pic>
        <p:nvPicPr>
          <p:cNvPr id="6" name="Content Placeholder 5" descr="View max spans.jpg"/>
          <p:cNvPicPr>
            <a:picLocks noGrp="1" noChangeAspect="1"/>
          </p:cNvPicPr>
          <p:nvPr>
            <p:ph sz="half" idx="2"/>
          </p:nvPr>
        </p:nvPicPr>
        <p:blipFill>
          <a:blip r:embed="rId2">
            <a:extLst>
              <a:ext uri="{28A0092B-C50C-407E-A947-70E740481C1C}">
                <a14:useLocalDpi xmlns:a14="http://schemas.microsoft.com/office/drawing/2010/main" val="0"/>
              </a:ext>
            </a:extLst>
          </a:blip>
          <a:srcRect t="-24712" b="-24712"/>
          <a:stretch>
            <a:fillRect/>
          </a:stretch>
        </p:blipFill>
        <p:spPr>
          <a:xfrm>
            <a:off x="4648200" y="990600"/>
            <a:ext cx="4038600" cy="4525963"/>
          </a:xfrm>
        </p:spPr>
      </p:pic>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35659814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Calibration Mode</a:t>
            </a:r>
            <a:endParaRPr lang="en-US" dirty="0"/>
          </a:p>
        </p:txBody>
      </p:sp>
      <p:pic>
        <p:nvPicPr>
          <p:cNvPr id="6" name="Content Placeholder 5" descr="Exit cal menu.jpg"/>
          <p:cNvPicPr>
            <a:picLocks noGrp="1" noChangeAspect="1"/>
          </p:cNvPicPr>
          <p:nvPr>
            <p:ph sz="half" idx="1"/>
          </p:nvPr>
        </p:nvPicPr>
        <p:blipFill>
          <a:blip r:embed="rId2">
            <a:extLst>
              <a:ext uri="{28A0092B-C50C-407E-A947-70E740481C1C}">
                <a14:useLocalDpi xmlns:a14="http://schemas.microsoft.com/office/drawing/2010/main" val="0"/>
              </a:ext>
            </a:extLst>
          </a:blip>
          <a:srcRect t="-24712" b="-24712"/>
          <a:stretch>
            <a:fillRect/>
          </a:stretch>
        </p:blipFill>
        <p:spPr>
          <a:xfrm>
            <a:off x="457200" y="1036637"/>
            <a:ext cx="4038600" cy="4525963"/>
          </a:xfrm>
        </p:spPr>
      </p:pic>
      <p:sp>
        <p:nvSpPr>
          <p:cNvPr id="4" name="Content Placeholder 3"/>
          <p:cNvSpPr>
            <a:spLocks noGrp="1"/>
          </p:cNvSpPr>
          <p:nvPr>
            <p:ph sz="half" idx="2"/>
          </p:nvPr>
        </p:nvSpPr>
        <p:spPr/>
        <p:txBody>
          <a:bodyPr/>
          <a:lstStyle/>
          <a:p>
            <a:r>
              <a:rPr lang="en-US" dirty="0" smtClean="0"/>
              <a:t>Once completed, press the </a:t>
            </a:r>
            <a:r>
              <a:rPr lang="en-US" b="1" dirty="0" smtClean="0"/>
              <a:t>ENTER</a:t>
            </a:r>
            <a:r>
              <a:rPr lang="en-US" dirty="0" smtClean="0"/>
              <a:t> button to EXIT calibration mode.</a:t>
            </a: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274119845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026"/>
          <p:cNvSpPr>
            <a:spLocks noGrp="1" noChangeArrowheads="1"/>
          </p:cNvSpPr>
          <p:nvPr>
            <p:ph type="title"/>
          </p:nvPr>
        </p:nvSpPr>
        <p:spPr>
          <a:xfrm>
            <a:off x="1069975" y="390525"/>
            <a:ext cx="7772400" cy="676275"/>
          </a:xfrm>
        </p:spPr>
        <p:txBody>
          <a:bodyPr/>
          <a:lstStyle/>
          <a:p>
            <a:r>
              <a:rPr lang="en-US" dirty="0">
                <a:latin typeface="Arial" charset="0"/>
                <a:ea typeface="ＭＳ Ｐゴシック" charset="0"/>
                <a:cs typeface="ＭＳ Ｐゴシック" charset="0"/>
              </a:rPr>
              <a:t>Beacon </a:t>
            </a:r>
            <a:r>
              <a:rPr lang="en-US" dirty="0" smtClean="0">
                <a:latin typeface="Arial" charset="0"/>
                <a:ea typeface="ＭＳ Ｐゴシック" charset="0"/>
                <a:cs typeface="ＭＳ Ｐゴシック" charset="0"/>
              </a:rPr>
              <a:t>410A </a:t>
            </a:r>
            <a:r>
              <a:rPr lang="en-US" dirty="0">
                <a:latin typeface="Arial" charset="0"/>
                <a:ea typeface="ＭＳ Ｐゴシック" charset="0"/>
                <a:cs typeface="ＭＳ Ｐゴシック" charset="0"/>
              </a:rPr>
              <a:t>Calibration</a:t>
            </a:r>
            <a:br>
              <a:rPr lang="en-US" dirty="0">
                <a:latin typeface="Arial" charset="0"/>
                <a:ea typeface="ＭＳ Ｐゴシック" charset="0"/>
                <a:cs typeface="ＭＳ Ｐゴシック" charset="0"/>
              </a:rPr>
            </a:br>
            <a:r>
              <a:rPr lang="en-US" dirty="0">
                <a:latin typeface="Arial" charset="0"/>
                <a:ea typeface="ＭＳ Ｐゴシック" charset="0"/>
                <a:cs typeface="ＭＳ Ｐゴシック" charset="0"/>
              </a:rPr>
              <a:t>(direct connect </a:t>
            </a:r>
            <a:r>
              <a:rPr lang="en-US" dirty="0" smtClean="0">
                <a:latin typeface="Arial" charset="0"/>
                <a:ea typeface="ＭＳ Ｐゴシック" charset="0"/>
                <a:cs typeface="ＭＳ Ｐゴシック" charset="0"/>
              </a:rPr>
              <a:t>sensor)</a:t>
            </a:r>
            <a:endParaRPr lang="en-US" dirty="0">
              <a:latin typeface="Arial" charset="0"/>
              <a:ea typeface="ＭＳ Ｐゴシック" charset="0"/>
              <a:cs typeface="ＭＳ Ｐゴシック" charset="0"/>
            </a:endParaRPr>
          </a:p>
        </p:txBody>
      </p:sp>
      <p:sp>
        <p:nvSpPr>
          <p:cNvPr id="104450" name="Rectangle 1027"/>
          <p:cNvSpPr>
            <a:spLocks noGrp="1" noChangeArrowheads="1"/>
          </p:cNvSpPr>
          <p:nvPr>
            <p:ph idx="1"/>
          </p:nvPr>
        </p:nvSpPr>
        <p:spPr/>
        <p:txBody>
          <a:bodyPr/>
          <a:lstStyle/>
          <a:p>
            <a:pPr marL="0" indent="0">
              <a:buNone/>
            </a:pPr>
            <a:r>
              <a:rPr lang="en-US" sz="2000" dirty="0" smtClean="0"/>
              <a:t>To </a:t>
            </a:r>
            <a:r>
              <a:rPr lang="en-US" sz="2000" dirty="0"/>
              <a:t>perform a fresh air adjustment for the selected channels, do the following</a:t>
            </a:r>
            <a:r>
              <a:rPr lang="en-US" sz="2000" dirty="0" smtClean="0"/>
              <a:t>: </a:t>
            </a:r>
          </a:p>
          <a:p>
            <a:pPr marL="457200" indent="-457200">
              <a:buFont typeface="+mj-lt"/>
              <a:buAutoNum type="arabicPeriod"/>
            </a:pPr>
            <a:r>
              <a:rPr lang="en-US" sz="2000" dirty="0" smtClean="0"/>
              <a:t>Use </a:t>
            </a:r>
            <a:r>
              <a:rPr lang="en-US" sz="2000" dirty="0"/>
              <a:t>the </a:t>
            </a:r>
            <a:r>
              <a:rPr lang="en-US" sz="2000" b="1" dirty="0"/>
              <a:t>UP/YES </a:t>
            </a:r>
            <a:r>
              <a:rPr lang="en-US" sz="2000" dirty="0"/>
              <a:t>or </a:t>
            </a:r>
            <a:r>
              <a:rPr lang="en-US" sz="2000" b="1" dirty="0"/>
              <a:t>DOWN/NO </a:t>
            </a:r>
            <a:r>
              <a:rPr lang="en-US" sz="2000" dirty="0"/>
              <a:t>button to display PERFORM AIR ADJUST  on </a:t>
            </a:r>
            <a:r>
              <a:rPr lang="en-US" sz="2000" dirty="0" smtClean="0"/>
              <a:t>the Select </a:t>
            </a:r>
            <a:r>
              <a:rPr lang="en-US" sz="2000" dirty="0"/>
              <a:t>Operation Screen</a:t>
            </a:r>
            <a:r>
              <a:rPr lang="en-US" sz="2000" dirty="0" smtClean="0"/>
              <a:t>. </a:t>
            </a:r>
            <a:endParaRPr lang="en-US" sz="2000" dirty="0"/>
          </a:p>
          <a:p>
            <a:pPr marL="457200" indent="-457200">
              <a:buFont typeface="+mj-lt"/>
              <a:buAutoNum type="arabicPeriod"/>
            </a:pPr>
            <a:r>
              <a:rPr lang="en-US" sz="2000" dirty="0" smtClean="0"/>
              <a:t>Press </a:t>
            </a:r>
            <a:r>
              <a:rPr lang="en-US" sz="2000" dirty="0"/>
              <a:t>and release the </a:t>
            </a:r>
            <a:r>
              <a:rPr lang="en-US" sz="2000" b="1" dirty="0"/>
              <a:t>ENTER</a:t>
            </a:r>
            <a:r>
              <a:rPr lang="en-US" sz="2000" dirty="0"/>
              <a:t> button. The Select Channel(s) screen </a:t>
            </a:r>
            <a:r>
              <a:rPr lang="en-US" sz="2000" dirty="0" smtClean="0"/>
              <a:t>appears. </a:t>
            </a:r>
          </a:p>
          <a:p>
            <a:pPr marL="0" indent="0">
              <a:buNone/>
            </a:pPr>
            <a:endParaRPr lang="en-US" sz="2000" dirty="0"/>
          </a:p>
        </p:txBody>
      </p:sp>
      <p:pic>
        <p:nvPicPr>
          <p:cNvPr id="2" name="Picture 1"/>
          <p:cNvPicPr>
            <a:picLocks noChangeAspect="1"/>
          </p:cNvPicPr>
          <p:nvPr/>
        </p:nvPicPr>
        <p:blipFill>
          <a:blip r:embed="rId3"/>
          <a:stretch>
            <a:fillRect/>
          </a:stretch>
        </p:blipFill>
        <p:spPr>
          <a:xfrm>
            <a:off x="1676400" y="4343400"/>
            <a:ext cx="4292600" cy="977900"/>
          </a:xfrm>
          <a:prstGeom prst="rect">
            <a:avLst/>
          </a:prstGeom>
        </p:spPr>
      </p:pic>
    </p:spTree>
    <p:extLst>
      <p:ext uri="{BB962C8B-B14F-4D97-AF65-F5344CB8AC3E}">
        <p14:creationId xmlns:p14="http://schemas.microsoft.com/office/powerpoint/2010/main" val="396212446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026"/>
          <p:cNvSpPr>
            <a:spLocks noGrp="1" noChangeArrowheads="1"/>
          </p:cNvSpPr>
          <p:nvPr>
            <p:ph type="title"/>
          </p:nvPr>
        </p:nvSpPr>
        <p:spPr>
          <a:xfrm>
            <a:off x="1069975" y="390525"/>
            <a:ext cx="7772400" cy="676275"/>
          </a:xfrm>
        </p:spPr>
        <p:txBody>
          <a:bodyPr/>
          <a:lstStyle/>
          <a:p>
            <a:r>
              <a:rPr lang="en-US" dirty="0">
                <a:latin typeface="Arial" charset="0"/>
                <a:ea typeface="ＭＳ Ｐゴシック" charset="0"/>
                <a:cs typeface="ＭＳ Ｐゴシック" charset="0"/>
              </a:rPr>
              <a:t>Beacon </a:t>
            </a:r>
            <a:r>
              <a:rPr lang="en-US" dirty="0" smtClean="0">
                <a:latin typeface="Arial" charset="0"/>
                <a:ea typeface="ＭＳ Ｐゴシック" charset="0"/>
                <a:cs typeface="ＭＳ Ｐゴシック" charset="0"/>
              </a:rPr>
              <a:t>410A Calibration</a:t>
            </a:r>
            <a:br>
              <a:rPr lang="en-US" dirty="0" smtClean="0">
                <a:latin typeface="Arial" charset="0"/>
                <a:ea typeface="ＭＳ Ｐゴシック" charset="0"/>
                <a:cs typeface="ＭＳ Ｐゴシック" charset="0"/>
              </a:rPr>
            </a:br>
            <a:r>
              <a:rPr lang="en-US" sz="3600" dirty="0" smtClean="0">
                <a:latin typeface="Arial" charset="0"/>
                <a:ea typeface="ＭＳ Ｐゴシック" charset="0"/>
                <a:cs typeface="ＭＳ Ｐゴシック" charset="0"/>
              </a:rPr>
              <a:t>(direct connect sensor)</a:t>
            </a:r>
            <a:endParaRPr lang="en-US" dirty="0">
              <a:latin typeface="Arial" charset="0"/>
              <a:ea typeface="ＭＳ Ｐゴシック" charset="0"/>
              <a:cs typeface="ＭＳ Ｐゴシック" charset="0"/>
            </a:endParaRPr>
          </a:p>
        </p:txBody>
      </p:sp>
      <p:sp>
        <p:nvSpPr>
          <p:cNvPr id="104450" name="Rectangle 1027"/>
          <p:cNvSpPr>
            <a:spLocks noGrp="1" noChangeArrowheads="1"/>
          </p:cNvSpPr>
          <p:nvPr>
            <p:ph idx="1"/>
          </p:nvPr>
        </p:nvSpPr>
        <p:spPr/>
        <p:txBody>
          <a:bodyPr/>
          <a:lstStyle/>
          <a:p>
            <a:pPr marL="457200" indent="-457200">
              <a:buFont typeface="+mj-lt"/>
              <a:buAutoNum type="arabicPeriod" startAt="3"/>
            </a:pPr>
            <a:r>
              <a:rPr lang="en-US" sz="2000" dirty="0" smtClean="0"/>
              <a:t>Use </a:t>
            </a:r>
            <a:r>
              <a:rPr lang="en-US" sz="2000" dirty="0"/>
              <a:t>the </a:t>
            </a:r>
            <a:r>
              <a:rPr lang="en-US" sz="2000" b="1" dirty="0"/>
              <a:t>UP/YES </a:t>
            </a:r>
            <a:r>
              <a:rPr lang="en-US" sz="2000" dirty="0"/>
              <a:t>or </a:t>
            </a:r>
            <a:r>
              <a:rPr lang="en-US" sz="2000" b="1" dirty="0"/>
              <a:t>DOWN/NO </a:t>
            </a:r>
            <a:r>
              <a:rPr lang="en-US" sz="2000" dirty="0"/>
              <a:t>button to scroll through the channel </a:t>
            </a:r>
            <a:r>
              <a:rPr lang="en-US" sz="2000" dirty="0" smtClean="0"/>
              <a:t>combination choices </a:t>
            </a:r>
            <a:r>
              <a:rPr lang="en-US" sz="2000" dirty="0"/>
              <a:t>and select the channel or channels that you will air adjust.</a:t>
            </a:r>
          </a:p>
          <a:p>
            <a:pPr marL="457200" indent="-457200">
              <a:buFont typeface="+mj-lt"/>
              <a:buAutoNum type="arabicPeriod" startAt="3"/>
            </a:pPr>
            <a:r>
              <a:rPr lang="en-US" sz="2000" dirty="0" smtClean="0"/>
              <a:t>Press </a:t>
            </a:r>
            <a:r>
              <a:rPr lang="en-US" sz="2000" dirty="0"/>
              <a:t>and release the </a:t>
            </a:r>
            <a:r>
              <a:rPr lang="en-US" sz="2000" b="1" dirty="0"/>
              <a:t>ENTER</a:t>
            </a:r>
            <a:r>
              <a:rPr lang="en-US" sz="2000" dirty="0"/>
              <a:t> button to accept the displayed choice and </a:t>
            </a:r>
            <a:r>
              <a:rPr lang="en-US" sz="2000" dirty="0" smtClean="0"/>
              <a:t>continue with </a:t>
            </a:r>
            <a:r>
              <a:rPr lang="en-US" sz="2000" dirty="0"/>
              <a:t>the air adjustment. The display will alternate between the top two screens </a:t>
            </a:r>
            <a:r>
              <a:rPr lang="en-US" sz="2000" dirty="0" smtClean="0"/>
              <a:t>shown below</a:t>
            </a:r>
            <a:r>
              <a:rPr lang="en-US" sz="2000" dirty="0"/>
              <a:t>. In the example below, channels 1, 2, 3, and 4 have been </a:t>
            </a:r>
            <a:r>
              <a:rPr lang="en-US" sz="2000" dirty="0" smtClean="0"/>
              <a:t>selected for </a:t>
            </a:r>
            <a:r>
              <a:rPr lang="en-US" sz="2000" dirty="0"/>
              <a:t>an </a:t>
            </a:r>
            <a:r>
              <a:rPr lang="en-US" sz="2000" dirty="0" smtClean="0"/>
              <a:t>air adjust</a:t>
            </a:r>
            <a:r>
              <a:rPr lang="en-US" sz="2000" dirty="0"/>
              <a:t>.</a:t>
            </a:r>
            <a:endParaRPr lang="en-US" sz="2000" dirty="0" smtClean="0"/>
          </a:p>
          <a:p>
            <a:endParaRPr lang="en-US" sz="2000" dirty="0"/>
          </a:p>
        </p:txBody>
      </p:sp>
      <p:pic>
        <p:nvPicPr>
          <p:cNvPr id="4" name="Picture 3"/>
          <p:cNvPicPr>
            <a:picLocks noChangeAspect="1"/>
          </p:cNvPicPr>
          <p:nvPr/>
        </p:nvPicPr>
        <p:blipFill rotWithShape="1">
          <a:blip r:embed="rId3"/>
          <a:srcRect l="1408" b="7500"/>
          <a:stretch/>
        </p:blipFill>
        <p:spPr>
          <a:xfrm>
            <a:off x="2070100" y="4953000"/>
            <a:ext cx="4445000" cy="939800"/>
          </a:xfrm>
          <a:prstGeom prst="rect">
            <a:avLst/>
          </a:prstGeom>
        </p:spPr>
      </p:pic>
    </p:spTree>
    <p:extLst>
      <p:ext uri="{BB962C8B-B14F-4D97-AF65-F5344CB8AC3E}">
        <p14:creationId xmlns:p14="http://schemas.microsoft.com/office/powerpoint/2010/main" val="69961098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026"/>
          <p:cNvSpPr>
            <a:spLocks noGrp="1" noChangeArrowheads="1"/>
          </p:cNvSpPr>
          <p:nvPr>
            <p:ph type="title"/>
          </p:nvPr>
        </p:nvSpPr>
        <p:spPr>
          <a:xfrm>
            <a:off x="1069975" y="771525"/>
            <a:ext cx="7772400" cy="676275"/>
          </a:xfrm>
        </p:spPr>
        <p:txBody>
          <a:bodyPr/>
          <a:lstStyle/>
          <a:p>
            <a:r>
              <a:rPr lang="en-US" dirty="0">
                <a:latin typeface="Arial" charset="0"/>
                <a:ea typeface="ＭＳ Ｐゴシック" charset="0"/>
                <a:cs typeface="ＭＳ Ｐゴシック" charset="0"/>
              </a:rPr>
              <a:t>Beacon </a:t>
            </a:r>
            <a:r>
              <a:rPr lang="en-US" dirty="0" smtClean="0">
                <a:latin typeface="Arial" charset="0"/>
                <a:ea typeface="ＭＳ Ｐゴシック" charset="0"/>
                <a:cs typeface="ＭＳ Ｐゴシック" charset="0"/>
              </a:rPr>
              <a:t>410A Calibration</a:t>
            </a:r>
            <a:br>
              <a:rPr lang="en-US" dirty="0" smtClean="0">
                <a:latin typeface="Arial" charset="0"/>
                <a:ea typeface="ＭＳ Ｐゴシック" charset="0"/>
                <a:cs typeface="ＭＳ Ｐゴシック" charset="0"/>
              </a:rPr>
            </a:br>
            <a:r>
              <a:rPr lang="en-US" sz="3600" dirty="0" smtClean="0">
                <a:latin typeface="Arial" charset="0"/>
                <a:ea typeface="ＭＳ Ｐゴシック" charset="0"/>
                <a:cs typeface="ＭＳ Ｐゴシック" charset="0"/>
              </a:rPr>
              <a:t>(direct connect sensor)</a:t>
            </a:r>
            <a:r>
              <a:rPr lang="en-US" dirty="0" smtClean="0">
                <a:latin typeface="Arial" charset="0"/>
                <a:ea typeface="ＭＳ Ｐゴシック" charset="0"/>
                <a:cs typeface="ＭＳ Ｐゴシック" charset="0"/>
              </a:rPr>
              <a:t/>
            </a:r>
            <a:br>
              <a:rPr lang="en-US" dirty="0" smtClean="0">
                <a:latin typeface="Arial" charset="0"/>
                <a:ea typeface="ＭＳ Ｐゴシック" charset="0"/>
                <a:cs typeface="ＭＳ Ｐゴシック" charset="0"/>
              </a:rPr>
            </a:br>
            <a:endParaRPr lang="en-US" dirty="0">
              <a:latin typeface="Arial" charset="0"/>
              <a:ea typeface="ＭＳ Ｐゴシック" charset="0"/>
              <a:cs typeface="ＭＳ Ｐゴシック" charset="0"/>
            </a:endParaRPr>
          </a:p>
        </p:txBody>
      </p:sp>
      <p:sp>
        <p:nvSpPr>
          <p:cNvPr id="104450" name="Rectangle 1027"/>
          <p:cNvSpPr>
            <a:spLocks noGrp="1" noChangeArrowheads="1"/>
          </p:cNvSpPr>
          <p:nvPr>
            <p:ph idx="1"/>
          </p:nvPr>
        </p:nvSpPr>
        <p:spPr/>
        <p:txBody>
          <a:bodyPr/>
          <a:lstStyle/>
          <a:p>
            <a:r>
              <a:rPr lang="en-US" sz="2000" dirty="0" smtClean="0"/>
              <a:t>After performing a fresh air adjustment</a:t>
            </a:r>
          </a:p>
          <a:p>
            <a:r>
              <a:rPr lang="en-US" sz="2000" dirty="0" smtClean="0"/>
              <a:t>Press </a:t>
            </a:r>
            <a:r>
              <a:rPr lang="en-US" sz="2000" dirty="0"/>
              <a:t>and release the </a:t>
            </a:r>
            <a:r>
              <a:rPr lang="en-US" sz="2000" b="1" dirty="0"/>
              <a:t>ENTER</a:t>
            </a:r>
            <a:r>
              <a:rPr lang="en-US" sz="2000" dirty="0"/>
              <a:t> button to accept the displayed </a:t>
            </a:r>
            <a:r>
              <a:rPr lang="en-US" sz="2000" dirty="0" smtClean="0"/>
              <a:t>choice of channel </a:t>
            </a:r>
            <a:r>
              <a:rPr lang="en-US" sz="2000" dirty="0"/>
              <a:t>and </a:t>
            </a:r>
            <a:r>
              <a:rPr lang="en-US" sz="2000" dirty="0" smtClean="0"/>
              <a:t>continue with </a:t>
            </a:r>
            <a:r>
              <a:rPr lang="en-US" sz="2000" dirty="0"/>
              <a:t>the gas adjustment. The display will show the calibration gas concentration </a:t>
            </a:r>
            <a:r>
              <a:rPr lang="en-US" sz="2000" dirty="0" smtClean="0"/>
              <a:t>that the </a:t>
            </a:r>
            <a:r>
              <a:rPr lang="en-US" sz="2000" dirty="0"/>
              <a:t>Beacon </a:t>
            </a:r>
            <a:r>
              <a:rPr lang="en-US" sz="2000" dirty="0" smtClean="0"/>
              <a:t>410A </a:t>
            </a:r>
            <a:r>
              <a:rPr lang="en-US" sz="2000" dirty="0"/>
              <a:t>expects you to use for the gas adjustment for the first selected </a:t>
            </a:r>
            <a:r>
              <a:rPr lang="en-US" sz="2000" dirty="0" smtClean="0"/>
              <a:t>direct connect </a:t>
            </a:r>
            <a:r>
              <a:rPr lang="en-US" sz="2000" dirty="0"/>
              <a:t>type channel</a:t>
            </a:r>
            <a:r>
              <a:rPr lang="en-US" sz="2000" dirty="0" smtClean="0"/>
              <a:t>.</a:t>
            </a:r>
          </a:p>
          <a:p>
            <a:r>
              <a:rPr lang="en-US" sz="2000" dirty="0" smtClean="0"/>
              <a:t>Use </a:t>
            </a:r>
            <a:r>
              <a:rPr lang="en-US" sz="2000" dirty="0"/>
              <a:t>the </a:t>
            </a:r>
            <a:r>
              <a:rPr lang="en-US" sz="2000" b="1" dirty="0"/>
              <a:t>UP/YES </a:t>
            </a:r>
            <a:r>
              <a:rPr lang="en-US" sz="2000" dirty="0"/>
              <a:t>and </a:t>
            </a:r>
            <a:r>
              <a:rPr lang="en-US" sz="2000" b="1" dirty="0" smtClean="0"/>
              <a:t>DOWN/</a:t>
            </a:r>
            <a:r>
              <a:rPr lang="en-US" sz="2000" b="1" dirty="0"/>
              <a:t>NO </a:t>
            </a:r>
            <a:r>
              <a:rPr lang="en-US" sz="2000" dirty="0"/>
              <a:t>buttons to make the displayed concentration </a:t>
            </a:r>
            <a:r>
              <a:rPr lang="en-US" sz="2000" dirty="0" smtClean="0"/>
              <a:t>match the </a:t>
            </a:r>
            <a:r>
              <a:rPr lang="en-US" sz="2000" dirty="0"/>
              <a:t>calibration gas concentration, then press and release the </a:t>
            </a:r>
            <a:r>
              <a:rPr lang="en-US" sz="2000" b="1" dirty="0"/>
              <a:t>ENTER</a:t>
            </a:r>
            <a:r>
              <a:rPr lang="en-US" sz="2000" dirty="0"/>
              <a:t> button to </a:t>
            </a:r>
            <a:r>
              <a:rPr lang="en-US" sz="2000" dirty="0" smtClean="0"/>
              <a:t>accept it</a:t>
            </a:r>
            <a:r>
              <a:rPr lang="en-US" sz="2000" dirty="0"/>
              <a:t>. The display will show the expected calibration gas concentration for the </a:t>
            </a:r>
            <a:r>
              <a:rPr lang="en-US" sz="2000" dirty="0" smtClean="0"/>
              <a:t>next selected </a:t>
            </a:r>
            <a:r>
              <a:rPr lang="en-US" sz="2000" dirty="0"/>
              <a:t>direct connect type channel.</a:t>
            </a:r>
          </a:p>
          <a:p>
            <a:r>
              <a:rPr lang="en-US" sz="2000" dirty="0" smtClean="0"/>
              <a:t>Repeat for </a:t>
            </a:r>
            <a:r>
              <a:rPr lang="en-US" sz="2000" dirty="0"/>
              <a:t>each selected direct connect channel. </a:t>
            </a:r>
          </a:p>
        </p:txBody>
      </p:sp>
    </p:spTree>
    <p:extLst>
      <p:ext uri="{BB962C8B-B14F-4D97-AF65-F5344CB8AC3E}">
        <p14:creationId xmlns:p14="http://schemas.microsoft.com/office/powerpoint/2010/main" val="230403602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026"/>
          <p:cNvSpPr>
            <a:spLocks noGrp="1" noChangeArrowheads="1"/>
          </p:cNvSpPr>
          <p:nvPr>
            <p:ph type="title"/>
          </p:nvPr>
        </p:nvSpPr>
        <p:spPr>
          <a:xfrm>
            <a:off x="1069975" y="466725"/>
            <a:ext cx="7772400" cy="676275"/>
          </a:xfrm>
        </p:spPr>
        <p:txBody>
          <a:bodyPr/>
          <a:lstStyle/>
          <a:p>
            <a:r>
              <a:rPr lang="en-US" dirty="0">
                <a:latin typeface="Arial" charset="0"/>
                <a:ea typeface="ＭＳ Ｐゴシック" charset="0"/>
                <a:cs typeface="ＭＳ Ｐゴシック" charset="0"/>
              </a:rPr>
              <a:t>Beacon </a:t>
            </a:r>
            <a:r>
              <a:rPr lang="en-US" dirty="0" smtClean="0">
                <a:latin typeface="Arial" charset="0"/>
                <a:ea typeface="ＭＳ Ｐゴシック" charset="0"/>
                <a:cs typeface="ＭＳ Ｐゴシック" charset="0"/>
              </a:rPr>
              <a:t>410A Calibration</a:t>
            </a:r>
            <a:br>
              <a:rPr lang="en-US" dirty="0" smtClean="0">
                <a:latin typeface="Arial" charset="0"/>
                <a:ea typeface="ＭＳ Ｐゴシック" charset="0"/>
                <a:cs typeface="ＭＳ Ｐゴシック" charset="0"/>
              </a:rPr>
            </a:br>
            <a:r>
              <a:rPr lang="en-US" sz="2800" dirty="0">
                <a:latin typeface="Arial" charset="0"/>
                <a:ea typeface="ＭＳ Ｐゴシック" charset="0"/>
                <a:cs typeface="ＭＳ Ｐゴシック" charset="0"/>
              </a:rPr>
              <a:t>(Calibrating a 4-20 mA detector head)</a:t>
            </a:r>
            <a:r>
              <a:rPr lang="en-US" sz="2800" dirty="0" smtClean="0">
                <a:latin typeface="Arial" charset="0"/>
                <a:ea typeface="ＭＳ Ｐゴシック" charset="0"/>
                <a:cs typeface="ＭＳ Ｐゴシック" charset="0"/>
              </a:rPr>
              <a:t/>
            </a:r>
            <a:br>
              <a:rPr lang="en-US" sz="2800" dirty="0" smtClean="0">
                <a:latin typeface="Arial" charset="0"/>
                <a:ea typeface="ＭＳ Ｐゴシック" charset="0"/>
                <a:cs typeface="ＭＳ Ｐゴシック" charset="0"/>
              </a:rPr>
            </a:br>
            <a:endParaRPr lang="en-US" sz="2800" dirty="0">
              <a:latin typeface="Arial" charset="0"/>
              <a:ea typeface="ＭＳ Ｐゴシック" charset="0"/>
              <a:cs typeface="ＭＳ Ｐゴシック" charset="0"/>
            </a:endParaRPr>
          </a:p>
        </p:txBody>
      </p:sp>
      <p:sp>
        <p:nvSpPr>
          <p:cNvPr id="104450" name="Rectangle 1027"/>
          <p:cNvSpPr>
            <a:spLocks noGrp="1" noChangeArrowheads="1"/>
          </p:cNvSpPr>
          <p:nvPr>
            <p:ph idx="1"/>
          </p:nvPr>
        </p:nvSpPr>
        <p:spPr/>
        <p:txBody>
          <a:bodyPr/>
          <a:lstStyle/>
          <a:p>
            <a:pPr marL="0" indent="0">
              <a:buNone/>
            </a:pPr>
            <a:r>
              <a:rPr lang="en-US" sz="2000" b="1" dirty="0" smtClean="0"/>
              <a:t>If </a:t>
            </a:r>
            <a:r>
              <a:rPr lang="en-US" sz="2000" b="1" dirty="0"/>
              <a:t>any of the displayed channels is a 4 - 20 mA type detector head, the gas name </a:t>
            </a:r>
            <a:r>
              <a:rPr lang="en-US" sz="2000" b="1" dirty="0" smtClean="0"/>
              <a:t>and concentration </a:t>
            </a:r>
            <a:r>
              <a:rPr lang="en-US" sz="2000" b="1" dirty="0"/>
              <a:t>will alternate with CAL at </a:t>
            </a:r>
            <a:r>
              <a:rPr lang="en-US" sz="2000" b="1" dirty="0" smtClean="0"/>
              <a:t>AMP.</a:t>
            </a:r>
          </a:p>
          <a:p>
            <a:pPr marL="0" indent="0">
              <a:buNone/>
            </a:pPr>
            <a:r>
              <a:rPr lang="en-US" sz="2000" dirty="0" smtClean="0"/>
              <a:t>For </a:t>
            </a:r>
            <a:r>
              <a:rPr lang="en-US" sz="2000" dirty="0"/>
              <a:t>a 4 - 20 mA type detector head, adjust the detector head’s gas response at </a:t>
            </a:r>
            <a:r>
              <a:rPr lang="en-US" sz="2000" dirty="0" smtClean="0"/>
              <a:t>the detector </a:t>
            </a:r>
            <a:r>
              <a:rPr lang="en-US" sz="2000" dirty="0"/>
              <a:t>head</a:t>
            </a:r>
            <a:r>
              <a:rPr lang="en-US" sz="2000" dirty="0" smtClean="0"/>
              <a:t>.</a:t>
            </a:r>
            <a:br>
              <a:rPr lang="en-US" sz="2000" dirty="0" smtClean="0"/>
            </a:br>
            <a:endParaRPr lang="en-US" sz="2000" dirty="0" smtClean="0"/>
          </a:p>
          <a:p>
            <a:pPr lvl="0">
              <a:buFont typeface="+mj-lt"/>
              <a:buAutoNum type="arabicPeriod"/>
            </a:pPr>
            <a:r>
              <a:rPr lang="en-US" sz="2000" dirty="0" smtClean="0"/>
              <a:t>Verify </a:t>
            </a:r>
            <a:r>
              <a:rPr lang="en-US" sz="2000" dirty="0"/>
              <a:t>that the detector head is in a fresh-air environment. (If necessary, use a zero-emission air cylinder, also known as zero air, to introduce a fresh-air sample when adjusting the zero reading below.)</a:t>
            </a:r>
          </a:p>
          <a:p>
            <a:pPr lvl="0">
              <a:buFont typeface="+mj-lt"/>
              <a:buAutoNum type="arabicPeriod"/>
            </a:pPr>
            <a:r>
              <a:rPr lang="en-US" sz="2000" dirty="0"/>
              <a:t>Adjust the detector head’s zero (fresh air reading for oxygen) reading. See the detector head’s instruction manual for instructions on how to adjust the zero reading (fresh air reading for oxygen)</a:t>
            </a:r>
            <a:r>
              <a:rPr lang="en-US" sz="2000" dirty="0" smtClean="0"/>
              <a:t>.</a:t>
            </a:r>
            <a:endParaRPr lang="en-US" sz="2000" dirty="0"/>
          </a:p>
        </p:txBody>
      </p:sp>
    </p:spTree>
    <p:extLst>
      <p:ext uri="{BB962C8B-B14F-4D97-AF65-F5344CB8AC3E}">
        <p14:creationId xmlns:p14="http://schemas.microsoft.com/office/powerpoint/2010/main" val="174066504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026"/>
          <p:cNvSpPr>
            <a:spLocks noGrp="1" noChangeArrowheads="1"/>
          </p:cNvSpPr>
          <p:nvPr>
            <p:ph type="title"/>
          </p:nvPr>
        </p:nvSpPr>
        <p:spPr>
          <a:xfrm>
            <a:off x="1069975" y="466725"/>
            <a:ext cx="7772400" cy="676275"/>
          </a:xfrm>
        </p:spPr>
        <p:txBody>
          <a:bodyPr/>
          <a:lstStyle/>
          <a:p>
            <a:r>
              <a:rPr lang="en-US" dirty="0">
                <a:latin typeface="Arial" charset="0"/>
                <a:ea typeface="ＭＳ Ｐゴシック" charset="0"/>
                <a:cs typeface="ＭＳ Ｐゴシック" charset="0"/>
              </a:rPr>
              <a:t>Beacon </a:t>
            </a:r>
            <a:r>
              <a:rPr lang="en-US" dirty="0" smtClean="0">
                <a:latin typeface="Arial" charset="0"/>
                <a:ea typeface="ＭＳ Ｐゴシック" charset="0"/>
                <a:cs typeface="ＭＳ Ｐゴシック" charset="0"/>
              </a:rPr>
              <a:t>410A Calibration</a:t>
            </a:r>
            <a:br>
              <a:rPr lang="en-US" dirty="0" smtClean="0">
                <a:latin typeface="Arial" charset="0"/>
                <a:ea typeface="ＭＳ Ｐゴシック" charset="0"/>
                <a:cs typeface="ＭＳ Ｐゴシック" charset="0"/>
              </a:rPr>
            </a:br>
            <a:r>
              <a:rPr lang="en-US" sz="2800" dirty="0">
                <a:latin typeface="Arial" charset="0"/>
                <a:ea typeface="ＭＳ Ｐゴシック" charset="0"/>
                <a:cs typeface="ＭＳ Ｐゴシック" charset="0"/>
              </a:rPr>
              <a:t>(Calibrating a 4-20 mA detector head)</a:t>
            </a:r>
            <a:r>
              <a:rPr lang="en-US" sz="2800" dirty="0" smtClean="0">
                <a:latin typeface="Arial" charset="0"/>
                <a:ea typeface="ＭＳ Ｐゴシック" charset="0"/>
                <a:cs typeface="ＭＳ Ｐゴシック" charset="0"/>
              </a:rPr>
              <a:t/>
            </a:r>
            <a:br>
              <a:rPr lang="en-US" sz="2800" dirty="0" smtClean="0">
                <a:latin typeface="Arial" charset="0"/>
                <a:ea typeface="ＭＳ Ｐゴシック" charset="0"/>
                <a:cs typeface="ＭＳ Ｐゴシック" charset="0"/>
              </a:rPr>
            </a:br>
            <a:endParaRPr lang="en-US" sz="2800" dirty="0">
              <a:latin typeface="Arial" charset="0"/>
              <a:ea typeface="ＭＳ Ｐゴシック" charset="0"/>
              <a:cs typeface="ＭＳ Ｐゴシック" charset="0"/>
            </a:endParaRPr>
          </a:p>
        </p:txBody>
      </p:sp>
      <p:sp>
        <p:nvSpPr>
          <p:cNvPr id="104450" name="Rectangle 1027"/>
          <p:cNvSpPr>
            <a:spLocks noGrp="1" noChangeArrowheads="1"/>
          </p:cNvSpPr>
          <p:nvPr>
            <p:ph idx="1"/>
          </p:nvPr>
        </p:nvSpPr>
        <p:spPr/>
        <p:txBody>
          <a:bodyPr/>
          <a:lstStyle/>
          <a:p>
            <a:pPr lvl="0">
              <a:buFont typeface="+mj-lt"/>
              <a:buAutoNum type="arabicPeriod" startAt="3"/>
            </a:pPr>
            <a:r>
              <a:rPr lang="en-US" sz="2000" dirty="0" smtClean="0"/>
              <a:t>Apply </a:t>
            </a:r>
            <a:r>
              <a:rPr lang="en-US" sz="2000" dirty="0"/>
              <a:t>calibration gas to the detector head’s detector and adjust the detector head’s span reading (zero reading for oxygen). See the detector head’s instruction manual for instructions on how to adjust the span (zero reading for oxygen) reading.</a:t>
            </a:r>
          </a:p>
          <a:p>
            <a:pPr lvl="0">
              <a:buFont typeface="+mj-lt"/>
              <a:buAutoNum type="arabicPeriod" startAt="3"/>
            </a:pPr>
            <a:r>
              <a:rPr lang="en-US" sz="2000" dirty="0"/>
              <a:t>Press the </a:t>
            </a:r>
            <a:r>
              <a:rPr lang="en-US" sz="2000" b="1" dirty="0"/>
              <a:t>ENTER</a:t>
            </a:r>
            <a:r>
              <a:rPr lang="en-US" sz="2000" dirty="0"/>
              <a:t> button to indicate that you are done calibrating.</a:t>
            </a:r>
            <a:endParaRPr lang="en-US" sz="1600" dirty="0"/>
          </a:p>
          <a:p>
            <a:endParaRPr lang="en-US" sz="2400" dirty="0" smtClean="0"/>
          </a:p>
          <a:p>
            <a:endParaRPr lang="en-US" sz="2400" dirty="0"/>
          </a:p>
        </p:txBody>
      </p:sp>
    </p:spTree>
    <p:extLst>
      <p:ext uri="{BB962C8B-B14F-4D97-AF65-F5344CB8AC3E}">
        <p14:creationId xmlns:p14="http://schemas.microsoft.com/office/powerpoint/2010/main" val="363359261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Configuration Menu</a:t>
            </a:r>
            <a:endParaRPr lang="en-US" dirty="0"/>
          </a:p>
        </p:txBody>
      </p:sp>
      <p:pic>
        <p:nvPicPr>
          <p:cNvPr id="9" name="Content Placeholder 8" descr="Config Menu.jpg"/>
          <p:cNvPicPr>
            <a:picLocks noGrp="1" noChangeAspect="1"/>
          </p:cNvPicPr>
          <p:nvPr>
            <p:ph sz="half" idx="1"/>
          </p:nvPr>
        </p:nvPicPr>
        <p:blipFill>
          <a:blip r:embed="rId2">
            <a:extLst>
              <a:ext uri="{28A0092B-C50C-407E-A947-70E740481C1C}">
                <a14:useLocalDpi xmlns:a14="http://schemas.microsoft.com/office/drawing/2010/main" val="0"/>
              </a:ext>
            </a:extLst>
          </a:blip>
          <a:srcRect t="-24712" b="-24712"/>
          <a:stretch>
            <a:fillRect/>
          </a:stretch>
        </p:blipFill>
        <p:spPr>
          <a:xfrm>
            <a:off x="533400" y="914400"/>
            <a:ext cx="4038600" cy="4525963"/>
          </a:xfrm>
        </p:spPr>
      </p:pic>
      <p:sp>
        <p:nvSpPr>
          <p:cNvPr id="8" name="Content Placeholder 7"/>
          <p:cNvSpPr>
            <a:spLocks noGrp="1"/>
          </p:cNvSpPr>
          <p:nvPr>
            <p:ph sz="half" idx="2"/>
          </p:nvPr>
        </p:nvSpPr>
        <p:spPr/>
        <p:txBody>
          <a:bodyPr/>
          <a:lstStyle/>
          <a:p>
            <a:r>
              <a:rPr lang="en-US" dirty="0" smtClean="0"/>
              <a:t>Press the </a:t>
            </a:r>
            <a:r>
              <a:rPr lang="en-US" b="1" dirty="0" smtClean="0"/>
              <a:t>ESCAPE</a:t>
            </a:r>
            <a:r>
              <a:rPr lang="en-US" dirty="0" smtClean="0"/>
              <a:t> and </a:t>
            </a:r>
            <a:r>
              <a:rPr lang="en-US" b="1" dirty="0" smtClean="0"/>
              <a:t>ENTER</a:t>
            </a:r>
            <a:r>
              <a:rPr lang="en-US" dirty="0" smtClean="0"/>
              <a:t> buttons to enter into Configuration menu.</a:t>
            </a:r>
            <a:endParaRPr lang="en-US" dirty="0"/>
          </a:p>
          <a:p>
            <a:r>
              <a:rPr lang="en-US" dirty="0" smtClean="0"/>
              <a:t>Press </a:t>
            </a:r>
            <a:r>
              <a:rPr lang="en-US" b="1" dirty="0" smtClean="0"/>
              <a:t>YES</a:t>
            </a:r>
            <a:r>
              <a:rPr lang="en-US" dirty="0" smtClean="0"/>
              <a:t> to continue.</a:t>
            </a: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406465815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 Menu</a:t>
            </a:r>
            <a:endParaRPr lang="en-US" dirty="0"/>
          </a:p>
        </p:txBody>
      </p:sp>
      <p:sp>
        <p:nvSpPr>
          <p:cNvPr id="3" name="Content Placeholder 2"/>
          <p:cNvSpPr>
            <a:spLocks noGrp="1"/>
          </p:cNvSpPr>
          <p:nvPr>
            <p:ph sz="half" idx="1"/>
          </p:nvPr>
        </p:nvSpPr>
        <p:spPr/>
        <p:txBody>
          <a:bodyPr/>
          <a:lstStyle/>
          <a:p>
            <a:r>
              <a:rPr lang="en-US" dirty="0" smtClean="0"/>
              <a:t>Select the channel you would like to view.</a:t>
            </a:r>
          </a:p>
          <a:p>
            <a:r>
              <a:rPr lang="en-US" dirty="0" smtClean="0"/>
              <a:t>You can make the channel ACTIVE.</a:t>
            </a: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pic>
        <p:nvPicPr>
          <p:cNvPr id="8" name="Content Placeholder 7" descr="Channel Active.jpg"/>
          <p:cNvPicPr>
            <a:picLocks noGrp="1" noChangeAspect="1"/>
          </p:cNvPicPr>
          <p:nvPr>
            <p:ph sz="half" idx="2"/>
          </p:nvPr>
        </p:nvPicPr>
        <p:blipFill>
          <a:blip r:embed="rId2">
            <a:extLst>
              <a:ext uri="{28A0092B-C50C-407E-A947-70E740481C1C}">
                <a14:useLocalDpi xmlns:a14="http://schemas.microsoft.com/office/drawing/2010/main" val="0"/>
              </a:ext>
            </a:extLst>
          </a:blip>
          <a:srcRect t="-24712" b="-24712"/>
          <a:stretch>
            <a:fillRect/>
          </a:stretch>
        </p:blipFill>
        <p:spPr>
          <a:xfrm>
            <a:off x="4648200" y="990600"/>
            <a:ext cx="4038600" cy="4525963"/>
          </a:xfrm>
        </p:spPr>
      </p:pic>
    </p:spTree>
    <p:extLst>
      <p:ext uri="{BB962C8B-B14F-4D97-AF65-F5344CB8AC3E}">
        <p14:creationId xmlns:p14="http://schemas.microsoft.com/office/powerpoint/2010/main" val="43882045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 Menu</a:t>
            </a:r>
            <a:endParaRPr lang="en-US" dirty="0"/>
          </a:p>
        </p:txBody>
      </p:sp>
      <p:sp>
        <p:nvSpPr>
          <p:cNvPr id="3" name="Content Placeholder 2"/>
          <p:cNvSpPr>
            <a:spLocks noGrp="1"/>
          </p:cNvSpPr>
          <p:nvPr>
            <p:ph sz="half" idx="1"/>
          </p:nvPr>
        </p:nvSpPr>
        <p:spPr/>
        <p:txBody>
          <a:bodyPr/>
          <a:lstStyle/>
          <a:p>
            <a:r>
              <a:rPr lang="en-US" dirty="0" smtClean="0"/>
              <a:t>If ACTIVE is selected, you can step through all parameters for this channel using the </a:t>
            </a:r>
            <a:r>
              <a:rPr lang="en-US" b="1" dirty="0" smtClean="0"/>
              <a:t>ENTER</a:t>
            </a:r>
            <a:r>
              <a:rPr lang="en-US" dirty="0" smtClean="0"/>
              <a:t> button.</a:t>
            </a:r>
          </a:p>
          <a:p>
            <a:r>
              <a:rPr lang="en-US" dirty="0" smtClean="0"/>
              <a:t>Adjust parameters using the </a:t>
            </a:r>
            <a:r>
              <a:rPr lang="en-US" b="1" dirty="0" smtClean="0"/>
              <a:t>UP</a:t>
            </a:r>
            <a:r>
              <a:rPr lang="en-US" dirty="0" smtClean="0"/>
              <a:t> or </a:t>
            </a:r>
            <a:r>
              <a:rPr lang="en-US" b="1" dirty="0" smtClean="0"/>
              <a:t>DOWN</a:t>
            </a:r>
            <a:r>
              <a:rPr lang="en-US" dirty="0" smtClean="0"/>
              <a:t> button</a:t>
            </a:r>
            <a:endParaRPr lang="en-US" dirty="0"/>
          </a:p>
        </p:txBody>
      </p:sp>
      <p:pic>
        <p:nvPicPr>
          <p:cNvPr id="6" name="Content Placeholder 5" descr="Channel Parameters.jpg"/>
          <p:cNvPicPr>
            <a:picLocks noGrp="1" noChangeAspect="1"/>
          </p:cNvPicPr>
          <p:nvPr>
            <p:ph sz="half" idx="2"/>
          </p:nvPr>
        </p:nvPicPr>
        <p:blipFill>
          <a:blip r:embed="rId2">
            <a:extLst>
              <a:ext uri="{28A0092B-C50C-407E-A947-70E740481C1C}">
                <a14:useLocalDpi xmlns:a14="http://schemas.microsoft.com/office/drawing/2010/main" val="0"/>
              </a:ext>
            </a:extLst>
          </a:blip>
          <a:srcRect t="-24712" b="-24712"/>
          <a:stretch>
            <a:fillRect/>
          </a:stretch>
        </p:blipFill>
        <p:spPr>
          <a:xfrm>
            <a:off x="4800600" y="1066800"/>
            <a:ext cx="4038600" cy="4525963"/>
          </a:xfrm>
        </p:spPr>
      </p:pic>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117704061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 Parameters</a:t>
            </a:r>
            <a:endParaRPr lang="en-US" dirty="0"/>
          </a:p>
        </p:txBody>
      </p:sp>
      <p:sp>
        <p:nvSpPr>
          <p:cNvPr id="3" name="Content Placeholder 2"/>
          <p:cNvSpPr>
            <a:spLocks noGrp="1"/>
          </p:cNvSpPr>
          <p:nvPr>
            <p:ph sz="half" idx="1"/>
          </p:nvPr>
        </p:nvSpPr>
        <p:spPr/>
        <p:txBody>
          <a:bodyPr/>
          <a:lstStyle/>
          <a:p>
            <a:r>
              <a:rPr lang="en-US" dirty="0" smtClean="0"/>
              <a:t>Parameters include:</a:t>
            </a:r>
          </a:p>
          <a:p>
            <a:pPr lvl="1"/>
            <a:r>
              <a:rPr lang="en-US" dirty="0" smtClean="0"/>
              <a:t>Alarm 1 </a:t>
            </a:r>
          </a:p>
          <a:p>
            <a:pPr lvl="2"/>
            <a:r>
              <a:rPr lang="en-US" dirty="0" smtClean="0"/>
              <a:t>Alarm 1 LEVEL</a:t>
            </a:r>
          </a:p>
          <a:p>
            <a:pPr lvl="2"/>
            <a:r>
              <a:rPr lang="en-US" dirty="0" smtClean="0"/>
              <a:t>Alarm 1 INC/DEC</a:t>
            </a:r>
          </a:p>
          <a:p>
            <a:pPr lvl="2"/>
            <a:r>
              <a:rPr lang="en-US" dirty="0" smtClean="0"/>
              <a:t>Alarm 1 LATCHING</a:t>
            </a:r>
          </a:p>
          <a:p>
            <a:pPr lvl="2"/>
            <a:r>
              <a:rPr lang="en-US" dirty="0" smtClean="0"/>
              <a:t>Alarm 1 ON DELAY</a:t>
            </a:r>
          </a:p>
          <a:p>
            <a:pPr lvl="1"/>
            <a:r>
              <a:rPr lang="en-US" dirty="0" smtClean="0"/>
              <a:t>ALARM 2 </a:t>
            </a:r>
          </a:p>
          <a:p>
            <a:pPr lvl="2"/>
            <a:r>
              <a:rPr lang="en-US" dirty="0" smtClean="0"/>
              <a:t>Alarm 2 LEVEL</a:t>
            </a:r>
          </a:p>
          <a:p>
            <a:pPr lvl="2"/>
            <a:r>
              <a:rPr lang="en-US" dirty="0" smtClean="0"/>
              <a:t>Alarm 2 </a:t>
            </a:r>
            <a:r>
              <a:rPr lang="en-US" dirty="0"/>
              <a:t>INC/DEC</a:t>
            </a:r>
          </a:p>
          <a:p>
            <a:pPr lvl="2"/>
            <a:r>
              <a:rPr lang="en-US" dirty="0"/>
              <a:t>Alarm </a:t>
            </a:r>
            <a:r>
              <a:rPr lang="en-US" dirty="0" smtClean="0"/>
              <a:t>2 </a:t>
            </a:r>
            <a:r>
              <a:rPr lang="en-US" dirty="0"/>
              <a:t>LATCHING</a:t>
            </a:r>
          </a:p>
          <a:p>
            <a:pPr lvl="2"/>
            <a:r>
              <a:rPr lang="en-US" dirty="0"/>
              <a:t>Alarm </a:t>
            </a:r>
            <a:r>
              <a:rPr lang="en-US" dirty="0" smtClean="0"/>
              <a:t>2 </a:t>
            </a:r>
            <a:r>
              <a:rPr lang="en-US" dirty="0"/>
              <a:t>ON DELAY</a:t>
            </a:r>
          </a:p>
          <a:p>
            <a:pPr lvl="1"/>
            <a:endParaRPr lang="en-US" dirty="0" smtClean="0"/>
          </a:p>
          <a:p>
            <a:pPr lvl="1"/>
            <a:endParaRPr lang="en-US" dirty="0" smtClean="0"/>
          </a:p>
          <a:p>
            <a:pPr lvl="1"/>
            <a:endParaRPr lang="en-US" dirty="0"/>
          </a:p>
        </p:txBody>
      </p:sp>
      <p:sp>
        <p:nvSpPr>
          <p:cNvPr id="4" name="Content Placeholder 3"/>
          <p:cNvSpPr>
            <a:spLocks noGrp="1"/>
          </p:cNvSpPr>
          <p:nvPr>
            <p:ph sz="half" idx="2"/>
          </p:nvPr>
        </p:nvSpPr>
        <p:spPr/>
        <p:txBody>
          <a:bodyPr/>
          <a:lstStyle/>
          <a:p>
            <a:pPr lvl="1"/>
            <a:r>
              <a:rPr lang="en-US" dirty="0" smtClean="0"/>
              <a:t>Alarm 3 </a:t>
            </a:r>
          </a:p>
          <a:p>
            <a:pPr lvl="2"/>
            <a:r>
              <a:rPr lang="en-US" dirty="0" smtClean="0"/>
              <a:t>Alarm 3 LEVEL</a:t>
            </a:r>
          </a:p>
          <a:p>
            <a:pPr lvl="2"/>
            <a:r>
              <a:rPr lang="en-US" dirty="0" smtClean="0"/>
              <a:t>Alarm 3 INC/DEC</a:t>
            </a:r>
          </a:p>
          <a:p>
            <a:pPr lvl="2"/>
            <a:r>
              <a:rPr lang="en-US" dirty="0" smtClean="0"/>
              <a:t>Alarm 3 LATCHING</a:t>
            </a:r>
          </a:p>
          <a:p>
            <a:pPr lvl="2"/>
            <a:r>
              <a:rPr lang="en-US" dirty="0" smtClean="0"/>
              <a:t>Alarm 3 ON DELAY</a:t>
            </a:r>
          </a:p>
          <a:p>
            <a:pPr lvl="1"/>
            <a:r>
              <a:rPr lang="en-US" dirty="0" smtClean="0"/>
              <a:t>Relay 1 Assignment Alarm 1</a:t>
            </a:r>
          </a:p>
          <a:p>
            <a:pPr lvl="1"/>
            <a:r>
              <a:rPr lang="en-US" dirty="0" smtClean="0"/>
              <a:t>Relay 2 Assignment Alarm 2</a:t>
            </a:r>
          </a:p>
          <a:p>
            <a:pPr lvl="1"/>
            <a:r>
              <a:rPr lang="en-US" dirty="0" smtClean="0"/>
              <a:t>Noise Filter</a:t>
            </a:r>
          </a:p>
          <a:p>
            <a:pPr lvl="1"/>
            <a:r>
              <a:rPr lang="en-US" dirty="0" err="1" smtClean="0"/>
              <a:t>Deadband</a:t>
            </a:r>
            <a:endParaRPr lang="en-US" dirty="0" smtClean="0"/>
          </a:p>
        </p:txBody>
      </p:sp>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65375693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 Mode</a:t>
            </a:r>
            <a:endParaRPr lang="en-US" dirty="0"/>
          </a:p>
        </p:txBody>
      </p:sp>
      <p:sp>
        <p:nvSpPr>
          <p:cNvPr id="3" name="Content Placeholder 2"/>
          <p:cNvSpPr>
            <a:spLocks noGrp="1"/>
          </p:cNvSpPr>
          <p:nvPr>
            <p:ph sz="half" idx="1"/>
          </p:nvPr>
        </p:nvSpPr>
        <p:spPr/>
        <p:txBody>
          <a:bodyPr/>
          <a:lstStyle/>
          <a:p>
            <a:r>
              <a:rPr lang="en-US" dirty="0" smtClean="0"/>
              <a:t>Channel can be placed in STANDBY mode.</a:t>
            </a:r>
          </a:p>
          <a:p>
            <a:r>
              <a:rPr lang="en-US" dirty="0" smtClean="0"/>
              <a:t>All alarms are off line for this channel.</a:t>
            </a:r>
          </a:p>
          <a:p>
            <a:r>
              <a:rPr lang="en-US" dirty="0" smtClean="0"/>
              <a:t>Sensor may be attached but not active.</a:t>
            </a:r>
            <a:endParaRPr lang="en-US" dirty="0"/>
          </a:p>
        </p:txBody>
      </p:sp>
      <p:pic>
        <p:nvPicPr>
          <p:cNvPr id="6" name="Content Placeholder 5" descr="Channel Standby.jpg"/>
          <p:cNvPicPr>
            <a:picLocks noGrp="1" noChangeAspect="1"/>
          </p:cNvPicPr>
          <p:nvPr>
            <p:ph sz="half" idx="2"/>
          </p:nvPr>
        </p:nvPicPr>
        <p:blipFill>
          <a:blip r:embed="rId2">
            <a:extLst>
              <a:ext uri="{28A0092B-C50C-407E-A947-70E740481C1C}">
                <a14:useLocalDpi xmlns:a14="http://schemas.microsoft.com/office/drawing/2010/main" val="0"/>
              </a:ext>
            </a:extLst>
          </a:blip>
          <a:srcRect t="-24712" b="-24712"/>
          <a:stretch>
            <a:fillRect/>
          </a:stretch>
        </p:blipFill>
        <p:spPr>
          <a:xfrm>
            <a:off x="4648200" y="1066800"/>
            <a:ext cx="4038600" cy="4525963"/>
          </a:xfrm>
        </p:spPr>
      </p:pic>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199055804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 Mode</a:t>
            </a:r>
            <a:endParaRPr lang="en-US" dirty="0"/>
          </a:p>
        </p:txBody>
      </p:sp>
      <p:pic>
        <p:nvPicPr>
          <p:cNvPr id="6" name="Content Placeholder 5" descr="Channel Not Used.jpg"/>
          <p:cNvPicPr>
            <a:picLocks noGrp="1" noChangeAspect="1"/>
          </p:cNvPicPr>
          <p:nvPr>
            <p:ph sz="half" idx="1"/>
          </p:nvPr>
        </p:nvPicPr>
        <p:blipFill>
          <a:blip r:embed="rId2">
            <a:extLst>
              <a:ext uri="{28A0092B-C50C-407E-A947-70E740481C1C}">
                <a14:useLocalDpi xmlns:a14="http://schemas.microsoft.com/office/drawing/2010/main" val="0"/>
              </a:ext>
            </a:extLst>
          </a:blip>
          <a:srcRect t="-24712" b="-24712"/>
          <a:stretch>
            <a:fillRect/>
          </a:stretch>
        </p:blipFill>
        <p:spPr>
          <a:xfrm>
            <a:off x="457200" y="1036637"/>
            <a:ext cx="4038600" cy="4525963"/>
          </a:xfrm>
        </p:spPr>
      </p:pic>
      <p:sp>
        <p:nvSpPr>
          <p:cNvPr id="4" name="Content Placeholder 3"/>
          <p:cNvSpPr>
            <a:spLocks noGrp="1"/>
          </p:cNvSpPr>
          <p:nvPr>
            <p:ph sz="half" idx="2"/>
          </p:nvPr>
        </p:nvSpPr>
        <p:spPr/>
        <p:txBody>
          <a:bodyPr/>
          <a:lstStyle/>
          <a:p>
            <a:r>
              <a:rPr lang="en-US" dirty="0" smtClean="0"/>
              <a:t>The channel can be set to </a:t>
            </a:r>
            <a:r>
              <a:rPr lang="en-US" i="1" dirty="0" smtClean="0"/>
              <a:t>NOT USED</a:t>
            </a:r>
            <a:r>
              <a:rPr lang="en-US" dirty="0" smtClean="0"/>
              <a:t>.</a:t>
            </a:r>
          </a:p>
          <a:p>
            <a:r>
              <a:rPr lang="en-US" dirty="0" smtClean="0"/>
              <a:t>No sensor or transmitter would be wired to the panel.</a:t>
            </a: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198166372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Global Menu</a:t>
            </a:r>
            <a:endParaRPr lang="en-US" dirty="0"/>
          </a:p>
        </p:txBody>
      </p:sp>
      <p:sp>
        <p:nvSpPr>
          <p:cNvPr id="3" name="Content Placeholder 2"/>
          <p:cNvSpPr>
            <a:spLocks noGrp="1"/>
          </p:cNvSpPr>
          <p:nvPr>
            <p:ph idx="1"/>
          </p:nvPr>
        </p:nvSpPr>
        <p:spPr>
          <a:xfrm>
            <a:off x="457200" y="1600200"/>
            <a:ext cx="3505200" cy="4525963"/>
          </a:xfrm>
        </p:spPr>
        <p:txBody>
          <a:bodyPr/>
          <a:lstStyle/>
          <a:p>
            <a:r>
              <a:rPr lang="en-US" dirty="0" smtClean="0"/>
              <a:t>Press and hold the </a:t>
            </a:r>
            <a:r>
              <a:rPr lang="en-US" b="1" dirty="0" smtClean="0"/>
              <a:t>ESCAPE</a:t>
            </a:r>
            <a:r>
              <a:rPr lang="en-US" dirty="0" smtClean="0"/>
              <a:t> and </a:t>
            </a:r>
            <a:r>
              <a:rPr lang="en-US" b="1" dirty="0" smtClean="0"/>
              <a:t>UP/YES </a:t>
            </a:r>
            <a:r>
              <a:rPr lang="en-US" dirty="0" smtClean="0"/>
              <a:t>buttons to enter into the global menu.</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pic>
        <p:nvPicPr>
          <p:cNvPr id="5" name="Picture 4" descr="B410_Global Menu.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1676400"/>
            <a:ext cx="4583289" cy="2578100"/>
          </a:xfrm>
          <a:prstGeom prst="rect">
            <a:avLst/>
          </a:prstGeom>
        </p:spPr>
      </p:pic>
    </p:spTree>
    <p:extLst>
      <p:ext uri="{BB962C8B-B14F-4D97-AF65-F5344CB8AC3E}">
        <p14:creationId xmlns:p14="http://schemas.microsoft.com/office/powerpoint/2010/main" val="228807909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Menu Settings</a:t>
            </a:r>
            <a:endParaRPr lang="en-US" dirty="0"/>
          </a:p>
        </p:txBody>
      </p:sp>
      <p:sp>
        <p:nvSpPr>
          <p:cNvPr id="3" name="Content Placeholder 2"/>
          <p:cNvSpPr>
            <a:spLocks noGrp="1"/>
          </p:cNvSpPr>
          <p:nvPr>
            <p:ph sz="half" idx="1"/>
          </p:nvPr>
        </p:nvSpPr>
        <p:spPr/>
        <p:txBody>
          <a:bodyPr/>
          <a:lstStyle/>
          <a:p>
            <a:r>
              <a:rPr lang="en-US" dirty="0" smtClean="0"/>
              <a:t>Strobe </a:t>
            </a:r>
          </a:p>
          <a:p>
            <a:pPr lvl="1"/>
            <a:r>
              <a:rPr lang="en-US" dirty="0" smtClean="0"/>
              <a:t>No Strobe Installed</a:t>
            </a:r>
          </a:p>
          <a:p>
            <a:pPr lvl="1"/>
            <a:r>
              <a:rPr lang="en-US" dirty="0" smtClean="0"/>
              <a:t>Strobe Installed</a:t>
            </a:r>
          </a:p>
          <a:p>
            <a:r>
              <a:rPr lang="en-US" dirty="0" smtClean="0"/>
              <a:t>Normal Relay States:</a:t>
            </a:r>
          </a:p>
          <a:p>
            <a:pPr lvl="1"/>
            <a:r>
              <a:rPr lang="en-US" dirty="0" smtClean="0"/>
              <a:t>Norm DE-ENERGIZED</a:t>
            </a:r>
          </a:p>
          <a:p>
            <a:pPr lvl="1"/>
            <a:r>
              <a:rPr lang="en-US" dirty="0" smtClean="0"/>
              <a:t>Norm ENERGIZED</a:t>
            </a:r>
          </a:p>
          <a:p>
            <a:pPr lvl="1"/>
            <a:endParaRPr lang="en-US" dirty="0" smtClean="0"/>
          </a:p>
          <a:p>
            <a:pPr lvl="1"/>
            <a:endParaRPr lang="en-US" dirty="0"/>
          </a:p>
        </p:txBody>
      </p:sp>
      <p:sp>
        <p:nvSpPr>
          <p:cNvPr id="5" name="Content Placeholder 4"/>
          <p:cNvSpPr>
            <a:spLocks noGrp="1"/>
          </p:cNvSpPr>
          <p:nvPr>
            <p:ph sz="half" idx="2"/>
          </p:nvPr>
        </p:nvSpPr>
        <p:spPr/>
        <p:txBody>
          <a:bodyPr/>
          <a:lstStyle/>
          <a:p>
            <a:r>
              <a:rPr lang="en-US" dirty="0" smtClean="0"/>
              <a:t>Relays ABCD Used As:</a:t>
            </a:r>
          </a:p>
          <a:p>
            <a:pPr lvl="1"/>
            <a:r>
              <a:rPr lang="en-US" dirty="0" smtClean="0"/>
              <a:t>Common Alarm Relays</a:t>
            </a:r>
          </a:p>
          <a:p>
            <a:pPr lvl="1"/>
            <a:r>
              <a:rPr lang="en-US" dirty="0" smtClean="0"/>
              <a:t>Channel Alarm Relays</a:t>
            </a:r>
          </a:p>
          <a:p>
            <a:r>
              <a:rPr lang="en-US" dirty="0" smtClean="0"/>
              <a:t>Buzzer Silence</a:t>
            </a:r>
          </a:p>
          <a:p>
            <a:pPr lvl="1"/>
            <a:r>
              <a:rPr lang="en-US" dirty="0" smtClean="0"/>
              <a:t>Can Silence Buzzer</a:t>
            </a:r>
          </a:p>
          <a:p>
            <a:pPr lvl="1"/>
            <a:r>
              <a:rPr lang="en-US" dirty="0" smtClean="0"/>
              <a:t>Can’t Silence Buzzer</a:t>
            </a:r>
          </a:p>
          <a:p>
            <a:pPr lvl="1"/>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231443336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Global Menu</a:t>
            </a:r>
            <a:endParaRPr lang="en-US" dirty="0"/>
          </a:p>
        </p:txBody>
      </p:sp>
      <p:pic>
        <p:nvPicPr>
          <p:cNvPr id="9" name="Content Placeholder 8" descr="Global save yes no.jpg"/>
          <p:cNvPicPr>
            <a:picLocks noGrp="1" noChangeAspect="1"/>
          </p:cNvPicPr>
          <p:nvPr>
            <p:ph sz="half" idx="1"/>
          </p:nvPr>
        </p:nvPicPr>
        <p:blipFill>
          <a:blip r:embed="rId2">
            <a:extLst>
              <a:ext uri="{28A0092B-C50C-407E-A947-70E740481C1C}">
                <a14:useLocalDpi xmlns:a14="http://schemas.microsoft.com/office/drawing/2010/main" val="0"/>
              </a:ext>
            </a:extLst>
          </a:blip>
          <a:srcRect l="16538" r="16538"/>
          <a:stretch>
            <a:fillRect/>
          </a:stretch>
        </p:blipFill>
        <p:spPr/>
      </p:pic>
      <p:sp>
        <p:nvSpPr>
          <p:cNvPr id="8" name="Content Placeholder 7"/>
          <p:cNvSpPr>
            <a:spLocks noGrp="1"/>
          </p:cNvSpPr>
          <p:nvPr>
            <p:ph sz="half" idx="2"/>
          </p:nvPr>
        </p:nvSpPr>
        <p:spPr/>
        <p:txBody>
          <a:bodyPr/>
          <a:lstStyle/>
          <a:p>
            <a:r>
              <a:rPr lang="en-US" dirty="0" smtClean="0"/>
              <a:t>After all Global parameters are set, save settings by pressing the Yes button.</a:t>
            </a: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418885755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Input Set up Mode</a:t>
            </a:r>
            <a:endParaRPr lang="en-US" dirty="0"/>
          </a:p>
        </p:txBody>
      </p:sp>
      <p:sp>
        <p:nvSpPr>
          <p:cNvPr id="3" name="Content Placeholder 2"/>
          <p:cNvSpPr>
            <a:spLocks noGrp="1"/>
          </p:cNvSpPr>
          <p:nvPr>
            <p:ph idx="1"/>
          </p:nvPr>
        </p:nvSpPr>
        <p:spPr>
          <a:xfrm>
            <a:off x="457200" y="1600200"/>
            <a:ext cx="3733800" cy="4525963"/>
          </a:xfrm>
        </p:spPr>
        <p:txBody>
          <a:bodyPr/>
          <a:lstStyle/>
          <a:p>
            <a:r>
              <a:rPr lang="en-US" dirty="0" smtClean="0"/>
              <a:t>With the Beacon 410A off, press and hold the </a:t>
            </a:r>
            <a:r>
              <a:rPr lang="en-US" b="1" dirty="0" smtClean="0"/>
              <a:t>ENTER</a:t>
            </a:r>
            <a:r>
              <a:rPr lang="en-US" dirty="0" smtClean="0"/>
              <a:t> button and turn the Beacon on.</a:t>
            </a:r>
          </a:p>
          <a:p>
            <a:r>
              <a:rPr lang="en-US" dirty="0" smtClean="0"/>
              <a:t>Press the </a:t>
            </a:r>
            <a:r>
              <a:rPr lang="en-US" b="1" dirty="0" smtClean="0"/>
              <a:t>YES</a:t>
            </a:r>
            <a:r>
              <a:rPr lang="en-US" dirty="0" smtClean="0"/>
              <a:t> button to proceed.</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pic>
        <p:nvPicPr>
          <p:cNvPr id="5" name="Picture 4" descr="Setup Menu_B4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1600200"/>
            <a:ext cx="4320822" cy="2430462"/>
          </a:xfrm>
          <a:prstGeom prst="rect">
            <a:avLst/>
          </a:prstGeom>
        </p:spPr>
      </p:pic>
    </p:spTree>
    <p:extLst>
      <p:ext uri="{BB962C8B-B14F-4D97-AF65-F5344CB8AC3E}">
        <p14:creationId xmlns:p14="http://schemas.microsoft.com/office/powerpoint/2010/main" val="240353916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Input Setup </a:t>
            </a:r>
            <a:endParaRPr lang="en-US" dirty="0"/>
          </a:p>
        </p:txBody>
      </p:sp>
      <p:sp>
        <p:nvSpPr>
          <p:cNvPr id="5" name="Content Placeholder 4"/>
          <p:cNvSpPr>
            <a:spLocks noGrp="1"/>
          </p:cNvSpPr>
          <p:nvPr>
            <p:ph sz="half" idx="1"/>
          </p:nvPr>
        </p:nvSpPr>
        <p:spPr/>
        <p:txBody>
          <a:bodyPr/>
          <a:lstStyle/>
          <a:p>
            <a:r>
              <a:rPr lang="en-US" dirty="0" smtClean="0"/>
              <a:t>Select Channel (1-4)</a:t>
            </a:r>
          </a:p>
          <a:p>
            <a:pPr lvl="1"/>
            <a:r>
              <a:rPr lang="en-US" dirty="0" smtClean="0"/>
              <a:t>Preamp Direct</a:t>
            </a:r>
          </a:p>
          <a:p>
            <a:pPr lvl="1"/>
            <a:r>
              <a:rPr lang="en-US" dirty="0" smtClean="0"/>
              <a:t>Oxygen Direct (25%)</a:t>
            </a:r>
          </a:p>
          <a:p>
            <a:pPr lvl="1"/>
            <a:r>
              <a:rPr lang="en-US" dirty="0" smtClean="0"/>
              <a:t>RWGB Direct (LEL)</a:t>
            </a:r>
          </a:p>
          <a:p>
            <a:pPr lvl="1"/>
            <a:r>
              <a:rPr lang="en-US" dirty="0" smtClean="0"/>
              <a:t>4-20mA XMTR</a:t>
            </a:r>
          </a:p>
          <a:p>
            <a:pPr lvl="1"/>
            <a:endParaRPr lang="en-US" dirty="0"/>
          </a:p>
        </p:txBody>
      </p:sp>
      <p:sp>
        <p:nvSpPr>
          <p:cNvPr id="6" name="Content Placeholder 5"/>
          <p:cNvSpPr>
            <a:spLocks noGrp="1"/>
          </p:cNvSpPr>
          <p:nvPr>
            <p:ph sz="half" idx="2"/>
          </p:nvPr>
        </p:nvSpPr>
        <p:spPr/>
        <p:txBody>
          <a:bodyPr/>
          <a:lstStyle/>
          <a:p>
            <a:r>
              <a:rPr lang="en-US" dirty="0" smtClean="0"/>
              <a:t>Gas Setup is displayed.</a:t>
            </a:r>
          </a:p>
          <a:p>
            <a:r>
              <a:rPr lang="en-US" dirty="0" smtClean="0"/>
              <a:t>Set for the proper gas type.</a:t>
            </a:r>
          </a:p>
          <a:p>
            <a:r>
              <a:rPr lang="en-US" dirty="0" smtClean="0"/>
              <a:t>Save Settings</a:t>
            </a:r>
          </a:p>
          <a:p>
            <a:pPr lvl="1"/>
            <a:r>
              <a:rPr lang="en-US" dirty="0" smtClean="0"/>
              <a:t>Select Yes/No</a:t>
            </a:r>
            <a:endParaRPr lang="en-US" dirty="0"/>
          </a:p>
        </p:txBody>
      </p:sp>
      <p:sp>
        <p:nvSpPr>
          <p:cNvPr id="4" name="Footer Placeholder 3"/>
          <p:cNvSpPr>
            <a:spLocks noGrp="1"/>
          </p:cNvSpPr>
          <p:nvPr>
            <p:ph type="ftr" sz="quarter" idx="11"/>
          </p:nvPr>
        </p:nvSpPr>
        <p:spPr/>
        <p:txBody>
          <a:bodyPr/>
          <a:lstStyle/>
          <a:p>
            <a:r>
              <a:rPr lang="en-US" smtClean="0"/>
              <a:t>www.rkiinstruments.com</a:t>
            </a:r>
            <a:endParaRPr lang="en-US"/>
          </a:p>
        </p:txBody>
      </p:sp>
    </p:spTree>
    <p:extLst>
      <p:ext uri="{BB962C8B-B14F-4D97-AF65-F5344CB8AC3E}">
        <p14:creationId xmlns:p14="http://schemas.microsoft.com/office/powerpoint/2010/main" val="139001082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410QRG.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770965"/>
            <a:ext cx="6248400" cy="8086165"/>
          </a:xfrm>
          <a:prstGeom prst="rect">
            <a:avLst/>
          </a:prstGeom>
        </p:spPr>
      </p:pic>
    </p:spTree>
    <p:extLst>
      <p:ext uri="{BB962C8B-B14F-4D97-AF65-F5344CB8AC3E}">
        <p14:creationId xmlns:p14="http://schemas.microsoft.com/office/powerpoint/2010/main" val="246851383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10QRG.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533400"/>
            <a:ext cx="6182591" cy="8001000"/>
          </a:xfrm>
          <a:prstGeom prst="rect">
            <a:avLst/>
          </a:prstGeom>
        </p:spPr>
      </p:pic>
    </p:spTree>
    <p:extLst>
      <p:ext uri="{BB962C8B-B14F-4D97-AF65-F5344CB8AC3E}">
        <p14:creationId xmlns:p14="http://schemas.microsoft.com/office/powerpoint/2010/main" val="70191953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10QRG.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573741"/>
            <a:ext cx="6096000" cy="7888941"/>
          </a:xfrm>
          <a:prstGeom prst="rect">
            <a:avLst/>
          </a:prstGeom>
        </p:spPr>
      </p:pic>
    </p:spTree>
    <p:extLst>
      <p:ext uri="{BB962C8B-B14F-4D97-AF65-F5344CB8AC3E}">
        <p14:creationId xmlns:p14="http://schemas.microsoft.com/office/powerpoint/2010/main" val="1578846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10QRG.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533400"/>
            <a:ext cx="5943600" cy="7691718"/>
          </a:xfrm>
          <a:prstGeom prst="rect">
            <a:avLst/>
          </a:prstGeom>
        </p:spPr>
      </p:pic>
    </p:spTree>
    <p:extLst>
      <p:ext uri="{BB962C8B-B14F-4D97-AF65-F5344CB8AC3E}">
        <p14:creationId xmlns:p14="http://schemas.microsoft.com/office/powerpoint/2010/main" val="1106177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10QRG.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676834"/>
            <a:ext cx="6705600" cy="8677834"/>
          </a:xfrm>
          <a:prstGeom prst="rect">
            <a:avLst/>
          </a:prstGeom>
        </p:spPr>
      </p:pic>
    </p:spTree>
    <p:extLst>
      <p:ext uri="{BB962C8B-B14F-4D97-AF65-F5344CB8AC3E}">
        <p14:creationId xmlns:p14="http://schemas.microsoft.com/office/powerpoint/2010/main" val="90496319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10QRG.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762000"/>
            <a:ext cx="6781800" cy="8776445"/>
          </a:xfrm>
          <a:prstGeom prst="rect">
            <a:avLst/>
          </a:prstGeom>
        </p:spPr>
      </p:pic>
    </p:spTree>
    <p:extLst>
      <p:ext uri="{BB962C8B-B14F-4D97-AF65-F5344CB8AC3E}">
        <p14:creationId xmlns:p14="http://schemas.microsoft.com/office/powerpoint/2010/main" val="60308699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10QRG.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0"/>
            <a:ext cx="7315200" cy="9466729"/>
          </a:xfrm>
          <a:prstGeom prst="rect">
            <a:avLst/>
          </a:prstGeom>
        </p:spPr>
      </p:pic>
    </p:spTree>
    <p:extLst>
      <p:ext uri="{BB962C8B-B14F-4D97-AF65-F5344CB8AC3E}">
        <p14:creationId xmlns:p14="http://schemas.microsoft.com/office/powerpoint/2010/main" val="82319593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Questions?</a:t>
            </a:r>
            <a:endParaRPr lang="en-US" dirty="0"/>
          </a:p>
        </p:txBody>
      </p:sp>
      <p:sp>
        <p:nvSpPr>
          <p:cNvPr id="5" name="Footer Placeholder 4"/>
          <p:cNvSpPr>
            <a:spLocks noGrp="1"/>
          </p:cNvSpPr>
          <p:nvPr>
            <p:ph type="ftr" sz="quarter" idx="11"/>
          </p:nvPr>
        </p:nvSpPr>
        <p:spPr/>
        <p:txBody>
          <a:bodyPr/>
          <a:lstStyle/>
          <a:p>
            <a:r>
              <a:rPr lang="en-US" smtClean="0"/>
              <a:t>www.rkiinstruments.com</a:t>
            </a:r>
            <a:endParaRPr lang="en-US"/>
          </a:p>
        </p:txBody>
      </p:sp>
      <p:pic>
        <p:nvPicPr>
          <p:cNvPr id="8" name="Picture 7"/>
          <p:cNvPicPr>
            <a:picLocks noChangeAspect="1"/>
          </p:cNvPicPr>
          <p:nvPr/>
        </p:nvPicPr>
        <p:blipFill>
          <a:blip r:embed="rId2"/>
          <a:stretch>
            <a:fillRect/>
          </a:stretch>
        </p:blipFill>
        <p:spPr>
          <a:xfrm>
            <a:off x="2743200" y="2197100"/>
            <a:ext cx="3657600" cy="2462784"/>
          </a:xfrm>
          <a:prstGeom prst="rect">
            <a:avLst/>
          </a:prstGeom>
        </p:spPr>
      </p:pic>
    </p:spTree>
    <p:extLst>
      <p:ext uri="{BB962C8B-B14F-4D97-AF65-F5344CB8AC3E}">
        <p14:creationId xmlns:p14="http://schemas.microsoft.com/office/powerpoint/2010/main" val="1957487329"/>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Theme1.thmx</Template>
  <TotalTime>24524</TotalTime>
  <Words>1410</Words>
  <Application>Microsoft Macintosh PowerPoint</Application>
  <PresentationFormat>Letter Paper (8.5x11 in)</PresentationFormat>
  <Paragraphs>212</Paragraphs>
  <Slides>39</Slides>
  <Notes>11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Theme1</vt:lpstr>
      <vt:lpstr>Beacon 410A</vt:lpstr>
      <vt:lpstr>Beacon 410A Features</vt:lpstr>
      <vt:lpstr>Beacon 410A Operation</vt:lpstr>
      <vt:lpstr>Beacon 410A Operation</vt:lpstr>
      <vt:lpstr>Alarm Indications</vt:lpstr>
      <vt:lpstr>Beacon 410A Calibration</vt:lpstr>
      <vt:lpstr>Calibration Mode</vt:lpstr>
      <vt:lpstr>Calibration Mode</vt:lpstr>
      <vt:lpstr>Calibration Mode</vt:lpstr>
      <vt:lpstr>Calibration Mode</vt:lpstr>
      <vt:lpstr>Calibration Mode</vt:lpstr>
      <vt:lpstr>Calibration Mode</vt:lpstr>
      <vt:lpstr>Calibration Mode</vt:lpstr>
      <vt:lpstr>Calibration Mode</vt:lpstr>
      <vt:lpstr>Calibration Mode</vt:lpstr>
      <vt:lpstr>Beacon 410A Calibration (direct connect sensor)</vt:lpstr>
      <vt:lpstr>Beacon 410A Calibration (direct connect sensor)</vt:lpstr>
      <vt:lpstr>Beacon 410A Calibration (direct connect sensor) </vt:lpstr>
      <vt:lpstr>Beacon 410A Calibration (Calibrating a 4-20 mA detector head) </vt:lpstr>
      <vt:lpstr>Beacon 410A Calibration (Calibrating a 4-20 mA detector head) </vt:lpstr>
      <vt:lpstr>Configuration Menu</vt:lpstr>
      <vt:lpstr>Configuration Menu</vt:lpstr>
      <vt:lpstr>Configuration Menu</vt:lpstr>
      <vt:lpstr>Channel Parameters</vt:lpstr>
      <vt:lpstr>Configuration Mode</vt:lpstr>
      <vt:lpstr>Configuration Mode</vt:lpstr>
      <vt:lpstr>Entering Global Menu</vt:lpstr>
      <vt:lpstr>Global Menu Settings</vt:lpstr>
      <vt:lpstr>Global Menu</vt:lpstr>
      <vt:lpstr>Input Set up Mode</vt:lpstr>
      <vt:lpstr>Input Setup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Manager/>
  <Company>RKI Instruments, Inc.</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EAGLE 2</dc:title>
  <dc:subject/>
  <dc:creator>Mike Johnson</dc:creator>
  <cp:keywords/>
  <dc:description/>
  <cp:lastModifiedBy>Rainier Navidad</cp:lastModifiedBy>
  <cp:revision>101</cp:revision>
  <cp:lastPrinted>2008-07-18T22:12:10Z</cp:lastPrinted>
  <dcterms:created xsi:type="dcterms:W3CDTF">2010-05-06T17:04:46Z</dcterms:created>
  <dcterms:modified xsi:type="dcterms:W3CDTF">2018-04-02T16:58:51Z</dcterms:modified>
  <cp:category/>
</cp:coreProperties>
</file>