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</p:sldMasterIdLst>
  <p:notesMasterIdLst>
    <p:notesMasterId r:id="rId30"/>
  </p:notesMasterIdLst>
  <p:handoutMasterIdLst>
    <p:handoutMasterId r:id="rId31"/>
  </p:handoutMasterIdLst>
  <p:sldIdLst>
    <p:sldId id="259" r:id="rId3"/>
    <p:sldId id="287" r:id="rId4"/>
    <p:sldId id="274" r:id="rId5"/>
    <p:sldId id="277" r:id="rId6"/>
    <p:sldId id="289" r:id="rId7"/>
    <p:sldId id="290" r:id="rId8"/>
    <p:sldId id="271" r:id="rId9"/>
    <p:sldId id="273" r:id="rId10"/>
    <p:sldId id="270" r:id="rId11"/>
    <p:sldId id="275" r:id="rId12"/>
    <p:sldId id="293" r:id="rId13"/>
    <p:sldId id="291" r:id="rId14"/>
    <p:sldId id="260" r:id="rId15"/>
    <p:sldId id="261" r:id="rId16"/>
    <p:sldId id="262" r:id="rId17"/>
    <p:sldId id="265" r:id="rId18"/>
    <p:sldId id="258" r:id="rId19"/>
    <p:sldId id="263" r:id="rId20"/>
    <p:sldId id="264" r:id="rId21"/>
    <p:sldId id="281" r:id="rId22"/>
    <p:sldId id="284" r:id="rId23"/>
    <p:sldId id="292" r:id="rId24"/>
    <p:sldId id="269" r:id="rId25"/>
    <p:sldId id="282" r:id="rId26"/>
    <p:sldId id="280" r:id="rId27"/>
    <p:sldId id="294" r:id="rId28"/>
    <p:sldId id="267" r:id="rId29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2400" y="-160"/>
      </p:cViewPr>
      <p:guideLst>
        <p:guide orient="horz" pos="2189"/>
        <p:guide pos="32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EFEEC-90CD-304A-B421-B2B8AB451AD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926B0-0506-224D-82E7-BA3632D4E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64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506DC-D335-A341-9AF5-3FCDC756444F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650F0-0F22-4F47-8863-046EDC2DD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93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kumimoji="0" lang="en-US" sz="14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36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21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5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19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43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73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61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14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40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86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25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78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9C208-78B8-204B-844E-CF69B0C0089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9968D-C1B6-CB4A-9E60-0B1EB4006758}" type="slidenum">
              <a:rPr lang="en-US" smtClean="0"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B385B-0D27-6A45-98A7-6871CF21D86B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983D6-B476-AF46-9A5F-BB62D7006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4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hyperlink" Target="http://www.americanbiogascouncil.org/biogas_maps.asp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XZglPHm-9UI" TargetMode="External"/><Relationship Id="rId3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17410" name="Rectangle 19"/>
          <p:cNvSpPr>
            <a:spLocks noChangeArrowheads="1"/>
          </p:cNvSpPr>
          <p:nvPr/>
        </p:nvSpPr>
        <p:spPr bwMode="auto">
          <a:xfrm>
            <a:off x="1069848" y="301754"/>
            <a:ext cx="7772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Century Gothic"/>
                <a:cs typeface="Century Gothic"/>
              </a:rPr>
              <a:t>Digester Gas Monitor System </a:t>
            </a:r>
            <a:endParaRPr lang="en-US" sz="3600" b="1" dirty="0">
              <a:latin typeface="Century Gothic"/>
              <a:cs typeface="Century Gothic"/>
            </a:endParaRPr>
          </a:p>
        </p:txBody>
      </p:sp>
      <p:pic>
        <p:nvPicPr>
          <p:cNvPr id="4" name="Picture 3" descr="digester-closed-sma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599" y="762000"/>
            <a:ext cx="46355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6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429" y="1200226"/>
            <a:ext cx="8218714" cy="502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7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pic>
        <p:nvPicPr>
          <p:cNvPr id="5" name="Picture 4" descr="diagrahm with nat gas vehic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5138" y="1304801"/>
            <a:ext cx="6070600" cy="43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5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nefits of digesti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26" y="1180203"/>
            <a:ext cx="7410223" cy="490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0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57" y="1286354"/>
            <a:ext cx="8073571" cy="491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28" y="610310"/>
            <a:ext cx="8654143" cy="572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9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biogas plant?</a:t>
            </a:r>
            <a:endParaRPr lang="en-US" dirty="0"/>
          </a:p>
        </p:txBody>
      </p:sp>
      <p:pic>
        <p:nvPicPr>
          <p:cNvPr id="4" name="Picture 3" descr="Schematic-of-a-biogas-pla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765" y="1758269"/>
            <a:ext cx="8443610" cy="387508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948215" y="2657929"/>
            <a:ext cx="1124856" cy="112485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0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cogeneration?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938" y="1689100"/>
            <a:ext cx="69850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digester?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267" y="1749199"/>
            <a:ext cx="5234341" cy="334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6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 treatment</a:t>
            </a:r>
            <a:endParaRPr lang="en-US" dirty="0"/>
          </a:p>
        </p:txBody>
      </p:sp>
      <p:pic>
        <p:nvPicPr>
          <p:cNvPr id="5" name="Picture 4" descr="typical-biofule-flow-path-with-siloxane-scrubb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624" y="1063972"/>
            <a:ext cx="4947914" cy="530133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730750" y="4894074"/>
            <a:ext cx="18415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26025" y="5031468"/>
            <a:ext cx="0" cy="83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606800" y="5060950"/>
            <a:ext cx="0" cy="20955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89450" y="4976586"/>
            <a:ext cx="0" cy="83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19500" y="5073650"/>
            <a:ext cx="8826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919298" y="4312965"/>
            <a:ext cx="2857500" cy="86178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48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 treatment</a:t>
            </a:r>
            <a:endParaRPr lang="en-US" dirty="0"/>
          </a:p>
        </p:txBody>
      </p:sp>
      <p:pic>
        <p:nvPicPr>
          <p:cNvPr id="5" name="Picture 4" descr="typical-biofule-flow-path-with-siloxane-scrubb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624" y="1063972"/>
            <a:ext cx="4947914" cy="530133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730750" y="4894074"/>
            <a:ext cx="18415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26025" y="5031468"/>
            <a:ext cx="0" cy="83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606800" y="5060950"/>
            <a:ext cx="0" cy="20955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89450" y="4976586"/>
            <a:ext cx="0" cy="83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19500" y="5073650"/>
            <a:ext cx="8826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898073" y="2521858"/>
            <a:ext cx="1589306" cy="2023027"/>
            <a:chOff x="898072" y="2521858"/>
            <a:chExt cx="2077357" cy="1741713"/>
          </a:xfrm>
        </p:grpSpPr>
        <p:sp>
          <p:nvSpPr>
            <p:cNvPr id="11" name="Rounded Rectangle 10"/>
            <p:cNvSpPr/>
            <p:nvPr/>
          </p:nvSpPr>
          <p:spPr>
            <a:xfrm>
              <a:off x="898072" y="2521858"/>
              <a:ext cx="1006928" cy="40821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Pre Scrubber Digester</a:t>
              </a:r>
              <a:endParaRPr lang="en-US" sz="800" dirty="0"/>
            </a:p>
          </p:txBody>
        </p:sp>
        <p:cxnSp>
          <p:nvCxnSpPr>
            <p:cNvPr id="13" name="Straight Arrow Connector 12"/>
            <p:cNvCxnSpPr>
              <a:stCxn id="11" idx="2"/>
            </p:cNvCxnSpPr>
            <p:nvPr/>
          </p:nvCxnSpPr>
          <p:spPr>
            <a:xfrm>
              <a:off x="1401536" y="2930072"/>
              <a:ext cx="1573893" cy="133349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5195157" y="3591904"/>
            <a:ext cx="3641855" cy="1467298"/>
            <a:chOff x="5116286" y="3728356"/>
            <a:chExt cx="3535965" cy="1106715"/>
          </a:xfrm>
        </p:grpSpPr>
        <p:sp>
          <p:nvSpPr>
            <p:cNvPr id="15" name="Rounded Rectangle 14"/>
            <p:cNvSpPr/>
            <p:nvPr/>
          </p:nvSpPr>
          <p:spPr>
            <a:xfrm>
              <a:off x="7433581" y="3728356"/>
              <a:ext cx="1218670" cy="40821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Post Treatment Aspirator</a:t>
              </a:r>
              <a:endParaRPr lang="en-US" sz="800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5116286" y="4136570"/>
              <a:ext cx="2926630" cy="6985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557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143" y="1494765"/>
            <a:ext cx="6386286" cy="434387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Waste Digester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2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2" y="1600202"/>
            <a:ext cx="3946553" cy="2379131"/>
          </a:xfrm>
        </p:spPr>
        <p:txBody>
          <a:bodyPr/>
          <a:lstStyle/>
          <a:p>
            <a:r>
              <a:rPr lang="en-US" sz="2400" dirty="0" smtClean="0"/>
              <a:t>Wastewater treatment plants</a:t>
            </a:r>
          </a:p>
          <a:p>
            <a:r>
              <a:rPr lang="en-US" sz="2400" dirty="0" smtClean="0"/>
              <a:t>Landfills</a:t>
            </a:r>
          </a:p>
          <a:p>
            <a:r>
              <a:rPr lang="en-US" sz="2400" dirty="0" smtClean="0"/>
              <a:t>Dairy farms</a:t>
            </a:r>
          </a:p>
          <a:p>
            <a:r>
              <a:rPr lang="en-US" sz="2400" dirty="0" smtClean="0"/>
              <a:t>Poultry processing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76" y="3979334"/>
            <a:ext cx="3746501" cy="2497667"/>
          </a:xfrm>
          <a:prstGeom prst="rect">
            <a:avLst/>
          </a:prstGeom>
        </p:spPr>
      </p:pic>
      <p:pic>
        <p:nvPicPr>
          <p:cNvPr id="7" name="Picture 6" descr="IMG_20130612_125750_318-small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247" y="1533072"/>
            <a:ext cx="4339455" cy="244626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770438" y="4097870"/>
            <a:ext cx="3946553" cy="237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Agricultural waste</a:t>
            </a:r>
          </a:p>
          <a:p>
            <a:r>
              <a:rPr lang="en-US" sz="2400" dirty="0"/>
              <a:t>Animal farm “lagoons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Food waste processors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223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2"/>
            <a:ext cx="4408635" cy="4525963"/>
          </a:xfrm>
        </p:spPr>
        <p:txBody>
          <a:bodyPr/>
          <a:lstStyle/>
          <a:p>
            <a:r>
              <a:rPr lang="en-US" sz="2000" dirty="0" smtClean="0"/>
              <a:t>Customer wants to use digester-produced gas to run an engine to generate electricity</a:t>
            </a:r>
          </a:p>
          <a:p>
            <a:r>
              <a:rPr lang="en-US" sz="2000" dirty="0" smtClean="0"/>
              <a:t>Gas is typically high humidity and high H2S content</a:t>
            </a:r>
          </a:p>
          <a:p>
            <a:r>
              <a:rPr lang="en-US" sz="2000" dirty="0" smtClean="0"/>
              <a:t>H2S will damage engine, so level must be controlled, typically by scrubber</a:t>
            </a:r>
          </a:p>
          <a:p>
            <a:r>
              <a:rPr lang="en-US" sz="2000" dirty="0" smtClean="0"/>
              <a:t>Customer will want to check H2S at intake and exhaust from scrubber</a:t>
            </a:r>
            <a:endParaRPr lang="en-US" sz="2000" dirty="0"/>
          </a:p>
        </p:txBody>
      </p:sp>
      <p:pic>
        <p:nvPicPr>
          <p:cNvPr id="4" name="Picture 3" descr="IMG_20130612_125656_235-small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838" y="1694544"/>
            <a:ext cx="4078593" cy="277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1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4114800" cy="4525963"/>
          </a:xfrm>
        </p:spPr>
        <p:txBody>
          <a:bodyPr/>
          <a:lstStyle/>
          <a:p>
            <a:r>
              <a:rPr lang="en-US" sz="2400" dirty="0" smtClean="0"/>
              <a:t>Customer may also want to detect methane level of gas, to determine quality</a:t>
            </a:r>
          </a:p>
          <a:p>
            <a:r>
              <a:rPr lang="en-US" sz="2400" dirty="0"/>
              <a:t>Customer may also want to detect </a:t>
            </a:r>
            <a:r>
              <a:rPr lang="en-US" sz="2400" dirty="0" smtClean="0"/>
              <a:t>O2 </a:t>
            </a:r>
            <a:r>
              <a:rPr lang="en-US" sz="2400" dirty="0"/>
              <a:t>level of gas, to </a:t>
            </a:r>
            <a:r>
              <a:rPr lang="en-US" sz="2400" dirty="0" smtClean="0"/>
              <a:t>prevent an explosion, verify process, and make sure no air is leaking into process</a:t>
            </a:r>
            <a:endParaRPr lang="en-US" sz="2400" dirty="0"/>
          </a:p>
          <a:p>
            <a:r>
              <a:rPr lang="en-US" sz="2400" dirty="0" smtClean="0"/>
              <a:t>CO2 content can also be checked</a:t>
            </a:r>
          </a:p>
        </p:txBody>
      </p:sp>
      <p:pic>
        <p:nvPicPr>
          <p:cNvPr id="4" name="Picture 3" descr="IMG_20130612_125656_235-small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838" y="1694544"/>
            <a:ext cx="4078593" cy="277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0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301752"/>
            <a:ext cx="7772400" cy="676656"/>
          </a:xfrm>
        </p:spPr>
        <p:txBody>
          <a:bodyPr/>
          <a:lstStyle/>
          <a:p>
            <a:r>
              <a:rPr lang="de-DE" dirty="0" err="1" smtClean="0"/>
              <a:t>Detectable</a:t>
            </a:r>
            <a:r>
              <a:rPr lang="de-DE" dirty="0" smtClean="0"/>
              <a:t> Gases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25483"/>
            <a:ext cx="4803672" cy="4114800"/>
          </a:xfrm>
        </p:spPr>
        <p:txBody>
          <a:bodyPr/>
          <a:lstStyle/>
          <a:p>
            <a:r>
              <a:rPr lang="en-US" sz="2400" dirty="0" smtClean="0"/>
              <a:t>Accurately </a:t>
            </a:r>
            <a:r>
              <a:rPr lang="en-US" sz="2400" dirty="0"/>
              <a:t>measure </a:t>
            </a:r>
            <a:r>
              <a:rPr lang="en-US" sz="2400" dirty="0" smtClean="0"/>
              <a:t>high </a:t>
            </a:r>
            <a:r>
              <a:rPr lang="en-US" sz="2400" dirty="0"/>
              <a:t>levels of </a:t>
            </a:r>
            <a:r>
              <a:rPr lang="en-US" sz="2400" dirty="0" smtClean="0"/>
              <a:t>H2S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Up </a:t>
            </a:r>
            <a:r>
              <a:rPr lang="en-US" sz="2400" dirty="0"/>
              <a:t>to 4 sensors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Methane 0-100% Volume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CO2 0-50% Volume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Oxygen 0-25% Volume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H2S 0-1000 </a:t>
            </a:r>
            <a:r>
              <a:rPr lang="en-US" sz="2000" dirty="0" smtClean="0"/>
              <a:t>PPM 0</a:t>
            </a:r>
            <a:r>
              <a:rPr lang="en-US" sz="2000" dirty="0"/>
              <a:t>-</a:t>
            </a:r>
            <a:r>
              <a:rPr lang="en-US" sz="2000" dirty="0" smtClean="0"/>
              <a:t>3,000 </a:t>
            </a:r>
            <a:r>
              <a:rPr lang="en-US" sz="2000" dirty="0"/>
              <a:t>or </a:t>
            </a:r>
            <a:r>
              <a:rPr lang="en-US" sz="2000" dirty="0" smtClean="0"/>
              <a:t>5,000 optional</a:t>
            </a:r>
          </a:p>
        </p:txBody>
      </p:sp>
      <p:pic>
        <p:nvPicPr>
          <p:cNvPr id="5" name="Picture 4" descr="digester-closed-sma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472" y="1725485"/>
            <a:ext cx="3494877" cy="459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2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5"/>
          <p:cNvSpPr>
            <a:spLocks noGrp="1" noChangeArrowheads="1"/>
          </p:cNvSpPr>
          <p:nvPr>
            <p:ph type="title"/>
          </p:nvPr>
        </p:nvSpPr>
        <p:spPr>
          <a:xfrm>
            <a:off x="1069848" y="301752"/>
            <a:ext cx="7772400" cy="676656"/>
          </a:xfrm>
        </p:spPr>
        <p:txBody>
          <a:bodyPr lIns="91440" rIns="91440"/>
          <a:lstStyle/>
          <a:p>
            <a:pPr eaLnBrk="1" hangingPunct="1"/>
            <a:r>
              <a:rPr lang="en-US" dirty="0" smtClean="0">
                <a:latin typeface="Century Gothic" charset="0"/>
              </a:rPr>
              <a:t>Features and Benefits</a:t>
            </a:r>
            <a:endParaRPr lang="en-US" dirty="0">
              <a:latin typeface="Century Gothic" charset="0"/>
            </a:endParaRPr>
          </a:p>
        </p:txBody>
      </p:sp>
      <p:sp>
        <p:nvSpPr>
          <p:cNvPr id="5939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900" b="0">
                <a:latin typeface="Tahoma" charset="0"/>
              </a:rPr>
              <a:t>www.rkiinstruments.com</a:t>
            </a:r>
          </a:p>
        </p:txBody>
      </p:sp>
      <p:sp>
        <p:nvSpPr>
          <p:cNvPr id="12" name="Text Placeholder 11"/>
          <p:cNvSpPr txBox="1">
            <a:spLocks noGrp="1"/>
          </p:cNvSpPr>
          <p:nvPr>
            <p:ph type="body" sz="half" idx="1"/>
          </p:nvPr>
        </p:nvSpPr>
        <p:spPr>
          <a:xfrm>
            <a:off x="685801" y="1384632"/>
            <a:ext cx="372238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Sample </a:t>
            </a:r>
            <a:r>
              <a:rPr lang="en-US" sz="2400" dirty="0"/>
              <a:t>system handles high humidity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100 </a:t>
            </a:r>
            <a:r>
              <a:rPr lang="en-US" sz="2400" dirty="0"/>
              <a:t>ft. sample range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Self </a:t>
            </a:r>
            <a:r>
              <a:rPr lang="en-US" sz="2400" dirty="0"/>
              <a:t>draining moisture trap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Automatic </a:t>
            </a:r>
            <a:r>
              <a:rPr lang="en-US" sz="2400" dirty="0"/>
              <a:t>back-flush of sampling system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Long life air aspirator (no moving parts)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Corrosion resistant </a:t>
            </a:r>
            <a:r>
              <a:rPr lang="en-US" sz="2400" dirty="0" smtClean="0"/>
              <a:t>design, NEMA </a:t>
            </a:r>
            <a:r>
              <a:rPr lang="en-US" sz="2400" dirty="0"/>
              <a:t>4X </a:t>
            </a:r>
            <a:r>
              <a:rPr lang="en-US" sz="2400" dirty="0" smtClean="0"/>
              <a:t>enclosure</a:t>
            </a:r>
            <a:endParaRPr lang="en-US" sz="2400" dirty="0"/>
          </a:p>
        </p:txBody>
      </p:sp>
      <p:pic>
        <p:nvPicPr>
          <p:cNvPr id="6" name="Picture 5" descr="installed-digest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8188" y="2458357"/>
            <a:ext cx="4532557" cy="255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0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and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2" y="1600202"/>
            <a:ext cx="5031015" cy="4525963"/>
          </a:xfrm>
        </p:spPr>
        <p:txBody>
          <a:bodyPr/>
          <a:lstStyle/>
          <a:p>
            <a:r>
              <a:rPr lang="en-US" sz="2000" dirty="0" smtClean="0"/>
              <a:t>Three-stage moisture/humidity control</a:t>
            </a:r>
          </a:p>
          <a:p>
            <a:r>
              <a:rPr lang="en-US" sz="2000" dirty="0" smtClean="0"/>
              <a:t>High range H2S detection (up to 5000 ppm)</a:t>
            </a:r>
          </a:p>
          <a:p>
            <a:r>
              <a:rPr lang="en-US" sz="2000" dirty="0" smtClean="0"/>
              <a:t>Infrared sensors for methane and CO2 detection</a:t>
            </a:r>
          </a:p>
          <a:p>
            <a:r>
              <a:rPr lang="en-US" sz="2000" dirty="0" smtClean="0"/>
              <a:t>Automatic zero adjustment</a:t>
            </a:r>
          </a:p>
          <a:p>
            <a:r>
              <a:rPr lang="en-US" sz="2000" dirty="0" smtClean="0"/>
              <a:t>Rugged aspirator-based sampling system</a:t>
            </a:r>
            <a:endParaRPr lang="en-US" sz="2000" dirty="0"/>
          </a:p>
        </p:txBody>
      </p:sp>
      <p:pic>
        <p:nvPicPr>
          <p:cNvPr id="4" name="Picture 3" descr="digester-open-sma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6447" y="1600201"/>
            <a:ext cx="3636508" cy="38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2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and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2"/>
            <a:ext cx="4976587" cy="4525963"/>
          </a:xfrm>
        </p:spPr>
        <p:txBody>
          <a:bodyPr/>
          <a:lstStyle/>
          <a:p>
            <a:r>
              <a:rPr lang="en-US" sz="2400" dirty="0" smtClean="0"/>
              <a:t>Optional horn/strobe</a:t>
            </a:r>
          </a:p>
          <a:p>
            <a:r>
              <a:rPr lang="en-US" sz="2400" dirty="0" smtClean="0"/>
              <a:t>User adjustable cycle interval from 15 minutes to 24 hours</a:t>
            </a:r>
          </a:p>
          <a:p>
            <a:r>
              <a:rPr lang="en-US" sz="2400" dirty="0" smtClean="0"/>
              <a:t>Durable IR sensors for methane and CO2 detection</a:t>
            </a:r>
          </a:p>
          <a:p>
            <a:r>
              <a:rPr lang="en-US" sz="2400" dirty="0" smtClean="0"/>
              <a:t>Long-life partial pressure O2 sensor</a:t>
            </a:r>
          </a:p>
        </p:txBody>
      </p:sp>
      <p:pic>
        <p:nvPicPr>
          <p:cNvPr id="4" name="Picture 3" descr="digester-open-sma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6447" y="1600201"/>
            <a:ext cx="3636508" cy="38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0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Detail</a:t>
            </a:r>
            <a:endParaRPr lang="en-US" dirty="0"/>
          </a:p>
        </p:txBody>
      </p:sp>
      <p:pic>
        <p:nvPicPr>
          <p:cNvPr id="5" name="Picture 4" descr="digestor-panel-call-out-image-out-of-box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4360" y="1554480"/>
            <a:ext cx="4706414" cy="483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4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Detail</a:t>
            </a:r>
            <a:endParaRPr lang="en-US" dirty="0"/>
          </a:p>
        </p:txBody>
      </p:sp>
      <p:pic>
        <p:nvPicPr>
          <p:cNvPr id="4" name="Picture 3" descr="digester-drawing-internal-comp-loc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7216" y="1138525"/>
            <a:ext cx="6061282" cy="555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1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Diagram</a:t>
            </a:r>
            <a:endParaRPr lang="en-US" dirty="0"/>
          </a:p>
        </p:txBody>
      </p:sp>
      <p:pic>
        <p:nvPicPr>
          <p:cNvPr id="3" name="Picture 2" descr="flow-diagr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10" y="1098336"/>
            <a:ext cx="7816601" cy="554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0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Treatment 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2"/>
            <a:ext cx="4577443" cy="4525963"/>
          </a:xfrm>
        </p:spPr>
        <p:txBody>
          <a:bodyPr/>
          <a:lstStyle/>
          <a:p>
            <a:r>
              <a:rPr lang="en-US" sz="2400" dirty="0" smtClean="0"/>
              <a:t>Monitor H2S Scrubber Exhaust for H2S</a:t>
            </a:r>
          </a:p>
          <a:p>
            <a:r>
              <a:rPr lang="en-US" sz="2400" dirty="0" smtClean="0"/>
              <a:t>Alerts when it’s time to change H2S scrubber</a:t>
            </a:r>
          </a:p>
          <a:p>
            <a:r>
              <a:rPr lang="en-US" sz="2400" dirty="0" smtClean="0"/>
              <a:t>Protects digester generator engine</a:t>
            </a:r>
          </a:p>
          <a:p>
            <a:endParaRPr lang="en-US" sz="2400" dirty="0" smtClean="0"/>
          </a:p>
          <a:p>
            <a:endParaRPr lang="en-US" dirty="0"/>
          </a:p>
        </p:txBody>
      </p:sp>
      <p:pic>
        <p:nvPicPr>
          <p:cNvPr id="4" name="Picture 3" descr="aspirator-plate-DS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279" y="1600202"/>
            <a:ext cx="4153688" cy="407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4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Treatment Panel Detail</a:t>
            </a:r>
            <a:endParaRPr lang="en-US" dirty="0"/>
          </a:p>
        </p:txBody>
      </p:sp>
      <p:pic>
        <p:nvPicPr>
          <p:cNvPr id="3" name="Picture 2" descr="aspirator-call-out-clipp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0334" y="1288356"/>
            <a:ext cx="5424714" cy="5234001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390072" y="1485286"/>
            <a:ext cx="1587499" cy="410643"/>
            <a:chOff x="390072" y="1485286"/>
            <a:chExt cx="1587499" cy="410643"/>
          </a:xfrm>
        </p:grpSpPr>
        <p:sp>
          <p:nvSpPr>
            <p:cNvPr id="7" name="TextBox 6"/>
            <p:cNvSpPr txBox="1"/>
            <p:nvPr/>
          </p:nvSpPr>
          <p:spPr>
            <a:xfrm>
              <a:off x="390072" y="1485286"/>
              <a:ext cx="9589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M2 for H</a:t>
              </a:r>
              <a:r>
                <a:rPr lang="en-US" sz="1200" baseline="-25000" dirty="0" smtClean="0"/>
                <a:t>2</a:t>
              </a:r>
              <a:r>
                <a:rPr lang="en-US" sz="1200" dirty="0" smtClean="0"/>
                <a:t>S</a:t>
              </a:r>
              <a:endParaRPr lang="en-US" sz="1200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1219200" y="1752600"/>
              <a:ext cx="758371" cy="14332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322271" y="984876"/>
            <a:ext cx="1007457" cy="1001767"/>
            <a:chOff x="612247" y="1584859"/>
            <a:chExt cx="1007457" cy="1001767"/>
          </a:xfrm>
        </p:grpSpPr>
        <p:sp>
          <p:nvSpPr>
            <p:cNvPr id="14" name="TextBox 13"/>
            <p:cNvSpPr txBox="1"/>
            <p:nvPr/>
          </p:nvSpPr>
          <p:spPr>
            <a:xfrm>
              <a:off x="612247" y="1584859"/>
              <a:ext cx="10074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M2 for CH</a:t>
              </a:r>
              <a:r>
                <a:rPr lang="en-US" sz="1200" baseline="-25000" dirty="0" smtClean="0"/>
                <a:t>4</a:t>
              </a:r>
              <a:endParaRPr lang="en-US" sz="1200" baseline="-25000" dirty="0"/>
            </a:p>
          </p:txBody>
        </p:sp>
        <p:cxnSp>
          <p:nvCxnSpPr>
            <p:cNvPr id="15" name="Straight Arrow Connector 14"/>
            <p:cNvCxnSpPr>
              <a:stCxn id="14" idx="2"/>
            </p:cNvCxnSpPr>
            <p:nvPr/>
          </p:nvCxnSpPr>
          <p:spPr>
            <a:xfrm flipH="1">
              <a:off x="744047" y="1861858"/>
              <a:ext cx="371929" cy="7247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276225" y="3617072"/>
            <a:ext cx="2200275" cy="546714"/>
            <a:chOff x="390072" y="1485286"/>
            <a:chExt cx="2200275" cy="546714"/>
          </a:xfrm>
        </p:grpSpPr>
        <p:sp>
          <p:nvSpPr>
            <p:cNvPr id="20" name="TextBox 19"/>
            <p:cNvSpPr txBox="1"/>
            <p:nvPr/>
          </p:nvSpPr>
          <p:spPr>
            <a:xfrm>
              <a:off x="390072" y="1485286"/>
              <a:ext cx="1569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Dilution flow meter</a:t>
              </a:r>
              <a:endParaRPr lang="en-US" sz="1200" dirty="0"/>
            </a:p>
          </p:txBody>
        </p:sp>
        <p:cxnSp>
          <p:nvCxnSpPr>
            <p:cNvPr id="21" name="Straight Arrow Connector 20"/>
            <p:cNvCxnSpPr>
              <a:stCxn id="20" idx="2"/>
            </p:cNvCxnSpPr>
            <p:nvPr/>
          </p:nvCxnSpPr>
          <p:spPr>
            <a:xfrm>
              <a:off x="1174902" y="1762285"/>
              <a:ext cx="1415445" cy="2697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131082" y="5159215"/>
            <a:ext cx="2200275" cy="546714"/>
            <a:chOff x="390072" y="1485286"/>
            <a:chExt cx="2200275" cy="546714"/>
          </a:xfrm>
        </p:grpSpPr>
        <p:sp>
          <p:nvSpPr>
            <p:cNvPr id="24" name="TextBox 23"/>
            <p:cNvSpPr txBox="1"/>
            <p:nvPr/>
          </p:nvSpPr>
          <p:spPr>
            <a:xfrm>
              <a:off x="390072" y="1485286"/>
              <a:ext cx="1973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Regulator for compressed air supply</a:t>
              </a:r>
              <a:endParaRPr lang="en-US" sz="1200" dirty="0"/>
            </a:p>
          </p:txBody>
        </p:sp>
        <p:cxnSp>
          <p:nvCxnSpPr>
            <p:cNvPr id="25" name="Straight Arrow Connector 24"/>
            <p:cNvCxnSpPr>
              <a:stCxn id="24" idx="2"/>
            </p:cNvCxnSpPr>
            <p:nvPr/>
          </p:nvCxnSpPr>
          <p:spPr>
            <a:xfrm>
              <a:off x="1376817" y="1946951"/>
              <a:ext cx="1213530" cy="850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2540599" y="5796645"/>
            <a:ext cx="851515" cy="931354"/>
            <a:chOff x="2540599" y="5796645"/>
            <a:chExt cx="851515" cy="931354"/>
          </a:xfrm>
        </p:grpSpPr>
        <p:sp>
          <p:nvSpPr>
            <p:cNvPr id="29" name="TextBox 28"/>
            <p:cNvSpPr txBox="1"/>
            <p:nvPr/>
          </p:nvSpPr>
          <p:spPr>
            <a:xfrm>
              <a:off x="2540599" y="6451000"/>
              <a:ext cx="8515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Aspirator</a:t>
              </a:r>
              <a:endParaRPr lang="en-US" sz="1200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V="1">
              <a:off x="2966357" y="5796645"/>
              <a:ext cx="335643" cy="6543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4544786" y="6233001"/>
            <a:ext cx="1794872" cy="494999"/>
            <a:chOff x="-870857" y="6113572"/>
            <a:chExt cx="1794872" cy="494999"/>
          </a:xfrm>
        </p:grpSpPr>
        <p:sp>
          <p:nvSpPr>
            <p:cNvPr id="39" name="TextBox 38"/>
            <p:cNvSpPr txBox="1"/>
            <p:nvPr/>
          </p:nvSpPr>
          <p:spPr>
            <a:xfrm>
              <a:off x="-381000" y="6331572"/>
              <a:ext cx="13050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Blow–out valve</a:t>
              </a:r>
              <a:endParaRPr lang="en-US" sz="1200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H="1" flipV="1">
              <a:off x="-870857" y="6113572"/>
              <a:ext cx="489857" cy="3564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5329728" y="5674812"/>
            <a:ext cx="3432923" cy="461665"/>
            <a:chOff x="-2435415" y="6239239"/>
            <a:chExt cx="3432923" cy="461665"/>
          </a:xfrm>
        </p:grpSpPr>
        <p:sp>
          <p:nvSpPr>
            <p:cNvPr id="50" name="TextBox 49"/>
            <p:cNvSpPr txBox="1"/>
            <p:nvPr/>
          </p:nvSpPr>
          <p:spPr>
            <a:xfrm>
              <a:off x="-879929" y="6239239"/>
              <a:ext cx="18774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Water/particulate filter </a:t>
              </a:r>
            </a:p>
            <a:p>
              <a:r>
                <a:rPr lang="en-US" sz="1200" dirty="0" smtClean="0"/>
                <a:t>(self draining)</a:t>
              </a:r>
              <a:endParaRPr lang="en-US" sz="1200" dirty="0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H="1" flipV="1">
              <a:off x="-2435415" y="6270356"/>
              <a:ext cx="1555486" cy="1997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5723664" y="4292260"/>
            <a:ext cx="2896869" cy="276999"/>
            <a:chOff x="-2435415" y="6239239"/>
            <a:chExt cx="2896869" cy="276999"/>
          </a:xfrm>
        </p:grpSpPr>
        <p:sp>
          <p:nvSpPr>
            <p:cNvPr id="55" name="TextBox 54"/>
            <p:cNvSpPr txBox="1"/>
            <p:nvPr/>
          </p:nvSpPr>
          <p:spPr>
            <a:xfrm>
              <a:off x="-879929" y="6239239"/>
              <a:ext cx="13413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Low flow switch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>
              <a:stCxn id="55" idx="1"/>
            </p:cNvCxnSpPr>
            <p:nvPr/>
          </p:nvCxnSpPr>
          <p:spPr>
            <a:xfrm flipH="1" flipV="1">
              <a:off x="-2435415" y="6270356"/>
              <a:ext cx="1555486" cy="1073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6248400" y="1524000"/>
            <a:ext cx="2127700" cy="383361"/>
            <a:chOff x="-1910679" y="6239239"/>
            <a:chExt cx="2127700" cy="383361"/>
          </a:xfrm>
        </p:grpSpPr>
        <p:sp>
          <p:nvSpPr>
            <p:cNvPr id="59" name="TextBox 58"/>
            <p:cNvSpPr txBox="1"/>
            <p:nvPr/>
          </p:nvSpPr>
          <p:spPr>
            <a:xfrm>
              <a:off x="-879929" y="6239239"/>
              <a:ext cx="10969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Sample flow</a:t>
              </a:r>
              <a:endParaRPr lang="en-US" sz="1200" dirty="0"/>
            </a:p>
          </p:txBody>
        </p:sp>
        <p:cxnSp>
          <p:nvCxnSpPr>
            <p:cNvPr id="60" name="Straight Arrow Connector 59"/>
            <p:cNvCxnSpPr>
              <a:stCxn id="59" idx="1"/>
            </p:cNvCxnSpPr>
            <p:nvPr/>
          </p:nvCxnSpPr>
          <p:spPr>
            <a:xfrm flipH="1">
              <a:off x="-1910679" y="6377739"/>
              <a:ext cx="1030750" cy="24486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6339658" y="3091677"/>
            <a:ext cx="2490329" cy="383361"/>
            <a:chOff x="-1910679" y="6239239"/>
            <a:chExt cx="2490329" cy="383361"/>
          </a:xfrm>
        </p:grpSpPr>
        <p:sp>
          <p:nvSpPr>
            <p:cNvPr id="65" name="TextBox 64"/>
            <p:cNvSpPr txBox="1"/>
            <p:nvPr/>
          </p:nvSpPr>
          <p:spPr>
            <a:xfrm>
              <a:off x="-879929" y="6239239"/>
              <a:ext cx="14595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Calibration valve</a:t>
              </a:r>
              <a:endParaRPr lang="en-US" sz="1200" dirty="0"/>
            </a:p>
          </p:txBody>
        </p:sp>
        <p:cxnSp>
          <p:nvCxnSpPr>
            <p:cNvPr id="66" name="Straight Arrow Connector 65"/>
            <p:cNvCxnSpPr>
              <a:stCxn id="65" idx="1"/>
            </p:cNvCxnSpPr>
            <p:nvPr/>
          </p:nvCxnSpPr>
          <p:spPr>
            <a:xfrm flipH="1">
              <a:off x="-1910679" y="6377739"/>
              <a:ext cx="1030750" cy="24486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838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219" y="416327"/>
            <a:ext cx="6556830" cy="5688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54806" y="6386286"/>
            <a:ext cx="5615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0000FF"/>
                </a:solidFill>
                <a:hlinkClick r:id="rId3"/>
              </a:rPr>
              <a:t>Web link to map of US Biogas Locations</a:t>
            </a:r>
            <a:endParaRPr lang="en-US" sz="1400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16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069848" y="301754"/>
            <a:ext cx="7772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Century Gothic"/>
                <a:cs typeface="Century Gothic"/>
              </a:rPr>
              <a:t>Digester YouTube </a:t>
            </a:r>
            <a:r>
              <a:rPr lang="en-US" sz="3600" b="1" dirty="0" smtClean="0">
                <a:latin typeface="Century Gothic"/>
                <a:cs typeface="Century Gothic"/>
              </a:rPr>
              <a:t>Video</a:t>
            </a:r>
            <a:br>
              <a:rPr lang="en-US" sz="3600" b="1" dirty="0" smtClean="0">
                <a:latin typeface="Century Gothic"/>
                <a:cs typeface="Century Gothic"/>
              </a:rPr>
            </a:br>
            <a:r>
              <a:rPr lang="en-US" sz="3600" b="1" dirty="0" smtClean="0">
                <a:latin typeface="Century Gothic"/>
                <a:cs typeface="Century Gothic"/>
              </a:rPr>
              <a:t>Calibration</a:t>
            </a:r>
            <a:endParaRPr lang="en-US" sz="3600" b="1" dirty="0">
              <a:latin typeface="Century Gothic"/>
              <a:cs typeface="Century Gothic"/>
            </a:endParaRPr>
          </a:p>
        </p:txBody>
      </p:sp>
      <p:pic>
        <p:nvPicPr>
          <p:cNvPr id="5" name="Picture 4" descr="digester-closed-small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958" y="1847343"/>
            <a:ext cx="3315332" cy="4359888"/>
          </a:xfrm>
          <a:prstGeom prst="rect">
            <a:avLst/>
          </a:prstGeom>
        </p:spPr>
      </p:pic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-524763" y="3372118"/>
            <a:ext cx="43345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Century Gothic"/>
                <a:cs typeface="Century Gothic"/>
              </a:rPr>
              <a:t>Click on the image</a:t>
            </a:r>
            <a:endParaRPr lang="en-US" sz="3600" b="1" dirty="0">
              <a:latin typeface="Century Gothic"/>
              <a:cs typeface="Century Gothic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295513" y="3631709"/>
            <a:ext cx="1102003" cy="808212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9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78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18286</TotalTime>
  <Words>395</Words>
  <Application>Microsoft Macintosh PowerPoint</Application>
  <PresentationFormat>Letter Paper (8.5x11 in)</PresentationFormat>
  <Paragraphs>79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Default Theme</vt:lpstr>
      <vt:lpstr>Custom Design</vt:lpstr>
      <vt:lpstr>PowerPoint Presentation</vt:lpstr>
      <vt:lpstr>The big picture</vt:lpstr>
      <vt:lpstr>The big picture</vt:lpstr>
      <vt:lpstr>PowerPoint Presentation</vt:lpstr>
      <vt:lpstr>PowerPoint Presentation</vt:lpstr>
      <vt:lpstr>PowerPoint Presentation</vt:lpstr>
      <vt:lpstr>What is a biogas plant?</vt:lpstr>
      <vt:lpstr>What is cogeneration?</vt:lpstr>
      <vt:lpstr>What is a digester?</vt:lpstr>
      <vt:lpstr>Gas treatment</vt:lpstr>
      <vt:lpstr>Gas treatment</vt:lpstr>
      <vt:lpstr>Food Waste Digester</vt:lpstr>
      <vt:lpstr>Applications</vt:lpstr>
      <vt:lpstr>Reasons for monitoring</vt:lpstr>
      <vt:lpstr>Reasons for monitoring</vt:lpstr>
      <vt:lpstr>Detectable Gases</vt:lpstr>
      <vt:lpstr>Features and Benefits</vt:lpstr>
      <vt:lpstr>Features and Benefits</vt:lpstr>
      <vt:lpstr>Features and Benefits</vt:lpstr>
      <vt:lpstr>Component Detail</vt:lpstr>
      <vt:lpstr>Component Detail</vt:lpstr>
      <vt:lpstr>Flow Diagram</vt:lpstr>
      <vt:lpstr>Post Treatment Panel</vt:lpstr>
      <vt:lpstr>Post Treatment Panel Detail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Rainier Navidad</cp:lastModifiedBy>
  <cp:revision>68</cp:revision>
  <cp:lastPrinted>2014-08-04T19:49:40Z</cp:lastPrinted>
  <dcterms:created xsi:type="dcterms:W3CDTF">2013-11-05T19:19:50Z</dcterms:created>
  <dcterms:modified xsi:type="dcterms:W3CDTF">2018-03-21T16:31:17Z</dcterms:modified>
</cp:coreProperties>
</file>