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9"/>
  </p:notesMasterIdLst>
  <p:sldIdLst>
    <p:sldId id="257" r:id="rId2"/>
    <p:sldId id="271" r:id="rId3"/>
    <p:sldId id="272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36" d="100"/>
          <a:sy n="136" d="100"/>
        </p:scale>
        <p:origin x="-11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32EEB-249D-A642-A5E9-5BA979531309}" type="datetimeFigureOut">
              <a:rPr lang="en-US" smtClean="0"/>
              <a:t>4/2/18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49A1-3DC8-884F-810C-1742F285A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1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3B3D45A-4453-0746-86B0-17F323C238DD}" type="slidenum">
              <a:rPr lang="en-US" sz="1200" b="0">
                <a:latin typeface="Times" charset="0"/>
              </a:rPr>
              <a:pPr/>
              <a:t>1</a:t>
            </a:fld>
            <a:endParaRPr lang="en-US" sz="1200" b="0">
              <a:latin typeface="Times" charset="0"/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C64C790-AC5E-E248-BBA8-501C67814EEB}" type="slidenum">
              <a:rPr lang="en-US" sz="1200" b="0">
                <a:latin typeface="Times" charset="0"/>
              </a:rPr>
              <a:pPr/>
              <a:t>5</a:t>
            </a:fld>
            <a:endParaRPr lang="en-US" sz="1200" b="0">
              <a:latin typeface="Times" charset="0"/>
            </a:endParaRPr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77C42E3-D03C-7E42-8AFF-729421DDD8E3}" type="slidenum">
              <a:rPr lang="en-US" sz="1200" b="0">
                <a:latin typeface="Times" charset="0"/>
              </a:rPr>
              <a:pPr/>
              <a:t>6</a:t>
            </a:fld>
            <a:endParaRPr lang="en-US" sz="1200" b="0">
              <a:latin typeface="Times" charset="0"/>
            </a:endParaRPr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4D6F09-E222-7546-97C2-AC7D831E6697}" type="slidenum">
              <a:rPr lang="en-US" sz="1200" b="0">
                <a:latin typeface="Times" charset="0"/>
              </a:rPr>
              <a:pPr/>
              <a:t>7</a:t>
            </a:fld>
            <a:endParaRPr lang="en-US" sz="1200" b="0">
              <a:latin typeface="Times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246EF60-A2E5-0A43-83A3-E1F8C4D04C59}" type="slidenum">
              <a:rPr lang="en-US" sz="1200" b="0">
                <a:latin typeface="Times" charset="0"/>
              </a:rPr>
              <a:pPr/>
              <a:t>8</a:t>
            </a:fld>
            <a:endParaRPr lang="en-US" sz="1200" b="0">
              <a:latin typeface="Times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A810FD1-0905-F444-96CA-230E7BB6B9B7}" type="slidenum">
              <a:rPr lang="en-US" sz="1200" b="0">
                <a:latin typeface="Times" charset="0"/>
              </a:rPr>
              <a:pPr/>
              <a:t>9</a:t>
            </a:fld>
            <a:endParaRPr lang="en-US" sz="1200" b="0">
              <a:latin typeface="Times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B3B5EED-77B5-B341-8CB8-A1978318A30B}" type="slidenum">
              <a:rPr lang="en-US" sz="1200" b="0">
                <a:latin typeface="Times" charset="0"/>
              </a:rPr>
              <a:pPr/>
              <a:t>10</a:t>
            </a:fld>
            <a:endParaRPr lang="en-US" sz="1200" b="0">
              <a:latin typeface="Times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40CBEE5-ADEA-3440-99F9-710AAE5AE4B7}" type="slidenum">
              <a:rPr lang="en-US" sz="1200" b="0">
                <a:latin typeface="Times" charset="0"/>
              </a:rPr>
              <a:pPr/>
              <a:t>11</a:t>
            </a:fld>
            <a:endParaRPr lang="en-US" sz="1200" b="0">
              <a:latin typeface="Times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EA958E0-43D7-D047-B732-FA74D2A11758}" type="slidenum">
              <a:rPr lang="en-US" sz="1200" b="0">
                <a:latin typeface="Times" charset="0"/>
              </a:rPr>
              <a:pPr/>
              <a:t>12</a:t>
            </a:fld>
            <a:endParaRPr lang="en-US" sz="1200" b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68BB068-4E79-674D-AD0D-5F8CB5307960}" type="slidenum">
              <a:rPr lang="en-US" sz="1200" b="0">
                <a:latin typeface="Times" charset="0"/>
              </a:rPr>
              <a:pPr/>
              <a:t>13</a:t>
            </a:fld>
            <a:endParaRPr lang="en-US" sz="1200" b="0">
              <a:latin typeface="Times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E85E814-A0CB-D043-B1C7-EBF7F6A40C74}" type="slidenum">
              <a:rPr lang="en-US" sz="1200" b="0">
                <a:latin typeface="Times" charset="0"/>
              </a:rPr>
              <a:pPr/>
              <a:t>14</a:t>
            </a:fld>
            <a:endParaRPr lang="en-US" sz="1200" b="0">
              <a:latin typeface="Times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1521227-DD30-5C4F-AD40-BF454B28FE06}" type="slidenum">
              <a:rPr lang="en-US" sz="1200" b="0">
                <a:latin typeface="Times" charset="0"/>
              </a:rPr>
              <a:pPr/>
              <a:t>15</a:t>
            </a:fld>
            <a:endParaRPr lang="en-US" sz="1200" b="0">
              <a:latin typeface="Times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BE775A4-772C-8449-82C2-8331F769BBB8}" type="slidenum">
              <a:rPr lang="en-US" sz="1200" b="0">
                <a:latin typeface="Times" charset="0"/>
              </a:rPr>
              <a:pPr/>
              <a:t>16</a:t>
            </a:fld>
            <a:endParaRPr lang="en-US" sz="1200" b="0">
              <a:latin typeface="Times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BE775A4-772C-8449-82C2-8331F769BBB8}" type="slidenum">
              <a:rPr lang="en-US" sz="1200" b="0">
                <a:latin typeface="Times" charset="0"/>
              </a:rPr>
              <a:pPr/>
              <a:t>17</a:t>
            </a:fld>
            <a:endParaRPr lang="en-US" sz="1200" b="0">
              <a:latin typeface="Times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990600"/>
            <a:ext cx="5410200" cy="1981200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SDM-2009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Calibration 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Station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3076" name="Picture 5" descr="SDM-2009-dark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09600"/>
            <a:ext cx="39290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451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78" y="-233939"/>
            <a:ext cx="5637360" cy="729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0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15" y="-220010"/>
            <a:ext cx="5434939" cy="70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9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6" name="Picture 5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23" y="1292228"/>
            <a:ext cx="6736610" cy="5164734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SDM-2009 Multi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-module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764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Turn Cal Station 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Press the </a:t>
            </a:r>
            <a:r>
              <a:rPr lang="ja-JP" altLang="en-US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POWER</a:t>
            </a:r>
            <a:r>
              <a:rPr lang="ja-JP" altLang="en-US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button on the </a:t>
            </a:r>
            <a:r>
              <a:rPr lang="en-US" dirty="0">
                <a:latin typeface="Arial" charset="0"/>
              </a:rPr>
              <a:t>C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al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station.</a:t>
            </a:r>
          </a:p>
        </p:txBody>
      </p:sp>
      <p:pic>
        <p:nvPicPr>
          <p:cNvPr id="18" name="Content Placeholder 13" descr="gx2009_flowchart1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991" r="-4399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" dist="25399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pic>
        <p:nvPicPr>
          <p:cNvPr id="11" name="Picture 2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5943600" y="5867400"/>
            <a:ext cx="560744" cy="11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82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Turn Instrument On</a:t>
            </a:r>
          </a:p>
        </p:txBody>
      </p:sp>
      <p:pic>
        <p:nvPicPr>
          <p:cNvPr id="20485" name="Content Placeholder 14" descr="gx2009_flowchart2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7" b="22397"/>
          <a:stretch>
            <a:fillRect/>
          </a:stretch>
        </p:blipFill>
        <p:spPr/>
      </p:pic>
      <p:sp>
        <p:nvSpPr>
          <p:cNvPr id="2048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Seat the GX-2009 into the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station. Then turn on the GX-2009 by pressing the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POWER MODE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button on the gas monitor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 marL="0" indent="0">
              <a:buNone/>
              <a:defRPr/>
            </a:pPr>
            <a:r>
              <a:rPr lang="en-US" sz="2400" dirty="0" smtClean="0">
                <a:latin typeface="Arial" charset="0"/>
                <a:cs typeface="ＭＳ Ｐゴシック" charset="0"/>
              </a:rPr>
              <a:t>Note: Ensure sensor cover on detector and the docking station port is free of any mud or debris</a:t>
            </a:r>
            <a:endParaRPr lang="en-US" sz="2400" dirty="0">
              <a:latin typeface="Arial" charset="0"/>
              <a:cs typeface="ＭＳ Ｐゴシック" charset="0"/>
            </a:endParaRPr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 dirty="0" err="1">
                <a:latin typeface="Tahoma" charset="0"/>
              </a:rPr>
              <a:t>www.rkiinstruments.com</a:t>
            </a:r>
            <a:endParaRPr lang="en-US" sz="1200" b="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97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Instrument Connected</a:t>
            </a:r>
          </a:p>
        </p:txBody>
      </p:sp>
      <p:pic>
        <p:nvPicPr>
          <p:cNvPr id="22533" name="Content Placeholder 14" descr="gx2009_flowchart3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9" b="22169"/>
          <a:stretch>
            <a:fillRect/>
          </a:stretch>
        </p:blipFill>
        <p:spPr/>
      </p:pic>
      <p:sp>
        <p:nvSpPr>
          <p:cNvPr id="22531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Once on, the display will show gas channels and a transmit message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Note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Confirm calibration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gas cylinder is connected to a demand flow regulator and then to the back of the </a:t>
            </a:r>
            <a:r>
              <a:rPr lang="en-US" sz="2000" dirty="0">
                <a:latin typeface="Arial" charset="0"/>
              </a:rPr>
              <a:t>C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al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station. Make sure calibration gas concentrations match values shown on display.</a:t>
            </a:r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1207856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 Test</a:t>
            </a:r>
          </a:p>
        </p:txBody>
      </p:sp>
      <p:pic>
        <p:nvPicPr>
          <p:cNvPr id="24581" name="Content Placeholder 15" descr="gx2009_flowchart5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222" r="-46222"/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sp>
        <p:nvSpPr>
          <p:cNvPr id="24579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Press the </a:t>
            </a:r>
            <a:r>
              <a:rPr lang="ja-JP" altLang="en-US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BUMP</a:t>
            </a:r>
            <a:r>
              <a:rPr lang="ja-JP" altLang="en-US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button to start.</a:t>
            </a:r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60038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 Gas Reading </a:t>
            </a:r>
          </a:p>
        </p:txBody>
      </p:sp>
      <p:pic>
        <p:nvPicPr>
          <p:cNvPr id="26629" name="Content Placeholder 20" descr="gx2009_flowchart6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9" b="23569"/>
          <a:stretch>
            <a:fillRect/>
          </a:stretch>
        </p:blipFill>
        <p:spPr/>
      </p:pic>
      <p:sp>
        <p:nvSpPr>
          <p:cNvPr id="26627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During bump test, the display shows current gas reading. </a:t>
            </a:r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398096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 Results</a:t>
            </a:r>
          </a:p>
        </p:txBody>
      </p:sp>
      <p:pic>
        <p:nvPicPr>
          <p:cNvPr id="28677" name="Content Placeholder 14" descr="gx2009_flowchart7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0" b="23190"/>
          <a:stretch>
            <a:fillRect/>
          </a:stretch>
        </p:blipFill>
        <p:spPr/>
      </p:pic>
      <p:sp>
        <p:nvSpPr>
          <p:cNvPr id="2867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BUMP LED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will stop blinking and be on steadily green if the bump test passed or steadily red if the bump test failed. Display will show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for pass or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for fail for each sensor.</a:t>
            </a:r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230111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Return to Transmit Screen</a:t>
            </a:r>
          </a:p>
        </p:txBody>
      </p:sp>
      <p:pic>
        <p:nvPicPr>
          <p:cNvPr id="30725" name="Content Placeholder 25" descr="gx2009_flowchart8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83" r="-39083"/>
          <a:stretch>
            <a:fillRect/>
          </a:stretch>
        </p:blipFill>
        <p:spPr/>
      </p:pic>
      <p:sp>
        <p:nvSpPr>
          <p:cNvPr id="3072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Press the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EDIT/ENTER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button to return to the transmit screen.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pic>
        <p:nvPicPr>
          <p:cNvPr id="8" name="Picture 2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1725256" y="5830030"/>
            <a:ext cx="560744" cy="11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69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Calibrate</a:t>
            </a: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ＭＳ Ｐゴシック" charset="0"/>
              </a:rPr>
              <a:t>Press the </a:t>
            </a:r>
            <a:r>
              <a:rPr lang="ja-JP" altLang="en-US" dirty="0">
                <a:latin typeface="Arial" charset="0"/>
                <a:cs typeface="ＭＳ Ｐゴシック" charset="0"/>
              </a:rPr>
              <a:t>“</a:t>
            </a:r>
            <a:r>
              <a:rPr lang="en-US" b="1" dirty="0">
                <a:latin typeface="Arial" charset="0"/>
                <a:cs typeface="ＭＳ Ｐゴシック" charset="0"/>
              </a:rPr>
              <a:t>CAL</a:t>
            </a:r>
            <a:r>
              <a:rPr lang="ja-JP" altLang="en-US" dirty="0">
                <a:latin typeface="Arial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cs typeface="ＭＳ Ｐゴシック" charset="0"/>
              </a:rPr>
              <a:t> button to start calibration.</a:t>
            </a:r>
          </a:p>
          <a:p>
            <a:endParaRPr lang="en-US" dirty="0"/>
          </a:p>
        </p:txBody>
      </p:sp>
      <p:pic>
        <p:nvPicPr>
          <p:cNvPr id="18" name="Content Placeholder 17" descr="cal-button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893" r="-408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8410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Calibration Gas Readings</a:t>
            </a:r>
          </a:p>
        </p:txBody>
      </p:sp>
      <p:pic>
        <p:nvPicPr>
          <p:cNvPr id="34821" name="Content Placeholder 20" descr="gx2009_flowchart10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2" b="23402"/>
          <a:stretch>
            <a:fillRect/>
          </a:stretch>
        </p:blipFill>
        <p:spPr/>
      </p:pic>
      <p:sp>
        <p:nvSpPr>
          <p:cNvPr id="34819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During calibration, the display shows current gas readings. </a:t>
            </a:r>
            <a:r>
              <a:rPr lang="en-US" i="1" u="sng" dirty="0">
                <a:latin typeface="Arial" charset="0"/>
                <a:ea typeface="ＭＳ Ｐゴシック" charset="0"/>
                <a:cs typeface="ＭＳ Ｐゴシック" charset="0"/>
              </a:rPr>
              <a:t>Typical calibration will take 3 minutes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899275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Calibration Results</a:t>
            </a:r>
          </a:p>
        </p:txBody>
      </p:sp>
      <p:pic>
        <p:nvPicPr>
          <p:cNvPr id="36869" name="Content Placeholder 9" descr="gx2009_flowchart12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" r="4225"/>
          <a:stretch>
            <a:fillRect/>
          </a:stretch>
        </p:blipFill>
        <p:spPr/>
      </p:pic>
      <p:sp>
        <p:nvSpPr>
          <p:cNvPr id="36867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48199" y="1600201"/>
            <a:ext cx="4144963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Once calibration is complete, the display either shows a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for pass or an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for fail for each sensor. The display will alternate between the gas concentration and the letter 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when the monitor passes calibration. The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LED lights in green when calibration is passed.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LED lights in red if there is a failure.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pic>
        <p:nvPicPr>
          <p:cNvPr id="24581" name="Picture 5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685800" y="5867400"/>
            <a:ext cx="533400" cy="10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2819400" y="5867400"/>
            <a:ext cx="533400" cy="10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014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Turning GX-2009 Off</a:t>
            </a:r>
          </a:p>
        </p:txBody>
      </p:sp>
      <p:pic>
        <p:nvPicPr>
          <p:cNvPr id="38917" name="Content Placeholder 14" descr="gx2009_flowchart13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1" b="22711"/>
          <a:stretch>
            <a:fillRect/>
          </a:stretch>
        </p:blipFill>
        <p:spPr/>
      </p:pic>
      <p:sp>
        <p:nvSpPr>
          <p:cNvPr id="3891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Turn off the GX-2009 gas monitor by pressing the SM-2009 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EDIT ENTER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POWER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buttons simultaneously.  The instrument can now be removed from the calibration station. </a:t>
            </a:r>
          </a:p>
          <a:p>
            <a:pPr marL="0" indent="0">
              <a:buNone/>
              <a:defRPr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Warning: Do not remove the GX-2009 before turning it off, and do not use the GX-2009</a:t>
            </a:r>
            <a:r>
              <a:rPr lang="ja-JP" altLang="en-US" sz="20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 power button to power it down.</a:t>
            </a:r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81146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Data Transfer To USB Flash Drive</a:t>
            </a:r>
          </a:p>
        </p:txBody>
      </p:sp>
      <p:pic>
        <p:nvPicPr>
          <p:cNvPr id="40965" name="Content Placeholder 18" descr="gx2009_flowchart14.pn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145" r="-55145"/>
          <a:stretch/>
        </p:blipFill>
        <p:spPr/>
      </p:pic>
      <p:sp>
        <p:nvSpPr>
          <p:cNvPr id="4096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With USB flash drive installed and unit powered on, press and release the 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COPY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button. The COPY LED will become solid red while the records in the calibration station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memory are copied to the flash drive. In addition, the flash drive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LED will begin to blink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79260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Data Transfer To USB Flash Drive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When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LED stops blinking, the copy operation is complete. Remove the flash drive from the USB port.</a:t>
            </a:r>
          </a:p>
          <a:p>
            <a:pPr>
              <a:defRPr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Transfer data to PC with Calibration Station software, following the instructions in the Operator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Manual.</a:t>
            </a: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pic>
        <p:nvPicPr>
          <p:cNvPr id="7" name="Picture 5" descr="SDM-2009-darker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96" r="-1489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716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104</TotalTime>
  <Words>518</Words>
  <Application>Microsoft Macintosh PowerPoint</Application>
  <PresentationFormat>Letter Paper (8.5x11 in)</PresentationFormat>
  <Paragraphs>61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Theme</vt:lpstr>
      <vt:lpstr>SDM-2009 Calibration  Station</vt:lpstr>
      <vt:lpstr>PowerPoint Presentation</vt:lpstr>
      <vt:lpstr>PowerPoint Presentation</vt:lpstr>
      <vt:lpstr>SDM-2009 Multi-module</vt:lpstr>
      <vt:lpstr>Turn Cal Station On</vt:lpstr>
      <vt:lpstr>Turn Instrument On</vt:lpstr>
      <vt:lpstr>Instrument Connected</vt:lpstr>
      <vt:lpstr>Bump Test</vt:lpstr>
      <vt:lpstr>Bump Gas Reading </vt:lpstr>
      <vt:lpstr>Bump Results</vt:lpstr>
      <vt:lpstr>Return to Transmit Screen</vt:lpstr>
      <vt:lpstr>Calibrate</vt:lpstr>
      <vt:lpstr>Calibration Gas Readings</vt:lpstr>
      <vt:lpstr>Calibration Results</vt:lpstr>
      <vt:lpstr>Turning GX-2009 Off</vt:lpstr>
      <vt:lpstr>Data Transfer To USB Flash Drive</vt:lpstr>
      <vt:lpstr>Data Transfer To USB Flash Drive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SDM-2009 Calibration  Station</dc:title>
  <dc:creator>Mike Johnson</dc:creator>
  <cp:lastModifiedBy>Rainier Navidad</cp:lastModifiedBy>
  <cp:revision>13</cp:revision>
  <dcterms:created xsi:type="dcterms:W3CDTF">2015-06-17T22:18:19Z</dcterms:created>
  <dcterms:modified xsi:type="dcterms:W3CDTF">2018-04-02T16:11:03Z</dcterms:modified>
</cp:coreProperties>
</file>