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1"/>
  </p:notesMasterIdLst>
  <p:sldIdLst>
    <p:sldId id="274" r:id="rId2"/>
    <p:sldId id="300" r:id="rId3"/>
    <p:sldId id="459" r:id="rId4"/>
    <p:sldId id="460" r:id="rId5"/>
    <p:sldId id="461" r:id="rId6"/>
    <p:sldId id="462" r:id="rId7"/>
    <p:sldId id="463" r:id="rId8"/>
    <p:sldId id="466" r:id="rId9"/>
    <p:sldId id="467" r:id="rId10"/>
    <p:sldId id="468" r:id="rId11"/>
    <p:sldId id="469" r:id="rId12"/>
    <p:sldId id="470" r:id="rId13"/>
    <p:sldId id="482" r:id="rId14"/>
    <p:sldId id="483" r:id="rId15"/>
    <p:sldId id="471" r:id="rId16"/>
    <p:sldId id="473" r:id="rId17"/>
    <p:sldId id="474" r:id="rId18"/>
    <p:sldId id="475" r:id="rId19"/>
    <p:sldId id="477" r:id="rId20"/>
    <p:sldId id="478" r:id="rId21"/>
    <p:sldId id="479" r:id="rId22"/>
    <p:sldId id="480" r:id="rId23"/>
    <p:sldId id="481" r:id="rId24"/>
    <p:sldId id="337" r:id="rId25"/>
    <p:sldId id="329" r:id="rId26"/>
    <p:sldId id="330" r:id="rId27"/>
    <p:sldId id="331" r:id="rId28"/>
    <p:sldId id="332" r:id="rId29"/>
    <p:sldId id="333" r:id="rId30"/>
  </p:sldIdLst>
  <p:sldSz cx="9144000" cy="6858000" type="screen4x3"/>
  <p:notesSz cx="674211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04">
          <p15:clr>
            <a:srgbClr val="A4A3A4"/>
          </p15:clr>
        </p15:guide>
        <p15:guide id="2" pos="612">
          <p15:clr>
            <a:srgbClr val="A4A3A4"/>
          </p15:clr>
        </p15:guide>
        <p15:guide id="3" orient="horz" pos="1072">
          <p15:clr>
            <a:srgbClr val="A4A3A4"/>
          </p15:clr>
        </p15:guide>
        <p15:guide id="4" pos="7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66"/>
    <a:srgbClr val="F50000"/>
    <a:srgbClr val="F8F8F8"/>
    <a:srgbClr val="EAEAEA"/>
    <a:srgbClr val="FF6600"/>
    <a:srgbClr val="A00000"/>
    <a:srgbClr val="C80000"/>
    <a:srgbClr val="FF9966"/>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01" autoAdjust="0"/>
    <p:restoredTop sz="94306" autoAdjust="0"/>
  </p:normalViewPr>
  <p:slideViewPr>
    <p:cSldViewPr>
      <p:cViewPr>
        <p:scale>
          <a:sx n="135" d="100"/>
          <a:sy n="135" d="100"/>
        </p:scale>
        <p:origin x="848" y="232"/>
      </p:cViewPr>
      <p:guideLst>
        <p:guide orient="horz" pos="2704"/>
        <p:guide pos="612"/>
        <p:guide orient="horz" pos="1072"/>
        <p:guide pos="793"/>
      </p:guideLst>
    </p:cSldViewPr>
  </p:slideViewPr>
  <p:outlineViewPr>
    <p:cViewPr>
      <p:scale>
        <a:sx n="33" d="100"/>
        <a:sy n="33" d="100"/>
      </p:scale>
      <p:origin x="0" y="0"/>
    </p:cViewPr>
  </p:outlineViewPr>
  <p:notesTextViewPr>
    <p:cViewPr>
      <p:scale>
        <a:sx n="75" d="100"/>
        <a:sy n="75"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21582" cy="493633"/>
          </a:xfrm>
          <a:prstGeom prst="rect">
            <a:avLst/>
          </a:prstGeom>
        </p:spPr>
        <p:txBody>
          <a:bodyPr vert="horz" lIns="90727" tIns="45363" rIns="90727" bIns="4536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8971" y="1"/>
            <a:ext cx="2921582" cy="493633"/>
          </a:xfrm>
          <a:prstGeom prst="rect">
            <a:avLst/>
          </a:prstGeom>
        </p:spPr>
        <p:txBody>
          <a:bodyPr vert="horz" lIns="90727" tIns="45363" rIns="90727" bIns="45363" rtlCol="0"/>
          <a:lstStyle>
            <a:lvl1pPr algn="r">
              <a:defRPr sz="1200"/>
            </a:lvl1pPr>
          </a:lstStyle>
          <a:p>
            <a:fld id="{6EFEF91A-C6C2-47C0-B71D-68DF066F66F5}" type="datetimeFigureOut">
              <a:rPr kumimoji="1" lang="ja-JP" altLang="en-US" smtClean="0"/>
              <a:t>2019/4/10</a:t>
            </a:fld>
            <a:endParaRPr kumimoji="1" lang="ja-JP" altLang="en-US"/>
          </a:p>
        </p:txBody>
      </p:sp>
      <p:sp>
        <p:nvSpPr>
          <p:cNvPr id="4" name="スライド イメージ プレースホルダー 3"/>
          <p:cNvSpPr>
            <a:spLocks noGrp="1" noRot="1" noChangeAspect="1"/>
          </p:cNvSpPr>
          <p:nvPr>
            <p:ph type="sldImg" idx="2"/>
          </p:nvPr>
        </p:nvSpPr>
        <p:spPr>
          <a:xfrm>
            <a:off x="904875" y="741363"/>
            <a:ext cx="4933950" cy="3700462"/>
          </a:xfrm>
          <a:prstGeom prst="rect">
            <a:avLst/>
          </a:prstGeom>
          <a:noFill/>
          <a:ln w="12700">
            <a:solidFill>
              <a:prstClr val="black"/>
            </a:solidFill>
          </a:ln>
        </p:spPr>
        <p:txBody>
          <a:bodyPr vert="horz" lIns="90727" tIns="45363" rIns="90727" bIns="45363" rtlCol="0" anchor="ctr"/>
          <a:lstStyle/>
          <a:p>
            <a:endParaRPr lang="ja-JP" altLang="en-US"/>
          </a:p>
        </p:txBody>
      </p:sp>
      <p:sp>
        <p:nvSpPr>
          <p:cNvPr id="5" name="ノート プレースホルダー 4"/>
          <p:cNvSpPr>
            <a:spLocks noGrp="1"/>
          </p:cNvSpPr>
          <p:nvPr>
            <p:ph type="body" sz="quarter" idx="3"/>
          </p:nvPr>
        </p:nvSpPr>
        <p:spPr>
          <a:xfrm>
            <a:off x="674212" y="4689515"/>
            <a:ext cx="5393690" cy="4442698"/>
          </a:xfrm>
          <a:prstGeom prst="rect">
            <a:avLst/>
          </a:prstGeom>
        </p:spPr>
        <p:txBody>
          <a:bodyPr vert="horz" lIns="90727" tIns="45363" rIns="90727" bIns="4536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7317"/>
            <a:ext cx="2921582" cy="493633"/>
          </a:xfrm>
          <a:prstGeom prst="rect">
            <a:avLst/>
          </a:prstGeom>
        </p:spPr>
        <p:txBody>
          <a:bodyPr vert="horz" lIns="90727" tIns="45363" rIns="90727" bIns="4536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8971" y="9377317"/>
            <a:ext cx="2921582" cy="493633"/>
          </a:xfrm>
          <a:prstGeom prst="rect">
            <a:avLst/>
          </a:prstGeom>
        </p:spPr>
        <p:txBody>
          <a:bodyPr vert="horz" lIns="90727" tIns="45363" rIns="90727" bIns="45363" rtlCol="0" anchor="b"/>
          <a:lstStyle>
            <a:lvl1pPr algn="r">
              <a:defRPr sz="1200"/>
            </a:lvl1pPr>
          </a:lstStyle>
          <a:p>
            <a:fld id="{F96F9799-61E0-41BA-87E4-ED51E465ADA5}" type="slidenum">
              <a:rPr kumimoji="1" lang="ja-JP" altLang="en-US" smtClean="0"/>
              <a:t>‹#›</a:t>
            </a:fld>
            <a:endParaRPr kumimoji="1" lang="ja-JP" altLang="en-US"/>
          </a:p>
        </p:txBody>
      </p:sp>
    </p:spTree>
    <p:extLst>
      <p:ext uri="{BB962C8B-B14F-4D97-AF65-F5344CB8AC3E}">
        <p14:creationId xmlns:p14="http://schemas.microsoft.com/office/powerpoint/2010/main" val="40552663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12</a:t>
            </a:fld>
            <a:endParaRPr kumimoji="1" lang="ja-JP" altLang="en-US"/>
          </a:p>
        </p:txBody>
      </p:sp>
    </p:spTree>
    <p:extLst>
      <p:ext uri="{BB962C8B-B14F-4D97-AF65-F5344CB8AC3E}">
        <p14:creationId xmlns:p14="http://schemas.microsoft.com/office/powerpoint/2010/main" val="2914707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13</a:t>
            </a:fld>
            <a:endParaRPr kumimoji="1" lang="ja-JP" altLang="en-US"/>
          </a:p>
        </p:txBody>
      </p:sp>
    </p:spTree>
    <p:extLst>
      <p:ext uri="{BB962C8B-B14F-4D97-AF65-F5344CB8AC3E}">
        <p14:creationId xmlns:p14="http://schemas.microsoft.com/office/powerpoint/2010/main" val="1861471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14</a:t>
            </a:fld>
            <a:endParaRPr kumimoji="1" lang="ja-JP" altLang="en-US"/>
          </a:p>
        </p:txBody>
      </p:sp>
    </p:spTree>
    <p:extLst>
      <p:ext uri="{BB962C8B-B14F-4D97-AF65-F5344CB8AC3E}">
        <p14:creationId xmlns:p14="http://schemas.microsoft.com/office/powerpoint/2010/main" val="137814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15</a:t>
            </a:fld>
            <a:endParaRPr kumimoji="1" lang="ja-JP" altLang="en-US"/>
          </a:p>
        </p:txBody>
      </p:sp>
    </p:spTree>
    <p:extLst>
      <p:ext uri="{BB962C8B-B14F-4D97-AF65-F5344CB8AC3E}">
        <p14:creationId xmlns:p14="http://schemas.microsoft.com/office/powerpoint/2010/main" val="4229555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25</a:t>
            </a:fld>
            <a:endParaRPr kumimoji="1" lang="ja-JP" altLang="en-US"/>
          </a:p>
        </p:txBody>
      </p:sp>
    </p:spTree>
    <p:extLst>
      <p:ext uri="{BB962C8B-B14F-4D97-AF65-F5344CB8AC3E}">
        <p14:creationId xmlns:p14="http://schemas.microsoft.com/office/powerpoint/2010/main" val="1952125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26</a:t>
            </a:fld>
            <a:endParaRPr kumimoji="1" lang="ja-JP" altLang="en-US"/>
          </a:p>
        </p:txBody>
      </p:sp>
    </p:spTree>
    <p:extLst>
      <p:ext uri="{BB962C8B-B14F-4D97-AF65-F5344CB8AC3E}">
        <p14:creationId xmlns:p14="http://schemas.microsoft.com/office/powerpoint/2010/main" val="1958353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27</a:t>
            </a:fld>
            <a:endParaRPr kumimoji="1" lang="ja-JP" altLang="en-US"/>
          </a:p>
        </p:txBody>
      </p:sp>
    </p:spTree>
    <p:extLst>
      <p:ext uri="{BB962C8B-B14F-4D97-AF65-F5344CB8AC3E}">
        <p14:creationId xmlns:p14="http://schemas.microsoft.com/office/powerpoint/2010/main" val="1346072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F9799-61E0-41BA-87E4-ED51E465ADA5}" type="slidenum">
              <a:rPr kumimoji="1" lang="ja-JP" altLang="en-US" smtClean="0"/>
              <a:t>29</a:t>
            </a:fld>
            <a:endParaRPr kumimoji="1" lang="ja-JP" altLang="en-US"/>
          </a:p>
        </p:txBody>
      </p:sp>
    </p:spTree>
    <p:extLst>
      <p:ext uri="{BB962C8B-B14F-4D97-AF65-F5344CB8AC3E}">
        <p14:creationId xmlns:p14="http://schemas.microsoft.com/office/powerpoint/2010/main" val="3505253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97473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74717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1621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303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8" name="Footer Placeholder 4"/>
          <p:cNvSpPr>
            <a:spLocks noGrp="1"/>
          </p:cNvSpPr>
          <p:nvPr>
            <p:ph type="ftr" sz="quarter" idx="11"/>
          </p:nvPr>
        </p:nvSpPr>
        <p:spPr/>
        <p:txBody>
          <a:bodyPr/>
          <a:lstStyle>
            <a:lvl1pPr>
              <a:defRPr/>
            </a:lvl1pPr>
          </a:lstStyle>
          <a:p>
            <a:endParaRPr kumimoji="1" lang="ja-JP" altLang="en-US"/>
          </a:p>
        </p:txBody>
      </p:sp>
      <p:sp>
        <p:nvSpPr>
          <p:cNvPr id="9"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8057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4" name="Footer Placeholder 4"/>
          <p:cNvSpPr>
            <a:spLocks noGrp="1"/>
          </p:cNvSpPr>
          <p:nvPr>
            <p:ph type="ftr" sz="quarter" idx="11"/>
          </p:nvPr>
        </p:nvSpPr>
        <p:spPr/>
        <p:txBody>
          <a:bodyPr/>
          <a:lstStyle>
            <a:lvl1pPr>
              <a:defRPr/>
            </a:lvl1pPr>
          </a:lstStyle>
          <a:p>
            <a:endParaRPr kumimoji="1" lang="ja-JP" altLang="en-US"/>
          </a:p>
        </p:txBody>
      </p:sp>
      <p:sp>
        <p:nvSpPr>
          <p:cNvPr id="5"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160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3" name="Footer Placeholder 4"/>
          <p:cNvSpPr>
            <a:spLocks noGrp="1"/>
          </p:cNvSpPr>
          <p:nvPr>
            <p:ph type="ftr" sz="quarter" idx="11"/>
          </p:nvPr>
        </p:nvSpPr>
        <p:spPr/>
        <p:txBody>
          <a:bodyPr/>
          <a:lstStyle>
            <a:lvl1pPr>
              <a:defRPr/>
            </a:lvl1pPr>
          </a:lstStyle>
          <a:p>
            <a:endParaRPr kumimoji="1" lang="ja-JP" altLang="en-US"/>
          </a:p>
        </p:txBody>
      </p:sp>
      <p:sp>
        <p:nvSpPr>
          <p:cNvPr id="4"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37683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2094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2293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01915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311311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dirty="0"/>
              <a:t>Click icon to add chart</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2019/4/10</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352978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187624" y="2606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2019/4/10</a:t>
            </a:fld>
            <a:endParaRPr kumimoji="1" lang="ja-JP"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pic>
        <p:nvPicPr>
          <p:cNvPr id="1031"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8600" y="228600"/>
            <a:ext cx="9144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2087724" y="404664"/>
            <a:ext cx="4968552" cy="830997"/>
          </a:xfrm>
          <a:prstGeom prst="rect">
            <a:avLst/>
          </a:prstGeom>
        </p:spPr>
        <p:txBody>
          <a:bodyPr wrap="square">
            <a:spAutoFit/>
          </a:bodyPr>
          <a:lstStyle/>
          <a:p>
            <a:pPr algn="ctr"/>
            <a:r>
              <a:rPr lang="en-US" altLang="ja-JP" sz="4800" b="1" dirty="0">
                <a:effectLst>
                  <a:outerShdw blurRad="38100" dist="38100" dir="2700000" algn="tl">
                    <a:srgbClr val="000000">
                      <a:alpha val="43137"/>
                    </a:srgbClr>
                  </a:outerShdw>
                </a:effectLst>
                <a:cs typeface="Arial" panose="020B0604020202020204" pitchFamily="34" charset="0"/>
              </a:rPr>
              <a:t>SDM-6000</a:t>
            </a:r>
            <a:endParaRPr lang="ja-JP" altLang="en-US" sz="4800" b="1" dirty="0">
              <a:effectLst>
                <a:outerShdw blurRad="38100" dist="38100" dir="2700000" algn="tl">
                  <a:srgbClr val="000000">
                    <a:alpha val="43137"/>
                  </a:srgbClr>
                </a:outerShdw>
              </a:effectLst>
              <a:cs typeface="Arial" panose="020B0604020202020204" pitchFamily="34" charset="0"/>
            </a:endParaRPr>
          </a:p>
        </p:txBody>
      </p:sp>
      <p:sp>
        <p:nvSpPr>
          <p:cNvPr id="3" name="TextBox 2"/>
          <p:cNvSpPr txBox="1"/>
          <p:nvPr/>
        </p:nvSpPr>
        <p:spPr>
          <a:xfrm>
            <a:off x="1565920" y="1412776"/>
            <a:ext cx="6012160" cy="677108"/>
          </a:xfrm>
          <a:prstGeom prst="rect">
            <a:avLst/>
          </a:prstGeom>
          <a:noFill/>
        </p:spPr>
        <p:txBody>
          <a:bodyPr wrap="square" rtlCol="0">
            <a:spAutoFit/>
          </a:bodyPr>
          <a:lstStyle/>
          <a:p>
            <a:pPr algn="ctr"/>
            <a:r>
              <a:rPr lang="en-US" sz="2000" b="1" dirty="0"/>
              <a:t>Bump and Calibration</a:t>
            </a:r>
          </a:p>
          <a:p>
            <a:pPr algn="ctr"/>
            <a:r>
              <a:rPr lang="en-US" dirty="0"/>
              <a:t>LEL / O2 / H2S / CO with Benzene &amp; High Range PID</a:t>
            </a:r>
          </a:p>
        </p:txBody>
      </p:sp>
      <p:pic>
        <p:nvPicPr>
          <p:cNvPr id="4" name="Picture 3">
            <a:extLst>
              <a:ext uri="{FF2B5EF4-FFF2-40B4-BE49-F238E27FC236}">
                <a16:creationId xmlns:a16="http://schemas.microsoft.com/office/drawing/2014/main" id="{CC8D853C-0C3E-EA4C-BB33-8FDB99C73C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6565" y="2492896"/>
            <a:ext cx="6050870" cy="367240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0100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2780928"/>
            <a:ext cx="3744416" cy="9361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Turn on the SDM-6000 using the ON/OFF toggle switch on the side</a:t>
            </a:r>
          </a:p>
        </p:txBody>
      </p:sp>
      <p:sp>
        <p:nvSpPr>
          <p:cNvPr id="7" name="Title 3">
            <a:extLst>
              <a:ext uri="{FF2B5EF4-FFF2-40B4-BE49-F238E27FC236}">
                <a16:creationId xmlns:a16="http://schemas.microsoft.com/office/drawing/2014/main" id="{59178486-FCC6-174A-A21D-41743B74E78E}"/>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pic>
        <p:nvPicPr>
          <p:cNvPr id="6" name="Picture 5">
            <a:extLst>
              <a:ext uri="{FF2B5EF4-FFF2-40B4-BE49-F238E27FC236}">
                <a16:creationId xmlns:a16="http://schemas.microsoft.com/office/drawing/2014/main" id="{76CF65E8-3755-FD4B-B8E8-DBEA98197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0981" y="1628800"/>
            <a:ext cx="4265924" cy="46085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307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2780928"/>
            <a:ext cx="4248472" cy="1872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To set up the gas inlets, go to </a:t>
            </a:r>
            <a:r>
              <a:rPr lang="en-US" sz="1800" b="1" dirty="0"/>
              <a:t>CONFIG </a:t>
            </a:r>
            <a:r>
              <a:rPr lang="en-US" sz="1800" dirty="0"/>
              <a:t>on the function menu</a:t>
            </a:r>
          </a:p>
        </p:txBody>
      </p:sp>
      <p:pic>
        <p:nvPicPr>
          <p:cNvPr id="3" name="Picture 2">
            <a:extLst>
              <a:ext uri="{FF2B5EF4-FFF2-40B4-BE49-F238E27FC236}">
                <a16:creationId xmlns:a16="http://schemas.microsoft.com/office/drawing/2014/main" id="{BF73B008-4956-C047-A75D-B68092A758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1484784"/>
            <a:ext cx="3606142" cy="4808189"/>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a16="http://schemas.microsoft.com/office/drawing/2014/main" id="{D8A40B8C-DF09-5C44-B170-9C4BE3E1BBF7}"/>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spTree>
    <p:extLst>
      <p:ext uri="{BB962C8B-B14F-4D97-AF65-F5344CB8AC3E}">
        <p14:creationId xmlns:p14="http://schemas.microsoft.com/office/powerpoint/2010/main" val="2573520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2780928"/>
            <a:ext cx="4248472" cy="1872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Tap on the </a:t>
            </a:r>
            <a:r>
              <a:rPr lang="en-US" sz="1800" b="1" dirty="0"/>
              <a:t>INLET</a:t>
            </a:r>
            <a:r>
              <a:rPr lang="en-US" sz="1800" dirty="0"/>
              <a:t> icon</a:t>
            </a:r>
          </a:p>
        </p:txBody>
      </p:sp>
      <p:pic>
        <p:nvPicPr>
          <p:cNvPr id="5" name="Picture 4">
            <a:extLst>
              <a:ext uri="{FF2B5EF4-FFF2-40B4-BE49-F238E27FC236}">
                <a16:creationId xmlns:a16="http://schemas.microsoft.com/office/drawing/2014/main" id="{ABA03DA1-85D6-4240-BB22-47A3F39A36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1484784"/>
            <a:ext cx="3606142" cy="4808190"/>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a16="http://schemas.microsoft.com/office/drawing/2014/main" id="{AA11AC9D-D121-4B48-AE6F-685DE56D1C86}"/>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spTree>
    <p:extLst>
      <p:ext uri="{BB962C8B-B14F-4D97-AF65-F5344CB8AC3E}">
        <p14:creationId xmlns:p14="http://schemas.microsoft.com/office/powerpoint/2010/main" val="31873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0" y="2564904"/>
            <a:ext cx="4283968" cy="33123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Make sure the concentrations on the screen matches your cylinders, if not then make appropriate changes by clicking on the gas name and the arrow on the right side. This will bring up a menu where you can change the gas concentrations</a:t>
            </a:r>
            <a:br>
              <a:rPr lang="en-US" sz="1600" dirty="0"/>
            </a:br>
            <a:endParaRPr lang="en-US" sz="1600" dirty="0"/>
          </a:p>
          <a:p>
            <a:r>
              <a:rPr lang="en-US" sz="1600" dirty="0"/>
              <a:t>Take note of the gas inlet number and make sure “</a:t>
            </a:r>
            <a:r>
              <a:rPr lang="en-US" sz="1600" b="1" dirty="0"/>
              <a:t>Actual Gas” </a:t>
            </a:r>
            <a:r>
              <a:rPr lang="en-US" sz="1600" dirty="0"/>
              <a:t>and “</a:t>
            </a:r>
            <a:r>
              <a:rPr lang="en-US" sz="1600" b="1" dirty="0"/>
              <a:t>Active”</a:t>
            </a:r>
            <a:r>
              <a:rPr lang="en-US" sz="1600" dirty="0"/>
              <a:t> are both checked</a:t>
            </a:r>
          </a:p>
          <a:p>
            <a:endParaRPr lang="en-US" sz="1600" dirty="0"/>
          </a:p>
        </p:txBody>
      </p:sp>
      <p:pic>
        <p:nvPicPr>
          <p:cNvPr id="3" name="Picture 2">
            <a:extLst>
              <a:ext uri="{FF2B5EF4-FFF2-40B4-BE49-F238E27FC236}">
                <a16:creationId xmlns:a16="http://schemas.microsoft.com/office/drawing/2014/main" id="{C79EFC98-68CD-A243-B742-52320B1702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4217" y="1484783"/>
            <a:ext cx="3606142" cy="4808189"/>
          </a:xfrm>
          <a:prstGeom prst="rect">
            <a:avLst/>
          </a:prstGeom>
          <a:ln>
            <a:noFill/>
          </a:ln>
          <a:effectLst>
            <a:outerShdw blurRad="292100" dist="139700" dir="2700000" algn="tl" rotWithShape="0">
              <a:srgbClr val="333333">
                <a:alpha val="65000"/>
              </a:srgbClr>
            </a:outerShdw>
          </a:effectLst>
        </p:spPr>
      </p:pic>
      <p:sp>
        <p:nvSpPr>
          <p:cNvPr id="8" name="Title 3">
            <a:extLst>
              <a:ext uri="{FF2B5EF4-FFF2-40B4-BE49-F238E27FC236}">
                <a16:creationId xmlns:a16="http://schemas.microsoft.com/office/drawing/2014/main" id="{80504FE0-491A-C242-8755-2F1B2F6BAC1F}"/>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cxnSp>
        <p:nvCxnSpPr>
          <p:cNvPr id="11" name="Elbow Connector 10">
            <a:extLst>
              <a:ext uri="{FF2B5EF4-FFF2-40B4-BE49-F238E27FC236}">
                <a16:creationId xmlns:a16="http://schemas.microsoft.com/office/drawing/2014/main" id="{BC4888D0-EB86-6B4D-B0F7-0049DC5CF564}"/>
              </a:ext>
            </a:extLst>
          </p:cNvPr>
          <p:cNvCxnSpPr>
            <a:cxnSpLocks/>
          </p:cNvCxnSpPr>
          <p:nvPr/>
        </p:nvCxnSpPr>
        <p:spPr>
          <a:xfrm>
            <a:off x="3923928" y="3501008"/>
            <a:ext cx="1512167" cy="676275"/>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3A2243D6-A3DD-7144-865B-BFF77736ADC5}"/>
              </a:ext>
            </a:extLst>
          </p:cNvPr>
          <p:cNvCxnSpPr/>
          <p:nvPr/>
        </p:nvCxnSpPr>
        <p:spPr>
          <a:xfrm>
            <a:off x="4644008" y="3501008"/>
            <a:ext cx="18722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B905B1F2-E814-9843-AB15-D0ECD6D2C696}"/>
              </a:ext>
            </a:extLst>
          </p:cNvPr>
          <p:cNvCxnSpPr>
            <a:cxnSpLocks/>
          </p:cNvCxnSpPr>
          <p:nvPr/>
        </p:nvCxnSpPr>
        <p:spPr>
          <a:xfrm>
            <a:off x="6516216" y="3501008"/>
            <a:ext cx="0" cy="5760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Frame 22">
            <a:extLst>
              <a:ext uri="{FF2B5EF4-FFF2-40B4-BE49-F238E27FC236}">
                <a16:creationId xmlns:a16="http://schemas.microsoft.com/office/drawing/2014/main" id="{505B6F32-8E15-974C-8BDD-5261C9CE89C3}"/>
              </a:ext>
            </a:extLst>
          </p:cNvPr>
          <p:cNvSpPr/>
          <p:nvPr/>
        </p:nvSpPr>
        <p:spPr>
          <a:xfrm>
            <a:off x="4788024" y="4428938"/>
            <a:ext cx="761149" cy="936104"/>
          </a:xfrm>
          <a:prstGeom prst="frame">
            <a:avLst>
              <a:gd name="adj1" fmla="val 764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5" name="Straight Arrow Connector 24">
            <a:extLst>
              <a:ext uri="{FF2B5EF4-FFF2-40B4-BE49-F238E27FC236}">
                <a16:creationId xmlns:a16="http://schemas.microsoft.com/office/drawing/2014/main" id="{D7D86AA0-321E-F946-B068-4113A79FAC6B}"/>
              </a:ext>
            </a:extLst>
          </p:cNvPr>
          <p:cNvCxnSpPr/>
          <p:nvPr/>
        </p:nvCxnSpPr>
        <p:spPr>
          <a:xfrm>
            <a:off x="4139952" y="5013176"/>
            <a:ext cx="6480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580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384451" y="5411226"/>
            <a:ext cx="4104456" cy="10801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Scroll down using the down button to </a:t>
            </a:r>
            <a:r>
              <a:rPr lang="en-US" sz="1600" b="1" dirty="0"/>
              <a:t>GAS 2</a:t>
            </a:r>
          </a:p>
        </p:txBody>
      </p:sp>
      <p:pic>
        <p:nvPicPr>
          <p:cNvPr id="5" name="Picture 4">
            <a:extLst>
              <a:ext uri="{FF2B5EF4-FFF2-40B4-BE49-F238E27FC236}">
                <a16:creationId xmlns:a16="http://schemas.microsoft.com/office/drawing/2014/main" id="{33DC1489-D289-6343-AF80-4F78CF8E54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484784"/>
            <a:ext cx="2821242" cy="3761656"/>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BB7433C2-25CE-EA45-A965-865305A09F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0514" y="1469544"/>
            <a:ext cx="2821242" cy="3761656"/>
          </a:xfrm>
          <a:prstGeom prst="rect">
            <a:avLst/>
          </a:prstGeom>
          <a:ln>
            <a:noFill/>
          </a:ln>
          <a:effectLst>
            <a:outerShdw blurRad="292100" dist="139700" dir="2700000" algn="tl" rotWithShape="0">
              <a:srgbClr val="333333">
                <a:alpha val="65000"/>
              </a:srgbClr>
            </a:outerShdw>
          </a:effectLst>
        </p:spPr>
      </p:pic>
      <p:sp>
        <p:nvSpPr>
          <p:cNvPr id="11" name="Content Placeholder 2">
            <a:extLst>
              <a:ext uri="{FF2B5EF4-FFF2-40B4-BE49-F238E27FC236}">
                <a16:creationId xmlns:a16="http://schemas.microsoft.com/office/drawing/2014/main" id="{17E3A27A-1865-E741-83C1-7898B1A318A5}"/>
              </a:ext>
            </a:extLst>
          </p:cNvPr>
          <p:cNvSpPr txBox="1">
            <a:spLocks/>
          </p:cNvSpPr>
          <p:nvPr/>
        </p:nvSpPr>
        <p:spPr bwMode="auto">
          <a:xfrm>
            <a:off x="4488907" y="5395167"/>
            <a:ext cx="4104456" cy="1168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Make sure that the cylinder you are using matches the concentration on </a:t>
            </a:r>
            <a:r>
              <a:rPr lang="en-US" sz="1600" b="1" dirty="0"/>
              <a:t>GAS 2</a:t>
            </a:r>
            <a:r>
              <a:rPr lang="en-US" sz="1600" dirty="0"/>
              <a:t>, and make sure “</a:t>
            </a:r>
            <a:r>
              <a:rPr lang="en-US" sz="1600" b="1" dirty="0"/>
              <a:t>Active</a:t>
            </a:r>
            <a:r>
              <a:rPr lang="en-US" sz="1600" dirty="0"/>
              <a:t>” and “</a:t>
            </a:r>
            <a:r>
              <a:rPr lang="en-US" sz="1600" b="1" dirty="0"/>
              <a:t>Actual Gas</a:t>
            </a:r>
            <a:r>
              <a:rPr lang="en-US" sz="1600" dirty="0"/>
              <a:t>” are checked</a:t>
            </a:r>
          </a:p>
        </p:txBody>
      </p:sp>
      <p:sp>
        <p:nvSpPr>
          <p:cNvPr id="9" name="Title 3">
            <a:extLst>
              <a:ext uri="{FF2B5EF4-FFF2-40B4-BE49-F238E27FC236}">
                <a16:creationId xmlns:a16="http://schemas.microsoft.com/office/drawing/2014/main" id="{2FA1FB14-A728-D14A-BB54-974E3539B530}"/>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spTree>
    <p:extLst>
      <p:ext uri="{BB962C8B-B14F-4D97-AF65-F5344CB8AC3E}">
        <p14:creationId xmlns:p14="http://schemas.microsoft.com/office/powerpoint/2010/main" val="332157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115616" y="5517232"/>
            <a:ext cx="3133654" cy="67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Tap </a:t>
            </a:r>
            <a:r>
              <a:rPr lang="en-US" sz="1600" b="1" dirty="0"/>
              <a:t>OK</a:t>
            </a:r>
            <a:r>
              <a:rPr lang="en-US" sz="1600" dirty="0"/>
              <a:t> to confirm</a:t>
            </a:r>
          </a:p>
          <a:p>
            <a:endParaRPr lang="en-US" sz="1600" dirty="0"/>
          </a:p>
        </p:txBody>
      </p:sp>
      <p:pic>
        <p:nvPicPr>
          <p:cNvPr id="3" name="Picture 2">
            <a:extLst>
              <a:ext uri="{FF2B5EF4-FFF2-40B4-BE49-F238E27FC236}">
                <a16:creationId xmlns:a16="http://schemas.microsoft.com/office/drawing/2014/main" id="{575A66F3-236F-AA4D-9E6A-E071265DD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498848"/>
            <a:ext cx="2821242" cy="376165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3F71392D-3877-824F-B726-D2966F2E63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5323" y="1469544"/>
            <a:ext cx="2821242" cy="3761656"/>
          </a:xfrm>
          <a:prstGeom prst="rect">
            <a:avLst/>
          </a:prstGeom>
          <a:ln>
            <a:noFill/>
          </a:ln>
          <a:effectLst>
            <a:outerShdw blurRad="292100" dist="139700" dir="2700000" algn="tl" rotWithShape="0">
              <a:srgbClr val="333333">
                <a:alpha val="65000"/>
              </a:srgbClr>
            </a:outerShdw>
          </a:effectLst>
        </p:spPr>
      </p:pic>
      <p:sp>
        <p:nvSpPr>
          <p:cNvPr id="12" name="Content Placeholder 2">
            <a:extLst>
              <a:ext uri="{FF2B5EF4-FFF2-40B4-BE49-F238E27FC236}">
                <a16:creationId xmlns:a16="http://schemas.microsoft.com/office/drawing/2014/main" id="{92F1753E-0388-5542-916F-A3CD376E57FE}"/>
              </a:ext>
            </a:extLst>
          </p:cNvPr>
          <p:cNvSpPr txBox="1">
            <a:spLocks/>
          </p:cNvSpPr>
          <p:nvPr/>
        </p:nvSpPr>
        <p:spPr bwMode="auto">
          <a:xfrm>
            <a:off x="4985195" y="5522180"/>
            <a:ext cx="4104456" cy="792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Tap the back button        to return to the main function menu</a:t>
            </a:r>
          </a:p>
          <a:p>
            <a:endParaRPr lang="en-US" sz="1600" dirty="0"/>
          </a:p>
        </p:txBody>
      </p:sp>
      <p:sp>
        <p:nvSpPr>
          <p:cNvPr id="11" name="Title 3">
            <a:extLst>
              <a:ext uri="{FF2B5EF4-FFF2-40B4-BE49-F238E27FC236}">
                <a16:creationId xmlns:a16="http://schemas.microsoft.com/office/drawing/2014/main" id="{C47D0254-86F5-8442-8528-498AEC9ECF11}"/>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sp>
        <p:nvSpPr>
          <p:cNvPr id="6" name="Curved Left Arrow 5">
            <a:extLst>
              <a:ext uri="{FF2B5EF4-FFF2-40B4-BE49-F238E27FC236}">
                <a16:creationId xmlns:a16="http://schemas.microsoft.com/office/drawing/2014/main" id="{61E1E506-A324-2E40-A099-6162A4C8C9F3}"/>
              </a:ext>
            </a:extLst>
          </p:cNvPr>
          <p:cNvSpPr/>
          <p:nvPr/>
        </p:nvSpPr>
        <p:spPr>
          <a:xfrm>
            <a:off x="7524328" y="5569338"/>
            <a:ext cx="288032" cy="286032"/>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46189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6055027"/>
            <a:ext cx="4392488"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Insert the 5-Gas mixed cylinder into </a:t>
            </a:r>
            <a:r>
              <a:rPr lang="en-US" sz="1600" b="1" dirty="0"/>
              <a:t>GAS 1 </a:t>
            </a:r>
            <a:r>
              <a:rPr lang="en-US" sz="1600" dirty="0"/>
              <a:t>port, as was configured earlier.</a:t>
            </a:r>
          </a:p>
          <a:p>
            <a:endParaRPr lang="en-US" sz="1600" dirty="0"/>
          </a:p>
        </p:txBody>
      </p:sp>
      <p:pic>
        <p:nvPicPr>
          <p:cNvPr id="5" name="Picture 4">
            <a:extLst>
              <a:ext uri="{FF2B5EF4-FFF2-40B4-BE49-F238E27FC236}">
                <a16:creationId xmlns:a16="http://schemas.microsoft.com/office/drawing/2014/main" id="{B77F8516-6DB5-1B4C-A319-207548F6DD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720" y="1628800"/>
            <a:ext cx="3168666" cy="4224888"/>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9CA722CE-1E7E-934A-ADC7-BB4124C7B5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6224" y="1628800"/>
            <a:ext cx="3168666" cy="4224888"/>
          </a:xfrm>
          <a:prstGeom prst="rect">
            <a:avLst/>
          </a:prstGeom>
          <a:ln>
            <a:noFill/>
          </a:ln>
          <a:effectLst>
            <a:outerShdw blurRad="292100" dist="139700" dir="2700000" algn="tl" rotWithShape="0">
              <a:srgbClr val="333333">
                <a:alpha val="65000"/>
              </a:srgbClr>
            </a:outerShdw>
          </a:effectLst>
        </p:spPr>
      </p:pic>
      <p:sp>
        <p:nvSpPr>
          <p:cNvPr id="9" name="Title 3">
            <a:extLst>
              <a:ext uri="{FF2B5EF4-FFF2-40B4-BE49-F238E27FC236}">
                <a16:creationId xmlns:a16="http://schemas.microsoft.com/office/drawing/2014/main" id="{6386AB12-7F2C-0947-9161-B3E1796BB3DA}"/>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sp>
        <p:nvSpPr>
          <p:cNvPr id="6" name="Right Arrow 5">
            <a:extLst>
              <a:ext uri="{FF2B5EF4-FFF2-40B4-BE49-F238E27FC236}">
                <a16:creationId xmlns:a16="http://schemas.microsoft.com/office/drawing/2014/main" id="{9A42B4D2-7D67-B247-B8C6-857E06A7BD95}"/>
              </a:ext>
            </a:extLst>
          </p:cNvPr>
          <p:cNvSpPr/>
          <p:nvPr/>
        </p:nvSpPr>
        <p:spPr>
          <a:xfrm>
            <a:off x="4067944" y="4293096"/>
            <a:ext cx="1008112" cy="64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5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94AD357-4BA9-4543-B083-D510B33EF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720" y="1628800"/>
            <a:ext cx="3168666" cy="4224888"/>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9DEC2951-0F88-2E41-9759-9798F89444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7037" y="1628799"/>
            <a:ext cx="3168665" cy="4224887"/>
          </a:xfrm>
          <a:prstGeom prst="rect">
            <a:avLst/>
          </a:prstGeom>
          <a:ln>
            <a:noFill/>
          </a:ln>
          <a:effectLst>
            <a:outerShdw blurRad="292100" dist="139700" dir="2700000" algn="tl" rotWithShape="0">
              <a:srgbClr val="333333">
                <a:alpha val="65000"/>
              </a:srgbClr>
            </a:outerShdw>
          </a:effectLst>
        </p:spPr>
      </p:pic>
      <p:sp>
        <p:nvSpPr>
          <p:cNvPr id="8" name="Title 3">
            <a:extLst>
              <a:ext uri="{FF2B5EF4-FFF2-40B4-BE49-F238E27FC236}">
                <a16:creationId xmlns:a16="http://schemas.microsoft.com/office/drawing/2014/main" id="{0155EBDA-ADAA-D648-BC67-F0366A0763AF}"/>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sp>
        <p:nvSpPr>
          <p:cNvPr id="14" name="Right Arrow 13">
            <a:extLst>
              <a:ext uri="{FF2B5EF4-FFF2-40B4-BE49-F238E27FC236}">
                <a16:creationId xmlns:a16="http://schemas.microsoft.com/office/drawing/2014/main" id="{84F19695-0486-B54F-8A7D-BE09A335203A}"/>
              </a:ext>
            </a:extLst>
          </p:cNvPr>
          <p:cNvSpPr/>
          <p:nvPr/>
        </p:nvSpPr>
        <p:spPr>
          <a:xfrm>
            <a:off x="4067944" y="3257445"/>
            <a:ext cx="1008112" cy="64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D642C22A-38FA-514F-B6F5-33254CBC0C93}"/>
              </a:ext>
            </a:extLst>
          </p:cNvPr>
          <p:cNvSpPr txBox="1">
            <a:spLocks/>
          </p:cNvSpPr>
          <p:nvPr/>
        </p:nvSpPr>
        <p:spPr bwMode="auto">
          <a:xfrm>
            <a:off x="179512" y="6055027"/>
            <a:ext cx="4392488"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Insert the Benzene Cylinder into </a:t>
            </a:r>
            <a:r>
              <a:rPr lang="en-US" sz="1600" b="1" dirty="0"/>
              <a:t>GAS 2</a:t>
            </a:r>
            <a:r>
              <a:rPr lang="en-US" sz="1600" dirty="0"/>
              <a:t> port as configured in the inlet setup</a:t>
            </a:r>
          </a:p>
        </p:txBody>
      </p:sp>
    </p:spTree>
    <p:extLst>
      <p:ext uri="{BB962C8B-B14F-4D97-AF65-F5344CB8AC3E}">
        <p14:creationId xmlns:p14="http://schemas.microsoft.com/office/powerpoint/2010/main" val="136586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2276872"/>
            <a:ext cx="4104456" cy="2520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Your setup should look like this.</a:t>
            </a:r>
          </a:p>
          <a:p>
            <a:pPr marL="0" indent="0">
              <a:buNone/>
            </a:pPr>
            <a:endParaRPr lang="en-US" sz="1800" dirty="0"/>
          </a:p>
          <a:p>
            <a:pPr marL="0" indent="0">
              <a:buNone/>
            </a:pPr>
            <a:r>
              <a:rPr lang="en-US" sz="1800" dirty="0"/>
              <a:t>Please make sure to use </a:t>
            </a:r>
            <a:r>
              <a:rPr lang="en-US" sz="1800" u="sng" dirty="0"/>
              <a:t>demand flow regulator</a:t>
            </a:r>
            <a:r>
              <a:rPr lang="en-US" sz="1800" dirty="0"/>
              <a:t> as shown on the image.</a:t>
            </a:r>
          </a:p>
          <a:p>
            <a:pPr marL="0" indent="0">
              <a:buNone/>
            </a:pPr>
            <a:endParaRPr lang="en-US" sz="1800" dirty="0"/>
          </a:p>
        </p:txBody>
      </p:sp>
      <p:pic>
        <p:nvPicPr>
          <p:cNvPr id="3" name="Picture 2">
            <a:extLst>
              <a:ext uri="{FF2B5EF4-FFF2-40B4-BE49-F238E27FC236}">
                <a16:creationId xmlns:a16="http://schemas.microsoft.com/office/drawing/2014/main" id="{F312B17A-6F1F-4A42-9428-E23B819A8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1464142"/>
            <a:ext cx="3621624" cy="4828832"/>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a16="http://schemas.microsoft.com/office/drawing/2014/main" id="{43220834-CBCB-334E-917A-6CDDCF633DA3}"/>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sp>
        <p:nvSpPr>
          <p:cNvPr id="6" name="Frame 5">
            <a:extLst>
              <a:ext uri="{FF2B5EF4-FFF2-40B4-BE49-F238E27FC236}">
                <a16:creationId xmlns:a16="http://schemas.microsoft.com/office/drawing/2014/main" id="{B05E0220-756D-144F-8300-81FD060D78DB}"/>
              </a:ext>
            </a:extLst>
          </p:cNvPr>
          <p:cNvSpPr/>
          <p:nvPr/>
        </p:nvSpPr>
        <p:spPr>
          <a:xfrm>
            <a:off x="5226224" y="1474695"/>
            <a:ext cx="864096" cy="1018201"/>
          </a:xfrm>
          <a:prstGeom prst="frame">
            <a:avLst>
              <a:gd name="adj1" fmla="val 715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E4E22CAC-4459-2D46-8E31-CF9F14B03042}"/>
              </a:ext>
            </a:extLst>
          </p:cNvPr>
          <p:cNvSpPr/>
          <p:nvPr/>
        </p:nvSpPr>
        <p:spPr>
          <a:xfrm>
            <a:off x="4290120" y="1983795"/>
            <a:ext cx="864096" cy="1018201"/>
          </a:xfrm>
          <a:prstGeom prst="frame">
            <a:avLst>
              <a:gd name="adj1" fmla="val 715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8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05243" y="6002644"/>
            <a:ext cx="4392488" cy="8640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With the GX-6000 turned off, insert the unit into the docking station</a:t>
            </a:r>
          </a:p>
        </p:txBody>
      </p:sp>
      <p:pic>
        <p:nvPicPr>
          <p:cNvPr id="5" name="Picture 4">
            <a:extLst>
              <a:ext uri="{FF2B5EF4-FFF2-40B4-BE49-F238E27FC236}">
                <a16:creationId xmlns:a16="http://schemas.microsoft.com/office/drawing/2014/main" id="{85112C17-C465-1347-8A84-9B35A8155E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198" y="1605216"/>
            <a:ext cx="3232579" cy="4310104"/>
          </a:xfrm>
          <a:prstGeom prst="rect">
            <a:avLst/>
          </a:prstGeom>
        </p:spPr>
      </p:pic>
      <p:pic>
        <p:nvPicPr>
          <p:cNvPr id="7" name="Picture 6">
            <a:extLst>
              <a:ext uri="{FF2B5EF4-FFF2-40B4-BE49-F238E27FC236}">
                <a16:creationId xmlns:a16="http://schemas.microsoft.com/office/drawing/2014/main" id="{C14797B6-5B17-6F46-9DC0-79C632FC2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2309" y="1593904"/>
            <a:ext cx="3232579" cy="4310106"/>
          </a:xfrm>
          <a:prstGeom prst="rect">
            <a:avLst/>
          </a:prstGeom>
        </p:spPr>
      </p:pic>
      <p:sp>
        <p:nvSpPr>
          <p:cNvPr id="8" name="Title 3">
            <a:extLst>
              <a:ext uri="{FF2B5EF4-FFF2-40B4-BE49-F238E27FC236}">
                <a16:creationId xmlns:a16="http://schemas.microsoft.com/office/drawing/2014/main" id="{B6FCF07F-A826-BA4F-ADB1-4EB58672275A}"/>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sp>
        <p:nvSpPr>
          <p:cNvPr id="12" name="Content Placeholder 2">
            <a:extLst>
              <a:ext uri="{FF2B5EF4-FFF2-40B4-BE49-F238E27FC236}">
                <a16:creationId xmlns:a16="http://schemas.microsoft.com/office/drawing/2014/main" id="{B05A37B0-FF28-964F-A3D9-EF831D248E5B}"/>
              </a:ext>
            </a:extLst>
          </p:cNvPr>
          <p:cNvSpPr txBox="1">
            <a:spLocks/>
          </p:cNvSpPr>
          <p:nvPr/>
        </p:nvSpPr>
        <p:spPr bwMode="auto">
          <a:xfrm>
            <a:off x="5364088" y="5993904"/>
            <a:ext cx="3030800" cy="6034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Press the big red button. </a:t>
            </a:r>
          </a:p>
        </p:txBody>
      </p:sp>
      <p:sp>
        <p:nvSpPr>
          <p:cNvPr id="13" name="Right Arrow 12">
            <a:extLst>
              <a:ext uri="{FF2B5EF4-FFF2-40B4-BE49-F238E27FC236}">
                <a16:creationId xmlns:a16="http://schemas.microsoft.com/office/drawing/2014/main" id="{F96A2128-DDBD-B442-8C80-2A84476EBEA9}"/>
              </a:ext>
            </a:extLst>
          </p:cNvPr>
          <p:cNvSpPr/>
          <p:nvPr/>
        </p:nvSpPr>
        <p:spPr>
          <a:xfrm>
            <a:off x="4067944" y="3424921"/>
            <a:ext cx="1008112" cy="64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1857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2708920"/>
            <a:ext cx="4104456" cy="2520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a:t>The status box as shown in the bottom of the picture, should have a        </a:t>
            </a:r>
            <a:br>
              <a:rPr lang="en-US" sz="1600" dirty="0"/>
            </a:br>
            <a:r>
              <a:rPr lang="en-US" sz="1400" i="1" dirty="0"/>
              <a:t>(which means that the unit is connected)</a:t>
            </a:r>
          </a:p>
          <a:p>
            <a:pPr marL="0" indent="0">
              <a:buNone/>
            </a:pPr>
            <a:endParaRPr lang="en-US" sz="1600" dirty="0"/>
          </a:p>
          <a:p>
            <a:pPr marL="0" indent="0">
              <a:buNone/>
            </a:pPr>
            <a:r>
              <a:rPr lang="en-US" sz="1600" dirty="0"/>
              <a:t>A </a:t>
            </a:r>
            <a:r>
              <a:rPr lang="en-US" sz="1600" dirty="0">
                <a:solidFill>
                  <a:srgbClr val="FF0000"/>
                </a:solidFill>
              </a:rPr>
              <a:t>red</a:t>
            </a:r>
            <a:r>
              <a:rPr lang="en-US" sz="1600" dirty="0"/>
              <a:t> background indicator as in the picture means that the unit is </a:t>
            </a:r>
            <a:r>
              <a:rPr lang="en-US" sz="1600" u="sng" dirty="0"/>
              <a:t>due for a calibration</a:t>
            </a:r>
            <a:r>
              <a:rPr lang="en-US" sz="1600" dirty="0"/>
              <a:t>.</a:t>
            </a:r>
          </a:p>
          <a:p>
            <a:pPr marL="0" indent="0">
              <a:buNone/>
            </a:pPr>
            <a:endParaRPr lang="en-US" sz="1600" dirty="0"/>
          </a:p>
        </p:txBody>
      </p:sp>
      <p:pic>
        <p:nvPicPr>
          <p:cNvPr id="9" name="Picture 8">
            <a:extLst>
              <a:ext uri="{FF2B5EF4-FFF2-40B4-BE49-F238E27FC236}">
                <a16:creationId xmlns:a16="http://schemas.microsoft.com/office/drawing/2014/main" id="{D1B65D64-EE7E-AE46-901A-2717A23A3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4217" y="1484782"/>
            <a:ext cx="3606142" cy="4808189"/>
          </a:xfrm>
          <a:prstGeom prst="rect">
            <a:avLst/>
          </a:prstGeom>
          <a:ln>
            <a:noFill/>
          </a:ln>
          <a:effectLst>
            <a:outerShdw blurRad="292100" dist="139700" dir="2700000" algn="tl" rotWithShape="0">
              <a:srgbClr val="333333">
                <a:alpha val="65000"/>
              </a:srgbClr>
            </a:outerShdw>
          </a:effectLst>
        </p:spPr>
      </p:pic>
      <p:sp>
        <p:nvSpPr>
          <p:cNvPr id="11" name="Title 3">
            <a:extLst>
              <a:ext uri="{FF2B5EF4-FFF2-40B4-BE49-F238E27FC236}">
                <a16:creationId xmlns:a16="http://schemas.microsoft.com/office/drawing/2014/main" id="{21C1BFA4-C7E6-F748-8157-F5B39CC08E61}"/>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Setup</a:t>
            </a:r>
          </a:p>
        </p:txBody>
      </p:sp>
      <p:pic>
        <p:nvPicPr>
          <p:cNvPr id="7" name="Picture 6">
            <a:extLst>
              <a:ext uri="{FF2B5EF4-FFF2-40B4-BE49-F238E27FC236}">
                <a16:creationId xmlns:a16="http://schemas.microsoft.com/office/drawing/2014/main" id="{2818C64D-5D6D-8143-BD3A-6F7507154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1840" y="2996952"/>
            <a:ext cx="321635" cy="288032"/>
          </a:xfrm>
          <a:prstGeom prst="rect">
            <a:avLst/>
          </a:prstGeom>
        </p:spPr>
      </p:pic>
      <p:cxnSp>
        <p:nvCxnSpPr>
          <p:cNvPr id="14" name="Straight Connector 13">
            <a:extLst>
              <a:ext uri="{FF2B5EF4-FFF2-40B4-BE49-F238E27FC236}">
                <a16:creationId xmlns:a16="http://schemas.microsoft.com/office/drawing/2014/main" id="{24CE6857-992C-9C44-94A5-E3D789AA306F}"/>
              </a:ext>
            </a:extLst>
          </p:cNvPr>
          <p:cNvCxnSpPr/>
          <p:nvPr/>
        </p:nvCxnSpPr>
        <p:spPr>
          <a:xfrm flipV="1">
            <a:off x="611560" y="3573016"/>
            <a:ext cx="0" cy="2160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0977E11-31CB-A742-8A4D-A5110BE123DD}"/>
              </a:ext>
            </a:extLst>
          </p:cNvPr>
          <p:cNvCxnSpPr/>
          <p:nvPr/>
        </p:nvCxnSpPr>
        <p:spPr>
          <a:xfrm>
            <a:off x="611560" y="3573016"/>
            <a:ext cx="36724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5161F70-A58A-CA49-BFBE-CC8A99BA14C7}"/>
              </a:ext>
            </a:extLst>
          </p:cNvPr>
          <p:cNvCxnSpPr/>
          <p:nvPr/>
        </p:nvCxnSpPr>
        <p:spPr>
          <a:xfrm>
            <a:off x="4283968" y="3573016"/>
            <a:ext cx="0" cy="208823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ADBC9B92-22CE-0444-B433-2D02BD3DD2C3}"/>
              </a:ext>
            </a:extLst>
          </p:cNvPr>
          <p:cNvCxnSpPr/>
          <p:nvPr/>
        </p:nvCxnSpPr>
        <p:spPr>
          <a:xfrm>
            <a:off x="4283968" y="5661248"/>
            <a:ext cx="122413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D1F1EFF4-85EB-BF42-AE11-9BD926B6D112}"/>
              </a:ext>
            </a:extLst>
          </p:cNvPr>
          <p:cNvCxnSpPr>
            <a:cxnSpLocks/>
          </p:cNvCxnSpPr>
          <p:nvPr/>
        </p:nvCxnSpPr>
        <p:spPr>
          <a:xfrm flipV="1">
            <a:off x="5508104" y="5085184"/>
            <a:ext cx="0" cy="5760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7242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21C1BFA4-C7E6-F748-8157-F5B39CC08E61}"/>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Indicator Background Colors</a:t>
            </a:r>
          </a:p>
        </p:txBody>
      </p:sp>
      <p:graphicFrame>
        <p:nvGraphicFramePr>
          <p:cNvPr id="2" name="Table 1">
            <a:extLst>
              <a:ext uri="{FF2B5EF4-FFF2-40B4-BE49-F238E27FC236}">
                <a16:creationId xmlns:a16="http://schemas.microsoft.com/office/drawing/2014/main" id="{85B018CB-8368-A749-B09E-C45333E0300B}"/>
              </a:ext>
            </a:extLst>
          </p:cNvPr>
          <p:cNvGraphicFramePr>
            <a:graphicFrameLocks noGrp="1"/>
          </p:cNvGraphicFramePr>
          <p:nvPr>
            <p:extLst>
              <p:ext uri="{D42A27DB-BD31-4B8C-83A1-F6EECF244321}">
                <p14:modId xmlns:p14="http://schemas.microsoft.com/office/powerpoint/2010/main" val="1129578797"/>
              </p:ext>
            </p:extLst>
          </p:nvPr>
        </p:nvGraphicFramePr>
        <p:xfrm>
          <a:off x="395536" y="1916832"/>
          <a:ext cx="8280920" cy="3698184"/>
        </p:xfrm>
        <a:graphic>
          <a:graphicData uri="http://schemas.openxmlformats.org/drawingml/2006/table">
            <a:tbl>
              <a:tblPr firstRow="1" bandRow="1">
                <a:tableStyleId>{7E9639D4-E3E2-4D34-9284-5A2195B3D0D7}</a:tableStyleId>
              </a:tblPr>
              <a:tblGrid>
                <a:gridCol w="2678338">
                  <a:extLst>
                    <a:ext uri="{9D8B030D-6E8A-4147-A177-3AD203B41FA5}">
                      <a16:colId xmlns:a16="http://schemas.microsoft.com/office/drawing/2014/main" val="2770531200"/>
                    </a:ext>
                  </a:extLst>
                </a:gridCol>
                <a:gridCol w="5602582">
                  <a:extLst>
                    <a:ext uri="{9D8B030D-6E8A-4147-A177-3AD203B41FA5}">
                      <a16:colId xmlns:a16="http://schemas.microsoft.com/office/drawing/2014/main" val="2535400151"/>
                    </a:ext>
                  </a:extLst>
                </a:gridCol>
              </a:tblGrid>
              <a:tr h="504056">
                <a:tc>
                  <a:txBody>
                    <a:bodyPr/>
                    <a:lstStyle/>
                    <a:p>
                      <a:pPr algn="ctr"/>
                      <a:r>
                        <a:rPr lang="en-US" dirty="0"/>
                        <a:t>Background Color</a:t>
                      </a:r>
                      <a:endParaRPr lang="en-US" b="1" dirty="0"/>
                    </a:p>
                  </a:txBody>
                  <a:tcPr anchor="ctr"/>
                </a:tc>
                <a:tc>
                  <a:txBody>
                    <a:bodyPr/>
                    <a:lstStyle/>
                    <a:p>
                      <a:pPr algn="ctr"/>
                      <a:r>
                        <a:rPr lang="en-US" dirty="0"/>
                        <a:t>Meaning</a:t>
                      </a:r>
                      <a:endParaRPr lang="en-US" b="1" dirty="0"/>
                    </a:p>
                  </a:txBody>
                  <a:tcPr anchor="ctr"/>
                </a:tc>
                <a:extLst>
                  <a:ext uri="{0D108BD9-81ED-4DB2-BD59-A6C34878D82A}">
                    <a16:rowId xmlns:a16="http://schemas.microsoft.com/office/drawing/2014/main" val="3609263853"/>
                  </a:ext>
                </a:extLst>
              </a:tr>
              <a:tr h="1440160">
                <a:tc>
                  <a:txBody>
                    <a:bodyPr/>
                    <a:lstStyle/>
                    <a:p>
                      <a:pPr algn="ctr"/>
                      <a:r>
                        <a:rPr lang="en-US" dirty="0"/>
                        <a:t>White</a:t>
                      </a:r>
                    </a:p>
                  </a:txBody>
                  <a:tcPr anchor="ctr"/>
                </a:tc>
                <a:tc>
                  <a:txBody>
                    <a:bodyPr/>
                    <a:lstStyle/>
                    <a:p>
                      <a:r>
                        <a:rPr lang="en-US" sz="1400" dirty="0"/>
                        <a:t>If no icon is showing, indicates that corresponding SDM-6000 is operating normally.</a:t>
                      </a:r>
                    </a:p>
                    <a:p>
                      <a:endParaRPr lang="en-US" sz="1400" dirty="0"/>
                    </a:p>
                    <a:p>
                      <a:r>
                        <a:rPr lang="en-US" sz="1400" dirty="0"/>
                        <a:t>If icon is showing, indicates that corresponding SDM-6000 is operating normally and connected instrument is not due for calibration, inlet assignments are correct, and gas/in gas out cover is engaged</a:t>
                      </a:r>
                    </a:p>
                  </a:txBody>
                  <a:tcPr anchor="ctr"/>
                </a:tc>
                <a:extLst>
                  <a:ext uri="{0D108BD9-81ED-4DB2-BD59-A6C34878D82A}">
                    <a16:rowId xmlns:a16="http://schemas.microsoft.com/office/drawing/2014/main" val="868804283"/>
                  </a:ext>
                </a:extLst>
              </a:tr>
              <a:tr h="422096">
                <a:tc>
                  <a:txBody>
                    <a:bodyPr/>
                    <a:lstStyle/>
                    <a:p>
                      <a:pPr algn="ctr"/>
                      <a:r>
                        <a:rPr lang="en-US" dirty="0"/>
                        <a:t>Orange</a:t>
                      </a:r>
                    </a:p>
                  </a:txBody>
                  <a:tcPr anchor="ctr"/>
                </a:tc>
                <a:tc>
                  <a:txBody>
                    <a:bodyPr/>
                    <a:lstStyle/>
                    <a:p>
                      <a:r>
                        <a:rPr lang="en-US" sz="1400" dirty="0"/>
                        <a:t>Calibration is due in 10 days or less on connected instrument</a:t>
                      </a:r>
                    </a:p>
                  </a:txBody>
                  <a:tcPr anchor="ctr"/>
                </a:tc>
                <a:extLst>
                  <a:ext uri="{0D108BD9-81ED-4DB2-BD59-A6C34878D82A}">
                    <a16:rowId xmlns:a16="http://schemas.microsoft.com/office/drawing/2014/main" val="3526092628"/>
                  </a:ext>
                </a:extLst>
              </a:tr>
              <a:tr h="137512">
                <a:tc>
                  <a:txBody>
                    <a:bodyPr/>
                    <a:lstStyle/>
                    <a:p>
                      <a:pPr algn="ctr"/>
                      <a:r>
                        <a:rPr lang="en-US" dirty="0"/>
                        <a:t>Red</a:t>
                      </a:r>
                    </a:p>
                  </a:txBody>
                  <a:tcPr anchor="ctr"/>
                </a:tc>
                <a:tc>
                  <a:txBody>
                    <a:bodyPr/>
                    <a:lstStyle/>
                    <a:p>
                      <a:r>
                        <a:rPr lang="en-US" sz="1400" dirty="0"/>
                        <a:t>Calibration is due on connected instrument</a:t>
                      </a:r>
                    </a:p>
                  </a:txBody>
                  <a:tcPr anchor="ctr"/>
                </a:tc>
                <a:extLst>
                  <a:ext uri="{0D108BD9-81ED-4DB2-BD59-A6C34878D82A}">
                    <a16:rowId xmlns:a16="http://schemas.microsoft.com/office/drawing/2014/main" val="2225235378"/>
                  </a:ext>
                </a:extLst>
              </a:tr>
              <a:tr h="404544">
                <a:tc>
                  <a:txBody>
                    <a:bodyPr/>
                    <a:lstStyle/>
                    <a:p>
                      <a:pPr algn="ctr"/>
                      <a:r>
                        <a:rPr lang="en-US" dirty="0"/>
                        <a:t>Yellow</a:t>
                      </a:r>
                    </a:p>
                  </a:txBody>
                  <a:tcPr anchor="ctr"/>
                </a:tc>
                <a:tc>
                  <a:txBody>
                    <a:bodyPr/>
                    <a:lstStyle/>
                    <a:p>
                      <a:r>
                        <a:rPr lang="en-US" sz="1400" dirty="0"/>
                        <a:t>Inlet assignment error for connected instrument</a:t>
                      </a:r>
                    </a:p>
                  </a:txBody>
                  <a:tcPr anchor="ctr"/>
                </a:tc>
                <a:extLst>
                  <a:ext uri="{0D108BD9-81ED-4DB2-BD59-A6C34878D82A}">
                    <a16:rowId xmlns:a16="http://schemas.microsoft.com/office/drawing/2014/main" val="1684270000"/>
                  </a:ext>
                </a:extLst>
              </a:tr>
              <a:tr h="416768">
                <a:tc>
                  <a:txBody>
                    <a:bodyPr/>
                    <a:lstStyle/>
                    <a:p>
                      <a:pPr algn="ctr"/>
                      <a:r>
                        <a:rPr lang="en-US" dirty="0"/>
                        <a:t>Dark Grey</a:t>
                      </a:r>
                    </a:p>
                  </a:txBody>
                  <a:tcPr anchor="ctr"/>
                </a:tc>
                <a:tc>
                  <a:txBody>
                    <a:bodyPr/>
                    <a:lstStyle/>
                    <a:p>
                      <a:r>
                        <a:rPr lang="en-US" sz="1400" dirty="0"/>
                        <a:t>Gas in/gas out cover not engaged on connected instrument</a:t>
                      </a:r>
                    </a:p>
                  </a:txBody>
                  <a:tcPr anchor="ctr"/>
                </a:tc>
                <a:extLst>
                  <a:ext uri="{0D108BD9-81ED-4DB2-BD59-A6C34878D82A}">
                    <a16:rowId xmlns:a16="http://schemas.microsoft.com/office/drawing/2014/main" val="1017122284"/>
                  </a:ext>
                </a:extLst>
              </a:tr>
            </a:tbl>
          </a:graphicData>
        </a:graphic>
      </p:graphicFrame>
    </p:spTree>
    <p:extLst>
      <p:ext uri="{BB962C8B-B14F-4D97-AF65-F5344CB8AC3E}">
        <p14:creationId xmlns:p14="http://schemas.microsoft.com/office/powerpoint/2010/main" val="394568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21C1BFA4-C7E6-F748-8157-F5B39CC08E61}"/>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Indicator Icons</a:t>
            </a:r>
          </a:p>
        </p:txBody>
      </p:sp>
      <p:pic>
        <p:nvPicPr>
          <p:cNvPr id="3" name="Picture 2">
            <a:extLst>
              <a:ext uri="{FF2B5EF4-FFF2-40B4-BE49-F238E27FC236}">
                <a16:creationId xmlns:a16="http://schemas.microsoft.com/office/drawing/2014/main" id="{74732184-0F91-4C47-8CDE-BE4FCE742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664" y="994585"/>
            <a:ext cx="5723355" cy="5863415"/>
          </a:xfrm>
          <a:prstGeom prst="rect">
            <a:avLst/>
          </a:prstGeom>
        </p:spPr>
      </p:pic>
    </p:spTree>
    <p:extLst>
      <p:ext uri="{BB962C8B-B14F-4D97-AF65-F5344CB8AC3E}">
        <p14:creationId xmlns:p14="http://schemas.microsoft.com/office/powerpoint/2010/main" val="2611289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017145" y="5445224"/>
            <a:ext cx="3018184"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Tap on the </a:t>
            </a:r>
            <a:r>
              <a:rPr lang="en-US" sz="1600" b="1" dirty="0"/>
              <a:t>BUMP</a:t>
            </a:r>
            <a:r>
              <a:rPr lang="en-US" sz="1600" dirty="0"/>
              <a:t> icon to </a:t>
            </a:r>
            <a:br>
              <a:rPr lang="en-US" sz="1600" dirty="0"/>
            </a:br>
            <a:r>
              <a:rPr lang="en-US" sz="1600" dirty="0"/>
              <a:t>perform a bump test.</a:t>
            </a:r>
          </a:p>
        </p:txBody>
      </p:sp>
      <p:pic>
        <p:nvPicPr>
          <p:cNvPr id="9" name="Picture 8">
            <a:extLst>
              <a:ext uri="{FF2B5EF4-FFF2-40B4-BE49-F238E27FC236}">
                <a16:creationId xmlns:a16="http://schemas.microsoft.com/office/drawing/2014/main" id="{A51989A9-6B72-3244-B212-34CA243473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1492200"/>
            <a:ext cx="2821242" cy="3761656"/>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7EA66AC9-B18D-2D40-A084-3C51799DB0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0832" y="1469544"/>
            <a:ext cx="2821242" cy="3761656"/>
          </a:xfrm>
          <a:prstGeom prst="rect">
            <a:avLst/>
          </a:prstGeom>
          <a:ln>
            <a:noFill/>
          </a:ln>
          <a:effectLst>
            <a:outerShdw blurRad="292100" dist="139700" dir="2700000" algn="tl" rotWithShape="0">
              <a:srgbClr val="333333">
                <a:alpha val="65000"/>
              </a:srgbClr>
            </a:outerShdw>
          </a:effectLst>
        </p:spPr>
      </p:pic>
      <p:sp>
        <p:nvSpPr>
          <p:cNvPr id="8" name="Title 3">
            <a:extLst>
              <a:ext uri="{FF2B5EF4-FFF2-40B4-BE49-F238E27FC236}">
                <a16:creationId xmlns:a16="http://schemas.microsoft.com/office/drawing/2014/main" id="{819E1F71-45CC-EA4C-AA4E-EDF76281A898}"/>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Bump</a:t>
            </a:r>
          </a:p>
        </p:txBody>
      </p:sp>
      <p:sp>
        <p:nvSpPr>
          <p:cNvPr id="14" name="Right Arrow 13">
            <a:extLst>
              <a:ext uri="{FF2B5EF4-FFF2-40B4-BE49-F238E27FC236}">
                <a16:creationId xmlns:a16="http://schemas.microsoft.com/office/drawing/2014/main" id="{9540B6D8-218E-124C-8C26-6C6340358765}"/>
              </a:ext>
            </a:extLst>
          </p:cNvPr>
          <p:cNvSpPr/>
          <p:nvPr/>
        </p:nvSpPr>
        <p:spPr>
          <a:xfrm>
            <a:off x="4067944" y="3424921"/>
            <a:ext cx="1008112" cy="64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67762DD3-5590-114F-A1DF-6FA5E38E5521}"/>
              </a:ext>
            </a:extLst>
          </p:cNvPr>
          <p:cNvSpPr txBox="1">
            <a:spLocks/>
          </p:cNvSpPr>
          <p:nvPr/>
        </p:nvSpPr>
        <p:spPr bwMode="auto">
          <a:xfrm>
            <a:off x="4868344" y="5445224"/>
            <a:ext cx="3448071"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Unit will begin with “</a:t>
            </a:r>
            <a:r>
              <a:rPr lang="en-US" sz="1600" b="1" dirty="0"/>
              <a:t>AIR Flush</a:t>
            </a:r>
            <a:r>
              <a:rPr lang="en-US" sz="1600" dirty="0"/>
              <a:t>”</a:t>
            </a:r>
          </a:p>
        </p:txBody>
      </p:sp>
    </p:spTree>
    <p:extLst>
      <p:ext uri="{BB962C8B-B14F-4D97-AF65-F5344CB8AC3E}">
        <p14:creationId xmlns:p14="http://schemas.microsoft.com/office/powerpoint/2010/main" val="377947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3284984"/>
            <a:ext cx="4104456" cy="2520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Tap on the </a:t>
            </a:r>
            <a:r>
              <a:rPr lang="en-US" sz="1600" b="1" dirty="0"/>
              <a:t>UNIT</a:t>
            </a:r>
            <a:r>
              <a:rPr lang="en-US" sz="1600" dirty="0"/>
              <a:t> tab to view actual gas readings.</a:t>
            </a:r>
          </a:p>
          <a:p>
            <a:pPr marL="0" indent="0">
              <a:buNone/>
            </a:pPr>
            <a:endParaRPr lang="en-US" sz="1600" dirty="0"/>
          </a:p>
        </p:txBody>
      </p:sp>
      <p:pic>
        <p:nvPicPr>
          <p:cNvPr id="9" name="Picture 8">
            <a:extLst>
              <a:ext uri="{FF2B5EF4-FFF2-40B4-BE49-F238E27FC236}">
                <a16:creationId xmlns:a16="http://schemas.microsoft.com/office/drawing/2014/main" id="{1EDCD3F0-22E6-3246-9689-4331F4D7F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4217" y="1484781"/>
            <a:ext cx="3606142" cy="4808189"/>
          </a:xfrm>
          <a:prstGeom prst="rect">
            <a:avLst/>
          </a:prstGeom>
          <a:ln>
            <a:noFill/>
          </a:ln>
          <a:effectLst>
            <a:outerShdw blurRad="292100" dist="139700" dir="2700000" algn="tl" rotWithShape="0">
              <a:srgbClr val="333333">
                <a:alpha val="65000"/>
              </a:srgbClr>
            </a:outerShdw>
          </a:effectLst>
        </p:spPr>
      </p:pic>
      <p:sp>
        <p:nvSpPr>
          <p:cNvPr id="8" name="Title 3">
            <a:extLst>
              <a:ext uri="{FF2B5EF4-FFF2-40B4-BE49-F238E27FC236}">
                <a16:creationId xmlns:a16="http://schemas.microsoft.com/office/drawing/2014/main" id="{4BD53B81-6B2A-BA43-9029-099797A6700B}"/>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Bump</a:t>
            </a:r>
          </a:p>
        </p:txBody>
      </p:sp>
    </p:spTree>
    <p:extLst>
      <p:ext uri="{BB962C8B-B14F-4D97-AF65-F5344CB8AC3E}">
        <p14:creationId xmlns:p14="http://schemas.microsoft.com/office/powerpoint/2010/main" val="134535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251520" y="3429000"/>
            <a:ext cx="4104456" cy="1800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Unit will go through: </a:t>
            </a:r>
            <a:br>
              <a:rPr lang="en-US" sz="1600" dirty="0"/>
            </a:br>
            <a:r>
              <a:rPr lang="en-US" sz="1600" b="1" dirty="0"/>
              <a:t>-AIR Flush</a:t>
            </a:r>
            <a:r>
              <a:rPr lang="en-US" sz="1600" dirty="0"/>
              <a:t> </a:t>
            </a:r>
            <a:br>
              <a:rPr lang="en-US" sz="1600" dirty="0"/>
            </a:br>
            <a:r>
              <a:rPr lang="en-US" sz="1600" b="1" dirty="0"/>
              <a:t>-GAS1 Bump </a:t>
            </a:r>
            <a:br>
              <a:rPr lang="en-US" sz="1600" b="1" dirty="0"/>
            </a:br>
            <a:r>
              <a:rPr lang="en-US" sz="1600" b="1" dirty="0"/>
              <a:t>-GAS2 Bump </a:t>
            </a:r>
            <a:br>
              <a:rPr lang="en-US" sz="1600" b="1" dirty="0"/>
            </a:br>
            <a:r>
              <a:rPr lang="en-US" sz="1600" b="1" dirty="0"/>
              <a:t>-AIR Purge</a:t>
            </a:r>
            <a:r>
              <a:rPr lang="en-US" sz="1600" dirty="0"/>
              <a:t> </a:t>
            </a:r>
            <a:br>
              <a:rPr lang="en-US" sz="1600" dirty="0"/>
            </a:br>
            <a:r>
              <a:rPr lang="en-US" sz="1600" dirty="0"/>
              <a:t>-and lastly the </a:t>
            </a:r>
            <a:r>
              <a:rPr lang="en-US" sz="1600" b="1" dirty="0"/>
              <a:t>Result</a:t>
            </a:r>
            <a:r>
              <a:rPr lang="en-US" sz="1600" dirty="0"/>
              <a:t> </a:t>
            </a:r>
          </a:p>
          <a:p>
            <a:pPr marL="0" indent="0">
              <a:buNone/>
            </a:pPr>
            <a:endParaRPr lang="en-US" sz="1600" dirty="0"/>
          </a:p>
        </p:txBody>
      </p:sp>
      <p:pic>
        <p:nvPicPr>
          <p:cNvPr id="13" name="Picture 12">
            <a:extLst>
              <a:ext uri="{FF2B5EF4-FFF2-40B4-BE49-F238E27FC236}">
                <a16:creationId xmlns:a16="http://schemas.microsoft.com/office/drawing/2014/main" id="{25CB271A-B8FB-D245-B6A8-14E4422078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4217" y="1476232"/>
            <a:ext cx="3612554" cy="4816738"/>
          </a:xfrm>
          <a:prstGeom prst="rect">
            <a:avLst/>
          </a:prstGeom>
          <a:ln>
            <a:noFill/>
          </a:ln>
          <a:effectLst>
            <a:outerShdw blurRad="292100" dist="139700" dir="2700000" algn="tl" rotWithShape="0">
              <a:srgbClr val="333333">
                <a:alpha val="65000"/>
              </a:srgbClr>
            </a:outerShdw>
          </a:effectLst>
        </p:spPr>
      </p:pic>
      <p:sp>
        <p:nvSpPr>
          <p:cNvPr id="12" name="Title 3">
            <a:extLst>
              <a:ext uri="{FF2B5EF4-FFF2-40B4-BE49-F238E27FC236}">
                <a16:creationId xmlns:a16="http://schemas.microsoft.com/office/drawing/2014/main" id="{51788291-E3CC-5A4F-81A9-56F07CDF91F3}"/>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Bump</a:t>
            </a:r>
          </a:p>
        </p:txBody>
      </p:sp>
    </p:spTree>
    <p:extLst>
      <p:ext uri="{BB962C8B-B14F-4D97-AF65-F5344CB8AC3E}">
        <p14:creationId xmlns:p14="http://schemas.microsoft.com/office/powerpoint/2010/main" val="81587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07504" y="2636912"/>
            <a:ext cx="4104456" cy="3024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When the BUMP passes, you will get a green square on the status bar on the bottom left.</a:t>
            </a:r>
            <a:br>
              <a:rPr lang="en-US" sz="1600" dirty="0"/>
            </a:br>
            <a:endParaRPr lang="en-US" sz="1600" dirty="0"/>
          </a:p>
          <a:p>
            <a:r>
              <a:rPr lang="en-US" sz="1600" dirty="0"/>
              <a:t>The unit will turn off automatically after a set amount of time </a:t>
            </a:r>
            <a:r>
              <a:rPr lang="en-US" sz="1400" i="1" dirty="0"/>
              <a:t>(depends on your preferred settings) </a:t>
            </a:r>
            <a:r>
              <a:rPr lang="en-US" sz="1600" dirty="0"/>
              <a:t>or you can go to the function tab and manually end the bump test by pressing the bump end button</a:t>
            </a:r>
          </a:p>
          <a:p>
            <a:endParaRPr lang="en-US" sz="1600" dirty="0"/>
          </a:p>
          <a:p>
            <a:pPr marL="0" indent="0">
              <a:buNone/>
            </a:pPr>
            <a:endParaRPr lang="en-US" sz="1600" dirty="0"/>
          </a:p>
        </p:txBody>
      </p:sp>
      <p:pic>
        <p:nvPicPr>
          <p:cNvPr id="8" name="Picture 7">
            <a:extLst>
              <a:ext uri="{FF2B5EF4-FFF2-40B4-BE49-F238E27FC236}">
                <a16:creationId xmlns:a16="http://schemas.microsoft.com/office/drawing/2014/main" id="{79F42BEA-A2CE-864C-A583-AA6D4F972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0283" y="1476233"/>
            <a:ext cx="3612553" cy="4816738"/>
          </a:xfrm>
          <a:prstGeom prst="rect">
            <a:avLst/>
          </a:prstGeom>
          <a:ln>
            <a:noFill/>
          </a:ln>
          <a:effectLst>
            <a:outerShdw blurRad="292100" dist="139700" dir="2700000" algn="tl" rotWithShape="0">
              <a:srgbClr val="333333">
                <a:alpha val="65000"/>
              </a:srgbClr>
            </a:outerShdw>
          </a:effectLst>
        </p:spPr>
      </p:pic>
      <p:sp>
        <p:nvSpPr>
          <p:cNvPr id="11" name="Title 3">
            <a:extLst>
              <a:ext uri="{FF2B5EF4-FFF2-40B4-BE49-F238E27FC236}">
                <a16:creationId xmlns:a16="http://schemas.microsoft.com/office/drawing/2014/main" id="{200AAD59-1331-C546-AC8E-C94146CDBF32}"/>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Bump</a:t>
            </a:r>
          </a:p>
        </p:txBody>
      </p:sp>
      <p:cxnSp>
        <p:nvCxnSpPr>
          <p:cNvPr id="6" name="Straight Connector 5">
            <a:extLst>
              <a:ext uri="{FF2B5EF4-FFF2-40B4-BE49-F238E27FC236}">
                <a16:creationId xmlns:a16="http://schemas.microsoft.com/office/drawing/2014/main" id="{8F6C170E-378C-854D-AA3C-928335ED0380}"/>
              </a:ext>
            </a:extLst>
          </p:cNvPr>
          <p:cNvCxnSpPr/>
          <p:nvPr/>
        </p:nvCxnSpPr>
        <p:spPr>
          <a:xfrm>
            <a:off x="2159732" y="3284984"/>
            <a:ext cx="255628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4CE28928-ECAF-BC45-82CF-244C267B896D}"/>
              </a:ext>
            </a:extLst>
          </p:cNvPr>
          <p:cNvCxnSpPr/>
          <p:nvPr/>
        </p:nvCxnSpPr>
        <p:spPr>
          <a:xfrm>
            <a:off x="4716016" y="3284984"/>
            <a:ext cx="0" cy="17281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B197749B-F6A7-7A40-B862-3A26525B9006}"/>
              </a:ext>
            </a:extLst>
          </p:cNvPr>
          <p:cNvCxnSpPr/>
          <p:nvPr/>
        </p:nvCxnSpPr>
        <p:spPr>
          <a:xfrm>
            <a:off x="4716016" y="5013176"/>
            <a:ext cx="10081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0149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0" y="5184812"/>
            <a:ext cx="4766072" cy="2520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t>Once the bump test is done, go into the </a:t>
            </a:r>
            <a:r>
              <a:rPr lang="en-US" sz="1400" b="1" dirty="0"/>
              <a:t>UNIT</a:t>
            </a:r>
            <a:r>
              <a:rPr lang="en-US" sz="1400" dirty="0"/>
              <a:t> tab to </a:t>
            </a:r>
            <a:r>
              <a:rPr lang="en-US" sz="1400" u="sng" dirty="0"/>
              <a:t>make sure that the detector is off </a:t>
            </a:r>
            <a:r>
              <a:rPr lang="en-US" sz="1400" dirty="0"/>
              <a:t>by pressing the ON/OFF action button on the lower left hand side. (If the unit is not off already)</a:t>
            </a:r>
          </a:p>
          <a:p>
            <a:endParaRPr lang="en-US" sz="1400" dirty="0"/>
          </a:p>
        </p:txBody>
      </p:sp>
      <p:pic>
        <p:nvPicPr>
          <p:cNvPr id="3" name="Picture 2">
            <a:extLst>
              <a:ext uri="{FF2B5EF4-FFF2-40B4-BE49-F238E27FC236}">
                <a16:creationId xmlns:a16="http://schemas.microsoft.com/office/drawing/2014/main" id="{34273EED-F97F-F548-8E7D-51CAD8FB08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234906"/>
            <a:ext cx="2821242" cy="3761656"/>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A6B191DE-73E2-984D-A8C7-F9132E1F3E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0832" y="1212250"/>
            <a:ext cx="2838234" cy="3784312"/>
          </a:xfrm>
          <a:prstGeom prst="rect">
            <a:avLst/>
          </a:prstGeom>
          <a:ln>
            <a:noFill/>
          </a:ln>
          <a:effectLst>
            <a:outerShdw blurRad="292100" dist="139700" dir="2700000" algn="tl" rotWithShape="0">
              <a:srgbClr val="333333">
                <a:alpha val="65000"/>
              </a:srgbClr>
            </a:outerShdw>
          </a:effectLst>
        </p:spPr>
      </p:pic>
      <p:sp>
        <p:nvSpPr>
          <p:cNvPr id="13" name="Content Placeholder 2">
            <a:extLst>
              <a:ext uri="{FF2B5EF4-FFF2-40B4-BE49-F238E27FC236}">
                <a16:creationId xmlns:a16="http://schemas.microsoft.com/office/drawing/2014/main" id="{FFEC517A-9D39-AE46-B446-8658DFF338B0}"/>
              </a:ext>
            </a:extLst>
          </p:cNvPr>
          <p:cNvSpPr txBox="1">
            <a:spLocks/>
          </p:cNvSpPr>
          <p:nvPr/>
        </p:nvSpPr>
        <p:spPr bwMode="auto">
          <a:xfrm>
            <a:off x="4932040" y="5184812"/>
            <a:ext cx="4211960" cy="16285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b="1" dirty="0"/>
              <a:t>Detector Off</a:t>
            </a:r>
            <a:r>
              <a:rPr lang="en-US" sz="1400" dirty="0"/>
              <a:t>: Means to turn off the detector </a:t>
            </a:r>
            <a:r>
              <a:rPr lang="en-US" sz="1400" i="1" dirty="0"/>
              <a:t>(this means it’s on)</a:t>
            </a:r>
          </a:p>
          <a:p>
            <a:pPr marL="0" indent="0">
              <a:buNone/>
            </a:pPr>
            <a:endParaRPr lang="en-US" sz="800" dirty="0"/>
          </a:p>
          <a:p>
            <a:pPr marL="0" indent="0">
              <a:buNone/>
            </a:pPr>
            <a:r>
              <a:rPr lang="en-US" sz="1400" b="1" dirty="0"/>
              <a:t>Detector On</a:t>
            </a:r>
            <a:r>
              <a:rPr lang="en-US" sz="1400" dirty="0"/>
              <a:t>: This will turn the detector on </a:t>
            </a:r>
            <a:r>
              <a:rPr lang="en-US" sz="1400" i="1" dirty="0"/>
              <a:t>(this means the unit is initially off)</a:t>
            </a:r>
          </a:p>
          <a:p>
            <a:pPr marL="0" indent="0">
              <a:buNone/>
            </a:pPr>
            <a:endParaRPr lang="en-US" sz="800" dirty="0"/>
          </a:p>
          <a:p>
            <a:pPr marL="0" indent="0">
              <a:buNone/>
            </a:pPr>
            <a:r>
              <a:rPr lang="en-US" sz="1400" dirty="0"/>
              <a:t>*It’s an action button</a:t>
            </a:r>
          </a:p>
          <a:p>
            <a:pPr marL="0" indent="0">
              <a:buNone/>
            </a:pPr>
            <a:endParaRPr lang="en-US" sz="1400" dirty="0"/>
          </a:p>
        </p:txBody>
      </p:sp>
      <p:sp>
        <p:nvSpPr>
          <p:cNvPr id="9" name="Title 3">
            <a:extLst>
              <a:ext uri="{FF2B5EF4-FFF2-40B4-BE49-F238E27FC236}">
                <a16:creationId xmlns:a16="http://schemas.microsoft.com/office/drawing/2014/main" id="{BFAD1564-B717-BB45-8A02-4340E9A5A5D5}"/>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Bump</a:t>
            </a:r>
          </a:p>
        </p:txBody>
      </p:sp>
      <p:sp>
        <p:nvSpPr>
          <p:cNvPr id="14" name="Right Arrow 13">
            <a:extLst>
              <a:ext uri="{FF2B5EF4-FFF2-40B4-BE49-F238E27FC236}">
                <a16:creationId xmlns:a16="http://schemas.microsoft.com/office/drawing/2014/main" id="{2CB0B447-893C-2F41-8606-2EB4874C47E9}"/>
              </a:ext>
            </a:extLst>
          </p:cNvPr>
          <p:cNvSpPr/>
          <p:nvPr/>
        </p:nvSpPr>
        <p:spPr>
          <a:xfrm>
            <a:off x="4067944" y="2619201"/>
            <a:ext cx="1008112" cy="64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B2D21909-0CCD-9141-854C-389DD2B64F51}"/>
              </a:ext>
            </a:extLst>
          </p:cNvPr>
          <p:cNvCxnSpPr/>
          <p:nvPr/>
        </p:nvCxnSpPr>
        <p:spPr>
          <a:xfrm flipV="1">
            <a:off x="4572000" y="4005064"/>
            <a:ext cx="1296144" cy="15121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015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5589240"/>
            <a:ext cx="4787304" cy="10970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Once the unit is off, you can remove the GX-6000 out of the docking station and put another unit in. </a:t>
            </a:r>
          </a:p>
          <a:p>
            <a:endParaRPr lang="en-US" sz="1600" dirty="0"/>
          </a:p>
          <a:p>
            <a:endParaRPr lang="en-US" sz="1600" dirty="0"/>
          </a:p>
        </p:txBody>
      </p:sp>
      <p:pic>
        <p:nvPicPr>
          <p:cNvPr id="5" name="Picture 4">
            <a:extLst>
              <a:ext uri="{FF2B5EF4-FFF2-40B4-BE49-F238E27FC236}">
                <a16:creationId xmlns:a16="http://schemas.microsoft.com/office/drawing/2014/main" id="{E6DB8CB1-97C9-4D4A-9DB6-D9F12C190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291072"/>
            <a:ext cx="2821242" cy="3761656"/>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C6A9D8EF-F259-E641-A8A7-3427EAC995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0832" y="1268760"/>
            <a:ext cx="2821242" cy="3761656"/>
          </a:xfrm>
          <a:prstGeom prst="rect">
            <a:avLst/>
          </a:prstGeom>
          <a:ln>
            <a:noFill/>
          </a:ln>
          <a:effectLst>
            <a:outerShdw blurRad="292100" dist="139700" dir="2700000" algn="tl" rotWithShape="0">
              <a:srgbClr val="333333">
                <a:alpha val="65000"/>
              </a:srgbClr>
            </a:outerShdw>
          </a:effectLst>
        </p:spPr>
      </p:pic>
      <p:sp>
        <p:nvSpPr>
          <p:cNvPr id="9" name="Title 3">
            <a:extLst>
              <a:ext uri="{FF2B5EF4-FFF2-40B4-BE49-F238E27FC236}">
                <a16:creationId xmlns:a16="http://schemas.microsoft.com/office/drawing/2014/main" id="{049B3FC6-A20D-0F49-9BEA-83A86E402698}"/>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Bump</a:t>
            </a:r>
          </a:p>
        </p:txBody>
      </p:sp>
      <p:sp>
        <p:nvSpPr>
          <p:cNvPr id="13" name="Right Arrow 12">
            <a:extLst>
              <a:ext uri="{FF2B5EF4-FFF2-40B4-BE49-F238E27FC236}">
                <a16:creationId xmlns:a16="http://schemas.microsoft.com/office/drawing/2014/main" id="{EE47D107-1114-4E49-AEB0-E4FE581F7FE5}"/>
              </a:ext>
            </a:extLst>
          </p:cNvPr>
          <p:cNvSpPr/>
          <p:nvPr/>
        </p:nvSpPr>
        <p:spPr>
          <a:xfrm>
            <a:off x="4067944" y="2904180"/>
            <a:ext cx="1008112" cy="64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93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348861" y="2636912"/>
            <a:ext cx="4104456" cy="3329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u="sng" dirty="0"/>
              <a:t>With the GX-6000 turned off</a:t>
            </a:r>
            <a:r>
              <a:rPr lang="en-US" sz="1600" dirty="0"/>
              <a:t>, install it into the docking station and press the red button on top.</a:t>
            </a:r>
            <a:br>
              <a:rPr lang="en-US" sz="1600" dirty="0"/>
            </a:br>
            <a:endParaRPr lang="en-US" sz="1600" dirty="0"/>
          </a:p>
          <a:p>
            <a:r>
              <a:rPr lang="en-US" sz="1600" dirty="0"/>
              <a:t>To perform a calibration, tap on the </a:t>
            </a:r>
            <a:r>
              <a:rPr lang="en-US" sz="1600" b="1" dirty="0"/>
              <a:t>CAL</a:t>
            </a:r>
            <a:r>
              <a:rPr lang="en-US" sz="1600" dirty="0"/>
              <a:t> icon</a:t>
            </a:r>
          </a:p>
          <a:p>
            <a:pPr marL="0" indent="0">
              <a:buNone/>
            </a:pPr>
            <a:endParaRPr lang="en-US" sz="1600" dirty="0"/>
          </a:p>
        </p:txBody>
      </p:sp>
      <p:pic>
        <p:nvPicPr>
          <p:cNvPr id="3" name="Picture 2">
            <a:extLst>
              <a:ext uri="{FF2B5EF4-FFF2-40B4-BE49-F238E27FC236}">
                <a16:creationId xmlns:a16="http://schemas.microsoft.com/office/drawing/2014/main" id="{C936412D-84F0-004B-B84D-C81136F17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3317" y="1472206"/>
            <a:ext cx="3612553" cy="4816738"/>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a16="http://schemas.microsoft.com/office/drawing/2014/main" id="{59C9881C-34FC-B447-86F6-32A4C6191AF2}"/>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Calibration</a:t>
            </a:r>
          </a:p>
        </p:txBody>
      </p:sp>
    </p:spTree>
    <p:extLst>
      <p:ext uri="{BB962C8B-B14F-4D97-AF65-F5344CB8AC3E}">
        <p14:creationId xmlns:p14="http://schemas.microsoft.com/office/powerpoint/2010/main" val="287720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3068960"/>
            <a:ext cx="4270771" cy="13130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The unit will perform a calibration and should you need to cancel the calibration you can just tap on the </a:t>
            </a:r>
            <a:r>
              <a:rPr lang="en-US" sz="1600" b="1" dirty="0"/>
              <a:t>CAL Cancel </a:t>
            </a:r>
            <a:r>
              <a:rPr lang="en-US" sz="1600" dirty="0"/>
              <a:t>icon anytime</a:t>
            </a:r>
          </a:p>
        </p:txBody>
      </p:sp>
      <p:pic>
        <p:nvPicPr>
          <p:cNvPr id="5" name="Picture 4">
            <a:extLst>
              <a:ext uri="{FF2B5EF4-FFF2-40B4-BE49-F238E27FC236}">
                <a16:creationId xmlns:a16="http://schemas.microsoft.com/office/drawing/2014/main" id="{B84EEE10-12E8-3146-B43D-0C619EF99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3152" y="1472206"/>
            <a:ext cx="3612554" cy="4816738"/>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a16="http://schemas.microsoft.com/office/drawing/2014/main" id="{11B2C546-129B-C04C-8252-05784D29DBBA}"/>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Calibration</a:t>
            </a:r>
          </a:p>
        </p:txBody>
      </p:sp>
    </p:spTree>
    <p:extLst>
      <p:ext uri="{BB962C8B-B14F-4D97-AF65-F5344CB8AC3E}">
        <p14:creationId xmlns:p14="http://schemas.microsoft.com/office/powerpoint/2010/main" val="30008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79512" y="5156608"/>
            <a:ext cx="4392488" cy="12241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t>This is what the screen will look like if some of the sensors fail. You will see red highlight on the failed sensors.</a:t>
            </a:r>
          </a:p>
          <a:p>
            <a:pPr marL="0" indent="0">
              <a:buNone/>
            </a:pPr>
            <a:br>
              <a:rPr lang="en-US" sz="1400" i="1" dirty="0"/>
            </a:br>
            <a:r>
              <a:rPr lang="en-US" sz="1400" i="1" dirty="0"/>
              <a:t>       Ex: the O2 and CO failed</a:t>
            </a:r>
          </a:p>
        </p:txBody>
      </p:sp>
      <p:pic>
        <p:nvPicPr>
          <p:cNvPr id="3" name="Picture 2">
            <a:extLst>
              <a:ext uri="{FF2B5EF4-FFF2-40B4-BE49-F238E27FC236}">
                <a16:creationId xmlns:a16="http://schemas.microsoft.com/office/drawing/2014/main" id="{C9D5AED2-BF33-DD42-B054-08DDD26BA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0019" y="1212250"/>
            <a:ext cx="2838234" cy="378431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DA94ED93-5C01-924A-AFD1-7618D97983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0833" y="1212250"/>
            <a:ext cx="2838234" cy="3784313"/>
          </a:xfrm>
          <a:prstGeom prst="rect">
            <a:avLst/>
          </a:prstGeom>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a16="http://schemas.microsoft.com/office/drawing/2014/main" id="{E26405E7-755A-1244-A3E5-3D3FF7DC6984}"/>
              </a:ext>
            </a:extLst>
          </p:cNvPr>
          <p:cNvSpPr txBox="1">
            <a:spLocks/>
          </p:cNvSpPr>
          <p:nvPr/>
        </p:nvSpPr>
        <p:spPr bwMode="auto">
          <a:xfrm>
            <a:off x="4572000" y="5156609"/>
            <a:ext cx="4104456" cy="13895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t>This screen shows a successful calibration. All of the sensors that have passed are highlighted green</a:t>
            </a:r>
          </a:p>
        </p:txBody>
      </p:sp>
      <p:sp>
        <p:nvSpPr>
          <p:cNvPr id="11" name="Title 3">
            <a:extLst>
              <a:ext uri="{FF2B5EF4-FFF2-40B4-BE49-F238E27FC236}">
                <a16:creationId xmlns:a16="http://schemas.microsoft.com/office/drawing/2014/main" id="{02F9F74C-5377-C241-AF67-F90FE12A6521}"/>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Calibration</a:t>
            </a:r>
          </a:p>
        </p:txBody>
      </p:sp>
      <p:sp>
        <p:nvSpPr>
          <p:cNvPr id="14" name="Title 3">
            <a:extLst>
              <a:ext uri="{FF2B5EF4-FFF2-40B4-BE49-F238E27FC236}">
                <a16:creationId xmlns:a16="http://schemas.microsoft.com/office/drawing/2014/main" id="{A5F9E862-2038-1B40-BA8D-4B993968E336}"/>
              </a:ext>
            </a:extLst>
          </p:cNvPr>
          <p:cNvSpPr txBox="1">
            <a:spLocks/>
          </p:cNvSpPr>
          <p:nvPr/>
        </p:nvSpPr>
        <p:spPr bwMode="auto">
          <a:xfrm rot="19610560">
            <a:off x="1119451" y="1581338"/>
            <a:ext cx="2155776"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r>
              <a:rPr kumimoji="0" lang="en-US" sz="4400" b="1" dirty="0">
                <a:solidFill>
                  <a:srgbClr val="FF0000"/>
                </a:solidFill>
              </a:rPr>
              <a:t>FAILED</a:t>
            </a:r>
          </a:p>
        </p:txBody>
      </p:sp>
      <p:sp>
        <p:nvSpPr>
          <p:cNvPr id="15" name="Title 3">
            <a:extLst>
              <a:ext uri="{FF2B5EF4-FFF2-40B4-BE49-F238E27FC236}">
                <a16:creationId xmlns:a16="http://schemas.microsoft.com/office/drawing/2014/main" id="{7E7AC1EE-735F-DB47-A774-DAF31D37EB26}"/>
              </a:ext>
            </a:extLst>
          </p:cNvPr>
          <p:cNvSpPr txBox="1">
            <a:spLocks/>
          </p:cNvSpPr>
          <p:nvPr/>
        </p:nvSpPr>
        <p:spPr bwMode="auto">
          <a:xfrm rot="19610560">
            <a:off x="5445193" y="1504656"/>
            <a:ext cx="2240152"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r>
              <a:rPr kumimoji="0" lang="en-US" sz="4400" b="1" dirty="0">
                <a:solidFill>
                  <a:srgbClr val="00B050"/>
                </a:solidFill>
              </a:rPr>
              <a:t>PASSED</a:t>
            </a:r>
          </a:p>
        </p:txBody>
      </p:sp>
    </p:spTree>
    <p:extLst>
      <p:ext uri="{BB962C8B-B14F-4D97-AF65-F5344CB8AC3E}">
        <p14:creationId xmlns:p14="http://schemas.microsoft.com/office/powerpoint/2010/main" val="158807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19872" y="3573016"/>
            <a:ext cx="4104456" cy="461665"/>
          </a:xfrm>
          <a:prstGeom prst="rect">
            <a:avLst/>
          </a:prstGeom>
          <a:noFill/>
        </p:spPr>
        <p:txBody>
          <a:bodyPr wrap="square" rtlCol="0">
            <a:spAutoFit/>
          </a:bodyPr>
          <a:lstStyle/>
          <a:p>
            <a:pPr algn="ctr"/>
            <a:r>
              <a:rPr lang="en-US" sz="2400" dirty="0"/>
              <a:t>Tube Calibration</a:t>
            </a:r>
          </a:p>
        </p:txBody>
      </p:sp>
      <p:pic>
        <p:nvPicPr>
          <p:cNvPr id="4" name="Picture 3" descr="Hand-held-Benzen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03" y="0"/>
            <a:ext cx="5011615" cy="6858000"/>
          </a:xfrm>
          <a:prstGeom prst="rect">
            <a:avLst/>
          </a:prstGeom>
        </p:spPr>
      </p:pic>
      <p:sp>
        <p:nvSpPr>
          <p:cNvPr id="5" name="TextBox 4"/>
          <p:cNvSpPr txBox="1"/>
          <p:nvPr/>
        </p:nvSpPr>
        <p:spPr>
          <a:xfrm>
            <a:off x="2483768" y="1556792"/>
            <a:ext cx="6012160" cy="1938992"/>
          </a:xfrm>
          <a:prstGeom prst="rect">
            <a:avLst/>
          </a:prstGeom>
          <a:noFill/>
        </p:spPr>
        <p:txBody>
          <a:bodyPr wrap="square" rtlCol="0">
            <a:spAutoFit/>
          </a:bodyPr>
          <a:lstStyle/>
          <a:p>
            <a:pPr algn="ctr"/>
            <a:r>
              <a:rPr lang="en-US" sz="6000" b="1" dirty="0"/>
              <a:t>GX-6000 </a:t>
            </a:r>
          </a:p>
          <a:p>
            <a:pPr algn="ctr"/>
            <a:r>
              <a:rPr lang="en-US" sz="6000" b="1" dirty="0">
                <a:solidFill>
                  <a:srgbClr val="FF0000"/>
                </a:solidFill>
              </a:rPr>
              <a:t>Benzene</a:t>
            </a:r>
          </a:p>
        </p:txBody>
      </p:sp>
    </p:spTree>
    <p:extLst>
      <p:ext uri="{BB962C8B-B14F-4D97-AF65-F5344CB8AC3E}">
        <p14:creationId xmlns:p14="http://schemas.microsoft.com/office/powerpoint/2010/main" val="12990141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2348880"/>
            <a:ext cx="4392488" cy="5472608"/>
          </a:xfrm>
        </p:spPr>
        <p:txBody>
          <a:bodyPr/>
          <a:lstStyle/>
          <a:p>
            <a:r>
              <a:rPr lang="en-US" sz="1800" dirty="0"/>
              <a:t>Once it passes the Auto Cal in the dock station, perform a tube calibration.</a:t>
            </a:r>
          </a:p>
        </p:txBody>
      </p:sp>
      <p:pic>
        <p:nvPicPr>
          <p:cNvPr id="4" name="Picture 3" descr="IMG_070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1484784"/>
            <a:ext cx="3515619" cy="4482414"/>
          </a:xfrm>
          <a:prstGeom prst="rect">
            <a:avLst/>
          </a:prstGeom>
          <a:ln>
            <a:noFill/>
          </a:ln>
          <a:effectLst>
            <a:outerShdw blurRad="292100" dist="139700" dir="2700000" algn="tl" rotWithShape="0">
              <a:srgbClr val="333333">
                <a:alpha val="65000"/>
              </a:srgbClr>
            </a:outerShdw>
          </a:effectLst>
        </p:spPr>
      </p:pic>
      <p:sp>
        <p:nvSpPr>
          <p:cNvPr id="5" name="Content Placeholder 2">
            <a:extLst>
              <a:ext uri="{FF2B5EF4-FFF2-40B4-BE49-F238E27FC236}">
                <a16:creationId xmlns:a16="http://schemas.microsoft.com/office/drawing/2014/main" id="{AAF6193F-F9F0-1549-920F-277C8FB612C4}"/>
              </a:ext>
            </a:extLst>
          </p:cNvPr>
          <p:cNvSpPr txBox="1">
            <a:spLocks/>
          </p:cNvSpPr>
          <p:nvPr/>
        </p:nvSpPr>
        <p:spPr bwMode="auto">
          <a:xfrm>
            <a:off x="4572000" y="3502248"/>
            <a:ext cx="3970784" cy="1296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kumimoji="0" lang="en-US" sz="1800" dirty="0"/>
              <a:t>To get in to calibration mode press and hold </a:t>
            </a:r>
            <a:r>
              <a:rPr kumimoji="0" lang="en-US" sz="1800" b="1" dirty="0"/>
              <a:t>SHIFT+DISPLAY </a:t>
            </a:r>
            <a:r>
              <a:rPr kumimoji="0" lang="en-US" sz="1800" dirty="0"/>
              <a:t>while in normal mode</a:t>
            </a:r>
          </a:p>
        </p:txBody>
      </p:sp>
      <p:sp>
        <p:nvSpPr>
          <p:cNvPr id="8" name="Title 3">
            <a:extLst>
              <a:ext uri="{FF2B5EF4-FFF2-40B4-BE49-F238E27FC236}">
                <a16:creationId xmlns:a16="http://schemas.microsoft.com/office/drawing/2014/main" id="{8FC43FF0-904C-9A44-872F-310D8249A41E}"/>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Tube Calibration - Benzene</a:t>
            </a:r>
          </a:p>
        </p:txBody>
      </p:sp>
    </p:spTree>
    <p:extLst>
      <p:ext uri="{BB962C8B-B14F-4D97-AF65-F5344CB8AC3E}">
        <p14:creationId xmlns:p14="http://schemas.microsoft.com/office/powerpoint/2010/main" val="7228823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556543"/>
            <a:ext cx="3970784" cy="1080120"/>
          </a:xfrm>
        </p:spPr>
        <p:txBody>
          <a:bodyPr/>
          <a:lstStyle/>
          <a:p>
            <a:r>
              <a:rPr lang="en-US" sz="1800" dirty="0"/>
              <a:t>It will prompt you to install tube holder and press </a:t>
            </a:r>
            <a:r>
              <a:rPr lang="en-US" sz="1800" b="1" dirty="0"/>
              <a:t>POWER/ENTER </a:t>
            </a:r>
            <a:r>
              <a:rPr lang="en-US" sz="1800" dirty="0"/>
              <a:t>to confirm.</a:t>
            </a:r>
          </a:p>
        </p:txBody>
      </p:sp>
      <p:pic>
        <p:nvPicPr>
          <p:cNvPr id="5" name="Picture 4" descr="IMG_070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1497442"/>
            <a:ext cx="3096344" cy="4008045"/>
          </a:xfrm>
          <a:prstGeom prst="rect">
            <a:avLst/>
          </a:prstGeom>
          <a:ln>
            <a:noFill/>
          </a:ln>
          <a:effectLst>
            <a:outerShdw blurRad="292100" dist="139700" dir="2700000" algn="tl" rotWithShape="0">
              <a:srgbClr val="333333">
                <a:alpha val="65000"/>
              </a:srgbClr>
            </a:outerShdw>
          </a:effectLst>
        </p:spPr>
      </p:pic>
      <p:sp>
        <p:nvSpPr>
          <p:cNvPr id="8" name="Title 3">
            <a:extLst>
              <a:ext uri="{FF2B5EF4-FFF2-40B4-BE49-F238E27FC236}">
                <a16:creationId xmlns:a16="http://schemas.microsoft.com/office/drawing/2014/main" id="{26CBDFBF-737E-C94B-A876-6E2CAA37A7AF}"/>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Tube Calibration - Benzene</a:t>
            </a:r>
          </a:p>
        </p:txBody>
      </p:sp>
      <p:pic>
        <p:nvPicPr>
          <p:cNvPr id="13" name="Picture 12">
            <a:extLst>
              <a:ext uri="{FF2B5EF4-FFF2-40B4-BE49-F238E27FC236}">
                <a16:creationId xmlns:a16="http://schemas.microsoft.com/office/drawing/2014/main" id="{D4E6BE7D-5895-9744-8294-07A07F428F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9" y="1497442"/>
            <a:ext cx="3289566" cy="4008045"/>
          </a:xfrm>
          <a:prstGeom prst="rect">
            <a:avLst/>
          </a:prstGeom>
          <a:ln>
            <a:noFill/>
          </a:ln>
          <a:effectLst>
            <a:outerShdw blurRad="292100" dist="139700" dir="2700000" algn="tl" rotWithShape="0">
              <a:srgbClr val="333333">
                <a:alpha val="65000"/>
              </a:srgbClr>
            </a:outerShdw>
          </a:effectLst>
        </p:spPr>
      </p:pic>
      <p:sp>
        <p:nvSpPr>
          <p:cNvPr id="14" name="Right Arrow 13">
            <a:extLst>
              <a:ext uri="{FF2B5EF4-FFF2-40B4-BE49-F238E27FC236}">
                <a16:creationId xmlns:a16="http://schemas.microsoft.com/office/drawing/2014/main" id="{25E78C95-C7D3-1C4B-BC39-D54E5D736D7F}"/>
              </a:ext>
            </a:extLst>
          </p:cNvPr>
          <p:cNvSpPr/>
          <p:nvPr/>
        </p:nvSpPr>
        <p:spPr>
          <a:xfrm>
            <a:off x="3887924" y="3394885"/>
            <a:ext cx="1008112" cy="64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30267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070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1556792"/>
            <a:ext cx="3600400" cy="4540504"/>
          </a:xfrm>
          <a:prstGeom prst="rect">
            <a:avLst/>
          </a:prstGeom>
          <a:ln>
            <a:noFill/>
          </a:ln>
          <a:effectLst>
            <a:outerShdw blurRad="292100" dist="139700" dir="2700000" algn="tl" rotWithShape="0">
              <a:srgbClr val="333333">
                <a:alpha val="65000"/>
              </a:srgbClr>
            </a:outerShdw>
          </a:effectLst>
        </p:spPr>
      </p:pic>
      <p:sp>
        <p:nvSpPr>
          <p:cNvPr id="5" name="Content Placeholder 2">
            <a:extLst>
              <a:ext uri="{FF2B5EF4-FFF2-40B4-BE49-F238E27FC236}">
                <a16:creationId xmlns:a16="http://schemas.microsoft.com/office/drawing/2014/main" id="{EBA6AF38-4092-9C45-9C8A-BBEA7050EBCE}"/>
              </a:ext>
            </a:extLst>
          </p:cNvPr>
          <p:cNvSpPr txBox="1">
            <a:spLocks/>
          </p:cNvSpPr>
          <p:nvPr/>
        </p:nvSpPr>
        <p:spPr bwMode="auto">
          <a:xfrm>
            <a:off x="4572000" y="3278231"/>
            <a:ext cx="4464496" cy="1097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kumimoji="0" lang="en-US" sz="1800" dirty="0"/>
              <a:t>Choose Auto Cal on the menu and press </a:t>
            </a:r>
            <a:r>
              <a:rPr kumimoji="0" lang="en-US" sz="1800" b="1" dirty="0"/>
              <a:t>POWER/ENTER.</a:t>
            </a:r>
          </a:p>
        </p:txBody>
      </p:sp>
      <p:sp>
        <p:nvSpPr>
          <p:cNvPr id="7" name="Title 3">
            <a:extLst>
              <a:ext uri="{FF2B5EF4-FFF2-40B4-BE49-F238E27FC236}">
                <a16:creationId xmlns:a16="http://schemas.microsoft.com/office/drawing/2014/main" id="{6D32E95A-704F-7F4C-9593-B4EEF38531BB}"/>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Tube Calibration - Benzene</a:t>
            </a:r>
          </a:p>
        </p:txBody>
      </p:sp>
    </p:spTree>
    <p:extLst>
      <p:ext uri="{BB962C8B-B14F-4D97-AF65-F5344CB8AC3E}">
        <p14:creationId xmlns:p14="http://schemas.microsoft.com/office/powerpoint/2010/main" val="126810071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5187821"/>
            <a:ext cx="4248472" cy="1409531"/>
          </a:xfrm>
        </p:spPr>
        <p:txBody>
          <a:bodyPr/>
          <a:lstStyle/>
          <a:p>
            <a:r>
              <a:rPr lang="en-US" sz="1600" dirty="0"/>
              <a:t>Choose concentration and press </a:t>
            </a:r>
            <a:r>
              <a:rPr lang="en-US" sz="1600" b="1" dirty="0"/>
              <a:t>POWER/ENTER</a:t>
            </a:r>
            <a:r>
              <a:rPr lang="en-US" sz="1600" dirty="0"/>
              <a:t>.</a:t>
            </a:r>
          </a:p>
          <a:p>
            <a:r>
              <a:rPr lang="en-US" sz="1600" dirty="0"/>
              <a:t>Scroll down until you see BNZ </a:t>
            </a:r>
            <a:r>
              <a:rPr lang="en-US" sz="1600" i="1" dirty="0"/>
              <a:t>(Benzene) </a:t>
            </a:r>
            <a:r>
              <a:rPr lang="en-US" sz="1600" dirty="0"/>
              <a:t>5 ppm.</a:t>
            </a:r>
          </a:p>
        </p:txBody>
      </p:sp>
      <p:pic>
        <p:nvPicPr>
          <p:cNvPr id="5" name="Picture 4" descr="IMG_070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387542"/>
            <a:ext cx="2895615" cy="3619518"/>
          </a:xfrm>
          <a:prstGeom prst="rect">
            <a:avLst/>
          </a:prstGeom>
          <a:ln>
            <a:noFill/>
          </a:ln>
          <a:effectLst>
            <a:outerShdw blurRad="292100" dist="139700" dir="2700000" algn="tl" rotWithShape="0">
              <a:srgbClr val="333333">
                <a:alpha val="65000"/>
              </a:srgbClr>
            </a:outerShdw>
          </a:effectLst>
        </p:spPr>
      </p:pic>
      <p:pic>
        <p:nvPicPr>
          <p:cNvPr id="7" name="Picture 6" descr="IMG_070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1387542"/>
            <a:ext cx="2808312" cy="3619601"/>
          </a:xfrm>
          <a:prstGeom prst="rect">
            <a:avLst/>
          </a:prstGeom>
          <a:ln>
            <a:noFill/>
          </a:ln>
          <a:effectLst>
            <a:outerShdw blurRad="292100" dist="139700" dir="2700000" algn="tl" rotWithShape="0">
              <a:srgbClr val="333333">
                <a:alpha val="65000"/>
              </a:srgbClr>
            </a:outerShdw>
          </a:effectLst>
        </p:spPr>
      </p:pic>
      <p:sp>
        <p:nvSpPr>
          <p:cNvPr id="8" name="Title 3">
            <a:extLst>
              <a:ext uri="{FF2B5EF4-FFF2-40B4-BE49-F238E27FC236}">
                <a16:creationId xmlns:a16="http://schemas.microsoft.com/office/drawing/2014/main" id="{D9962ECD-7FF7-DB40-9DE8-B6C8084E5C32}"/>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Tube Calibration - Benzene</a:t>
            </a:r>
          </a:p>
        </p:txBody>
      </p:sp>
      <p:sp>
        <p:nvSpPr>
          <p:cNvPr id="9" name="Content Placeholder 2">
            <a:extLst>
              <a:ext uri="{FF2B5EF4-FFF2-40B4-BE49-F238E27FC236}">
                <a16:creationId xmlns:a16="http://schemas.microsoft.com/office/drawing/2014/main" id="{3393B4D7-EBB0-8249-B2D7-73AD3CF82F56}"/>
              </a:ext>
            </a:extLst>
          </p:cNvPr>
          <p:cNvSpPr txBox="1">
            <a:spLocks/>
          </p:cNvSpPr>
          <p:nvPr/>
        </p:nvSpPr>
        <p:spPr bwMode="auto">
          <a:xfrm>
            <a:off x="4355976" y="5171795"/>
            <a:ext cx="4896544" cy="23616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kumimoji="0" lang="en-US" sz="1600" i="1" dirty="0"/>
              <a:t>(Make sure it matches your cylinder) </a:t>
            </a:r>
            <a:r>
              <a:rPr kumimoji="0" lang="en-US" sz="1600" dirty="0"/>
              <a:t>and press </a:t>
            </a:r>
            <a:r>
              <a:rPr kumimoji="0" lang="en-US" sz="1600" b="1" dirty="0"/>
              <a:t>POWER/ENTER </a:t>
            </a:r>
            <a:r>
              <a:rPr kumimoji="0" lang="en-US" sz="1600" dirty="0"/>
              <a:t>to calibrate that channel.</a:t>
            </a:r>
          </a:p>
          <a:p>
            <a:r>
              <a:rPr kumimoji="0" lang="en-US" sz="1600" dirty="0"/>
              <a:t>Get your cylinder and demand flow regulator ready right after you press the </a:t>
            </a:r>
            <a:r>
              <a:rPr kumimoji="0" lang="en-US" sz="1600" b="1" dirty="0"/>
              <a:t>POWER/ENTER </a:t>
            </a:r>
            <a:r>
              <a:rPr kumimoji="0" lang="en-US" sz="1600" dirty="0"/>
              <a:t>button</a:t>
            </a:r>
          </a:p>
        </p:txBody>
      </p:sp>
    </p:spTree>
    <p:extLst>
      <p:ext uri="{BB962C8B-B14F-4D97-AF65-F5344CB8AC3E}">
        <p14:creationId xmlns:p14="http://schemas.microsoft.com/office/powerpoint/2010/main" val="937848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264" y="5364832"/>
            <a:ext cx="4540424" cy="812304"/>
          </a:xfrm>
        </p:spPr>
        <p:txBody>
          <a:bodyPr/>
          <a:lstStyle/>
          <a:p>
            <a:r>
              <a:rPr lang="en-US" sz="1400" dirty="0"/>
              <a:t>Once you press </a:t>
            </a:r>
            <a:r>
              <a:rPr lang="en-US" sz="1400" b="1" dirty="0"/>
              <a:t>POWER/ENTER </a:t>
            </a:r>
            <a:r>
              <a:rPr lang="en-US" sz="1400" dirty="0"/>
              <a:t>the monitor will countdown. </a:t>
            </a:r>
          </a:p>
          <a:p>
            <a:r>
              <a:rPr lang="en-US" sz="1400" dirty="0"/>
              <a:t>Apply the gas in to the meter.</a:t>
            </a:r>
          </a:p>
        </p:txBody>
      </p:sp>
      <p:pic>
        <p:nvPicPr>
          <p:cNvPr id="4" name="Picture 3" descr="IMG_07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2879" y="1412776"/>
            <a:ext cx="2826618" cy="3768824"/>
          </a:xfrm>
          <a:prstGeom prst="rect">
            <a:avLst/>
          </a:prstGeom>
          <a:ln>
            <a:noFill/>
          </a:ln>
          <a:effectLst>
            <a:outerShdw blurRad="292100" dist="139700" dir="2700000" algn="tl" rotWithShape="0">
              <a:srgbClr val="333333">
                <a:alpha val="65000"/>
              </a:srgbClr>
            </a:outerShdw>
          </a:effectLst>
        </p:spPr>
      </p:pic>
      <p:sp>
        <p:nvSpPr>
          <p:cNvPr id="7" name="Title 3">
            <a:extLst>
              <a:ext uri="{FF2B5EF4-FFF2-40B4-BE49-F238E27FC236}">
                <a16:creationId xmlns:a16="http://schemas.microsoft.com/office/drawing/2014/main" id="{C5C63865-FEF6-244A-9C87-A1FA5D82C0D3}"/>
              </a:ext>
            </a:extLst>
          </p:cNvPr>
          <p:cNvSpPr txBox="1">
            <a:spLocks/>
          </p:cNvSpPr>
          <p:nvPr/>
        </p:nvSpPr>
        <p:spPr bwMode="auto">
          <a:xfrm>
            <a:off x="1340024" y="41304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pPr algn="r"/>
            <a:r>
              <a:rPr kumimoji="0" lang="en-US" sz="2800" b="1" dirty="0"/>
              <a:t>Tube Calibration - Benzene</a:t>
            </a:r>
          </a:p>
        </p:txBody>
      </p:sp>
      <p:pic>
        <p:nvPicPr>
          <p:cNvPr id="11" name="Picture 10">
            <a:extLst>
              <a:ext uri="{FF2B5EF4-FFF2-40B4-BE49-F238E27FC236}">
                <a16:creationId xmlns:a16="http://schemas.microsoft.com/office/drawing/2014/main" id="{AE69CD36-4C7D-3542-AD3E-C88E2E8218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3115" y="1389195"/>
            <a:ext cx="2828007" cy="3789040"/>
          </a:xfrm>
          <a:prstGeom prst="rect">
            <a:avLst/>
          </a:prstGeom>
          <a:ln>
            <a:noFill/>
          </a:ln>
          <a:effectLst>
            <a:outerShdw blurRad="292100" dist="139700" dir="2700000" algn="tl" rotWithShape="0">
              <a:srgbClr val="333333">
                <a:alpha val="65000"/>
              </a:srgbClr>
            </a:outerShdw>
          </a:effectLst>
        </p:spPr>
      </p:pic>
      <p:sp>
        <p:nvSpPr>
          <p:cNvPr id="12" name="Content Placeholder 2">
            <a:extLst>
              <a:ext uri="{FF2B5EF4-FFF2-40B4-BE49-F238E27FC236}">
                <a16:creationId xmlns:a16="http://schemas.microsoft.com/office/drawing/2014/main" id="{D16C34F4-B577-AE49-B1C7-99C375082A0E}"/>
              </a:ext>
            </a:extLst>
          </p:cNvPr>
          <p:cNvSpPr txBox="1">
            <a:spLocks/>
          </p:cNvSpPr>
          <p:nvPr/>
        </p:nvSpPr>
        <p:spPr bwMode="auto">
          <a:xfrm>
            <a:off x="4726112" y="5353000"/>
            <a:ext cx="4360912" cy="8123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kumimoji="0" lang="en-US" sz="1400" dirty="0"/>
              <a:t>Wait for the meter to countdown and either you’ll get a pass or a fail.</a:t>
            </a:r>
          </a:p>
        </p:txBody>
      </p:sp>
    </p:spTree>
    <p:extLst>
      <p:ext uri="{BB962C8B-B14F-4D97-AF65-F5344CB8AC3E}">
        <p14:creationId xmlns:p14="http://schemas.microsoft.com/office/powerpoint/2010/main" val="19943098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18145</TotalTime>
  <Words>771</Words>
  <Application>Microsoft Macintosh PowerPoint</Application>
  <PresentationFormat>On-screen Show (4:3)</PresentationFormat>
  <Paragraphs>106</Paragraphs>
  <Slides>29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Century Gothic</vt: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岡本　亮</dc:creator>
  <cp:lastModifiedBy>Microsoft Office User</cp:lastModifiedBy>
  <cp:revision>916</cp:revision>
  <cp:lastPrinted>2014-04-08T08:19:06Z</cp:lastPrinted>
  <dcterms:created xsi:type="dcterms:W3CDTF">2014-03-07T04:48:04Z</dcterms:created>
  <dcterms:modified xsi:type="dcterms:W3CDTF">2019-04-10T21:07:58Z</dcterms:modified>
</cp:coreProperties>
</file>