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sldIdLst>
    <p:sldId id="274" r:id="rId2"/>
    <p:sldId id="300" r:id="rId3"/>
    <p:sldId id="413" r:id="rId4"/>
    <p:sldId id="410" r:id="rId5"/>
    <p:sldId id="414" r:id="rId6"/>
    <p:sldId id="346" r:id="rId7"/>
    <p:sldId id="415" r:id="rId8"/>
    <p:sldId id="416" r:id="rId9"/>
    <p:sldId id="411" r:id="rId10"/>
    <p:sldId id="328" r:id="rId11"/>
    <p:sldId id="347" r:id="rId12"/>
    <p:sldId id="301" r:id="rId13"/>
    <p:sldId id="348" r:id="rId14"/>
    <p:sldId id="349" r:id="rId15"/>
    <p:sldId id="302" r:id="rId16"/>
    <p:sldId id="350" r:id="rId17"/>
    <p:sldId id="351" r:id="rId18"/>
    <p:sldId id="305" r:id="rId19"/>
    <p:sldId id="385" r:id="rId20"/>
    <p:sldId id="352" r:id="rId21"/>
    <p:sldId id="353" r:id="rId22"/>
    <p:sldId id="354" r:id="rId23"/>
    <p:sldId id="355" r:id="rId24"/>
    <p:sldId id="356" r:id="rId25"/>
    <p:sldId id="407" r:id="rId26"/>
    <p:sldId id="306" r:id="rId27"/>
    <p:sldId id="307" r:id="rId28"/>
    <p:sldId id="308" r:id="rId29"/>
    <p:sldId id="309" r:id="rId30"/>
    <p:sldId id="330" r:id="rId31"/>
    <p:sldId id="331" r:id="rId32"/>
    <p:sldId id="408" r:id="rId33"/>
    <p:sldId id="311" r:id="rId34"/>
    <p:sldId id="412" r:id="rId35"/>
    <p:sldId id="313" r:id="rId36"/>
    <p:sldId id="396" r:id="rId37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40" autoAdjust="0"/>
    <p:restoredTop sz="94388" autoAdjust="0"/>
  </p:normalViewPr>
  <p:slideViewPr>
    <p:cSldViewPr>
      <p:cViewPr varScale="1">
        <p:scale>
          <a:sx n="129" d="100"/>
          <a:sy n="129" d="100"/>
        </p:scale>
        <p:origin x="1584" y="200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46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203848" y="1268760"/>
            <a:ext cx="4968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GX-6000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User Training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3203684"/>
            <a:ext cx="601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 gas, sample draw with PID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48"/>
            <a:ext cx="356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3068960"/>
            <a:ext cx="21602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 operating modes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Normal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Leak check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Inert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Bar hole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Snap Log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Benzene Specific Mode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333798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Monitor up to 6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H2S, CO, O2, LEL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2 smart sensor slots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PID for VOC’s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IR for CH4, HC, &amp; CO2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EC for NH3, Cl2, HCN, NO2, &amp; SO2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4168" y="1340768"/>
            <a:ext cx="31683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PID library of more than 600 VOC’s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Accepts 10.6 and / or 10.0 PID lamps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50,000 ppb / 6,000 ppm ranges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10.0 Lamp for Benzene Specific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available Q4 2018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11.7 Lamp for  carbon tetrachloride, acrylonitrile, chloroform, methanol, and refrigerants (R-143, R-132A)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kern="0" dirty="0"/>
              <a:t>PID sensors can be combined</a:t>
            </a:r>
            <a:endParaRPr kumimoji="0" lang="en-US" altLang="ja-JP" sz="1050" kern="0" dirty="0"/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Easily choose a target VOC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User defined VOC list of 30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Recently used VOC list last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4168" y="4077072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LCD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Auto flip display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Peak bar graphs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Adjustable auto backlight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Customize order of gases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Single gas view with large font &amp; auto sequence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941168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LEL Protection mode</a:t>
            </a:r>
          </a:p>
          <a:p>
            <a:r>
              <a:rPr lang="en-US" sz="1200" dirty="0"/>
              <a:t>Shields LEL sensor from damaging VOC exposure</a:t>
            </a:r>
          </a:p>
        </p:txBody>
      </p:sp>
    </p:spTree>
    <p:extLst>
      <p:ext uri="{BB962C8B-B14F-4D97-AF65-F5344CB8AC3E}">
        <p14:creationId xmlns:p14="http://schemas.microsoft.com/office/powerpoint/2010/main" val="47778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56176" y="394525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Weather &amp; Dust Resistant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/>
              <a:t>IP-67</a:t>
            </a:r>
            <a:endParaRPr lang="en-US" sz="1400" b="1" dirty="0"/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556792"/>
            <a:ext cx="3672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Smallest 6 gas sample draw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Lightweight &amp; Ergonomic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High impact rubber boot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Ergonomic design fits comfortable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3861048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Interchangeable battery options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Lithium-ion pack operates 14 hours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/>
              <a:t>Complete recharge in 3 hours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Alkaline pack operates 8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2823900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Intrinsically Safe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ATEX / IECEX</a:t>
            </a:r>
          </a:p>
          <a:p>
            <a:pPr marL="171450" indent="-171450">
              <a:buFont typeface="Courier New"/>
              <a:buChar char="o"/>
            </a:pPr>
            <a:r>
              <a:rPr lang="en-US" sz="800" dirty="0" err="1"/>
              <a:t>c</a:t>
            </a:r>
            <a:r>
              <a:rPr lang="en-US" sz="1200" dirty="0" err="1"/>
              <a:t>CSA</a:t>
            </a:r>
            <a:r>
              <a:rPr lang="en-US" sz="800" dirty="0" err="1"/>
              <a:t>us</a:t>
            </a:r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5157192"/>
            <a:ext cx="3168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LED Flashlight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On demand light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6176" y="4941168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9 Languages 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English, German, Italian, French, Portuguese, Spanish, Japanese, Korean, Russian </a:t>
            </a:r>
          </a:p>
        </p:txBody>
      </p:sp>
      <p:sp>
        <p:nvSpPr>
          <p:cNvPr id="10" name="Trapezoid 9"/>
          <p:cNvSpPr/>
          <p:nvPr/>
        </p:nvSpPr>
        <p:spPr>
          <a:xfrm rot="10800000">
            <a:off x="4932040" y="0"/>
            <a:ext cx="504056" cy="2204864"/>
          </a:xfrm>
          <a:prstGeom prst="trapezoid">
            <a:avLst/>
          </a:prstGeom>
          <a:gradFill>
            <a:gsLst>
              <a:gs pos="99000">
                <a:schemeClr val="bg1">
                  <a:alpha val="1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>
            <a:glow rad="152400">
              <a:schemeClr val="bg1">
                <a:alpha val="88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0"/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156176" y="1556792"/>
            <a:ext cx="320384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2 adjustable gas alarms per channel Plus STEL &amp; TWA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Man Down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Panic Alarm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4 alarm LED’s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Audible and vibration alarms</a:t>
            </a:r>
          </a:p>
          <a:p>
            <a:pPr marL="171450" indent="-171450">
              <a:buFont typeface="Courier New"/>
              <a:buChar char="o"/>
            </a:pPr>
            <a:r>
              <a:rPr lang="en-US" sz="1200" dirty="0"/>
              <a:t>Trouble alarms for low flow, sensor connection, low battery, circuit error, &amp; calibration</a:t>
            </a:r>
          </a:p>
          <a:p>
            <a:pPr marL="171450" indent="-171450">
              <a:buFont typeface="Arial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0614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10" grpId="0" animBg="1"/>
      <p:bldP spid="10" grpId="1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27EE9E-9A1E-5F4B-8EDA-09F7EC114362}"/>
              </a:ext>
            </a:extLst>
          </p:cNvPr>
          <p:cNvSpPr txBox="1">
            <a:spLocks/>
          </p:cNvSpPr>
          <p:nvPr/>
        </p:nvSpPr>
        <p:spPr bwMode="auto">
          <a:xfrm>
            <a:off x="179512" y="1988840"/>
            <a:ext cx="547260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Press and hold </a:t>
            </a:r>
            <a:r>
              <a:rPr lang="en-US" sz="2400" b="1" dirty="0">
                <a:solidFill>
                  <a:srgbClr val="4F81BD"/>
                </a:solidFill>
              </a:rPr>
              <a:t>POWER/ENTER</a:t>
            </a:r>
            <a:r>
              <a:rPr lang="en-US" sz="2400" b="1" dirty="0"/>
              <a:t> </a:t>
            </a:r>
            <a:r>
              <a:rPr lang="en-US" sz="2400" dirty="0"/>
              <a:t>button until the instrument beeps, then release.</a:t>
            </a:r>
          </a:p>
          <a:p>
            <a:r>
              <a:rPr lang="en-US" sz="2400" dirty="0"/>
              <a:t>During the warm-up sequence a series of instrument information will be displayed.</a:t>
            </a:r>
          </a:p>
          <a:p>
            <a:r>
              <a:rPr lang="en-US" sz="2400" dirty="0"/>
              <a:t>When warm-up sequence is complete normal operating screen is displayed.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3E53BD-C85A-C645-882F-FA6EAF355570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2924944"/>
            <a:ext cx="2401231" cy="243244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F6CD70-1A96-7B46-AC64-410D30B6AC24}"/>
              </a:ext>
            </a:extLst>
          </p:cNvPr>
          <p:cNvSpPr/>
          <p:nvPr/>
        </p:nvSpPr>
        <p:spPr>
          <a:xfrm>
            <a:off x="6228184" y="4149080"/>
            <a:ext cx="1368152" cy="57606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46A3A5-1F4C-834B-9310-3D279654F5F2}"/>
              </a:ext>
            </a:extLst>
          </p:cNvPr>
          <p:cNvSpPr/>
          <p:nvPr/>
        </p:nvSpPr>
        <p:spPr>
          <a:xfrm>
            <a:off x="2771800" y="2060847"/>
            <a:ext cx="2232248" cy="360041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4BDA8D6-FFF1-E843-9158-45FC678D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676275"/>
          </a:xfrm>
        </p:spPr>
        <p:txBody>
          <a:bodyPr/>
          <a:lstStyle/>
          <a:p>
            <a:pPr algn="r"/>
            <a:r>
              <a:rPr lang="en-US" sz="2800" b="1" dirty="0"/>
              <a:t>Turn on</a:t>
            </a:r>
          </a:p>
        </p:txBody>
      </p:sp>
    </p:spTree>
    <p:extLst>
      <p:ext uri="{BB962C8B-B14F-4D97-AF65-F5344CB8AC3E}">
        <p14:creationId xmlns:p14="http://schemas.microsoft.com/office/powerpoint/2010/main" val="32104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Normal Mode</a:t>
            </a:r>
          </a:p>
        </p:txBody>
      </p:sp>
      <p:pic>
        <p:nvPicPr>
          <p:cNvPr id="5" name="Picture 4" descr="6000_crop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364" y="2060848"/>
            <a:ext cx="3829271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391CB3D-CC9D-3946-A46A-E980C2B074C2}"/>
              </a:ext>
            </a:extLst>
          </p:cNvPr>
          <p:cNvSpPr txBox="1">
            <a:spLocks/>
          </p:cNvSpPr>
          <p:nvPr/>
        </p:nvSpPr>
        <p:spPr bwMode="auto">
          <a:xfrm>
            <a:off x="6688197" y="5085184"/>
            <a:ext cx="38928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Gas readings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FB72E4-C4A1-D845-AEDD-F373106F7DEC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5147805" y="4921434"/>
            <a:ext cx="1540392" cy="379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90A36D6-58F8-C645-AB10-61FA1E112EAB}"/>
              </a:ext>
            </a:extLst>
          </p:cNvPr>
          <p:cNvSpPr txBox="1">
            <a:spLocks/>
          </p:cNvSpPr>
          <p:nvPr/>
        </p:nvSpPr>
        <p:spPr bwMode="auto">
          <a:xfrm>
            <a:off x="251520" y="1340767"/>
            <a:ext cx="3892896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Battery charge level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9EB16D-C4E6-CD40-AFBE-847F35FE44D1}"/>
              </a:ext>
            </a:extLst>
          </p:cNvPr>
          <p:cNvCxnSpPr/>
          <p:nvPr/>
        </p:nvCxnSpPr>
        <p:spPr>
          <a:xfrm>
            <a:off x="2483768" y="1844824"/>
            <a:ext cx="1440160" cy="8640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D464E01-7E2F-2146-AA52-757741349503}"/>
              </a:ext>
            </a:extLst>
          </p:cNvPr>
          <p:cNvSpPr txBox="1">
            <a:spLocks/>
          </p:cNvSpPr>
          <p:nvPr/>
        </p:nvSpPr>
        <p:spPr bwMode="auto">
          <a:xfrm>
            <a:off x="191885" y="4149081"/>
            <a:ext cx="2304256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heart symbol flashes while the instrument is functioning properly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9F2D6D-4766-8A45-88AC-9D94BCFCA754}"/>
              </a:ext>
            </a:extLst>
          </p:cNvPr>
          <p:cNvCxnSpPr/>
          <p:nvPr/>
        </p:nvCxnSpPr>
        <p:spPr>
          <a:xfrm flipV="1">
            <a:off x="2197968" y="2780928"/>
            <a:ext cx="1509936" cy="1512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41F38D-6340-F442-8A92-EC6A6682633A}"/>
              </a:ext>
            </a:extLst>
          </p:cNvPr>
          <p:cNvSpPr txBox="1">
            <a:spLocks/>
          </p:cNvSpPr>
          <p:nvPr/>
        </p:nvSpPr>
        <p:spPr bwMode="auto">
          <a:xfrm>
            <a:off x="6647858" y="1791694"/>
            <a:ext cx="255577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dirty="0"/>
              <a:t>Fan symbol indicates pump is function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0B0FD59-F4EE-DE43-BB18-A45162F14214}"/>
              </a:ext>
            </a:extLst>
          </p:cNvPr>
          <p:cNvCxnSpPr>
            <a:cxnSpLocks/>
          </p:cNvCxnSpPr>
          <p:nvPr/>
        </p:nvCxnSpPr>
        <p:spPr>
          <a:xfrm flipH="1">
            <a:off x="5370240" y="2110952"/>
            <a:ext cx="1334380" cy="7419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F3C685B-B40F-1043-9572-E0921E386799}"/>
              </a:ext>
            </a:extLst>
          </p:cNvPr>
          <p:cNvCxnSpPr>
            <a:cxnSpLocks/>
          </p:cNvCxnSpPr>
          <p:nvPr/>
        </p:nvCxnSpPr>
        <p:spPr>
          <a:xfrm flipH="1" flipV="1">
            <a:off x="5401805" y="3411354"/>
            <a:ext cx="1348190" cy="424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852AC7C-3DC2-154B-BE06-63563E1E2135}"/>
              </a:ext>
            </a:extLst>
          </p:cNvPr>
          <p:cNvSpPr txBox="1">
            <a:spLocks/>
          </p:cNvSpPr>
          <p:nvPr/>
        </p:nvSpPr>
        <p:spPr bwMode="auto">
          <a:xfrm>
            <a:off x="6749725" y="3715998"/>
            <a:ext cx="266777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Graphical peak readings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9E1FB9-DC2D-B64D-9255-FC51F8902440}"/>
              </a:ext>
            </a:extLst>
          </p:cNvPr>
          <p:cNvCxnSpPr>
            <a:cxnSpLocks/>
          </p:cNvCxnSpPr>
          <p:nvPr/>
        </p:nvCxnSpPr>
        <p:spPr>
          <a:xfrm>
            <a:off x="4453355" y="1570894"/>
            <a:ext cx="280470" cy="1207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3065ECF-9EFD-A04D-A011-5B27F0F484DC}"/>
              </a:ext>
            </a:extLst>
          </p:cNvPr>
          <p:cNvSpPr txBox="1">
            <a:spLocks/>
          </p:cNvSpPr>
          <p:nvPr/>
        </p:nvSpPr>
        <p:spPr bwMode="auto">
          <a:xfrm>
            <a:off x="2442716" y="1109893"/>
            <a:ext cx="389289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0675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Fresh Air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12776"/>
            <a:ext cx="410445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warmed up, perform an AIR adjustment by pressing and holding the </a:t>
            </a:r>
            <a:r>
              <a:rPr lang="en-US" sz="2800" b="1" dirty="0">
                <a:solidFill>
                  <a:srgbClr val="4F81BD"/>
                </a:solidFill>
              </a:rPr>
              <a:t>AIR</a:t>
            </a:r>
            <a:r>
              <a:rPr lang="en-US" sz="2800" dirty="0"/>
              <a:t> key until “RELEASE AIR KEY” is displayed.</a:t>
            </a:r>
          </a:p>
        </p:txBody>
      </p:sp>
      <p:sp>
        <p:nvSpPr>
          <p:cNvPr id="9" name="Oval 8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04048" y="1124744"/>
            <a:ext cx="3824330" cy="3451924"/>
            <a:chOff x="5004048" y="1124744"/>
            <a:chExt cx="3824330" cy="3451924"/>
          </a:xfrm>
        </p:grpSpPr>
        <p:pic>
          <p:nvPicPr>
            <p:cNvPr id="5" name="Picture 4" descr="6000_croppe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4048" y="1124744"/>
              <a:ext cx="3824330" cy="34519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0152" y="1700808"/>
              <a:ext cx="1872208" cy="237626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ounded Rectangle 9"/>
          <p:cNvSpPr/>
          <p:nvPr/>
        </p:nvSpPr>
        <p:spPr>
          <a:xfrm>
            <a:off x="2586708" y="3140968"/>
            <a:ext cx="761156" cy="396044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6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2E4A9B-1922-D940-B480-D047B63209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9318">
            <a:off x="7943054" y="2944227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2BCE65-DD6B-E941-8A67-375137713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882" y="780136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464F15-030E-2047-86AC-6A91451B3C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16355">
            <a:off x="3324597" y="306200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D69C53-E31D-504A-B625-4A22D642F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314004" y="73722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7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Low Flow Alarm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12776"/>
            <a:ext cx="410445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”Fail Low Flow” indicates blockage in the flow path. </a:t>
            </a:r>
          </a:p>
          <a:p>
            <a:r>
              <a:rPr lang="en-US" sz="2000" dirty="0"/>
              <a:t>Press the </a:t>
            </a:r>
            <a:r>
              <a:rPr lang="en-US" sz="2000" b="1" dirty="0">
                <a:solidFill>
                  <a:srgbClr val="4F81BD"/>
                </a:solidFill>
              </a:rPr>
              <a:t>POWER/ENTER</a:t>
            </a:r>
            <a:r>
              <a:rPr lang="en-US" sz="2000" b="1" dirty="0"/>
              <a:t> </a:t>
            </a:r>
            <a:r>
              <a:rPr lang="en-US" sz="2000" dirty="0"/>
              <a:t>button to clear the audible and visual alarms.</a:t>
            </a:r>
          </a:p>
        </p:txBody>
      </p:sp>
      <p:sp>
        <p:nvSpPr>
          <p:cNvPr id="9" name="Oval 8"/>
          <p:cNvSpPr/>
          <p:nvPr/>
        </p:nvSpPr>
        <p:spPr>
          <a:xfrm>
            <a:off x="6314061" y="5617330"/>
            <a:ext cx="1296144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828" y="1038581"/>
            <a:ext cx="3958196" cy="35897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624344B-3905-6240-AD35-FA2F4C5346A2}"/>
              </a:ext>
            </a:extLst>
          </p:cNvPr>
          <p:cNvSpPr/>
          <p:nvPr/>
        </p:nvSpPr>
        <p:spPr>
          <a:xfrm>
            <a:off x="1675594" y="2056254"/>
            <a:ext cx="1888294" cy="35311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3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2E4A9B-1922-D940-B480-D047B63209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9318">
            <a:off x="7943054" y="2944227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2BCE65-DD6B-E941-8A67-375137713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882" y="780136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464F15-030E-2047-86AC-6A91451B3C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16355">
            <a:off x="3324597" y="306200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D69C53-E31D-504A-B625-4A22D642F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314004" y="737223"/>
            <a:ext cx="2657789" cy="2657789"/>
          </a:xfrm>
          <a:prstGeom prst="rect">
            <a:avLst/>
          </a:prstGeom>
          <a:scene3d>
            <a:camera prst="orthographicFront">
              <a:rot lat="0" lon="19800000" rev="0"/>
            </a:camera>
            <a:lightRig rig="threePt" dir="t"/>
          </a:scene3d>
        </p:spPr>
      </p:pic>
      <p:pic>
        <p:nvPicPr>
          <p:cNvPr id="7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Gas Alarm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83976" y="1315946"/>
            <a:ext cx="4104456" cy="369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When the instrument goes into alarm indicating gas is present, immediately leave the area.</a:t>
            </a:r>
          </a:p>
          <a:p>
            <a:r>
              <a:rPr lang="en-US" sz="2000" dirty="0"/>
              <a:t>If latching is turned on, instrument will remain in alarm until normal conditions are met.</a:t>
            </a:r>
          </a:p>
          <a:p>
            <a:r>
              <a:rPr lang="en-US" sz="2000" dirty="0"/>
              <a:t>Press the </a:t>
            </a:r>
            <a:r>
              <a:rPr lang="en-US" sz="2000" b="1" dirty="0">
                <a:solidFill>
                  <a:srgbClr val="4F81BD"/>
                </a:solidFill>
              </a:rPr>
              <a:t>POWER/ENTER</a:t>
            </a:r>
            <a:r>
              <a:rPr lang="en-US" sz="2000" b="1" dirty="0"/>
              <a:t> </a:t>
            </a:r>
            <a:r>
              <a:rPr lang="en-US" sz="2000" dirty="0"/>
              <a:t>button to clear the audible and visual alarms.</a:t>
            </a:r>
          </a:p>
        </p:txBody>
      </p:sp>
      <p:sp>
        <p:nvSpPr>
          <p:cNvPr id="9" name="Oval 8"/>
          <p:cNvSpPr/>
          <p:nvPr/>
        </p:nvSpPr>
        <p:spPr>
          <a:xfrm>
            <a:off x="6314061" y="5617330"/>
            <a:ext cx="1296144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828" y="1038581"/>
            <a:ext cx="3958196" cy="35897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624344B-3905-6240-AD35-FA2F4C5346A2}"/>
              </a:ext>
            </a:extLst>
          </p:cNvPr>
          <p:cNvSpPr/>
          <p:nvPr/>
        </p:nvSpPr>
        <p:spPr>
          <a:xfrm>
            <a:off x="1619672" y="3935286"/>
            <a:ext cx="2016224" cy="357810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2EEA4-CCE7-3C4A-9308-9FF164634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33" y="1692632"/>
            <a:ext cx="1856735" cy="231243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A6DA329-F916-5A49-91FC-810377A5341F}"/>
              </a:ext>
            </a:extLst>
          </p:cNvPr>
          <p:cNvSpPr txBox="1">
            <a:spLocks/>
          </p:cNvSpPr>
          <p:nvPr/>
        </p:nvSpPr>
        <p:spPr bwMode="auto">
          <a:xfrm>
            <a:off x="862124" y="5387939"/>
            <a:ext cx="4104456" cy="369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If latching is turned off, the user can disengage the alarm manually, regardless of hazard.</a:t>
            </a:r>
          </a:p>
        </p:txBody>
      </p:sp>
    </p:spTree>
    <p:extLst>
      <p:ext uri="{BB962C8B-B14F-4D97-AF65-F5344CB8AC3E}">
        <p14:creationId xmlns:p14="http://schemas.microsoft.com/office/powerpoint/2010/main" val="32851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27EE9E-9A1E-5F4B-8EDA-09F7EC114362}"/>
              </a:ext>
            </a:extLst>
          </p:cNvPr>
          <p:cNvSpPr txBox="1">
            <a:spLocks/>
          </p:cNvSpPr>
          <p:nvPr/>
        </p:nvSpPr>
        <p:spPr bwMode="auto">
          <a:xfrm>
            <a:off x="179512" y="2780928"/>
            <a:ext cx="54726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and hold </a:t>
            </a:r>
            <a:r>
              <a:rPr lang="en-US" sz="2800" b="1" dirty="0">
                <a:solidFill>
                  <a:srgbClr val="4F81BD"/>
                </a:solidFill>
              </a:rPr>
              <a:t>POWER/ENTER</a:t>
            </a:r>
            <a:r>
              <a:rPr lang="en-US" sz="2800" b="1" dirty="0"/>
              <a:t> </a:t>
            </a:r>
            <a:r>
              <a:rPr lang="en-US" sz="2800" dirty="0"/>
              <a:t>button to turn off the GX-6000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3E53BD-C85A-C645-882F-FA6EAF355570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2924944"/>
            <a:ext cx="2401231" cy="2432445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F6CD70-1A96-7B46-AC64-410D30B6AC24}"/>
              </a:ext>
            </a:extLst>
          </p:cNvPr>
          <p:cNvSpPr/>
          <p:nvPr/>
        </p:nvSpPr>
        <p:spPr>
          <a:xfrm>
            <a:off x="6228184" y="4149080"/>
            <a:ext cx="1368152" cy="57606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46A3A5-1F4C-834B-9310-3D279654F5F2}"/>
              </a:ext>
            </a:extLst>
          </p:cNvPr>
          <p:cNvSpPr/>
          <p:nvPr/>
        </p:nvSpPr>
        <p:spPr>
          <a:xfrm>
            <a:off x="539552" y="3215706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4BDA8D6-FFF1-E843-9158-45FC678D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676275"/>
          </a:xfrm>
        </p:spPr>
        <p:txBody>
          <a:bodyPr/>
          <a:lstStyle/>
          <a:p>
            <a:pPr algn="r"/>
            <a:r>
              <a:rPr lang="en-US" sz="2800" b="1" dirty="0"/>
              <a:t>Turn off</a:t>
            </a:r>
          </a:p>
        </p:txBody>
      </p:sp>
    </p:spTree>
    <p:extLst>
      <p:ext uri="{BB962C8B-B14F-4D97-AF65-F5344CB8AC3E}">
        <p14:creationId xmlns:p14="http://schemas.microsoft.com/office/powerpoint/2010/main" val="46974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204864"/>
            <a:ext cx="5442925" cy="34220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8BDBF50-1101-D741-BF85-C0F208B5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696003"/>
            <a:ext cx="2439725" cy="243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9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484784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normal mode, briefly press and hold the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key then press the </a:t>
            </a:r>
            <a:r>
              <a:rPr lang="en-US" sz="2800" b="1" dirty="0">
                <a:solidFill>
                  <a:schemeClr val="accent1"/>
                </a:solidFill>
              </a:rPr>
              <a:t>DISP</a:t>
            </a:r>
            <a:r>
              <a:rPr lang="en-US" sz="2800" dirty="0"/>
              <a:t> key. “CAL” will be displayed at the top of the LCD indicating that the GX-6000 is in calibration mode.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000" dirty="0"/>
              <a:t>-AIR CAL, AUTO CAL, SINGLE      	CAL and NORMAL MODE will be </a:t>
            </a:r>
          </a:p>
          <a:p>
            <a:pPr marL="0" indent="0">
              <a:buNone/>
            </a:pPr>
            <a:r>
              <a:rPr lang="en-US" sz="2000" dirty="0"/>
              <a:t>	displayed</a:t>
            </a:r>
          </a:p>
          <a:p>
            <a:endParaRPr lang="en-US" sz="2800" dirty="0"/>
          </a:p>
        </p:txBody>
      </p:sp>
      <p:pic>
        <p:nvPicPr>
          <p:cNvPr id="10" name="Picture 9" descr="6000_cropp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sermode15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6084168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9552" y="2780928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14357" y="2350826"/>
            <a:ext cx="864096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FF0000"/>
                </a:solidFill>
                <a:ea typeface="ＭＳ ゴシック"/>
                <a:cs typeface="ＭＳ ゴシック"/>
              </a:rPr>
              <a:t>SHIFT</a:t>
            </a:r>
            <a:r>
              <a:rPr lang="en-US" sz="2800" dirty="0">
                <a:ea typeface="ＭＳ ゴシック"/>
                <a:cs typeface="ＭＳ ゴシック"/>
              </a:rPr>
              <a:t> key to select AUTO CAL then press the </a:t>
            </a:r>
            <a:r>
              <a:rPr lang="en-US" sz="2800" b="1" dirty="0">
                <a:solidFill>
                  <a:schemeClr val="accent1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>
                <a:solidFill>
                  <a:schemeClr val="accent1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5" name="Picture 4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60232" y="5229200"/>
            <a:ext cx="590517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7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123728" y="2780928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23728" y="1988840"/>
            <a:ext cx="100811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5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46449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You will now see CONCENTRATION, GAS SELECT and ESCAPE.</a:t>
            </a:r>
            <a:endParaRPr lang="en-US" sz="2800" dirty="0">
              <a:ea typeface="ＭＳ ゴシック"/>
              <a:cs typeface="ＭＳ ゴシック"/>
            </a:endParaRP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18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  <a:r>
              <a:rPr lang="en-US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ea typeface="ＭＳ ゴシック"/>
                <a:cs typeface="ＭＳ ゴシック"/>
              </a:rPr>
              <a:t>Press the </a:t>
            </a:r>
            <a:r>
              <a:rPr lang="en-US" sz="2800" b="1" dirty="0">
                <a:solidFill>
                  <a:srgbClr val="4F81BD"/>
                </a:solidFill>
                <a:ea typeface="ＭＳ ゴシック"/>
                <a:cs typeface="ＭＳ ゴシック"/>
              </a:rPr>
              <a:t>POWER/ENTER</a:t>
            </a:r>
            <a:r>
              <a:rPr lang="en-US" sz="2800" dirty="0">
                <a:solidFill>
                  <a:srgbClr val="4F81BD"/>
                </a:solidFill>
                <a:ea typeface="ＭＳ ゴシック"/>
                <a:cs typeface="ＭＳ ゴシック"/>
              </a:rPr>
              <a:t> </a:t>
            </a:r>
            <a:r>
              <a:rPr lang="en-US" sz="2800" dirty="0">
                <a:ea typeface="ＭＳ ゴシック"/>
                <a:cs typeface="ＭＳ ゴシック"/>
              </a:rPr>
              <a:t>key to select CONCENTRATION to verify that the gas concentrations programmed in the instrument match the cylinder values.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5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123728" y="1916832"/>
            <a:ext cx="2592288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3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cursor will be next to CH4.  If the displayed value does not match the cylinder value, press the </a:t>
            </a:r>
            <a:r>
              <a:rPr lang="en-US" sz="2800" b="1" dirty="0">
                <a:solidFill>
                  <a:srgbClr val="4F81BD"/>
                </a:solidFill>
              </a:rPr>
              <a:t>POWER/ENTER</a:t>
            </a:r>
            <a:r>
              <a:rPr lang="en-US" sz="2800" dirty="0">
                <a:solidFill>
                  <a:srgbClr val="4F81BD"/>
                </a:solidFill>
              </a:rPr>
              <a:t> </a:t>
            </a:r>
            <a:r>
              <a:rPr lang="en-US" sz="2800" dirty="0"/>
              <a:t>key to select CH4. The gas value will start </a:t>
            </a:r>
            <a:r>
              <a:rPr lang="en-US" sz="2800" dirty="0">
                <a:solidFill>
                  <a:srgbClr val="FF0000"/>
                </a:solidFill>
              </a:rPr>
              <a:t>blinking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Double Bracket 10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87624" y="3645024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7984" y="2564904"/>
            <a:ext cx="2160240" cy="2160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Using the </a:t>
            </a:r>
            <a:r>
              <a:rPr lang="en-US" sz="2800" b="1" dirty="0">
                <a:solidFill>
                  <a:schemeClr val="accent1"/>
                </a:solidFill>
              </a:rPr>
              <a:t>AIR</a:t>
            </a:r>
            <a:r>
              <a:rPr lang="en-US" sz="2800" dirty="0"/>
              <a:t> or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b="1" dirty="0"/>
              <a:t> </a:t>
            </a:r>
            <a:r>
              <a:rPr lang="en-US" sz="2800" dirty="0"/>
              <a:t>keys, raise or lower the reading to match the gas value in the cylinder.</a:t>
            </a:r>
          </a:p>
          <a:p>
            <a:r>
              <a:rPr lang="en-US" sz="2800" dirty="0"/>
              <a:t>Once completed, 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 to set.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19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0" name="Double Bracket 9"/>
          <p:cNvSpPr/>
          <p:nvPr/>
        </p:nvSpPr>
        <p:spPr>
          <a:xfrm>
            <a:off x="6660232" y="2204864"/>
            <a:ext cx="50405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60232" y="4869160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61248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195736" y="1916832"/>
            <a:ext cx="7200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187624" y="4581128"/>
            <a:ext cx="2520280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347864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the next gas.</a:t>
            </a:r>
          </a:p>
          <a:p>
            <a:r>
              <a:rPr lang="en-US" sz="2800" dirty="0"/>
              <a:t>Adjust as required.  Once completed use the </a:t>
            </a:r>
            <a:r>
              <a:rPr lang="en-US" sz="2800" b="1" dirty="0">
                <a:solidFill>
                  <a:srgbClr val="4F81BD"/>
                </a:solidFill>
              </a:rPr>
              <a:t>SHIFT</a:t>
            </a:r>
            <a:r>
              <a:rPr lang="en-US" sz="2800" dirty="0"/>
              <a:t> key to scroll to ESCAPE then 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key.</a:t>
            </a:r>
          </a:p>
          <a:p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0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95736" y="1916832"/>
            <a:ext cx="864096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9552" y="4581128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187624" y="37170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chemeClr val="accent1"/>
                </a:solidFill>
              </a:rPr>
              <a:t>SHIFT</a:t>
            </a:r>
            <a:r>
              <a:rPr lang="en-US" sz="2800" dirty="0"/>
              <a:t> key to select GAS SELECT.  </a:t>
            </a:r>
          </a:p>
          <a:p>
            <a:r>
              <a:rPr lang="en-US" sz="2800" dirty="0"/>
              <a:t>Press the </a:t>
            </a:r>
            <a:r>
              <a:rPr lang="en-US" sz="2800" b="1" dirty="0">
                <a:solidFill>
                  <a:srgbClr val="FF0000"/>
                </a:solidFill>
              </a:rPr>
              <a:t>POWER/ENTER </a:t>
            </a:r>
            <a:r>
              <a:rPr lang="en-US" sz="2800" dirty="0"/>
              <a:t>key.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6660232" y="5301208"/>
            <a:ext cx="590517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72200" y="5640400"/>
            <a:ext cx="1224136" cy="5249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sermode2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123728" y="2924944"/>
            <a:ext cx="2448272" cy="432048"/>
          </a:xfrm>
          <a:prstGeom prst="roundRect">
            <a:avLst/>
          </a:prstGeom>
          <a:gradFill>
            <a:gsLst>
              <a:gs pos="99000">
                <a:srgbClr val="FF0000">
                  <a:alpha val="17000"/>
                </a:srgb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123728" y="1916832"/>
            <a:ext cx="100811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All gases and calibration values will be displayed.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Usermode2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Press the </a:t>
            </a:r>
            <a:r>
              <a:rPr lang="en-US" sz="2800" b="1" dirty="0">
                <a:solidFill>
                  <a:schemeClr val="accent1"/>
                </a:solidFill>
              </a:rPr>
              <a:t>POWER/ENTER </a:t>
            </a:r>
            <a:r>
              <a:rPr lang="en-US" sz="2800" dirty="0"/>
              <a:t>key and “APPLYGAS” will be flashing on the top of the LCD and all gases values will be </a:t>
            </a:r>
            <a:r>
              <a:rPr lang="en-US" sz="2800" i="1" dirty="0">
                <a:solidFill>
                  <a:srgbClr val="FF0000"/>
                </a:solidFill>
              </a:rPr>
              <a:t>flashing</a:t>
            </a:r>
            <a:r>
              <a:rPr lang="en-US" sz="2800" dirty="0"/>
              <a:t> indicating that the instrument is ready for calibration gas.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GX6000customizabledisplay4channel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3" name="Double Bracket 12"/>
          <p:cNvSpPr/>
          <p:nvPr/>
        </p:nvSpPr>
        <p:spPr>
          <a:xfrm>
            <a:off x="6444208" y="1772816"/>
            <a:ext cx="864096" cy="28803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uble Bracket 13"/>
          <p:cNvSpPr/>
          <p:nvPr/>
        </p:nvSpPr>
        <p:spPr>
          <a:xfrm>
            <a:off x="5940152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6876256" y="2132856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uble Bracket 15"/>
          <p:cNvSpPr/>
          <p:nvPr/>
        </p:nvSpPr>
        <p:spPr>
          <a:xfrm>
            <a:off x="5940152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uble Bracket 16"/>
          <p:cNvSpPr/>
          <p:nvPr/>
        </p:nvSpPr>
        <p:spPr>
          <a:xfrm>
            <a:off x="6876256" y="3068960"/>
            <a:ext cx="864096" cy="64807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123728" y="1916832"/>
            <a:ext cx="2448272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55679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Remove the rubber nozzle from the top of the instrument and attach tube from gas cylinder to inlet fitting.  </a:t>
            </a:r>
            <a:r>
              <a:rPr lang="en-US" sz="2800" dirty="0">
                <a:solidFill>
                  <a:srgbClr val="FF0000"/>
                </a:solidFill>
              </a:rPr>
              <a:t>Note: Must use a demand flow regulator or gas bag.</a:t>
            </a:r>
          </a:p>
          <a:p>
            <a:r>
              <a:rPr lang="en-US" sz="2800" dirty="0"/>
              <a:t>Allow gas to flow for a maximum of two minutes.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3" name="Picture 2" descr="Screen Shot 2018-07-16 at 3.21.35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2204864"/>
            <a:ext cx="4104456" cy="31448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96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reading stabilizes, press </a:t>
            </a:r>
            <a:r>
              <a:rPr lang="en-US" sz="2800" dirty="0">
                <a:solidFill>
                  <a:srgbClr val="000000"/>
                </a:solidFill>
              </a:rPr>
              <a:t>the</a:t>
            </a:r>
            <a:r>
              <a:rPr lang="en-US" sz="2800" b="1" dirty="0">
                <a:solidFill>
                  <a:schemeClr val="accent1"/>
                </a:solidFill>
              </a:rPr>
              <a:t> POWER/ENTER</a:t>
            </a:r>
            <a:r>
              <a:rPr lang="en-US" sz="2800" dirty="0"/>
              <a:t> key to calibrate the unit. The unit will either “PASS” or “FAIL”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Usermode23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300192" y="5640400"/>
            <a:ext cx="1368152" cy="52490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123728" y="2348880"/>
            <a:ext cx="2520280" cy="504056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7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Once completed, the GX-6000 will show you the calibrated values.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" name="図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509120"/>
            <a:ext cx="2187979" cy="221642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6000_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24744"/>
            <a:ext cx="3824330" cy="345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GX6000customizabledisplay4channel2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700808"/>
            <a:ext cx="18745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6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Calibration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9512" y="1916832"/>
            <a:ext cx="4680520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Remove the tubing from the top of the GX-6000 and reattach the rubber nozzle.</a:t>
            </a:r>
          </a:p>
          <a:p>
            <a:r>
              <a:rPr lang="en-US" sz="2800" dirty="0"/>
              <a:t>Remove the demand flow regulator from the cylinder and store kit for future use.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2492896"/>
            <a:ext cx="4112903" cy="29946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690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>
                <a:latin typeface="+mj-lt"/>
              </a:rPr>
              <a:t>Sensors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126" y="1052736"/>
            <a:ext cx="5308170" cy="5486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060" y="1052736"/>
            <a:ext cx="5308236" cy="54863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236296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Standard 4 Gas Sensors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4949" y="1340768"/>
            <a:ext cx="205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Smart Sensor</a:t>
            </a:r>
          </a:p>
          <a:p>
            <a:r>
              <a:rPr lang="en-US" sz="2400" dirty="0"/>
              <a:t>Slots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899592" y="1988840"/>
            <a:ext cx="2016224" cy="2880320"/>
            <a:chOff x="899592" y="1988840"/>
            <a:chExt cx="2016224" cy="2880320"/>
          </a:xfrm>
        </p:grpSpPr>
        <p:cxnSp>
          <p:nvCxnSpPr>
            <p:cNvPr id="8" name="Elbow Connector 7"/>
            <p:cNvCxnSpPr/>
            <p:nvPr/>
          </p:nvCxnSpPr>
          <p:spPr>
            <a:xfrm>
              <a:off x="899592" y="1988840"/>
              <a:ext cx="2016224" cy="1368152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907704" y="486916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1907704" y="3356992"/>
            <a:ext cx="0" cy="15121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652120" y="2132856"/>
            <a:ext cx="2376264" cy="3168352"/>
            <a:chOff x="5652120" y="2132856"/>
            <a:chExt cx="2376264" cy="316835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028384" y="2132856"/>
              <a:ext cx="0" cy="31683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6228184" y="3212976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228184" y="422108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228184" y="530120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652120" y="2420888"/>
              <a:ext cx="23762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027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Sensor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/>
          <a:lstStyle/>
          <a:p>
            <a:r>
              <a:rPr lang="en-US" sz="2800" dirty="0"/>
              <a:t>Turn GX-6000 OFF</a:t>
            </a:r>
          </a:p>
          <a:p>
            <a:r>
              <a:rPr lang="en-US" sz="2800" dirty="0"/>
              <a:t>Remove rubber boot covering instrument</a:t>
            </a:r>
          </a:p>
          <a:p>
            <a:r>
              <a:rPr lang="en-US" sz="2800" dirty="0"/>
              <a:t>Loosen screws over flow chamber.</a:t>
            </a:r>
          </a:p>
          <a:p>
            <a:r>
              <a:rPr lang="en-US" sz="2800" dirty="0"/>
              <a:t>No need to remove the 3 belt clip screws.</a:t>
            </a:r>
          </a:p>
          <a:p>
            <a:endParaRPr lang="en-US" dirty="0"/>
          </a:p>
        </p:txBody>
      </p:sp>
      <p:pic>
        <p:nvPicPr>
          <p:cNvPr id="6" name="Picture 5" descr="DSC_7843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2060848"/>
            <a:ext cx="4512193" cy="324036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380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Sensor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dirty="0"/>
              <a:t>Remove flow chamber exposing sensor gasket and scrubbers.</a:t>
            </a:r>
          </a:p>
        </p:txBody>
      </p:sp>
      <p:pic>
        <p:nvPicPr>
          <p:cNvPr id="4" name="Picture 3" descr="DSC_7844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700808"/>
            <a:ext cx="4804286" cy="39604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Sensor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r>
              <a:rPr lang="en-US" dirty="0"/>
              <a:t>Remove sensor gasket exposing sensors.</a:t>
            </a:r>
          </a:p>
          <a:p>
            <a:r>
              <a:rPr lang="en-US" dirty="0"/>
              <a:t>Remove and replace sensors as needed.</a:t>
            </a:r>
          </a:p>
        </p:txBody>
      </p:sp>
      <p:pic>
        <p:nvPicPr>
          <p:cNvPr id="5" name="Picture 4" descr="DSC_784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084" y="1772816"/>
            <a:ext cx="4797290" cy="36724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39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Replacement of Sensor Scrubbers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H2S scrubber for LEL sensor</a:t>
            </a:r>
          </a:p>
          <a:p>
            <a:pPr lvl="1"/>
            <a:r>
              <a:rPr lang="en-US" dirty="0"/>
              <a:t>P/N 33-7114RK</a:t>
            </a:r>
          </a:p>
          <a:p>
            <a:r>
              <a:rPr lang="en-US" dirty="0"/>
              <a:t>H2S scrubber for CO sensor</a:t>
            </a:r>
          </a:p>
          <a:p>
            <a:pPr lvl="1"/>
            <a:r>
              <a:rPr lang="en-US" dirty="0"/>
              <a:t>P/N 33-7102RK</a:t>
            </a:r>
          </a:p>
        </p:txBody>
      </p:sp>
      <p:pic>
        <p:nvPicPr>
          <p:cNvPr id="3" name="Picture 2" descr="DSC_78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401" y="2204864"/>
            <a:ext cx="4225079" cy="38164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>
            <a:off x="3131840" y="2780928"/>
            <a:ext cx="4536504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275856" y="4077072"/>
            <a:ext cx="453650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6948264" y="3284984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236296" y="3861048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41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Replacing sensor scrubbers and gasket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Use fingers or a flat head screwdriver to align gasket underneath tabs.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 descr="IMG_11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582" y="1484784"/>
            <a:ext cx="3831890" cy="5109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 flipV="1">
            <a:off x="2267744" y="4725144"/>
            <a:ext cx="4536504" cy="7200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39752" y="3501008"/>
            <a:ext cx="4464496" cy="122413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800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360209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_110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79912" y="1948272"/>
            <a:ext cx="5436096" cy="40770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Replacing sensor scrubbers and gasket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Notches not seated properly, and unaligned.</a:t>
            </a:r>
          </a:p>
          <a:p>
            <a:r>
              <a:rPr lang="en-US" dirty="0"/>
              <a:t>Sensor scrubbers not secured in place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499992" y="2708920"/>
            <a:ext cx="2448272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39952" y="2348880"/>
            <a:ext cx="2808312" cy="22322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 txBox="1">
            <a:spLocks/>
          </p:cNvSpPr>
          <p:nvPr/>
        </p:nvSpPr>
        <p:spPr bwMode="auto">
          <a:xfrm>
            <a:off x="2555776" y="1412776"/>
            <a:ext cx="244827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INCORRECT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99992" y="3356992"/>
            <a:ext cx="288032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0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Replacing sensor scrubbers and gasket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4174232" cy="4114800"/>
          </a:xfrm>
        </p:spPr>
        <p:txBody>
          <a:bodyPr/>
          <a:lstStyle/>
          <a:p>
            <a:r>
              <a:rPr lang="en-US" dirty="0"/>
              <a:t>Verify these two ports are completely vertical and not canted at an angle. Otherwise, low flow may result.</a:t>
            </a:r>
          </a:p>
        </p:txBody>
      </p:sp>
      <p:pic>
        <p:nvPicPr>
          <p:cNvPr id="13" name="Picture 12" descr="IMG_11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582" y="1484784"/>
            <a:ext cx="3831890" cy="5109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4283968" y="2420888"/>
            <a:ext cx="2088232" cy="7200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355976" y="2276872"/>
            <a:ext cx="1512168" cy="144016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3203848" y="1412776"/>
            <a:ext cx="18002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81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Charging the instrument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1981200"/>
            <a:ext cx="4896544" cy="4114800"/>
          </a:xfrm>
        </p:spPr>
        <p:txBody>
          <a:bodyPr/>
          <a:lstStyle/>
          <a:p>
            <a:r>
              <a:rPr lang="en-US" sz="2400" dirty="0"/>
              <a:t>For GX-6000 with lithium-ion battery, place the instrument in the charging cradle. A full charge takes 3 hours and will power the instrument for 14 hours.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1211" y="778021"/>
            <a:ext cx="2171269" cy="612154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596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pPr algn="r"/>
            <a:r>
              <a:rPr lang="en-US" sz="2800" b="1" dirty="0"/>
              <a:t>Li-ion Battery Replacement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Slide battery release tab in the direction of the arrow and push to release battery pack.</a:t>
            </a:r>
          </a:p>
          <a:p>
            <a:r>
              <a:rPr lang="en-US" sz="2800" dirty="0"/>
              <a:t>Pull up to remove battery pack.</a:t>
            </a:r>
          </a:p>
        </p:txBody>
      </p:sp>
      <p:pic>
        <p:nvPicPr>
          <p:cNvPr id="5" name="Content Placeholder 4" descr="Battery Pack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4" b="-20799"/>
          <a:stretch/>
        </p:blipFill>
        <p:spPr>
          <a:xfrm>
            <a:off x="4644008" y="2060848"/>
            <a:ext cx="3810000" cy="38354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6156176" y="2492896"/>
            <a:ext cx="792088" cy="792088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788024" y="2204864"/>
            <a:ext cx="1800200" cy="0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63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GX-6000 Exploded View</a:t>
            </a:r>
          </a:p>
        </p:txBody>
      </p:sp>
      <p:pic>
        <p:nvPicPr>
          <p:cNvPr id="3" name="Picture 2" descr="GX6000 Exploded callou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80" y="1183512"/>
            <a:ext cx="7897876" cy="56298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6167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b="1" dirty="0"/>
              <a:t>Questions?</a:t>
            </a:r>
          </a:p>
        </p:txBody>
      </p:sp>
      <p:pic>
        <p:nvPicPr>
          <p:cNvPr id="5" name="Picture 4" descr="GX-6000_final.psd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548680"/>
            <a:ext cx="2883887" cy="56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17881</TotalTime>
  <Words>1081</Words>
  <Application>Microsoft Macintosh PowerPoint</Application>
  <PresentationFormat>On-screen Show (4:3)</PresentationFormat>
  <Paragraphs>158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Century Gothic</vt:lpstr>
      <vt:lpstr>Courier New</vt:lpstr>
      <vt:lpstr>Default Theme</vt:lpstr>
      <vt:lpstr>PowerPoint Presentation</vt:lpstr>
      <vt:lpstr>PowerPoint Presentation</vt:lpstr>
      <vt:lpstr>PowerPoint Presentation</vt:lpstr>
      <vt:lpstr>Turn on</vt:lpstr>
      <vt:lpstr>Normal Mode</vt:lpstr>
      <vt:lpstr>Fresh Air</vt:lpstr>
      <vt:lpstr>Low Flow Alarm</vt:lpstr>
      <vt:lpstr>Gas Alarm</vt:lpstr>
      <vt:lpstr>Turn off</vt:lpstr>
      <vt:lpstr>Calibration</vt:lpstr>
      <vt:lpstr>Calibration</vt:lpstr>
      <vt:lpstr>Calibration </vt:lpstr>
      <vt:lpstr>Calibration </vt:lpstr>
      <vt:lpstr>Calibration 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Calibration</vt:lpstr>
      <vt:lpstr>PowerPoint Presentation</vt:lpstr>
      <vt:lpstr>Sensor Replacement</vt:lpstr>
      <vt:lpstr>Sensor Replacement</vt:lpstr>
      <vt:lpstr>Sensor Replacement</vt:lpstr>
      <vt:lpstr>Replacement of Sensor Scrubbers</vt:lpstr>
      <vt:lpstr>Replacing sensor scrubbers and gasket</vt:lpstr>
      <vt:lpstr>Replacing sensor scrubbers and gasket</vt:lpstr>
      <vt:lpstr>Replacing sensor scrubbers and gasket</vt:lpstr>
      <vt:lpstr>Charging the instrument</vt:lpstr>
      <vt:lpstr>Li-ion Battery Replacement</vt:lpstr>
      <vt:lpstr>GX-6000 Exploded View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Marty Schwartz</cp:lastModifiedBy>
  <cp:revision>884</cp:revision>
  <cp:lastPrinted>2014-04-08T08:19:06Z</cp:lastPrinted>
  <dcterms:created xsi:type="dcterms:W3CDTF">2014-03-07T04:48:04Z</dcterms:created>
  <dcterms:modified xsi:type="dcterms:W3CDTF">2019-12-04T00:48:35Z</dcterms:modified>
</cp:coreProperties>
</file>