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5" r:id="rId1"/>
  </p:sldMasterIdLst>
  <p:notesMasterIdLst>
    <p:notesMasterId r:id="rId27"/>
  </p:notesMasterIdLst>
  <p:handoutMasterIdLst>
    <p:handoutMasterId r:id="rId28"/>
  </p:handoutMasterIdLst>
  <p:sldIdLst>
    <p:sldId id="466" r:id="rId2"/>
    <p:sldId id="437" r:id="rId3"/>
    <p:sldId id="438" r:id="rId4"/>
    <p:sldId id="401" r:id="rId5"/>
    <p:sldId id="442" r:id="rId6"/>
    <p:sldId id="444" r:id="rId7"/>
    <p:sldId id="445" r:id="rId8"/>
    <p:sldId id="443" r:id="rId9"/>
    <p:sldId id="447" r:id="rId10"/>
    <p:sldId id="448" r:id="rId11"/>
    <p:sldId id="449" r:id="rId12"/>
    <p:sldId id="469" r:id="rId13"/>
    <p:sldId id="450" r:id="rId14"/>
    <p:sldId id="452" r:id="rId15"/>
    <p:sldId id="454" r:id="rId16"/>
    <p:sldId id="468" r:id="rId17"/>
    <p:sldId id="451" r:id="rId18"/>
    <p:sldId id="470" r:id="rId19"/>
    <p:sldId id="446" r:id="rId20"/>
    <p:sldId id="427" r:id="rId21"/>
    <p:sldId id="428" r:id="rId22"/>
    <p:sldId id="440" r:id="rId23"/>
    <p:sldId id="456" r:id="rId24"/>
    <p:sldId id="471" r:id="rId25"/>
    <p:sldId id="472" r:id="rId26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434">
          <p15:clr>
            <a:srgbClr val="A4A3A4"/>
          </p15:clr>
        </p15:guide>
        <p15:guide id="2" pos="975">
          <p15:clr>
            <a:srgbClr val="A4A3A4"/>
          </p15:clr>
        </p15:guide>
        <p15:guide id="3" orient="horz" pos="2523">
          <p15:clr>
            <a:srgbClr val="A4A3A4"/>
          </p15:clr>
        </p15:guide>
        <p15:guide id="4" pos="1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EAEAEA"/>
    <a:srgbClr val="FF6600"/>
    <a:srgbClr val="FF9900"/>
    <a:srgbClr val="FFFF99"/>
    <a:srgbClr val="B800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2" autoAdjust="0"/>
    <p:restoredTop sz="95533" autoAdjust="0"/>
  </p:normalViewPr>
  <p:slideViewPr>
    <p:cSldViewPr snapToGrid="0" showGuides="1">
      <p:cViewPr varScale="1">
        <p:scale>
          <a:sx n="156" d="100"/>
          <a:sy n="156" d="100"/>
        </p:scale>
        <p:origin x="1440" y="176"/>
      </p:cViewPr>
      <p:guideLst>
        <p:guide orient="horz" pos="1434"/>
        <p:guide pos="975"/>
        <p:guide orient="horz" pos="2523"/>
        <p:guide pos="1905"/>
      </p:guideLst>
    </p:cSldViewPr>
  </p:slideViewPr>
  <p:outlineViewPr>
    <p:cViewPr>
      <p:scale>
        <a:sx n="33" d="100"/>
        <a:sy n="33" d="100"/>
      </p:scale>
      <p:origin x="0" y="4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-3432" y="-10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wrap="square" lIns="87544" tIns="43772" rIns="87544" bIns="43772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wrap="square" lIns="87544" tIns="43772" rIns="87544" bIns="43772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wrap="square" lIns="87544" tIns="43772" rIns="87544" bIns="43772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wrap="square" lIns="87544" tIns="43772" rIns="87544" bIns="43772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D31F177F-AAA5-224F-A5CA-2238747B7661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661791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DBFB56-A79B-B944-926A-6C959D7D191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50459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BFB56-A79B-B944-926A-6C959D7D1910}" type="slidenum">
              <a:rPr lang="ja-JP" altLang="en-US" smtClean="0"/>
              <a:pPr/>
              <a:t>1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4764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  <p:sldLayoutId id="2147484447" r:id="rId2"/>
    <p:sldLayoutId id="2147484448" r:id="rId3"/>
    <p:sldLayoutId id="2147484449" r:id="rId4"/>
    <p:sldLayoutId id="2147484450" r:id="rId5"/>
    <p:sldLayoutId id="2147484451" r:id="rId6"/>
    <p:sldLayoutId id="2147484452" r:id="rId7"/>
    <p:sldLayoutId id="2147484453" r:id="rId8"/>
    <p:sldLayoutId id="2147484454" r:id="rId9"/>
    <p:sldLayoutId id="2147484455" r:id="rId10"/>
    <p:sldLayoutId id="2147484456" r:id="rId11"/>
    <p:sldLayoutId id="2147484457" r:id="rId12"/>
    <p:sldLayoutId id="2147484458" r:id="rId13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2402" y="193212"/>
            <a:ext cx="7772400" cy="1470025"/>
          </a:xfrm>
        </p:spPr>
        <p:txBody>
          <a:bodyPr/>
          <a:lstStyle/>
          <a:p>
            <a:r>
              <a:rPr lang="en-US" sz="3600" dirty="0"/>
              <a:t>Next Generation of Gas Detection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88" y="1812927"/>
            <a:ext cx="2234128" cy="199085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Picture 5" descr="GX-3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6208" y="1860166"/>
            <a:ext cx="1800200" cy="196221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 descr="GX-8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2658"/>
            <a:ext cx="1804734" cy="135355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 descr="GX-8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941" y="5022005"/>
            <a:ext cx="1305947" cy="106947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 descr="GX-9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47" y="4928280"/>
            <a:ext cx="1315405" cy="115839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 descr="GX-20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56" y="4825723"/>
            <a:ext cx="1030794" cy="122094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正方形/長方形 7"/>
          <p:cNvSpPr/>
          <p:nvPr/>
        </p:nvSpPr>
        <p:spPr>
          <a:xfrm>
            <a:off x="2602583" y="3795768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1" name="正方形/長方形 7"/>
          <p:cNvSpPr/>
          <p:nvPr/>
        </p:nvSpPr>
        <p:spPr>
          <a:xfrm>
            <a:off x="5014243" y="3801115"/>
            <a:ext cx="1790283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 Pro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2" name="正方形/長方形 7"/>
          <p:cNvSpPr/>
          <p:nvPr/>
        </p:nvSpPr>
        <p:spPr>
          <a:xfrm>
            <a:off x="201611" y="6087979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GX-82 (1982)</a:t>
            </a:r>
            <a:endParaRPr lang="ja-JP" altLang="en-US" sz="1600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1684" y="63232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正方形/長方形 7"/>
          <p:cNvSpPr/>
          <p:nvPr/>
        </p:nvSpPr>
        <p:spPr>
          <a:xfrm>
            <a:off x="2089126" y="6106216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GX-86 (1986)</a:t>
            </a:r>
            <a:endParaRPr lang="ja-JP" altLang="en-US" sz="1600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5" name="正方形/長方形 7"/>
          <p:cNvSpPr/>
          <p:nvPr/>
        </p:nvSpPr>
        <p:spPr>
          <a:xfrm>
            <a:off x="3967699" y="6106564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GX-94 (1994)</a:t>
            </a:r>
            <a:endParaRPr lang="ja-JP" altLang="en-US" sz="1600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6" name="正方形/長方形 7"/>
          <p:cNvSpPr/>
          <p:nvPr/>
        </p:nvSpPr>
        <p:spPr>
          <a:xfrm>
            <a:off x="5694224" y="6106912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GX-2001 (2001)</a:t>
            </a:r>
            <a:endParaRPr lang="ja-JP" altLang="en-US" sz="1600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pic>
        <p:nvPicPr>
          <p:cNvPr id="19" name="Picture 18" descr="GX-200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69" y="5050382"/>
            <a:ext cx="1028764" cy="9758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正方形/長方形 7"/>
          <p:cNvSpPr/>
          <p:nvPr/>
        </p:nvSpPr>
        <p:spPr>
          <a:xfrm>
            <a:off x="7447579" y="6107259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GX-2009 (2009)</a:t>
            </a:r>
            <a:endParaRPr lang="ja-JP" altLang="en-US" sz="1600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98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28184" y="2276872"/>
            <a:ext cx="2280679" cy="1512168"/>
            <a:chOff x="6300192" y="1628800"/>
            <a:chExt cx="2715094" cy="1800200"/>
          </a:xfrm>
        </p:grpSpPr>
        <p:pic>
          <p:nvPicPr>
            <p:cNvPr id="3" name="Picture 2" descr="riken breathing zone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192" y="1628800"/>
              <a:ext cx="2715094" cy="1726800"/>
            </a:xfrm>
            <a:prstGeom prst="rect">
              <a:avLst/>
            </a:prstGeom>
          </p:spPr>
        </p:pic>
        <p:pic>
          <p:nvPicPr>
            <p:cNvPr id="5" name="Picture 4" descr="720px-US-OSHA-Logo.svg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200" y="2996952"/>
              <a:ext cx="1495550" cy="432048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115616" y="2132856"/>
            <a:ext cx="504056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Breathing Zone</a:t>
            </a:r>
          </a:p>
          <a:p>
            <a:r>
              <a:rPr lang="en-US" dirty="0"/>
              <a:t>OSHA (USA) recommends gas detection instruments be worn in the Breathing Zone.</a:t>
            </a:r>
          </a:p>
          <a:p>
            <a:endParaRPr lang="en-US" dirty="0"/>
          </a:p>
          <a:p>
            <a:r>
              <a:rPr lang="en-US" dirty="0"/>
              <a:t>A small and light instrument is important for workers to feasibly wear in the breathing zone.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00FF"/>
                </a:solidFill>
              </a:rPr>
              <a:t>Small &amp; Light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355378"/>
            <a:chOff x="755576" y="4005064"/>
            <a:chExt cx="5400600" cy="1355378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srgbClr val="0000FF"/>
                  </a:solidFill>
                </a:rPr>
                <a:t>Durability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ja-JP" dirty="0"/>
                <a:t>Resistance to impact, dust, water, chemicals (solvent, silicone…</a:t>
              </a:r>
              <a:r>
                <a:rPr lang="en-US" altLang="ja-JP" dirty="0" err="1"/>
                <a:t>etc</a:t>
              </a:r>
              <a:r>
                <a:rPr lang="en-US" altLang="ja-JP" dirty="0"/>
                <a:t>), high-low temperature and “Long sensor life” are all important.  </a:t>
              </a:r>
              <a:endParaRPr lang="ja-JP" altLang="en-US" dirty="0"/>
            </a:p>
          </p:txBody>
        </p:sp>
      </p:grpSp>
      <p:pic>
        <p:nvPicPr>
          <p:cNvPr id="4" name="Picture 3" descr="BR_Icon_Durability_1100_x_110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4149080"/>
            <a:ext cx="1268760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4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2708919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Ability to add a 5</a:t>
            </a:r>
            <a:r>
              <a:rPr lang="en-US" baseline="30000" dirty="0"/>
              <a:t>th</a:t>
            </a:r>
            <a:r>
              <a:rPr lang="en-US" dirty="0"/>
              <a:t> Gas or man-down alarm.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276871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00FF"/>
                </a:solidFill>
              </a:rPr>
              <a:t>Multi Functional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078379"/>
            <a:chOff x="755576" y="4005064"/>
            <a:chExt cx="5400600" cy="1078379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srgbClr val="0000FF"/>
                  </a:solidFill>
                </a:rPr>
                <a:t>Communication &amp; Connectivity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ja-JP" dirty="0"/>
                <a:t>Wireless communication is needed by some customers.</a:t>
              </a:r>
              <a:endParaRPr lang="ja-JP" altLang="en-US" dirty="0"/>
            </a:p>
          </p:txBody>
        </p:sp>
      </p:grpSp>
      <p:pic>
        <p:nvPicPr>
          <p:cNvPr id="15" name="Picture 14" descr="icon-multifun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2060847"/>
            <a:ext cx="2246650" cy="1872209"/>
          </a:xfrm>
          <a:prstGeom prst="rect">
            <a:avLst/>
          </a:prstGeom>
        </p:spPr>
      </p:pic>
      <p:pic>
        <p:nvPicPr>
          <p:cNvPr id="16" name="Picture 15" descr="axon-iot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573016"/>
            <a:ext cx="1772588" cy="177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45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7775575" y="6538913"/>
            <a:ext cx="1368425" cy="2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ja-JP" sz="3600" kern="0" dirty="0">
                <a:ea typeface="ＭＳ Ｐゴシック" pitchFamily="50" charset="-128"/>
              </a:rPr>
              <a:t>2 Versions - Depending on Need</a:t>
            </a:r>
            <a:endParaRPr lang="en-US" sz="3600" dirty="0"/>
          </a:p>
        </p:txBody>
      </p:sp>
      <p:sp>
        <p:nvSpPr>
          <p:cNvPr id="8" name="正方形/長方形 7"/>
          <p:cNvSpPr/>
          <p:nvPr/>
        </p:nvSpPr>
        <p:spPr>
          <a:xfrm>
            <a:off x="395536" y="132238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Basic 4 Gas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403648" y="4365104"/>
            <a:ext cx="127840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28111"/>
            <a:ext cx="2122854" cy="2441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4941168"/>
            <a:ext cx="33416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dirty="0"/>
              <a:t>Worlds smallest and lightest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Economical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3 year warranty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4860032" y="4365104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44824"/>
            <a:ext cx="2896800" cy="27809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86205" y="4941168"/>
            <a:ext cx="46041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600" dirty="0"/>
              <a:t>4 gas Plus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/>
              <a:t>Wireless communication with phone app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/>
              <a:t>Other toxic gas options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/>
              <a:t>Man-down alarm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/>
              <a:t>Alkaline/Rechargeable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/>
              <a:t>3 year warranty</a:t>
            </a:r>
          </a:p>
        </p:txBody>
      </p:sp>
      <p:sp>
        <p:nvSpPr>
          <p:cNvPr id="11" name="正方形/長方形 7"/>
          <p:cNvSpPr/>
          <p:nvPr/>
        </p:nvSpPr>
        <p:spPr>
          <a:xfrm>
            <a:off x="4139952" y="134076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Advanced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1700808"/>
            <a:ext cx="4376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Smallest and Lightest Currently Available</a:t>
            </a:r>
          </a:p>
        </p:txBody>
      </p:sp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80112" y="3759524"/>
            <a:ext cx="1480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3” x 2.7” x 1”</a:t>
            </a:r>
          </a:p>
          <a:p>
            <a:r>
              <a:rPr lang="en-US" dirty="0"/>
              <a:t>4.6 ounces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2778043" y="5949280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GX-2009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3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835696" y="2924944"/>
            <a:ext cx="5400600" cy="3528392"/>
            <a:chOff x="611560" y="2924944"/>
            <a:chExt cx="5400600" cy="3528392"/>
          </a:xfrm>
        </p:grpSpPr>
        <p:sp>
          <p:nvSpPr>
            <p:cNvPr id="18" name="TextBox 17"/>
            <p:cNvSpPr txBox="1"/>
            <p:nvPr/>
          </p:nvSpPr>
          <p:spPr>
            <a:xfrm>
              <a:off x="4355976" y="3758184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2.4” x 2.7” x 1”</a:t>
              </a:r>
            </a:p>
            <a:p>
              <a:r>
                <a:rPr lang="en-US" dirty="0"/>
                <a:t>3.9 ounces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1560" y="2924944"/>
              <a:ext cx="2708558" cy="3528392"/>
              <a:chOff x="611560" y="2924944"/>
              <a:chExt cx="2708558" cy="3528392"/>
            </a:xfrm>
          </p:grpSpPr>
          <p:pic>
            <p:nvPicPr>
              <p:cNvPr id="20" name="Picture 19" descr="GX-3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1560" y="2924944"/>
                <a:ext cx="2708558" cy="2952328"/>
              </a:xfrm>
              <a:prstGeom prst="rect">
                <a:avLst/>
              </a:prstGeom>
            </p:spPr>
          </p:pic>
          <p:sp>
            <p:nvSpPr>
              <p:cNvPr id="21" name="正方形/長方形 8"/>
              <p:cNvSpPr/>
              <p:nvPr/>
            </p:nvSpPr>
            <p:spPr>
              <a:xfrm>
                <a:off x="1553907" y="5949280"/>
                <a:ext cx="1440160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24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GX-3R</a:t>
                </a:r>
                <a:endParaRPr lang="ja-JP" altLang="en-US" sz="24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1700808"/>
            <a:ext cx="544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</a:t>
            </a:r>
            <a:r>
              <a:rPr lang="en-US" i="1" dirty="0">
                <a:solidFill>
                  <a:srgbClr val="008000"/>
                </a:solidFill>
              </a:rPr>
              <a:t>NEW</a:t>
            </a:r>
            <a:r>
              <a:rPr lang="en-US" dirty="0"/>
              <a:t> Smallest and Lightest Currently Available</a:t>
            </a:r>
          </a:p>
        </p:txBody>
      </p:sp>
    </p:spTree>
    <p:extLst>
      <p:ext uri="{BB962C8B-B14F-4D97-AF65-F5344CB8AC3E}">
        <p14:creationId xmlns:p14="http://schemas.microsoft.com/office/powerpoint/2010/main" val="241404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852936"/>
            <a:ext cx="3393892" cy="3024334"/>
          </a:xfrm>
          <a:prstGeom prst="rect">
            <a:avLst/>
          </a:prstGeom>
        </p:spPr>
      </p:pic>
      <p:sp>
        <p:nvSpPr>
          <p:cNvPr id="13" name="正方形/長方形 8"/>
          <p:cNvSpPr/>
          <p:nvPr/>
        </p:nvSpPr>
        <p:spPr>
          <a:xfrm>
            <a:off x="2750831" y="5952743"/>
            <a:ext cx="1857581" cy="502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1167" y="3758183"/>
            <a:ext cx="1480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3” x 2.7” x 1”</a:t>
            </a:r>
          </a:p>
          <a:p>
            <a:r>
              <a:rPr lang="en-US" dirty="0"/>
              <a:t>4.6 ounces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1700808"/>
            <a:ext cx="443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Advanced version same size as GX-2009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</p:spTree>
    <p:extLst>
      <p:ext uri="{BB962C8B-B14F-4D97-AF65-F5344CB8AC3E}">
        <p14:creationId xmlns:p14="http://schemas.microsoft.com/office/powerpoint/2010/main" val="428272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598658" y="2327033"/>
            <a:ext cx="1176749" cy="2618404"/>
            <a:chOff x="3776500" y="1920333"/>
            <a:chExt cx="1176749" cy="2618404"/>
          </a:xfrm>
        </p:grpSpPr>
        <p:pic>
          <p:nvPicPr>
            <p:cNvPr id="5" name="Picture 4" descr="drager_xam2500_3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109" y="1920333"/>
              <a:ext cx="871761" cy="216139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776500" y="4077072"/>
              <a:ext cx="117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5” x 1.9” x 1.2”</a:t>
              </a:r>
            </a:p>
            <a:p>
              <a:pPr algn="ctr"/>
              <a:r>
                <a:rPr lang="en-US" sz="1200" dirty="0"/>
                <a:t>7.8 ounces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47815" y="2723496"/>
            <a:ext cx="1305090" cy="2213641"/>
            <a:chOff x="5524900" y="2325096"/>
            <a:chExt cx="1305090" cy="2213641"/>
          </a:xfrm>
        </p:grpSpPr>
        <p:pic>
          <p:nvPicPr>
            <p:cNvPr id="6" name="Picture 5" descr="VentisPro4-Oran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7783" y="2325096"/>
              <a:ext cx="1019326" cy="178048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524900" y="4077072"/>
              <a:ext cx="1305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4.1” x 2.3” x 1.4”</a:t>
              </a:r>
            </a:p>
            <a:p>
              <a:pPr algn="ctr"/>
              <a:r>
                <a:rPr lang="en-US" sz="1200" dirty="0"/>
                <a:t>7.05 ounces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55032" y="2567452"/>
            <a:ext cx="1305090" cy="2369685"/>
            <a:chOff x="7423032" y="2169052"/>
            <a:chExt cx="1305090" cy="2369685"/>
          </a:xfrm>
        </p:grpSpPr>
        <p:pic>
          <p:nvPicPr>
            <p:cNvPr id="7" name="Picture 6" descr="msa-altair-4X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2836" y="2169052"/>
              <a:ext cx="1265484" cy="1919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23032" y="4077072"/>
              <a:ext cx="1305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4.4” x 3.0” x 1.4”</a:t>
              </a:r>
            </a:p>
            <a:p>
              <a:pPr algn="ctr"/>
              <a:r>
                <a:rPr lang="en-US" sz="1200" dirty="0"/>
                <a:t>8.07 ounces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57704" y="3376395"/>
            <a:ext cx="1656184" cy="1560742"/>
            <a:chOff x="179512" y="2977995"/>
            <a:chExt cx="1656184" cy="1560742"/>
          </a:xfrm>
        </p:grpSpPr>
        <p:sp>
          <p:nvSpPr>
            <p:cNvPr id="15" name="TextBox 14"/>
            <p:cNvSpPr txBox="1"/>
            <p:nvPr/>
          </p:nvSpPr>
          <p:spPr>
            <a:xfrm>
              <a:off x="179512" y="4077072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2.7” x 2.4” x 1”</a:t>
              </a:r>
            </a:p>
            <a:p>
              <a:pPr algn="ctr"/>
              <a:r>
                <a:rPr lang="en-US" sz="1200" dirty="0"/>
                <a:t>3.9 ounces</a:t>
              </a:r>
            </a:p>
          </p:txBody>
        </p:sp>
        <p:pic>
          <p:nvPicPr>
            <p:cNvPr id="17" name="Picture 16" descr="GX-3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055" y="2977995"/>
              <a:ext cx="973099" cy="1060678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4" y="3348620"/>
            <a:ext cx="1224135" cy="10908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52186" y="4475472"/>
            <a:ext cx="104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2.7” x 3” x 1”</a:t>
            </a:r>
          </a:p>
          <a:p>
            <a:pPr algn="ctr"/>
            <a:r>
              <a:rPr lang="en-US" sz="1200" dirty="0"/>
              <a:t>4.6 ounces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589228" y="2606241"/>
            <a:ext cx="1253844" cy="2333893"/>
            <a:chOff x="2672228" y="2207841"/>
            <a:chExt cx="1253844" cy="2333893"/>
          </a:xfrm>
        </p:grpSpPr>
        <p:pic>
          <p:nvPicPr>
            <p:cNvPr id="18" name="Picture 17" descr="MicroclipXL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05" y="2207841"/>
              <a:ext cx="1108505" cy="192770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672228" y="4080069"/>
              <a:ext cx="1253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4.4” x 2.4” x 1.2</a:t>
              </a:r>
            </a:p>
            <a:p>
              <a:pPr algn="ctr"/>
              <a:r>
                <a:rPr lang="en-US" sz="1200" dirty="0"/>
                <a:t>6.7 ounces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20382" y="2482829"/>
            <a:ext cx="1305090" cy="2457305"/>
            <a:chOff x="5353582" y="2084429"/>
            <a:chExt cx="1305090" cy="2457305"/>
          </a:xfrm>
        </p:grpSpPr>
        <p:pic>
          <p:nvPicPr>
            <p:cNvPr id="19" name="Picture 18" descr="GasClipSimple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096" y="2084429"/>
              <a:ext cx="1116868" cy="197313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353582" y="4080069"/>
              <a:ext cx="1305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4.7” x 2.7” x 1.2”</a:t>
              </a:r>
            </a:p>
            <a:p>
              <a:pPr algn="ctr"/>
              <a:r>
                <a:rPr lang="en-US" sz="1200" dirty="0"/>
                <a:t>7.67 ounces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56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Dual Sensor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444208" y="1843888"/>
            <a:ext cx="2214562" cy="1997075"/>
            <a:chOff x="6729413" y="1230313"/>
            <a:chExt cx="2214562" cy="1997075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9413" y="1230313"/>
              <a:ext cx="2124075" cy="77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29" t="14342" r="69806" b="18027"/>
            <a:stretch>
              <a:fillRect/>
            </a:stretch>
          </p:blipFill>
          <p:spPr bwMode="auto">
            <a:xfrm>
              <a:off x="7991475" y="1984375"/>
              <a:ext cx="862013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2"/>
            <p:cNvSpPr/>
            <p:nvPr/>
          </p:nvSpPr>
          <p:spPr>
            <a:xfrm>
              <a:off x="6804248" y="1230504"/>
              <a:ext cx="648072" cy="68632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屈折矢印 4"/>
            <p:cNvSpPr/>
            <p:nvPr/>
          </p:nvSpPr>
          <p:spPr>
            <a:xfrm rot="5400000">
              <a:off x="6950742" y="2070396"/>
              <a:ext cx="689545" cy="731520"/>
            </a:xfrm>
            <a:prstGeom prst="bentUpArrow">
              <a:avLst>
                <a:gd name="adj1" fmla="val 15885"/>
                <a:gd name="adj2" fmla="val 25000"/>
                <a:gd name="adj3" fmla="val 25000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正方形/長方形 6"/>
            <p:cNvSpPr/>
            <p:nvPr/>
          </p:nvSpPr>
          <p:spPr>
            <a:xfrm>
              <a:off x="7900988" y="2857500"/>
              <a:ext cx="1042987" cy="369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/>
                <a:t>CO/H2S</a:t>
              </a:r>
              <a:endParaRPr lang="ja-JP" altLang="en-US"/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539394" y="356750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3" y="1700808"/>
            <a:ext cx="2141830" cy="20561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9792" y="2564904"/>
            <a:ext cx="371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Sensors slots for 5 gas channels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782717" y="60932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69070"/>
            <a:ext cx="1946672" cy="223867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99792" y="4797152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Sensors slots for 4 gas channels</a:t>
            </a:r>
          </a:p>
        </p:txBody>
      </p:sp>
    </p:spTree>
    <p:extLst>
      <p:ext uri="{BB962C8B-B14F-4D97-AF65-F5344CB8AC3E}">
        <p14:creationId xmlns:p14="http://schemas.microsoft.com/office/powerpoint/2010/main" val="3989209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Warranty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5997337" cy="1584177"/>
            <a:chOff x="323528" y="1412776"/>
            <a:chExt cx="5997337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34050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 years sensors and instrument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540478"/>
            <a:ext cx="340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years sensors and instrument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1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Durability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21835" cy="1584177"/>
            <a:chOff x="323528" y="1412776"/>
            <a:chExt cx="4521835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1929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 meter drop test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54047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meter drop test, replaceable rubber boot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426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Familiar User Interface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3179" y="4401979"/>
            <a:ext cx="4932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 button design with similar operational menus</a:t>
            </a:r>
          </a:p>
          <a:p>
            <a:pPr algn="ctr"/>
            <a:r>
              <a:rPr lang="en-US" dirty="0"/>
              <a:t>(bump testing &amp; calibration simplified)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1"/>
          </p:cNvCxnSpPr>
          <p:nvPr/>
        </p:nvCxnSpPr>
        <p:spPr>
          <a:xfrm flipH="1">
            <a:off x="2634685" y="4725145"/>
            <a:ext cx="268494" cy="11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3528" y="1412776"/>
            <a:ext cx="4355586" cy="1584177"/>
            <a:chOff x="323528" y="1412776"/>
            <a:chExt cx="4355586" cy="1584177"/>
          </a:xfrm>
        </p:grpSpPr>
        <p:grpSp>
          <p:nvGrpSpPr>
            <p:cNvPr id="36" name="Group 35"/>
            <p:cNvGrpSpPr/>
            <p:nvPr/>
          </p:nvGrpSpPr>
          <p:grpSpPr>
            <a:xfrm>
              <a:off x="323528" y="1412776"/>
              <a:ext cx="4355586" cy="1584177"/>
              <a:chOff x="323528" y="1412776"/>
              <a:chExt cx="4355586" cy="1584177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3528" y="1412776"/>
                <a:ext cx="1728508" cy="1584177"/>
                <a:chOff x="294078" y="1484784"/>
                <a:chExt cx="1728508" cy="1584177"/>
              </a:xfrm>
            </p:grpSpPr>
            <p:pic>
              <p:nvPicPr>
                <p:cNvPr id="21" name="Picture 20" descr="GX-2009-IMAGE.png"/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528" y="1484784"/>
                  <a:ext cx="1669609" cy="1368152"/>
                </a:xfrm>
                <a:prstGeom prst="rect">
                  <a:avLst/>
                </a:prstGeom>
              </p:spPr>
            </p:pic>
            <p:sp>
              <p:nvSpPr>
                <p:cNvPr id="22" name="正方形/長方形 8"/>
                <p:cNvSpPr/>
                <p:nvPr/>
              </p:nvSpPr>
              <p:spPr>
                <a:xfrm>
                  <a:off x="294078" y="2780929"/>
                  <a:ext cx="1728508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en-US" altLang="ja-JP" b="1" i="1" dirty="0">
                      <a:solidFill>
                        <a:srgbClr val="0000FF"/>
                      </a:solidFill>
                      <a:latin typeface="Arial" charset="0"/>
                      <a:ea typeface="メイリオ" charset="0"/>
                      <a:cs typeface="Arial" charset="0"/>
                    </a:rPr>
                    <a:t>GX-2009</a:t>
                  </a:r>
                  <a:endParaRPr lang="ja-JP" altLang="en-US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2915816" y="2020198"/>
                <a:ext cx="1763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 button design</a:t>
                </a: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 flipH="1">
              <a:off x="2053412" y="2205175"/>
              <a:ext cx="58127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7543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Operating Temperature Range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36504" cy="1584177"/>
            <a:chOff x="323528" y="1412776"/>
            <a:chExt cx="4536504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-4° to 122° F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540478"/>
            <a:ext cx="161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-40° to 140° F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33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Continuous Operation Battery Life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23528" y="1412776"/>
            <a:ext cx="6048672" cy="1584177"/>
            <a:chOff x="323528" y="1412776"/>
            <a:chExt cx="6048672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 hours, rechargeable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2719" y="449982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 hours, rechargeable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  <a:stCxn id="7" idx="1"/>
          </p:cNvCxnSpPr>
          <p:nvPr/>
        </p:nvCxnSpPr>
        <p:spPr>
          <a:xfrm flipH="1">
            <a:off x="2634687" y="4684494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051720" y="5733256"/>
            <a:ext cx="4320480" cy="369332"/>
            <a:chOff x="2051720" y="5733256"/>
            <a:chExt cx="4320480" cy="369332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051720" y="594928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15816" y="5733256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Alkaline battery option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62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Water &amp; Dust Resistant Ratings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6552728" cy="1584177"/>
            <a:chOff x="323528" y="1412776"/>
            <a:chExt cx="6552728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1676310"/>
              <a:ext cx="39604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IP 67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Dust, dirt, and sand resistant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Submersible in water 1 meter for up to 30 minutes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124980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 68:  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Dust, dirt, and sand resistant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Submersible in water &gt; 1 meter for more than 30 minutes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051720" y="3789040"/>
            <a:ext cx="864096" cy="1872208"/>
            <a:chOff x="2051720" y="3789040"/>
            <a:chExt cx="864096" cy="1872208"/>
          </a:xfrm>
        </p:grpSpPr>
        <p:cxnSp>
          <p:nvCxnSpPr>
            <p:cNvPr id="11" name="Straight Connector 10"/>
            <p:cNvCxnSpPr>
              <a:stCxn id="7" idx="1"/>
            </p:cNvCxnSpPr>
            <p:nvPr/>
          </p:nvCxnSpPr>
          <p:spPr>
            <a:xfrm flipH="1" flipV="1">
              <a:off x="2627784" y="472514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ip68-ico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313" y="4077072"/>
            <a:ext cx="2169687" cy="1244104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561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Non Compliant Indicator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1043608" y="608778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76" y="4725144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4257963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 compliance indicator: LEDs flash once every 30 seconds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1358939" y="4398680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82" y="2824852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771958" y="3645024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71958" y="5517232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48022" y="3645024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9" y="1702595"/>
            <a:ext cx="2930611" cy="2518494"/>
          </a:xfrm>
          <a:prstGeom prst="rect">
            <a:avLst/>
          </a:prstGeom>
        </p:spPr>
      </p:pic>
      <p:pic>
        <p:nvPicPr>
          <p:cNvPr id="21" name="Picture 20" descr="LED-alarms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4"/>
            <a:ext cx="2930612" cy="2518495"/>
          </a:xfrm>
          <a:prstGeom prst="rect">
            <a:avLst/>
          </a:prstGeom>
        </p:spPr>
      </p:pic>
      <p:pic>
        <p:nvPicPr>
          <p:cNvPr id="22" name="Picture 21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5"/>
            <a:ext cx="2930611" cy="2518494"/>
          </a:xfrm>
          <a:prstGeom prst="rect">
            <a:avLst/>
          </a:prstGeom>
        </p:spPr>
      </p:pic>
      <p:cxnSp>
        <p:nvCxnSpPr>
          <p:cNvPr id="9" name="Straight Connector 8"/>
          <p:cNvCxnSpPr>
            <a:endCxn id="7" idx="1"/>
          </p:cNvCxnSpPr>
          <p:nvPr/>
        </p:nvCxnSpPr>
        <p:spPr>
          <a:xfrm>
            <a:off x="3347864" y="4581128"/>
            <a:ext cx="43204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83414" y="4953396"/>
            <a:ext cx="4563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 compliance: Operating instrument while bump test or calibration are past due</a:t>
            </a:r>
          </a:p>
        </p:txBody>
      </p:sp>
    </p:spTree>
    <p:extLst>
      <p:ext uri="{BB962C8B-B14F-4D97-AF65-F5344CB8AC3E}">
        <p14:creationId xmlns:p14="http://schemas.microsoft.com/office/powerpoint/2010/main" val="79390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Wireless Communication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557408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Bluetooth (BLE) with phone app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5806750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281324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available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2045119"/>
            <a:ext cx="864096" cy="1872208"/>
            <a:chOff x="2051720" y="378904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472514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603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 Cup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Ships as standard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323370" y="6231796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1763368"/>
            <a:ext cx="3888432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Sold Separately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1979247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6525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Ships as standard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3884429"/>
            <a:ext cx="864096" cy="1872208"/>
            <a:chOff x="2051720" y="562835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656445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562835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750055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562835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GX3RDemo-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85" y="4190307"/>
            <a:ext cx="2130783" cy="2247662"/>
          </a:xfrm>
          <a:prstGeom prst="rect">
            <a:avLst/>
          </a:prstGeom>
        </p:spPr>
      </p:pic>
      <p:pic>
        <p:nvPicPr>
          <p:cNvPr id="11" name="Picture 10" descr="GX3RDemo-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253" y="1870136"/>
            <a:ext cx="1499553" cy="204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4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 Applications</a:t>
            </a:r>
          </a:p>
        </p:txBody>
      </p:sp>
      <p:pic>
        <p:nvPicPr>
          <p:cNvPr id="4" name="Picture 3" descr="harthat-man-with-gx3rpr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8760"/>
            <a:ext cx="1800200" cy="2785072"/>
          </a:xfrm>
          <a:prstGeom prst="rect">
            <a:avLst/>
          </a:prstGeom>
        </p:spPr>
      </p:pic>
      <p:pic>
        <p:nvPicPr>
          <p:cNvPr id="8" name="Picture 7" descr="working-on-computer-concept-3d-illustration-working-on-computer-3d-illustration-isolated-on-white-clipart_csp399769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1484784"/>
            <a:ext cx="2593565" cy="1989584"/>
          </a:xfrm>
          <a:prstGeom prst="rect">
            <a:avLst/>
          </a:prstGeom>
        </p:spPr>
      </p:pic>
      <p:pic>
        <p:nvPicPr>
          <p:cNvPr id="11" name="Picture 10" descr="phone app O2 alar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1268760"/>
            <a:ext cx="1621536" cy="2743200"/>
          </a:xfrm>
          <a:prstGeom prst="rect">
            <a:avLst/>
          </a:prstGeom>
        </p:spPr>
      </p:pic>
      <p:pic>
        <p:nvPicPr>
          <p:cNvPr id="15" name="Picture 14" descr="bluetooth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8192" y="1776960"/>
            <a:ext cx="658912" cy="6589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72000" y="2276872"/>
            <a:ext cx="1348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Alarm Notification</a:t>
            </a:r>
          </a:p>
        </p:txBody>
      </p:sp>
      <p:pic>
        <p:nvPicPr>
          <p:cNvPr id="26" name="Picture 25" descr="hardhat-sms-ma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4537827"/>
            <a:ext cx="1502420" cy="2324381"/>
          </a:xfrm>
          <a:prstGeom prst="rect">
            <a:avLst/>
          </a:prstGeom>
        </p:spPr>
      </p:pic>
      <p:pic>
        <p:nvPicPr>
          <p:cNvPr id="27" name="Picture 26" descr="hardhat-sms-ma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4533619"/>
            <a:ext cx="1502420" cy="232438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15816" y="5805264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Group Alarm Notifications (SMS)</a:t>
            </a:r>
          </a:p>
        </p:txBody>
      </p:sp>
      <p:pic>
        <p:nvPicPr>
          <p:cNvPr id="28" name="Picture 27" descr="communication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2420888"/>
            <a:ext cx="376142" cy="792088"/>
          </a:xfrm>
          <a:prstGeom prst="rect">
            <a:avLst/>
          </a:prstGeom>
        </p:spPr>
      </p:pic>
      <p:pic>
        <p:nvPicPr>
          <p:cNvPr id="29" name="Picture 28" descr="communication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49266">
            <a:off x="3456693" y="3875048"/>
            <a:ext cx="376142" cy="797589"/>
          </a:xfrm>
          <a:prstGeom prst="rect">
            <a:avLst/>
          </a:prstGeom>
        </p:spPr>
      </p:pic>
      <p:pic>
        <p:nvPicPr>
          <p:cNvPr id="30" name="Picture 29" descr="cloud communicate one way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412776"/>
            <a:ext cx="1472184" cy="950976"/>
          </a:xfrm>
          <a:prstGeom prst="rect">
            <a:avLst/>
          </a:prstGeom>
        </p:spPr>
      </p:pic>
      <p:pic>
        <p:nvPicPr>
          <p:cNvPr id="31" name="Picture 30" descr="cloud communicate one way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2852936"/>
            <a:ext cx="1472184" cy="9509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355976" y="371703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Email Event Logs &amp; Calibration History</a:t>
            </a:r>
          </a:p>
        </p:txBody>
      </p:sp>
    </p:spTree>
    <p:extLst>
      <p:ext uri="{BB962C8B-B14F-4D97-AF65-F5344CB8AC3E}">
        <p14:creationId xmlns:p14="http://schemas.microsoft.com/office/powerpoint/2010/main" val="3701514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916832"/>
            <a:ext cx="5256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Direct readings from instrument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Digital values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Graphical display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Alarm indications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Email or text alarm event notifications</a:t>
            </a:r>
          </a:p>
        </p:txBody>
      </p:sp>
      <p:pic>
        <p:nvPicPr>
          <p:cNvPr id="4" name="Picture 3" descr="phone app scre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300" y="1181100"/>
            <a:ext cx="40767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06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1988840"/>
            <a:ext cx="44342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Change instruments settings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Alarm Settings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Bump test settings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User &amp; Station ID’s</a:t>
            </a:r>
          </a:p>
          <a:p>
            <a:pPr marL="800100" lvl="1" indent="-342900">
              <a:buFont typeface="Arial"/>
              <a:buChar char="•"/>
            </a:pPr>
            <a:endParaRPr lang="en-US" sz="2400" dirty="0"/>
          </a:p>
        </p:txBody>
      </p:sp>
      <p:pic>
        <p:nvPicPr>
          <p:cNvPr id="5" name="Picture 4" descr="phone app sceen CO alar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340" y="1252860"/>
            <a:ext cx="41275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21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Stations</a:t>
            </a:r>
          </a:p>
        </p:txBody>
      </p:sp>
      <p:pic>
        <p:nvPicPr>
          <p:cNvPr id="3" name="Picture 2" descr="sdm200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30" y="1154768"/>
            <a:ext cx="3888432" cy="460067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SDM-3RPro_with_instrument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083" y="1555783"/>
            <a:ext cx="5046612" cy="417747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96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Calibration Stations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02474" y="1048015"/>
            <a:ext cx="6883534" cy="2592288"/>
            <a:chOff x="971600" y="980728"/>
            <a:chExt cx="6883534" cy="2592288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284984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SDM-2009</a:t>
              </a:r>
              <a:endParaRPr lang="ja-JP" altLang="en-US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7" y="1700808"/>
              <a:ext cx="46512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/>
                <a:buChar char="o"/>
              </a:pPr>
              <a:r>
                <a:rPr lang="en-US" dirty="0"/>
                <a:t>Bump Time:  10 seconds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Gas Consumption:  450 ml / min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Output:  USB drive / USB Cable to PC</a:t>
              </a:r>
            </a:p>
          </p:txBody>
        </p:sp>
        <p:pic>
          <p:nvPicPr>
            <p:cNvPr id="10" name="Picture 9" descr="sdm2009-RGB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830" y="980728"/>
              <a:ext cx="1916986" cy="2376264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168460" y="3861048"/>
            <a:ext cx="8962840" cy="2569268"/>
            <a:chOff x="395536" y="3861048"/>
            <a:chExt cx="8731852" cy="2569268"/>
          </a:xfrm>
        </p:grpSpPr>
        <p:sp>
          <p:nvSpPr>
            <p:cNvPr id="20" name="TextBox 19"/>
            <p:cNvSpPr txBox="1"/>
            <p:nvPr/>
          </p:nvSpPr>
          <p:spPr>
            <a:xfrm>
              <a:off x="3086547" y="3991520"/>
              <a:ext cx="6040841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/>
                <a:buChar char="o"/>
              </a:pPr>
              <a:r>
                <a:rPr lang="en-US" dirty="0"/>
                <a:t>Bump Time:  10 seconds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Gas Consumption:  250 ml / min</a:t>
              </a:r>
            </a:p>
            <a:p>
              <a:pPr lvl="1"/>
              <a:r>
                <a:rPr lang="en-US" dirty="0"/>
                <a:t>(Lowest gas usage per bump test available)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Output:  Internal memory / LAN cable / USB Cable to PC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Accepts both GX-3R or GX-3R Pro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95536" y="3861048"/>
              <a:ext cx="2522696" cy="2569268"/>
              <a:chOff x="395536" y="3861048"/>
              <a:chExt cx="2522696" cy="2569268"/>
            </a:xfrm>
          </p:grpSpPr>
          <p:sp>
            <p:nvSpPr>
              <p:cNvPr id="18" name="正方形/長方形 8"/>
              <p:cNvSpPr/>
              <p:nvPr/>
            </p:nvSpPr>
            <p:spPr>
              <a:xfrm>
                <a:off x="1070729" y="6021288"/>
                <a:ext cx="1172310" cy="4090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SDM-3R</a:t>
                </a:r>
                <a:endParaRPr lang="ja-JP" altLang="en-US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  <p:pic>
            <p:nvPicPr>
              <p:cNvPr id="13" name="Picture 12" descr="SDM-3RPro_with_instrument2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5536" y="3861048"/>
                <a:ext cx="2522696" cy="208823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3411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Clip-on Pump Unit</a:t>
            </a:r>
          </a:p>
        </p:txBody>
      </p:sp>
      <p:pic>
        <p:nvPicPr>
          <p:cNvPr id="4" name="Picture 3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28" y="2504067"/>
            <a:ext cx="3765088" cy="261882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59" y="1854933"/>
            <a:ext cx="1989409" cy="319300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5285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Clip-on Pump Unit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2840" y="1657013"/>
            <a:ext cx="7034919" cy="1635715"/>
            <a:chOff x="971600" y="1700808"/>
            <a:chExt cx="6480720" cy="1635715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048491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RP-2009</a:t>
              </a:r>
              <a:endParaRPr lang="ja-JP" altLang="en-US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8" y="1700808"/>
              <a:ext cx="42484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/>
                <a:buChar char="o"/>
              </a:pPr>
              <a:r>
                <a:rPr lang="en-US" dirty="0"/>
                <a:t>Flow rate:  450ml / min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Distance to draw:  ~10m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Operation time:  8h</a:t>
              </a:r>
            </a:p>
            <a:p>
              <a:pPr marL="285750" indent="-285750">
                <a:buFont typeface="Courier New"/>
                <a:buChar char="o"/>
              </a:pPr>
              <a:r>
                <a:rPr lang="en-US" dirty="0"/>
                <a:t>Operation mode: Normal mode only</a:t>
              </a:r>
            </a:p>
          </p:txBody>
        </p:sp>
      </p:grpSp>
      <p:sp>
        <p:nvSpPr>
          <p:cNvPr id="18" name="正方形/長方形 8"/>
          <p:cNvSpPr/>
          <p:nvPr/>
        </p:nvSpPr>
        <p:spPr>
          <a:xfrm>
            <a:off x="1070729" y="6310335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RP-3R</a:t>
            </a:r>
            <a:endParaRPr lang="ja-JP" altLang="en-US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6" name="Picture 5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" y="1208687"/>
            <a:ext cx="2606600" cy="1813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41565" y="4275471"/>
            <a:ext cx="5329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dirty="0"/>
              <a:t>Flow rate:  500ml / min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Distance to draw:  ~30m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Operation time:  10h</a:t>
            </a:r>
          </a:p>
          <a:p>
            <a:pPr marL="285750" indent="-285750">
              <a:buFont typeface="Courier New"/>
              <a:buChar char="o"/>
            </a:pPr>
            <a:r>
              <a:rPr lang="en-US" dirty="0"/>
              <a:t>Operation mode: Normal mode / Eco Mode</a:t>
            </a:r>
          </a:p>
        </p:txBody>
      </p:sp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09" y="3518844"/>
            <a:ext cx="1789245" cy="28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018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39798</TotalTime>
  <Words>704</Words>
  <Application>Microsoft Macintosh PowerPoint</Application>
  <PresentationFormat>On-screen Show (4:3)</PresentationFormat>
  <Paragraphs>186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Courier New</vt:lpstr>
      <vt:lpstr>Default Theme</vt:lpstr>
      <vt:lpstr>Next Generation of Gas Detection</vt:lpstr>
      <vt:lpstr>Considerations</vt:lpstr>
      <vt:lpstr>Considerations</vt:lpstr>
      <vt:lpstr>2 Versions - Depending on Need</vt:lpstr>
      <vt:lpstr>Advancements</vt:lpstr>
      <vt:lpstr>Advancements</vt:lpstr>
      <vt:lpstr>Advancements</vt:lpstr>
      <vt:lpstr>Comparison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Cal Cup</vt:lpstr>
      <vt:lpstr>BLE Applications</vt:lpstr>
      <vt:lpstr>Phone App</vt:lpstr>
      <vt:lpstr>Phone App</vt:lpstr>
      <vt:lpstr>Calibration Stations</vt:lpstr>
      <vt:lpstr>Advancements</vt:lpstr>
      <vt:lpstr>Clip-on Pump Unit</vt:lpstr>
      <vt:lpstr>Advancements</vt:lpstr>
    </vt:vector>
  </TitlesOfParts>
  <Manager/>
  <Company>RKI Instruments, Inc.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of Gas Detection</dc:title>
  <dc:subject/>
  <dc:creator>Mike Johnson</dc:creator>
  <cp:keywords/>
  <dc:description/>
  <cp:lastModifiedBy>Michael Johnson</cp:lastModifiedBy>
  <cp:revision>598</cp:revision>
  <cp:lastPrinted>2019-01-15T23:56:43Z</cp:lastPrinted>
  <dcterms:created xsi:type="dcterms:W3CDTF">2011-04-28T01:47:09Z</dcterms:created>
  <dcterms:modified xsi:type="dcterms:W3CDTF">2019-01-18T01:32:43Z</dcterms:modified>
  <cp:category/>
</cp:coreProperties>
</file>