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9" r:id="rId1"/>
  </p:sldMasterIdLst>
  <p:notesMasterIdLst>
    <p:notesMasterId r:id="rId25"/>
  </p:notesMasterIdLst>
  <p:handoutMasterIdLst>
    <p:handoutMasterId r:id="rId26"/>
  </p:handoutMasterIdLst>
  <p:sldIdLst>
    <p:sldId id="334" r:id="rId2"/>
    <p:sldId id="303" r:id="rId3"/>
    <p:sldId id="315" r:id="rId4"/>
    <p:sldId id="336" r:id="rId5"/>
    <p:sldId id="337" r:id="rId6"/>
    <p:sldId id="338" r:id="rId7"/>
    <p:sldId id="335" r:id="rId8"/>
    <p:sldId id="317" r:id="rId9"/>
    <p:sldId id="339" r:id="rId10"/>
    <p:sldId id="318" r:id="rId11"/>
    <p:sldId id="319" r:id="rId12"/>
    <p:sldId id="321" r:id="rId13"/>
    <p:sldId id="324" r:id="rId14"/>
    <p:sldId id="325" r:id="rId15"/>
    <p:sldId id="340" r:id="rId16"/>
    <p:sldId id="326" r:id="rId17"/>
    <p:sldId id="341" r:id="rId18"/>
    <p:sldId id="327" r:id="rId19"/>
    <p:sldId id="328" r:id="rId20"/>
    <p:sldId id="342" r:id="rId21"/>
    <p:sldId id="343" r:id="rId22"/>
    <p:sldId id="344" r:id="rId23"/>
    <p:sldId id="345" r:id="rId2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scaleToFitPaper="1"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100" d="100"/>
          <a:sy n="100" d="100"/>
        </p:scale>
        <p:origin x="-3064" y="-416"/>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10" charset="0"/>
                <a:ea typeface="+mn-ea"/>
                <a:cs typeface="+mn-cs"/>
              </a:defRPr>
            </a:lvl1pPr>
          </a:lstStyle>
          <a:p>
            <a:pPr>
              <a:defRPr/>
            </a:pPr>
            <a:endParaRPr lang="en-US" dirty="0"/>
          </a:p>
        </p:txBody>
      </p:sp>
      <p:sp>
        <p:nvSpPr>
          <p:cNvPr id="3277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10" charset="0"/>
                <a:ea typeface="+mn-ea"/>
                <a:cs typeface="+mn-cs"/>
              </a:defRPr>
            </a:lvl1pPr>
          </a:lstStyle>
          <a:p>
            <a:pPr>
              <a:defRPr/>
            </a:pPr>
            <a:endParaRPr lang="en-US" dirty="0"/>
          </a:p>
        </p:txBody>
      </p:sp>
      <p:sp>
        <p:nvSpPr>
          <p:cNvPr id="3277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10" charset="0"/>
                <a:ea typeface="+mn-ea"/>
                <a:cs typeface="+mn-cs"/>
              </a:defRPr>
            </a:lvl1pPr>
          </a:lstStyle>
          <a:p>
            <a:pPr>
              <a:defRPr/>
            </a:pPr>
            <a:endParaRPr lang="en-US" dirty="0"/>
          </a:p>
        </p:txBody>
      </p:sp>
      <p:sp>
        <p:nvSpPr>
          <p:cNvPr id="3277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584C6B0-7700-EF4F-BAC8-30EA88C148FB}" type="slidenum">
              <a:rPr lang="en-US"/>
              <a:pPr>
                <a:defRPr/>
              </a:pPr>
              <a:t>‹#›</a:t>
            </a:fld>
            <a:endParaRPr lang="en-US" dirty="0"/>
          </a:p>
        </p:txBody>
      </p:sp>
    </p:spTree>
    <p:extLst>
      <p:ext uri="{BB962C8B-B14F-4D97-AF65-F5344CB8AC3E}">
        <p14:creationId xmlns:p14="http://schemas.microsoft.com/office/powerpoint/2010/main" val="616854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10" charset="0"/>
                <a:ea typeface="+mn-ea"/>
                <a:cs typeface="+mn-cs"/>
              </a:defRPr>
            </a:lvl1pPr>
          </a:lstStyle>
          <a:p>
            <a:pPr>
              <a:defRPr/>
            </a:pPr>
            <a:endParaRPr lang="en-US" dirty="0"/>
          </a:p>
        </p:txBody>
      </p:sp>
      <p:sp>
        <p:nvSpPr>
          <p:cNvPr id="1126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10" charset="0"/>
                <a:ea typeface="+mn-ea"/>
                <a:cs typeface="+mn-cs"/>
              </a:defRPr>
            </a:lvl1pPr>
          </a:lstStyle>
          <a:p>
            <a:pPr>
              <a:defRPr/>
            </a:pPr>
            <a:endParaRPr lang="en-US" dirty="0"/>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26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6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10" charset="0"/>
                <a:ea typeface="+mn-ea"/>
                <a:cs typeface="+mn-cs"/>
              </a:defRPr>
            </a:lvl1pPr>
          </a:lstStyle>
          <a:p>
            <a:pPr>
              <a:defRPr/>
            </a:pPr>
            <a:endParaRPr lang="en-US" dirty="0"/>
          </a:p>
        </p:txBody>
      </p:sp>
      <p:sp>
        <p:nvSpPr>
          <p:cNvPr id="1126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66FA90A-A884-944F-8D8A-E385C68B55D4}" type="slidenum">
              <a:rPr lang="en-US"/>
              <a:pPr>
                <a:defRPr/>
              </a:pPr>
              <a:t>‹#›</a:t>
            </a:fld>
            <a:endParaRPr lang="en-US" dirty="0"/>
          </a:p>
        </p:txBody>
      </p:sp>
    </p:spTree>
    <p:extLst>
      <p:ext uri="{BB962C8B-B14F-4D97-AF65-F5344CB8AC3E}">
        <p14:creationId xmlns:p14="http://schemas.microsoft.com/office/powerpoint/2010/main" val="3835895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DBC50988-2490-A34E-86D0-14D9505B51CC}" type="slidenum">
              <a:rPr lang="en-US" sz="1200"/>
              <a:pPr/>
              <a:t>1</a:t>
            </a:fld>
            <a:endParaRPr lang="en-US" sz="1200"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FA9727B-1D69-DF44-B539-943604139425}" type="slidenum">
              <a:rPr lang="en-US" sz="1200"/>
              <a:pPr/>
              <a:t>2</a:t>
            </a:fld>
            <a:endParaRPr lang="en-US" sz="1200" dirty="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FA9727B-1D69-DF44-B539-943604139425}" type="slidenum">
              <a:rPr lang="en-US" sz="1200"/>
              <a:pPr/>
              <a:t>3</a:t>
            </a:fld>
            <a:endParaRPr lang="en-US" sz="1200" dirty="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FA9727B-1D69-DF44-B539-943604139425}" type="slidenum">
              <a:rPr lang="en-US" sz="1200"/>
              <a:pPr/>
              <a:t>4</a:t>
            </a:fld>
            <a:endParaRPr lang="en-US" sz="1200" dirty="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FA9727B-1D69-DF44-B539-943604139425}" type="slidenum">
              <a:rPr lang="en-US" sz="1200"/>
              <a:pPr/>
              <a:t>5</a:t>
            </a:fld>
            <a:endParaRPr lang="en-US" sz="1200" dirty="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FA9727B-1D69-DF44-B539-943604139425}" type="slidenum">
              <a:rPr lang="en-US" sz="1200"/>
              <a:pPr/>
              <a:t>6</a:t>
            </a:fld>
            <a:endParaRPr lang="en-US" sz="1200" dirty="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DBC50988-2490-A34E-86D0-14D9505B51CC}" type="slidenum">
              <a:rPr lang="en-US" sz="1200"/>
              <a:pPr/>
              <a:t>7</a:t>
            </a:fld>
            <a:endParaRPr lang="en-US" sz="1200"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8FB76F6-EFB2-B64A-AFA5-C06D6BA13CC3}" type="slidenum">
              <a:rPr lang="en-US" sz="1200"/>
              <a:pPr/>
              <a:t>8</a:t>
            </a:fld>
            <a:endParaRPr lang="en-US" sz="1200" dirty="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8FB76F6-EFB2-B64A-AFA5-C06D6BA13CC3}" type="slidenum">
              <a:rPr lang="en-US" sz="1200"/>
              <a:pPr/>
              <a:t>9</a:t>
            </a:fld>
            <a:endParaRPr lang="en-US" sz="1200" dirty="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8FB76F6-EFB2-B64A-AFA5-C06D6BA13CC3}" type="slidenum">
              <a:rPr lang="en-US" sz="1200"/>
              <a:pPr/>
              <a:t>10</a:t>
            </a:fld>
            <a:endParaRPr lang="en-US" sz="1200" dirty="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E7661A31-06FF-F844-8EA7-3F0FAF16CF23}" type="slidenum">
              <a:rPr lang="en-US" sz="1200"/>
              <a:pPr/>
              <a:t>11</a:t>
            </a:fld>
            <a:endParaRPr lang="en-US" sz="1200" dirty="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F8BC2175-13AB-5243-948D-02F4EC43CBBF}" type="slidenum">
              <a:rPr lang="en-US" sz="1200"/>
              <a:pPr/>
              <a:t>12</a:t>
            </a:fld>
            <a:endParaRPr lang="en-US" sz="1200" dirty="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0A22A090-582D-184F-B1E9-342F16EFFC86}" type="slidenum">
              <a:rPr lang="en-US" sz="1200"/>
              <a:pPr/>
              <a:t>13</a:t>
            </a:fld>
            <a:endParaRPr lang="en-US" sz="1200" dirty="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706444F5-1B8F-974D-9DD9-6FCE89AC95B4}" type="slidenum">
              <a:rPr lang="en-US" sz="1200"/>
              <a:pPr/>
              <a:t>14</a:t>
            </a:fld>
            <a:endParaRPr lang="en-US" sz="1200"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706444F5-1B8F-974D-9DD9-6FCE89AC95B4}" type="slidenum">
              <a:rPr lang="en-US" sz="1200"/>
              <a:pPr/>
              <a:t>15</a:t>
            </a:fld>
            <a:endParaRPr lang="en-US" sz="1200"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285693A-EA59-A747-BD91-0AC7B451C1E8}" type="slidenum">
              <a:rPr lang="en-US" sz="1200"/>
              <a:pPr/>
              <a:t>16</a:t>
            </a:fld>
            <a:endParaRPr lang="en-US" sz="1200"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285693A-EA59-A747-BD91-0AC7B451C1E8}" type="slidenum">
              <a:rPr lang="en-US" sz="1200"/>
              <a:pPr/>
              <a:t>17</a:t>
            </a:fld>
            <a:endParaRPr lang="en-US" sz="1200"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1426" name="Rectangle 2"/>
          <p:cNvSpPr>
            <a:spLocks noGrp="1" noChangeArrowheads="1"/>
          </p:cNvSpPr>
          <p:nvPr>
            <p:ph type="ctrTitle"/>
          </p:nvPr>
        </p:nvSpPr>
        <p:spPr>
          <a:xfrm>
            <a:off x="685800" y="2514600"/>
            <a:ext cx="7772400" cy="1371600"/>
          </a:xfrm>
        </p:spPr>
        <p:txBody>
          <a:bodyPr/>
          <a:lstStyle>
            <a:lvl1pPr>
              <a:defRPr/>
            </a:lvl1pPr>
          </a:lstStyle>
          <a:p>
            <a:pPr lvl="0"/>
            <a:r>
              <a:rPr lang="en-US" noProof="0" smtClean="0"/>
              <a:t>Click to edit Master title style</a:t>
            </a:r>
          </a:p>
        </p:txBody>
      </p:sp>
      <p:sp>
        <p:nvSpPr>
          <p:cNvPr id="231427" name="Rectangle 3"/>
          <p:cNvSpPr>
            <a:spLocks noGrp="1" noChangeArrowheads="1"/>
          </p:cNvSpPr>
          <p:nvPr>
            <p:ph type="subTitle" idx="1"/>
          </p:nvPr>
        </p:nvSpPr>
        <p:spPr>
          <a:xfrm>
            <a:off x="1371600" y="4343400"/>
            <a:ext cx="6400800" cy="1447800"/>
          </a:xfrm>
          <a:extLst>
            <a:ext uri="{AF507438-7753-43e0-B8FC-AC1667EBCBE1}">
              <a14:hiddenEffects xmlns:a14="http://schemas.microsoft.com/office/drawing/2010/main">
                <a:effectLst>
                  <a:outerShdw blurRad="25400" dist="25399" dir="2700000" algn="ctr" rotWithShape="0">
                    <a:schemeClr val="bg2">
                      <a:alpha val="99962"/>
                    </a:schemeClr>
                  </a:outerShdw>
                </a:effectLst>
              </a14:hiddenEffects>
            </a:ext>
          </a:extLst>
        </p:spPr>
        <p:txBody>
          <a:bodyPr/>
          <a:lstStyle>
            <a:lvl1pPr marL="0" indent="0" algn="ctr">
              <a:buFont typeface="Wingdings" charset="0"/>
              <a:buNone/>
              <a:defRPr sz="2800" b="1" i="1"/>
            </a:lvl1pPr>
          </a:lstStyle>
          <a:p>
            <a:pPr lvl="0"/>
            <a:r>
              <a:rPr lang="en-US" noProof="0" smtClean="0"/>
              <a:t>Click to edit Master subtitle style</a:t>
            </a:r>
          </a:p>
        </p:txBody>
      </p:sp>
      <p:sp>
        <p:nvSpPr>
          <p:cNvPr id="231428" name="Rectangle 4"/>
          <p:cNvSpPr>
            <a:spLocks noGrp="1" noChangeArrowheads="1"/>
          </p:cNvSpPr>
          <p:nvPr>
            <p:ph type="dt" sz="half" idx="2"/>
          </p:nvPr>
        </p:nvSpPr>
        <p:spPr/>
        <p:txBody>
          <a:bodyPr/>
          <a:lstStyle>
            <a:lvl1pPr>
              <a:defRPr/>
            </a:lvl1pPr>
          </a:lstStyle>
          <a:p>
            <a:endParaRPr lang="en-US" dirty="0"/>
          </a:p>
        </p:txBody>
      </p:sp>
      <p:sp>
        <p:nvSpPr>
          <p:cNvPr id="231429" name="Rectangle 5"/>
          <p:cNvSpPr>
            <a:spLocks noGrp="1" noChangeArrowheads="1"/>
          </p:cNvSpPr>
          <p:nvPr>
            <p:ph type="ftr" sz="quarter" idx="3"/>
          </p:nvPr>
        </p:nvSpPr>
        <p:spPr/>
        <p:txBody>
          <a:bodyPr/>
          <a:lstStyle>
            <a:lvl1pPr>
              <a:defRPr/>
            </a:lvl1pPr>
          </a:lstStyle>
          <a:p>
            <a:pPr>
              <a:defRPr/>
            </a:pPr>
            <a:endParaRPr lang="en-US" dirty="0"/>
          </a:p>
        </p:txBody>
      </p:sp>
      <p:sp>
        <p:nvSpPr>
          <p:cNvPr id="231430" name="Rectangle 6"/>
          <p:cNvSpPr>
            <a:spLocks noGrp="1" noChangeArrowheads="1"/>
          </p:cNvSpPr>
          <p:nvPr>
            <p:ph type="sldNum" sz="quarter" idx="4"/>
          </p:nvPr>
        </p:nvSpPr>
        <p:spPr/>
        <p:txBody>
          <a:bodyPr/>
          <a:lstStyle>
            <a:lvl1pPr>
              <a:defRPr/>
            </a:lvl1pPr>
          </a:lstStyle>
          <a:p>
            <a:pPr>
              <a:defRPr/>
            </a:pPr>
            <a:fld id="{4CB86E20-AC1D-3A45-B9C2-FD32F8C1581E}" type="slidenum">
              <a:rPr lang="en-US" smtClean="0"/>
              <a:pPr>
                <a:defRPr/>
              </a:pPr>
              <a:t>‹#›</a:t>
            </a:fld>
            <a:endParaRPr lang="en-US" dirty="0"/>
          </a:p>
        </p:txBody>
      </p:sp>
      <p:pic>
        <p:nvPicPr>
          <p:cNvPr id="2314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914400" cy="889000"/>
          </a:xfrm>
          <a:prstGeom prst="rect">
            <a:avLst/>
          </a:prstGeom>
          <a:noFill/>
          <a:extLst>
            <a:ext uri="{909E8E84-426E-40dd-AFC4-6F175D3DCCD1}">
              <a14:hiddenFill xmlns:a14="http://schemas.microsoft.com/office/drawing/2010/main">
                <a:solidFill>
                  <a:srgbClr val="FFFFFF"/>
                </a:solidFill>
              </a14:hiddenFill>
            </a:ext>
          </a:extLst>
        </p:spPr>
      </p:pic>
      <p:sp>
        <p:nvSpPr>
          <p:cNvPr id="231432" name="Rectangle 8"/>
          <p:cNvSpPr>
            <a:spLocks noChangeArrowheads="1"/>
          </p:cNvSpPr>
          <p:nvPr/>
        </p:nvSpPr>
        <p:spPr bwMode="auto">
          <a:xfrm>
            <a:off x="1143000" y="293688"/>
            <a:ext cx="7845425" cy="46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100" b="0" dirty="0">
                <a:latin typeface="Arial Black" charset="0"/>
              </a:rPr>
              <a:t>World Leader In Gas Detection &amp; Sensor Technology</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80C0499-194C-584F-9724-70E0DB9121BD}" type="slidenum">
              <a:rPr lang="en-US" smtClean="0"/>
              <a:pPr>
                <a:defRPr/>
              </a:pPr>
              <a:t>‹#›</a:t>
            </a:fld>
            <a:endParaRPr lang="en-US" dirty="0"/>
          </a:p>
        </p:txBody>
      </p:sp>
    </p:spTree>
    <p:extLst>
      <p:ext uri="{BB962C8B-B14F-4D97-AF65-F5344CB8AC3E}">
        <p14:creationId xmlns:p14="http://schemas.microsoft.com/office/powerpoint/2010/main" val="51778862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F842946-270A-0B49-9759-468272B2E040}" type="slidenum">
              <a:rPr lang="en-US" smtClean="0"/>
              <a:pPr>
                <a:defRPr/>
              </a:pPr>
              <a:t>‹#›</a:t>
            </a:fld>
            <a:endParaRPr lang="en-US" dirty="0"/>
          </a:p>
        </p:txBody>
      </p:sp>
    </p:spTree>
    <p:extLst>
      <p:ext uri="{BB962C8B-B14F-4D97-AF65-F5344CB8AC3E}">
        <p14:creationId xmlns:p14="http://schemas.microsoft.com/office/powerpoint/2010/main" val="72534672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A024A5E-37FE-3D40-9DE6-865C6CE635A2}" type="slidenum">
              <a:rPr lang="en-US" smtClean="0"/>
              <a:pPr>
                <a:defRPr/>
              </a:pPr>
              <a:t>‹#›</a:t>
            </a:fld>
            <a:endParaRPr lang="en-US" dirty="0"/>
          </a:p>
        </p:txBody>
      </p:sp>
    </p:spTree>
    <p:extLst>
      <p:ext uri="{BB962C8B-B14F-4D97-AF65-F5344CB8AC3E}">
        <p14:creationId xmlns:p14="http://schemas.microsoft.com/office/powerpoint/2010/main" val="89664574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5F1ECD8F-1364-4D46-B258-67482D908F93}" type="slidenum">
              <a:rPr lang="en-US" smtClean="0"/>
              <a:pPr>
                <a:defRPr/>
              </a:pPr>
              <a:t>‹#›</a:t>
            </a:fld>
            <a:endParaRPr lang="en-US" dirty="0"/>
          </a:p>
        </p:txBody>
      </p:sp>
    </p:spTree>
    <p:extLst>
      <p:ext uri="{BB962C8B-B14F-4D97-AF65-F5344CB8AC3E}">
        <p14:creationId xmlns:p14="http://schemas.microsoft.com/office/powerpoint/2010/main" val="4611532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54C59C79-DC8C-ED43-83A9-858E932AD948}" type="slidenum">
              <a:rPr lang="en-US" smtClean="0"/>
              <a:pPr>
                <a:defRPr/>
              </a:pPr>
              <a:t>‹#›</a:t>
            </a:fld>
            <a:endParaRPr lang="en-US" dirty="0"/>
          </a:p>
        </p:txBody>
      </p:sp>
    </p:spTree>
    <p:extLst>
      <p:ext uri="{BB962C8B-B14F-4D97-AF65-F5344CB8AC3E}">
        <p14:creationId xmlns:p14="http://schemas.microsoft.com/office/powerpoint/2010/main" val="188102775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pPr>
              <a:defRPr/>
            </a:pPr>
            <a:fld id="{C078701A-C7E8-CE45-8949-114D880F2C1A}" type="slidenum">
              <a:rPr lang="en-US" smtClean="0"/>
              <a:pPr>
                <a:defRPr/>
              </a:pPr>
              <a:t>‹#›</a:t>
            </a:fld>
            <a:endParaRPr lang="en-US" dirty="0"/>
          </a:p>
        </p:txBody>
      </p:sp>
    </p:spTree>
    <p:extLst>
      <p:ext uri="{BB962C8B-B14F-4D97-AF65-F5344CB8AC3E}">
        <p14:creationId xmlns:p14="http://schemas.microsoft.com/office/powerpoint/2010/main" val="237091825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A8076AB0-376A-6143-AD93-C06DC21CCCE7}" type="slidenum">
              <a:rPr lang="en-US" smtClean="0"/>
              <a:pPr>
                <a:defRPr/>
              </a:pPr>
              <a:t>‹#›</a:t>
            </a:fld>
            <a:endParaRPr lang="en-US" dirty="0"/>
          </a:p>
        </p:txBody>
      </p:sp>
    </p:spTree>
    <p:extLst>
      <p:ext uri="{BB962C8B-B14F-4D97-AF65-F5344CB8AC3E}">
        <p14:creationId xmlns:p14="http://schemas.microsoft.com/office/powerpoint/2010/main" val="362988701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C4DDBB28-DA51-7A49-B3F0-52806FB69531}" type="slidenum">
              <a:rPr lang="en-US" smtClean="0"/>
              <a:pPr>
                <a:defRPr/>
              </a:pPr>
              <a:t>‹#›</a:t>
            </a:fld>
            <a:endParaRPr lang="en-US" dirty="0"/>
          </a:p>
        </p:txBody>
      </p:sp>
    </p:spTree>
    <p:extLst>
      <p:ext uri="{BB962C8B-B14F-4D97-AF65-F5344CB8AC3E}">
        <p14:creationId xmlns:p14="http://schemas.microsoft.com/office/powerpoint/2010/main" val="312677413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A9B1835-F9BF-D940-BFDE-FC718BF734E9}" type="slidenum">
              <a:rPr lang="en-US" smtClean="0"/>
              <a:pPr>
                <a:defRPr/>
              </a:pPr>
              <a:t>‹#›</a:t>
            </a:fld>
            <a:endParaRPr lang="en-US" dirty="0"/>
          </a:p>
        </p:txBody>
      </p:sp>
    </p:spTree>
    <p:extLst>
      <p:ext uri="{BB962C8B-B14F-4D97-AF65-F5344CB8AC3E}">
        <p14:creationId xmlns:p14="http://schemas.microsoft.com/office/powerpoint/2010/main" val="366633775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5A8E267-481C-554E-87D0-15ABA0338A7E}" type="slidenum">
              <a:rPr lang="en-US" smtClean="0"/>
              <a:pPr>
                <a:defRPr/>
              </a:pPr>
              <a:t>‹#›</a:t>
            </a:fld>
            <a:endParaRPr lang="en-US" dirty="0"/>
          </a:p>
        </p:txBody>
      </p:sp>
    </p:spTree>
    <p:extLst>
      <p:ext uri="{BB962C8B-B14F-4D97-AF65-F5344CB8AC3E}">
        <p14:creationId xmlns:p14="http://schemas.microsoft.com/office/powerpoint/2010/main" val="50263251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D2064641-718D-0B43-9073-C1147DE474FB}" type="slidenum">
              <a:rPr lang="en-US"/>
              <a:pPr>
                <a:defRPr/>
              </a:pPr>
              <a:t>‹#›</a:t>
            </a:fld>
            <a:endParaRPr lang="en-US" dirty="0"/>
          </a:p>
        </p:txBody>
      </p:sp>
    </p:spTree>
    <p:extLst>
      <p:ext uri="{BB962C8B-B14F-4D97-AF65-F5344CB8AC3E}">
        <p14:creationId xmlns:p14="http://schemas.microsoft.com/office/powerpoint/2010/main" val="1982480147"/>
      </p:ext>
    </p:extLst>
  </p:cSld>
  <p:clrMapOvr>
    <a:masterClrMapping/>
  </p:clrMapOvr>
  <p:transition xmlns:p14="http://schemas.microsoft.com/office/powerpoint/2010/main">
    <p:zoom/>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chemeClr val="bg2"/>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230403"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chemeClr val="bg2"/>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04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50800" dist="25399" dir="2700000" algn="ctr" rotWithShape="0">
                    <a:schemeClr val="bg2">
                      <a:alpha val="99962"/>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a:defRPr sz="1400" b="0">
                <a:latin typeface="Tahoma" charset="0"/>
                <a:cs typeface="+mn-cs"/>
              </a:defRPr>
            </a:lvl1pPr>
          </a:lstStyle>
          <a:p>
            <a:endParaRPr lang="en-US" dirty="0"/>
          </a:p>
        </p:txBody>
      </p:sp>
      <p:sp>
        <p:nvSpPr>
          <p:cNvPr id="2304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50800" dist="25399" dir="2700000" algn="ctr" rotWithShape="0">
                    <a:schemeClr val="bg2">
                      <a:alpha val="99962"/>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b="0">
                <a:latin typeface="Tahoma" charset="0"/>
                <a:cs typeface="+mn-cs"/>
              </a:defRPr>
            </a:lvl1pPr>
          </a:lstStyle>
          <a:p>
            <a:pPr>
              <a:defRPr/>
            </a:pPr>
            <a:endParaRPr lang="en-US" dirty="0"/>
          </a:p>
        </p:txBody>
      </p:sp>
      <p:sp>
        <p:nvSpPr>
          <p:cNvPr id="2304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50800" dist="25399" dir="2700000" algn="ctr" rotWithShape="0">
                    <a:schemeClr val="bg2">
                      <a:alpha val="99962"/>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b="0">
                <a:latin typeface="Tahoma" charset="0"/>
                <a:cs typeface="+mn-cs"/>
              </a:defRPr>
            </a:lvl1pPr>
          </a:lstStyle>
          <a:p>
            <a:pPr>
              <a:defRPr/>
            </a:pPr>
            <a:fld id="{D44065B2-D2BF-0B4C-90C3-1024A18CF729}" type="slidenum">
              <a:rPr lang="en-US" smtClean="0"/>
              <a:pPr>
                <a:defRPr/>
              </a:pPr>
              <a:t>‹#›</a:t>
            </a:fld>
            <a:endParaRPr lang="en-US" dirty="0"/>
          </a:p>
        </p:txBody>
      </p:sp>
      <p:pic>
        <p:nvPicPr>
          <p:cNvPr id="230408" name="Picture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8600" y="152400"/>
            <a:ext cx="914400" cy="889000"/>
          </a:xfrm>
          <a:prstGeom prst="rect">
            <a:avLst/>
          </a:prstGeom>
          <a:noFill/>
          <a:extLst>
            <a:ext uri="{909E8E84-426E-40dd-AFC4-6F175D3DCCD1}">
              <a14:hiddenFill xmlns:a14="http://schemas.microsoft.com/office/drawing/2010/main">
                <a:solidFill>
                  <a:srgbClr val="FFFFFF"/>
                </a:solidFill>
              </a14:hiddenFill>
            </a:ext>
          </a:extLst>
        </p:spPr>
      </p:pic>
    </p:spTree>
  </p:cSld>
  <p:clrMap bg1="dk2" tx1="lt1" bg2="dk1"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ransition xmlns:p14="http://schemas.microsoft.com/office/powerpoint/2010/main">
    <p:zoom/>
  </p:transition>
  <p:timing>
    <p:tnLst>
      <p:par>
        <p:cTn xmlns:p14="http://schemas.microsoft.com/office/powerpoint/2010/main" id="1" dur="indefinite" restart="never" nodeType="tmRoot"/>
      </p:par>
    </p:tnLst>
  </p:timing>
  <p:hf hdr="0" ftr="0" dt="0"/>
  <p:txStyles>
    <p:titleStyle>
      <a:lvl1pPr algn="r" rtl="0" eaLnBrk="1" fontAlgn="base" hangingPunct="1">
        <a:spcBef>
          <a:spcPct val="0"/>
        </a:spcBef>
        <a:spcAft>
          <a:spcPct val="0"/>
        </a:spcAft>
        <a:defRPr sz="4000" b="1" i="1">
          <a:solidFill>
            <a:srgbClr val="F5FF9B"/>
          </a:solidFill>
          <a:latin typeface="+mj-lt"/>
          <a:ea typeface="+mj-ea"/>
          <a:cs typeface="+mj-cs"/>
        </a:defRPr>
      </a:lvl1pPr>
      <a:lvl2pPr algn="r" rtl="0" eaLnBrk="1" fontAlgn="base" hangingPunct="1">
        <a:spcBef>
          <a:spcPct val="0"/>
        </a:spcBef>
        <a:spcAft>
          <a:spcPct val="0"/>
        </a:spcAft>
        <a:defRPr sz="4000" b="1" i="1">
          <a:solidFill>
            <a:srgbClr val="F5FF9B"/>
          </a:solidFill>
          <a:latin typeface="Arial" charset="0"/>
          <a:ea typeface="ＭＳ Ｐゴシック" charset="0"/>
          <a:cs typeface="ＭＳ Ｐゴシック" charset="0"/>
        </a:defRPr>
      </a:lvl2pPr>
      <a:lvl3pPr algn="r" rtl="0" eaLnBrk="1" fontAlgn="base" hangingPunct="1">
        <a:spcBef>
          <a:spcPct val="0"/>
        </a:spcBef>
        <a:spcAft>
          <a:spcPct val="0"/>
        </a:spcAft>
        <a:defRPr sz="4000" b="1" i="1">
          <a:solidFill>
            <a:srgbClr val="F5FF9B"/>
          </a:solidFill>
          <a:latin typeface="Arial" charset="0"/>
          <a:ea typeface="ＭＳ Ｐゴシック" charset="0"/>
          <a:cs typeface="ＭＳ Ｐゴシック" charset="0"/>
        </a:defRPr>
      </a:lvl3pPr>
      <a:lvl4pPr algn="r" rtl="0" eaLnBrk="1" fontAlgn="base" hangingPunct="1">
        <a:spcBef>
          <a:spcPct val="0"/>
        </a:spcBef>
        <a:spcAft>
          <a:spcPct val="0"/>
        </a:spcAft>
        <a:defRPr sz="4000" b="1" i="1">
          <a:solidFill>
            <a:srgbClr val="F5FF9B"/>
          </a:solidFill>
          <a:latin typeface="Arial" charset="0"/>
          <a:ea typeface="ＭＳ Ｐゴシック" charset="0"/>
          <a:cs typeface="ＭＳ Ｐゴシック" charset="0"/>
        </a:defRPr>
      </a:lvl4pPr>
      <a:lvl5pPr algn="r" rtl="0" eaLnBrk="1" fontAlgn="base" hangingPunct="1">
        <a:spcBef>
          <a:spcPct val="0"/>
        </a:spcBef>
        <a:spcAft>
          <a:spcPct val="0"/>
        </a:spcAft>
        <a:defRPr sz="4000" b="1" i="1">
          <a:solidFill>
            <a:srgbClr val="F5FF9B"/>
          </a:solidFill>
          <a:latin typeface="Arial" charset="0"/>
          <a:ea typeface="ＭＳ Ｐゴシック" charset="0"/>
          <a:cs typeface="ＭＳ Ｐゴシック" charset="0"/>
        </a:defRPr>
      </a:lvl5pPr>
      <a:lvl6pPr marL="457200" algn="r" rtl="0" eaLnBrk="1" fontAlgn="base" hangingPunct="1">
        <a:spcBef>
          <a:spcPct val="0"/>
        </a:spcBef>
        <a:spcAft>
          <a:spcPct val="0"/>
        </a:spcAft>
        <a:defRPr sz="4000" b="1" i="1">
          <a:solidFill>
            <a:srgbClr val="F5FF9B"/>
          </a:solidFill>
          <a:latin typeface="Arial" charset="0"/>
          <a:ea typeface="ＭＳ Ｐゴシック" charset="0"/>
          <a:cs typeface="ＭＳ Ｐゴシック" charset="0"/>
        </a:defRPr>
      </a:lvl6pPr>
      <a:lvl7pPr marL="914400" algn="r" rtl="0" eaLnBrk="1" fontAlgn="base" hangingPunct="1">
        <a:spcBef>
          <a:spcPct val="0"/>
        </a:spcBef>
        <a:spcAft>
          <a:spcPct val="0"/>
        </a:spcAft>
        <a:defRPr sz="4000" b="1" i="1">
          <a:solidFill>
            <a:srgbClr val="F5FF9B"/>
          </a:solidFill>
          <a:latin typeface="Arial" charset="0"/>
          <a:ea typeface="ＭＳ Ｐゴシック" charset="0"/>
          <a:cs typeface="ＭＳ Ｐゴシック" charset="0"/>
        </a:defRPr>
      </a:lvl7pPr>
      <a:lvl8pPr marL="1371600" algn="r" rtl="0" eaLnBrk="1" fontAlgn="base" hangingPunct="1">
        <a:spcBef>
          <a:spcPct val="0"/>
        </a:spcBef>
        <a:spcAft>
          <a:spcPct val="0"/>
        </a:spcAft>
        <a:defRPr sz="4000" b="1" i="1">
          <a:solidFill>
            <a:srgbClr val="F5FF9B"/>
          </a:solidFill>
          <a:latin typeface="Arial" charset="0"/>
          <a:ea typeface="ＭＳ Ｐゴシック" charset="0"/>
          <a:cs typeface="ＭＳ Ｐゴシック" charset="0"/>
        </a:defRPr>
      </a:lvl8pPr>
      <a:lvl9pPr marL="1828800" algn="r" rtl="0" eaLnBrk="1" fontAlgn="base" hangingPunct="1">
        <a:spcBef>
          <a:spcPct val="0"/>
        </a:spcBef>
        <a:spcAft>
          <a:spcPct val="0"/>
        </a:spcAft>
        <a:defRPr sz="4000" b="1" i="1">
          <a:solidFill>
            <a:srgbClr val="F5FF9B"/>
          </a:solidFill>
          <a:latin typeface="Arial"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Wingdings" charset="0"/>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Symbol" charset="0"/>
        <a:buChar char=""/>
        <a:defRPr sz="2800">
          <a:solidFill>
            <a:schemeClr val="tx1"/>
          </a:solidFill>
          <a:latin typeface="+mn-lt"/>
          <a:ea typeface="+mn-ea"/>
        </a:defRPr>
      </a:lvl2pPr>
      <a:lvl3pPr marL="1143000" indent="-228600" algn="l" rtl="0" eaLnBrk="1" fontAlgn="base" hangingPunct="1">
        <a:spcBef>
          <a:spcPct val="20000"/>
        </a:spcBef>
        <a:spcAft>
          <a:spcPct val="0"/>
        </a:spcAft>
        <a:buFont typeface="Times" charset="0"/>
        <a:buChar char="•"/>
        <a:defRPr sz="2400">
          <a:solidFill>
            <a:schemeClr val="tx1"/>
          </a:solidFill>
          <a:latin typeface="+mn-lt"/>
          <a:ea typeface="+mn-ea"/>
        </a:defRPr>
      </a:lvl3pPr>
      <a:lvl4pPr marL="1600200" indent="-228600" algn="l" rtl="0" eaLnBrk="1" fontAlgn="base" hangingPunct="1">
        <a:spcBef>
          <a:spcPct val="20000"/>
        </a:spcBef>
        <a:spcAft>
          <a:spcPct val="0"/>
        </a:spcAft>
        <a:buFont typeface="Wingdings" charset="0"/>
        <a:buChar char="§"/>
        <a:defRPr sz="2000">
          <a:solidFill>
            <a:schemeClr val="tx1"/>
          </a:solidFill>
          <a:latin typeface="+mn-lt"/>
          <a:ea typeface="+mn-ea"/>
        </a:defRPr>
      </a:lvl4pPr>
      <a:lvl5pPr marL="2057400" indent="-228600" algn="l" rtl="0" eaLnBrk="1" fontAlgn="base" hangingPunct="1">
        <a:spcBef>
          <a:spcPct val="20000"/>
        </a:spcBef>
        <a:spcAft>
          <a:spcPct val="0"/>
        </a:spcAft>
        <a:buFont typeface="Times" charset="0"/>
        <a:buChar char="•"/>
        <a:defRPr sz="2000">
          <a:solidFill>
            <a:schemeClr val="tx1"/>
          </a:solidFill>
          <a:latin typeface="+mn-lt"/>
          <a:ea typeface="+mn-ea"/>
        </a:defRPr>
      </a:lvl5pPr>
      <a:lvl6pPr marL="2514600" indent="-228600" algn="l" rtl="0" eaLnBrk="1" fontAlgn="base" hangingPunct="1">
        <a:spcBef>
          <a:spcPct val="20000"/>
        </a:spcBef>
        <a:spcAft>
          <a:spcPct val="0"/>
        </a:spcAft>
        <a:buFont typeface="Times" charset="0"/>
        <a:buChar char="•"/>
        <a:defRPr sz="2000">
          <a:solidFill>
            <a:schemeClr val="tx1"/>
          </a:solidFill>
          <a:latin typeface="+mn-lt"/>
          <a:ea typeface="+mn-ea"/>
        </a:defRPr>
      </a:lvl6pPr>
      <a:lvl7pPr marL="2971800" indent="-228600" algn="l" rtl="0" eaLnBrk="1" fontAlgn="base" hangingPunct="1">
        <a:spcBef>
          <a:spcPct val="20000"/>
        </a:spcBef>
        <a:spcAft>
          <a:spcPct val="0"/>
        </a:spcAft>
        <a:buFont typeface="Times" charset="0"/>
        <a:buChar char="•"/>
        <a:defRPr sz="2000">
          <a:solidFill>
            <a:schemeClr val="tx1"/>
          </a:solidFill>
          <a:latin typeface="+mn-lt"/>
          <a:ea typeface="+mn-ea"/>
        </a:defRPr>
      </a:lvl7pPr>
      <a:lvl8pPr marL="3429000" indent="-228600" algn="l" rtl="0" eaLnBrk="1" fontAlgn="base" hangingPunct="1">
        <a:spcBef>
          <a:spcPct val="20000"/>
        </a:spcBef>
        <a:spcAft>
          <a:spcPct val="0"/>
        </a:spcAft>
        <a:buFont typeface="Times" charset="0"/>
        <a:buChar char="•"/>
        <a:defRPr sz="2000">
          <a:solidFill>
            <a:schemeClr val="tx1"/>
          </a:solidFill>
          <a:latin typeface="+mn-lt"/>
          <a:ea typeface="+mn-ea"/>
        </a:defRPr>
      </a:lvl8pPr>
      <a:lvl9pPr marL="3886200" indent="-228600" algn="l" rtl="0" eaLnBrk="1" fontAlgn="base" hangingPunct="1">
        <a:spcBef>
          <a:spcPct val="20000"/>
        </a:spcBef>
        <a:spcAft>
          <a:spcPct val="0"/>
        </a:spcAft>
        <a:buFont typeface="Times" charset="0"/>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youtube.com/watch?v=2N5bgC38Zss&amp;feature=share&amp;list=PLDF84194EE9A5E7A7" TargetMode="External"/><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JteJgD5mk8M&amp;feature=share&amp;list=PLDE4C20DBEB96E3E3" TargetMode="External"/><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12.xml"/><Relationship Id="rId2" Type="http://schemas.openxmlformats.org/officeDocument/2006/relationships/image" Target="../media/image1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jpeg"/><Relationship Id="rId3"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12.xml"/><Relationship Id="rId2" Type="http://schemas.openxmlformats.org/officeDocument/2006/relationships/image" Target="../media/image1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3733800" y="838200"/>
            <a:ext cx="4800600" cy="1143000"/>
          </a:xfrm>
        </p:spPr>
        <p:txBody>
          <a:bodyPr/>
          <a:lstStyle/>
          <a:p>
            <a:pPr eaLnBrk="1" hangingPunct="1"/>
            <a:r>
              <a:rPr lang="en-US" dirty="0">
                <a:latin typeface="Arial" charset="0"/>
                <a:ea typeface="ＭＳ Ｐゴシック" charset="0"/>
                <a:cs typeface="ＭＳ Ｐゴシック" charset="0"/>
              </a:rPr>
              <a:t>GX</a:t>
            </a:r>
            <a:r>
              <a:rPr lang="en-US" dirty="0" smtClean="0">
                <a:latin typeface="Arial" charset="0"/>
                <a:ea typeface="ＭＳ Ｐゴシック" charset="0"/>
                <a:cs typeface="ＭＳ Ｐゴシック" charset="0"/>
              </a:rPr>
              <a:t>-2012</a:t>
            </a:r>
            <a:endParaRPr lang="en-US" dirty="0">
              <a:latin typeface="Arial" charset="0"/>
              <a:ea typeface="ＭＳ Ｐゴシック" charset="0"/>
              <a:cs typeface="ＭＳ Ｐゴシック" charset="0"/>
            </a:endParaRPr>
          </a:p>
        </p:txBody>
      </p:sp>
      <p:sp>
        <p:nvSpPr>
          <p:cNvPr id="16387" name="Rectangle 3"/>
          <p:cNvSpPr>
            <a:spLocks noGrp="1" noChangeArrowheads="1"/>
          </p:cNvSpPr>
          <p:nvPr>
            <p:ph type="subTitle" idx="1"/>
          </p:nvPr>
        </p:nvSpPr>
        <p:spPr>
          <a:xfrm>
            <a:off x="1066800" y="5638800"/>
            <a:ext cx="5867400" cy="1066800"/>
          </a:xfrm>
        </p:spPr>
        <p:txBody>
          <a:bodyPr/>
          <a:lstStyle/>
          <a:p>
            <a:pPr algn="l" eaLnBrk="1" hangingPunct="1">
              <a:buFont typeface="Wingdings" charset="0"/>
              <a:buNone/>
            </a:pPr>
            <a:r>
              <a:rPr lang="en-US" dirty="0" smtClean="0">
                <a:latin typeface="Arial" charset="0"/>
                <a:ea typeface="ＭＳ Ｐゴシック" charset="0"/>
                <a:cs typeface="ＭＳ Ｐゴシック" charset="0"/>
              </a:rPr>
              <a:t>User Operation</a:t>
            </a:r>
            <a:endParaRPr lang="en-US" dirty="0">
              <a:latin typeface="Arial" charset="0"/>
              <a:ea typeface="ＭＳ Ｐゴシック" charset="0"/>
              <a:cs typeface="ＭＳ Ｐゴシック" charset="0"/>
            </a:endParaRPr>
          </a:p>
          <a:p>
            <a:pPr algn="l" eaLnBrk="1" hangingPunct="1">
              <a:buFont typeface="Wingdings" charset="0"/>
              <a:buNone/>
            </a:pPr>
            <a:r>
              <a:rPr lang="en-US" sz="12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hlinkClick r:id="rId3"/>
              </a:rPr>
              <a:t>Youtube Video</a:t>
            </a:r>
            <a:endParaRPr lang="en-US"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endParaRPr>
          </a:p>
        </p:txBody>
      </p:sp>
      <p:sp>
        <p:nvSpPr>
          <p:cNvPr id="16388" name="Rectangle 10"/>
          <p:cNvSpPr>
            <a:spLocks noChangeArrowheads="1"/>
          </p:cNvSpPr>
          <p:nvPr/>
        </p:nvSpPr>
        <p:spPr bwMode="auto">
          <a:xfrm>
            <a:off x="1281113" y="6105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dirty="0"/>
          </a:p>
        </p:txBody>
      </p:sp>
      <p:pic>
        <p:nvPicPr>
          <p:cNvPr id="6" name="Picture 10" descr="GX-2012-front-clippe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762000"/>
            <a:ext cx="2684462" cy="59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91060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4Gas_Display2012.png"/>
          <p:cNvPicPr>
            <a:picLocks noChangeAspect="1"/>
          </p:cNvPicPr>
          <p:nvPr/>
        </p:nvPicPr>
        <p:blipFill rotWithShape="1">
          <a:blip r:embed="rId3">
            <a:extLst>
              <a:ext uri="{28A0092B-C50C-407E-A947-70E740481C1C}">
                <a14:useLocalDpi xmlns:a14="http://schemas.microsoft.com/office/drawing/2010/main" val="0"/>
              </a:ext>
            </a:extLst>
          </a:blip>
          <a:srcRect t="17222" b="7778"/>
          <a:stretch/>
        </p:blipFill>
        <p:spPr>
          <a:xfrm>
            <a:off x="2667000" y="1485900"/>
            <a:ext cx="4189672" cy="5143500"/>
          </a:xfrm>
          <a:prstGeom prst="rect">
            <a:avLst/>
          </a:prstGeom>
        </p:spPr>
      </p:pic>
      <p:sp>
        <p:nvSpPr>
          <p:cNvPr id="23554" name="Rectangle 2"/>
          <p:cNvSpPr>
            <a:spLocks noGrp="1" noChangeArrowheads="1"/>
          </p:cNvSpPr>
          <p:nvPr>
            <p:ph type="title"/>
          </p:nvPr>
        </p:nvSpPr>
        <p:spPr>
          <a:xfrm>
            <a:off x="1371600" y="609600"/>
            <a:ext cx="7086600" cy="1143000"/>
          </a:xfrm>
        </p:spPr>
        <p:txBody>
          <a:bodyPr/>
          <a:lstStyle/>
          <a:p>
            <a:pPr eaLnBrk="1" hangingPunct="1"/>
            <a:r>
              <a:rPr lang="en-US" dirty="0" smtClean="0">
                <a:latin typeface="Arial" charset="0"/>
                <a:ea typeface="ＭＳ Ｐゴシック" charset="0"/>
                <a:cs typeface="ＭＳ Ｐゴシック" charset="0"/>
              </a:rPr>
              <a:t>GX-2012 Features</a:t>
            </a:r>
            <a:endParaRPr lang="en-US" dirty="0">
              <a:latin typeface="Arial" charset="0"/>
              <a:ea typeface="ＭＳ Ｐゴシック" charset="0"/>
              <a:cs typeface="ＭＳ Ｐゴシック" charset="0"/>
            </a:endParaRPr>
          </a:p>
        </p:txBody>
      </p:sp>
      <p:sp>
        <p:nvSpPr>
          <p:cNvPr id="5" name="Rectangle 4"/>
          <p:cNvSpPr/>
          <p:nvPr/>
        </p:nvSpPr>
        <p:spPr>
          <a:xfrm>
            <a:off x="381000" y="1676400"/>
            <a:ext cx="3657600" cy="5570756"/>
          </a:xfrm>
          <a:prstGeom prst="rect">
            <a:avLst/>
          </a:prstGeom>
        </p:spPr>
        <p:txBody>
          <a:bodyPr wrap="square">
            <a:spAutoFit/>
          </a:bodyPr>
          <a:lstStyle/>
          <a:p>
            <a:pPr marL="342900" indent="-342900" eaLnBrk="1" hangingPunct="1">
              <a:spcBef>
                <a:spcPct val="20000"/>
              </a:spcBef>
              <a:buFont typeface="Wingdings" charset="0"/>
              <a:buChar char="§"/>
            </a:pPr>
            <a:r>
              <a:rPr lang="en-US" sz="2000" dirty="0">
                <a:latin typeface="+mn-lt"/>
                <a:ea typeface="+mn-ea"/>
                <a:cs typeface="+mn-cs"/>
              </a:rPr>
              <a:t>Internal sample draw pump with 50’ range</a:t>
            </a:r>
            <a:endParaRPr lang="en-US" sz="1400" dirty="0">
              <a:latin typeface="+mn-lt"/>
              <a:ea typeface="+mn-ea"/>
              <a:cs typeface="+mn-cs"/>
            </a:endParaRPr>
          </a:p>
          <a:p>
            <a:pPr marL="342900" indent="-342900" eaLnBrk="1" hangingPunct="1">
              <a:spcBef>
                <a:spcPct val="20000"/>
              </a:spcBef>
              <a:buFont typeface="Wingdings" charset="0"/>
              <a:buChar char="§"/>
            </a:pPr>
            <a:endParaRPr lang="en-US" sz="1400" dirty="0">
              <a:latin typeface="+mn-lt"/>
              <a:ea typeface="+mn-ea"/>
              <a:cs typeface="+mn-cs"/>
            </a:endParaRPr>
          </a:p>
          <a:p>
            <a:pPr marL="342900" indent="-342900" eaLnBrk="1" hangingPunct="1">
              <a:spcBef>
                <a:spcPct val="20000"/>
              </a:spcBef>
              <a:buFont typeface="Wingdings" charset="0"/>
              <a:buChar char="§"/>
            </a:pPr>
            <a:r>
              <a:rPr lang="en-US" sz="2000" dirty="0">
                <a:latin typeface="+mn-lt"/>
                <a:ea typeface="+mn-ea"/>
                <a:cs typeface="+mn-cs"/>
              </a:rPr>
              <a:t>3 bright visual alarm LED’s (top and sides)</a:t>
            </a:r>
            <a:endParaRPr lang="en-US" sz="1100" dirty="0">
              <a:latin typeface="+mn-lt"/>
              <a:ea typeface="+mn-ea"/>
              <a:cs typeface="+mn-cs"/>
            </a:endParaRPr>
          </a:p>
          <a:p>
            <a:pPr marL="342900" indent="-342900" eaLnBrk="1" hangingPunct="1">
              <a:spcBef>
                <a:spcPct val="20000"/>
              </a:spcBef>
              <a:buFont typeface="Wingdings" charset="0"/>
              <a:buChar char="§"/>
            </a:pPr>
            <a:endParaRPr lang="en-US" sz="1400" dirty="0">
              <a:latin typeface="+mn-lt"/>
              <a:ea typeface="+mn-ea"/>
              <a:cs typeface="+mn-cs"/>
            </a:endParaRPr>
          </a:p>
          <a:p>
            <a:pPr marL="342900" indent="-342900">
              <a:buFont typeface="Arial"/>
              <a:buChar char="•"/>
            </a:pPr>
            <a:r>
              <a:rPr lang="en-US" sz="2000" dirty="0" smtClean="0">
                <a:latin typeface="+mn-lt"/>
                <a:ea typeface="+mn-ea"/>
                <a:cs typeface="+mn-cs"/>
              </a:rPr>
              <a:t>Display </a:t>
            </a:r>
            <a:r>
              <a:rPr lang="en-US" sz="2000" dirty="0">
                <a:latin typeface="+mn-lt"/>
                <a:ea typeface="+mn-ea"/>
                <a:cs typeface="+mn-cs"/>
              </a:rPr>
              <a:t>gas measurements </a:t>
            </a:r>
            <a:r>
              <a:rPr lang="en-US" sz="2000" dirty="0" smtClean="0">
                <a:latin typeface="+mn-lt"/>
                <a:ea typeface="+mn-ea"/>
                <a:cs typeface="+mn-cs"/>
              </a:rPr>
              <a:t>simultaneously</a:t>
            </a:r>
            <a:endParaRPr lang="en-US" sz="1600" dirty="0" smtClean="0">
              <a:latin typeface="+mn-lt"/>
              <a:ea typeface="+mn-ea"/>
              <a:cs typeface="+mn-cs"/>
            </a:endParaRPr>
          </a:p>
          <a:p>
            <a:pPr marL="342900" indent="-342900">
              <a:buFont typeface="Arial"/>
              <a:buChar char="•"/>
            </a:pPr>
            <a:endParaRPr lang="en-US" sz="1600" dirty="0">
              <a:latin typeface="+mn-lt"/>
              <a:ea typeface="+mn-ea"/>
              <a:cs typeface="+mn-cs"/>
            </a:endParaRPr>
          </a:p>
          <a:p>
            <a:pPr marL="342900" indent="-342900">
              <a:buFont typeface="Arial"/>
              <a:buChar char="•"/>
            </a:pPr>
            <a:r>
              <a:rPr lang="en-US" sz="2000" dirty="0">
                <a:latin typeface="+mn-lt"/>
                <a:ea typeface="+mn-ea"/>
                <a:cs typeface="+mn-cs"/>
              </a:rPr>
              <a:t>Peak level bar display</a:t>
            </a:r>
            <a:endParaRPr lang="en-US" sz="1200" dirty="0">
              <a:latin typeface="+mn-lt"/>
              <a:ea typeface="+mn-ea"/>
              <a:cs typeface="+mn-cs"/>
            </a:endParaRPr>
          </a:p>
          <a:p>
            <a:pPr marL="342900" indent="-342900" eaLnBrk="1" hangingPunct="1">
              <a:spcBef>
                <a:spcPct val="20000"/>
              </a:spcBef>
              <a:buFont typeface="Wingdings" charset="0"/>
              <a:buChar char="§"/>
            </a:pPr>
            <a:endParaRPr lang="en-US" sz="1200" dirty="0">
              <a:latin typeface="+mn-lt"/>
              <a:ea typeface="+mn-ea"/>
              <a:cs typeface="+mn-cs"/>
            </a:endParaRPr>
          </a:p>
          <a:p>
            <a:pPr marL="342900" indent="-342900" eaLnBrk="1" hangingPunct="1">
              <a:spcBef>
                <a:spcPct val="20000"/>
              </a:spcBef>
              <a:buFont typeface="Wingdings" charset="0"/>
              <a:buChar char="§"/>
            </a:pPr>
            <a:r>
              <a:rPr lang="en-US" sz="2000" dirty="0">
                <a:latin typeface="+mn-lt"/>
                <a:ea typeface="+mn-ea"/>
                <a:cs typeface="+mn-cs"/>
              </a:rPr>
              <a:t>Glove friendly </a:t>
            </a:r>
            <a:r>
              <a:rPr lang="en-US" sz="2000" dirty="0" smtClean="0">
                <a:latin typeface="+mn-lt"/>
                <a:ea typeface="+mn-ea"/>
                <a:cs typeface="+mn-cs"/>
              </a:rPr>
              <a:t>buttons</a:t>
            </a:r>
          </a:p>
          <a:p>
            <a:pPr marL="342900" indent="-342900" eaLnBrk="1" hangingPunct="1">
              <a:spcBef>
                <a:spcPct val="20000"/>
              </a:spcBef>
              <a:buFont typeface="Wingdings" charset="0"/>
              <a:buChar char="§"/>
            </a:pPr>
            <a:endParaRPr lang="en-US" sz="2000" dirty="0" smtClean="0">
              <a:latin typeface="+mn-lt"/>
              <a:ea typeface="+mn-ea"/>
              <a:cs typeface="+mn-cs"/>
            </a:endParaRPr>
          </a:p>
          <a:p>
            <a:pPr marL="342900" indent="-342900" eaLnBrk="1" hangingPunct="1">
              <a:spcBef>
                <a:spcPct val="20000"/>
              </a:spcBef>
              <a:buFont typeface="Wingdings" charset="0"/>
              <a:buChar char="§"/>
            </a:pPr>
            <a:r>
              <a:rPr lang="en-US" sz="2000" dirty="0" smtClean="0">
                <a:latin typeface="+mn-lt"/>
                <a:ea typeface="+mn-ea"/>
                <a:cs typeface="+mn-cs"/>
              </a:rPr>
              <a:t>Combustible </a:t>
            </a:r>
            <a:r>
              <a:rPr lang="en-US" sz="2000" dirty="0">
                <a:latin typeface="+mn-lt"/>
                <a:ea typeface="+mn-ea"/>
                <a:cs typeface="+mn-cs"/>
              </a:rPr>
              <a:t>Display automatically switches</a:t>
            </a:r>
            <a:br>
              <a:rPr lang="en-US" sz="2000" dirty="0">
                <a:latin typeface="+mn-lt"/>
                <a:ea typeface="+mn-ea"/>
                <a:cs typeface="+mn-cs"/>
              </a:rPr>
            </a:br>
            <a:r>
              <a:rPr lang="en-US" sz="1600" dirty="0">
                <a:latin typeface="+mn-lt"/>
                <a:ea typeface="+mn-ea"/>
                <a:cs typeface="+mn-cs"/>
              </a:rPr>
              <a:t>(%LEL / % volume)</a:t>
            </a:r>
            <a:br>
              <a:rPr lang="en-US" sz="1600" dirty="0">
                <a:latin typeface="+mn-lt"/>
                <a:ea typeface="+mn-ea"/>
                <a:cs typeface="+mn-cs"/>
              </a:rPr>
            </a:br>
            <a:endParaRPr lang="en-US" sz="1600" dirty="0">
              <a:latin typeface="+mn-lt"/>
              <a:ea typeface="+mn-ea"/>
              <a:cs typeface="+mn-cs"/>
            </a:endParaRPr>
          </a:p>
          <a:p>
            <a:pPr marL="342900" indent="-342900" eaLnBrk="1" hangingPunct="1">
              <a:spcBef>
                <a:spcPct val="20000"/>
              </a:spcBef>
              <a:buFont typeface="Wingdings" charset="0"/>
              <a:buChar char="§"/>
            </a:pPr>
            <a:endParaRPr lang="en-US" sz="2000" dirty="0">
              <a:latin typeface="+mn-lt"/>
              <a:ea typeface="+mn-ea"/>
              <a:cs typeface="+mn-cs"/>
            </a:endParaRPr>
          </a:p>
        </p:txBody>
      </p:sp>
      <p:sp>
        <p:nvSpPr>
          <p:cNvPr id="9" name="Rectangle 8"/>
          <p:cNvSpPr/>
          <p:nvPr/>
        </p:nvSpPr>
        <p:spPr>
          <a:xfrm>
            <a:off x="6172200" y="2057400"/>
            <a:ext cx="2743200" cy="4887492"/>
          </a:xfrm>
          <a:prstGeom prst="rect">
            <a:avLst/>
          </a:prstGeom>
        </p:spPr>
        <p:txBody>
          <a:bodyPr wrap="square">
            <a:spAutoFit/>
          </a:bodyPr>
          <a:lstStyle/>
          <a:p>
            <a:pPr eaLnBrk="1" hangingPunct="1">
              <a:spcBef>
                <a:spcPct val="20000"/>
              </a:spcBef>
            </a:pPr>
            <a:r>
              <a:rPr lang="en-US" sz="2000" dirty="0" smtClean="0">
                <a:latin typeface="+mn-lt"/>
                <a:ea typeface="+mn-ea"/>
                <a:cs typeface="+mn-cs"/>
              </a:rPr>
              <a:t>95 db audible &amp; </a:t>
            </a:r>
            <a:br>
              <a:rPr lang="en-US" sz="2000" dirty="0" smtClean="0">
                <a:latin typeface="+mn-lt"/>
                <a:ea typeface="+mn-ea"/>
                <a:cs typeface="+mn-cs"/>
              </a:rPr>
            </a:br>
            <a:r>
              <a:rPr lang="en-US" sz="2000" dirty="0" smtClean="0">
                <a:latin typeface="+mn-lt"/>
                <a:ea typeface="+mn-ea"/>
                <a:cs typeface="+mn-cs"/>
              </a:rPr>
              <a:t>vibration alarm</a:t>
            </a:r>
            <a:endParaRPr lang="en-US" sz="1400" dirty="0" smtClean="0">
              <a:latin typeface="+mn-lt"/>
              <a:ea typeface="+mn-ea"/>
              <a:cs typeface="+mn-cs"/>
            </a:endParaRPr>
          </a:p>
          <a:p>
            <a:pPr eaLnBrk="1" hangingPunct="1">
              <a:spcBef>
                <a:spcPct val="20000"/>
              </a:spcBef>
            </a:pPr>
            <a:endParaRPr lang="en-US" sz="1400" dirty="0">
              <a:latin typeface="+mn-lt"/>
              <a:ea typeface="+mn-ea"/>
              <a:cs typeface="+mn-cs"/>
            </a:endParaRPr>
          </a:p>
          <a:p>
            <a:pPr eaLnBrk="1" hangingPunct="1">
              <a:spcBef>
                <a:spcPct val="20000"/>
              </a:spcBef>
            </a:pPr>
            <a:r>
              <a:rPr lang="en-US" sz="2000" dirty="0" smtClean="0">
                <a:latin typeface="+mn-lt"/>
                <a:ea typeface="+mn-ea"/>
                <a:cs typeface="+mn-cs"/>
              </a:rPr>
              <a:t>Status indicators</a:t>
            </a:r>
          </a:p>
          <a:p>
            <a:pPr marL="800100" lvl="1" indent="-342900" eaLnBrk="1" hangingPunct="1">
              <a:spcBef>
                <a:spcPct val="20000"/>
              </a:spcBef>
              <a:buFont typeface="Wingdings" charset="0"/>
              <a:buChar char="§"/>
            </a:pPr>
            <a:r>
              <a:rPr lang="en-US" sz="1600" dirty="0">
                <a:latin typeface="+mn-lt"/>
                <a:ea typeface="+mn-ea"/>
                <a:cs typeface="+mn-cs"/>
              </a:rPr>
              <a:t>Pump activity</a:t>
            </a:r>
          </a:p>
          <a:p>
            <a:pPr marL="800100" lvl="1" indent="-342900" eaLnBrk="1" hangingPunct="1">
              <a:spcBef>
                <a:spcPct val="20000"/>
              </a:spcBef>
              <a:buFont typeface="Wingdings" charset="0"/>
              <a:buChar char="§"/>
            </a:pPr>
            <a:r>
              <a:rPr lang="en-US" sz="1600" dirty="0">
                <a:latin typeface="+mn-lt"/>
                <a:ea typeface="+mn-ea"/>
                <a:cs typeface="+mn-cs"/>
              </a:rPr>
              <a:t>Blinking heart</a:t>
            </a:r>
          </a:p>
          <a:p>
            <a:pPr marL="800100" lvl="1" indent="-342900" eaLnBrk="1" hangingPunct="1">
              <a:spcBef>
                <a:spcPct val="20000"/>
              </a:spcBef>
              <a:buFont typeface="Wingdings" charset="0"/>
              <a:buChar char="§"/>
            </a:pPr>
            <a:r>
              <a:rPr lang="en-US" sz="1600" dirty="0">
                <a:latin typeface="+mn-lt"/>
                <a:ea typeface="+mn-ea"/>
                <a:cs typeface="+mn-cs"/>
              </a:rPr>
              <a:t>Battery level</a:t>
            </a:r>
            <a:endParaRPr lang="en-US" sz="1050" dirty="0">
              <a:latin typeface="+mn-lt"/>
              <a:ea typeface="+mn-ea"/>
              <a:cs typeface="+mn-cs"/>
            </a:endParaRPr>
          </a:p>
          <a:p>
            <a:pPr marL="342900" indent="-342900" eaLnBrk="1" hangingPunct="1">
              <a:spcBef>
                <a:spcPct val="20000"/>
              </a:spcBef>
              <a:buFont typeface="Wingdings" charset="0"/>
              <a:buChar char="§"/>
            </a:pPr>
            <a:endParaRPr lang="en-US" sz="1200" dirty="0">
              <a:latin typeface="+mn-lt"/>
              <a:ea typeface="+mn-ea"/>
              <a:cs typeface="+mn-cs"/>
            </a:endParaRPr>
          </a:p>
          <a:p>
            <a:pPr eaLnBrk="1" hangingPunct="1">
              <a:spcBef>
                <a:spcPct val="20000"/>
              </a:spcBef>
            </a:pPr>
            <a:r>
              <a:rPr lang="en-US" sz="2000" dirty="0" smtClean="0">
                <a:latin typeface="+mn-lt"/>
                <a:ea typeface="+mn-ea"/>
                <a:cs typeface="+mn-cs"/>
              </a:rPr>
              <a:t>Time indicator</a:t>
            </a:r>
            <a:endParaRPr lang="en-US" sz="1100" dirty="0" smtClean="0">
              <a:latin typeface="+mn-lt"/>
              <a:ea typeface="+mn-ea"/>
              <a:cs typeface="+mn-cs"/>
            </a:endParaRPr>
          </a:p>
          <a:p>
            <a:pPr marL="342900" indent="-342900" eaLnBrk="1" hangingPunct="1">
              <a:spcBef>
                <a:spcPct val="20000"/>
              </a:spcBef>
              <a:buFont typeface="Wingdings" charset="0"/>
              <a:buChar char="§"/>
            </a:pPr>
            <a:endParaRPr lang="en-US" sz="1100" dirty="0">
              <a:latin typeface="+mn-lt"/>
              <a:ea typeface="+mn-ea"/>
              <a:cs typeface="+mn-cs"/>
            </a:endParaRPr>
          </a:p>
          <a:p>
            <a:pPr eaLnBrk="1" hangingPunct="1">
              <a:spcBef>
                <a:spcPct val="20000"/>
              </a:spcBef>
            </a:pPr>
            <a:r>
              <a:rPr lang="en-US" sz="2000" dirty="0" smtClean="0">
                <a:latin typeface="+mn-lt"/>
                <a:ea typeface="+mn-ea"/>
                <a:cs typeface="+mn-cs"/>
              </a:rPr>
              <a:t>Datalogging standard</a:t>
            </a:r>
          </a:p>
          <a:p>
            <a:pPr marL="800100" lvl="1" indent="-342900" eaLnBrk="1" hangingPunct="1">
              <a:spcBef>
                <a:spcPct val="20000"/>
              </a:spcBef>
              <a:buFont typeface="Wingdings" charset="0"/>
              <a:buChar char="§"/>
            </a:pPr>
            <a:r>
              <a:rPr lang="en-US" sz="1600" dirty="0" smtClean="0">
                <a:latin typeface="+mn-lt"/>
                <a:ea typeface="+mn-ea"/>
                <a:cs typeface="+mn-cs"/>
              </a:rPr>
              <a:t>Snap shot logging</a:t>
            </a:r>
          </a:p>
          <a:p>
            <a:pPr marL="800100" lvl="1" indent="-342900" eaLnBrk="1" hangingPunct="1">
              <a:spcBef>
                <a:spcPct val="20000"/>
              </a:spcBef>
              <a:buFont typeface="Wingdings" charset="0"/>
              <a:buChar char="§"/>
            </a:pPr>
            <a:r>
              <a:rPr lang="en-US" sz="1600" dirty="0" smtClean="0">
                <a:latin typeface="+mn-lt"/>
                <a:ea typeface="+mn-ea"/>
                <a:cs typeface="+mn-cs"/>
              </a:rPr>
              <a:t>Bar hole logging</a:t>
            </a:r>
          </a:p>
          <a:p>
            <a:pPr marL="800100" lvl="1" indent="-342900" eaLnBrk="1" hangingPunct="1">
              <a:spcBef>
                <a:spcPct val="20000"/>
              </a:spcBef>
              <a:buFont typeface="Wingdings" charset="0"/>
              <a:buChar char="§"/>
            </a:pPr>
            <a:r>
              <a:rPr lang="en-US" sz="1600" dirty="0" smtClean="0">
                <a:latin typeface="+mn-lt"/>
                <a:ea typeface="+mn-ea"/>
                <a:cs typeface="+mn-cs"/>
              </a:rPr>
              <a:t>Calibration and </a:t>
            </a:r>
            <a:br>
              <a:rPr lang="en-US" sz="1600" dirty="0" smtClean="0">
                <a:latin typeface="+mn-lt"/>
                <a:ea typeface="+mn-ea"/>
                <a:cs typeface="+mn-cs"/>
              </a:rPr>
            </a:br>
            <a:r>
              <a:rPr lang="en-US" sz="1600" dirty="0" smtClean="0">
                <a:latin typeface="+mn-lt"/>
                <a:ea typeface="+mn-ea"/>
                <a:cs typeface="+mn-cs"/>
              </a:rPr>
              <a:t>bump test</a:t>
            </a:r>
          </a:p>
          <a:p>
            <a:pPr marL="342900" indent="-342900" eaLnBrk="1" hangingPunct="1">
              <a:spcBef>
                <a:spcPct val="20000"/>
              </a:spcBef>
              <a:buFont typeface="Wingdings" charset="0"/>
              <a:buChar char="§"/>
            </a:pPr>
            <a:endParaRPr lang="en-US" sz="2000" dirty="0">
              <a:latin typeface="+mn-lt"/>
              <a:ea typeface="+mn-ea"/>
              <a:cs typeface="+mn-cs"/>
            </a:endParaRPr>
          </a:p>
        </p:txBody>
      </p:sp>
      <p:cxnSp>
        <p:nvCxnSpPr>
          <p:cNvPr id="3" name="Straight Arrow Connector 2"/>
          <p:cNvCxnSpPr/>
          <p:nvPr/>
        </p:nvCxnSpPr>
        <p:spPr bwMode="auto">
          <a:xfrm flipH="1">
            <a:off x="5334000" y="2667000"/>
            <a:ext cx="838200" cy="457200"/>
          </a:xfrm>
          <a:prstGeom prst="straightConnector1">
            <a:avLst/>
          </a:prstGeom>
          <a:solidFill>
            <a:schemeClr val="accent1"/>
          </a:solidFill>
          <a:ln w="12700" cap="flat" cmpd="sng" algn="ctr">
            <a:solidFill>
              <a:schemeClr val="tx1"/>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Arrow Connector 10"/>
          <p:cNvCxnSpPr/>
          <p:nvPr/>
        </p:nvCxnSpPr>
        <p:spPr bwMode="auto">
          <a:xfrm flipH="1">
            <a:off x="5486400" y="3276600"/>
            <a:ext cx="685800" cy="381000"/>
          </a:xfrm>
          <a:prstGeom prst="straightConnector1">
            <a:avLst/>
          </a:prstGeom>
          <a:solidFill>
            <a:schemeClr val="accent1"/>
          </a:solidFill>
          <a:ln w="12700" cap="flat" cmpd="sng" algn="ctr">
            <a:solidFill>
              <a:schemeClr val="tx1"/>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3" name="Straight Arrow Connector 12"/>
          <p:cNvCxnSpPr/>
          <p:nvPr/>
        </p:nvCxnSpPr>
        <p:spPr bwMode="auto">
          <a:xfrm flipH="1" flipV="1">
            <a:off x="5486400" y="4572000"/>
            <a:ext cx="685800" cy="76200"/>
          </a:xfrm>
          <a:prstGeom prst="straightConnector1">
            <a:avLst/>
          </a:prstGeom>
          <a:solidFill>
            <a:schemeClr val="accent1"/>
          </a:solidFill>
          <a:ln w="12700" cap="flat" cmpd="sng" algn="ctr">
            <a:solidFill>
              <a:schemeClr val="tx1"/>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Straight Arrow Connector 15"/>
          <p:cNvCxnSpPr/>
          <p:nvPr/>
        </p:nvCxnSpPr>
        <p:spPr bwMode="auto">
          <a:xfrm>
            <a:off x="3962400" y="1905000"/>
            <a:ext cx="990600" cy="0"/>
          </a:xfrm>
          <a:prstGeom prst="straightConnector1">
            <a:avLst/>
          </a:prstGeom>
          <a:solidFill>
            <a:schemeClr val="accent1"/>
          </a:solidFill>
          <a:ln w="12700" cap="flat" cmpd="sng" algn="ctr">
            <a:solidFill>
              <a:schemeClr val="tx1"/>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 name="Straight Arrow Connector 17"/>
          <p:cNvCxnSpPr/>
          <p:nvPr/>
        </p:nvCxnSpPr>
        <p:spPr bwMode="auto">
          <a:xfrm>
            <a:off x="2590800" y="3962400"/>
            <a:ext cx="1981200" cy="0"/>
          </a:xfrm>
          <a:prstGeom prst="straightConnector1">
            <a:avLst/>
          </a:prstGeom>
          <a:solidFill>
            <a:schemeClr val="accent1"/>
          </a:solidFill>
          <a:ln w="12700" cap="flat" cmpd="sng" algn="ctr">
            <a:solidFill>
              <a:schemeClr val="tx1"/>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1" name="Straight Arrow Connector 20"/>
          <p:cNvCxnSpPr/>
          <p:nvPr/>
        </p:nvCxnSpPr>
        <p:spPr bwMode="auto">
          <a:xfrm flipV="1">
            <a:off x="3429000" y="4495800"/>
            <a:ext cx="914400" cy="76200"/>
          </a:xfrm>
          <a:prstGeom prst="straightConnector1">
            <a:avLst/>
          </a:prstGeom>
          <a:solidFill>
            <a:schemeClr val="accent1"/>
          </a:solidFill>
          <a:ln w="12700" cap="flat" cmpd="sng" algn="ctr">
            <a:solidFill>
              <a:schemeClr val="tx1"/>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3" name="Straight Arrow Connector 22"/>
          <p:cNvCxnSpPr/>
          <p:nvPr/>
        </p:nvCxnSpPr>
        <p:spPr bwMode="auto">
          <a:xfrm>
            <a:off x="3352800" y="5181600"/>
            <a:ext cx="990600" cy="0"/>
          </a:xfrm>
          <a:prstGeom prst="straightConnector1">
            <a:avLst/>
          </a:prstGeom>
          <a:solidFill>
            <a:schemeClr val="accent1"/>
          </a:solidFill>
          <a:ln w="12700" cap="flat" cmpd="sng" algn="ctr">
            <a:solidFill>
              <a:schemeClr val="tx1"/>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Arrow Connector 36"/>
          <p:cNvCxnSpPr/>
          <p:nvPr/>
        </p:nvCxnSpPr>
        <p:spPr bwMode="auto">
          <a:xfrm>
            <a:off x="3886200" y="2819400"/>
            <a:ext cx="304800" cy="0"/>
          </a:xfrm>
          <a:prstGeom prst="straightConnector1">
            <a:avLst/>
          </a:prstGeom>
          <a:solidFill>
            <a:schemeClr val="accent1"/>
          </a:solidFill>
          <a:ln w="12700" cap="flat" cmpd="sng" algn="ctr">
            <a:solidFill>
              <a:schemeClr val="tx1"/>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3559" name="Straight Arrow Connector 23558"/>
          <p:cNvCxnSpPr/>
          <p:nvPr/>
        </p:nvCxnSpPr>
        <p:spPr bwMode="auto">
          <a:xfrm>
            <a:off x="3886200" y="2819400"/>
            <a:ext cx="228600" cy="1295400"/>
          </a:xfrm>
          <a:prstGeom prst="straightConnector1">
            <a:avLst/>
          </a:prstGeom>
          <a:solidFill>
            <a:schemeClr val="accent1"/>
          </a:solidFill>
          <a:ln w="12700" cap="flat" cmpd="sng" algn="ctr">
            <a:solidFill>
              <a:schemeClr val="tx1"/>
            </a:solidFill>
            <a:prstDash val="solid"/>
            <a:round/>
            <a:headEnd type="none" w="sm" len="sm"/>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371600" y="609600"/>
            <a:ext cx="7086600" cy="1143000"/>
          </a:xfrm>
        </p:spPr>
        <p:txBody>
          <a:bodyPr/>
          <a:lstStyle/>
          <a:p>
            <a:pPr eaLnBrk="1" hangingPunct="1"/>
            <a:r>
              <a:rPr lang="en-US" dirty="0">
                <a:latin typeface="Arial" charset="0"/>
                <a:ea typeface="ＭＳ Ｐゴシック" charset="0"/>
                <a:cs typeface="ＭＳ Ｐゴシック" charset="0"/>
              </a:rPr>
              <a:t>Startup Procedure</a:t>
            </a:r>
          </a:p>
        </p:txBody>
      </p:sp>
      <p:sp>
        <p:nvSpPr>
          <p:cNvPr id="23555" name="Rectangle 3"/>
          <p:cNvSpPr>
            <a:spLocks noGrp="1" noChangeArrowheads="1"/>
          </p:cNvSpPr>
          <p:nvPr>
            <p:ph idx="1"/>
          </p:nvPr>
        </p:nvSpPr>
        <p:spPr>
          <a:xfrm>
            <a:off x="685800" y="1905000"/>
            <a:ext cx="5791200" cy="4038600"/>
          </a:xfrm>
        </p:spPr>
        <p:txBody>
          <a:bodyPr/>
          <a:lstStyle/>
          <a:p>
            <a:r>
              <a:rPr lang="en-US" sz="2400" dirty="0"/>
              <a:t>Press and briefly hold down the POWER ENTER button. Release the button when you hear a beep.</a:t>
            </a:r>
          </a:p>
          <a:p>
            <a:r>
              <a:rPr lang="en-US" sz="2400" dirty="0"/>
              <a:t>The Date/Time Screen appears for a few seconds</a:t>
            </a:r>
            <a:r>
              <a:rPr lang="en-US" sz="2400" dirty="0" smtClean="0"/>
              <a:t>.</a:t>
            </a:r>
          </a:p>
          <a:p>
            <a:r>
              <a:rPr lang="en-US" sz="2400" dirty="0"/>
              <a:t>The Battery Level and Alarm Pattern Screen appears next</a:t>
            </a:r>
            <a:r>
              <a:rPr lang="en-US" sz="2400" dirty="0" smtClean="0"/>
              <a:t>.</a:t>
            </a:r>
          </a:p>
          <a:p>
            <a:r>
              <a:rPr lang="en-US" sz="2400" dirty="0"/>
              <a:t>The GX-2012 is now operating in Normal Mode and monitoring for gas in Measuring Mode.</a:t>
            </a:r>
          </a:p>
          <a:p>
            <a:endParaRPr lang="en-US" sz="2400" dirty="0"/>
          </a:p>
          <a:p>
            <a:endParaRPr lang="en-US" sz="2400" dirty="0">
              <a:latin typeface="Arial" charset="0"/>
              <a:ea typeface="ＭＳ Ｐゴシック" charset="0"/>
            </a:endParaRPr>
          </a:p>
          <a:p>
            <a:pPr lvl="1" eaLnBrk="1" hangingPunct="1">
              <a:lnSpc>
                <a:spcPct val="90000"/>
              </a:lnSpc>
              <a:buFont typeface="Times" charset="0"/>
              <a:buChar char="•"/>
            </a:pPr>
            <a:endParaRPr lang="en-US" sz="2000" dirty="0">
              <a:latin typeface="Arial" charset="0"/>
              <a:ea typeface="ＭＳ Ｐゴシック" charset="0"/>
            </a:endParaRPr>
          </a:p>
          <a:p>
            <a:pPr eaLnBrk="1" hangingPunct="1">
              <a:lnSpc>
                <a:spcPct val="90000"/>
              </a:lnSpc>
            </a:pPr>
            <a:endParaRPr lang="en-US" sz="2400" dirty="0">
              <a:latin typeface="Arial" charset="0"/>
              <a:ea typeface="ＭＳ Ｐゴシック" charset="0"/>
              <a:cs typeface="ＭＳ Ｐゴシック" charset="0"/>
            </a:endParaRPr>
          </a:p>
        </p:txBody>
      </p:sp>
      <p:pic>
        <p:nvPicPr>
          <p:cNvPr id="5" name="Picture 10" descr="GX-2012-front-clipp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676400"/>
            <a:ext cx="234473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93623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371600" y="609600"/>
            <a:ext cx="7086600" cy="1143000"/>
          </a:xfrm>
        </p:spPr>
        <p:txBody>
          <a:bodyPr/>
          <a:lstStyle/>
          <a:p>
            <a:pPr eaLnBrk="1" hangingPunct="1"/>
            <a:r>
              <a:rPr lang="en-US" dirty="0" smtClean="0">
                <a:latin typeface="Arial" charset="0"/>
                <a:ea typeface="ＭＳ Ｐゴシック" charset="0"/>
                <a:cs typeface="ＭＳ Ｐゴシック" charset="0"/>
              </a:rPr>
              <a:t>Fresh Air Adjustment</a:t>
            </a:r>
            <a:endParaRPr lang="en-US" dirty="0">
              <a:latin typeface="Arial" charset="0"/>
              <a:ea typeface="ＭＳ Ｐゴシック" charset="0"/>
              <a:cs typeface="ＭＳ Ｐゴシック" charset="0"/>
            </a:endParaRPr>
          </a:p>
        </p:txBody>
      </p:sp>
      <p:sp>
        <p:nvSpPr>
          <p:cNvPr id="23555" name="Rectangle 3"/>
          <p:cNvSpPr>
            <a:spLocks noGrp="1" noChangeArrowheads="1"/>
          </p:cNvSpPr>
          <p:nvPr>
            <p:ph idx="1"/>
          </p:nvPr>
        </p:nvSpPr>
        <p:spPr>
          <a:xfrm>
            <a:off x="685800" y="1905000"/>
            <a:ext cx="5791200" cy="4038600"/>
          </a:xfrm>
        </p:spPr>
        <p:txBody>
          <a:bodyPr/>
          <a:lstStyle/>
          <a:p>
            <a:pPr marL="342900" lvl="1" indent="-342900">
              <a:buFont typeface="Wingdings" charset="0"/>
              <a:buChar char="§"/>
            </a:pPr>
            <a:r>
              <a:rPr lang="en-US" sz="2400" dirty="0">
                <a:cs typeface="+mn-cs"/>
              </a:rPr>
              <a:t>Find a fresh-air environment. </a:t>
            </a:r>
            <a:endParaRPr lang="en-US" sz="2400" dirty="0" smtClean="0">
              <a:cs typeface="+mn-cs"/>
            </a:endParaRPr>
          </a:p>
          <a:p>
            <a:pPr marL="342900" lvl="1" indent="-342900">
              <a:buFont typeface="Wingdings" charset="0"/>
              <a:buChar char="§"/>
            </a:pPr>
            <a:r>
              <a:rPr lang="en-US" sz="2400" dirty="0"/>
              <a:t>Turn on the unit.</a:t>
            </a:r>
          </a:p>
          <a:p>
            <a:r>
              <a:rPr lang="en-US" sz="2400" dirty="0" smtClean="0"/>
              <a:t>Press </a:t>
            </a:r>
            <a:r>
              <a:rPr lang="en-US" sz="2400" dirty="0"/>
              <a:t>and hold the AIR▲ button. The display prompts you to hold the AIR▲ button.</a:t>
            </a:r>
          </a:p>
          <a:p>
            <a:r>
              <a:rPr lang="en-US" sz="2400" dirty="0"/>
              <a:t>Continue to hold the AIR▲ button until the display prompts you to release the AIR▲ button. </a:t>
            </a:r>
            <a:endParaRPr lang="en-US" sz="2400" dirty="0" smtClean="0"/>
          </a:p>
          <a:p>
            <a:r>
              <a:rPr lang="en-US" sz="2400" dirty="0" smtClean="0"/>
              <a:t>Once </a:t>
            </a:r>
            <a:r>
              <a:rPr lang="en-US" sz="2400" dirty="0"/>
              <a:t>the countdown has finished, start up is complete and the unit is ready for monitoring.</a:t>
            </a:r>
          </a:p>
          <a:p>
            <a:endParaRPr lang="en-US" sz="2400" dirty="0"/>
          </a:p>
          <a:p>
            <a:endParaRPr lang="en-US" sz="2400" dirty="0">
              <a:latin typeface="Arial" charset="0"/>
              <a:ea typeface="ＭＳ Ｐゴシック" charset="0"/>
            </a:endParaRPr>
          </a:p>
          <a:p>
            <a:pPr lvl="1" eaLnBrk="1" hangingPunct="1">
              <a:lnSpc>
                <a:spcPct val="90000"/>
              </a:lnSpc>
              <a:buFont typeface="Times" charset="0"/>
              <a:buChar char="•"/>
            </a:pPr>
            <a:endParaRPr lang="en-US" sz="2000" dirty="0">
              <a:latin typeface="Arial" charset="0"/>
              <a:ea typeface="ＭＳ Ｐゴシック" charset="0"/>
            </a:endParaRPr>
          </a:p>
          <a:p>
            <a:pPr eaLnBrk="1" hangingPunct="1">
              <a:lnSpc>
                <a:spcPct val="90000"/>
              </a:lnSpc>
            </a:pPr>
            <a:endParaRPr lang="en-US" sz="2400" dirty="0">
              <a:latin typeface="Arial" charset="0"/>
              <a:ea typeface="ＭＳ Ｐゴシック" charset="0"/>
              <a:cs typeface="ＭＳ Ｐゴシック" charset="0"/>
            </a:endParaRPr>
          </a:p>
        </p:txBody>
      </p:sp>
      <p:pic>
        <p:nvPicPr>
          <p:cNvPr id="5" name="Picture 10" descr="GX-2012-front-clipp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676400"/>
            <a:ext cx="234473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38321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371600" y="609600"/>
            <a:ext cx="7086600" cy="1143000"/>
          </a:xfrm>
        </p:spPr>
        <p:txBody>
          <a:bodyPr/>
          <a:lstStyle/>
          <a:p>
            <a:pPr eaLnBrk="1" hangingPunct="1"/>
            <a:r>
              <a:rPr lang="en-US" dirty="0" smtClean="0">
                <a:latin typeface="Arial" charset="0"/>
                <a:ea typeface="ＭＳ Ｐゴシック" charset="0"/>
                <a:cs typeface="ＭＳ Ｐゴシック" charset="0"/>
              </a:rPr>
              <a:t>Display Mode</a:t>
            </a:r>
            <a:endParaRPr lang="en-US" dirty="0">
              <a:latin typeface="Arial" charset="0"/>
              <a:ea typeface="ＭＳ Ｐゴシック" charset="0"/>
              <a:cs typeface="ＭＳ Ｐゴシック" charset="0"/>
            </a:endParaRPr>
          </a:p>
        </p:txBody>
      </p:sp>
      <p:sp>
        <p:nvSpPr>
          <p:cNvPr id="23555" name="Rectangle 3"/>
          <p:cNvSpPr>
            <a:spLocks noGrp="1" noChangeArrowheads="1"/>
          </p:cNvSpPr>
          <p:nvPr>
            <p:ph idx="1"/>
          </p:nvPr>
        </p:nvSpPr>
        <p:spPr>
          <a:xfrm>
            <a:off x="685800" y="1905000"/>
            <a:ext cx="5791200" cy="4038600"/>
          </a:xfrm>
        </p:spPr>
        <p:txBody>
          <a:bodyPr/>
          <a:lstStyle/>
          <a:p>
            <a:pPr marL="342900" lvl="1" indent="-342900">
              <a:buFont typeface="Wingdings" charset="0"/>
              <a:buChar char="§"/>
            </a:pPr>
            <a:r>
              <a:rPr lang="en-US" sz="2400" dirty="0">
                <a:cs typeface="+mn-cs"/>
              </a:rPr>
              <a:t>To enter Display Mode, press and release the DISPLAY (ADJ) button while in Measuring Mode. To scroll from one screen to the next press and release the DISPLAY (ADJ) button</a:t>
            </a:r>
          </a:p>
          <a:p>
            <a:pPr marL="742950" lvl="2" indent="-342900">
              <a:buFont typeface="Wingdings" charset="0"/>
              <a:buChar char="§"/>
            </a:pPr>
            <a:r>
              <a:rPr lang="en-US" sz="2000" dirty="0">
                <a:cs typeface="+mn-cs"/>
              </a:rPr>
              <a:t>Each screen displays for 20 seconds. If you do not press the DISPLAY (ADJ) button to scroll to the next screen or press the POWER ENTER button to enter an item within 20 seconds, the GX-2012 returns to Measuring Mode</a:t>
            </a:r>
          </a:p>
          <a:p>
            <a:endParaRPr lang="en-US" sz="2400" dirty="0"/>
          </a:p>
          <a:p>
            <a:endParaRPr lang="en-US" sz="2400" dirty="0">
              <a:latin typeface="Arial" charset="0"/>
              <a:ea typeface="ＭＳ Ｐゴシック" charset="0"/>
            </a:endParaRPr>
          </a:p>
          <a:p>
            <a:pPr lvl="1" eaLnBrk="1" hangingPunct="1">
              <a:lnSpc>
                <a:spcPct val="90000"/>
              </a:lnSpc>
              <a:buFont typeface="Times" charset="0"/>
              <a:buChar char="•"/>
            </a:pPr>
            <a:endParaRPr lang="en-US" sz="2000" dirty="0">
              <a:latin typeface="Arial" charset="0"/>
              <a:ea typeface="ＭＳ Ｐゴシック" charset="0"/>
            </a:endParaRPr>
          </a:p>
          <a:p>
            <a:pPr eaLnBrk="1" hangingPunct="1">
              <a:lnSpc>
                <a:spcPct val="90000"/>
              </a:lnSpc>
            </a:pPr>
            <a:endParaRPr lang="en-US" sz="2400" dirty="0">
              <a:latin typeface="Arial" charset="0"/>
              <a:ea typeface="ＭＳ Ｐゴシック" charset="0"/>
              <a:cs typeface="ＭＳ Ｐゴシック" charset="0"/>
            </a:endParaRPr>
          </a:p>
        </p:txBody>
      </p:sp>
      <p:pic>
        <p:nvPicPr>
          <p:cNvPr id="5" name="Picture 10" descr="GX-2012-front-clipp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676400"/>
            <a:ext cx="234473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623374"/>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371600" y="609600"/>
            <a:ext cx="7086600" cy="1143000"/>
          </a:xfrm>
        </p:spPr>
        <p:txBody>
          <a:bodyPr/>
          <a:lstStyle/>
          <a:p>
            <a:pPr eaLnBrk="1" hangingPunct="1"/>
            <a:r>
              <a:rPr lang="en-US" dirty="0" smtClean="0">
                <a:latin typeface="Arial" charset="0"/>
                <a:ea typeface="ＭＳ Ｐゴシック" charset="0"/>
                <a:cs typeface="ＭＳ Ｐゴシック" charset="0"/>
              </a:rPr>
              <a:t>Display Mode</a:t>
            </a:r>
            <a:endParaRPr lang="en-US" dirty="0">
              <a:latin typeface="Arial" charset="0"/>
              <a:ea typeface="ＭＳ Ｐゴシック" charset="0"/>
              <a:cs typeface="ＭＳ Ｐゴシック" charset="0"/>
            </a:endParaRPr>
          </a:p>
        </p:txBody>
      </p:sp>
      <p:sp>
        <p:nvSpPr>
          <p:cNvPr id="23555" name="Rectangle 3"/>
          <p:cNvSpPr>
            <a:spLocks noGrp="1" noChangeArrowheads="1"/>
          </p:cNvSpPr>
          <p:nvPr>
            <p:ph idx="1"/>
          </p:nvPr>
        </p:nvSpPr>
        <p:spPr>
          <a:xfrm>
            <a:off x="685800" y="1676400"/>
            <a:ext cx="5791200" cy="4876800"/>
          </a:xfrm>
        </p:spPr>
        <p:txBody>
          <a:bodyPr/>
          <a:lstStyle/>
          <a:p>
            <a:pPr marL="0" lvl="1" indent="0">
              <a:buNone/>
            </a:pPr>
            <a:r>
              <a:rPr lang="en-US" dirty="0">
                <a:cs typeface="+mn-cs"/>
              </a:rPr>
              <a:t>In the Display Mode, you can:</a:t>
            </a:r>
          </a:p>
          <a:p>
            <a:pPr marL="342900" lvl="1" indent="-342900">
              <a:buFont typeface="Arial"/>
              <a:buChar char="•"/>
            </a:pPr>
            <a:r>
              <a:rPr lang="en-US" sz="2000" dirty="0">
                <a:cs typeface="+mn-cs"/>
              </a:rPr>
              <a:t>set the combustible gas </a:t>
            </a:r>
            <a:r>
              <a:rPr lang="en-US" sz="2000" dirty="0" smtClean="0">
                <a:cs typeface="+mn-cs"/>
              </a:rPr>
              <a:t>channel range</a:t>
            </a:r>
            <a:endParaRPr lang="en-US" sz="2000" dirty="0">
              <a:cs typeface="+mn-cs"/>
            </a:endParaRPr>
          </a:p>
          <a:p>
            <a:pPr marL="342900" lvl="1" indent="-342900">
              <a:buFont typeface="Arial"/>
              <a:buChar char="•"/>
            </a:pPr>
            <a:r>
              <a:rPr lang="en-US" sz="2000" dirty="0" smtClean="0">
                <a:cs typeface="+mn-cs"/>
              </a:rPr>
              <a:t>Display </a:t>
            </a:r>
            <a:r>
              <a:rPr lang="en-US" sz="2000" dirty="0">
                <a:cs typeface="+mn-cs"/>
              </a:rPr>
              <a:t>peak readings </a:t>
            </a:r>
          </a:p>
          <a:p>
            <a:pPr marL="342900" lvl="1" indent="-342900">
              <a:buFont typeface="Arial"/>
              <a:buChar char="•"/>
            </a:pPr>
            <a:r>
              <a:rPr lang="en-US" sz="2000" dirty="0" smtClean="0">
                <a:cs typeface="+mn-cs"/>
              </a:rPr>
              <a:t>Display </a:t>
            </a:r>
            <a:r>
              <a:rPr lang="en-US" sz="2000" dirty="0">
                <a:cs typeface="+mn-cs"/>
              </a:rPr>
              <a:t>STEL and TWA </a:t>
            </a:r>
            <a:r>
              <a:rPr lang="en-US" sz="2000" dirty="0" smtClean="0">
                <a:cs typeface="+mn-cs"/>
              </a:rPr>
              <a:t>readings, H2S &amp; CO</a:t>
            </a:r>
          </a:p>
          <a:p>
            <a:pPr marL="342900" lvl="1" indent="-342900">
              <a:buFont typeface="Arial"/>
              <a:buChar char="•"/>
            </a:pPr>
            <a:r>
              <a:rPr lang="en-US" sz="2000" dirty="0" smtClean="0">
                <a:cs typeface="+mn-cs"/>
              </a:rPr>
              <a:t>Display </a:t>
            </a:r>
            <a:r>
              <a:rPr lang="en-US" sz="2000" dirty="0">
                <a:cs typeface="+mn-cs"/>
              </a:rPr>
              <a:t>full scale, warning, alarm, STEL, and TWA (H2S and CO only) values</a:t>
            </a:r>
          </a:p>
          <a:p>
            <a:pPr marL="342900" lvl="1" indent="-342900">
              <a:buFont typeface="Arial"/>
              <a:buChar char="•"/>
            </a:pPr>
            <a:r>
              <a:rPr lang="en-US" sz="2000" dirty="0" smtClean="0">
                <a:cs typeface="+mn-cs"/>
              </a:rPr>
              <a:t>Display </a:t>
            </a:r>
            <a:r>
              <a:rPr lang="en-US" sz="2000" dirty="0">
                <a:cs typeface="+mn-cs"/>
              </a:rPr>
              <a:t>time in operation</a:t>
            </a:r>
          </a:p>
          <a:p>
            <a:pPr marL="342900" lvl="1" indent="-342900">
              <a:buFont typeface="Arial"/>
              <a:buChar char="•"/>
            </a:pPr>
            <a:r>
              <a:rPr lang="en-US" sz="2000" dirty="0" smtClean="0">
                <a:cs typeface="+mn-cs"/>
              </a:rPr>
              <a:t>Display </a:t>
            </a:r>
            <a:r>
              <a:rPr lang="en-US" sz="2000" dirty="0">
                <a:cs typeface="+mn-cs"/>
              </a:rPr>
              <a:t>the date and time </a:t>
            </a:r>
          </a:p>
          <a:p>
            <a:pPr marL="342900" lvl="1" indent="-342900">
              <a:buFont typeface="Arial"/>
              <a:buChar char="•"/>
            </a:pPr>
            <a:r>
              <a:rPr lang="en-US" sz="2000" dirty="0" smtClean="0">
                <a:cs typeface="+mn-cs"/>
              </a:rPr>
              <a:t>Display </a:t>
            </a:r>
            <a:r>
              <a:rPr lang="en-US" sz="2000" dirty="0">
                <a:cs typeface="+mn-cs"/>
              </a:rPr>
              <a:t>remaining log time</a:t>
            </a:r>
          </a:p>
          <a:p>
            <a:r>
              <a:rPr lang="en-US" sz="2000" dirty="0" smtClean="0"/>
              <a:t>Clear </a:t>
            </a:r>
            <a:r>
              <a:rPr lang="en-US" sz="2000" dirty="0"/>
              <a:t>the data logger </a:t>
            </a:r>
            <a:r>
              <a:rPr lang="en-US" sz="2000" dirty="0" smtClean="0"/>
              <a:t>turn </a:t>
            </a:r>
            <a:r>
              <a:rPr lang="en-US" sz="2000" dirty="0"/>
              <a:t>the pump on or off </a:t>
            </a:r>
          </a:p>
          <a:p>
            <a:r>
              <a:rPr lang="en-US" sz="2000" dirty="0" smtClean="0"/>
              <a:t>Select </a:t>
            </a:r>
            <a:r>
              <a:rPr lang="en-US" sz="2000" dirty="0"/>
              <a:t>a user ID</a:t>
            </a:r>
          </a:p>
          <a:p>
            <a:r>
              <a:rPr lang="en-US" sz="2000" dirty="0" smtClean="0"/>
              <a:t>Select </a:t>
            </a:r>
            <a:r>
              <a:rPr lang="en-US" sz="2000" dirty="0"/>
              <a:t>a station ID</a:t>
            </a:r>
          </a:p>
          <a:p>
            <a:r>
              <a:rPr lang="en-US" sz="2000" dirty="0" smtClean="0"/>
              <a:t>Display </a:t>
            </a:r>
            <a:r>
              <a:rPr lang="en-US" sz="2000" dirty="0"/>
              <a:t>snap logging data </a:t>
            </a:r>
          </a:p>
          <a:p>
            <a:endParaRPr lang="en-US" sz="2000" dirty="0"/>
          </a:p>
          <a:p>
            <a:pPr marL="342900" lvl="1" indent="-342900">
              <a:buFont typeface="Arial"/>
              <a:buChar char="•"/>
            </a:pPr>
            <a:endParaRPr lang="en-US" sz="2000" dirty="0">
              <a:cs typeface="+mn-cs"/>
            </a:endParaRPr>
          </a:p>
          <a:p>
            <a:pPr marL="0" indent="0">
              <a:buNone/>
            </a:pPr>
            <a:endParaRPr lang="en-US" sz="2000" dirty="0"/>
          </a:p>
          <a:p>
            <a:pPr marL="0" indent="0">
              <a:buNone/>
            </a:pPr>
            <a:endParaRPr lang="en-US" sz="2000" dirty="0"/>
          </a:p>
          <a:p>
            <a:pPr marL="457200" lvl="1" indent="0" eaLnBrk="1" hangingPunct="1">
              <a:lnSpc>
                <a:spcPct val="90000"/>
              </a:lnSpc>
              <a:buNone/>
            </a:pPr>
            <a:endParaRPr lang="en-US" sz="2000" dirty="0">
              <a:cs typeface="+mn-cs"/>
            </a:endParaRPr>
          </a:p>
          <a:p>
            <a:pPr marL="0" indent="0" eaLnBrk="1" hangingPunct="1">
              <a:lnSpc>
                <a:spcPct val="90000"/>
              </a:lnSpc>
              <a:buNone/>
            </a:pPr>
            <a:endParaRPr lang="en-US" sz="2000" dirty="0"/>
          </a:p>
        </p:txBody>
      </p:sp>
      <p:pic>
        <p:nvPicPr>
          <p:cNvPr id="5" name="Picture 10" descr="GX-2012-front-clipp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676400"/>
            <a:ext cx="234473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08351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3733800" y="838200"/>
            <a:ext cx="4800600" cy="1143000"/>
          </a:xfrm>
        </p:spPr>
        <p:txBody>
          <a:bodyPr/>
          <a:lstStyle/>
          <a:p>
            <a:pPr eaLnBrk="1" hangingPunct="1"/>
            <a:r>
              <a:rPr lang="en-US" dirty="0">
                <a:latin typeface="Arial" charset="0"/>
                <a:ea typeface="ＭＳ Ｐゴシック" charset="0"/>
                <a:cs typeface="ＭＳ Ｐゴシック" charset="0"/>
              </a:rPr>
              <a:t>GX-</a:t>
            </a:r>
            <a:r>
              <a:rPr lang="en-US" dirty="0" smtClean="0">
                <a:latin typeface="Arial" charset="0"/>
                <a:ea typeface="ＭＳ Ｐゴシック" charset="0"/>
                <a:cs typeface="ＭＳ Ｐゴシック" charset="0"/>
              </a:rPr>
              <a:t>2012</a:t>
            </a:r>
            <a:endParaRPr lang="en-US" dirty="0">
              <a:latin typeface="Arial" charset="0"/>
              <a:ea typeface="ＭＳ Ｐゴシック" charset="0"/>
              <a:cs typeface="ＭＳ Ｐゴシック" charset="0"/>
            </a:endParaRPr>
          </a:p>
        </p:txBody>
      </p:sp>
      <p:sp>
        <p:nvSpPr>
          <p:cNvPr id="16387" name="Rectangle 3"/>
          <p:cNvSpPr>
            <a:spLocks noGrp="1" noChangeArrowheads="1"/>
          </p:cNvSpPr>
          <p:nvPr>
            <p:ph type="subTitle" idx="1"/>
          </p:nvPr>
        </p:nvSpPr>
        <p:spPr>
          <a:xfrm>
            <a:off x="1054100" y="5638800"/>
            <a:ext cx="5880100" cy="1066800"/>
          </a:xfrm>
        </p:spPr>
        <p:txBody>
          <a:bodyPr/>
          <a:lstStyle/>
          <a:p>
            <a:pPr algn="l" eaLnBrk="1" hangingPunct="1">
              <a:buFont typeface="Wingdings" charset="0"/>
              <a:buNone/>
            </a:pPr>
            <a:r>
              <a:rPr lang="en-US" dirty="0" smtClean="0">
                <a:latin typeface="Arial" charset="0"/>
                <a:ea typeface="ＭＳ Ｐゴシック" charset="0"/>
                <a:cs typeface="ＭＳ Ｐゴシック" charset="0"/>
              </a:rPr>
              <a:t>User Maintenance</a:t>
            </a:r>
            <a:endParaRPr lang="en-US" dirty="0">
              <a:latin typeface="Arial" charset="0"/>
              <a:ea typeface="ＭＳ Ｐゴシック" charset="0"/>
              <a:cs typeface="ＭＳ Ｐゴシック" charset="0"/>
            </a:endParaRPr>
          </a:p>
          <a:p>
            <a:pPr algn="l" eaLnBrk="1" hangingPunct="1">
              <a:buFont typeface="Wingdings" charset="0"/>
              <a:buNone/>
            </a:pPr>
            <a:r>
              <a:rPr lang="en-US" sz="12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hlinkClick r:id="rId3"/>
              </a:rPr>
              <a:t>Youtube Video</a:t>
            </a:r>
            <a:endParaRPr lang="en-US"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endParaRPr>
          </a:p>
        </p:txBody>
      </p:sp>
      <p:sp>
        <p:nvSpPr>
          <p:cNvPr id="16388" name="Rectangle 10"/>
          <p:cNvSpPr>
            <a:spLocks noChangeArrowheads="1"/>
          </p:cNvSpPr>
          <p:nvPr/>
        </p:nvSpPr>
        <p:spPr bwMode="auto">
          <a:xfrm>
            <a:off x="1281113" y="6105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dirty="0"/>
          </a:p>
        </p:txBody>
      </p:sp>
      <p:pic>
        <p:nvPicPr>
          <p:cNvPr id="6" name="Picture 10" descr="GX-2012-front-clippe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21138" y="762000"/>
            <a:ext cx="2684462" cy="59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365842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74F3030F-0D6E-594D-97CE-647FAFF6D3CA}" type="slidenum">
              <a:rPr lang="en-US" sz="1400">
                <a:latin typeface="Tahoma" charset="0"/>
              </a:rPr>
              <a:pPr/>
              <a:t>8</a:t>
            </a:fld>
            <a:endParaRPr lang="en-US" sz="1400" dirty="0">
              <a:latin typeface="Tahoma" charset="0"/>
            </a:endParaRPr>
          </a:p>
        </p:txBody>
      </p:sp>
      <p:sp>
        <p:nvSpPr>
          <p:cNvPr id="46082" name="Rectangle 1026"/>
          <p:cNvSpPr>
            <a:spLocks noGrp="1" noChangeArrowheads="1"/>
          </p:cNvSpPr>
          <p:nvPr>
            <p:ph type="title"/>
          </p:nvPr>
        </p:nvSpPr>
        <p:spPr>
          <a:xfrm>
            <a:off x="685800" y="76200"/>
            <a:ext cx="8077200" cy="1143000"/>
          </a:xfrm>
        </p:spPr>
        <p:txBody>
          <a:bodyPr/>
          <a:lstStyle/>
          <a:p>
            <a:pPr algn="ctr" eaLnBrk="1" hangingPunct="1"/>
            <a:r>
              <a:rPr lang="en-US" dirty="0">
                <a:latin typeface="Arial" charset="0"/>
                <a:ea typeface="ＭＳ Ｐゴシック" charset="0"/>
                <a:cs typeface="ＭＳ Ｐゴシック" charset="0"/>
              </a:rPr>
              <a:t>GX-</a:t>
            </a:r>
            <a:r>
              <a:rPr lang="en-US" dirty="0" smtClean="0">
                <a:latin typeface="Arial" charset="0"/>
                <a:ea typeface="ＭＳ Ｐゴシック" charset="0"/>
                <a:cs typeface="ＭＳ Ｐゴシック" charset="0"/>
              </a:rPr>
              <a:t>2012 Parts List</a:t>
            </a:r>
            <a:endParaRPr lang="en-US" dirty="0">
              <a:latin typeface="Arial" charset="0"/>
              <a:ea typeface="ＭＳ Ｐゴシック" charset="0"/>
              <a:cs typeface="ＭＳ Ｐゴシック" charset="0"/>
            </a:endParaRPr>
          </a:p>
        </p:txBody>
      </p:sp>
      <p:sp>
        <p:nvSpPr>
          <p:cNvPr id="3" name="Rectangle 2"/>
          <p:cNvSpPr/>
          <p:nvPr/>
        </p:nvSpPr>
        <p:spPr>
          <a:xfrm>
            <a:off x="5029200" y="1219200"/>
            <a:ext cx="4114800" cy="5693865"/>
          </a:xfrm>
          <a:prstGeom prst="rect">
            <a:avLst/>
          </a:prstGeom>
        </p:spPr>
        <p:txBody>
          <a:bodyPr wrap="square">
            <a:spAutoFit/>
          </a:bodyPr>
          <a:lstStyle/>
          <a:p>
            <a:r>
              <a:rPr lang="en-US" sz="1400" dirty="0" smtClean="0">
                <a:latin typeface="Arial"/>
                <a:cs typeface="Arial"/>
              </a:rPr>
              <a:t>1. 17</a:t>
            </a:r>
            <a:r>
              <a:rPr lang="en-US" sz="1400" dirty="0">
                <a:latin typeface="Arial"/>
                <a:cs typeface="Arial"/>
              </a:rPr>
              <a:t>-</a:t>
            </a:r>
            <a:r>
              <a:rPr lang="en-US" sz="1400" dirty="0" smtClean="0">
                <a:latin typeface="Arial"/>
                <a:cs typeface="Arial"/>
              </a:rPr>
              <a:t>1001RK Tapered </a:t>
            </a:r>
            <a:r>
              <a:rPr lang="en-US" sz="1400" dirty="0">
                <a:latin typeface="Arial"/>
                <a:cs typeface="Arial"/>
              </a:rPr>
              <a:t>rubber inlet </a:t>
            </a:r>
            <a:r>
              <a:rPr lang="en-US" sz="1400" dirty="0" smtClean="0">
                <a:latin typeface="Arial"/>
                <a:cs typeface="Arial"/>
              </a:rPr>
              <a:t>nozzle</a:t>
            </a:r>
            <a:endParaRPr lang="en-US" sz="1400" dirty="0">
              <a:latin typeface="Arial"/>
              <a:cs typeface="Arial"/>
            </a:endParaRPr>
          </a:p>
          <a:p>
            <a:r>
              <a:rPr lang="en-US" sz="1400" dirty="0" smtClean="0">
                <a:latin typeface="Arial"/>
                <a:cs typeface="Arial"/>
              </a:rPr>
              <a:t>2. 21</a:t>
            </a:r>
            <a:r>
              <a:rPr lang="en-US" sz="1400" dirty="0">
                <a:latin typeface="Arial"/>
                <a:cs typeface="Arial"/>
              </a:rPr>
              <a:t>-</a:t>
            </a:r>
            <a:r>
              <a:rPr lang="en-US" sz="1400" dirty="0" smtClean="0">
                <a:latin typeface="Arial"/>
                <a:cs typeface="Arial"/>
              </a:rPr>
              <a:t>1833RK Filter </a:t>
            </a:r>
            <a:r>
              <a:rPr lang="en-US" sz="1400" dirty="0">
                <a:latin typeface="Arial"/>
                <a:cs typeface="Arial"/>
              </a:rPr>
              <a:t>holder, clear </a:t>
            </a:r>
            <a:r>
              <a:rPr lang="en-US" sz="1400" dirty="0" smtClean="0">
                <a:latin typeface="Arial"/>
                <a:cs typeface="Arial"/>
              </a:rPr>
              <a:t>plastic</a:t>
            </a:r>
          </a:p>
          <a:p>
            <a:r>
              <a:rPr lang="en-US" sz="1400" dirty="0" smtClean="0">
                <a:latin typeface="Arial"/>
                <a:cs typeface="Arial"/>
              </a:rPr>
              <a:t>3. 33</a:t>
            </a:r>
            <a:r>
              <a:rPr lang="en-US" sz="1400" dirty="0">
                <a:latin typeface="Arial"/>
                <a:cs typeface="Arial"/>
              </a:rPr>
              <a:t>-</a:t>
            </a:r>
            <a:r>
              <a:rPr lang="en-US" sz="1400" dirty="0" smtClean="0">
                <a:latin typeface="Arial"/>
                <a:cs typeface="Arial"/>
              </a:rPr>
              <a:t>1031RK Cotton </a:t>
            </a:r>
            <a:r>
              <a:rPr lang="en-US" sz="1400" dirty="0">
                <a:latin typeface="Arial"/>
                <a:cs typeface="Arial"/>
              </a:rPr>
              <a:t>balls, filters for probe, </a:t>
            </a:r>
          </a:p>
          <a:p>
            <a:r>
              <a:rPr lang="en-US" sz="1400" dirty="0" smtClean="0">
                <a:latin typeface="Arial"/>
                <a:cs typeface="Arial"/>
              </a:rPr>
              <a:t>4. 33</a:t>
            </a:r>
            <a:r>
              <a:rPr lang="en-US" sz="1400" dirty="0">
                <a:latin typeface="Arial"/>
                <a:cs typeface="Arial"/>
              </a:rPr>
              <a:t>-</a:t>
            </a:r>
            <a:r>
              <a:rPr lang="en-US" sz="1400" dirty="0" smtClean="0">
                <a:latin typeface="Arial"/>
                <a:cs typeface="Arial"/>
              </a:rPr>
              <a:t>0159RK Teflon </a:t>
            </a:r>
            <a:r>
              <a:rPr lang="en-US" sz="1400" dirty="0">
                <a:latin typeface="Arial"/>
                <a:cs typeface="Arial"/>
              </a:rPr>
              <a:t>filter disc, 10 </a:t>
            </a:r>
            <a:r>
              <a:rPr lang="en-US" sz="1400" dirty="0" smtClean="0">
                <a:latin typeface="Arial"/>
                <a:cs typeface="Arial"/>
              </a:rPr>
              <a:t>pieces</a:t>
            </a:r>
            <a:endParaRPr lang="en-US" sz="1400" dirty="0">
              <a:latin typeface="Arial"/>
              <a:cs typeface="Arial"/>
            </a:endParaRPr>
          </a:p>
          <a:p>
            <a:r>
              <a:rPr lang="en-US" sz="1400" dirty="0" smtClean="0">
                <a:latin typeface="Arial"/>
                <a:cs typeface="Arial"/>
              </a:rPr>
              <a:t>5. 33</a:t>
            </a:r>
            <a:r>
              <a:rPr lang="en-US" sz="1400" dirty="0">
                <a:latin typeface="Arial"/>
                <a:cs typeface="Arial"/>
              </a:rPr>
              <a:t>-</a:t>
            </a:r>
            <a:r>
              <a:rPr lang="en-US" sz="1400" dirty="0" smtClean="0">
                <a:latin typeface="Arial"/>
                <a:cs typeface="Arial"/>
              </a:rPr>
              <a:t>1112RK Wire </a:t>
            </a:r>
            <a:r>
              <a:rPr lang="en-US" sz="1400" dirty="0">
                <a:latin typeface="Arial"/>
                <a:cs typeface="Arial"/>
              </a:rPr>
              <a:t>mesh disk filter, </a:t>
            </a:r>
            <a:r>
              <a:rPr lang="en-US" sz="1400" dirty="0" smtClean="0">
                <a:latin typeface="Arial"/>
                <a:cs typeface="Arial"/>
              </a:rPr>
              <a:t>10 </a:t>
            </a:r>
            <a:r>
              <a:rPr lang="en-US" sz="1400" dirty="0">
                <a:latin typeface="Arial"/>
                <a:cs typeface="Arial"/>
              </a:rPr>
              <a:t>pack</a:t>
            </a:r>
          </a:p>
          <a:p>
            <a:r>
              <a:rPr lang="en-US" sz="1400" dirty="0" smtClean="0">
                <a:latin typeface="Arial"/>
                <a:cs typeface="Arial"/>
              </a:rPr>
              <a:t>6. 21</a:t>
            </a:r>
            <a:r>
              <a:rPr lang="en-US" sz="1400" dirty="0">
                <a:latin typeface="Arial"/>
                <a:cs typeface="Arial"/>
              </a:rPr>
              <a:t>-</a:t>
            </a:r>
            <a:r>
              <a:rPr lang="en-US" sz="1400" dirty="0" smtClean="0">
                <a:latin typeface="Arial"/>
                <a:cs typeface="Arial"/>
              </a:rPr>
              <a:t>1890RK Top </a:t>
            </a:r>
            <a:r>
              <a:rPr lang="en-US" sz="1400" dirty="0">
                <a:latin typeface="Arial"/>
                <a:cs typeface="Arial"/>
              </a:rPr>
              <a:t>cover </a:t>
            </a:r>
            <a:r>
              <a:rPr lang="en-US" sz="1400" dirty="0" smtClean="0">
                <a:latin typeface="Arial"/>
                <a:cs typeface="Arial"/>
              </a:rPr>
              <a:t>assembly</a:t>
            </a:r>
            <a:endParaRPr lang="en-US" sz="1400" dirty="0">
              <a:latin typeface="Arial"/>
              <a:cs typeface="Arial"/>
            </a:endParaRPr>
          </a:p>
          <a:p>
            <a:r>
              <a:rPr lang="en-US" sz="1400" dirty="0" smtClean="0">
                <a:latin typeface="Arial"/>
                <a:cs typeface="Arial"/>
              </a:rPr>
              <a:t>7. 30</a:t>
            </a:r>
            <a:r>
              <a:rPr lang="en-US" sz="1400" dirty="0">
                <a:latin typeface="Arial"/>
                <a:cs typeface="Arial"/>
              </a:rPr>
              <a:t>-</a:t>
            </a:r>
            <a:r>
              <a:rPr lang="en-US" sz="1400" dirty="0" smtClean="0">
                <a:latin typeface="Arial"/>
                <a:cs typeface="Arial"/>
              </a:rPr>
              <a:t>0022RK Pump </a:t>
            </a:r>
            <a:r>
              <a:rPr lang="en-US" sz="1400" dirty="0">
                <a:latin typeface="Arial"/>
                <a:cs typeface="Arial"/>
              </a:rPr>
              <a:t>replacement </a:t>
            </a:r>
            <a:endParaRPr lang="en-US" sz="1400" dirty="0" smtClean="0">
              <a:latin typeface="Arial"/>
              <a:cs typeface="Arial"/>
            </a:endParaRPr>
          </a:p>
          <a:p>
            <a:r>
              <a:rPr lang="en-US" sz="1400" dirty="0" smtClean="0">
                <a:latin typeface="Arial"/>
                <a:cs typeface="Arial"/>
              </a:rPr>
              <a:t>8. 21</a:t>
            </a:r>
            <a:r>
              <a:rPr lang="en-US" sz="1400" dirty="0">
                <a:latin typeface="Arial"/>
                <a:cs typeface="Arial"/>
              </a:rPr>
              <a:t>-</a:t>
            </a:r>
            <a:r>
              <a:rPr lang="en-US" sz="1400" dirty="0" smtClean="0">
                <a:latin typeface="Arial"/>
                <a:cs typeface="Arial"/>
              </a:rPr>
              <a:t>1889RK Main </a:t>
            </a:r>
            <a:r>
              <a:rPr lang="en-US" sz="1400" dirty="0">
                <a:latin typeface="Arial"/>
                <a:cs typeface="Arial"/>
              </a:rPr>
              <a:t>case </a:t>
            </a:r>
            <a:r>
              <a:rPr lang="en-US" sz="1400" dirty="0" smtClean="0">
                <a:latin typeface="Arial"/>
                <a:cs typeface="Arial"/>
              </a:rPr>
              <a:t>assembly</a:t>
            </a:r>
            <a:endParaRPr lang="en-US" sz="1400" dirty="0">
              <a:latin typeface="Arial"/>
              <a:cs typeface="Arial"/>
            </a:endParaRPr>
          </a:p>
          <a:p>
            <a:r>
              <a:rPr lang="en-US" sz="1400" dirty="0" smtClean="0">
                <a:latin typeface="Arial"/>
                <a:cs typeface="Arial"/>
              </a:rPr>
              <a:t>9. 07</a:t>
            </a:r>
            <a:r>
              <a:rPr lang="en-US" sz="1400" dirty="0">
                <a:latin typeface="Arial"/>
                <a:cs typeface="Arial"/>
              </a:rPr>
              <a:t>-</a:t>
            </a:r>
            <a:r>
              <a:rPr lang="en-US" sz="1400" dirty="0" smtClean="0">
                <a:latin typeface="Arial"/>
                <a:cs typeface="Arial"/>
              </a:rPr>
              <a:t>6024RK Battery </a:t>
            </a:r>
            <a:r>
              <a:rPr lang="en-US" sz="1400" dirty="0">
                <a:latin typeface="Arial"/>
                <a:cs typeface="Arial"/>
              </a:rPr>
              <a:t>pack </a:t>
            </a:r>
            <a:r>
              <a:rPr lang="en-US" sz="1400" dirty="0" smtClean="0">
                <a:latin typeface="Arial"/>
                <a:cs typeface="Arial"/>
              </a:rPr>
              <a:t>gasket</a:t>
            </a:r>
            <a:endParaRPr lang="en-US" sz="1400" dirty="0">
              <a:latin typeface="Arial"/>
              <a:cs typeface="Arial"/>
            </a:endParaRPr>
          </a:p>
          <a:p>
            <a:r>
              <a:rPr lang="en-US" sz="1400" dirty="0" smtClean="0">
                <a:latin typeface="Arial"/>
                <a:cs typeface="Arial"/>
              </a:rPr>
              <a:t>10. 07</a:t>
            </a:r>
            <a:r>
              <a:rPr lang="en-US" sz="1400" dirty="0">
                <a:latin typeface="Arial"/>
                <a:cs typeface="Arial"/>
              </a:rPr>
              <a:t>-</a:t>
            </a:r>
            <a:r>
              <a:rPr lang="en-US" sz="1400" dirty="0" smtClean="0">
                <a:latin typeface="Arial"/>
                <a:cs typeface="Arial"/>
              </a:rPr>
              <a:t>6025RK Main </a:t>
            </a:r>
            <a:r>
              <a:rPr lang="en-US" sz="1400" dirty="0">
                <a:latin typeface="Arial"/>
                <a:cs typeface="Arial"/>
              </a:rPr>
              <a:t>case </a:t>
            </a:r>
            <a:r>
              <a:rPr lang="en-US" sz="1400" dirty="0" smtClean="0">
                <a:latin typeface="Arial"/>
                <a:cs typeface="Arial"/>
              </a:rPr>
              <a:t>gasket</a:t>
            </a:r>
            <a:endParaRPr lang="en-US" sz="1400" dirty="0">
              <a:latin typeface="Arial"/>
              <a:cs typeface="Arial"/>
            </a:endParaRPr>
          </a:p>
          <a:p>
            <a:r>
              <a:rPr lang="en-US" sz="1400" dirty="0" smtClean="0">
                <a:latin typeface="Arial"/>
                <a:cs typeface="Arial"/>
              </a:rPr>
              <a:t>11. 51</a:t>
            </a:r>
            <a:r>
              <a:rPr lang="en-US" sz="1400" dirty="0">
                <a:latin typeface="Arial"/>
                <a:cs typeface="Arial"/>
              </a:rPr>
              <a:t>-</a:t>
            </a:r>
            <a:r>
              <a:rPr lang="en-US" sz="1400" dirty="0" smtClean="0">
                <a:latin typeface="Arial"/>
                <a:cs typeface="Arial"/>
              </a:rPr>
              <a:t>1125RK LCD display</a:t>
            </a:r>
            <a:endParaRPr lang="en-US" sz="1400" dirty="0">
              <a:latin typeface="Arial"/>
              <a:cs typeface="Arial"/>
            </a:endParaRPr>
          </a:p>
          <a:p>
            <a:r>
              <a:rPr lang="en-US" sz="1400" dirty="0" smtClean="0">
                <a:latin typeface="Arial"/>
                <a:cs typeface="Arial"/>
              </a:rPr>
              <a:t>12. 57</a:t>
            </a:r>
            <a:r>
              <a:rPr lang="en-US" sz="1400" dirty="0">
                <a:latin typeface="Arial"/>
                <a:cs typeface="Arial"/>
              </a:rPr>
              <a:t>-</a:t>
            </a:r>
            <a:r>
              <a:rPr lang="en-US" sz="1400" dirty="0" smtClean="0">
                <a:latin typeface="Arial"/>
                <a:cs typeface="Arial"/>
              </a:rPr>
              <a:t>2043RK CPU </a:t>
            </a:r>
            <a:r>
              <a:rPr lang="en-US" sz="1400" dirty="0">
                <a:latin typeface="Arial"/>
                <a:cs typeface="Arial"/>
              </a:rPr>
              <a:t>PC board </a:t>
            </a:r>
            <a:r>
              <a:rPr lang="en-US" sz="1400" dirty="0" smtClean="0">
                <a:latin typeface="Arial"/>
                <a:cs typeface="Arial"/>
              </a:rPr>
              <a:t>assembly</a:t>
            </a:r>
            <a:endParaRPr lang="en-US" sz="1400" dirty="0">
              <a:latin typeface="Arial"/>
              <a:cs typeface="Arial"/>
            </a:endParaRPr>
          </a:p>
          <a:p>
            <a:r>
              <a:rPr lang="en-US" sz="1400" dirty="0">
                <a:latin typeface="Arial"/>
                <a:cs typeface="Arial"/>
              </a:rPr>
              <a:t>13</a:t>
            </a:r>
            <a:r>
              <a:rPr lang="en-US" sz="1400" dirty="0" smtClean="0">
                <a:latin typeface="Arial"/>
                <a:cs typeface="Arial"/>
              </a:rPr>
              <a:t>. 49</a:t>
            </a:r>
            <a:r>
              <a:rPr lang="en-US" sz="1400" dirty="0">
                <a:latin typeface="Arial"/>
                <a:cs typeface="Arial"/>
              </a:rPr>
              <a:t>-</a:t>
            </a:r>
            <a:r>
              <a:rPr lang="en-US" sz="1400" dirty="0" smtClean="0">
                <a:latin typeface="Arial"/>
                <a:cs typeface="Arial"/>
              </a:rPr>
              <a:t>1406RK Battery</a:t>
            </a:r>
            <a:r>
              <a:rPr lang="en-US" sz="1400" dirty="0">
                <a:latin typeface="Arial"/>
                <a:cs typeface="Arial"/>
              </a:rPr>
              <a:t>, </a:t>
            </a:r>
            <a:r>
              <a:rPr lang="en-US" sz="1400" dirty="0" smtClean="0">
                <a:latin typeface="Arial"/>
                <a:cs typeface="Arial"/>
              </a:rPr>
              <a:t>lithium</a:t>
            </a:r>
            <a:endParaRPr lang="en-US" sz="1400" dirty="0">
              <a:latin typeface="Arial"/>
              <a:cs typeface="Arial"/>
            </a:endParaRPr>
          </a:p>
          <a:p>
            <a:r>
              <a:rPr lang="en-US" sz="1400" dirty="0" smtClean="0">
                <a:latin typeface="Arial"/>
                <a:cs typeface="Arial"/>
              </a:rPr>
              <a:t>14. 30</a:t>
            </a:r>
            <a:r>
              <a:rPr lang="en-US" sz="1400" dirty="0">
                <a:latin typeface="Arial"/>
                <a:cs typeface="Arial"/>
              </a:rPr>
              <a:t>-</a:t>
            </a:r>
            <a:r>
              <a:rPr lang="en-US" sz="1400" dirty="0" smtClean="0">
                <a:latin typeface="Arial"/>
                <a:cs typeface="Arial"/>
              </a:rPr>
              <a:t>1053RK Vibration motor</a:t>
            </a:r>
          </a:p>
          <a:p>
            <a:r>
              <a:rPr lang="en-US" sz="1400" dirty="0" smtClean="0">
                <a:latin typeface="Arial"/>
                <a:cs typeface="Arial"/>
              </a:rPr>
              <a:t>15. 10</a:t>
            </a:r>
            <a:r>
              <a:rPr lang="en-US" sz="1400" dirty="0">
                <a:latin typeface="Arial"/>
                <a:cs typeface="Arial"/>
              </a:rPr>
              <a:t>-</a:t>
            </a:r>
            <a:r>
              <a:rPr lang="en-US" sz="1400" dirty="0" smtClean="0">
                <a:latin typeface="Arial"/>
                <a:cs typeface="Arial"/>
              </a:rPr>
              <a:t>1090RK Tap </a:t>
            </a:r>
            <a:r>
              <a:rPr lang="en-US" sz="1400" dirty="0">
                <a:latin typeface="Arial"/>
                <a:cs typeface="Arial"/>
              </a:rPr>
              <a:t>tight screw M2x4.5 </a:t>
            </a:r>
            <a:r>
              <a:rPr lang="en-US" sz="1400" dirty="0" smtClean="0">
                <a:latin typeface="Arial"/>
                <a:cs typeface="Arial"/>
              </a:rPr>
              <a:t>mm</a:t>
            </a:r>
          </a:p>
          <a:p>
            <a:r>
              <a:rPr lang="en-US" sz="1400" dirty="0" smtClean="0">
                <a:latin typeface="Arial"/>
                <a:cs typeface="Arial"/>
              </a:rPr>
              <a:t>16. 57</a:t>
            </a:r>
            <a:r>
              <a:rPr lang="en-US" sz="1400" dirty="0">
                <a:latin typeface="Arial"/>
                <a:cs typeface="Arial"/>
              </a:rPr>
              <a:t>-</a:t>
            </a:r>
            <a:r>
              <a:rPr lang="en-US" sz="1400" dirty="0" smtClean="0">
                <a:latin typeface="Arial"/>
                <a:cs typeface="Arial"/>
              </a:rPr>
              <a:t>2041RK Sensor </a:t>
            </a:r>
            <a:r>
              <a:rPr lang="en-US" sz="1400" dirty="0">
                <a:latin typeface="Arial"/>
                <a:cs typeface="Arial"/>
              </a:rPr>
              <a:t>PC board </a:t>
            </a:r>
            <a:r>
              <a:rPr lang="en-US" sz="1400" dirty="0" smtClean="0">
                <a:latin typeface="Arial"/>
                <a:cs typeface="Arial"/>
              </a:rPr>
              <a:t>assembly</a:t>
            </a:r>
            <a:endParaRPr lang="en-US" sz="1400" dirty="0">
              <a:latin typeface="Arial"/>
              <a:cs typeface="Arial"/>
            </a:endParaRPr>
          </a:p>
          <a:p>
            <a:r>
              <a:rPr lang="en-US" sz="1400" dirty="0" smtClean="0">
                <a:latin typeface="Arial"/>
                <a:cs typeface="Arial"/>
              </a:rPr>
              <a:t>17. 07</a:t>
            </a:r>
            <a:r>
              <a:rPr lang="en-US" sz="1400" dirty="0">
                <a:latin typeface="Arial"/>
                <a:cs typeface="Arial"/>
              </a:rPr>
              <a:t>-</a:t>
            </a:r>
            <a:r>
              <a:rPr lang="en-US" sz="1400" dirty="0" smtClean="0">
                <a:latin typeface="Arial"/>
                <a:cs typeface="Arial"/>
              </a:rPr>
              <a:t>6026RK Sensor gasket</a:t>
            </a:r>
            <a:endParaRPr lang="en-US" sz="1400" dirty="0">
              <a:latin typeface="Arial"/>
              <a:cs typeface="Arial"/>
            </a:endParaRPr>
          </a:p>
          <a:p>
            <a:r>
              <a:rPr lang="en-US" sz="1400" dirty="0" smtClean="0">
                <a:latin typeface="Arial"/>
                <a:cs typeface="Arial"/>
              </a:rPr>
              <a:t>18. 33</a:t>
            </a:r>
            <a:r>
              <a:rPr lang="en-US" sz="1400" dirty="0">
                <a:latin typeface="Arial"/>
                <a:cs typeface="Arial"/>
              </a:rPr>
              <a:t>-</a:t>
            </a:r>
            <a:r>
              <a:rPr lang="en-US" sz="1400" dirty="0" smtClean="0">
                <a:latin typeface="Arial"/>
                <a:cs typeface="Arial"/>
              </a:rPr>
              <a:t>7114RK Filter </a:t>
            </a:r>
            <a:r>
              <a:rPr lang="en-US" sz="1400" dirty="0">
                <a:latin typeface="Arial"/>
                <a:cs typeface="Arial"/>
              </a:rPr>
              <a:t>disk, H2S scrubber, 5 </a:t>
            </a:r>
            <a:r>
              <a:rPr lang="en-US" sz="1400" dirty="0" smtClean="0">
                <a:latin typeface="Arial"/>
                <a:cs typeface="Arial"/>
              </a:rPr>
              <a:t>pack</a:t>
            </a:r>
            <a:endParaRPr lang="en-US" sz="1400" dirty="0">
              <a:latin typeface="Arial"/>
              <a:cs typeface="Arial"/>
            </a:endParaRPr>
          </a:p>
          <a:p>
            <a:r>
              <a:rPr lang="en-US" sz="1400" dirty="0" smtClean="0">
                <a:latin typeface="Arial"/>
                <a:cs typeface="Arial"/>
              </a:rPr>
              <a:t>19. 33</a:t>
            </a:r>
            <a:r>
              <a:rPr lang="en-US" sz="1400" dirty="0">
                <a:latin typeface="Arial"/>
                <a:cs typeface="Arial"/>
              </a:rPr>
              <a:t>-</a:t>
            </a:r>
            <a:r>
              <a:rPr lang="en-US" sz="1400" dirty="0" smtClean="0">
                <a:latin typeface="Arial"/>
                <a:cs typeface="Arial"/>
              </a:rPr>
              <a:t>7102RK Filter</a:t>
            </a:r>
            <a:r>
              <a:rPr lang="en-US" sz="1400" dirty="0">
                <a:latin typeface="Arial"/>
                <a:cs typeface="Arial"/>
              </a:rPr>
              <a:t>, charcoal, for CO </a:t>
            </a:r>
            <a:r>
              <a:rPr lang="en-US" sz="1400" dirty="0" smtClean="0">
                <a:latin typeface="Arial"/>
                <a:cs typeface="Arial"/>
              </a:rPr>
              <a:t>sensor</a:t>
            </a:r>
            <a:endParaRPr lang="en-US" sz="1400" dirty="0">
              <a:latin typeface="Arial"/>
              <a:cs typeface="Arial"/>
            </a:endParaRPr>
          </a:p>
          <a:p>
            <a:r>
              <a:rPr lang="en-US" sz="1400" dirty="0" smtClean="0">
                <a:latin typeface="Arial"/>
                <a:cs typeface="Arial"/>
              </a:rPr>
              <a:t>20. 21</a:t>
            </a:r>
            <a:r>
              <a:rPr lang="en-US" sz="1400" dirty="0">
                <a:latin typeface="Arial"/>
                <a:cs typeface="Arial"/>
              </a:rPr>
              <a:t>-</a:t>
            </a:r>
            <a:r>
              <a:rPr lang="en-US" sz="1400" dirty="0" smtClean="0">
                <a:latin typeface="Arial"/>
                <a:cs typeface="Arial"/>
              </a:rPr>
              <a:t>1892RK Sensor </a:t>
            </a:r>
            <a:r>
              <a:rPr lang="en-US" sz="1400" dirty="0">
                <a:latin typeface="Arial"/>
                <a:cs typeface="Arial"/>
              </a:rPr>
              <a:t>cap </a:t>
            </a:r>
            <a:r>
              <a:rPr lang="en-US" sz="1400" dirty="0" smtClean="0">
                <a:latin typeface="Arial"/>
                <a:cs typeface="Arial"/>
              </a:rPr>
              <a:t>assembly</a:t>
            </a:r>
            <a:endParaRPr lang="en-US" sz="1400" dirty="0">
              <a:latin typeface="Arial"/>
              <a:cs typeface="Arial"/>
            </a:endParaRPr>
          </a:p>
          <a:p>
            <a:r>
              <a:rPr lang="en-US" sz="1400" dirty="0" smtClean="0">
                <a:latin typeface="Arial"/>
                <a:cs typeface="Arial"/>
              </a:rPr>
              <a:t>21. 13</a:t>
            </a:r>
            <a:r>
              <a:rPr lang="en-US" sz="1400" dirty="0">
                <a:latin typeface="Arial"/>
                <a:cs typeface="Arial"/>
              </a:rPr>
              <a:t>-</a:t>
            </a:r>
            <a:r>
              <a:rPr lang="en-US" sz="1400" dirty="0" smtClean="0">
                <a:latin typeface="Arial"/>
                <a:cs typeface="Arial"/>
              </a:rPr>
              <a:t>0118RK Belt clip</a:t>
            </a:r>
            <a:endParaRPr lang="en-US" sz="1400" dirty="0">
              <a:latin typeface="Arial"/>
              <a:cs typeface="Arial"/>
            </a:endParaRPr>
          </a:p>
          <a:p>
            <a:r>
              <a:rPr lang="en-US" sz="1400" dirty="0">
                <a:latin typeface="Arial"/>
                <a:cs typeface="Arial"/>
              </a:rPr>
              <a:t>22</a:t>
            </a:r>
            <a:r>
              <a:rPr lang="en-US" sz="1400" dirty="0" smtClean="0">
                <a:latin typeface="Arial"/>
                <a:cs typeface="Arial"/>
              </a:rPr>
              <a:t>. 49</a:t>
            </a:r>
            <a:r>
              <a:rPr lang="en-US" sz="1400" dirty="0">
                <a:latin typeface="Arial"/>
                <a:cs typeface="Arial"/>
              </a:rPr>
              <a:t>-</a:t>
            </a:r>
            <a:r>
              <a:rPr lang="en-US" sz="1400" dirty="0" smtClean="0">
                <a:latin typeface="Arial"/>
                <a:cs typeface="Arial"/>
              </a:rPr>
              <a:t>1615RK Batter </a:t>
            </a:r>
            <a:r>
              <a:rPr lang="en-US" sz="1400" dirty="0">
                <a:latin typeface="Arial"/>
                <a:cs typeface="Arial"/>
              </a:rPr>
              <a:t>pack, lithium </a:t>
            </a:r>
            <a:r>
              <a:rPr lang="en-US" sz="1400" dirty="0" smtClean="0">
                <a:latin typeface="Arial"/>
                <a:cs typeface="Arial"/>
              </a:rPr>
              <a:t>ion</a:t>
            </a:r>
            <a:endParaRPr lang="en-US" sz="1400" dirty="0">
              <a:latin typeface="Arial"/>
              <a:cs typeface="Arial"/>
            </a:endParaRPr>
          </a:p>
          <a:p>
            <a:r>
              <a:rPr lang="en-US" sz="1400" dirty="0">
                <a:latin typeface="Arial"/>
                <a:cs typeface="Arial"/>
              </a:rPr>
              <a:t>23</a:t>
            </a:r>
            <a:r>
              <a:rPr lang="en-US" sz="1400" dirty="0" smtClean="0">
                <a:latin typeface="Arial"/>
                <a:cs typeface="Arial"/>
              </a:rPr>
              <a:t>. 49</a:t>
            </a:r>
            <a:r>
              <a:rPr lang="en-US" sz="1400" dirty="0">
                <a:latin typeface="Arial"/>
                <a:cs typeface="Arial"/>
              </a:rPr>
              <a:t>-1616RK-</a:t>
            </a:r>
            <a:r>
              <a:rPr lang="en-US" sz="1400" dirty="0" smtClean="0">
                <a:latin typeface="Arial"/>
                <a:cs typeface="Arial"/>
              </a:rPr>
              <a:t>01 Alkaline </a:t>
            </a:r>
            <a:r>
              <a:rPr lang="en-US" sz="1400" dirty="0">
                <a:latin typeface="Arial"/>
                <a:cs typeface="Arial"/>
              </a:rPr>
              <a:t>Battery pack </a:t>
            </a:r>
            <a:r>
              <a:rPr lang="en-US" sz="1400" dirty="0" smtClean="0">
                <a:latin typeface="Arial"/>
                <a:cs typeface="Arial"/>
              </a:rPr>
              <a:t>w/cover </a:t>
            </a:r>
          </a:p>
          <a:p>
            <a:r>
              <a:rPr lang="en-US" sz="1400" dirty="0" smtClean="0">
                <a:latin typeface="Arial"/>
                <a:cs typeface="Arial"/>
              </a:rPr>
              <a:t>24. 49</a:t>
            </a:r>
            <a:r>
              <a:rPr lang="en-US" sz="1400" dirty="0">
                <a:latin typeface="Arial"/>
                <a:cs typeface="Arial"/>
              </a:rPr>
              <a:t>-1616RK-</a:t>
            </a:r>
            <a:r>
              <a:rPr lang="en-US" sz="1400" dirty="0" smtClean="0">
                <a:latin typeface="Arial"/>
                <a:cs typeface="Arial"/>
              </a:rPr>
              <a:t>02 Alkaline Battery </a:t>
            </a:r>
            <a:r>
              <a:rPr lang="en-US" sz="1400" dirty="0">
                <a:latin typeface="Arial"/>
                <a:cs typeface="Arial"/>
              </a:rPr>
              <a:t>pack without cover with </a:t>
            </a:r>
            <a:r>
              <a:rPr lang="en-US" sz="1400" dirty="0" smtClean="0">
                <a:latin typeface="Arial"/>
                <a:cs typeface="Arial"/>
              </a:rPr>
              <a:t>gasket</a:t>
            </a:r>
          </a:p>
        </p:txBody>
      </p:sp>
      <p:pic>
        <p:nvPicPr>
          <p:cNvPr id="4" name="Picture 3" descr="GX-2012-Spare-Parts-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80071"/>
            <a:ext cx="4495800" cy="5467864"/>
          </a:xfrm>
          <a:prstGeom prst="rect">
            <a:avLst/>
          </a:prstGeom>
        </p:spPr>
      </p:pic>
    </p:spTree>
    <p:extLst>
      <p:ext uri="{BB962C8B-B14F-4D97-AF65-F5344CB8AC3E}">
        <p14:creationId xmlns:p14="http://schemas.microsoft.com/office/powerpoint/2010/main" val="2251973654"/>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74F3030F-0D6E-594D-97CE-647FAFF6D3CA}" type="slidenum">
              <a:rPr lang="en-US" sz="1400">
                <a:latin typeface="Tahoma" charset="0"/>
              </a:rPr>
              <a:pPr/>
              <a:t>9</a:t>
            </a:fld>
            <a:endParaRPr lang="en-US" sz="1400" dirty="0">
              <a:latin typeface="Tahoma" charset="0"/>
            </a:endParaRPr>
          </a:p>
        </p:txBody>
      </p:sp>
      <p:sp>
        <p:nvSpPr>
          <p:cNvPr id="46082" name="Rectangle 1026"/>
          <p:cNvSpPr>
            <a:spLocks noGrp="1" noChangeArrowheads="1"/>
          </p:cNvSpPr>
          <p:nvPr>
            <p:ph type="title"/>
          </p:nvPr>
        </p:nvSpPr>
        <p:spPr>
          <a:xfrm>
            <a:off x="685800" y="76200"/>
            <a:ext cx="8077200" cy="1143000"/>
          </a:xfrm>
        </p:spPr>
        <p:txBody>
          <a:bodyPr/>
          <a:lstStyle/>
          <a:p>
            <a:pPr algn="ctr" eaLnBrk="1" hangingPunct="1"/>
            <a:r>
              <a:rPr lang="en-US" dirty="0">
                <a:latin typeface="Arial" charset="0"/>
                <a:ea typeface="ＭＳ Ｐゴシック" charset="0"/>
                <a:cs typeface="ＭＳ Ｐゴシック" charset="0"/>
              </a:rPr>
              <a:t>GX-</a:t>
            </a:r>
            <a:r>
              <a:rPr lang="en-US" dirty="0" smtClean="0">
                <a:latin typeface="Arial" charset="0"/>
                <a:ea typeface="ＭＳ Ｐゴシック" charset="0"/>
                <a:cs typeface="ＭＳ Ｐゴシック" charset="0"/>
              </a:rPr>
              <a:t>2012 Parts List</a:t>
            </a:r>
            <a:endParaRPr lang="en-US" dirty="0">
              <a:latin typeface="Arial" charset="0"/>
              <a:ea typeface="ＭＳ Ｐゴシック" charset="0"/>
              <a:cs typeface="ＭＳ Ｐゴシック" charset="0"/>
            </a:endParaRPr>
          </a:p>
        </p:txBody>
      </p:sp>
      <p:sp>
        <p:nvSpPr>
          <p:cNvPr id="3" name="Rectangle 2"/>
          <p:cNvSpPr/>
          <p:nvPr/>
        </p:nvSpPr>
        <p:spPr>
          <a:xfrm>
            <a:off x="5029200" y="1219200"/>
            <a:ext cx="3962400" cy="3108544"/>
          </a:xfrm>
          <a:prstGeom prst="rect">
            <a:avLst/>
          </a:prstGeom>
        </p:spPr>
        <p:txBody>
          <a:bodyPr wrap="square">
            <a:spAutoFit/>
          </a:bodyPr>
          <a:lstStyle/>
          <a:p>
            <a:r>
              <a:rPr lang="en-US" sz="1400" dirty="0" smtClean="0">
                <a:latin typeface="Arial"/>
                <a:cs typeface="Arial"/>
              </a:rPr>
              <a:t>25.13</a:t>
            </a:r>
            <a:r>
              <a:rPr lang="en-US" sz="1400" dirty="0">
                <a:latin typeface="Arial"/>
                <a:cs typeface="Arial"/>
              </a:rPr>
              <a:t>-</a:t>
            </a:r>
            <a:r>
              <a:rPr lang="en-US" sz="1400" dirty="0" smtClean="0">
                <a:latin typeface="Arial"/>
                <a:cs typeface="Arial"/>
              </a:rPr>
              <a:t>0112RK Wrist strap </a:t>
            </a:r>
            <a:endParaRPr lang="en-US" sz="1400" dirty="0">
              <a:latin typeface="Arial"/>
              <a:cs typeface="Arial"/>
            </a:endParaRPr>
          </a:p>
          <a:p>
            <a:r>
              <a:rPr lang="en-US" sz="1400" dirty="0" smtClean="0">
                <a:latin typeface="Arial"/>
                <a:cs typeface="Arial"/>
              </a:rPr>
              <a:t>26. 10</a:t>
            </a:r>
            <a:r>
              <a:rPr lang="en-US" sz="1400" dirty="0">
                <a:latin typeface="Arial"/>
                <a:cs typeface="Arial"/>
              </a:rPr>
              <a:t>-</a:t>
            </a:r>
            <a:r>
              <a:rPr lang="en-US" sz="1400" dirty="0" smtClean="0">
                <a:latin typeface="Arial"/>
                <a:cs typeface="Arial"/>
              </a:rPr>
              <a:t>1108RK Screw </a:t>
            </a:r>
            <a:r>
              <a:rPr lang="en-US" sz="1400" dirty="0">
                <a:latin typeface="Arial"/>
                <a:cs typeface="Arial"/>
              </a:rPr>
              <a:t>M2 x 16</a:t>
            </a:r>
          </a:p>
          <a:p>
            <a:r>
              <a:rPr lang="en-US" sz="1400" dirty="0">
                <a:latin typeface="Arial"/>
                <a:cs typeface="Arial"/>
              </a:rPr>
              <a:t>27</a:t>
            </a:r>
            <a:r>
              <a:rPr lang="en-US" sz="1400" dirty="0" smtClean="0">
                <a:latin typeface="Arial"/>
                <a:cs typeface="Arial"/>
              </a:rPr>
              <a:t>. 10</a:t>
            </a:r>
            <a:r>
              <a:rPr lang="en-US" sz="1400" dirty="0">
                <a:latin typeface="Arial"/>
                <a:cs typeface="Arial"/>
              </a:rPr>
              <a:t>-</a:t>
            </a:r>
            <a:r>
              <a:rPr lang="en-US" sz="1400" dirty="0" smtClean="0">
                <a:latin typeface="Arial"/>
                <a:cs typeface="Arial"/>
              </a:rPr>
              <a:t>1093RK Screw </a:t>
            </a:r>
            <a:r>
              <a:rPr lang="en-US" sz="1400" dirty="0">
                <a:latin typeface="Arial"/>
                <a:cs typeface="Arial"/>
              </a:rPr>
              <a:t>M2 x 6 SUS304</a:t>
            </a:r>
          </a:p>
          <a:p>
            <a:r>
              <a:rPr lang="en-US" sz="1400" dirty="0">
                <a:latin typeface="Arial"/>
                <a:cs typeface="Arial"/>
              </a:rPr>
              <a:t>28</a:t>
            </a:r>
            <a:r>
              <a:rPr lang="en-US" sz="1400" dirty="0" smtClean="0">
                <a:latin typeface="Arial"/>
                <a:cs typeface="Arial"/>
              </a:rPr>
              <a:t>. 10</a:t>
            </a:r>
            <a:r>
              <a:rPr lang="en-US" sz="1400" dirty="0">
                <a:latin typeface="Arial"/>
                <a:cs typeface="Arial"/>
              </a:rPr>
              <a:t>-</a:t>
            </a:r>
            <a:r>
              <a:rPr lang="en-US" sz="1400" dirty="0" smtClean="0">
                <a:latin typeface="Arial"/>
                <a:cs typeface="Arial"/>
              </a:rPr>
              <a:t>1091RK Screw </a:t>
            </a:r>
            <a:r>
              <a:rPr lang="en-US" sz="1400" dirty="0">
                <a:latin typeface="Arial"/>
                <a:cs typeface="Arial"/>
              </a:rPr>
              <a:t>M2 x 5 SUS</a:t>
            </a:r>
          </a:p>
          <a:p>
            <a:r>
              <a:rPr lang="en-US" sz="1400" dirty="0">
                <a:latin typeface="Arial"/>
                <a:cs typeface="Arial"/>
              </a:rPr>
              <a:t>29</a:t>
            </a:r>
            <a:r>
              <a:rPr lang="en-US" sz="1400" dirty="0" smtClean="0">
                <a:latin typeface="Arial"/>
                <a:cs typeface="Arial"/>
              </a:rPr>
              <a:t>. 10</a:t>
            </a:r>
            <a:r>
              <a:rPr lang="en-US" sz="1400" dirty="0">
                <a:latin typeface="Arial"/>
                <a:cs typeface="Arial"/>
              </a:rPr>
              <a:t>-</a:t>
            </a:r>
            <a:r>
              <a:rPr lang="en-US" sz="1400" dirty="0" smtClean="0">
                <a:latin typeface="Arial"/>
                <a:cs typeface="Arial"/>
              </a:rPr>
              <a:t>1092RK Truss </a:t>
            </a:r>
            <a:r>
              <a:rPr lang="en-US" sz="1400" dirty="0">
                <a:latin typeface="Arial"/>
                <a:cs typeface="Arial"/>
              </a:rPr>
              <a:t>screw M2 x 5</a:t>
            </a:r>
          </a:p>
          <a:p>
            <a:r>
              <a:rPr lang="en-US" sz="1400" dirty="0">
                <a:latin typeface="Arial"/>
                <a:cs typeface="Arial"/>
              </a:rPr>
              <a:t>30</a:t>
            </a:r>
            <a:r>
              <a:rPr lang="en-US" sz="1400" dirty="0" smtClean="0">
                <a:latin typeface="Arial"/>
                <a:cs typeface="Arial"/>
              </a:rPr>
              <a:t>. OS</a:t>
            </a:r>
            <a:r>
              <a:rPr lang="en-US" sz="1400" dirty="0">
                <a:latin typeface="Arial"/>
                <a:cs typeface="Arial"/>
              </a:rPr>
              <a:t>-</a:t>
            </a:r>
            <a:r>
              <a:rPr lang="en-US" sz="1400" dirty="0" smtClean="0">
                <a:latin typeface="Arial"/>
                <a:cs typeface="Arial"/>
              </a:rPr>
              <a:t>BM2 O2 </a:t>
            </a:r>
            <a:r>
              <a:rPr lang="en-US" sz="1400" dirty="0">
                <a:latin typeface="Arial"/>
                <a:cs typeface="Arial"/>
              </a:rPr>
              <a:t>sensor OS-BM2</a:t>
            </a:r>
          </a:p>
          <a:p>
            <a:r>
              <a:rPr lang="en-US" sz="1400" dirty="0">
                <a:latin typeface="Arial"/>
                <a:cs typeface="Arial"/>
              </a:rPr>
              <a:t>31</a:t>
            </a:r>
            <a:r>
              <a:rPr lang="en-US" sz="1400" dirty="0" smtClean="0">
                <a:latin typeface="Arial"/>
                <a:cs typeface="Arial"/>
              </a:rPr>
              <a:t>. NC</a:t>
            </a:r>
            <a:r>
              <a:rPr lang="en-US" sz="1400" dirty="0">
                <a:latin typeface="Arial"/>
                <a:cs typeface="Arial"/>
              </a:rPr>
              <a:t>-</a:t>
            </a:r>
            <a:r>
              <a:rPr lang="en-US" sz="1400" dirty="0" smtClean="0">
                <a:latin typeface="Arial"/>
                <a:cs typeface="Arial"/>
              </a:rPr>
              <a:t>6264A LEL </a:t>
            </a:r>
            <a:r>
              <a:rPr lang="en-US" sz="1400" dirty="0">
                <a:latin typeface="Arial"/>
                <a:cs typeface="Arial"/>
              </a:rPr>
              <a:t>sensor NC-6264AS</a:t>
            </a:r>
          </a:p>
          <a:p>
            <a:r>
              <a:rPr lang="en-US" sz="1400" dirty="0">
                <a:latin typeface="Arial"/>
                <a:cs typeface="Arial"/>
              </a:rPr>
              <a:t>32</a:t>
            </a:r>
            <a:r>
              <a:rPr lang="en-US" sz="1400" dirty="0" smtClean="0">
                <a:latin typeface="Arial"/>
                <a:cs typeface="Arial"/>
              </a:rPr>
              <a:t>. ES</a:t>
            </a:r>
            <a:r>
              <a:rPr lang="en-US" sz="1400" dirty="0">
                <a:latin typeface="Arial"/>
                <a:cs typeface="Arial"/>
              </a:rPr>
              <a:t>-</a:t>
            </a:r>
            <a:r>
              <a:rPr lang="en-US" sz="1400" dirty="0" smtClean="0">
                <a:latin typeface="Arial"/>
                <a:cs typeface="Arial"/>
              </a:rPr>
              <a:t>1821 CO </a:t>
            </a:r>
            <a:r>
              <a:rPr lang="en-US" sz="1400" dirty="0">
                <a:latin typeface="Arial"/>
                <a:cs typeface="Arial"/>
              </a:rPr>
              <a:t>sensor ES-1821</a:t>
            </a:r>
          </a:p>
          <a:p>
            <a:r>
              <a:rPr lang="en-US" sz="1400" dirty="0">
                <a:latin typeface="Arial"/>
                <a:cs typeface="Arial"/>
              </a:rPr>
              <a:t>33</a:t>
            </a:r>
            <a:r>
              <a:rPr lang="en-US" sz="1400" dirty="0" smtClean="0">
                <a:latin typeface="Arial"/>
                <a:cs typeface="Arial"/>
              </a:rPr>
              <a:t>. ES</a:t>
            </a:r>
            <a:r>
              <a:rPr lang="en-US" sz="1400" dirty="0">
                <a:latin typeface="Arial"/>
                <a:cs typeface="Arial"/>
              </a:rPr>
              <a:t>-</a:t>
            </a:r>
            <a:r>
              <a:rPr lang="en-US" sz="1400" dirty="0" smtClean="0">
                <a:latin typeface="Arial"/>
                <a:cs typeface="Arial"/>
              </a:rPr>
              <a:t>1827I H2S </a:t>
            </a:r>
            <a:r>
              <a:rPr lang="en-US" sz="1400" dirty="0">
                <a:latin typeface="Arial"/>
                <a:cs typeface="Arial"/>
              </a:rPr>
              <a:t>sensor ES-1827I</a:t>
            </a:r>
          </a:p>
          <a:p>
            <a:r>
              <a:rPr lang="en-US" sz="1400" dirty="0">
                <a:latin typeface="Arial"/>
                <a:cs typeface="Arial"/>
              </a:rPr>
              <a:t>34</a:t>
            </a:r>
            <a:r>
              <a:rPr lang="en-US" sz="1400" dirty="0" smtClean="0">
                <a:latin typeface="Arial"/>
                <a:cs typeface="Arial"/>
              </a:rPr>
              <a:t>. TE</a:t>
            </a:r>
            <a:r>
              <a:rPr lang="en-US" sz="1400" dirty="0">
                <a:latin typeface="Arial"/>
                <a:cs typeface="Arial"/>
              </a:rPr>
              <a:t>-</a:t>
            </a:r>
            <a:r>
              <a:rPr lang="en-US" sz="1400" dirty="0" smtClean="0">
                <a:latin typeface="Arial"/>
                <a:cs typeface="Arial"/>
              </a:rPr>
              <a:t>7561 VOL </a:t>
            </a:r>
            <a:r>
              <a:rPr lang="en-US" sz="1400" dirty="0">
                <a:latin typeface="Arial"/>
                <a:cs typeface="Arial"/>
              </a:rPr>
              <a:t>sensor TE-7561</a:t>
            </a:r>
          </a:p>
          <a:p>
            <a:r>
              <a:rPr lang="en-US" sz="1400" dirty="0">
                <a:latin typeface="Arial"/>
                <a:cs typeface="Arial"/>
              </a:rPr>
              <a:t>35</a:t>
            </a:r>
            <a:r>
              <a:rPr lang="en-US" sz="1400" dirty="0" smtClean="0">
                <a:latin typeface="Arial"/>
                <a:cs typeface="Arial"/>
              </a:rPr>
              <a:t>. SH</a:t>
            </a:r>
            <a:r>
              <a:rPr lang="en-US" sz="1400" dirty="0">
                <a:latin typeface="Arial"/>
                <a:cs typeface="Arial"/>
              </a:rPr>
              <a:t>-</a:t>
            </a:r>
            <a:r>
              <a:rPr lang="en-US" sz="1400" dirty="0" smtClean="0">
                <a:latin typeface="Arial"/>
                <a:cs typeface="Arial"/>
              </a:rPr>
              <a:t>8641 PPM </a:t>
            </a:r>
            <a:r>
              <a:rPr lang="en-US" sz="1400" dirty="0">
                <a:latin typeface="Arial"/>
                <a:cs typeface="Arial"/>
              </a:rPr>
              <a:t>sensor SH-</a:t>
            </a:r>
            <a:r>
              <a:rPr lang="en-US" sz="1400" dirty="0" smtClean="0">
                <a:latin typeface="Arial"/>
                <a:cs typeface="Arial"/>
              </a:rPr>
              <a:t>8641</a:t>
            </a:r>
            <a:endParaRPr lang="en-US" sz="1400" dirty="0">
              <a:latin typeface="Arial"/>
              <a:cs typeface="Arial"/>
            </a:endParaRPr>
          </a:p>
          <a:p>
            <a:r>
              <a:rPr lang="en-US" sz="1400" dirty="0">
                <a:latin typeface="Arial"/>
                <a:cs typeface="Arial"/>
              </a:rPr>
              <a:t>36</a:t>
            </a:r>
            <a:r>
              <a:rPr lang="en-US" sz="1400" dirty="0" smtClean="0">
                <a:latin typeface="Arial"/>
                <a:cs typeface="Arial"/>
              </a:rPr>
              <a:t>. 49</a:t>
            </a:r>
            <a:r>
              <a:rPr lang="en-US" sz="1400" dirty="0">
                <a:latin typeface="Arial"/>
                <a:cs typeface="Arial"/>
              </a:rPr>
              <a:t>-</a:t>
            </a:r>
            <a:r>
              <a:rPr lang="en-US" sz="1400" dirty="0" smtClean="0">
                <a:latin typeface="Arial"/>
                <a:cs typeface="Arial"/>
              </a:rPr>
              <a:t>1616RK Alkaline </a:t>
            </a:r>
            <a:r>
              <a:rPr lang="en-US" sz="1400" dirty="0">
                <a:latin typeface="Arial"/>
                <a:cs typeface="Arial"/>
              </a:rPr>
              <a:t>Battery pack without batteries with gasket, GX-2012 / Gas Tracer</a:t>
            </a:r>
          </a:p>
          <a:p>
            <a:r>
              <a:rPr lang="en-US" sz="1400" dirty="0">
                <a:latin typeface="Arial"/>
                <a:cs typeface="Arial"/>
              </a:rPr>
              <a:t> 	 	 </a:t>
            </a:r>
          </a:p>
        </p:txBody>
      </p:sp>
      <p:pic>
        <p:nvPicPr>
          <p:cNvPr id="4" name="Picture 3" descr="GX-2012-Spare-Parts-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80071"/>
            <a:ext cx="4495800" cy="5467864"/>
          </a:xfrm>
          <a:prstGeom prst="rect">
            <a:avLst/>
          </a:prstGeom>
        </p:spPr>
      </p:pic>
    </p:spTree>
    <p:extLst>
      <p:ext uri="{BB962C8B-B14F-4D97-AF65-F5344CB8AC3E}">
        <p14:creationId xmlns:p14="http://schemas.microsoft.com/office/powerpoint/2010/main" val="364257400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a:xfrm>
            <a:off x="685800" y="609600"/>
            <a:ext cx="8077200" cy="1143000"/>
          </a:xfrm>
        </p:spPr>
        <p:txBody>
          <a:bodyPr/>
          <a:lstStyle/>
          <a:p>
            <a:pPr algn="ctr" eaLnBrk="1" hangingPunct="1"/>
            <a:r>
              <a:rPr lang="en-US" dirty="0">
                <a:latin typeface="Arial" charset="0"/>
                <a:ea typeface="ＭＳ Ｐゴシック" charset="0"/>
                <a:cs typeface="ＭＳ Ｐゴシック" charset="0"/>
              </a:rPr>
              <a:t>GX-</a:t>
            </a:r>
            <a:r>
              <a:rPr lang="en-US" dirty="0" smtClean="0">
                <a:latin typeface="Arial" charset="0"/>
                <a:ea typeface="ＭＳ Ｐゴシック" charset="0"/>
                <a:cs typeface="ＭＳ Ｐゴシック" charset="0"/>
              </a:rPr>
              <a:t>2012 </a:t>
            </a:r>
            <a:r>
              <a:rPr lang="en-US" dirty="0">
                <a:latin typeface="Arial" charset="0"/>
                <a:ea typeface="ＭＳ Ｐゴシック" charset="0"/>
                <a:cs typeface="ＭＳ Ｐゴシック" charset="0"/>
              </a:rPr>
              <a:t>Calibration</a:t>
            </a:r>
          </a:p>
        </p:txBody>
      </p:sp>
      <p:pic>
        <p:nvPicPr>
          <p:cNvPr id="2" name="Picture 1" descr="Calibration-Kit-with-monito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752600"/>
            <a:ext cx="4059695" cy="4790440"/>
          </a:xfrm>
          <a:prstGeom prst="rect">
            <a:avLst/>
          </a:prstGeom>
        </p:spPr>
      </p:pic>
    </p:spTree>
    <p:extLst>
      <p:ext uri="{BB962C8B-B14F-4D97-AF65-F5344CB8AC3E}">
        <p14:creationId xmlns:p14="http://schemas.microsoft.com/office/powerpoint/2010/main" val="180290757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a:latin typeface="Arial" charset="0"/>
                <a:ea typeface="ＭＳ Ｐゴシック" charset="0"/>
                <a:cs typeface="ＭＳ Ｐゴシック" charset="0"/>
              </a:rPr>
              <a:t>Accessing Calibration Mode</a:t>
            </a:r>
          </a:p>
        </p:txBody>
      </p:sp>
      <p:sp>
        <p:nvSpPr>
          <p:cNvPr id="48131" name="Rectangle 3"/>
          <p:cNvSpPr>
            <a:spLocks noGrp="1" noChangeArrowheads="1"/>
          </p:cNvSpPr>
          <p:nvPr>
            <p:ph type="body" idx="1"/>
          </p:nvPr>
        </p:nvSpPr>
        <p:spPr>
          <a:xfrm>
            <a:off x="685800" y="1981200"/>
            <a:ext cx="5867400" cy="4114800"/>
          </a:xfrm>
        </p:spPr>
        <p:txBody>
          <a:bodyPr/>
          <a:lstStyle/>
          <a:p>
            <a:r>
              <a:rPr lang="en-US" sz="2800" dirty="0"/>
              <a:t>From Measuring Mode, enter Calibration Mode by pressing and holding the (SHIFT)▼button, then pressing the DISPLAY(ADJ) button and releasing both </a:t>
            </a:r>
          </a:p>
          <a:p>
            <a:pPr lvl="1"/>
            <a:r>
              <a:rPr lang="en-US" sz="2400" dirty="0"/>
              <a:t>If the unit prompts you for the password, enter it by using the ▲AIR and (SHIFT)▼ buttons to select each password number and then pressing and releasing POWER ENTER to confirm it</a:t>
            </a:r>
          </a:p>
        </p:txBody>
      </p:sp>
      <p:pic>
        <p:nvPicPr>
          <p:cNvPr id="4" name="Picture 3" descr="Calibration-Mode-clipped.png"/>
          <p:cNvPicPr>
            <a:picLocks noChangeAspect="1"/>
          </p:cNvPicPr>
          <p:nvPr/>
        </p:nvPicPr>
        <p:blipFill rotWithShape="1">
          <a:blip r:embed="rId3">
            <a:extLst>
              <a:ext uri="{28A0092B-C50C-407E-A947-70E740481C1C}">
                <a14:useLocalDpi xmlns:a14="http://schemas.microsoft.com/office/drawing/2010/main" val="0"/>
              </a:ext>
            </a:extLst>
          </a:blip>
          <a:srcRect b="11992"/>
          <a:stretch/>
        </p:blipFill>
        <p:spPr>
          <a:xfrm>
            <a:off x="5638800" y="2121758"/>
            <a:ext cx="3810000" cy="4736242"/>
          </a:xfrm>
          <a:prstGeom prst="rect">
            <a:avLst/>
          </a:prstGeom>
        </p:spPr>
      </p:pic>
    </p:spTree>
    <p:extLst>
      <p:ext uri="{BB962C8B-B14F-4D97-AF65-F5344CB8AC3E}">
        <p14:creationId xmlns:p14="http://schemas.microsoft.com/office/powerpoint/2010/main" val="46029602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dirty="0">
                <a:latin typeface="Arial" charset="0"/>
                <a:ea typeface="ＭＳ Ｐゴシック" charset="0"/>
                <a:cs typeface="ＭＳ Ｐゴシック" charset="0"/>
              </a:rPr>
              <a:t>Auto Calibration</a:t>
            </a:r>
          </a:p>
        </p:txBody>
      </p:sp>
      <p:sp>
        <p:nvSpPr>
          <p:cNvPr id="52227" name="Rectangle 3"/>
          <p:cNvSpPr>
            <a:spLocks noGrp="1" noChangeArrowheads="1"/>
          </p:cNvSpPr>
          <p:nvPr>
            <p:ph type="body" idx="1"/>
          </p:nvPr>
        </p:nvSpPr>
        <p:spPr/>
        <p:txBody>
          <a:bodyPr/>
          <a:lstStyle/>
          <a:p>
            <a:pPr>
              <a:lnSpc>
                <a:spcPct val="90000"/>
              </a:lnSpc>
            </a:pPr>
            <a:r>
              <a:rPr lang="en-US" sz="2800" dirty="0">
                <a:latin typeface="Arial" charset="0"/>
                <a:ea typeface="ＭＳ Ｐゴシック" charset="0"/>
                <a:cs typeface="ＭＳ Ｐゴシック" charset="0"/>
              </a:rPr>
              <a:t>MAINTENANCE will appear along the top of the screen once you have entered Calibration Mode. The first item in the calibration menu, AIR CAL, displays.</a:t>
            </a:r>
          </a:p>
          <a:p>
            <a:r>
              <a:rPr lang="en-US" sz="2800" dirty="0">
                <a:latin typeface="Arial" charset="0"/>
                <a:ea typeface="ＭＳ Ｐゴシック" charset="0"/>
                <a:cs typeface="ＭＳ Ｐゴシック" charset="0"/>
              </a:rPr>
              <a:t>Use the ▲AIR and (SHIFT)▼buttons to display the AUTO CAL menu item, press and release the POWER ENTER button to display the calibration values screen. </a:t>
            </a:r>
          </a:p>
          <a:p>
            <a:pPr lvl="1"/>
            <a:r>
              <a:rPr lang="en-US" dirty="0">
                <a:latin typeface="Arial" charset="0"/>
                <a:ea typeface="ＭＳ Ｐゴシック" charset="0"/>
                <a:cs typeface="ＭＳ Ｐゴシック" charset="0"/>
              </a:rPr>
              <a:t>Use the ▲AIR or (SHIFT)▼ buttons to view the vol% calibration concentration.</a:t>
            </a:r>
          </a:p>
          <a:p>
            <a:pPr marL="457200" lvl="1" indent="0" eaLnBrk="1" hangingPunct="1">
              <a:lnSpc>
                <a:spcPct val="90000"/>
              </a:lnSpc>
              <a:buNone/>
            </a:pP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59994314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dirty="0">
                <a:latin typeface="Arial" charset="0"/>
                <a:ea typeface="ＭＳ Ｐゴシック" charset="0"/>
                <a:cs typeface="ＭＳ Ｐゴシック" charset="0"/>
              </a:rPr>
              <a:t>Auto Calibration</a:t>
            </a:r>
          </a:p>
        </p:txBody>
      </p:sp>
      <p:sp>
        <p:nvSpPr>
          <p:cNvPr id="58371" name="Rectangle 3"/>
          <p:cNvSpPr>
            <a:spLocks noGrp="1" noChangeArrowheads="1"/>
          </p:cNvSpPr>
          <p:nvPr>
            <p:ph type="body" idx="1"/>
          </p:nvPr>
        </p:nvSpPr>
        <p:spPr>
          <a:xfrm>
            <a:off x="685800" y="1981200"/>
            <a:ext cx="4876800" cy="4114800"/>
          </a:xfrm>
        </p:spPr>
        <p:txBody>
          <a:bodyPr/>
          <a:lstStyle/>
          <a:p>
            <a:r>
              <a:rPr lang="en-US" sz="2400" dirty="0">
                <a:latin typeface="Arial" charset="0"/>
                <a:ea typeface="ＭＳ Ｐゴシック" charset="0"/>
                <a:cs typeface="ＭＳ Ｐゴシック" charset="0"/>
              </a:rPr>
              <a:t>The gas concentrations displayed in the calibration values screen must match the gas concentrations listed on the 4-gas calibration cylinder</a:t>
            </a:r>
            <a:r>
              <a:rPr lang="en-US" sz="2400" dirty="0" smtClean="0">
                <a:latin typeface="Arial" charset="0"/>
                <a:ea typeface="ＭＳ Ｐゴシック" charset="0"/>
                <a:cs typeface="ＭＳ Ｐゴシック" charset="0"/>
              </a:rPr>
              <a:t>.</a:t>
            </a:r>
          </a:p>
          <a:p>
            <a:r>
              <a:rPr lang="en-US" sz="2400" dirty="0">
                <a:latin typeface="Arial" charset="0"/>
                <a:ea typeface="ＭＳ Ｐゴシック" charset="0"/>
                <a:cs typeface="ＭＳ Ｐゴシック" charset="0"/>
              </a:rPr>
              <a:t>With the calibration values screen displayed, press the POWER/ENTER button. AUTO CAL begins to flash and the current gas readings are displayed</a:t>
            </a:r>
            <a:r>
              <a:rPr lang="en-US" sz="2400" dirty="0" smtClean="0">
                <a:latin typeface="Arial" charset="0"/>
                <a:ea typeface="ＭＳ Ｐゴシック" charset="0"/>
                <a:cs typeface="ＭＳ Ｐゴシック" charset="0"/>
              </a:rPr>
              <a:t>.</a:t>
            </a:r>
            <a:endParaRPr lang="en-US" sz="2400" dirty="0">
              <a:latin typeface="Arial" charset="0"/>
              <a:ea typeface="ＭＳ Ｐゴシック" charset="0"/>
              <a:cs typeface="ＭＳ Ｐゴシック" charset="0"/>
            </a:endParaRPr>
          </a:p>
        </p:txBody>
      </p:sp>
      <p:pic>
        <p:nvPicPr>
          <p:cNvPr id="4" name="Picture 3"/>
          <p:cNvPicPr>
            <a:picLocks noChangeAspect="1"/>
          </p:cNvPicPr>
          <p:nvPr/>
        </p:nvPicPr>
        <p:blipFill>
          <a:blip r:embed="rId3"/>
          <a:stretch>
            <a:fillRect/>
          </a:stretch>
        </p:blipFill>
        <p:spPr>
          <a:xfrm>
            <a:off x="5791200" y="1828800"/>
            <a:ext cx="2281442" cy="4544184"/>
          </a:xfrm>
          <a:prstGeom prst="rect">
            <a:avLst/>
          </a:prstGeom>
        </p:spPr>
      </p:pic>
    </p:spTree>
    <p:extLst>
      <p:ext uri="{BB962C8B-B14F-4D97-AF65-F5344CB8AC3E}">
        <p14:creationId xmlns:p14="http://schemas.microsoft.com/office/powerpoint/2010/main" val="217392858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dirty="0">
                <a:latin typeface="Arial" charset="0"/>
                <a:ea typeface="ＭＳ Ｐゴシック" charset="0"/>
                <a:cs typeface="ＭＳ Ｐゴシック" charset="0"/>
              </a:rPr>
              <a:t>Auto Calibration</a:t>
            </a:r>
          </a:p>
        </p:txBody>
      </p:sp>
      <p:sp>
        <p:nvSpPr>
          <p:cNvPr id="60419" name="Rectangle 3"/>
          <p:cNvSpPr>
            <a:spLocks noGrp="1" noChangeArrowheads="1"/>
          </p:cNvSpPr>
          <p:nvPr>
            <p:ph type="body" idx="1"/>
          </p:nvPr>
        </p:nvSpPr>
        <p:spPr>
          <a:xfrm>
            <a:off x="685800" y="1981200"/>
            <a:ext cx="8077200" cy="4648200"/>
          </a:xfrm>
        </p:spPr>
        <p:txBody>
          <a:bodyPr/>
          <a:lstStyle/>
          <a:p>
            <a:r>
              <a:rPr lang="en-US" sz="2000" dirty="0">
                <a:latin typeface="Arial" charset="0"/>
                <a:ea typeface="ＭＳ Ｐゴシック" charset="0"/>
                <a:cs typeface="ＭＳ Ｐゴシック" charset="0"/>
              </a:rPr>
              <a:t>Connect the tubing from the gas cylinder to the inlet fitting of the instrument. Allow the gas to flow for one minute.</a:t>
            </a:r>
          </a:p>
          <a:p>
            <a:r>
              <a:rPr lang="en-US" sz="2000" dirty="0">
                <a:latin typeface="Arial" charset="0"/>
                <a:ea typeface="ＭＳ Ｐゴシック" charset="0"/>
                <a:cs typeface="ＭＳ Ｐゴシック" charset="0"/>
              </a:rPr>
              <a:t>Press and release the POWER/ENTER button to set the calibration to the programmed values.</a:t>
            </a:r>
          </a:p>
          <a:p>
            <a:r>
              <a:rPr lang="en-US" sz="2000" dirty="0">
                <a:latin typeface="Arial" charset="0"/>
                <a:ea typeface="ＭＳ Ｐゴシック" charset="0"/>
                <a:cs typeface="ＭＳ Ｐゴシック" charset="0"/>
              </a:rPr>
              <a:t>If all channels passed calibration, PASS displays along the bottom of the screen, then the calibration menu displays.</a:t>
            </a:r>
          </a:p>
          <a:p>
            <a:r>
              <a:rPr lang="en-US" sz="2000" dirty="0">
                <a:latin typeface="Arial" charset="0"/>
                <a:ea typeface="ＭＳ Ｐゴシック" charset="0"/>
                <a:cs typeface="ＭＳ Ｐゴシック" charset="0"/>
              </a:rPr>
              <a:t> If any of the sensors cannot calibrate to the proper value, FAIL displays along the bottom of the screen and the GX-2012 lists the sensor(s) that failed to calibrate. The buzzer and alarm lights activate.</a:t>
            </a:r>
          </a:p>
          <a:p>
            <a:r>
              <a:rPr lang="en-US" sz="2000" dirty="0">
                <a:latin typeface="Arial" charset="0"/>
                <a:ea typeface="ＭＳ Ｐゴシック" charset="0"/>
                <a:cs typeface="ＭＳ Ｐゴシック" charset="0"/>
              </a:rPr>
              <a:t>Press and release the RESET SILENCE button after the buzzer and lights stop to reset the alarm and return to the calibration menu. Attempt to calibrate again. If the failure continues, investigate the cause. </a:t>
            </a:r>
          </a:p>
        </p:txBody>
      </p:sp>
    </p:spTree>
    <p:extLst>
      <p:ext uri="{BB962C8B-B14F-4D97-AF65-F5344CB8AC3E}">
        <p14:creationId xmlns:p14="http://schemas.microsoft.com/office/powerpoint/2010/main" val="278513878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dirty="0">
                <a:latin typeface="Arial" charset="0"/>
                <a:ea typeface="ＭＳ Ｐゴシック" charset="0"/>
                <a:cs typeface="ＭＳ Ｐゴシック" charset="0"/>
              </a:rPr>
              <a:t>Auto Calibration</a:t>
            </a:r>
          </a:p>
        </p:txBody>
      </p:sp>
      <p:sp>
        <p:nvSpPr>
          <p:cNvPr id="60419" name="Rectangle 3"/>
          <p:cNvSpPr>
            <a:spLocks noGrp="1" noChangeArrowheads="1"/>
          </p:cNvSpPr>
          <p:nvPr>
            <p:ph type="body" idx="1"/>
          </p:nvPr>
        </p:nvSpPr>
        <p:spPr>
          <a:xfrm>
            <a:off x="685800" y="1981200"/>
            <a:ext cx="7924800" cy="4648200"/>
          </a:xfrm>
        </p:spPr>
        <p:txBody>
          <a:bodyPr/>
          <a:lstStyle/>
          <a:p>
            <a:r>
              <a:rPr lang="en-US" sz="2000" dirty="0">
                <a:latin typeface="Arial" charset="0"/>
                <a:ea typeface="ＭＳ Ｐゴシック" charset="0"/>
                <a:cs typeface="ＭＳ Ｐゴシック" charset="0"/>
              </a:rPr>
              <a:t>Disconnect the tubing from the inlet fitting of the unit.</a:t>
            </a:r>
          </a:p>
          <a:p>
            <a:r>
              <a:rPr lang="en-US" sz="2000" dirty="0">
                <a:latin typeface="Arial" charset="0"/>
                <a:ea typeface="ＭＳ Ｐゴシック" charset="0"/>
                <a:cs typeface="ＭＳ Ｐゴシック" charset="0"/>
              </a:rPr>
              <a:t>Unscrew the demand flow regulator from the calibration cylinder.</a:t>
            </a:r>
          </a:p>
          <a:p>
            <a:r>
              <a:rPr lang="en-US" sz="2000" dirty="0">
                <a:latin typeface="Arial" charset="0"/>
                <a:ea typeface="ＭＳ Ｐゴシック" charset="0"/>
                <a:cs typeface="ＭＳ Ｐゴシック" charset="0"/>
              </a:rPr>
              <a:t>If you have a 5 sensor unit and wish to calibrate the %volume sensor, go back to  the first step and repeat the process. If you are finished calibrating, use the (SHIFT)▼ button to navigate to the NORMAL menu item, then press and release the POWER ENTER button to return to Measuring Mode</a:t>
            </a:r>
          </a:p>
        </p:txBody>
      </p:sp>
    </p:spTree>
    <p:extLst>
      <p:ext uri="{BB962C8B-B14F-4D97-AF65-F5344CB8AC3E}">
        <p14:creationId xmlns:p14="http://schemas.microsoft.com/office/powerpoint/2010/main" val="50379319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dirty="0" smtClean="0">
                <a:latin typeface="Arial" charset="0"/>
                <a:ea typeface="ＭＳ Ｐゴシック" charset="0"/>
                <a:cs typeface="ＭＳ Ｐゴシック" charset="0"/>
              </a:rPr>
              <a:t>Battery Replacement</a:t>
            </a:r>
            <a:endParaRPr lang="en-US" dirty="0">
              <a:latin typeface="Arial" charset="0"/>
              <a:ea typeface="ＭＳ Ｐゴシック" charset="0"/>
              <a:cs typeface="ＭＳ Ｐゴシック" charset="0"/>
            </a:endParaRPr>
          </a:p>
        </p:txBody>
      </p:sp>
      <p:sp>
        <p:nvSpPr>
          <p:cNvPr id="64515" name="Rectangle 3"/>
          <p:cNvSpPr>
            <a:spLocks noGrp="1" noChangeArrowheads="1"/>
          </p:cNvSpPr>
          <p:nvPr>
            <p:ph type="body" sz="half" idx="1"/>
          </p:nvPr>
        </p:nvSpPr>
        <p:spPr/>
        <p:txBody>
          <a:bodyPr/>
          <a:lstStyle/>
          <a:p>
            <a:r>
              <a:rPr lang="en-US" sz="2000" dirty="0">
                <a:latin typeface="Arial" charset="0"/>
                <a:ea typeface="ＭＳ Ｐゴシック" charset="0"/>
                <a:cs typeface="ＭＳ Ｐゴシック" charset="0"/>
              </a:rPr>
              <a:t>Turn off the GX-2012</a:t>
            </a:r>
          </a:p>
          <a:p>
            <a:r>
              <a:rPr lang="en-US" sz="2000" dirty="0">
                <a:latin typeface="Arial" charset="0"/>
                <a:ea typeface="ＭＳ Ｐゴシック" charset="0"/>
                <a:cs typeface="ＭＳ Ｐゴシック" charset="0"/>
              </a:rPr>
              <a:t>Push the latch on the bottom of the GX-2012 toward the front of the instrument to release the battery </a:t>
            </a:r>
            <a:r>
              <a:rPr lang="en-US" sz="2000" dirty="0" smtClean="0">
                <a:latin typeface="Arial" charset="0"/>
                <a:ea typeface="ＭＳ Ｐゴシック" charset="0"/>
                <a:cs typeface="ＭＳ Ｐゴシック" charset="0"/>
              </a:rPr>
              <a:t>pack</a:t>
            </a:r>
          </a:p>
          <a:p>
            <a:r>
              <a:rPr lang="en-US" sz="2000" dirty="0">
                <a:latin typeface="Arial" charset="0"/>
                <a:ea typeface="ＭＳ Ｐゴシック" charset="0"/>
                <a:cs typeface="ＭＳ Ｐゴシック" charset="0"/>
              </a:rPr>
              <a:t>Slide the battery pack away from the instrument</a:t>
            </a:r>
          </a:p>
          <a:p>
            <a:r>
              <a:rPr lang="en-US" sz="2000" dirty="0">
                <a:latin typeface="Arial" charset="0"/>
                <a:ea typeface="ＭＳ Ｐゴシック" charset="0"/>
                <a:cs typeface="ＭＳ Ｐゴシック" charset="0"/>
              </a:rPr>
              <a:t>Insert a new battery pack</a:t>
            </a:r>
          </a:p>
          <a:p>
            <a:r>
              <a:rPr lang="en-US" sz="2000" dirty="0">
                <a:latin typeface="Arial" charset="0"/>
                <a:ea typeface="ＭＳ Ｐゴシック" charset="0"/>
                <a:cs typeface="ＭＳ Ｐゴシック" charset="0"/>
              </a:rPr>
              <a:t>Push the battery pack into the instrument until you hear a click</a:t>
            </a:r>
            <a:r>
              <a:rPr lang="en-US" sz="2000" dirty="0" smtClean="0">
                <a:latin typeface="Arial" charset="0"/>
                <a:ea typeface="ＭＳ Ｐゴシック" charset="0"/>
                <a:cs typeface="ＭＳ Ｐゴシック" charset="0"/>
              </a:rPr>
              <a:t>.</a:t>
            </a:r>
            <a:endParaRPr lang="en-US" sz="2000" dirty="0">
              <a:latin typeface="Arial" charset="0"/>
              <a:ea typeface="ＭＳ Ｐゴシック" charset="0"/>
              <a:cs typeface="ＭＳ Ｐゴシック" charset="0"/>
            </a:endParaRPr>
          </a:p>
        </p:txBody>
      </p:sp>
      <p:pic>
        <p:nvPicPr>
          <p:cNvPr id="6" name="Picture Placeholder 4" descr="battery1 copy.jpg"/>
          <p:cNvPicPr>
            <a:picLocks noChangeAspect="1"/>
          </p:cNvPicPr>
          <p:nvPr/>
        </p:nvPicPr>
        <p:blipFill>
          <a:blip r:embed="rId3" cstate="email">
            <a:extLst>
              <a:ext uri="{28A0092B-C50C-407E-A947-70E740481C1C}">
                <a14:useLocalDpi xmlns:a14="http://schemas.microsoft.com/office/drawing/2010/main"/>
              </a:ext>
            </a:extLst>
          </a:blip>
          <a:srcRect t="-10144" b="-10144"/>
          <a:stretch>
            <a:fillRect/>
          </a:stretch>
        </p:blipFill>
        <p:spPr bwMode="auto">
          <a:xfrm>
            <a:off x="4953000" y="1676400"/>
            <a:ext cx="3427413" cy="4206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chemeClr val="bg2"/>
                  </a:outerShdw>
                </a:effectLst>
              </a14:hiddenEffects>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3264951105"/>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dirty="0" smtClean="0">
                <a:latin typeface="Arial" charset="0"/>
                <a:ea typeface="ＭＳ Ｐゴシック" charset="0"/>
                <a:cs typeface="ＭＳ Ｐゴシック" charset="0"/>
              </a:rPr>
              <a:t>Battery Replacement</a:t>
            </a:r>
            <a:endParaRPr lang="en-US" dirty="0">
              <a:latin typeface="Arial" charset="0"/>
              <a:ea typeface="ＭＳ Ｐゴシック" charset="0"/>
              <a:cs typeface="ＭＳ Ｐゴシック" charset="0"/>
            </a:endParaRPr>
          </a:p>
        </p:txBody>
      </p:sp>
      <p:sp>
        <p:nvSpPr>
          <p:cNvPr id="7" name="TextBox 6"/>
          <p:cNvSpPr txBox="1"/>
          <p:nvPr/>
        </p:nvSpPr>
        <p:spPr>
          <a:xfrm>
            <a:off x="1371600" y="4191000"/>
            <a:ext cx="3200400" cy="461665"/>
          </a:xfrm>
          <a:prstGeom prst="rect">
            <a:avLst/>
          </a:prstGeom>
          <a:noFill/>
        </p:spPr>
        <p:txBody>
          <a:bodyPr wrap="square" rtlCol="0">
            <a:spAutoFit/>
          </a:bodyPr>
          <a:lstStyle/>
          <a:p>
            <a:r>
              <a:rPr lang="en-US" dirty="0" smtClean="0">
                <a:latin typeface="Arial"/>
                <a:cs typeface="Arial"/>
              </a:rPr>
              <a:t>Alkaline Battery Pack</a:t>
            </a:r>
            <a:endParaRPr lang="en-US" dirty="0">
              <a:latin typeface="Arial"/>
              <a:cs typeface="Arial"/>
            </a:endParaRPr>
          </a:p>
        </p:txBody>
      </p:sp>
      <p:sp>
        <p:nvSpPr>
          <p:cNvPr id="8" name="TextBox 7"/>
          <p:cNvSpPr txBox="1"/>
          <p:nvPr/>
        </p:nvSpPr>
        <p:spPr>
          <a:xfrm>
            <a:off x="5181600" y="4191000"/>
            <a:ext cx="2852824" cy="461665"/>
          </a:xfrm>
          <a:prstGeom prst="rect">
            <a:avLst/>
          </a:prstGeom>
          <a:noFill/>
        </p:spPr>
        <p:txBody>
          <a:bodyPr wrap="square" rtlCol="0">
            <a:spAutoFit/>
          </a:bodyPr>
          <a:lstStyle/>
          <a:p>
            <a:r>
              <a:rPr lang="en-US" dirty="0" smtClean="0">
                <a:latin typeface="Arial"/>
                <a:cs typeface="Arial"/>
              </a:rPr>
              <a:t>Li-Ion Battery Pack</a:t>
            </a:r>
            <a:endParaRPr lang="en-US" dirty="0">
              <a:latin typeface="Arial"/>
              <a:cs typeface="Arial"/>
            </a:endParaRPr>
          </a:p>
        </p:txBody>
      </p:sp>
      <p:pic>
        <p:nvPicPr>
          <p:cNvPr id="9" name="Picture 8" descr="pack-for-alkaline-clippe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4100" y="1752780"/>
            <a:ext cx="3517900" cy="2480887"/>
          </a:xfrm>
          <a:prstGeom prst="rect">
            <a:avLst/>
          </a:prstGeom>
        </p:spPr>
      </p:pic>
      <p:pic>
        <p:nvPicPr>
          <p:cNvPr id="10" name="Picture 9" descr="pack-for-lion-clipped.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76800" y="1752600"/>
            <a:ext cx="3547976" cy="2413589"/>
          </a:xfrm>
          <a:prstGeom prst="rect">
            <a:avLst/>
          </a:prstGeom>
        </p:spPr>
      </p:pic>
    </p:spTree>
    <p:extLst>
      <p:ext uri="{BB962C8B-B14F-4D97-AF65-F5344CB8AC3E}">
        <p14:creationId xmlns:p14="http://schemas.microsoft.com/office/powerpoint/2010/main" val="994107915"/>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dirty="0" smtClean="0">
                <a:latin typeface="Arial" charset="0"/>
                <a:ea typeface="ＭＳ Ｐゴシック" charset="0"/>
                <a:cs typeface="ＭＳ Ｐゴシック" charset="0"/>
              </a:rPr>
              <a:t>Sensor Replacement</a:t>
            </a:r>
            <a:endParaRPr lang="en-US" dirty="0">
              <a:latin typeface="Arial" charset="0"/>
              <a:ea typeface="ＭＳ Ｐゴシック" charset="0"/>
              <a:cs typeface="ＭＳ Ｐゴシック" charset="0"/>
            </a:endParaRPr>
          </a:p>
        </p:txBody>
      </p:sp>
      <p:sp>
        <p:nvSpPr>
          <p:cNvPr id="66562" name="Text Placeholder 2"/>
          <p:cNvSpPr>
            <a:spLocks noGrp="1"/>
          </p:cNvSpPr>
          <p:nvPr>
            <p:ph type="body" sz="half" idx="1"/>
          </p:nvPr>
        </p:nvSpPr>
        <p:spPr/>
        <p:txBody>
          <a:bodyPr/>
          <a:lstStyle/>
          <a:p>
            <a:pPr>
              <a:buFont typeface="Arial"/>
              <a:buChar char="•"/>
            </a:pPr>
            <a:r>
              <a:rPr lang="en-US" sz="2400" dirty="0"/>
              <a:t>Use a screwdriver to remove the three screws holding the flow chamber</a:t>
            </a:r>
          </a:p>
          <a:p>
            <a:pPr>
              <a:buFont typeface="Arial"/>
              <a:buChar char="•"/>
            </a:pPr>
            <a:r>
              <a:rPr lang="en-US" sz="2400" dirty="0"/>
              <a:t>Grab the exhaust tube and pull it gently away from the unit to slide the flow chamber out of the unit</a:t>
            </a:r>
          </a:p>
        </p:txBody>
      </p:sp>
      <p:pic>
        <p:nvPicPr>
          <p:cNvPr id="5" name="Picture Placeholder 8" descr="IMG_3764.jpg"/>
          <p:cNvPicPr>
            <a:picLocks noChangeAspect="1"/>
          </p:cNvPicPr>
          <p:nvPr/>
        </p:nvPicPr>
        <p:blipFill>
          <a:blip r:embed="rId2" cstate="email">
            <a:extLst>
              <a:ext uri="{28A0092B-C50C-407E-A947-70E740481C1C}">
                <a14:useLocalDpi xmlns:a14="http://schemas.microsoft.com/office/drawing/2010/main"/>
              </a:ext>
            </a:extLst>
          </a:blip>
          <a:srcRect l="-16043" r="-16043"/>
          <a:stretch>
            <a:fillRect/>
          </a:stretch>
        </p:blipFill>
        <p:spPr bwMode="auto">
          <a:xfrm>
            <a:off x="4800600" y="1905000"/>
            <a:ext cx="3427412"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chemeClr val="bg2"/>
                  </a:outerShdw>
                </a:effectLst>
              </a14:hiddenEffects>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108459574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dirty="0" smtClean="0">
                <a:latin typeface="Arial" charset="0"/>
                <a:ea typeface="ＭＳ Ｐゴシック" charset="0"/>
                <a:cs typeface="ＭＳ Ｐゴシック" charset="0"/>
              </a:rPr>
              <a:t>Scrubber Filters Replacement</a:t>
            </a:r>
            <a:endParaRPr lang="en-US" dirty="0">
              <a:latin typeface="Arial" charset="0"/>
              <a:ea typeface="ＭＳ Ｐゴシック" charset="0"/>
              <a:cs typeface="ＭＳ Ｐゴシック" charset="0"/>
            </a:endParaRPr>
          </a:p>
        </p:txBody>
      </p:sp>
      <p:sp>
        <p:nvSpPr>
          <p:cNvPr id="67586" name="Text Placeholder 10"/>
          <p:cNvSpPr>
            <a:spLocks noGrp="1"/>
          </p:cNvSpPr>
          <p:nvPr>
            <p:ph type="body" sz="half" idx="1"/>
          </p:nvPr>
        </p:nvSpPr>
        <p:spPr>
          <a:xfrm>
            <a:off x="685800" y="1981200"/>
            <a:ext cx="6858000" cy="4114800"/>
          </a:xfrm>
        </p:spPr>
        <p:txBody>
          <a:bodyPr/>
          <a:lstStyle/>
          <a:p>
            <a:r>
              <a:rPr lang="en-US" sz="2400" dirty="0"/>
              <a:t>Place the charcoal filter over the CO sensor</a:t>
            </a:r>
          </a:p>
        </p:txBody>
      </p:sp>
      <p:pic>
        <p:nvPicPr>
          <p:cNvPr id="5" name="Picture Placeholder 8" descr="IMG_3758.jpg"/>
          <p:cNvPicPr>
            <a:picLocks noChangeAspect="1"/>
          </p:cNvPicPr>
          <p:nvPr/>
        </p:nvPicPr>
        <p:blipFill>
          <a:blip r:embed="rId2" cstate="email">
            <a:extLst>
              <a:ext uri="{28A0092B-C50C-407E-A947-70E740481C1C}">
                <a14:useLocalDpi xmlns:a14="http://schemas.microsoft.com/office/drawing/2010/main"/>
              </a:ext>
            </a:extLst>
          </a:blip>
          <a:srcRect l="-54514" r="-54514"/>
          <a:stretch>
            <a:fillRect/>
          </a:stretch>
        </p:blipFill>
        <p:spPr>
          <a:xfrm>
            <a:off x="152400" y="2840023"/>
            <a:ext cx="4672584" cy="3493721"/>
          </a:xfrm>
          <a:prstGeom prst="rect">
            <a:avLst/>
          </a:prstGeom>
        </p:spPr>
      </p:pic>
      <p:pic>
        <p:nvPicPr>
          <p:cNvPr id="6" name="Picture Placeholder 9" descr="IMG_3759.jpg"/>
          <p:cNvPicPr>
            <a:picLocks noChangeAspect="1"/>
          </p:cNvPicPr>
          <p:nvPr/>
        </p:nvPicPr>
        <p:blipFill>
          <a:blip r:embed="rId3" cstate="email">
            <a:extLst>
              <a:ext uri="{28A0092B-C50C-407E-A947-70E740481C1C}">
                <a14:useLocalDpi xmlns:a14="http://schemas.microsoft.com/office/drawing/2010/main"/>
              </a:ext>
            </a:extLst>
          </a:blip>
          <a:srcRect l="-77088" r="-77088"/>
          <a:stretch>
            <a:fillRect/>
          </a:stretch>
        </p:blipFill>
        <p:spPr>
          <a:xfrm>
            <a:off x="2501900" y="2819400"/>
            <a:ext cx="4660900" cy="3484985"/>
          </a:xfrm>
          <a:prstGeom prst="rect">
            <a:avLst/>
          </a:prstGeom>
        </p:spPr>
      </p:pic>
      <p:pic>
        <p:nvPicPr>
          <p:cNvPr id="7" name="Picture 6" descr="IMG_3760.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83300" y="2820839"/>
            <a:ext cx="1993899" cy="3512905"/>
          </a:xfrm>
          <a:prstGeom prst="rect">
            <a:avLst/>
          </a:prstGeom>
        </p:spPr>
      </p:pic>
    </p:spTree>
    <p:extLst>
      <p:ext uri="{BB962C8B-B14F-4D97-AF65-F5344CB8AC3E}">
        <p14:creationId xmlns:p14="http://schemas.microsoft.com/office/powerpoint/2010/main" val="400527437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dirty="0" smtClean="0">
                <a:latin typeface="Arial" charset="0"/>
                <a:ea typeface="ＭＳ Ｐゴシック" charset="0"/>
                <a:cs typeface="ＭＳ Ｐゴシック" charset="0"/>
              </a:rPr>
              <a:t>Scrubber Filters Replacement</a:t>
            </a:r>
            <a:endParaRPr lang="en-US" dirty="0">
              <a:latin typeface="Arial" charset="0"/>
              <a:ea typeface="ＭＳ Ｐゴシック" charset="0"/>
              <a:cs typeface="ＭＳ Ｐゴシック" charset="0"/>
            </a:endParaRPr>
          </a:p>
        </p:txBody>
      </p:sp>
      <p:sp>
        <p:nvSpPr>
          <p:cNvPr id="67586" name="Text Placeholder 10"/>
          <p:cNvSpPr>
            <a:spLocks noGrp="1"/>
          </p:cNvSpPr>
          <p:nvPr>
            <p:ph type="body" sz="half" idx="1"/>
          </p:nvPr>
        </p:nvSpPr>
        <p:spPr>
          <a:xfrm>
            <a:off x="685800" y="1981200"/>
            <a:ext cx="6858000" cy="4114800"/>
          </a:xfrm>
        </p:spPr>
        <p:txBody>
          <a:bodyPr/>
          <a:lstStyle/>
          <a:p>
            <a:r>
              <a:rPr lang="en-US" sz="2400" dirty="0"/>
              <a:t>Place the H2S Scrubber over the LEL sensor</a:t>
            </a:r>
          </a:p>
        </p:txBody>
      </p:sp>
      <p:pic>
        <p:nvPicPr>
          <p:cNvPr id="8" name="Picture Placeholder 10" descr="IMG_3761.jpg"/>
          <p:cNvPicPr>
            <a:picLocks noChangeAspect="1"/>
          </p:cNvPicPr>
          <p:nvPr/>
        </p:nvPicPr>
        <p:blipFill>
          <a:blip r:embed="rId2" cstate="email">
            <a:extLst>
              <a:ext uri="{28A0092B-C50C-407E-A947-70E740481C1C}">
                <a14:useLocalDpi xmlns:a14="http://schemas.microsoft.com/office/drawing/2010/main"/>
              </a:ext>
            </a:extLst>
          </a:blip>
          <a:srcRect l="-52005" r="-52005"/>
          <a:stretch>
            <a:fillRect/>
          </a:stretch>
        </p:blipFill>
        <p:spPr>
          <a:xfrm>
            <a:off x="685800" y="2819400"/>
            <a:ext cx="4724400" cy="3532464"/>
          </a:xfrm>
          <a:prstGeom prst="rect">
            <a:avLst/>
          </a:prstGeom>
        </p:spPr>
      </p:pic>
      <p:pic>
        <p:nvPicPr>
          <p:cNvPr id="9" name="Picture Placeholder 11" descr="IMG_3762.jpg"/>
          <p:cNvPicPr>
            <a:picLocks noChangeAspect="1"/>
          </p:cNvPicPr>
          <p:nvPr/>
        </p:nvPicPr>
        <p:blipFill>
          <a:blip r:embed="rId3" cstate="email">
            <a:extLst>
              <a:ext uri="{28A0092B-C50C-407E-A947-70E740481C1C}">
                <a14:useLocalDpi xmlns:a14="http://schemas.microsoft.com/office/drawing/2010/main"/>
              </a:ext>
            </a:extLst>
          </a:blip>
          <a:srcRect l="-71554" r="-71554"/>
          <a:stretch>
            <a:fillRect/>
          </a:stretch>
        </p:blipFill>
        <p:spPr>
          <a:xfrm>
            <a:off x="3962400" y="2819400"/>
            <a:ext cx="4724400" cy="3532016"/>
          </a:xfrm>
          <a:prstGeom prst="rect">
            <a:avLst/>
          </a:prstGeom>
        </p:spPr>
      </p:pic>
    </p:spTree>
    <p:extLst>
      <p:ext uri="{BB962C8B-B14F-4D97-AF65-F5344CB8AC3E}">
        <p14:creationId xmlns:p14="http://schemas.microsoft.com/office/powerpoint/2010/main" val="137765163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dirty="0" smtClean="0">
                <a:latin typeface="Arial" charset="0"/>
                <a:ea typeface="ＭＳ Ｐゴシック" charset="0"/>
                <a:cs typeface="ＭＳ Ｐゴシック" charset="0"/>
              </a:rPr>
              <a:t>Sensor Replacement</a:t>
            </a:r>
            <a:endParaRPr lang="en-US" dirty="0">
              <a:latin typeface="Arial" charset="0"/>
              <a:ea typeface="ＭＳ Ｐゴシック" charset="0"/>
              <a:cs typeface="ＭＳ Ｐゴシック" charset="0"/>
            </a:endParaRPr>
          </a:p>
        </p:txBody>
      </p:sp>
      <p:sp>
        <p:nvSpPr>
          <p:cNvPr id="66562" name="Text Placeholder 2"/>
          <p:cNvSpPr>
            <a:spLocks noGrp="1"/>
          </p:cNvSpPr>
          <p:nvPr>
            <p:ph type="body" sz="half" idx="1"/>
          </p:nvPr>
        </p:nvSpPr>
        <p:spPr>
          <a:xfrm>
            <a:off x="685800" y="1981200"/>
            <a:ext cx="4267200" cy="4114800"/>
          </a:xfrm>
        </p:spPr>
        <p:txBody>
          <a:bodyPr/>
          <a:lstStyle/>
          <a:p>
            <a:pPr>
              <a:buFont typeface="Arial"/>
              <a:buChar char="•"/>
            </a:pPr>
            <a:r>
              <a:rPr lang="en-US" sz="2400" dirty="0"/>
              <a:t>Gently pull the tab of the sensor gasket to remove it. Be sure not to lose any of the scrubber filters that are currently installed. </a:t>
            </a:r>
            <a:r>
              <a:rPr lang="en-US" sz="2400" dirty="0" smtClean="0"/>
              <a:t/>
            </a:r>
            <a:br>
              <a:rPr lang="en-US" sz="2400" dirty="0" smtClean="0"/>
            </a:br>
            <a:r>
              <a:rPr lang="en-US" sz="2400" dirty="0" smtClean="0"/>
              <a:t>Note</a:t>
            </a:r>
            <a:r>
              <a:rPr lang="en-US" sz="2400" dirty="0"/>
              <a:t>: the sensors will be exposed.</a:t>
            </a:r>
          </a:p>
        </p:txBody>
      </p:sp>
      <p:pic>
        <p:nvPicPr>
          <p:cNvPr id="6" name="Picture Placeholder 6" descr="IMG_3792.jpg"/>
          <p:cNvPicPr>
            <a:picLocks noChangeAspect="1"/>
          </p:cNvPicPr>
          <p:nvPr/>
        </p:nvPicPr>
        <p:blipFill rotWithShape="1">
          <a:blip r:embed="rId2" cstate="email">
            <a:extLst>
              <a:ext uri="{28A0092B-C50C-407E-A947-70E740481C1C}">
                <a14:useLocalDpi xmlns:a14="http://schemas.microsoft.com/office/drawing/2010/main"/>
              </a:ext>
            </a:extLst>
          </a:blip>
          <a:srcRect l="19140" t="5306" r="21366" b="9561"/>
          <a:stretch/>
        </p:blipFill>
        <p:spPr bwMode="auto">
          <a:xfrm>
            <a:off x="5844385" y="2133600"/>
            <a:ext cx="1438418" cy="358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chemeClr val="bg2"/>
                  </a:outerShdw>
                </a:effectLst>
              </a14:hiddenEffects>
            </a:ext>
            <a:ext uri="{FAA26D3D-D897-4be2-8F04-BA451C77F1D7}">
              <ma14:placeholderFlag xmlns:ma14="http://schemas.microsoft.com/office/mac/drawingml/2011/main" val="1"/>
            </a:ext>
          </a:extLst>
        </p:spPr>
      </p:pic>
      <p:cxnSp>
        <p:nvCxnSpPr>
          <p:cNvPr id="7" name="Straight Arrow Connector 6"/>
          <p:cNvCxnSpPr/>
          <p:nvPr/>
        </p:nvCxnSpPr>
        <p:spPr>
          <a:xfrm flipV="1">
            <a:off x="5865813" y="3519743"/>
            <a:ext cx="762000" cy="609600"/>
          </a:xfrm>
          <a:prstGeom prst="straightConnector1">
            <a:avLst/>
          </a:prstGeom>
          <a:ln>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029200" y="4038600"/>
            <a:ext cx="761747" cy="461665"/>
          </a:xfrm>
          <a:prstGeom prst="rect">
            <a:avLst/>
          </a:prstGeom>
          <a:noFill/>
        </p:spPr>
        <p:txBody>
          <a:bodyPr wrap="none" rtlCol="0">
            <a:spAutoFit/>
          </a:bodyPr>
          <a:lstStyle/>
          <a:p>
            <a:r>
              <a:rPr lang="en-US" dirty="0" smtClean="0">
                <a:solidFill>
                  <a:srgbClr val="FFFFFF"/>
                </a:solidFill>
                <a:latin typeface="Arial"/>
                <a:cs typeface="Arial"/>
              </a:rPr>
              <a:t> Tab</a:t>
            </a:r>
            <a:endParaRPr lang="en-US" dirty="0">
              <a:solidFill>
                <a:srgbClr val="FFFFFF"/>
              </a:solidFill>
              <a:latin typeface="Arial"/>
              <a:cs typeface="Arial"/>
            </a:endParaRPr>
          </a:p>
        </p:txBody>
      </p:sp>
      <p:cxnSp>
        <p:nvCxnSpPr>
          <p:cNvPr id="9" name="Elbow Connector 8"/>
          <p:cNvCxnSpPr/>
          <p:nvPr/>
        </p:nvCxnSpPr>
        <p:spPr>
          <a:xfrm rot="10800000">
            <a:off x="7085013" y="3519743"/>
            <a:ext cx="457200" cy="228600"/>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Elbow Connector 9"/>
          <p:cNvCxnSpPr/>
          <p:nvPr/>
        </p:nvCxnSpPr>
        <p:spPr>
          <a:xfrm rot="10800000">
            <a:off x="7085013" y="3748343"/>
            <a:ext cx="457201" cy="1588"/>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772400" y="3429000"/>
            <a:ext cx="1371600" cy="830997"/>
          </a:xfrm>
          <a:prstGeom prst="rect">
            <a:avLst/>
          </a:prstGeom>
          <a:noFill/>
        </p:spPr>
        <p:txBody>
          <a:bodyPr wrap="square" rtlCol="0">
            <a:spAutoFit/>
          </a:bodyPr>
          <a:lstStyle/>
          <a:p>
            <a:r>
              <a:rPr lang="en-US" dirty="0" smtClean="0">
                <a:latin typeface="Arial"/>
                <a:cs typeface="Arial"/>
              </a:rPr>
              <a:t>Sensor Filters</a:t>
            </a:r>
            <a:endParaRPr lang="en-US" dirty="0">
              <a:latin typeface="Arial"/>
              <a:cs typeface="Arial"/>
            </a:endParaRPr>
          </a:p>
        </p:txBody>
      </p:sp>
    </p:spTree>
    <p:extLst>
      <p:ext uri="{BB962C8B-B14F-4D97-AF65-F5344CB8AC3E}">
        <p14:creationId xmlns:p14="http://schemas.microsoft.com/office/powerpoint/2010/main" val="352094430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dirty="0" smtClean="0">
                <a:latin typeface="Arial" charset="0"/>
                <a:ea typeface="ＭＳ Ｐゴシック" charset="0"/>
                <a:cs typeface="ＭＳ Ｐゴシック" charset="0"/>
              </a:rPr>
              <a:t>Sensor Replacement</a:t>
            </a:r>
            <a:endParaRPr lang="en-US" dirty="0">
              <a:latin typeface="Arial" charset="0"/>
              <a:ea typeface="ＭＳ Ｐゴシック" charset="0"/>
              <a:cs typeface="ＭＳ Ｐゴシック" charset="0"/>
            </a:endParaRPr>
          </a:p>
        </p:txBody>
      </p:sp>
      <p:sp>
        <p:nvSpPr>
          <p:cNvPr id="66562" name="Text Placeholder 2"/>
          <p:cNvSpPr>
            <a:spLocks noGrp="1"/>
          </p:cNvSpPr>
          <p:nvPr>
            <p:ph type="body" sz="half" idx="1"/>
          </p:nvPr>
        </p:nvSpPr>
        <p:spPr/>
        <p:txBody>
          <a:bodyPr/>
          <a:lstStyle/>
          <a:p>
            <a:pPr>
              <a:buFont typeface="Arial"/>
              <a:buChar char="•"/>
            </a:pPr>
            <a:r>
              <a:rPr lang="en-US" sz="2400" dirty="0"/>
              <a:t>Remove the sensors from their sockets</a:t>
            </a:r>
          </a:p>
        </p:txBody>
      </p:sp>
      <p:pic>
        <p:nvPicPr>
          <p:cNvPr id="12" name="Picture Placeholder 4" descr="IMG_3791.jpg"/>
          <p:cNvPicPr>
            <a:picLocks noChangeAspect="1"/>
          </p:cNvPicPr>
          <p:nvPr/>
        </p:nvPicPr>
        <p:blipFill rotWithShape="1">
          <a:blip r:embed="rId2" cstate="email">
            <a:extLst>
              <a:ext uri="{28A0092B-C50C-407E-A947-70E740481C1C}">
                <a14:useLocalDpi xmlns:a14="http://schemas.microsoft.com/office/drawing/2010/main"/>
              </a:ext>
            </a:extLst>
          </a:blip>
          <a:srcRect l="17515" r="22103"/>
          <a:stretch/>
        </p:blipFill>
        <p:spPr bwMode="auto">
          <a:xfrm>
            <a:off x="4572000" y="2133600"/>
            <a:ext cx="1710552" cy="4206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5400" dist="25399" dir="2700000" algn="ctr" rotWithShape="0">
                    <a:schemeClr val="bg2"/>
                  </a:outerShdw>
                </a:effectLst>
              </a14:hiddenEffects>
            </a:ext>
            <a:ext uri="{FAA26D3D-D897-4be2-8F04-BA451C77F1D7}">
              <ma14:placeholderFlag xmlns:ma14="http://schemas.microsoft.com/office/mac/drawingml/2011/main" val="1"/>
            </a:ext>
          </a:extLst>
        </p:spPr>
      </p:pic>
      <p:pic>
        <p:nvPicPr>
          <p:cNvPr id="13" name="Picture Placeholder 4" descr="IMG_3790.jpg"/>
          <p:cNvPicPr>
            <a:picLocks noChangeAspect="1"/>
          </p:cNvPicPr>
          <p:nvPr/>
        </p:nvPicPr>
        <p:blipFill rotWithShape="1">
          <a:blip r:embed="rId3" cstate="email">
            <a:extLst>
              <a:ext uri="{28A0092B-C50C-407E-A947-70E740481C1C}">
                <a14:useLocalDpi xmlns:a14="http://schemas.microsoft.com/office/drawing/2010/main"/>
              </a:ext>
            </a:extLst>
          </a:blip>
          <a:srcRect l="16943" r="13692"/>
          <a:stretch/>
        </p:blipFill>
        <p:spPr>
          <a:xfrm>
            <a:off x="6705600" y="2133600"/>
            <a:ext cx="1736469" cy="4216167"/>
          </a:xfrm>
          <a:prstGeom prst="rect">
            <a:avLst/>
          </a:prstGeom>
        </p:spPr>
      </p:pic>
      <p:pic>
        <p:nvPicPr>
          <p:cNvPr id="14" name="Picture 13" descr="IMG_3787.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2600" y="3352800"/>
            <a:ext cx="1853183" cy="1385383"/>
          </a:xfrm>
          <a:prstGeom prst="rect">
            <a:avLst/>
          </a:prstGeom>
        </p:spPr>
      </p:pic>
      <p:sp>
        <p:nvSpPr>
          <p:cNvPr id="16" name="TextBox 15"/>
          <p:cNvSpPr txBox="1"/>
          <p:nvPr/>
        </p:nvSpPr>
        <p:spPr>
          <a:xfrm>
            <a:off x="3575087" y="3594557"/>
            <a:ext cx="725573" cy="430887"/>
          </a:xfrm>
          <a:prstGeom prst="rect">
            <a:avLst/>
          </a:prstGeom>
          <a:noFill/>
        </p:spPr>
        <p:txBody>
          <a:bodyPr wrap="none" rtlCol="0">
            <a:spAutoFit/>
          </a:bodyPr>
          <a:lstStyle/>
          <a:p>
            <a:pPr algn="ctr"/>
            <a:r>
              <a:rPr lang="en-US" sz="1100" dirty="0" smtClean="0">
                <a:latin typeface="Arial"/>
                <a:cs typeface="Arial"/>
              </a:rPr>
              <a:t>%LEL</a:t>
            </a:r>
          </a:p>
          <a:p>
            <a:pPr algn="ctr"/>
            <a:r>
              <a:rPr lang="en-US" sz="1100" dirty="0" smtClean="0">
                <a:latin typeface="Arial"/>
                <a:cs typeface="Arial"/>
              </a:rPr>
              <a:t>Catalytic</a:t>
            </a:r>
            <a:endParaRPr lang="en-US" sz="1100" dirty="0">
              <a:latin typeface="Arial"/>
              <a:cs typeface="Arial"/>
            </a:endParaRPr>
          </a:p>
        </p:txBody>
      </p:sp>
      <p:cxnSp>
        <p:nvCxnSpPr>
          <p:cNvPr id="17" name="Straight Arrow Connector 16"/>
          <p:cNvCxnSpPr/>
          <p:nvPr/>
        </p:nvCxnSpPr>
        <p:spPr>
          <a:xfrm rot="10800000">
            <a:off x="3124200" y="3810000"/>
            <a:ext cx="413266"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605783" y="4174120"/>
            <a:ext cx="715009" cy="276999"/>
          </a:xfrm>
          <a:prstGeom prst="rect">
            <a:avLst/>
          </a:prstGeom>
          <a:noFill/>
        </p:spPr>
        <p:txBody>
          <a:bodyPr wrap="none" rtlCol="0">
            <a:spAutoFit/>
          </a:bodyPr>
          <a:lstStyle/>
          <a:p>
            <a:r>
              <a:rPr lang="en-US" sz="1200" dirty="0" smtClean="0">
                <a:latin typeface="Arial"/>
                <a:cs typeface="Arial"/>
              </a:rPr>
              <a:t>Oxygen</a:t>
            </a:r>
            <a:endParaRPr lang="en-US" sz="1200" dirty="0">
              <a:latin typeface="Arial"/>
              <a:cs typeface="Arial"/>
            </a:endParaRPr>
          </a:p>
        </p:txBody>
      </p:sp>
      <p:cxnSp>
        <p:nvCxnSpPr>
          <p:cNvPr id="19" name="Straight Arrow Connector 18"/>
          <p:cNvCxnSpPr>
            <a:stCxn id="18" idx="1"/>
          </p:cNvCxnSpPr>
          <p:nvPr/>
        </p:nvCxnSpPr>
        <p:spPr>
          <a:xfrm flipH="1">
            <a:off x="3323659" y="4312620"/>
            <a:ext cx="28212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2920492" y="4724400"/>
            <a:ext cx="1399392" cy="276999"/>
          </a:xfrm>
          <a:prstGeom prst="rect">
            <a:avLst/>
          </a:prstGeom>
        </p:spPr>
        <p:txBody>
          <a:bodyPr wrap="none">
            <a:spAutoFit/>
          </a:bodyPr>
          <a:lstStyle/>
          <a:p>
            <a:pPr algn="ctr"/>
            <a:r>
              <a:rPr lang="en-US" sz="1200" dirty="0" smtClean="0">
                <a:latin typeface="Arial"/>
                <a:cs typeface="Arial"/>
              </a:rPr>
              <a:t>Carbon Monoxide</a:t>
            </a:r>
            <a:endParaRPr lang="en-US" sz="1200" dirty="0">
              <a:latin typeface="Arial"/>
              <a:cs typeface="Arial"/>
            </a:endParaRPr>
          </a:p>
        </p:txBody>
      </p:sp>
      <p:cxnSp>
        <p:nvCxnSpPr>
          <p:cNvPr id="21" name="Straight Arrow Connector 20"/>
          <p:cNvCxnSpPr/>
          <p:nvPr/>
        </p:nvCxnSpPr>
        <p:spPr>
          <a:xfrm flipH="1" flipV="1">
            <a:off x="2743200" y="4451119"/>
            <a:ext cx="304800" cy="3494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676400" y="4724400"/>
            <a:ext cx="1143000" cy="461665"/>
          </a:xfrm>
          <a:prstGeom prst="rect">
            <a:avLst/>
          </a:prstGeom>
          <a:noFill/>
        </p:spPr>
        <p:txBody>
          <a:bodyPr wrap="square" rtlCol="0">
            <a:spAutoFit/>
          </a:bodyPr>
          <a:lstStyle/>
          <a:p>
            <a:pPr algn="ctr"/>
            <a:r>
              <a:rPr lang="en-US" sz="1200" dirty="0" smtClean="0">
                <a:latin typeface="Arial"/>
                <a:cs typeface="Arial"/>
              </a:rPr>
              <a:t>Hydrogen Sulfide</a:t>
            </a:r>
            <a:endParaRPr lang="en-US" sz="1200" dirty="0">
              <a:latin typeface="Arial"/>
              <a:cs typeface="Arial"/>
            </a:endParaRPr>
          </a:p>
        </p:txBody>
      </p:sp>
      <p:cxnSp>
        <p:nvCxnSpPr>
          <p:cNvPr id="23" name="Straight Arrow Connector 22"/>
          <p:cNvCxnSpPr/>
          <p:nvPr/>
        </p:nvCxnSpPr>
        <p:spPr>
          <a:xfrm flipV="1">
            <a:off x="2286000" y="4419600"/>
            <a:ext cx="32243" cy="38099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762000" y="4114800"/>
            <a:ext cx="1219200" cy="830997"/>
          </a:xfrm>
          <a:prstGeom prst="rect">
            <a:avLst/>
          </a:prstGeom>
        </p:spPr>
        <p:txBody>
          <a:bodyPr wrap="square">
            <a:spAutoFit/>
          </a:bodyPr>
          <a:lstStyle/>
          <a:p>
            <a:r>
              <a:rPr lang="en-US" sz="1200" dirty="0" smtClean="0"/>
              <a:t>%Volume  </a:t>
            </a:r>
            <a:br>
              <a:rPr lang="en-US" sz="1200" dirty="0" smtClean="0"/>
            </a:br>
            <a:r>
              <a:rPr lang="en-US" sz="1200" dirty="0" smtClean="0"/>
              <a:t>Methane</a:t>
            </a:r>
          </a:p>
          <a:p>
            <a:r>
              <a:rPr lang="en-US" sz="1200" dirty="0" smtClean="0"/>
              <a:t>Thermal</a:t>
            </a:r>
            <a:br>
              <a:rPr lang="en-US" sz="1200" dirty="0" smtClean="0"/>
            </a:br>
            <a:r>
              <a:rPr lang="en-US" sz="1200" dirty="0" smtClean="0"/>
              <a:t>Conductivity</a:t>
            </a:r>
            <a:endParaRPr lang="en-US" sz="1200" dirty="0"/>
          </a:p>
        </p:txBody>
      </p:sp>
      <p:cxnSp>
        <p:nvCxnSpPr>
          <p:cNvPr id="25" name="Straight Arrow Connector 24"/>
          <p:cNvCxnSpPr/>
          <p:nvPr/>
        </p:nvCxnSpPr>
        <p:spPr>
          <a:xfrm flipV="1">
            <a:off x="1600200" y="3796220"/>
            <a:ext cx="685800" cy="3947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62834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dirty="0" smtClean="0">
                <a:latin typeface="Arial" charset="0"/>
                <a:ea typeface="ＭＳ Ｐゴシック" charset="0"/>
                <a:cs typeface="ＭＳ Ｐゴシック" charset="0"/>
              </a:rPr>
              <a:t>Sensor Replacement</a:t>
            </a:r>
            <a:endParaRPr lang="en-US" dirty="0">
              <a:latin typeface="Arial" charset="0"/>
              <a:ea typeface="ＭＳ Ｐゴシック" charset="0"/>
              <a:cs typeface="ＭＳ Ｐゴシック" charset="0"/>
            </a:endParaRPr>
          </a:p>
        </p:txBody>
      </p:sp>
      <p:sp>
        <p:nvSpPr>
          <p:cNvPr id="66562" name="Text Placeholder 2"/>
          <p:cNvSpPr>
            <a:spLocks noGrp="1"/>
          </p:cNvSpPr>
          <p:nvPr>
            <p:ph type="body" sz="half" idx="1"/>
          </p:nvPr>
        </p:nvSpPr>
        <p:spPr>
          <a:xfrm>
            <a:off x="685800" y="1981200"/>
            <a:ext cx="8077200" cy="4114800"/>
          </a:xfrm>
        </p:spPr>
        <p:txBody>
          <a:bodyPr/>
          <a:lstStyle/>
          <a:p>
            <a:pPr>
              <a:buFont typeface="Arial"/>
              <a:buChar char="•"/>
            </a:pPr>
            <a:r>
              <a:rPr lang="en-US" sz="2400" dirty="0"/>
              <a:t>Ensure that the sensor filters are in place</a:t>
            </a:r>
          </a:p>
          <a:p>
            <a:pPr>
              <a:buFont typeface="Arial"/>
              <a:buChar char="•"/>
            </a:pPr>
            <a:r>
              <a:rPr lang="en-US" sz="2400" dirty="0"/>
              <a:t>Place the flow chamber in position over the sensor area and press it into the case until it is flush with the back of the case</a:t>
            </a:r>
          </a:p>
          <a:p>
            <a:pPr>
              <a:buFont typeface="Arial"/>
              <a:buChar char="•"/>
            </a:pPr>
            <a:r>
              <a:rPr lang="en-US" sz="2400" dirty="0"/>
              <a:t>Place the sensor gasket and filters back into the chamber ensuring that it seals with the sensors and the edge of the chamber.</a:t>
            </a:r>
          </a:p>
          <a:p>
            <a:pPr>
              <a:buFont typeface="Arial"/>
              <a:buChar char="•"/>
            </a:pPr>
            <a:r>
              <a:rPr lang="en-US" sz="2400" dirty="0"/>
              <a:t>Place the sensor gasket and filters back into the chamber ensuring that it seals with the sensors and the edge of the chamber</a:t>
            </a:r>
          </a:p>
        </p:txBody>
      </p:sp>
    </p:spTree>
    <p:extLst>
      <p:ext uri="{BB962C8B-B14F-4D97-AF65-F5344CB8AC3E}">
        <p14:creationId xmlns:p14="http://schemas.microsoft.com/office/powerpoint/2010/main" val="234997011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RKI">
  <a:themeElements>
    <a:clrScheme name="Blank Presentation 3">
      <a:dk1>
        <a:srgbClr val="808080"/>
      </a:dk1>
      <a:lt1>
        <a:srgbClr val="FFFFFF"/>
      </a:lt1>
      <a:dk2>
        <a:srgbClr val="111F41"/>
      </a:dk2>
      <a:lt2>
        <a:srgbClr val="FFFFFF"/>
      </a:lt2>
      <a:accent1>
        <a:srgbClr val="77A3CD"/>
      </a:accent1>
      <a:accent2>
        <a:srgbClr val="CCCCFF"/>
      </a:accent2>
      <a:accent3>
        <a:srgbClr val="AAABB0"/>
      </a:accent3>
      <a:accent4>
        <a:srgbClr val="DADADA"/>
      </a:accent4>
      <a:accent5>
        <a:srgbClr val="BDCEE3"/>
      </a:accent5>
      <a:accent6>
        <a:srgbClr val="B9B9E7"/>
      </a:accent6>
      <a:hlink>
        <a:srgbClr val="3333CC"/>
      </a:hlink>
      <a:folHlink>
        <a:srgbClr val="AF67FF"/>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3366"/>
        </a:dk1>
        <a:lt1>
          <a:srgbClr val="FFFFFF"/>
        </a:lt1>
        <a:dk2>
          <a:srgbClr val="111F41"/>
        </a:dk2>
        <a:lt2>
          <a:srgbClr val="FFFFFF"/>
        </a:lt2>
        <a:accent1>
          <a:srgbClr val="3366CC"/>
        </a:accent1>
        <a:accent2>
          <a:srgbClr val="00B000"/>
        </a:accent2>
        <a:accent3>
          <a:srgbClr val="AAABB0"/>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2">
        <a:dk1>
          <a:srgbClr val="3E3E5C"/>
        </a:dk1>
        <a:lt1>
          <a:srgbClr val="FFFFFF"/>
        </a:lt1>
        <a:dk2>
          <a:srgbClr val="111F41"/>
        </a:dk2>
        <a:lt2>
          <a:srgbClr val="FFFFFF"/>
        </a:lt2>
        <a:accent1>
          <a:srgbClr val="60597B"/>
        </a:accent1>
        <a:accent2>
          <a:srgbClr val="6666FF"/>
        </a:accent2>
        <a:accent3>
          <a:srgbClr val="AAABB0"/>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3">
        <a:dk1>
          <a:srgbClr val="808080"/>
        </a:dk1>
        <a:lt1>
          <a:srgbClr val="FFFFFF"/>
        </a:lt1>
        <a:dk2>
          <a:srgbClr val="111F41"/>
        </a:dk2>
        <a:lt2>
          <a:srgbClr val="FFFFFF"/>
        </a:lt2>
        <a:accent1>
          <a:srgbClr val="77A3CD"/>
        </a:accent1>
        <a:accent2>
          <a:srgbClr val="CCCCFF"/>
        </a:accent2>
        <a:accent3>
          <a:srgbClr val="AAABB0"/>
        </a:accent3>
        <a:accent4>
          <a:srgbClr val="DADADA"/>
        </a:accent4>
        <a:accent5>
          <a:srgbClr val="BDCEE3"/>
        </a:accent5>
        <a:accent6>
          <a:srgbClr val="B9B9E7"/>
        </a:accent6>
        <a:hlink>
          <a:srgbClr val="3333CC"/>
        </a:hlink>
        <a:folHlink>
          <a:srgbClr val="AF67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RKI.thmx</Template>
  <TotalTime>19850</TotalTime>
  <Words>1425</Words>
  <Application>Microsoft Macintosh PowerPoint</Application>
  <PresentationFormat>On-screen Show (4:3)</PresentationFormat>
  <Paragraphs>181</Paragraphs>
  <Slides>23</Slides>
  <Notes>17</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RKI</vt:lpstr>
      <vt:lpstr>GX-2012</vt:lpstr>
      <vt:lpstr>GX-2012 Features</vt:lpstr>
      <vt:lpstr>Startup Procedure</vt:lpstr>
      <vt:lpstr>Fresh Air Adjustment</vt:lpstr>
      <vt:lpstr>Display Mode</vt:lpstr>
      <vt:lpstr>Display Mode</vt:lpstr>
      <vt:lpstr>GX-2012</vt:lpstr>
      <vt:lpstr>GX-2012 Parts List</vt:lpstr>
      <vt:lpstr>GX-2012 Parts List</vt:lpstr>
      <vt:lpstr>GX-2012 Calibration</vt:lpstr>
      <vt:lpstr>Accessing Calibration Mode</vt:lpstr>
      <vt:lpstr>Auto Calibration</vt:lpstr>
      <vt:lpstr>Auto Calibration</vt:lpstr>
      <vt:lpstr>Auto Calibration</vt:lpstr>
      <vt:lpstr>Auto Calibration</vt:lpstr>
      <vt:lpstr>Battery Replacement</vt:lpstr>
      <vt:lpstr>Battery Replacement</vt:lpstr>
      <vt:lpstr>Sensor Replacement</vt:lpstr>
      <vt:lpstr>Scrubber Filters Replacement</vt:lpstr>
      <vt:lpstr>Scrubber Filters Replacement</vt:lpstr>
      <vt:lpstr>Sensor Replacement</vt:lpstr>
      <vt:lpstr>Sensor Replacement</vt:lpstr>
      <vt:lpstr>Sensor Replacement</vt:lpstr>
    </vt:vector>
  </TitlesOfParts>
  <Company>RKI Instruments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Gaswatch II</dc:title>
  <dc:creator>Jonathan D. Frank</dc:creator>
  <cp:lastModifiedBy>Steve Bretzke</cp:lastModifiedBy>
  <cp:revision>113</cp:revision>
  <cp:lastPrinted>2013-07-17T23:25:25Z</cp:lastPrinted>
  <dcterms:created xsi:type="dcterms:W3CDTF">2003-04-02T16:47:55Z</dcterms:created>
  <dcterms:modified xsi:type="dcterms:W3CDTF">2013-09-09T22:59:58Z</dcterms:modified>
</cp:coreProperties>
</file>