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24" r:id="rId1"/>
  </p:sldMasterIdLst>
  <p:notesMasterIdLst>
    <p:notesMasterId r:id="rId85"/>
  </p:notesMasterIdLst>
  <p:handoutMasterIdLst>
    <p:handoutMasterId r:id="rId86"/>
  </p:handoutMasterIdLst>
  <p:sldIdLst>
    <p:sldId id="256" r:id="rId2"/>
    <p:sldId id="260" r:id="rId3"/>
    <p:sldId id="261" r:id="rId4"/>
    <p:sldId id="265" r:id="rId5"/>
    <p:sldId id="263" r:id="rId6"/>
    <p:sldId id="257" r:id="rId7"/>
    <p:sldId id="315" r:id="rId8"/>
    <p:sldId id="316" r:id="rId9"/>
    <p:sldId id="317" r:id="rId10"/>
    <p:sldId id="318" r:id="rId11"/>
    <p:sldId id="319" r:id="rId12"/>
    <p:sldId id="320" r:id="rId13"/>
    <p:sldId id="321" r:id="rId14"/>
    <p:sldId id="322" r:id="rId15"/>
    <p:sldId id="323" r:id="rId16"/>
    <p:sldId id="324" r:id="rId17"/>
    <p:sldId id="325" r:id="rId18"/>
    <p:sldId id="311" r:id="rId19"/>
    <p:sldId id="309" r:id="rId20"/>
    <p:sldId id="310" r:id="rId21"/>
    <p:sldId id="313" r:id="rId22"/>
    <p:sldId id="312" r:id="rId23"/>
    <p:sldId id="266" r:id="rId24"/>
    <p:sldId id="297" r:id="rId25"/>
    <p:sldId id="314" r:id="rId26"/>
    <p:sldId id="307" r:id="rId27"/>
    <p:sldId id="308" r:id="rId28"/>
    <p:sldId id="326" r:id="rId29"/>
    <p:sldId id="385" r:id="rId30"/>
    <p:sldId id="386" r:id="rId31"/>
    <p:sldId id="327" r:id="rId32"/>
    <p:sldId id="328" r:id="rId33"/>
    <p:sldId id="391" r:id="rId34"/>
    <p:sldId id="390" r:id="rId35"/>
    <p:sldId id="329" r:id="rId36"/>
    <p:sldId id="330" r:id="rId37"/>
    <p:sldId id="372" r:id="rId38"/>
    <p:sldId id="373" r:id="rId39"/>
    <p:sldId id="389" r:id="rId40"/>
    <p:sldId id="387" r:id="rId41"/>
    <p:sldId id="388" r:id="rId42"/>
    <p:sldId id="331" r:id="rId43"/>
    <p:sldId id="332" r:id="rId44"/>
    <p:sldId id="333" r:id="rId45"/>
    <p:sldId id="334" r:id="rId46"/>
    <p:sldId id="337" r:id="rId47"/>
    <p:sldId id="338" r:id="rId48"/>
    <p:sldId id="336" r:id="rId49"/>
    <p:sldId id="343" r:id="rId50"/>
    <p:sldId id="345" r:id="rId51"/>
    <p:sldId id="346" r:id="rId52"/>
    <p:sldId id="347" r:id="rId53"/>
    <p:sldId id="348" r:id="rId54"/>
    <p:sldId id="349" r:id="rId55"/>
    <p:sldId id="350" r:id="rId56"/>
    <p:sldId id="351" r:id="rId57"/>
    <p:sldId id="356" r:id="rId58"/>
    <p:sldId id="357" r:id="rId59"/>
    <p:sldId id="358" r:id="rId60"/>
    <p:sldId id="359" r:id="rId61"/>
    <p:sldId id="360" r:id="rId62"/>
    <p:sldId id="361" r:id="rId63"/>
    <p:sldId id="362" r:id="rId64"/>
    <p:sldId id="363" r:id="rId65"/>
    <p:sldId id="364" r:id="rId66"/>
    <p:sldId id="365" r:id="rId67"/>
    <p:sldId id="366" r:id="rId68"/>
    <p:sldId id="367" r:id="rId69"/>
    <p:sldId id="368" r:id="rId70"/>
    <p:sldId id="369" r:id="rId71"/>
    <p:sldId id="370" r:id="rId72"/>
    <p:sldId id="371" r:id="rId73"/>
    <p:sldId id="374" r:id="rId74"/>
    <p:sldId id="375" r:id="rId75"/>
    <p:sldId id="376" r:id="rId76"/>
    <p:sldId id="377" r:id="rId77"/>
    <p:sldId id="378" r:id="rId78"/>
    <p:sldId id="379" r:id="rId79"/>
    <p:sldId id="380" r:id="rId80"/>
    <p:sldId id="381" r:id="rId81"/>
    <p:sldId id="382" r:id="rId82"/>
    <p:sldId id="383" r:id="rId83"/>
    <p:sldId id="384"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7" autoAdjust="0"/>
    <p:restoredTop sz="98455" autoAdjust="0"/>
  </p:normalViewPr>
  <p:slideViewPr>
    <p:cSldViewPr snapToObjects="1">
      <p:cViewPr>
        <p:scale>
          <a:sx n="100" d="100"/>
          <a:sy n="100" d="100"/>
        </p:scale>
        <p:origin x="-2568" y="-7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handoutMaster" Target="handoutMasters/handoutMaster1.xml"/><Relationship Id="rId87" Type="http://schemas.openxmlformats.org/officeDocument/2006/relationships/printerSettings" Target="printerSettings/printerSettings1.bin"/><Relationship Id="rId88" Type="http://schemas.openxmlformats.org/officeDocument/2006/relationships/presProps" Target="presProps.xml"/><Relationship Id="rId8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876511-E0EF-CF4C-B60A-10D129095C1D}" type="datetimeFigureOut">
              <a:rPr lang="en-US" smtClean="0"/>
              <a:t>8/15/16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4454E1-2992-E84D-B7CD-F1457127B8C9}" type="slidenum">
              <a:rPr lang="en-US" smtClean="0"/>
              <a:t>‹#›</a:t>
            </a:fld>
            <a:endParaRPr lang="en-US"/>
          </a:p>
        </p:txBody>
      </p:sp>
    </p:spTree>
    <p:extLst>
      <p:ext uri="{BB962C8B-B14F-4D97-AF65-F5344CB8AC3E}">
        <p14:creationId xmlns:p14="http://schemas.microsoft.com/office/powerpoint/2010/main" val="32975478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B7A928-3473-1641-9BF5-E99099596F9F}" type="datetimeFigureOut">
              <a:rPr lang="en-US" smtClean="0"/>
              <a:pPr/>
              <a:t>8/15/16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387CF2-CE14-5046-8772-06B402F8E822}" type="slidenum">
              <a:rPr lang="en-US" smtClean="0"/>
              <a:pPr/>
              <a:t>‹#›</a:t>
            </a:fld>
            <a:endParaRPr lang="en-US"/>
          </a:p>
        </p:txBody>
      </p:sp>
    </p:spTree>
    <p:extLst>
      <p:ext uri="{BB962C8B-B14F-4D97-AF65-F5344CB8AC3E}">
        <p14:creationId xmlns:p14="http://schemas.microsoft.com/office/powerpoint/2010/main" val="54412874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B5F2386-7761-4343-B37B-04475703236D}" type="datetime1">
              <a:rPr lang="en-US" smtClean="0"/>
              <a:t>8/15/16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8AF02B71-8991-4516-A01E-F1A9ACD28BDC}" type="slidenum">
              <a:rPr lang="en-US" smtClean="0"/>
              <a:pPr/>
              <a:t>‹#›</a:t>
            </a:fld>
            <a:endParaRPr lang="en-US"/>
          </a:p>
        </p:txBody>
      </p:sp>
    </p:spTree>
    <p:extLst>
      <p:ext uri="{BB962C8B-B14F-4D97-AF65-F5344CB8AC3E}">
        <p14:creationId xmlns:p14="http://schemas.microsoft.com/office/powerpoint/2010/main" val="39747360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9DAA962-8323-574D-87EB-A54E05A2D0DE}" type="datetime1">
              <a:rPr lang="en-US" smtClean="0"/>
              <a:t>8/15/16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7471722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8D1000E-0488-6D4D-9EBF-8D7BEBDAA296}" type="datetime1">
              <a:rPr lang="en-US" smtClean="0"/>
              <a:t>8/15/16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B1AA4845-A08A-4DF4-8D99-E2E7B6D41C67}" type="slidenum">
              <a:rPr lang="en-US" smtClean="0"/>
              <a:pPr/>
              <a:t>‹#›</a:t>
            </a:fld>
            <a:endParaRPr lang="en-US"/>
          </a:p>
        </p:txBody>
      </p:sp>
    </p:spTree>
    <p:extLst>
      <p:ext uri="{BB962C8B-B14F-4D97-AF65-F5344CB8AC3E}">
        <p14:creationId xmlns:p14="http://schemas.microsoft.com/office/powerpoint/2010/main" val="33162105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164312E-45C0-3448-9901-786309BD17DC}" type="datetime1">
              <a:rPr lang="en-US" smtClean="0"/>
              <a:t>8/15/16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3303289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ECE3E5E-1507-EB4E-89B3-76B34F7028B3}" type="datetime1">
              <a:rPr lang="en-US" smtClean="0"/>
              <a:t>8/15/16</a:t>
            </a:fld>
            <a:endParaRPr lang="en-US"/>
          </a:p>
        </p:txBody>
      </p:sp>
      <p:sp>
        <p:nvSpPr>
          <p:cNvPr id="8"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9"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805743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F6A2BC1E-DEEB-6A4C-826F-077B262BBA48}" type="datetime1">
              <a:rPr lang="en-US" smtClean="0"/>
              <a:t>8/15/16</a:t>
            </a:fld>
            <a:endParaRPr lang="en-US"/>
          </a:p>
        </p:txBody>
      </p:sp>
      <p:sp>
        <p:nvSpPr>
          <p:cNvPr id="4"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5"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916052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CFF6E42-AD65-504C-8F8D-923029F6CB40}" type="datetime1">
              <a:rPr lang="en-US" smtClean="0"/>
              <a:t>8/15/16</a:t>
            </a:fld>
            <a:endParaRPr lang="en-US"/>
          </a:p>
        </p:txBody>
      </p:sp>
      <p:sp>
        <p:nvSpPr>
          <p:cNvPr id="3"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4"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13768395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B3F0C9A-374B-2541-B314-7C29861752F7}" type="datetime1">
              <a:rPr lang="en-US" smtClean="0"/>
              <a:t>8/15/16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B1AA4845-A08A-4DF4-8D99-E2E7B6D41C67}" type="slidenum">
              <a:rPr lang="en-US" smtClean="0"/>
              <a:pPr/>
              <a:t>‹#›</a:t>
            </a:fld>
            <a:endParaRPr lang="en-US"/>
          </a:p>
        </p:txBody>
      </p:sp>
    </p:spTree>
    <p:extLst>
      <p:ext uri="{BB962C8B-B14F-4D97-AF65-F5344CB8AC3E}">
        <p14:creationId xmlns:p14="http://schemas.microsoft.com/office/powerpoint/2010/main" val="21209483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93C4A86-E453-1A4F-B440-7A4F37A77907}" type="datetime1">
              <a:rPr lang="en-US" smtClean="0"/>
              <a:t>8/15/16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33229371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5464C08-00FC-5D4B-A1C8-EF88056FA8FA}" type="datetime1">
              <a:rPr lang="en-US" smtClean="0"/>
              <a:t>8/15/16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40191544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4425B2-5606-1046-82E4-E034024EBECB}" type="datetime1">
              <a:rPr lang="en-US" smtClean="0"/>
              <a:t>8/15/16</a:t>
            </a:fld>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23113115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smtClean="0"/>
              <a:t>Click icon to add chart</a:t>
            </a:r>
            <a:endParaRPr lang="en-US" noProof="0" dirty="0" smtClean="0"/>
          </a:p>
        </p:txBody>
      </p:sp>
      <p:sp>
        <p:nvSpPr>
          <p:cNvPr id="5" name="Date Placeholder 3"/>
          <p:cNvSpPr>
            <a:spLocks noGrp="1"/>
          </p:cNvSpPr>
          <p:nvPr>
            <p:ph type="dt" sz="half" idx="10"/>
          </p:nvPr>
        </p:nvSpPr>
        <p:spPr/>
        <p:txBody>
          <a:bodyPr/>
          <a:lstStyle>
            <a:lvl1pPr>
              <a:defRPr/>
            </a:lvl1pPr>
          </a:lstStyle>
          <a:p>
            <a:fld id="{33B9D4E5-F5ED-0F4C-B225-7411D7CA8E6C}" type="datetime1">
              <a:rPr lang="en-US" smtClean="0"/>
              <a:t>8/15/16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13529780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33B9D4E5-F5ED-0F4C-B225-7411D7CA8E6C}" type="datetime1">
              <a:rPr lang="en-US" smtClean="0"/>
              <a:t>8/15/16</a:t>
            </a:fld>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EC1AFBBE-3C4F-114D-BEDE-2A9351E80BDC}" type="slidenum">
              <a:rPr lang="en-US" smtClean="0"/>
              <a:pPr/>
              <a:t>‹#›</a:t>
            </a:fld>
            <a:endParaRPr lang="en-US"/>
          </a:p>
        </p:txBody>
      </p:sp>
    </p:spTree>
    <p:extLst>
      <p:ext uri="{BB962C8B-B14F-4D97-AF65-F5344CB8AC3E}">
        <p14:creationId xmlns:p14="http://schemas.microsoft.com/office/powerpoint/2010/main" val="18262613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DB296D3B-E472-CF41-BF26-47B2AC1A67C7}" type="datetime1">
              <a:rPr lang="en-US" smtClean="0"/>
              <a:t>8/15/16</a:t>
            </a:fld>
            <a:endParaRPr lang="en-US"/>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90A41834-2029-5141-8E5E-EBBDA9658BAF}" type="datetime1">
              <a:rPr lang="en-US" smtClean="0"/>
              <a:t>8/15/16</a:t>
            </a:fld>
            <a:endParaRPr lang="en-US"/>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B9D4E5-F5ED-0F4C-B225-7411D7CA8E6C}" type="datetime1">
              <a:rPr lang="en-US" smtClean="0"/>
              <a:t>8/15/16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www.rkiinstruments.com</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AFBBE-3C4F-114D-BEDE-2A9351E80BDC}" type="slidenum">
              <a:rPr lang="en-US" smtClean="0"/>
              <a:pPr/>
              <a:t>‹#›</a:t>
            </a:fld>
            <a:endParaRPr lang="en-US"/>
          </a:p>
        </p:txBody>
      </p:sp>
      <p:pic>
        <p:nvPicPr>
          <p:cNvPr id="1031" name="Picture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hf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 Id="rId3" Type="http://schemas.openxmlformats.org/officeDocument/2006/relationships/image" Target="../media/image3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62.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15.xml"/><Relationship Id="rId2" Type="http://schemas.openxmlformats.org/officeDocument/2006/relationships/image" Target="../media/image3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jpeg"/><Relationship Id="rId3" Type="http://schemas.openxmlformats.org/officeDocument/2006/relationships/image" Target="../media/image3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jpeg"/></Relationships>
</file>

<file path=ppt/slides/_rels/slide66.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1" Type="http://schemas.openxmlformats.org/officeDocument/2006/relationships/slideLayout" Target="../slideLayouts/slideLayout15.xml"/><Relationship Id="rId2" Type="http://schemas.openxmlformats.org/officeDocument/2006/relationships/image" Target="../media/image42.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5.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0.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8.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1.jpeg"/><Relationship Id="rId3" Type="http://schemas.openxmlformats.org/officeDocument/2006/relationships/image" Target="../media/image52.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4.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5.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6.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7.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dirty="0" smtClean="0"/>
              <a:t>GX-2012 &amp; Gas Tracer Models</a:t>
            </a:r>
            <a:endParaRPr lang="en-US" sz="4000" dirty="0"/>
          </a:p>
        </p:txBody>
      </p:sp>
      <p:sp>
        <p:nvSpPr>
          <p:cNvPr id="5" name="Text Placeholder 4"/>
          <p:cNvSpPr>
            <a:spLocks noGrp="1"/>
          </p:cNvSpPr>
          <p:nvPr>
            <p:ph type="subTitle" idx="1"/>
          </p:nvPr>
        </p:nvSpPr>
        <p:spPr/>
        <p:txBody>
          <a:bodyPr/>
          <a:lstStyle/>
          <a:p>
            <a:r>
              <a:rPr lang="en-US" dirty="0" smtClean="0"/>
              <a:t>Confined Space/Leak Detector</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pic>
        <p:nvPicPr>
          <p:cNvPr id="6" name="Content Placeholder 5" descr="GX-2012_screen.psd"/>
          <p:cNvPicPr>
            <a:picLocks noGrp="1" noChangeAspect="1"/>
          </p:cNvPicPr>
          <p:nvPr>
            <p:ph type="pic" sz="quarter" idx="13"/>
          </p:nvPr>
        </p:nvPicPr>
        <p:blipFill>
          <a:blip r:embed="rId2"/>
          <a:srcRect l="-176994" r="-176994"/>
          <a:stretch>
            <a:fillRect/>
          </a:stretch>
        </p:blipFill>
        <p:spPr>
          <a:xfrm>
            <a:off x="685800" y="685800"/>
            <a:ext cx="7988300" cy="3886200"/>
          </a:xfrm>
        </p:spPr>
      </p:pic>
    </p:spTree>
  </p:cSld>
  <p:clrMapOvr>
    <a:masterClrMapping/>
  </p:clrMapOvr>
  <p:transition xmlns:p14="http://schemas.microsoft.com/office/powerpoint/2010/main">
    <p:zoom dir="in"/>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lstStyle/>
          <a:p>
            <a:r>
              <a:rPr lang="en-US" dirty="0" smtClean="0"/>
              <a:t>GX-2012</a:t>
            </a:r>
            <a:endParaRPr lang="en-US" dirty="0"/>
          </a:p>
        </p:txBody>
      </p:sp>
      <p:sp>
        <p:nvSpPr>
          <p:cNvPr id="24" name="Vertical Text Placeholder 23"/>
          <p:cNvSpPr>
            <a:spLocks noGrp="1"/>
          </p:cNvSpPr>
          <p:nvPr>
            <p:ph type="body" orient="vert" idx="1"/>
          </p:nvPr>
        </p:nvSpPr>
        <p:spPr/>
        <p:txBody>
          <a:bodyPr/>
          <a:lstStyle/>
          <a:p>
            <a:endParaRPr lang="en-US"/>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2</a:t>
            </a:fld>
            <a:endParaRPr lang="en-US"/>
          </a:p>
        </p:txBody>
      </p:sp>
      <p:pic>
        <p:nvPicPr>
          <p:cNvPr id="11" name="Picture Placeholder 10" descr="GX2012.png"/>
          <p:cNvPicPr>
            <a:picLocks noGrp="1" noChangeAspect="1"/>
          </p:cNvPicPr>
          <p:nvPr>
            <p:ph type="pic" sz="quarter" idx="4294967295"/>
          </p:nvPr>
        </p:nvPicPr>
        <p:blipFill>
          <a:blip r:embed="rId2">
            <a:lum/>
          </a:blip>
          <a:srcRect l="-103329" r="-103329"/>
          <a:stretch>
            <a:fillRect/>
          </a:stretch>
        </p:blipFill>
        <p:spPr>
          <a:xfrm>
            <a:off x="1155700" y="2627313"/>
            <a:ext cx="7988300" cy="2979737"/>
          </a:xfrm>
        </p:spPr>
      </p:pic>
      <p:cxnSp>
        <p:nvCxnSpPr>
          <p:cNvPr id="15" name="Straight Arrow Connector 14"/>
          <p:cNvCxnSpPr/>
          <p:nvPr/>
        </p:nvCxnSpPr>
        <p:spPr>
          <a:xfrm flipV="1">
            <a:off x="3657600" y="4213765"/>
            <a:ext cx="9144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113273" y="4257699"/>
            <a:ext cx="544327" cy="369332"/>
          </a:xfrm>
          <a:prstGeom prst="rect">
            <a:avLst/>
          </a:prstGeom>
          <a:noFill/>
        </p:spPr>
        <p:txBody>
          <a:bodyPr wrap="none" rtlCol="0">
            <a:spAutoFit/>
          </a:bodyPr>
          <a:lstStyle/>
          <a:p>
            <a:r>
              <a:rPr lang="en-US" dirty="0" smtClean="0"/>
              <a:t>LCD</a:t>
            </a:r>
            <a:endParaRPr lang="en-US" dirty="0"/>
          </a:p>
        </p:txBody>
      </p:sp>
      <p:cxnSp>
        <p:nvCxnSpPr>
          <p:cNvPr id="18" name="Straight Arrow Connector 17"/>
          <p:cNvCxnSpPr/>
          <p:nvPr/>
        </p:nvCxnSpPr>
        <p:spPr>
          <a:xfrm rot="10800000" flipV="1">
            <a:off x="4952999" y="5166264"/>
            <a:ext cx="1143001"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096000" y="4981600"/>
            <a:ext cx="595498" cy="369332"/>
          </a:xfrm>
          <a:prstGeom prst="rect">
            <a:avLst/>
          </a:prstGeom>
          <a:noFill/>
        </p:spPr>
        <p:txBody>
          <a:bodyPr wrap="none" rtlCol="0">
            <a:spAutoFit/>
          </a:bodyPr>
          <a:lstStyle/>
          <a:p>
            <a:r>
              <a:rPr lang="en-US" dirty="0" smtClean="0"/>
              <a:t>IrDA</a:t>
            </a:r>
            <a:endParaRPr lang="en-US" dirty="0"/>
          </a:p>
        </p:txBody>
      </p:sp>
      <p:cxnSp>
        <p:nvCxnSpPr>
          <p:cNvPr id="21" name="Straight Arrow Connector 20"/>
          <p:cNvCxnSpPr/>
          <p:nvPr/>
        </p:nvCxnSpPr>
        <p:spPr>
          <a:xfrm rot="10800000">
            <a:off x="4838699" y="2904092"/>
            <a:ext cx="685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486400" y="2719426"/>
            <a:ext cx="1609448" cy="369332"/>
          </a:xfrm>
          <a:prstGeom prst="rect">
            <a:avLst/>
          </a:prstGeom>
          <a:noFill/>
        </p:spPr>
        <p:txBody>
          <a:bodyPr wrap="none" rtlCol="0">
            <a:spAutoFit/>
          </a:bodyPr>
          <a:lstStyle/>
          <a:p>
            <a:r>
              <a:rPr lang="en-US" dirty="0" smtClean="0"/>
              <a:t>Tapered Nozzle</a:t>
            </a:r>
            <a:endParaRPr lang="en-US" dirty="0"/>
          </a:p>
        </p:txBody>
      </p:sp>
      <p:cxnSp>
        <p:nvCxnSpPr>
          <p:cNvPr id="26" name="Straight Arrow Connector 25"/>
          <p:cNvCxnSpPr/>
          <p:nvPr/>
        </p:nvCxnSpPr>
        <p:spPr>
          <a:xfrm rot="10800000" flipV="1">
            <a:off x="4800600" y="3194566"/>
            <a:ext cx="685800"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431552" y="3045767"/>
            <a:ext cx="1481295" cy="369332"/>
          </a:xfrm>
          <a:prstGeom prst="rect">
            <a:avLst/>
          </a:prstGeom>
          <a:noFill/>
        </p:spPr>
        <p:txBody>
          <a:bodyPr wrap="none" rtlCol="0">
            <a:spAutoFit/>
          </a:bodyPr>
          <a:lstStyle/>
          <a:p>
            <a:r>
              <a:rPr lang="en-US" dirty="0" smtClean="0"/>
              <a:t>Alarm Lamp 1</a:t>
            </a:r>
            <a:endParaRPr lang="en-US" dirty="0"/>
          </a:p>
        </p:txBody>
      </p:sp>
      <p:cxnSp>
        <p:nvCxnSpPr>
          <p:cNvPr id="29" name="Straight Arrow Connector 28"/>
          <p:cNvCxnSpPr/>
          <p:nvPr/>
        </p:nvCxnSpPr>
        <p:spPr>
          <a:xfrm>
            <a:off x="3733800" y="3415099"/>
            <a:ext cx="914400" cy="5773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2137965" y="2953434"/>
            <a:ext cx="1519635" cy="646331"/>
          </a:xfrm>
          <a:prstGeom prst="rect">
            <a:avLst/>
          </a:prstGeom>
          <a:noFill/>
        </p:spPr>
        <p:txBody>
          <a:bodyPr wrap="square" rtlCol="0">
            <a:spAutoFit/>
          </a:bodyPr>
          <a:lstStyle/>
          <a:p>
            <a:pPr algn="ctr"/>
            <a:r>
              <a:rPr lang="en-US" dirty="0" smtClean="0"/>
              <a:t>Buzzer (more than 95dB)</a:t>
            </a:r>
            <a:endParaRPr lang="en-US" dirty="0"/>
          </a:p>
        </p:txBody>
      </p:sp>
      <p:cxnSp>
        <p:nvCxnSpPr>
          <p:cNvPr id="34" name="Straight Arrow Connector 33"/>
          <p:cNvCxnSpPr/>
          <p:nvPr/>
        </p:nvCxnSpPr>
        <p:spPr>
          <a:xfrm rot="5400000" flipH="1" flipV="1">
            <a:off x="3788033" y="4534698"/>
            <a:ext cx="577334"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252505" y="5090065"/>
            <a:ext cx="1481295" cy="369332"/>
          </a:xfrm>
          <a:prstGeom prst="rect">
            <a:avLst/>
          </a:prstGeom>
          <a:noFill/>
        </p:spPr>
        <p:txBody>
          <a:bodyPr wrap="none" rtlCol="0">
            <a:spAutoFit/>
          </a:bodyPr>
          <a:lstStyle/>
          <a:p>
            <a:r>
              <a:rPr lang="en-US" dirty="0" smtClean="0"/>
              <a:t>Alarm Lamp 2</a:t>
            </a:r>
            <a:endParaRPr lang="en-US" dirty="0"/>
          </a:p>
        </p:txBody>
      </p:sp>
      <p:cxnSp>
        <p:nvCxnSpPr>
          <p:cNvPr id="39" name="Straight Arrow Connector 38"/>
          <p:cNvCxnSpPr/>
          <p:nvPr/>
        </p:nvCxnSpPr>
        <p:spPr>
          <a:xfrm rot="10800000">
            <a:off x="5029199" y="4511141"/>
            <a:ext cx="571500" cy="1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614553" y="4328065"/>
            <a:ext cx="1481295" cy="369332"/>
          </a:xfrm>
          <a:prstGeom prst="rect">
            <a:avLst/>
          </a:prstGeom>
          <a:noFill/>
        </p:spPr>
        <p:txBody>
          <a:bodyPr wrap="none" rtlCol="0">
            <a:spAutoFit/>
          </a:bodyPr>
          <a:lstStyle/>
          <a:p>
            <a:r>
              <a:rPr lang="en-US" dirty="0" smtClean="0"/>
              <a:t>Alarm Lamp 3</a:t>
            </a:r>
            <a:endParaRPr lang="en-US"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457200"/>
            <a:ext cx="8915400" cy="914400"/>
          </a:xfrm>
        </p:spPr>
        <p:txBody>
          <a:bodyPr>
            <a:normAutofit/>
          </a:bodyPr>
          <a:lstStyle/>
          <a:p>
            <a:r>
              <a:rPr lang="en-US" sz="4800" b="1" u="sng" dirty="0" smtClean="0"/>
              <a:t>GX-2012 Features</a:t>
            </a:r>
            <a:endParaRPr lang="en-US" sz="4800" b="1" u="sng" dirty="0"/>
          </a:p>
        </p:txBody>
      </p:sp>
      <p:sp>
        <p:nvSpPr>
          <p:cNvPr id="6" name="Vertical Text Placeholder 5"/>
          <p:cNvSpPr>
            <a:spLocks noGrp="1"/>
          </p:cNvSpPr>
          <p:nvPr>
            <p:ph type="body" sz="half" idx="2"/>
          </p:nvPr>
        </p:nvSpPr>
        <p:spPr>
          <a:xfrm>
            <a:off x="152400" y="1676401"/>
            <a:ext cx="8763000" cy="4800599"/>
          </a:xfrm>
        </p:spPr>
        <p:txBody>
          <a:bodyPr wrap="square" numCol="2">
            <a:noAutofit/>
          </a:bodyPr>
          <a:lstStyle/>
          <a:p>
            <a:pPr>
              <a:buFont typeface="Arial"/>
              <a:buChar char="•"/>
            </a:pPr>
            <a:r>
              <a:rPr lang="en-US" sz="1200" cap="all" dirty="0" smtClean="0"/>
              <a:t>Monitors </a:t>
            </a:r>
            <a:r>
              <a:rPr lang="en-US" sz="1200" cap="all" dirty="0" err="1" smtClean="0"/>
              <a:t>lel</a:t>
            </a:r>
            <a:r>
              <a:rPr lang="en-US" sz="1200" cap="all" dirty="0" smtClean="0"/>
              <a:t>, and % Volume Methane, oxygen, carbon monoxide and hydrogen Sulfide</a:t>
            </a:r>
          </a:p>
          <a:p>
            <a:pPr>
              <a:buFont typeface="Arial"/>
              <a:buChar char="•"/>
            </a:pPr>
            <a:r>
              <a:rPr lang="en-US" sz="1200" cap="all" dirty="0" smtClean="0"/>
              <a:t>0-100% Volume Methane optional</a:t>
            </a:r>
          </a:p>
          <a:p>
            <a:pPr>
              <a:buFont typeface="Arial"/>
              <a:buChar char="•"/>
            </a:pPr>
            <a:r>
              <a:rPr lang="en-US" sz="1200" cap="all" dirty="0" smtClean="0"/>
              <a:t>Auto-ranging display of % by volume and % </a:t>
            </a:r>
            <a:r>
              <a:rPr lang="en-US" sz="1200" cap="all" dirty="0" err="1" smtClean="0"/>
              <a:t>lel</a:t>
            </a:r>
            <a:endParaRPr lang="en-US" sz="1200" cap="all" dirty="0" smtClean="0"/>
          </a:p>
          <a:p>
            <a:pPr>
              <a:buFont typeface="Arial"/>
              <a:buChar char="•"/>
            </a:pPr>
            <a:r>
              <a:rPr lang="en-US" sz="1200" cap="all" dirty="0" smtClean="0"/>
              <a:t>Internal sample drawing pump with up to 50 foot range</a:t>
            </a:r>
          </a:p>
          <a:p>
            <a:pPr>
              <a:buFont typeface="Arial"/>
              <a:buChar char="•"/>
            </a:pPr>
            <a:r>
              <a:rPr lang="en-US" sz="1200" cap="all" dirty="0" smtClean="0"/>
              <a:t>Vibration, visual, and audible alarms</a:t>
            </a:r>
          </a:p>
          <a:p>
            <a:pPr>
              <a:buFont typeface="Arial"/>
              <a:buChar char="•"/>
            </a:pPr>
            <a:r>
              <a:rPr lang="en-US" sz="1200" cap="all" dirty="0" smtClean="0"/>
              <a:t>Automatic backlight during alarms</a:t>
            </a:r>
          </a:p>
          <a:p>
            <a:pPr>
              <a:buFont typeface="Arial"/>
              <a:buChar char="•"/>
            </a:pPr>
            <a:r>
              <a:rPr lang="en-US" sz="1200" cap="all" dirty="0" smtClean="0"/>
              <a:t>Calibration reminder with lock out option</a:t>
            </a:r>
          </a:p>
          <a:p>
            <a:pPr>
              <a:buFont typeface="Arial"/>
              <a:buChar char="•"/>
            </a:pPr>
            <a:r>
              <a:rPr lang="en-US" sz="1200" cap="all" dirty="0" smtClean="0"/>
              <a:t>Lithium or alkaline power source (interchangeable)</a:t>
            </a:r>
          </a:p>
          <a:p>
            <a:pPr>
              <a:buFont typeface="Arial"/>
              <a:buChar char="•"/>
            </a:pPr>
            <a:r>
              <a:rPr lang="en-US" sz="1200" cap="all" dirty="0" smtClean="0"/>
              <a:t>Quick charge (fully charged in 90 minutes)</a:t>
            </a:r>
          </a:p>
          <a:p>
            <a:pPr>
              <a:buFont typeface="Arial"/>
              <a:buChar char="•"/>
            </a:pPr>
            <a:r>
              <a:rPr lang="en-US" sz="1200" cap="all" dirty="0" smtClean="0"/>
              <a:t>Glove friendly large buttons</a:t>
            </a:r>
          </a:p>
          <a:p>
            <a:pPr>
              <a:buFont typeface="Arial"/>
              <a:buChar char="•"/>
            </a:pPr>
            <a:r>
              <a:rPr lang="en-US" sz="1200" cap="all" dirty="0" smtClean="0"/>
              <a:t>Alarm latching or non-latching</a:t>
            </a:r>
          </a:p>
          <a:p>
            <a:pPr>
              <a:buFont typeface="Arial"/>
              <a:buChar char="•"/>
            </a:pPr>
            <a:r>
              <a:rPr lang="en-US" sz="1200" cap="all" dirty="0" smtClean="0"/>
              <a:t>High impact protective rubber over molding</a:t>
            </a:r>
          </a:p>
          <a:p>
            <a:pPr>
              <a:buFont typeface="Arial"/>
              <a:buChar char="•"/>
            </a:pPr>
            <a:r>
              <a:rPr lang="en-US" sz="1200" cap="all" dirty="0" smtClean="0"/>
              <a:t>Up to 600 hours of data logging with alarm trends</a:t>
            </a:r>
          </a:p>
          <a:p>
            <a:pPr>
              <a:buFont typeface="Arial"/>
              <a:buChar char="•"/>
            </a:pPr>
            <a:r>
              <a:rPr lang="en-US" sz="1200" cap="all" dirty="0" smtClean="0"/>
              <a:t>Auto calibration or single calibration</a:t>
            </a:r>
          </a:p>
          <a:p>
            <a:pPr>
              <a:buFont typeface="Arial"/>
              <a:buChar char="•"/>
            </a:pPr>
            <a:r>
              <a:rPr lang="en-US" sz="1200" cap="all" dirty="0" err="1" smtClean="0"/>
              <a:t>Twa</a:t>
            </a:r>
            <a:r>
              <a:rPr lang="en-US" sz="1200" cap="all" dirty="0" smtClean="0"/>
              <a:t> and </a:t>
            </a:r>
            <a:r>
              <a:rPr lang="en-US" sz="1200" cap="all" dirty="0" err="1" smtClean="0"/>
              <a:t>stel</a:t>
            </a:r>
            <a:r>
              <a:rPr lang="en-US" sz="1200" cap="all" dirty="0" smtClean="0"/>
              <a:t> readings with lunch-break mode</a:t>
            </a:r>
          </a:p>
          <a:p>
            <a:pPr>
              <a:buFont typeface="Arial"/>
              <a:buChar char="•"/>
            </a:pPr>
            <a:r>
              <a:rPr lang="en-US" sz="1200" cap="all" dirty="0" smtClean="0"/>
              <a:t>intrinsically safe, </a:t>
            </a:r>
            <a:r>
              <a:rPr lang="en-US" sz="1200" cap="all" dirty="0" err="1" smtClean="0"/>
              <a:t>csa</a:t>
            </a:r>
            <a:r>
              <a:rPr lang="en-US" sz="1200" cap="all" dirty="0" smtClean="0"/>
              <a:t>, c/us classified, </a:t>
            </a:r>
            <a:r>
              <a:rPr lang="en-US" sz="1200" cap="all" dirty="0" err="1" smtClean="0"/>
              <a:t>AtEX</a:t>
            </a:r>
            <a:r>
              <a:rPr lang="en-US" sz="1200" cap="all" dirty="0" smtClean="0"/>
              <a:t>/IECEX approval</a:t>
            </a:r>
          </a:p>
          <a:p>
            <a:pPr>
              <a:buFont typeface="Arial"/>
              <a:buChar char="•"/>
            </a:pPr>
            <a:r>
              <a:rPr lang="en-US" sz="1200" cap="all" dirty="0" smtClean="0"/>
              <a:t>IP-66 Water and dust resistant</a:t>
            </a:r>
          </a:p>
          <a:p>
            <a:pPr>
              <a:buFont typeface="Arial"/>
              <a:buChar char="•"/>
            </a:pPr>
            <a:r>
              <a:rPr lang="en-US" sz="1200" cap="all" dirty="0" smtClean="0"/>
              <a:t>2 year warranty</a:t>
            </a:r>
          </a:p>
          <a:p>
            <a:pPr>
              <a:buFont typeface="Arial"/>
              <a:buChar char="•"/>
            </a:pPr>
            <a:endParaRPr lang="en-US" sz="1400" cap="all" dirty="0" smtClean="0"/>
          </a:p>
          <a:p>
            <a:endParaRPr lang="en-US" sz="1600" cap="all"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3</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75200" y="3234267"/>
            <a:ext cx="184666" cy="369332"/>
          </a:xfrm>
          <a:prstGeom prst="rect">
            <a:avLst/>
          </a:prstGeom>
          <a:noFill/>
        </p:spPr>
        <p:txBody>
          <a:bodyPr wrap="none" rtlCol="0">
            <a:spAutoFit/>
          </a:bodyPr>
          <a:lstStyle/>
          <a:p>
            <a:endParaRPr lang="en-US" dirty="0"/>
          </a:p>
        </p:txBody>
      </p:sp>
      <p:graphicFrame>
        <p:nvGraphicFramePr>
          <p:cNvPr id="5" name="Table 4"/>
          <p:cNvGraphicFramePr>
            <a:graphicFrameLocks noGrp="1"/>
          </p:cNvGraphicFramePr>
          <p:nvPr/>
        </p:nvGraphicFramePr>
        <p:xfrm>
          <a:off x="1066800" y="1164834"/>
          <a:ext cx="7086599" cy="4473965"/>
        </p:xfrm>
        <a:graphic>
          <a:graphicData uri="http://schemas.openxmlformats.org/drawingml/2006/table">
            <a:tbl>
              <a:tblPr/>
              <a:tblGrid>
                <a:gridCol w="1205965"/>
                <a:gridCol w="1467050"/>
                <a:gridCol w="994610"/>
                <a:gridCol w="1243263"/>
                <a:gridCol w="1081639"/>
                <a:gridCol w="1094072"/>
              </a:tblGrid>
              <a:tr h="295450">
                <a:tc gridSpan="6">
                  <a:txBody>
                    <a:bodyPr/>
                    <a:lstStyle/>
                    <a:p>
                      <a:pPr algn="ctr" fontAlgn="ctr"/>
                      <a:r>
                        <a:rPr lang="en-US" sz="1300" b="1" i="0" u="none" strike="noStrike">
                          <a:solidFill>
                            <a:srgbClr val="FFFFFF"/>
                          </a:solidFill>
                          <a:latin typeface="Verdana"/>
                        </a:rPr>
                        <a:t>GX-2012 Model</a:t>
                      </a:r>
                    </a:p>
                  </a:txBody>
                  <a:tcPr marL="10695" marR="10695" marT="10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48694">
                <a:tc>
                  <a:txBody>
                    <a:bodyPr/>
                    <a:lstStyle/>
                    <a:p>
                      <a:pPr algn="l" fontAlgn="t"/>
                      <a:r>
                        <a:rPr lang="en-US" sz="800" b="0" i="0" u="none" strike="noStrike">
                          <a:latin typeface="Verdana"/>
                        </a:rPr>
                        <a:t>Gas Detected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Combustible Gases (Methane as Standard)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Volume Methane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Oxygen (O2)</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Hydrogen Sulfide (H2S)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Carbon Monoxide (CO)</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5795">
                <a:tc>
                  <a:txBody>
                    <a:bodyPr/>
                    <a:lstStyle/>
                    <a:p>
                      <a:pPr algn="l" fontAlgn="t"/>
                      <a:r>
                        <a:rPr lang="en-US" sz="800" b="0" i="0" u="none" strike="noStrike">
                          <a:latin typeface="Verdana"/>
                        </a:rPr>
                        <a:t>Detection Principle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Catalytic Combustion</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Thermal Conductivity</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Galvanic Cell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t"/>
                      <a:r>
                        <a:rPr lang="en-US" sz="800" b="0" i="0" u="none" strike="noStrike" dirty="0" smtClean="0">
                          <a:latin typeface="Verdana"/>
                        </a:rPr>
                        <a:t>Electrochemical </a:t>
                      </a:r>
                      <a:r>
                        <a:rPr lang="en-US" sz="800" b="0" i="0" u="none" strike="noStrike" dirty="0">
                          <a:latin typeface="Verdana"/>
                        </a:rPr>
                        <a:t>Cell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53243">
                <a:tc>
                  <a:txBody>
                    <a:bodyPr/>
                    <a:lstStyle/>
                    <a:p>
                      <a:pPr algn="l" fontAlgn="t"/>
                      <a:r>
                        <a:rPr lang="en-US" sz="800" b="0" i="0" u="none" strike="noStrike">
                          <a:latin typeface="Verdana"/>
                        </a:rPr>
                        <a:t>Detection Range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0-100%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0-100% Vol.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0-40% Vol.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smtClean="0">
                          <a:latin typeface="Verdana"/>
                        </a:rPr>
                        <a:t>0-100 ppm</a:t>
                      </a:r>
                      <a:endParaRPr lang="en-US" sz="800" b="0" i="0" u="none" strike="noStrike" dirty="0">
                        <a:latin typeface="Verdana"/>
                      </a:endParaRP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smtClean="0">
                          <a:latin typeface="Verdana"/>
                        </a:rPr>
                        <a:t> 0-500 ppm</a:t>
                      </a:r>
                      <a:endParaRPr lang="en-US" sz="800" b="0" i="0" u="none" strike="noStrike" dirty="0">
                        <a:latin typeface="Verdana"/>
                      </a:endParaRP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73800">
                <a:tc>
                  <a:txBody>
                    <a:bodyPr/>
                    <a:lstStyle/>
                    <a:p>
                      <a:pPr algn="l" fontAlgn="t"/>
                      <a:r>
                        <a:rPr lang="en-US" sz="800" b="0" i="0" u="none" strike="noStrike">
                          <a:latin typeface="Verdana"/>
                        </a:rPr>
                        <a:t>Accuracy Statement (whichever is greater)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2%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2% of full scale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±0.5% O2</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2ppm H2S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5ppm CO</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175">
                <a:tc>
                  <a:txBody>
                    <a:bodyPr/>
                    <a:lstStyle/>
                    <a:p>
                      <a:pPr algn="l" fontAlgn="t"/>
                      <a:r>
                        <a:rPr lang="en-US" sz="800" b="0" i="0" u="none" strike="noStrike">
                          <a:latin typeface="Verdana"/>
                        </a:rPr>
                        <a:t>Sampling Method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a:latin typeface="Verdana"/>
                        </a:rPr>
                        <a:t>Internal sample pump, flow rate monimal 0.5 LPM, includes hydrophobic filter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105">
                <a:tc>
                  <a:txBody>
                    <a:bodyPr/>
                    <a:lstStyle/>
                    <a:p>
                      <a:pPr algn="l" fontAlgn="t"/>
                      <a:r>
                        <a:rPr lang="en-US" sz="800" b="0" i="0" u="none" strike="noStrike">
                          <a:latin typeface="Verdana"/>
                        </a:rPr>
                        <a:t>Display</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a:latin typeface="Verdana"/>
                        </a:rPr>
                        <a:t>Digital LCD with 7 segments, auto backlight during alarm</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27042">
                <a:tc>
                  <a:txBody>
                    <a:bodyPr/>
                    <a:lstStyle/>
                    <a:p>
                      <a:pPr algn="l" fontAlgn="t"/>
                      <a:r>
                        <a:rPr lang="en-US" sz="800" b="0" i="0" u="none" strike="noStrike">
                          <a:latin typeface="Verdana"/>
                        </a:rPr>
                        <a:t>Preset Alarms (User Adjustable)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Alarm 10% LEL  </a:t>
                      </a:r>
                      <a:r>
                        <a:rPr lang="en-US" sz="800" b="0" i="0" u="none" strike="noStrike" dirty="0" smtClean="0">
                          <a:latin typeface="Verdana"/>
                        </a:rPr>
                        <a:t>      </a:t>
                      </a:r>
                      <a:r>
                        <a:rPr lang="en-US" sz="800" b="0" i="0" u="none" strike="noStrike" dirty="0">
                          <a:latin typeface="Verdana"/>
                        </a:rPr>
                        <a:t>2nd Alarm 50% LEL  </a:t>
                      </a:r>
                      <a:r>
                        <a:rPr lang="en-US" sz="800" b="0" i="0" u="none" strike="noStrike" dirty="0" smtClean="0">
                          <a:latin typeface="Verdana"/>
                        </a:rPr>
                        <a:t>    </a:t>
                      </a:r>
                      <a:r>
                        <a:rPr lang="en-US" sz="800" b="0" i="0" u="none" strike="noStrike" dirty="0">
                          <a:latin typeface="Verdana"/>
                        </a:rPr>
                        <a:t>Over Alarm 100%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N/A</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Alarm 19.5% </a:t>
                      </a:r>
                      <a:r>
                        <a:rPr lang="en-US" sz="800" b="0" i="0" u="none" strike="noStrike" dirty="0" smtClean="0">
                          <a:latin typeface="Verdana"/>
                        </a:rPr>
                        <a:t>     </a:t>
                      </a:r>
                      <a:r>
                        <a:rPr lang="en-US" sz="800" b="0" i="0" u="none" strike="noStrike" dirty="0">
                          <a:latin typeface="Verdana"/>
                        </a:rPr>
                        <a:t>2nd Alarm 23.5%     Over Alarm 40.0%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10ppm    </a:t>
                      </a:r>
                      <a:r>
                        <a:rPr lang="en-US" sz="800" b="0" i="0" u="none" strike="noStrike" dirty="0" smtClean="0">
                          <a:latin typeface="Verdana"/>
                        </a:rPr>
                        <a:t>       </a:t>
                      </a:r>
                      <a:r>
                        <a:rPr lang="en-US" sz="800" b="0" i="0" u="none" strike="noStrike" dirty="0">
                          <a:latin typeface="Verdana"/>
                        </a:rPr>
                        <a:t>2nd 30ppm </a:t>
                      </a:r>
                      <a:r>
                        <a:rPr lang="en-US" sz="800" b="0" i="0" u="none" strike="noStrike" dirty="0" smtClean="0">
                          <a:latin typeface="Verdana"/>
                        </a:rPr>
                        <a:t>       </a:t>
                      </a:r>
                      <a:r>
                        <a:rPr lang="en-US" sz="800" b="0" i="0" u="none" strike="noStrike" dirty="0">
                          <a:latin typeface="Verdana"/>
                        </a:rPr>
                        <a:t>TWA 10ppm       STEL 15ppm  </a:t>
                      </a:r>
                      <a:r>
                        <a:rPr lang="en-US" sz="800" b="0" i="0" u="none" strike="noStrike" dirty="0" smtClean="0">
                          <a:latin typeface="Verdana"/>
                        </a:rPr>
                        <a:t>    </a:t>
                      </a:r>
                      <a:r>
                        <a:rPr lang="en-US" sz="800" b="0" i="0" u="none" strike="noStrike" dirty="0">
                          <a:latin typeface="Verdana"/>
                        </a:rPr>
                        <a:t>Over 100ppm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25ppm    </a:t>
                      </a:r>
                      <a:r>
                        <a:rPr lang="en-US" sz="800" b="0" i="0" u="none" strike="noStrike" dirty="0" smtClean="0">
                          <a:latin typeface="Verdana"/>
                        </a:rPr>
                        <a:t>      </a:t>
                      </a:r>
                      <a:r>
                        <a:rPr lang="en-US" sz="800" b="0" i="0" u="none" strike="noStrike" dirty="0">
                          <a:latin typeface="Verdana"/>
                        </a:rPr>
                        <a:t>2nd 50ppm  </a:t>
                      </a:r>
                      <a:r>
                        <a:rPr lang="en-US" sz="800" b="0" i="0" u="none" strike="noStrike" dirty="0" smtClean="0">
                          <a:latin typeface="Verdana"/>
                        </a:rPr>
                        <a:t>      </a:t>
                      </a:r>
                      <a:r>
                        <a:rPr lang="en-US" sz="800" b="0" i="0" u="none" strike="noStrike" dirty="0">
                          <a:latin typeface="Verdana"/>
                        </a:rPr>
                        <a:t>TWA 25ppm       STEL 200ppm    Over 500ppm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35">
                <a:tc>
                  <a:txBody>
                    <a:bodyPr/>
                    <a:lstStyle/>
                    <a:p>
                      <a:pPr algn="l" fontAlgn="t"/>
                      <a:r>
                        <a:rPr lang="en-US" sz="800" b="0" i="0" u="none" strike="noStrike">
                          <a:latin typeface="Verdana"/>
                        </a:rPr>
                        <a:t>Alarm Types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dirty="0">
                          <a:latin typeface="Verdana"/>
                        </a:rPr>
                        <a:t>Gas Alarms: 1st and 2nd (user adjustable), STEL, TWA and Over                                  </a:t>
                      </a:r>
                      <a:r>
                        <a:rPr lang="en-US" sz="800" b="0" i="0" u="none" strike="noStrike" dirty="0" smtClean="0">
                          <a:latin typeface="Verdana"/>
                        </a:rPr>
                        <a:t>                              </a:t>
                      </a:r>
                      <a:r>
                        <a:rPr lang="en-US" sz="800" b="0" i="0" u="none" strike="noStrike" dirty="0">
                          <a:latin typeface="Verdana"/>
                        </a:rPr>
                        <a:t>Trouble Alarms: Sensor connection, low battery, low flow, circuit trouble and calibration error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1726">
                <a:tc>
                  <a:txBody>
                    <a:bodyPr/>
                    <a:lstStyle/>
                    <a:p>
                      <a:pPr algn="l" fontAlgn="t"/>
                      <a:r>
                        <a:rPr lang="en-US" sz="800" b="0" i="0" u="none" strike="noStrike">
                          <a:latin typeface="Verdana"/>
                        </a:rPr>
                        <a:t>Alarm Methods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dirty="0">
                          <a:latin typeface="Verdana"/>
                        </a:rPr>
                        <a:t>Gas Alarms: Flashing lights, two tone buzzer, and vibration                                                  </a:t>
                      </a:r>
                      <a:r>
                        <a:rPr lang="en-US" sz="800" b="0" i="0" u="none" strike="noStrike" dirty="0" smtClean="0">
                          <a:latin typeface="Verdana"/>
                        </a:rPr>
                        <a:t>                     </a:t>
                      </a:r>
                      <a:r>
                        <a:rPr lang="en-US" sz="800" b="0" i="0" u="none" strike="noStrike" dirty="0">
                          <a:latin typeface="Verdana"/>
                        </a:rPr>
                        <a:t>Trouble Alarms: Flashing lights, trouble displayed, intermittent buzzer, and vibration</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Footer Placeholder 1"/>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4</a:t>
            </a:fld>
            <a:endParaRPr lang="en-US"/>
          </a:p>
        </p:txBody>
      </p:sp>
    </p:spTree>
  </p:cSld>
  <p:clrMapOvr>
    <a:masterClrMapping/>
  </p:clrMapOvr>
  <p:transition xmlns:p14="http://schemas.microsoft.com/office/powerpoint/2010/main">
    <p:split dir="in"/>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685800"/>
            <a:ext cx="8913813" cy="914400"/>
          </a:xfrm>
        </p:spPr>
        <p:txBody>
          <a:bodyPr>
            <a:normAutofit/>
          </a:bodyPr>
          <a:lstStyle/>
          <a:p>
            <a:r>
              <a:rPr lang="en-US" sz="4800" b="1" u="sng" dirty="0" smtClean="0"/>
              <a:t>Gas Tracer Features</a:t>
            </a:r>
            <a:endParaRPr lang="en-US" sz="4800" b="1" u="sng" dirty="0"/>
          </a:p>
        </p:txBody>
      </p:sp>
      <p:sp>
        <p:nvSpPr>
          <p:cNvPr id="6" name="Vertical Text Placeholder 5"/>
          <p:cNvSpPr>
            <a:spLocks noGrp="1"/>
          </p:cNvSpPr>
          <p:nvPr>
            <p:ph type="body" orient="vert" idx="1"/>
          </p:nvPr>
        </p:nvSpPr>
        <p:spPr>
          <a:xfrm rot="16200000">
            <a:off x="2476501" y="-190499"/>
            <a:ext cx="4191000" cy="8229599"/>
          </a:xfrm>
        </p:spPr>
        <p:txBody>
          <a:bodyPr>
            <a:normAutofit/>
          </a:bodyPr>
          <a:lstStyle/>
          <a:p>
            <a:pPr marL="0" indent="0">
              <a:buNone/>
            </a:pPr>
            <a:r>
              <a:rPr lang="en-US" sz="1800" b="1" u="sng" cap="all" dirty="0" smtClean="0"/>
              <a:t>Features are the same as the GX-2012, except the following:</a:t>
            </a:r>
          </a:p>
          <a:p>
            <a:r>
              <a:rPr lang="en-US" sz="1400" b="1" cap="all" dirty="0" smtClean="0"/>
              <a:t>Monitors </a:t>
            </a:r>
            <a:r>
              <a:rPr lang="en-US" sz="1400" b="1" cap="all" dirty="0" err="1" smtClean="0"/>
              <a:t>lel</a:t>
            </a:r>
            <a:r>
              <a:rPr lang="en-US" sz="1400" b="1" cap="all" dirty="0" smtClean="0"/>
              <a:t>, and % Volume Methane, oxygen and carbon monoxide (no H2S)</a:t>
            </a:r>
          </a:p>
          <a:p>
            <a:r>
              <a:rPr lang="en-US" sz="1400" b="1" cap="all" dirty="0" smtClean="0"/>
              <a:t>High sensitivity ppm ch4 leak detector, detects down to 10 ppm</a:t>
            </a:r>
          </a:p>
          <a:p>
            <a:r>
              <a:rPr lang="en-US" sz="1400" b="1" cap="all" dirty="0" smtClean="0"/>
              <a:t>“leak tracker” audible/visual alarm mode</a:t>
            </a:r>
          </a:p>
          <a:p>
            <a:r>
              <a:rPr lang="en-US" sz="1400" b="1" cap="all" dirty="0" smtClean="0"/>
              <a:t>Intrinsically safe, </a:t>
            </a:r>
            <a:r>
              <a:rPr lang="en-US" sz="1400" b="1" cap="all" dirty="0" err="1" smtClean="0"/>
              <a:t>csa</a:t>
            </a:r>
            <a:r>
              <a:rPr lang="en-US" sz="1400" b="1" cap="all" dirty="0" smtClean="0"/>
              <a:t>, and </a:t>
            </a:r>
            <a:r>
              <a:rPr lang="en-US" sz="1400" b="1" cap="all" dirty="0" err="1" smtClean="0"/>
              <a:t>atex</a:t>
            </a:r>
            <a:endParaRPr lang="en-US" sz="1400" b="1" cap="all" dirty="0" smtClean="0"/>
          </a:p>
          <a:p>
            <a:pPr>
              <a:buNone/>
            </a:pPr>
            <a:endParaRPr lang="en-US" sz="1600" cap="all" dirty="0" smtClean="0"/>
          </a:p>
          <a:p>
            <a:pPr marL="0" indent="0">
              <a:buNone/>
            </a:pPr>
            <a:endParaRPr lang="en-US" sz="1600" cap="all"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5</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219201" y="1142999"/>
          <a:ext cx="6781799" cy="4572001"/>
        </p:xfrm>
        <a:graphic>
          <a:graphicData uri="http://schemas.openxmlformats.org/drawingml/2006/table">
            <a:tbl>
              <a:tblPr/>
              <a:tblGrid>
                <a:gridCol w="1106503"/>
                <a:gridCol w="1403952"/>
                <a:gridCol w="892342"/>
                <a:gridCol w="1201687"/>
                <a:gridCol w="1130300"/>
                <a:gridCol w="1047015"/>
              </a:tblGrid>
              <a:tr h="282387">
                <a:tc gridSpan="6">
                  <a:txBody>
                    <a:bodyPr/>
                    <a:lstStyle/>
                    <a:p>
                      <a:pPr algn="ctr" fontAlgn="ctr"/>
                      <a:r>
                        <a:rPr lang="en-US" sz="1300" b="1" i="0" u="none" strike="noStrike">
                          <a:solidFill>
                            <a:srgbClr val="FFFFFF"/>
                          </a:solidFill>
                          <a:latin typeface="Verdana"/>
                        </a:rPr>
                        <a:t>Gas Tracer Model</a:t>
                      </a:r>
                    </a:p>
                  </a:txBody>
                  <a:tcPr marL="10695" marR="10695" marT="10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24435">
                <a:tc>
                  <a:txBody>
                    <a:bodyPr/>
                    <a:lstStyle/>
                    <a:p>
                      <a:pPr algn="l" fontAlgn="t"/>
                      <a:r>
                        <a:rPr lang="en-US" sz="800" b="0" i="0" u="none" strike="noStrike">
                          <a:latin typeface="Verdana"/>
                        </a:rPr>
                        <a:t>Gas Detected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Combustible Gases (Methane as Standard)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Volume Methane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Oxygen (O2)</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PPM Methane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Carbon Monoxide (CO)</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623">
                <a:tc>
                  <a:txBody>
                    <a:bodyPr/>
                    <a:lstStyle/>
                    <a:p>
                      <a:pPr algn="l" fontAlgn="t"/>
                      <a:r>
                        <a:rPr lang="en-US" sz="800" b="0" i="0" u="none" strike="noStrike">
                          <a:latin typeface="Verdana"/>
                        </a:rPr>
                        <a:t>Detection Principle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Catalytic Combustion</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Thermal Conductivity</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Galvanic Cell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MOS/catalytic</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Electorchemical Cell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047">
                <a:tc>
                  <a:txBody>
                    <a:bodyPr/>
                    <a:lstStyle/>
                    <a:p>
                      <a:pPr algn="l" fontAlgn="t"/>
                      <a:r>
                        <a:rPr lang="en-US" sz="800" b="0" i="0" u="none" strike="noStrike">
                          <a:latin typeface="Verdana"/>
                        </a:rPr>
                        <a:t>Detection Range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0-100%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0-100% Vol.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0-40% Vol.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0-5000 ppm</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0-500 ppm</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9589">
                <a:tc>
                  <a:txBody>
                    <a:bodyPr/>
                    <a:lstStyle/>
                    <a:p>
                      <a:pPr algn="l" fontAlgn="t"/>
                      <a:r>
                        <a:rPr lang="en-US" sz="800" b="0" i="0" u="none" strike="noStrike">
                          <a:latin typeface="Verdana"/>
                        </a:rPr>
                        <a:t>Accuracy Statement (whichever is greater)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2%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 5% of reading or ± 2% of full scale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±0.5% O2</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 10% of reading or ± 10 ppm CH4</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 5% of reading or ± 5ppm CO</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601">
                <a:tc>
                  <a:txBody>
                    <a:bodyPr/>
                    <a:lstStyle/>
                    <a:p>
                      <a:pPr algn="l" fontAlgn="t"/>
                      <a:r>
                        <a:rPr lang="en-US" sz="800" b="0" i="0" u="none" strike="noStrike">
                          <a:latin typeface="Verdana"/>
                        </a:rPr>
                        <a:t>Sampling Method</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a:latin typeface="Verdana"/>
                        </a:rPr>
                        <a:t>Internal sample pump, flow rate monimal 0.5 LPM, includes hydrophobic filter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5154">
                <a:tc>
                  <a:txBody>
                    <a:bodyPr/>
                    <a:lstStyle/>
                    <a:p>
                      <a:pPr algn="l" fontAlgn="t"/>
                      <a:r>
                        <a:rPr lang="en-US" sz="800" b="0" i="0" u="none" strike="noStrike">
                          <a:latin typeface="Verdana"/>
                        </a:rPr>
                        <a:t>Display</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a:latin typeface="Verdana"/>
                        </a:rPr>
                        <a:t>Digital LCD with 7 segments, auto backlight during alarm</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81636">
                <a:tc>
                  <a:txBody>
                    <a:bodyPr/>
                    <a:lstStyle/>
                    <a:p>
                      <a:pPr algn="l" fontAlgn="t"/>
                      <a:r>
                        <a:rPr lang="en-US" sz="800" b="0" i="0" u="none" strike="noStrike">
                          <a:latin typeface="Verdana"/>
                        </a:rPr>
                        <a:t>Preset Alarms (User Adjustable)</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Alarm 10% LEL</a:t>
                      </a:r>
                      <a:r>
                        <a:rPr lang="en-US" sz="800" b="0" i="0" u="none" strike="noStrike" dirty="0" smtClean="0">
                          <a:latin typeface="Verdana"/>
                        </a:rPr>
                        <a:t>      </a:t>
                      </a:r>
                      <a:r>
                        <a:rPr lang="en-US" sz="800" b="0" i="0" u="none" strike="noStrike" dirty="0">
                          <a:latin typeface="Verdana"/>
                        </a:rPr>
                        <a:t>2nd Alarm 50% LEL    Over Alarm 100% LEL</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N/A</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1st Alarm 19.5%    2nd Alarm 23.5%     Over Alarm 40.0%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a:latin typeface="Verdana"/>
                        </a:rPr>
                        <a:t>Increasing tone/ light pulse as concentration increases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0" i="0" u="none" strike="noStrike" dirty="0">
                          <a:latin typeface="Verdana"/>
                        </a:rPr>
                        <a:t>1st 25ppm   </a:t>
                      </a:r>
                      <a:r>
                        <a:rPr lang="en-US" sz="800" b="0" i="0" u="none" strike="noStrike" dirty="0" smtClean="0">
                          <a:latin typeface="Verdana"/>
                        </a:rPr>
                        <a:t>       </a:t>
                      </a:r>
                      <a:r>
                        <a:rPr lang="en-US" sz="800" b="0" i="0" u="none" strike="noStrike" dirty="0">
                          <a:latin typeface="Verdana"/>
                        </a:rPr>
                        <a:t>2nd 50ppm   </a:t>
                      </a:r>
                      <a:r>
                        <a:rPr lang="en-US" sz="800" b="0" i="0" u="none" strike="noStrike" dirty="0" smtClean="0">
                          <a:latin typeface="Verdana"/>
                        </a:rPr>
                        <a:t>     </a:t>
                      </a:r>
                      <a:r>
                        <a:rPr lang="en-US" sz="800" b="0" i="0" u="none" strike="noStrike" dirty="0">
                          <a:latin typeface="Verdana"/>
                        </a:rPr>
                        <a:t>TWA 25ppm       STEL 200ppm    Over 500ppm </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1670">
                <a:tc>
                  <a:txBody>
                    <a:bodyPr/>
                    <a:lstStyle/>
                    <a:p>
                      <a:pPr algn="l" fontAlgn="t"/>
                      <a:r>
                        <a:rPr lang="en-US" sz="800" b="0" i="0" u="none" strike="noStrike">
                          <a:latin typeface="Verdana"/>
                        </a:rPr>
                        <a:t>Alarm Types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dirty="0">
                          <a:latin typeface="Verdana"/>
                        </a:rPr>
                        <a:t>Leak Tracker Mode: Escalating audible/visual alarm, changes with gas level                                                                                                                                       Gas Alarms: 1st and 2nd (user adjustable), STEL, TWA and Over                                 </a:t>
                      </a:r>
                      <a:r>
                        <a:rPr lang="en-US" sz="800" b="0" i="0" u="none" strike="noStrike" dirty="0" smtClean="0">
                          <a:latin typeface="Verdana"/>
                        </a:rPr>
                        <a:t>                       </a:t>
                      </a:r>
                      <a:r>
                        <a:rPr lang="en-US" sz="800" b="0" i="0" u="none" strike="noStrike" dirty="0">
                          <a:latin typeface="Verdana"/>
                        </a:rPr>
                        <a:t>Trouble Alarms: Sensor connection, low battery, low flow, circuit trouble and calibration error</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6859">
                <a:tc>
                  <a:txBody>
                    <a:bodyPr/>
                    <a:lstStyle/>
                    <a:p>
                      <a:pPr algn="l" fontAlgn="t"/>
                      <a:r>
                        <a:rPr lang="en-US" sz="800" b="0" i="0" u="none" strike="noStrike">
                          <a:latin typeface="Verdana"/>
                        </a:rPr>
                        <a:t>Alarm Methods</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t"/>
                      <a:r>
                        <a:rPr lang="en-US" sz="800" b="0" i="0" u="none" strike="noStrike" dirty="0">
                          <a:latin typeface="Verdana"/>
                        </a:rPr>
                        <a:t>Gas Alarms: Flashing lights, two tone buzzer, and vibration                                                   </a:t>
                      </a:r>
                      <a:r>
                        <a:rPr lang="en-US" sz="800" b="0" i="0" u="none" strike="noStrike" dirty="0" smtClean="0">
                          <a:latin typeface="Verdana"/>
                        </a:rPr>
                        <a:t>             </a:t>
                      </a:r>
                      <a:r>
                        <a:rPr lang="en-US" sz="800" b="0" i="0" u="none" strike="noStrike" dirty="0">
                          <a:latin typeface="Verdana"/>
                        </a:rPr>
                        <a:t>Trouble Alarms: Flashing lights, trouble displayed, intermittent buzzer, and vibration</a:t>
                      </a:r>
                    </a:p>
                  </a:txBody>
                  <a:tcPr marL="10695" marR="10695" marT="106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Footer Placeholder 1"/>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6</a:t>
            </a:fld>
            <a:endParaRPr lang="en-US"/>
          </a:p>
        </p:txBody>
      </p:sp>
    </p:spTree>
  </p:cSld>
  <p:clrMapOvr>
    <a:masterClrMapping/>
  </p:clrMapOvr>
  <p:transition xmlns:p14="http://schemas.microsoft.com/office/powerpoint/2010/main">
    <p:split dir="in"/>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Turning On the Unit, Normal Mode</a:t>
            </a:r>
            <a:endParaRPr lang="en-US" dirty="0"/>
          </a:p>
        </p:txBody>
      </p:sp>
      <p:sp>
        <p:nvSpPr>
          <p:cNvPr id="3" name="Content Placeholder 2"/>
          <p:cNvSpPr>
            <a:spLocks noGrp="1"/>
          </p:cNvSpPr>
          <p:nvPr>
            <p:ph sz="half" idx="1"/>
          </p:nvPr>
        </p:nvSpPr>
        <p:spPr/>
        <p:txBody>
          <a:bodyPr>
            <a:normAutofit fontScale="55000" lnSpcReduction="20000"/>
          </a:bodyPr>
          <a:lstStyle/>
          <a:p>
            <a:r>
              <a:rPr lang="en-US" dirty="0" smtClean="0"/>
              <a:t>Press and briefly hold down the POWER ENTER button. Release the button when you hear a beep.</a:t>
            </a:r>
          </a:p>
          <a:p>
            <a:r>
              <a:rPr lang="en-US" dirty="0" smtClean="0"/>
              <a:t>If LNCH BRK is turned on, the Resume Data log Screen displays</a:t>
            </a:r>
          </a:p>
          <a:p>
            <a:pPr lvl="1"/>
            <a:r>
              <a:rPr lang="en-US" dirty="0" smtClean="0"/>
              <a:t>Press and release the POWER ENTER button to continue accumulating time-weighted average (TWA), PEAK readings, and time in operation from the last time the GX-2012 was used. The short-term exposure limit [STEL] reading is reset each time the GX-2012 is turned on.</a:t>
            </a:r>
          </a:p>
          <a:p>
            <a:pPr lvl="1"/>
            <a:r>
              <a:rPr lang="en-US" dirty="0" smtClean="0"/>
              <a:t>Press and release the DISPLAY(ADJ) button to reset the accumulation of these measurements.</a:t>
            </a:r>
          </a:p>
          <a:p>
            <a:pPr lvl="1"/>
            <a:r>
              <a:rPr lang="en-US" dirty="0" smtClean="0"/>
              <a:t>If you do not press the POWER ENTER or DISPLAY(ADJ) button within 5 seconds, the GX-2012 automatically resumes accumulating the TWA, PEAK readings, and time in operation.</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7</a:t>
            </a:fld>
            <a:endParaRPr lang="en-US"/>
          </a:p>
        </p:txBody>
      </p:sp>
      <p:pic>
        <p:nvPicPr>
          <p:cNvPr id="5" name="Picture 4"/>
          <p:cNvPicPr>
            <a:picLocks noChangeAspect="1"/>
          </p:cNvPicPr>
          <p:nvPr/>
        </p:nvPicPr>
        <p:blipFill>
          <a:blip r:embed="rId2"/>
          <a:stretch>
            <a:fillRect/>
          </a:stretch>
        </p:blipFill>
        <p:spPr>
          <a:xfrm>
            <a:off x="5867400" y="3657600"/>
            <a:ext cx="1562100" cy="15367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Turning On the Unit, Normal Mode</a:t>
            </a:r>
            <a:endParaRPr lang="en-US" dirty="0"/>
          </a:p>
        </p:txBody>
      </p:sp>
      <p:sp>
        <p:nvSpPr>
          <p:cNvPr id="5" name="Content Placeholder 4"/>
          <p:cNvSpPr>
            <a:spLocks noGrp="1"/>
          </p:cNvSpPr>
          <p:nvPr>
            <p:ph sz="half" idx="1"/>
          </p:nvPr>
        </p:nvSpPr>
        <p:spPr>
          <a:xfrm>
            <a:off x="381000" y="2209800"/>
            <a:ext cx="5029200" cy="4067175"/>
          </a:xfrm>
        </p:spPr>
        <p:txBody>
          <a:bodyPr>
            <a:normAutofit fontScale="62500" lnSpcReduction="20000"/>
          </a:bodyPr>
          <a:lstStyle/>
          <a:p>
            <a:r>
              <a:rPr lang="en-US" dirty="0" smtClean="0"/>
              <a:t>If CL RMNDR is turned on, the screen that appears next depends on how CL EXPRD is set in the Maintenance Mode Menu</a:t>
            </a:r>
          </a:p>
          <a:p>
            <a:pPr lvl="1"/>
            <a:r>
              <a:rPr lang="en-US" dirty="0" smtClean="0"/>
              <a:t>If the unit is due for calibration and CL EXPRD is set to CONFIRM the alarm LED’s and buzzer will pulse several times. After this, press the RESET SILENCE button until you hear a beep to continue.</a:t>
            </a:r>
          </a:p>
          <a:p>
            <a:pPr lvl="1"/>
            <a:r>
              <a:rPr lang="en-US" dirty="0" smtClean="0"/>
              <a:t>If the unit is due for calibration and CL EXPRD is set to NOT USE the GX-2012 cannot be used until a calibration has been performed either by selecting AUTO CAL or ONE CAL in the Maintenance Mode menu.</a:t>
            </a:r>
          </a:p>
          <a:p>
            <a:pPr lvl="1"/>
            <a:r>
              <a:rPr lang="en-US" dirty="0" smtClean="0"/>
              <a:t>If calibration is not due or CL EXPRD is set to NO EFFECT, then a screen appears for a few seconds indicating when the next calibration is due.</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8</a:t>
            </a:fld>
            <a:endParaRPr lang="en-US"/>
          </a:p>
        </p:txBody>
      </p:sp>
      <p:pic>
        <p:nvPicPr>
          <p:cNvPr id="7" name="Picture 6"/>
          <p:cNvPicPr>
            <a:picLocks noChangeAspect="1"/>
          </p:cNvPicPr>
          <p:nvPr/>
        </p:nvPicPr>
        <p:blipFill>
          <a:blip r:embed="rId2"/>
          <a:stretch>
            <a:fillRect/>
          </a:stretch>
        </p:blipFill>
        <p:spPr>
          <a:xfrm>
            <a:off x="5715000" y="2654300"/>
            <a:ext cx="985916" cy="977900"/>
          </a:xfrm>
          <a:prstGeom prst="rect">
            <a:avLst/>
          </a:prstGeom>
        </p:spPr>
      </p:pic>
      <p:pic>
        <p:nvPicPr>
          <p:cNvPr id="8" name="Picture 7"/>
          <p:cNvPicPr>
            <a:picLocks noChangeAspect="1"/>
          </p:cNvPicPr>
          <p:nvPr/>
        </p:nvPicPr>
        <p:blipFill>
          <a:blip r:embed="rId3"/>
          <a:stretch>
            <a:fillRect/>
          </a:stretch>
        </p:blipFill>
        <p:spPr>
          <a:xfrm>
            <a:off x="5715000" y="3854450"/>
            <a:ext cx="985916" cy="977900"/>
          </a:xfrm>
          <a:prstGeom prst="rect">
            <a:avLst/>
          </a:prstGeom>
        </p:spPr>
      </p:pic>
      <p:pic>
        <p:nvPicPr>
          <p:cNvPr id="9" name="Picture 8"/>
          <p:cNvPicPr>
            <a:picLocks noChangeAspect="1"/>
          </p:cNvPicPr>
          <p:nvPr/>
        </p:nvPicPr>
        <p:blipFill>
          <a:blip r:embed="rId4"/>
          <a:stretch>
            <a:fillRect/>
          </a:stretch>
        </p:blipFill>
        <p:spPr>
          <a:xfrm>
            <a:off x="5710316" y="5105400"/>
            <a:ext cx="990600" cy="990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Turning On the Unit, Normal Mode</a:t>
            </a:r>
            <a:endParaRPr lang="en-US" dirty="0"/>
          </a:p>
        </p:txBody>
      </p:sp>
      <p:sp>
        <p:nvSpPr>
          <p:cNvPr id="3" name="Content Placeholder 2"/>
          <p:cNvSpPr>
            <a:spLocks noGrp="1"/>
          </p:cNvSpPr>
          <p:nvPr>
            <p:ph sz="half" idx="1"/>
          </p:nvPr>
        </p:nvSpPr>
        <p:spPr>
          <a:xfrm>
            <a:off x="152400" y="2209800"/>
            <a:ext cx="4800600" cy="4343400"/>
          </a:xfrm>
        </p:spPr>
        <p:txBody>
          <a:bodyPr>
            <a:normAutofit fontScale="62500" lnSpcReduction="20000"/>
          </a:bodyPr>
          <a:lstStyle/>
          <a:p>
            <a:r>
              <a:rPr lang="en-US" dirty="0" smtClean="0"/>
              <a:t>If BP RMNDR is turned on, the screen that appears next depends on how BP EXPRD is set in the Maintenance Mode Menu</a:t>
            </a:r>
          </a:p>
          <a:p>
            <a:pPr lvl="1"/>
            <a:r>
              <a:rPr lang="en-US" dirty="0" smtClean="0"/>
              <a:t>If the unit is due for a bump test and BP EXPRD is set to CONFIRM the alarm LED’s and buzzer will pulse several times. After this, press the RESET SILENCE button until you hear a beep to continue</a:t>
            </a:r>
          </a:p>
          <a:p>
            <a:pPr lvl="1"/>
            <a:r>
              <a:rPr lang="en-US" dirty="0" smtClean="0"/>
              <a:t>If the unit is due for a bump test and BP EXPRD is set to NOT USE the GX-2012 cannot be used until a bump test has been performed by selecting BUMP in the Maintenance Mode menu.</a:t>
            </a:r>
          </a:p>
          <a:p>
            <a:pPr lvl="1"/>
            <a:r>
              <a:rPr lang="en-US" dirty="0" smtClean="0"/>
              <a:t>If a bump test is not due or BP EXPRD is set to NO EFFECT, then a screen appears for a few seconds indicating when the next bump test is due.</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8" name="Slide Number Placeholder 7"/>
          <p:cNvSpPr>
            <a:spLocks noGrp="1"/>
          </p:cNvSpPr>
          <p:nvPr>
            <p:ph type="sldNum" sz="quarter" idx="12"/>
          </p:nvPr>
        </p:nvSpPr>
        <p:spPr/>
        <p:txBody>
          <a:bodyPr/>
          <a:lstStyle/>
          <a:p>
            <a:fld id="{EC1AFBBE-3C4F-114D-BEDE-2A9351E80BDC}" type="slidenum">
              <a:rPr lang="en-US" smtClean="0"/>
              <a:pPr/>
              <a:t>9</a:t>
            </a:fld>
            <a:endParaRPr lang="en-US"/>
          </a:p>
        </p:txBody>
      </p:sp>
      <p:pic>
        <p:nvPicPr>
          <p:cNvPr id="5" name="Picture 4"/>
          <p:cNvPicPr>
            <a:picLocks noChangeAspect="1"/>
          </p:cNvPicPr>
          <p:nvPr/>
        </p:nvPicPr>
        <p:blipFill>
          <a:blip r:embed="rId2"/>
          <a:stretch>
            <a:fillRect/>
          </a:stretch>
        </p:blipFill>
        <p:spPr>
          <a:xfrm>
            <a:off x="6159500" y="3048000"/>
            <a:ext cx="1016000" cy="1007807"/>
          </a:xfrm>
          <a:prstGeom prst="rect">
            <a:avLst/>
          </a:prstGeom>
        </p:spPr>
      </p:pic>
      <p:pic>
        <p:nvPicPr>
          <p:cNvPr id="6" name="Picture 5"/>
          <p:cNvPicPr>
            <a:picLocks noChangeAspect="1"/>
          </p:cNvPicPr>
          <p:nvPr/>
        </p:nvPicPr>
        <p:blipFill>
          <a:blip r:embed="rId3"/>
          <a:stretch>
            <a:fillRect/>
          </a:stretch>
        </p:blipFill>
        <p:spPr>
          <a:xfrm>
            <a:off x="6159500" y="4275632"/>
            <a:ext cx="1028700" cy="1020268"/>
          </a:xfrm>
          <a:prstGeom prst="rect">
            <a:avLst/>
          </a:prstGeom>
        </p:spPr>
      </p:pic>
      <p:pic>
        <p:nvPicPr>
          <p:cNvPr id="7" name="Picture 6"/>
          <p:cNvPicPr>
            <a:picLocks noChangeAspect="1"/>
          </p:cNvPicPr>
          <p:nvPr/>
        </p:nvPicPr>
        <p:blipFill>
          <a:blip r:embed="rId4"/>
          <a:stretch>
            <a:fillRect/>
          </a:stretch>
        </p:blipFill>
        <p:spPr>
          <a:xfrm>
            <a:off x="6159500" y="5524500"/>
            <a:ext cx="1028700" cy="10287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Turning On the Unit, Normal Mode</a:t>
            </a:r>
            <a:endParaRPr lang="en-US" dirty="0"/>
          </a:p>
        </p:txBody>
      </p:sp>
      <p:sp>
        <p:nvSpPr>
          <p:cNvPr id="3" name="Content Placeholder 2"/>
          <p:cNvSpPr>
            <a:spLocks noGrp="1"/>
          </p:cNvSpPr>
          <p:nvPr>
            <p:ph sz="half" idx="1"/>
          </p:nvPr>
        </p:nvSpPr>
        <p:spPr/>
        <p:txBody>
          <a:bodyPr/>
          <a:lstStyle/>
          <a:p>
            <a:r>
              <a:rPr lang="en-US" dirty="0" smtClean="0"/>
              <a:t>If ID DISP is turned on, the User ID Screen displays for a few seconds and then the Station ID Screen displays for a few seconds.</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10</a:t>
            </a:fld>
            <a:endParaRPr lang="en-US"/>
          </a:p>
        </p:txBody>
      </p:sp>
      <p:pic>
        <p:nvPicPr>
          <p:cNvPr id="5" name="Picture 4"/>
          <p:cNvPicPr>
            <a:picLocks noChangeAspect="1"/>
          </p:cNvPicPr>
          <p:nvPr/>
        </p:nvPicPr>
        <p:blipFill>
          <a:blip r:embed="rId2"/>
          <a:stretch>
            <a:fillRect/>
          </a:stretch>
        </p:blipFill>
        <p:spPr>
          <a:xfrm>
            <a:off x="5943600" y="2595563"/>
            <a:ext cx="1549400" cy="3098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Turning On the Unit, Normal Mode</a:t>
            </a:r>
            <a:endParaRPr lang="en-US" dirty="0"/>
          </a:p>
        </p:txBody>
      </p:sp>
      <p:sp>
        <p:nvSpPr>
          <p:cNvPr id="3" name="Content Placeholder 2"/>
          <p:cNvSpPr>
            <a:spLocks noGrp="1"/>
          </p:cNvSpPr>
          <p:nvPr>
            <p:ph sz="half" idx="1"/>
          </p:nvPr>
        </p:nvSpPr>
        <p:spPr/>
        <p:txBody>
          <a:bodyPr/>
          <a:lstStyle/>
          <a:p>
            <a:r>
              <a:rPr lang="en-US" dirty="0" smtClean="0"/>
              <a:t>The Date/Time Screen appears for a few seconds.</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11</a:t>
            </a:fld>
            <a:endParaRPr lang="en-US"/>
          </a:p>
        </p:txBody>
      </p:sp>
      <p:pic>
        <p:nvPicPr>
          <p:cNvPr id="5" name="Picture 4"/>
          <p:cNvPicPr>
            <a:picLocks noChangeAspect="1"/>
          </p:cNvPicPr>
          <p:nvPr/>
        </p:nvPicPr>
        <p:blipFill>
          <a:blip r:embed="rId2"/>
          <a:stretch>
            <a:fillRect/>
          </a:stretch>
        </p:blipFill>
        <p:spPr>
          <a:xfrm>
            <a:off x="6019800" y="2654300"/>
            <a:ext cx="1574800" cy="15494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Turning On the Unit, Normal Mode</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The Battery Level and Alarm Pattern Screen appears next.</a:t>
            </a:r>
          </a:p>
          <a:p>
            <a:pPr lvl="1"/>
            <a:r>
              <a:rPr lang="en-US" dirty="0" smtClean="0"/>
              <a:t>AL -- H indicates latching (hold) alarms and AL -- A indicates self- resetting (automatic) alarms. The number shown indicates the voltage of the batteries (A fully charged lithium ion battery pack will display 3.7 V). </a:t>
            </a:r>
          </a:p>
          <a:p>
            <a:pPr lvl="1"/>
            <a:r>
              <a:rPr lang="en-US" dirty="0" smtClean="0"/>
              <a:t>If the unit is powered by alkaline (dry cell) batteries, a “D” will appear in front of the “V” in the lower right corner.</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7" name="Slide Number Placeholder 6"/>
          <p:cNvSpPr>
            <a:spLocks noGrp="1"/>
          </p:cNvSpPr>
          <p:nvPr>
            <p:ph type="sldNum" sz="quarter" idx="12"/>
          </p:nvPr>
        </p:nvSpPr>
        <p:spPr/>
        <p:txBody>
          <a:bodyPr/>
          <a:lstStyle/>
          <a:p>
            <a:fld id="{EC1AFBBE-3C4F-114D-BEDE-2A9351E80BDC}" type="slidenum">
              <a:rPr lang="en-US" smtClean="0"/>
              <a:pPr/>
              <a:t>12</a:t>
            </a:fld>
            <a:endParaRPr lang="en-US"/>
          </a:p>
        </p:txBody>
      </p:sp>
      <p:pic>
        <p:nvPicPr>
          <p:cNvPr id="5" name="Picture 4"/>
          <p:cNvPicPr>
            <a:picLocks noChangeAspect="1"/>
          </p:cNvPicPr>
          <p:nvPr/>
        </p:nvPicPr>
        <p:blipFill>
          <a:blip r:embed="rId2"/>
          <a:stretch>
            <a:fillRect/>
          </a:stretch>
        </p:blipFill>
        <p:spPr>
          <a:xfrm>
            <a:off x="5867400" y="2595563"/>
            <a:ext cx="1562100" cy="1562100"/>
          </a:xfrm>
          <a:prstGeom prst="rect">
            <a:avLst/>
          </a:prstGeom>
        </p:spPr>
      </p:pic>
      <p:pic>
        <p:nvPicPr>
          <p:cNvPr id="6" name="Picture 5"/>
          <p:cNvPicPr>
            <a:picLocks noChangeAspect="1"/>
          </p:cNvPicPr>
          <p:nvPr/>
        </p:nvPicPr>
        <p:blipFill>
          <a:blip r:embed="rId3"/>
          <a:stretch>
            <a:fillRect/>
          </a:stretch>
        </p:blipFill>
        <p:spPr>
          <a:xfrm>
            <a:off x="5854700" y="4343400"/>
            <a:ext cx="1574800" cy="15494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371600"/>
            <a:ext cx="7772400" cy="1470025"/>
          </a:xfrm>
        </p:spPr>
        <p:txBody>
          <a:bodyPr/>
          <a:lstStyle/>
          <a:p>
            <a:r>
              <a:rPr lang="en-US" b="1" dirty="0" smtClean="0"/>
              <a:t>Turning On the Unit, Normal Mode</a:t>
            </a:r>
            <a:endParaRPr lang="en-US" dirty="0"/>
          </a:p>
        </p:txBody>
      </p:sp>
      <p:sp>
        <p:nvSpPr>
          <p:cNvPr id="3" name="Content Placeholder 2"/>
          <p:cNvSpPr>
            <a:spLocks noGrp="1"/>
          </p:cNvSpPr>
          <p:nvPr>
            <p:ph type="subTitle" idx="1"/>
          </p:nvPr>
        </p:nvSpPr>
        <p:spPr>
          <a:xfrm>
            <a:off x="1371600" y="3127374"/>
            <a:ext cx="6400800" cy="1752600"/>
          </a:xfrm>
        </p:spPr>
        <p:txBody>
          <a:bodyPr/>
          <a:lstStyle/>
          <a:p>
            <a:pPr>
              <a:buNone/>
            </a:pPr>
            <a:r>
              <a:rPr lang="en-US" sz="2000" dirty="0" smtClean="0">
                <a:solidFill>
                  <a:schemeClr val="tx1"/>
                </a:solidFill>
              </a:rPr>
              <a:t>The display then indicates the following items for about a second each:</a:t>
            </a:r>
          </a:p>
          <a:p>
            <a:pPr>
              <a:buFont typeface="Arial"/>
              <a:buChar char="•"/>
            </a:pPr>
            <a:r>
              <a:rPr lang="en-US" sz="2000" dirty="0" smtClean="0">
                <a:solidFill>
                  <a:schemeClr val="tx1"/>
                </a:solidFill>
              </a:rPr>
              <a:t>Full scale values for all channels </a:t>
            </a:r>
          </a:p>
          <a:p>
            <a:pPr>
              <a:buFont typeface="Arial"/>
              <a:buChar char="•"/>
            </a:pPr>
            <a:r>
              <a:rPr lang="en-US" sz="2000" dirty="0" smtClean="0">
                <a:solidFill>
                  <a:schemeClr val="tx1"/>
                </a:solidFill>
              </a:rPr>
              <a:t>Warning set point (low gas alarm) for all channels </a:t>
            </a:r>
          </a:p>
          <a:p>
            <a:pPr>
              <a:buFont typeface="Arial"/>
              <a:buChar char="•"/>
            </a:pPr>
            <a:r>
              <a:rPr lang="en-US" sz="2000" dirty="0" smtClean="0">
                <a:solidFill>
                  <a:schemeClr val="tx1"/>
                </a:solidFill>
              </a:rPr>
              <a:t>Alarm set point (high gas alarm) for all channels </a:t>
            </a:r>
          </a:p>
          <a:p>
            <a:pPr>
              <a:buFont typeface="Arial"/>
              <a:buChar char="•"/>
            </a:pPr>
            <a:r>
              <a:rPr lang="en-US" sz="2000" dirty="0" smtClean="0">
                <a:solidFill>
                  <a:schemeClr val="tx1"/>
                </a:solidFill>
              </a:rPr>
              <a:t>STEL alarm set point for the CO and H2S channels</a:t>
            </a:r>
          </a:p>
          <a:p>
            <a:pPr>
              <a:buFont typeface="Arial"/>
              <a:buChar char="•"/>
            </a:pPr>
            <a:r>
              <a:rPr lang="en-US" sz="2000" dirty="0" smtClean="0">
                <a:solidFill>
                  <a:schemeClr val="tx1"/>
                </a:solidFill>
              </a:rPr>
              <a:t>TWA alarm set point for the CO and H2S channels</a:t>
            </a:r>
            <a:endParaRPr lang="en-US" sz="2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Turning On the Unit, Normal Mode</a:t>
            </a:r>
            <a:endParaRPr lang="en-US" dirty="0"/>
          </a:p>
        </p:txBody>
      </p:sp>
      <p:sp>
        <p:nvSpPr>
          <p:cNvPr id="5" name="Content Placeholder 4"/>
          <p:cNvSpPr>
            <a:spLocks noGrp="1"/>
          </p:cNvSpPr>
          <p:nvPr>
            <p:ph sz="half" idx="1"/>
          </p:nvPr>
        </p:nvSpPr>
        <p:spPr/>
        <p:txBody>
          <a:bodyPr>
            <a:normAutofit fontScale="92500" lnSpcReduction="20000"/>
          </a:bodyPr>
          <a:lstStyle/>
          <a:p>
            <a:r>
              <a:rPr lang="en-US" dirty="0" smtClean="0"/>
              <a:t>If the GX-2012 experiences a sensor failure during start up, a screen indicating which sensor failed displays</a:t>
            </a:r>
          </a:p>
          <a:p>
            <a:pPr lvl="1"/>
            <a:r>
              <a:rPr lang="en-US" dirty="0" smtClean="0"/>
              <a:t>press and release the RESET SILENCE button to acknowledge the failure. The gas reading for the failed sensor will be replaced by “---”. Replace the failed sensor as soon as possible</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14</a:t>
            </a:fld>
            <a:endParaRPr lang="en-US"/>
          </a:p>
        </p:txBody>
      </p:sp>
      <p:pic>
        <p:nvPicPr>
          <p:cNvPr id="7" name="Picture 6"/>
          <p:cNvPicPr>
            <a:picLocks noChangeAspect="1"/>
          </p:cNvPicPr>
          <p:nvPr/>
        </p:nvPicPr>
        <p:blipFill>
          <a:blip r:embed="rId2"/>
          <a:stretch>
            <a:fillRect/>
          </a:stretch>
        </p:blipFill>
        <p:spPr>
          <a:xfrm>
            <a:off x="6172200" y="2647950"/>
            <a:ext cx="1562100" cy="15621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Turning On the Unit, Normal Mode</a:t>
            </a:r>
            <a:endParaRPr lang="en-US" dirty="0"/>
          </a:p>
        </p:txBody>
      </p:sp>
      <p:sp>
        <p:nvSpPr>
          <p:cNvPr id="3" name="Content Placeholder 2"/>
          <p:cNvSpPr>
            <a:spLocks noGrp="1"/>
          </p:cNvSpPr>
          <p:nvPr>
            <p:ph sz="half" idx="1"/>
          </p:nvPr>
        </p:nvSpPr>
        <p:spPr/>
        <p:txBody>
          <a:bodyPr/>
          <a:lstStyle/>
          <a:p>
            <a:r>
              <a:rPr lang="en-US" dirty="0" smtClean="0"/>
              <a:t>The GX-2012 is now operating in Normal Mode and monitoring for gas in Measuring Mode.</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15</a:t>
            </a:fld>
            <a:endParaRPr lang="en-US"/>
          </a:p>
        </p:txBody>
      </p:sp>
      <p:pic>
        <p:nvPicPr>
          <p:cNvPr id="5" name="Picture 4"/>
          <p:cNvPicPr>
            <a:picLocks noChangeAspect="1"/>
          </p:cNvPicPr>
          <p:nvPr/>
        </p:nvPicPr>
        <p:blipFill>
          <a:blip r:embed="rId2"/>
          <a:stretch>
            <a:fillRect/>
          </a:stretch>
        </p:blipFill>
        <p:spPr>
          <a:xfrm>
            <a:off x="6172200" y="2647950"/>
            <a:ext cx="1562100" cy="15621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Turning On the GX-2012 in Normal Mode With All Modes Active</a:t>
            </a:r>
            <a:endParaRPr lang="en-US" dirty="0"/>
          </a:p>
        </p:txBody>
      </p:sp>
      <p:sp>
        <p:nvSpPr>
          <p:cNvPr id="3" name="Content Placeholder 2"/>
          <p:cNvSpPr>
            <a:spLocks noGrp="1"/>
          </p:cNvSpPr>
          <p:nvPr>
            <p:ph sz="half" idx="1"/>
          </p:nvPr>
        </p:nvSpPr>
        <p:spPr>
          <a:xfrm>
            <a:off x="533400" y="2209800"/>
            <a:ext cx="6248400" cy="4067175"/>
          </a:xfrm>
        </p:spPr>
        <p:txBody>
          <a:bodyPr>
            <a:normAutofit fontScale="62500" lnSpcReduction="20000"/>
          </a:bodyPr>
          <a:lstStyle/>
          <a:p>
            <a:r>
              <a:rPr lang="en-US" dirty="0" smtClean="0"/>
              <a:t>The following description of the GX-2012 start up sequence assumes that the following menu items in Maintenance Mode are turned on: </a:t>
            </a:r>
            <a:r>
              <a:rPr lang="en-US" b="1" dirty="0" smtClean="0"/>
              <a:t>LB MODE:</a:t>
            </a:r>
          </a:p>
          <a:p>
            <a:pPr lvl="1"/>
            <a:r>
              <a:rPr lang="en-US" dirty="0" smtClean="0"/>
              <a:t>Press and briefly hold down the POWER ENTER button. The Normal Mode Select Screen displays</a:t>
            </a:r>
          </a:p>
          <a:p>
            <a:pPr lvl="1"/>
            <a:r>
              <a:rPr lang="en-US" dirty="0" smtClean="0"/>
              <a:t>You can use the AIR▲ or (SHIFT)▼ button to scroll to the Bar Hole Mode Select Screen. You can also use the AIR▲ or (SHIFT)▼ buttons to move back and forth between the two screens.</a:t>
            </a:r>
          </a:p>
          <a:p>
            <a:pPr lvl="1"/>
            <a:r>
              <a:rPr lang="en-US" dirty="0" smtClean="0"/>
              <a:t>With the Normal Mode Select Screen displayed, press and release the POWER ENTER button and continue with the startup sequence as described in the previous section.</a:t>
            </a:r>
          </a:p>
          <a:p>
            <a:pPr lvl="1"/>
            <a:r>
              <a:rPr lang="en-US" dirty="0" smtClean="0"/>
              <a:t>To exit Normal Mode and return to the Mode Select Screen, press and hold the (SHIFT)▼ button for 5 seconds while in the Normal Operation Screen.</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7" name="Slide Number Placeholder 6"/>
          <p:cNvSpPr>
            <a:spLocks noGrp="1"/>
          </p:cNvSpPr>
          <p:nvPr>
            <p:ph type="sldNum" sz="quarter" idx="12"/>
          </p:nvPr>
        </p:nvSpPr>
        <p:spPr/>
        <p:txBody>
          <a:bodyPr/>
          <a:lstStyle/>
          <a:p>
            <a:fld id="{EC1AFBBE-3C4F-114D-BEDE-2A9351E80BDC}" type="slidenum">
              <a:rPr lang="en-US" smtClean="0"/>
              <a:pPr/>
              <a:t>16</a:t>
            </a:fld>
            <a:endParaRPr lang="en-US"/>
          </a:p>
        </p:txBody>
      </p:sp>
      <p:pic>
        <p:nvPicPr>
          <p:cNvPr id="5" name="Picture 4"/>
          <p:cNvPicPr>
            <a:picLocks noChangeAspect="1"/>
          </p:cNvPicPr>
          <p:nvPr/>
        </p:nvPicPr>
        <p:blipFill>
          <a:blip r:embed="rId2"/>
          <a:stretch>
            <a:fillRect/>
          </a:stretch>
        </p:blipFill>
        <p:spPr>
          <a:xfrm>
            <a:off x="7038992" y="2590799"/>
            <a:ext cx="809608" cy="803079"/>
          </a:xfrm>
          <a:prstGeom prst="rect">
            <a:avLst/>
          </a:prstGeom>
        </p:spPr>
      </p:pic>
      <p:pic>
        <p:nvPicPr>
          <p:cNvPr id="6" name="Picture 5"/>
          <p:cNvPicPr>
            <a:picLocks noChangeAspect="1"/>
          </p:cNvPicPr>
          <p:nvPr/>
        </p:nvPicPr>
        <p:blipFill>
          <a:blip r:embed="rId3"/>
          <a:stretch>
            <a:fillRect/>
          </a:stretch>
        </p:blipFill>
        <p:spPr>
          <a:xfrm>
            <a:off x="7038992" y="3657600"/>
            <a:ext cx="809608" cy="80960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Performing a Fresh Air Adjustment</a:t>
            </a:r>
            <a:endParaRPr lang="en-US" dirty="0"/>
          </a:p>
        </p:txBody>
      </p:sp>
      <p:sp>
        <p:nvSpPr>
          <p:cNvPr id="6" name="Content Placeholder 5"/>
          <p:cNvSpPr>
            <a:spLocks noGrp="1"/>
          </p:cNvSpPr>
          <p:nvPr>
            <p:ph idx="1"/>
          </p:nvPr>
        </p:nvSpPr>
        <p:spPr/>
        <p:txBody>
          <a:bodyPr>
            <a:normAutofit fontScale="62500" lnSpcReduction="20000"/>
          </a:bodyPr>
          <a:lstStyle/>
          <a:p>
            <a:r>
              <a:rPr lang="en-US" dirty="0" smtClean="0"/>
              <a:t>Before using the GX-2012, it is recommended to set the fresh air readings for the target gases by performing a fresh air adjustment. This will set the combustible gas, CO, and H2S channels to zero and the OXY channel to 20.9%</a:t>
            </a:r>
          </a:p>
          <a:p>
            <a:pPr lvl="1"/>
            <a:r>
              <a:rPr lang="en-US" dirty="0" smtClean="0"/>
              <a:t>Find a fresh-air environment. This is an environment free of toxic or combustible gases and of normal oxygen content (20.9%).</a:t>
            </a:r>
          </a:p>
          <a:p>
            <a:pPr lvl="1"/>
            <a:r>
              <a:rPr lang="en-US" dirty="0" smtClean="0"/>
              <a:t>Turn on the unit.</a:t>
            </a:r>
          </a:p>
          <a:p>
            <a:pPr lvl="1"/>
            <a:r>
              <a:rPr lang="en-US" dirty="0" smtClean="0"/>
              <a:t>Press and hold the AIR▲ button. The display prompts you to hold the AIR▲ button.</a:t>
            </a:r>
          </a:p>
          <a:p>
            <a:pPr lvl="1"/>
            <a:r>
              <a:rPr lang="en-US" dirty="0" smtClean="0"/>
              <a:t>Continue to hold the AIR▲ button until the display prompts you to release the AIR▲ button. The GX-2012 will count down from 8 on an auto ranging combustible gas channel as it sets the fresh air reading for all channels. Once the countdown has finished, start up is complete and the unit is ready for monitoring.</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EC1AFBBE-3C4F-114D-BEDE-2A9351E80BDC}" type="slidenum">
              <a:rPr lang="en-US" smtClean="0"/>
              <a:pPr/>
              <a:t>17</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Mode</a:t>
            </a:r>
            <a:endParaRPr lang="en-US" dirty="0"/>
          </a:p>
        </p:txBody>
      </p:sp>
      <p:sp>
        <p:nvSpPr>
          <p:cNvPr id="3" name="Content Placeholder 2"/>
          <p:cNvSpPr>
            <a:spLocks noGrp="1"/>
          </p:cNvSpPr>
          <p:nvPr>
            <p:ph idx="1"/>
          </p:nvPr>
        </p:nvSpPr>
        <p:spPr/>
        <p:txBody>
          <a:bodyPr/>
          <a:lstStyle/>
          <a:p>
            <a:r>
              <a:rPr lang="en-US" dirty="0" smtClean="0"/>
              <a:t>To enter Display Mode, press and release the DISPLAY (ADJ) button while in Measuring Mode. To scroll from one screen to the next press and release the DISPLAY (ADJ) button</a:t>
            </a:r>
          </a:p>
          <a:p>
            <a:pPr lvl="1"/>
            <a:r>
              <a:rPr lang="en-US" dirty="0" smtClean="0"/>
              <a:t>Each screen displays for 20 seconds. If you do not press the DISPLAY (ADJ) button to scroll to the next screen or press the POWER ENTER button to enter an item within 20 seconds, the GX-2012 returns to Measuring Mode</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18</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3384"/>
            <a:ext cx="8913813" cy="914400"/>
          </a:xfrm>
        </p:spPr>
        <p:txBody>
          <a:bodyPr/>
          <a:lstStyle/>
          <a:p>
            <a:r>
              <a:rPr lang="en-US" dirty="0" smtClean="0"/>
              <a:t>Display Mode</a:t>
            </a:r>
            <a:endParaRPr lang="en-US" dirty="0"/>
          </a:p>
        </p:txBody>
      </p:sp>
      <p:sp>
        <p:nvSpPr>
          <p:cNvPr id="3" name="Content Placeholder 2"/>
          <p:cNvSpPr>
            <a:spLocks noGrp="1"/>
          </p:cNvSpPr>
          <p:nvPr>
            <p:ph idx="1"/>
          </p:nvPr>
        </p:nvSpPr>
        <p:spPr>
          <a:xfrm>
            <a:off x="304800" y="1600200"/>
            <a:ext cx="8420100" cy="4666129"/>
          </a:xfrm>
        </p:spPr>
        <p:txBody>
          <a:bodyPr>
            <a:normAutofit fontScale="47500" lnSpcReduction="20000"/>
          </a:bodyPr>
          <a:lstStyle/>
          <a:p>
            <a:pPr>
              <a:buNone/>
            </a:pPr>
            <a:r>
              <a:rPr lang="en-US" dirty="0" smtClean="0">
                <a:solidFill>
                  <a:schemeClr val="tx1">
                    <a:lumMod val="75000"/>
                    <a:lumOff val="25000"/>
                  </a:schemeClr>
                </a:solidFill>
              </a:rPr>
              <a:t>In the Display Mode, you can:</a:t>
            </a:r>
          </a:p>
          <a:p>
            <a:r>
              <a:rPr lang="en-US" dirty="0" smtClean="0">
                <a:solidFill>
                  <a:schemeClr val="tx1">
                    <a:lumMod val="75000"/>
                    <a:lumOff val="25000"/>
                  </a:schemeClr>
                </a:solidFill>
              </a:rPr>
              <a:t>set the combustible gas channel range (if unit has % LEL and % </a:t>
            </a:r>
            <a:r>
              <a:rPr lang="en-US" dirty="0" err="1" smtClean="0">
                <a:solidFill>
                  <a:schemeClr val="tx1">
                    <a:lumMod val="75000"/>
                    <a:lumOff val="25000"/>
                  </a:schemeClr>
                </a:solidFill>
              </a:rPr>
              <a:t>Vol</a:t>
            </a:r>
            <a:r>
              <a:rPr lang="en-US" dirty="0" smtClean="0">
                <a:solidFill>
                  <a:schemeClr val="tx1">
                    <a:lumMod val="75000"/>
                    <a:lumOff val="25000"/>
                  </a:schemeClr>
                </a:solidFill>
              </a:rPr>
              <a:t> Sensors)</a:t>
            </a:r>
          </a:p>
          <a:p>
            <a:pPr lvl="1"/>
            <a:r>
              <a:rPr lang="en-US" dirty="0" smtClean="0">
                <a:solidFill>
                  <a:schemeClr val="tx1">
                    <a:lumMod val="75000"/>
                    <a:lumOff val="25000"/>
                  </a:schemeClr>
                </a:solidFill>
              </a:rPr>
              <a:t>Can select the display units for the combustible channel as % LEL/% volume auto ranging or % volume</a:t>
            </a:r>
          </a:p>
          <a:p>
            <a:r>
              <a:rPr lang="en-US" dirty="0" smtClean="0">
                <a:solidFill>
                  <a:schemeClr val="tx1">
                    <a:lumMod val="75000"/>
                    <a:lumOff val="25000"/>
                  </a:schemeClr>
                </a:solidFill>
              </a:rPr>
              <a:t>display peak readings </a:t>
            </a:r>
          </a:p>
          <a:p>
            <a:pPr lvl="1"/>
            <a:r>
              <a:rPr lang="en-US" dirty="0" smtClean="0">
                <a:solidFill>
                  <a:schemeClr val="tx1">
                    <a:lumMod val="75000"/>
                    <a:lumOff val="25000"/>
                  </a:schemeClr>
                </a:solidFill>
              </a:rPr>
              <a:t>The Peak Screen displays the highest (lowest for O2) concentrations detected since the GX-2012 was turned on</a:t>
            </a:r>
          </a:p>
          <a:p>
            <a:r>
              <a:rPr lang="en-US" dirty="0" smtClean="0">
                <a:solidFill>
                  <a:schemeClr val="tx1">
                    <a:lumMod val="75000"/>
                    <a:lumOff val="25000"/>
                  </a:schemeClr>
                </a:solidFill>
              </a:rPr>
              <a:t>display STEL and TWA readings </a:t>
            </a:r>
            <a:r>
              <a:rPr lang="en-US" i="1" dirty="0" smtClean="0">
                <a:solidFill>
                  <a:schemeClr val="tx1">
                    <a:lumMod val="75000"/>
                    <a:lumOff val="25000"/>
                  </a:schemeClr>
                </a:solidFill>
              </a:rPr>
              <a:t>(H2S and CO only)</a:t>
            </a:r>
          </a:p>
          <a:p>
            <a:pPr lvl="1"/>
            <a:r>
              <a:rPr lang="en-US" dirty="0" smtClean="0">
                <a:solidFill>
                  <a:schemeClr val="tx1">
                    <a:lumMod val="75000"/>
                    <a:lumOff val="25000"/>
                  </a:schemeClr>
                </a:solidFill>
              </a:rPr>
              <a:t>The STEL reading is the average reading during the last 15 minutes</a:t>
            </a:r>
          </a:p>
          <a:p>
            <a:pPr lvl="1"/>
            <a:r>
              <a:rPr lang="en-US" dirty="0" smtClean="0">
                <a:solidFill>
                  <a:schemeClr val="tx1">
                    <a:lumMod val="75000"/>
                    <a:lumOff val="25000"/>
                  </a:schemeClr>
                </a:solidFill>
              </a:rPr>
              <a:t>The TWA reading is the average reading </a:t>
            </a:r>
            <a:r>
              <a:rPr lang="en-US" i="1" dirty="0" smtClean="0">
                <a:solidFill>
                  <a:schemeClr val="tx1">
                    <a:lumMod val="75000"/>
                    <a:lumOff val="25000"/>
                  </a:schemeClr>
                </a:solidFill>
              </a:rPr>
              <a:t>during the last 8 hours</a:t>
            </a:r>
            <a:endParaRPr lang="en-US" dirty="0" smtClean="0">
              <a:solidFill>
                <a:schemeClr val="tx1">
                  <a:lumMod val="75000"/>
                  <a:lumOff val="25000"/>
                </a:schemeClr>
              </a:solidFill>
            </a:endParaRPr>
          </a:p>
          <a:p>
            <a:r>
              <a:rPr lang="en-US" i="1" dirty="0" smtClean="0">
                <a:solidFill>
                  <a:schemeClr val="tx1">
                    <a:lumMod val="75000"/>
                    <a:lumOff val="25000"/>
                  </a:schemeClr>
                </a:solidFill>
              </a:rPr>
              <a:t>display full scale, warning, alarm, STEL, and TWA (H2S and CO only) values</a:t>
            </a:r>
          </a:p>
          <a:p>
            <a:pPr lvl="1"/>
            <a:r>
              <a:rPr lang="en-US" dirty="0">
                <a:solidFill>
                  <a:schemeClr val="tx1">
                    <a:lumMod val="75000"/>
                    <a:lumOff val="25000"/>
                  </a:schemeClr>
                </a:solidFill>
              </a:rPr>
              <a:t>The Alarm Points Screen allows you to view each channel’s alarm settings for full scale, warning, alarm, STEL (for CO and H</a:t>
            </a:r>
            <a:r>
              <a:rPr lang="en-US" sz="1400" dirty="0">
                <a:solidFill>
                  <a:schemeClr val="tx1">
                    <a:lumMod val="75000"/>
                    <a:lumOff val="25000"/>
                  </a:schemeClr>
                </a:solidFill>
              </a:rPr>
              <a:t>2</a:t>
            </a:r>
            <a:r>
              <a:rPr lang="en-US" dirty="0">
                <a:solidFill>
                  <a:schemeClr val="tx1">
                    <a:lumMod val="75000"/>
                    <a:lumOff val="25000"/>
                  </a:schemeClr>
                </a:solidFill>
              </a:rPr>
              <a:t>S only)</a:t>
            </a:r>
            <a:r>
              <a:rPr lang="en-US" dirty="0" smtClean="0">
                <a:solidFill>
                  <a:schemeClr val="tx1">
                    <a:lumMod val="75000"/>
                    <a:lumOff val="25000"/>
                  </a:schemeClr>
                </a:solidFill>
              </a:rPr>
              <a:t>,and </a:t>
            </a:r>
            <a:r>
              <a:rPr lang="en-US" dirty="0">
                <a:solidFill>
                  <a:schemeClr val="tx1">
                    <a:lumMod val="75000"/>
                    <a:lumOff val="25000"/>
                  </a:schemeClr>
                </a:solidFill>
              </a:rPr>
              <a:t>TWA (for CO and H</a:t>
            </a:r>
            <a:r>
              <a:rPr lang="en-US" sz="1600" dirty="0">
                <a:solidFill>
                  <a:schemeClr val="tx1">
                    <a:lumMod val="75000"/>
                    <a:lumOff val="25000"/>
                  </a:schemeClr>
                </a:solidFill>
              </a:rPr>
              <a:t>2</a:t>
            </a:r>
            <a:r>
              <a:rPr lang="en-US" dirty="0">
                <a:solidFill>
                  <a:schemeClr val="tx1">
                    <a:lumMod val="75000"/>
                    <a:lumOff val="25000"/>
                  </a:schemeClr>
                </a:solidFill>
              </a:rPr>
              <a:t>S only). The bottom line of the screen will alternate between ALARM--P, NO /DISP, and YES/ENT</a:t>
            </a:r>
            <a:r>
              <a:rPr lang="en-US" dirty="0" smtClean="0">
                <a:solidFill>
                  <a:schemeClr val="tx1">
                    <a:lumMod val="75000"/>
                    <a:lumOff val="25000"/>
                  </a:schemeClr>
                </a:solidFill>
              </a:rPr>
              <a:t>.</a:t>
            </a:r>
          </a:p>
          <a:p>
            <a:pPr lvl="1"/>
            <a:r>
              <a:rPr lang="en-US" dirty="0">
                <a:solidFill>
                  <a:schemeClr val="tx1">
                    <a:lumMod val="75000"/>
                    <a:lumOff val="25000"/>
                  </a:schemeClr>
                </a:solidFill>
              </a:rPr>
              <a:t>Pressing and releasing POWER ENTER while in a settings screen will cause the instrument to </a:t>
            </a:r>
            <a:r>
              <a:rPr lang="en-US" u="sng" dirty="0">
                <a:solidFill>
                  <a:schemeClr val="tx1">
                    <a:lumMod val="75000"/>
                    <a:lumOff val="25000"/>
                  </a:schemeClr>
                </a:solidFill>
              </a:rPr>
              <a:t>simulate</a:t>
            </a:r>
            <a:r>
              <a:rPr lang="en-US" dirty="0">
                <a:solidFill>
                  <a:schemeClr val="tx1">
                    <a:lumMod val="75000"/>
                    <a:lumOff val="25000"/>
                  </a:schemeClr>
                </a:solidFill>
              </a:rPr>
              <a:t> that condition. The buzzer, LEDs, and vibration will activate. Press and release POWER ENTER again to stop the simulated alarm.</a:t>
            </a:r>
            <a:endParaRPr lang="en-US" i="1" dirty="0" smtClean="0">
              <a:solidFill>
                <a:schemeClr val="tx1">
                  <a:lumMod val="75000"/>
                  <a:lumOff val="25000"/>
                </a:schemeClr>
              </a:solidFill>
            </a:endParaRPr>
          </a:p>
          <a:p>
            <a:r>
              <a:rPr lang="en-US" i="1" dirty="0" smtClean="0">
                <a:solidFill>
                  <a:schemeClr val="tx1">
                    <a:lumMod val="75000"/>
                    <a:lumOff val="25000"/>
                  </a:schemeClr>
                </a:solidFill>
              </a:rPr>
              <a:t>display time in operation</a:t>
            </a:r>
          </a:p>
          <a:p>
            <a:r>
              <a:rPr lang="en-US" i="1" dirty="0" smtClean="0">
                <a:solidFill>
                  <a:schemeClr val="tx1">
                    <a:lumMod val="75000"/>
                    <a:lumOff val="25000"/>
                  </a:schemeClr>
                </a:solidFill>
              </a:rPr>
              <a:t>display the date and time </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19</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Mode</a:t>
            </a:r>
            <a:endParaRPr lang="en-US" dirty="0"/>
          </a:p>
        </p:txBody>
      </p:sp>
      <p:sp>
        <p:nvSpPr>
          <p:cNvPr id="3" name="Content Placeholder 2"/>
          <p:cNvSpPr>
            <a:spLocks noGrp="1"/>
          </p:cNvSpPr>
          <p:nvPr>
            <p:ph idx="1"/>
          </p:nvPr>
        </p:nvSpPr>
        <p:spPr/>
        <p:txBody>
          <a:bodyPr>
            <a:normAutofit/>
          </a:bodyPr>
          <a:lstStyle/>
          <a:p>
            <a:r>
              <a:rPr lang="en-US" i="1" dirty="0" smtClean="0"/>
              <a:t>display remaining log time</a:t>
            </a:r>
          </a:p>
          <a:p>
            <a:pPr lvl="1"/>
            <a:r>
              <a:rPr lang="en-US" dirty="0" smtClean="0"/>
              <a:t>remaining log time screen displays the time remaining until the data logger memory is full</a:t>
            </a:r>
            <a:endParaRPr lang="en-US" i="1" dirty="0" smtClean="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8" name="Slide Number Placeholder 7"/>
          <p:cNvSpPr>
            <a:spLocks noGrp="1"/>
          </p:cNvSpPr>
          <p:nvPr>
            <p:ph type="sldNum" sz="quarter" idx="12"/>
          </p:nvPr>
        </p:nvSpPr>
        <p:spPr/>
        <p:txBody>
          <a:bodyPr/>
          <a:lstStyle/>
          <a:p>
            <a:fld id="{EC1AFBBE-3C4F-114D-BEDE-2A9351E80BDC}" type="slidenum">
              <a:rPr lang="en-US" smtClean="0"/>
              <a:pPr/>
              <a:t>20</a:t>
            </a:fld>
            <a:endParaRPr lang="en-US"/>
          </a:p>
        </p:txBody>
      </p:sp>
      <p:pic>
        <p:nvPicPr>
          <p:cNvPr id="5" name="Content Placeholder 8"/>
          <p:cNvPicPr>
            <a:picLocks noChangeAspect="1"/>
          </p:cNvPicPr>
          <p:nvPr/>
        </p:nvPicPr>
        <p:blipFill>
          <a:blip r:embed="rId2"/>
          <a:srcRect l="-71338" r="-71338"/>
          <a:stretch>
            <a:fillRect/>
          </a:stretch>
        </p:blipFill>
        <p:spPr>
          <a:xfrm>
            <a:off x="1114424" y="3968165"/>
            <a:ext cx="6161087" cy="2298164"/>
          </a:xfrm>
          <a:prstGeom prst="rect">
            <a:avLst/>
          </a:prstGeom>
        </p:spPr>
      </p:pic>
      <p:cxnSp>
        <p:nvCxnSpPr>
          <p:cNvPr id="6" name="Straight Arrow Connector 5"/>
          <p:cNvCxnSpPr/>
          <p:nvPr/>
        </p:nvCxnSpPr>
        <p:spPr>
          <a:xfrm flipV="1">
            <a:off x="2407560" y="5807333"/>
            <a:ext cx="609600" cy="322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974280" y="5606534"/>
            <a:ext cx="1433280" cy="369332"/>
          </a:xfrm>
          <a:prstGeom prst="rect">
            <a:avLst/>
          </a:prstGeom>
        </p:spPr>
        <p:txBody>
          <a:bodyPr wrap="none">
            <a:spAutoFit/>
          </a:bodyPr>
          <a:lstStyle/>
          <a:p>
            <a:r>
              <a:rPr lang="en-US" dirty="0" smtClean="0"/>
              <a:t>Factory Set</a:t>
            </a:r>
            <a:endParaRPr lang="en-US"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Mode</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clear the data logger </a:t>
            </a:r>
          </a:p>
          <a:p>
            <a:pPr lvl="1"/>
            <a:r>
              <a:rPr lang="en-US" dirty="0" smtClean="0"/>
              <a:t>Allows user to clear the data logger storage</a:t>
            </a:r>
            <a:endParaRPr lang="en-US" i="1" dirty="0" smtClean="0"/>
          </a:p>
          <a:p>
            <a:r>
              <a:rPr lang="en-US" i="1" dirty="0" smtClean="0"/>
              <a:t>turn the pump on or off </a:t>
            </a:r>
          </a:p>
          <a:p>
            <a:pPr lvl="1"/>
            <a:r>
              <a:rPr lang="en-US" dirty="0" smtClean="0"/>
              <a:t>pump can be turned on and off in this screen (only if activated, default is “OFF”)</a:t>
            </a:r>
            <a:endParaRPr lang="en-US" i="1" dirty="0" smtClean="0"/>
          </a:p>
          <a:p>
            <a:r>
              <a:rPr lang="en-US" i="1" dirty="0" smtClean="0"/>
              <a:t>select a user ID</a:t>
            </a:r>
          </a:p>
          <a:p>
            <a:pPr lvl="1"/>
            <a:r>
              <a:rPr lang="en-US" dirty="0" smtClean="0"/>
              <a:t>The screen displays only if ID DISP in the Maintenance Mode menu is set to “ON”</a:t>
            </a:r>
          </a:p>
          <a:p>
            <a:pPr lvl="1"/>
            <a:r>
              <a:rPr lang="en-US" dirty="0" smtClean="0"/>
              <a:t>Each ID contains 8 characters</a:t>
            </a:r>
          </a:p>
          <a:p>
            <a:pPr lvl="1"/>
            <a:r>
              <a:rPr lang="en-US" dirty="0" smtClean="0"/>
              <a:t>The bottom </a:t>
            </a:r>
            <a:r>
              <a:rPr lang="en-US" dirty="0" err="1" smtClean="0"/>
              <a:t>l</a:t>
            </a:r>
            <a:r>
              <a:rPr lang="en-US" dirty="0" smtClean="0"/>
              <a:t> of the screen alternates between YES/ENT., the current user ID, and NO /DISP. Uppercase letters, numbers, asterisks (*), dashes (-), and a blank space are available characters. The GX-2012 can store 128 user IDs.</a:t>
            </a:r>
            <a:endParaRPr lang="en-US" i="1" dirty="0" smtClean="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21</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Mode</a:t>
            </a:r>
            <a:endParaRPr lang="en-US" dirty="0"/>
          </a:p>
        </p:txBody>
      </p:sp>
      <p:sp>
        <p:nvSpPr>
          <p:cNvPr id="3" name="Content Placeholder 2"/>
          <p:cNvSpPr>
            <a:spLocks noGrp="1"/>
          </p:cNvSpPr>
          <p:nvPr>
            <p:ph idx="1"/>
          </p:nvPr>
        </p:nvSpPr>
        <p:spPr/>
        <p:txBody>
          <a:bodyPr/>
          <a:lstStyle/>
          <a:p>
            <a:r>
              <a:rPr lang="en-US" i="1" dirty="0" smtClean="0"/>
              <a:t> select a station ID </a:t>
            </a:r>
          </a:p>
          <a:p>
            <a:pPr lvl="1"/>
            <a:r>
              <a:rPr lang="en-US" dirty="0" smtClean="0"/>
              <a:t>After entering Display Mode and proceeding to the Station ID screen, press and hold the POWER ENTER button. The bottom line of this screen alternates between YES/ENT., the current station ID, and NO /DISP.</a:t>
            </a:r>
          </a:p>
          <a:p>
            <a:pPr lvl="1"/>
            <a:r>
              <a:rPr lang="en-US" dirty="0" smtClean="0"/>
              <a:t>Use the AIR▲ and (</a:t>
            </a:r>
            <a:r>
              <a:rPr lang="en-US" dirty="0" err="1" smtClean="0"/>
              <a:t>SHIFT)▼buttons</a:t>
            </a:r>
            <a:r>
              <a:rPr lang="en-US" dirty="0" smtClean="0"/>
              <a:t> to scroll through the 128 possible station IDs.</a:t>
            </a:r>
          </a:p>
          <a:p>
            <a:pPr lvl="1"/>
            <a:r>
              <a:rPr lang="en-US" dirty="0" smtClean="0"/>
              <a:t>Press the POWER ENTER button to select a station ID.</a:t>
            </a:r>
            <a:endParaRPr lang="en-US" i="1" dirty="0" smtClean="0"/>
          </a:p>
          <a:p>
            <a:r>
              <a:rPr lang="en-US" i="1" dirty="0" smtClean="0"/>
              <a:t>display snap logging data </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22</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23</a:t>
            </a:fld>
            <a:endParaRPr lang="en-US"/>
          </a:p>
        </p:txBody>
      </p:sp>
      <p:pic>
        <p:nvPicPr>
          <p:cNvPr id="2" name="Content Placeholder 1"/>
          <p:cNvPicPr>
            <a:picLocks noGrp="1" noChangeAspect="1"/>
          </p:cNvPicPr>
          <p:nvPr>
            <p:ph type="pic" sz="quarter" idx="4294967295"/>
          </p:nvPr>
        </p:nvPicPr>
        <p:blipFill>
          <a:blip r:embed="rId2"/>
          <a:srcRect t="1572" b="1572"/>
          <a:stretch>
            <a:fillRect/>
          </a:stretch>
        </p:blipFill>
        <p:spPr>
          <a:xfrm>
            <a:off x="0" y="1752600"/>
            <a:ext cx="5486400" cy="2046288"/>
          </a:xfrm>
        </p:spPr>
      </p:pic>
      <p:sp>
        <p:nvSpPr>
          <p:cNvPr id="9" name="Title 8"/>
          <p:cNvSpPr>
            <a:spLocks noGrp="1"/>
          </p:cNvSpPr>
          <p:nvPr>
            <p:ph type="title" idx="4294967295"/>
          </p:nvPr>
        </p:nvSpPr>
        <p:spPr>
          <a:xfrm>
            <a:off x="0" y="646113"/>
            <a:ext cx="8915400" cy="914400"/>
          </a:xfrm>
        </p:spPr>
        <p:txBody>
          <a:bodyPr/>
          <a:lstStyle/>
          <a:p>
            <a:r>
              <a:rPr lang="en-US" dirty="0" smtClean="0"/>
              <a:t>Snap Logging</a:t>
            </a:r>
            <a:endParaRPr lang="en-US" dirty="0"/>
          </a:p>
        </p:txBody>
      </p:sp>
      <p:sp>
        <p:nvSpPr>
          <p:cNvPr id="10" name="Content Placeholder 9"/>
          <p:cNvSpPr>
            <a:spLocks noGrp="1"/>
          </p:cNvSpPr>
          <p:nvPr>
            <p:ph idx="4294967295"/>
          </p:nvPr>
        </p:nvSpPr>
        <p:spPr>
          <a:xfrm>
            <a:off x="0" y="3962400"/>
            <a:ext cx="8518525" cy="2743200"/>
          </a:xfrm>
        </p:spPr>
        <p:txBody>
          <a:bodyPr>
            <a:normAutofit fontScale="55000" lnSpcReduction="20000"/>
          </a:bodyPr>
          <a:lstStyle/>
          <a:p>
            <a:r>
              <a:rPr lang="en-US" dirty="0" smtClean="0"/>
              <a:t>Snap Logging Function</a:t>
            </a:r>
          </a:p>
          <a:p>
            <a:pPr lvl="1"/>
            <a:r>
              <a:rPr lang="en-US" dirty="0" smtClean="0"/>
              <a:t>Logging a instantaneous value of measuring</a:t>
            </a:r>
          </a:p>
          <a:p>
            <a:pPr lvl="1"/>
            <a:r>
              <a:rPr lang="en-US" dirty="0" smtClean="0"/>
              <a:t>Can store up to 256 cases</a:t>
            </a:r>
          </a:p>
          <a:p>
            <a:r>
              <a:rPr lang="en-US" dirty="0" smtClean="0"/>
              <a:t>Press and hold the ▲AIR and (SHIFT)▼ buttons until you hear a beep. </a:t>
            </a:r>
          </a:p>
          <a:p>
            <a:r>
              <a:rPr lang="en-US" dirty="0" smtClean="0"/>
              <a:t>The following screens will scroll through. </a:t>
            </a:r>
          </a:p>
          <a:p>
            <a:pPr lvl="1"/>
            <a:r>
              <a:rPr lang="en-US" dirty="0" smtClean="0"/>
              <a:t>The first screen displays what snap log ID will be given to this particular set of data. </a:t>
            </a:r>
          </a:p>
          <a:p>
            <a:pPr lvl="1"/>
            <a:r>
              <a:rPr lang="en-US" dirty="0" smtClean="0"/>
              <a:t>The second screen displays the year, month, day, and time of the snap log.</a:t>
            </a:r>
          </a:p>
          <a:p>
            <a:pPr lvl="1"/>
            <a:r>
              <a:rPr lang="en-US" dirty="0" smtClean="0"/>
              <a:t>The third screen displays the gas concentrations that will be saved in this snap log.</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Snap Logging</a:t>
            </a:r>
            <a:endParaRPr lang="en-US" dirty="0"/>
          </a:p>
        </p:txBody>
      </p:sp>
      <p:sp>
        <p:nvSpPr>
          <p:cNvPr id="3" name="Content Placeholder 2"/>
          <p:cNvSpPr>
            <a:spLocks noGrp="1"/>
          </p:cNvSpPr>
          <p:nvPr>
            <p:ph type="subTitle" idx="1"/>
          </p:nvPr>
        </p:nvSpPr>
        <p:spPr/>
        <p:txBody>
          <a:bodyPr>
            <a:normAutofit fontScale="47500" lnSpcReduction="20000"/>
          </a:bodyPr>
          <a:lstStyle/>
          <a:p>
            <a:r>
              <a:rPr lang="en-US" dirty="0" smtClean="0"/>
              <a:t>To take a snap log of the data, press and release the POWER ENTER button. The unit will display END along the bottom of the screen before returning to the Normal Operation Screen.</a:t>
            </a:r>
          </a:p>
          <a:p>
            <a:r>
              <a:rPr lang="en-US" dirty="0" smtClean="0"/>
              <a:t>To exit the set of screens without taking a snap log, press and release the DISPLAY (ADJ) button. </a:t>
            </a:r>
          </a:p>
          <a:p>
            <a:r>
              <a:rPr lang="en-US" dirty="0" smtClean="0"/>
              <a:t>The unit will immediately return to the Normal Operation Screen.</a:t>
            </a:r>
          </a:p>
          <a:p>
            <a:r>
              <a:rPr lang="en-US" dirty="0" smtClean="0"/>
              <a:t>The data recorded by snap logs can be viewed in Display Mode. </a:t>
            </a:r>
            <a:endParaRPr lang="en-US"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Mode</a:t>
            </a:r>
            <a:endParaRPr lang="en-US" dirty="0"/>
          </a:p>
        </p:txBody>
      </p:sp>
      <p:sp>
        <p:nvSpPr>
          <p:cNvPr id="3" name="Content Placeholder 2"/>
          <p:cNvSpPr>
            <a:spLocks noGrp="1"/>
          </p:cNvSpPr>
          <p:nvPr>
            <p:ph idx="1"/>
          </p:nvPr>
        </p:nvSpPr>
        <p:spPr/>
        <p:txBody>
          <a:bodyPr/>
          <a:lstStyle/>
          <a:p>
            <a:r>
              <a:rPr lang="en-US" i="1" dirty="0" smtClean="0"/>
              <a:t>turn peak bar function on or off</a:t>
            </a:r>
          </a:p>
          <a:p>
            <a:pPr lvl="1"/>
            <a:r>
              <a:rPr lang="en-US" dirty="0" smtClean="0"/>
              <a:t>allows user to turn the peak bar on or off</a:t>
            </a:r>
          </a:p>
          <a:p>
            <a:pPr lvl="1"/>
            <a:r>
              <a:rPr lang="en-US" dirty="0" smtClean="0"/>
              <a:t>If the function is turned on, the peak bar appears along the left side of the screen during Normal Operation and on the Peak Screen in Display Mode. It shows the peak readings for each channel in bar graph format</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25</a:t>
            </a:fld>
            <a:endParaRPr lang="en-US"/>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659"/>
            <a:ext cx="8913813" cy="914400"/>
          </a:xfrm>
        </p:spPr>
        <p:txBody>
          <a:bodyPr/>
          <a:lstStyle/>
          <a:p>
            <a:r>
              <a:rPr lang="en-US" dirty="0"/>
              <a:t>Alarm Types and Indications</a:t>
            </a:r>
          </a:p>
        </p:txBody>
      </p:sp>
      <p:pic>
        <p:nvPicPr>
          <p:cNvPr id="6" name="Content Placeholder 5"/>
          <p:cNvPicPr>
            <a:picLocks noGrp="1" noChangeAspect="1"/>
          </p:cNvPicPr>
          <p:nvPr>
            <p:ph idx="1"/>
          </p:nvPr>
        </p:nvPicPr>
        <p:blipFill>
          <a:blip r:embed="rId2"/>
          <a:srcRect l="-34665" r="-34665"/>
          <a:stretch>
            <a:fillRect/>
          </a:stretch>
        </p:blipFill>
        <p:spPr>
          <a:xfrm>
            <a:off x="609600" y="1247775"/>
            <a:ext cx="7858760" cy="5334000"/>
          </a:xfrm>
        </p:spPr>
      </p:pic>
      <p:sp>
        <p:nvSpPr>
          <p:cNvPr id="3" name="Footer Placeholder 2"/>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26</a:t>
            </a:fld>
            <a:endParaRPr lang="en-US"/>
          </a:p>
        </p:txBody>
      </p:sp>
    </p:spTree>
    <p:extLst>
      <p:ext uri="{BB962C8B-B14F-4D97-AF65-F5344CB8AC3E}">
        <p14:creationId xmlns:p14="http://schemas.microsoft.com/office/powerpoint/2010/main" val="5464397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456"/>
            <a:ext cx="8913813" cy="914400"/>
          </a:xfrm>
        </p:spPr>
        <p:txBody>
          <a:bodyPr/>
          <a:lstStyle/>
          <a:p>
            <a:r>
              <a:rPr lang="en-US" dirty="0" smtClean="0"/>
              <a:t>Alarm Types and Indications</a:t>
            </a:r>
            <a:endParaRPr lang="en-US" dirty="0"/>
          </a:p>
        </p:txBody>
      </p:sp>
      <p:pic>
        <p:nvPicPr>
          <p:cNvPr id="9" name="Content Placeholder 8"/>
          <p:cNvPicPr>
            <a:picLocks noGrp="1" noChangeAspect="1"/>
          </p:cNvPicPr>
          <p:nvPr>
            <p:ph idx="1"/>
          </p:nvPr>
        </p:nvPicPr>
        <p:blipFill>
          <a:blip r:embed="rId2"/>
          <a:srcRect l="-50566" r="-50566"/>
          <a:stretch>
            <a:fillRect/>
          </a:stretch>
        </p:blipFill>
        <p:spPr>
          <a:xfrm>
            <a:off x="304800" y="1123856"/>
            <a:ext cx="8420100" cy="5505544"/>
          </a:xfrm>
        </p:spPr>
      </p:pic>
      <p:sp>
        <p:nvSpPr>
          <p:cNvPr id="3" name="Footer Placeholder 2"/>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EC1AFBBE-3C4F-114D-BEDE-2A9351E80BDC}" type="slidenum">
              <a:rPr lang="en-US" smtClean="0"/>
              <a:pPr/>
              <a:t>27</a:t>
            </a:fld>
            <a:endParaRPr lang="en-US"/>
          </a:p>
        </p:txBody>
      </p:sp>
    </p:spTree>
    <p:extLst>
      <p:ext uri="{BB962C8B-B14F-4D97-AF65-F5344CB8AC3E}">
        <p14:creationId xmlns:p14="http://schemas.microsoft.com/office/powerpoint/2010/main" val="367175867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GX-2012</a:t>
            </a:r>
            <a:endParaRPr lang="en-US" dirty="0"/>
          </a:p>
        </p:txBody>
      </p:sp>
      <p:sp>
        <p:nvSpPr>
          <p:cNvPr id="3" name="Subtitle 2"/>
          <p:cNvSpPr>
            <a:spLocks noGrp="1"/>
          </p:cNvSpPr>
          <p:nvPr>
            <p:ph type="subTitle" idx="1"/>
          </p:nvPr>
        </p:nvSpPr>
        <p:spPr/>
        <p:txBody>
          <a:bodyPr/>
          <a:lstStyle/>
          <a:p>
            <a:r>
              <a:rPr lang="en-US" dirty="0"/>
              <a:t>Maintenance </a:t>
            </a:r>
            <a:r>
              <a:rPr lang="en-US" dirty="0" smtClean="0"/>
              <a:t>&amp; Factory Modes</a:t>
            </a:r>
            <a:endParaRPr lang="en-US" dirty="0"/>
          </a:p>
        </p:txBody>
      </p:sp>
    </p:spTree>
    <p:extLst>
      <p:ext uri="{BB962C8B-B14F-4D97-AF65-F5344CB8AC3E}">
        <p14:creationId xmlns:p14="http://schemas.microsoft.com/office/powerpoint/2010/main" val="13232037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Using Maintenance Mode</a:t>
            </a:r>
            <a:endParaRPr lang="en-US" dirty="0"/>
          </a:p>
        </p:txBody>
      </p:sp>
      <p:sp>
        <p:nvSpPr>
          <p:cNvPr id="3" name="Content Placeholder 2"/>
          <p:cNvSpPr>
            <a:spLocks noGrp="1"/>
          </p:cNvSpPr>
          <p:nvPr>
            <p:ph idx="1"/>
          </p:nvPr>
        </p:nvSpPr>
        <p:spPr>
          <a:xfrm>
            <a:off x="304800" y="2038256"/>
            <a:ext cx="8420100" cy="4228073"/>
          </a:xfrm>
        </p:spPr>
        <p:txBody>
          <a:bodyPr>
            <a:normAutofit fontScale="70000" lnSpcReduction="20000"/>
          </a:bodyPr>
          <a:lstStyle/>
          <a:p>
            <a:r>
              <a:rPr lang="en-US" dirty="0"/>
              <a:t>Take the GX-2012 to a non-hazardous location, and turn it off if it is on</a:t>
            </a:r>
            <a:r>
              <a:rPr lang="en-US" dirty="0" smtClean="0"/>
              <a:t>.</a:t>
            </a:r>
          </a:p>
          <a:p>
            <a:r>
              <a:rPr lang="en-US" dirty="0"/>
              <a:t>Press and hold the AIR▲ and (SHIFT)▼ buttons, then press and hold the POWER ENTER button. When you hear a beep, release the buttons. The unit will prompt you for a password</a:t>
            </a:r>
            <a:r>
              <a:rPr lang="en-US" dirty="0" smtClean="0"/>
              <a:t>.</a:t>
            </a:r>
          </a:p>
          <a:p>
            <a:r>
              <a:rPr lang="en-US" dirty="0"/>
              <a:t>Enter the password by using the AIR▲ and (SHIFT)▼ buttons to select each password number and then pressing and releasing POWER ENTER to enter it and move on to the next one</a:t>
            </a:r>
            <a:r>
              <a:rPr lang="en-US" dirty="0" smtClean="0"/>
              <a:t>.</a:t>
            </a:r>
          </a:p>
          <a:p>
            <a:pPr lvl="1"/>
            <a:r>
              <a:rPr lang="en-US" dirty="0"/>
              <a:t>A password is always needed to enter Maintenance Mode even if the </a:t>
            </a:r>
            <a:r>
              <a:rPr lang="en-US" b="1" dirty="0"/>
              <a:t>PASSWORD </a:t>
            </a:r>
            <a:r>
              <a:rPr lang="en-US" dirty="0"/>
              <a:t>menu item in Maintenance Mode has been turned off (factory setting). The factory set password is 2102. You may change this password by entering the </a:t>
            </a:r>
            <a:r>
              <a:rPr lang="en-US" b="1" dirty="0"/>
              <a:t>PASSWORD </a:t>
            </a:r>
            <a:r>
              <a:rPr lang="en-US" dirty="0"/>
              <a:t>menu item in Maintenance Mode.</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29</a:t>
            </a:fld>
            <a:endParaRPr lang="en-US"/>
          </a:p>
        </p:txBody>
      </p:sp>
    </p:spTree>
    <p:extLst>
      <p:ext uri="{BB962C8B-B14F-4D97-AF65-F5344CB8AC3E}">
        <p14:creationId xmlns:p14="http://schemas.microsoft.com/office/powerpoint/2010/main" val="136723563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Mode</a:t>
            </a:r>
            <a:endParaRPr lang="en-US" dirty="0"/>
          </a:p>
        </p:txBody>
      </p:sp>
      <p:sp>
        <p:nvSpPr>
          <p:cNvPr id="3" name="Content Placeholder 2"/>
          <p:cNvSpPr>
            <a:spLocks noGrp="1"/>
          </p:cNvSpPr>
          <p:nvPr>
            <p:ph idx="1"/>
          </p:nvPr>
        </p:nvSpPr>
        <p:spPr/>
        <p:txBody>
          <a:bodyPr/>
          <a:lstStyle/>
          <a:p>
            <a:r>
              <a:rPr lang="en-US" dirty="0"/>
              <a:t>Once you enter Maintenance Mode, MAINTENANCE will appear along the top of the screen. The Date Screen displays</a:t>
            </a:r>
            <a:r>
              <a:rPr lang="en-US" dirty="0" smtClean="0"/>
              <a:t>.</a:t>
            </a:r>
          </a:p>
          <a:p>
            <a:r>
              <a:rPr lang="en-US" dirty="0"/>
              <a:t>Use the AIR▲ or (SHIFT)▼ button to move through the menu item screens.</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30</a:t>
            </a:fld>
            <a:endParaRPr lang="en-US"/>
          </a:p>
        </p:txBody>
      </p:sp>
    </p:spTree>
    <p:extLst>
      <p:ext uri="{BB962C8B-B14F-4D97-AF65-F5344CB8AC3E}">
        <p14:creationId xmlns:p14="http://schemas.microsoft.com/office/powerpoint/2010/main" val="38004176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53384"/>
            <a:ext cx="8913813" cy="914400"/>
          </a:xfrm>
        </p:spPr>
        <p:txBody>
          <a:bodyPr/>
          <a:lstStyle/>
          <a:p>
            <a:r>
              <a:rPr lang="en-US" dirty="0"/>
              <a:t>MAINTENANCE MODE</a:t>
            </a:r>
          </a:p>
        </p:txBody>
      </p:sp>
      <p:sp>
        <p:nvSpPr>
          <p:cNvPr id="3" name="Content Placeholder 2"/>
          <p:cNvSpPr>
            <a:spLocks noGrp="1"/>
          </p:cNvSpPr>
          <p:nvPr>
            <p:ph idx="1"/>
          </p:nvPr>
        </p:nvSpPr>
        <p:spPr>
          <a:xfrm>
            <a:off x="228600" y="1600200"/>
            <a:ext cx="8496300" cy="5105400"/>
          </a:xfrm>
        </p:spPr>
        <p:txBody>
          <a:bodyPr>
            <a:normAutofit fontScale="40000" lnSpcReduction="20000"/>
          </a:bodyPr>
          <a:lstStyle/>
          <a:p>
            <a:r>
              <a:rPr lang="en-US" dirty="0" smtClean="0"/>
              <a:t>DATE – updating the date and time settings</a:t>
            </a:r>
          </a:p>
          <a:p>
            <a:r>
              <a:rPr lang="en-US" dirty="0" smtClean="0"/>
              <a:t>AIR CAL – perform a fresh air adjustment</a:t>
            </a:r>
          </a:p>
          <a:p>
            <a:r>
              <a:rPr lang="en-US" dirty="0" smtClean="0"/>
              <a:t>AUTO CAL – allows calibration of the standard four gases (LEL, O2, CO &amp; H2S)</a:t>
            </a:r>
          </a:p>
          <a:p>
            <a:r>
              <a:rPr lang="en-US" dirty="0" smtClean="0"/>
              <a:t>ONE CAL – allows calibration for a single sensor</a:t>
            </a:r>
          </a:p>
          <a:p>
            <a:r>
              <a:rPr lang="en-US" dirty="0" smtClean="0"/>
              <a:t>BUMP - </a:t>
            </a:r>
            <a:r>
              <a:rPr lang="en-US" dirty="0"/>
              <a:t>The BUMP menu item will not appear unless BUMP DSP is set to </a:t>
            </a:r>
            <a:r>
              <a:rPr lang="en-US" dirty="0" smtClean="0"/>
              <a:t>“ON” (the factory setting is “OFF”).</a:t>
            </a:r>
          </a:p>
          <a:p>
            <a:r>
              <a:rPr lang="en-US" dirty="0" smtClean="0"/>
              <a:t>LNCH BRK - on/off</a:t>
            </a:r>
          </a:p>
          <a:p>
            <a:pPr lvl="1"/>
            <a:r>
              <a:rPr lang="en-US" dirty="0" smtClean="0"/>
              <a:t>With LNCH BRK “OFF” (factory setting), the GX-2012 automatically starts new TWA and PEAK reading collection and resets the time in operation at startup</a:t>
            </a:r>
          </a:p>
          <a:p>
            <a:pPr lvl="1"/>
            <a:r>
              <a:rPr lang="en-US" dirty="0" smtClean="0"/>
              <a:t>With LNCH BRK “ON”, the Resume Measurements Screen displays during startup. From this screen, you can choose to continue accumulating TWA and PEAK readings and the time in operation from the last time the GX-2012 was used or start collecting new readings and reset the time in operation.</a:t>
            </a:r>
          </a:p>
          <a:p>
            <a:r>
              <a:rPr lang="en-US" dirty="0" smtClean="0"/>
              <a:t>LATCHING - latching/non-latching</a:t>
            </a:r>
          </a:p>
          <a:p>
            <a:pPr lvl="1"/>
            <a:r>
              <a:rPr lang="en-US" dirty="0" smtClean="0"/>
              <a:t>With LATCHING set to ON (factory setting), the GX-2012 remains in alarm condition until the alarm condition passes </a:t>
            </a:r>
            <a:r>
              <a:rPr lang="en-US" i="1" dirty="0" smtClean="0"/>
              <a:t>and the POWER ENTER button is pressed.</a:t>
            </a:r>
          </a:p>
          <a:p>
            <a:pPr lvl="1"/>
            <a:r>
              <a:rPr lang="en-US" dirty="0" smtClean="0"/>
              <a:t>With LATCHING set to OFF, the GX-2012 automatically resets an alarm when the alarm condition passes.</a:t>
            </a:r>
          </a:p>
          <a:p>
            <a:r>
              <a:rPr lang="en-US" dirty="0" smtClean="0"/>
              <a:t>ALM SLNC - on/off</a:t>
            </a:r>
          </a:p>
          <a:p>
            <a:pPr lvl="1"/>
            <a:r>
              <a:rPr lang="en-US" dirty="0" smtClean="0"/>
              <a:t>With ALM SLNC set to ON (factory setting), pressing and releasing the RESET SILENCE button silences the buzzer when the GX-2012 is in alarm. The </a:t>
            </a:r>
            <a:r>
              <a:rPr lang="en-US" dirty="0" err="1" smtClean="0"/>
              <a:t>LEDs</a:t>
            </a:r>
            <a:r>
              <a:rPr lang="en-US" dirty="0" smtClean="0"/>
              <a:t> continue to flash and the display continues to show the alarm until the reset button is pushed after the alarm condition has passed.</a:t>
            </a:r>
          </a:p>
          <a:p>
            <a:pPr lvl="1"/>
            <a:r>
              <a:rPr lang="en-US" dirty="0" smtClean="0"/>
              <a:t>With ALM SLNC set to OFF, you cannot silence the buzzer. If an alarm condition occurs, and you enter Display Mode, the buzzer will not be silenced and the </a:t>
            </a:r>
            <a:r>
              <a:rPr lang="en-US" dirty="0" err="1" smtClean="0"/>
              <a:t>LEDs</a:t>
            </a:r>
            <a:r>
              <a:rPr lang="en-US" dirty="0" smtClean="0"/>
              <a:t> will continue to flash until the reset button is pushed after the alarm condition has passed.</a:t>
            </a:r>
          </a:p>
          <a:p>
            <a:r>
              <a:rPr lang="en-US" dirty="0" smtClean="0"/>
              <a:t>LG INTVL - interval trend time setting</a:t>
            </a:r>
          </a:p>
          <a:p>
            <a:pPr lvl="1"/>
            <a:r>
              <a:rPr lang="en-US" dirty="0" smtClean="0"/>
              <a:t>10 minutes, 5 minutes (factory set), 3 minutes, 1 minute, 30 seconds, 20 seconds, or 10 seconds</a:t>
            </a:r>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31</a:t>
            </a:fld>
            <a:endParaRPr kumimoji="0" lang="en-US" dirty="0">
              <a:solidFill>
                <a:srgbClr val="FFFFFF"/>
              </a:solidFill>
            </a:endParaRPr>
          </a:p>
        </p:txBody>
      </p:sp>
    </p:spTree>
    <p:extLst>
      <p:ext uri="{BB962C8B-B14F-4D97-AF65-F5344CB8AC3E}">
        <p14:creationId xmlns:p14="http://schemas.microsoft.com/office/powerpoint/2010/main" val="11200655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913813" cy="914400"/>
          </a:xfrm>
        </p:spPr>
        <p:txBody>
          <a:bodyPr/>
          <a:lstStyle/>
          <a:p>
            <a:r>
              <a:rPr lang="en-US" dirty="0"/>
              <a:t>MAINTENANCE MODE</a:t>
            </a:r>
          </a:p>
        </p:txBody>
      </p:sp>
      <p:sp>
        <p:nvSpPr>
          <p:cNvPr id="3" name="Content Placeholder 2"/>
          <p:cNvSpPr>
            <a:spLocks noGrp="1"/>
          </p:cNvSpPr>
          <p:nvPr>
            <p:ph idx="1"/>
          </p:nvPr>
        </p:nvSpPr>
        <p:spPr>
          <a:xfrm>
            <a:off x="457200" y="1371600"/>
            <a:ext cx="8267700" cy="5197475"/>
          </a:xfrm>
        </p:spPr>
        <p:txBody>
          <a:bodyPr>
            <a:normAutofit fontScale="62500" lnSpcReduction="20000"/>
          </a:bodyPr>
          <a:lstStyle/>
          <a:p>
            <a:r>
              <a:rPr lang="en-US" dirty="0" smtClean="0"/>
              <a:t>ALARM--P - alarm point setting</a:t>
            </a:r>
          </a:p>
          <a:p>
            <a:r>
              <a:rPr lang="en-US" dirty="0" smtClean="0"/>
              <a:t>DLOG DSP - data logger clear screen display setting</a:t>
            </a:r>
          </a:p>
          <a:p>
            <a:r>
              <a:rPr lang="en-US" dirty="0" smtClean="0"/>
              <a:t>BUMP DSP - bump feature setting</a:t>
            </a:r>
          </a:p>
          <a:p>
            <a:pPr lvl="1"/>
            <a:r>
              <a:rPr lang="en-US" dirty="0" smtClean="0"/>
              <a:t>If “OFF”, the bump menu item in Calibration Mode and Maintenance Mode does no appear. In addition, the BUMP—SET, BP INTVL, BP RMNDR, and BP EXPRD menu items will not display in Maintenance Mode (the factory setting is OFF)</a:t>
            </a:r>
          </a:p>
          <a:p>
            <a:r>
              <a:rPr lang="en-US" dirty="0" smtClean="0"/>
              <a:t>POFF DSP - </a:t>
            </a:r>
            <a:r>
              <a:rPr lang="en-US" dirty="0"/>
              <a:t>When set to ON, the Pump Off Screen appears in Display Mode and the user can turn off the pump in order to conserve battery power. If set to OFF (factory setting), the Pump Off Screen does not appear in Display Mode and the user cannot turn the pump off.</a:t>
            </a:r>
            <a:endParaRPr lang="en-US" dirty="0" smtClean="0"/>
          </a:p>
          <a:p>
            <a:r>
              <a:rPr lang="en-US" dirty="0" smtClean="0"/>
              <a:t>BUMP -- SET - </a:t>
            </a:r>
            <a:r>
              <a:rPr lang="en-US" dirty="0"/>
              <a:t>used to adjust the bump test </a:t>
            </a:r>
            <a:r>
              <a:rPr lang="en-US" dirty="0" smtClean="0"/>
              <a:t>parameters</a:t>
            </a:r>
          </a:p>
          <a:p>
            <a:pPr lvl="1"/>
            <a:r>
              <a:rPr lang="en-US" dirty="0"/>
              <a:t>Press and release the POWER ENTER button. The values displayed are for GAS TIME, CHECK (bump test tolerance), CAL TIME, and AUTO CAL. The cursor on the left of the screen shows which setting is associated with the parameter shown at the bottom of the screen. Use the </a:t>
            </a:r>
            <a:r>
              <a:rPr lang="en-US" dirty="0" smtClean="0"/>
              <a:t>AIR or (SHIFT) buttons </a:t>
            </a:r>
            <a:r>
              <a:rPr lang="en-US" dirty="0"/>
              <a:t>to scroll up or down along the list</a:t>
            </a:r>
            <a:endParaRPr lang="en-US" dirty="0" smtClean="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32</a:t>
            </a:fld>
            <a:endParaRPr kumimoji="0" lang="en-US" dirty="0">
              <a:solidFill>
                <a:srgbClr val="FFFFFF"/>
              </a:solidFill>
            </a:endParaRPr>
          </a:p>
        </p:txBody>
      </p:sp>
    </p:spTree>
    <p:extLst>
      <p:ext uri="{BB962C8B-B14F-4D97-AF65-F5344CB8AC3E}">
        <p14:creationId xmlns:p14="http://schemas.microsoft.com/office/powerpoint/2010/main" val="641591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MODE</a:t>
            </a:r>
          </a:p>
        </p:txBody>
      </p:sp>
      <p:sp>
        <p:nvSpPr>
          <p:cNvPr id="3" name="Content Placeholder 2"/>
          <p:cNvSpPr>
            <a:spLocks noGrp="1"/>
          </p:cNvSpPr>
          <p:nvPr>
            <p:ph idx="1"/>
          </p:nvPr>
        </p:nvSpPr>
        <p:spPr>
          <a:xfrm>
            <a:off x="304800" y="2209800"/>
            <a:ext cx="7315200" cy="4056529"/>
          </a:xfrm>
        </p:spPr>
        <p:txBody>
          <a:bodyPr>
            <a:normAutofit fontScale="47500" lnSpcReduction="20000"/>
          </a:bodyPr>
          <a:lstStyle/>
          <a:p>
            <a:r>
              <a:rPr lang="en-US" dirty="0"/>
              <a:t>To update the GAS TIME setting, with the cursor next to the gas time and with GAS TIME displayed along the bottom of the screen, press POWER ENTER. The factory setting is 30 seconds. The value will begin to flash. Use the </a:t>
            </a:r>
            <a:r>
              <a:rPr lang="en-US" dirty="0" smtClean="0"/>
              <a:t>AIR or </a:t>
            </a:r>
            <a:r>
              <a:rPr lang="en-US" dirty="0"/>
              <a:t>(SHIFT)␣buttons to select a new gas </a:t>
            </a:r>
            <a:r>
              <a:rPr lang="en-US" dirty="0" smtClean="0"/>
              <a:t>time</a:t>
            </a:r>
            <a:r>
              <a:rPr lang="en-US" dirty="0"/>
              <a:t> </a:t>
            </a:r>
            <a:r>
              <a:rPr lang="en-US" dirty="0" smtClean="0"/>
              <a:t>(</a:t>
            </a:r>
            <a:r>
              <a:rPr lang="en-US" dirty="0"/>
              <a:t>30, 45, 60, and 90 </a:t>
            </a:r>
            <a:r>
              <a:rPr lang="en-US" dirty="0" smtClean="0"/>
              <a:t>seconds). Then press POWER ENTER.</a:t>
            </a:r>
          </a:p>
          <a:p>
            <a:r>
              <a:rPr lang="en-US" dirty="0"/>
              <a:t>To update the bump test tolerance, use the (SHIFT</a:t>
            </a:r>
            <a:r>
              <a:rPr lang="en-US" dirty="0" smtClean="0"/>
              <a:t>) button </a:t>
            </a:r>
            <a:r>
              <a:rPr lang="en-US" dirty="0"/>
              <a:t>to scroll to the CHECK value. The factory setting is 30</a:t>
            </a:r>
            <a:r>
              <a:rPr lang="en-US" dirty="0" smtClean="0"/>
              <a:t>%(optional values are10</a:t>
            </a:r>
            <a:r>
              <a:rPr lang="en-US" dirty="0"/>
              <a:t>, 20, 30, 40, and 50%</a:t>
            </a:r>
            <a:r>
              <a:rPr lang="en-US" dirty="0" smtClean="0"/>
              <a:t>).This </a:t>
            </a:r>
            <a:r>
              <a:rPr lang="en-US" dirty="0"/>
              <a:t>is the bump test tolerance value and is represented as a percentage. </a:t>
            </a:r>
            <a:r>
              <a:rPr lang="en-US" dirty="0" smtClean="0"/>
              <a:t>If </a:t>
            </a:r>
            <a:r>
              <a:rPr lang="en-US" dirty="0"/>
              <a:t>the bump test reading differs more, the bump test will </a:t>
            </a:r>
            <a:r>
              <a:rPr lang="en-US" dirty="0" smtClean="0"/>
              <a:t>fail</a:t>
            </a:r>
            <a:r>
              <a:rPr lang="en-US" dirty="0"/>
              <a:t> </a:t>
            </a:r>
            <a:r>
              <a:rPr lang="en-US" dirty="0" smtClean="0"/>
              <a:t>(</a:t>
            </a:r>
            <a:r>
              <a:rPr lang="en-US" dirty="0"/>
              <a:t>10, 20, 30, 40, and </a:t>
            </a:r>
            <a:r>
              <a:rPr lang="en-US" dirty="0" smtClean="0"/>
              <a:t>50%). </a:t>
            </a:r>
            <a:r>
              <a:rPr lang="en-US" dirty="0"/>
              <a:t>Then press POWER ENTER</a:t>
            </a:r>
            <a:r>
              <a:rPr lang="en-US" dirty="0" smtClean="0"/>
              <a:t>.</a:t>
            </a:r>
          </a:p>
          <a:p>
            <a:r>
              <a:rPr lang="en-US" dirty="0"/>
              <a:t>To update the CAL TIME setting, use the (SHIFT</a:t>
            </a:r>
            <a:r>
              <a:rPr lang="en-US" dirty="0" smtClean="0"/>
              <a:t>) button </a:t>
            </a:r>
            <a:r>
              <a:rPr lang="en-US" dirty="0"/>
              <a:t>to scroll to the CAL TIME value. The factory setting is 90 </a:t>
            </a:r>
            <a:r>
              <a:rPr lang="en-US" dirty="0" smtClean="0"/>
              <a:t>seconds (can select either 90 or 120 second.</a:t>
            </a:r>
          </a:p>
          <a:p>
            <a:r>
              <a:rPr lang="en-US" dirty="0"/>
              <a:t>To update the AUTO CAL setting, use the (SHIFT)␣button to scroll to the AUTO CAL value. The factory setting is ON. With AUTO CAL set to ON, if a bump test fails, the unit will automatically begin a calibration. If AUTO CAL is set to OFF and a bump test fails, nothing will happen.</a:t>
            </a:r>
            <a:endParaRPr lang="en-US" dirty="0" smtClean="0"/>
          </a:p>
          <a:p>
            <a:endParaRPr lang="en-US" dirty="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33</a:t>
            </a:fld>
            <a:endParaRPr lang="en-US"/>
          </a:p>
        </p:txBody>
      </p:sp>
      <p:pic>
        <p:nvPicPr>
          <p:cNvPr id="6" name="Picture 5"/>
          <p:cNvPicPr>
            <a:picLocks noChangeAspect="1"/>
          </p:cNvPicPr>
          <p:nvPr/>
        </p:nvPicPr>
        <p:blipFill>
          <a:blip r:embed="rId2"/>
          <a:stretch>
            <a:fillRect/>
          </a:stretch>
        </p:blipFill>
        <p:spPr>
          <a:xfrm>
            <a:off x="7569200" y="3352800"/>
            <a:ext cx="1562100" cy="1562100"/>
          </a:xfrm>
          <a:prstGeom prst="rect">
            <a:avLst/>
          </a:prstGeom>
        </p:spPr>
      </p:pic>
      <p:cxnSp>
        <p:nvCxnSpPr>
          <p:cNvPr id="8" name="Straight Arrow Connector 7"/>
          <p:cNvCxnSpPr/>
          <p:nvPr/>
        </p:nvCxnSpPr>
        <p:spPr>
          <a:xfrm>
            <a:off x="7569200" y="2743200"/>
            <a:ext cx="812800" cy="990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569200" y="3962400"/>
            <a:ext cx="8128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7391400" y="4267200"/>
            <a:ext cx="9906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7391400" y="4572000"/>
            <a:ext cx="914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54515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Mode</a:t>
            </a:r>
            <a:endParaRPr lang="en-US" dirty="0"/>
          </a:p>
        </p:txBody>
      </p:sp>
      <p:sp>
        <p:nvSpPr>
          <p:cNvPr id="3" name="Content Placeholder 2"/>
          <p:cNvSpPr>
            <a:spLocks noGrp="1"/>
          </p:cNvSpPr>
          <p:nvPr>
            <p:ph idx="1"/>
          </p:nvPr>
        </p:nvSpPr>
        <p:spPr>
          <a:xfrm>
            <a:off x="457200" y="2133600"/>
            <a:ext cx="8267700" cy="4132729"/>
          </a:xfrm>
        </p:spPr>
        <p:txBody>
          <a:bodyPr>
            <a:normAutofit fontScale="55000" lnSpcReduction="20000"/>
          </a:bodyPr>
          <a:lstStyle/>
          <a:p>
            <a:r>
              <a:rPr lang="en-US" dirty="0"/>
              <a:t>BEEP. SET – updating the confirmation beep setting</a:t>
            </a:r>
          </a:p>
          <a:p>
            <a:pPr lvl="1"/>
            <a:r>
              <a:rPr lang="en-US" dirty="0"/>
              <a:t>With BEEP. SET set to ON, the GX-2012 beeps once every 5 minutes to verify that it is operating.</a:t>
            </a:r>
          </a:p>
          <a:p>
            <a:pPr lvl="1"/>
            <a:r>
              <a:rPr lang="en-US" dirty="0"/>
              <a:t>With BEEP. SET set to OFF (factory setting), the GX-2012 does not sound a confirmation beep.</a:t>
            </a:r>
          </a:p>
          <a:p>
            <a:r>
              <a:rPr lang="en-US" dirty="0"/>
              <a:t>OVER WRT - data logging over write setting</a:t>
            </a:r>
          </a:p>
          <a:p>
            <a:pPr lvl="1"/>
            <a:r>
              <a:rPr lang="en-US" dirty="0"/>
              <a:t>With OVER WRT set to ON (factory setting), the GX-2012 writes over the oldest data with new data when the data logger memory is full.</a:t>
            </a:r>
          </a:p>
          <a:p>
            <a:pPr lvl="1"/>
            <a:r>
              <a:rPr lang="en-US" dirty="0"/>
              <a:t>With OVER WRT set to OFF, the GX-2012 stops saving data to the data logger when the data logger memory is full.</a:t>
            </a:r>
          </a:p>
          <a:p>
            <a:r>
              <a:rPr lang="en-US" dirty="0"/>
              <a:t>CL INTVL - calibration interval setting</a:t>
            </a:r>
          </a:p>
          <a:p>
            <a:pPr lvl="1"/>
            <a:r>
              <a:rPr lang="en-US" dirty="0"/>
              <a:t>The minimum setting is 1 day and the maximum setting is 255 days (The factory setting is 90 days).</a:t>
            </a:r>
          </a:p>
          <a:p>
            <a:r>
              <a:rPr lang="en-US" dirty="0"/>
              <a:t>CL RMNDR - calibration remainder on/off</a:t>
            </a:r>
          </a:p>
          <a:p>
            <a:pPr lvl="1"/>
            <a:r>
              <a:rPr lang="en-US" dirty="0"/>
              <a:t>If “ON” (factory setting), the GX-2012 will give an indication at start up if it is due for calibration</a:t>
            </a:r>
          </a:p>
          <a:p>
            <a:r>
              <a:rPr lang="en-US" dirty="0"/>
              <a:t>CL EXPRD - calibration expired performance setting</a:t>
            </a:r>
          </a:p>
          <a:p>
            <a:pPr lvl="1"/>
            <a:r>
              <a:rPr lang="en-US" dirty="0"/>
              <a:t>Confirm,  Not Use of No Effect (if CL RMNDR is set to “ON”)</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34</a:t>
            </a:fld>
            <a:endParaRPr lang="en-US"/>
          </a:p>
        </p:txBody>
      </p:sp>
    </p:spTree>
    <p:extLst>
      <p:ext uri="{BB962C8B-B14F-4D97-AF65-F5344CB8AC3E}">
        <p14:creationId xmlns:p14="http://schemas.microsoft.com/office/powerpoint/2010/main" val="7444062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53384"/>
            <a:ext cx="8913813" cy="914400"/>
          </a:xfrm>
        </p:spPr>
        <p:txBody>
          <a:bodyPr/>
          <a:lstStyle/>
          <a:p>
            <a:r>
              <a:rPr lang="en-US" dirty="0"/>
              <a:t>MAINTENANCE MODE</a:t>
            </a:r>
          </a:p>
        </p:txBody>
      </p:sp>
      <p:sp>
        <p:nvSpPr>
          <p:cNvPr id="3" name="Content Placeholder 2"/>
          <p:cNvSpPr>
            <a:spLocks noGrp="1"/>
          </p:cNvSpPr>
          <p:nvPr>
            <p:ph idx="1"/>
          </p:nvPr>
        </p:nvSpPr>
        <p:spPr>
          <a:xfrm>
            <a:off x="381000" y="1467784"/>
            <a:ext cx="8534400" cy="5101291"/>
          </a:xfrm>
        </p:spPr>
        <p:txBody>
          <a:bodyPr>
            <a:normAutofit fontScale="40000" lnSpcReduction="20000"/>
          </a:bodyPr>
          <a:lstStyle/>
          <a:p>
            <a:r>
              <a:rPr lang="en-US" dirty="0" smtClean="0"/>
              <a:t>C--CHECK - calibration reminder 4 gas/ALL setting</a:t>
            </a:r>
          </a:p>
          <a:p>
            <a:r>
              <a:rPr lang="en-US" dirty="0" smtClean="0"/>
              <a:t>BP INTVL – </a:t>
            </a:r>
            <a:r>
              <a:rPr lang="en-US" dirty="0"/>
              <a:t>minimum setting is 0 days and the maximum setting is 30 days</a:t>
            </a:r>
            <a:endParaRPr lang="en-US" dirty="0" smtClean="0"/>
          </a:p>
          <a:p>
            <a:r>
              <a:rPr lang="en-US" dirty="0" smtClean="0"/>
              <a:t>BP RMNDR – </a:t>
            </a:r>
            <a:r>
              <a:rPr lang="en-US" dirty="0"/>
              <a:t>With BP RMNDR set to ON, the GX-2012 will give an indication at start up if it is due for bump testing. The type of indication will depend on the BP EXPRD </a:t>
            </a:r>
            <a:r>
              <a:rPr lang="en-US" dirty="0" smtClean="0"/>
              <a:t>setting</a:t>
            </a:r>
          </a:p>
          <a:p>
            <a:r>
              <a:rPr lang="en-US" dirty="0" smtClean="0"/>
              <a:t>BP EXPRD – CONFIRM, NOT USE, or NO EFFECT</a:t>
            </a:r>
          </a:p>
          <a:p>
            <a:r>
              <a:rPr lang="en-US" dirty="0" smtClean="0"/>
              <a:t>B--CHECK </a:t>
            </a:r>
            <a:r>
              <a:rPr lang="en-US" dirty="0"/>
              <a:t>- </a:t>
            </a:r>
            <a:r>
              <a:rPr lang="en-US" dirty="0" smtClean="0"/>
              <a:t>BUMP </a:t>
            </a:r>
            <a:r>
              <a:rPr lang="en-US" dirty="0"/>
              <a:t>reminder 4 gas/ALL setting</a:t>
            </a:r>
            <a:endParaRPr lang="en-US" dirty="0" smtClean="0"/>
          </a:p>
          <a:p>
            <a:r>
              <a:rPr lang="en-US" dirty="0" smtClean="0"/>
              <a:t>ID DISP - on/off</a:t>
            </a:r>
          </a:p>
          <a:p>
            <a:pPr lvl="1"/>
            <a:r>
              <a:rPr lang="en-US" dirty="0" smtClean="0"/>
              <a:t>If ID DISP set to “ON”, the User ID Screen and Station ID Screens display during start up and in Display Mode (The </a:t>
            </a:r>
            <a:r>
              <a:rPr lang="en-US" dirty="0" err="1" smtClean="0"/>
              <a:t>ID’s</a:t>
            </a:r>
            <a:r>
              <a:rPr lang="en-US" dirty="0" smtClean="0"/>
              <a:t> can be updated in Display Mode).</a:t>
            </a:r>
          </a:p>
          <a:p>
            <a:pPr lvl="1"/>
            <a:r>
              <a:rPr lang="en-US" dirty="0" smtClean="0"/>
              <a:t>If ID DISP set to “OFF” (factory setting), the User ID Screen and Station ID Screens do not display during start up or in Display Mode.</a:t>
            </a:r>
          </a:p>
          <a:p>
            <a:r>
              <a:rPr lang="en-US" dirty="0" smtClean="0"/>
              <a:t>BCK LGHT - back light lighting time setting</a:t>
            </a:r>
          </a:p>
          <a:p>
            <a:pPr lvl="1"/>
            <a:r>
              <a:rPr lang="en-US" dirty="0" smtClean="0"/>
              <a:t>The minimum setting is 0 seconds; the maximum setting is 255 seconds (the factory setting is 30 seconds).</a:t>
            </a:r>
          </a:p>
          <a:p>
            <a:r>
              <a:rPr lang="en-US" dirty="0" smtClean="0"/>
              <a:t>AUTOZERO - on/off</a:t>
            </a:r>
          </a:p>
          <a:p>
            <a:pPr lvl="1"/>
            <a:r>
              <a:rPr lang="en-US" dirty="0" smtClean="0"/>
              <a:t>If “ON”, the GX-2012 will automatically perform a fresh air adjust when it is turned on (the factory setting is “OFF”).</a:t>
            </a:r>
          </a:p>
          <a:p>
            <a:r>
              <a:rPr lang="en-US" dirty="0" smtClean="0"/>
              <a:t>DEMAND Z - Demand Zero on/off</a:t>
            </a:r>
          </a:p>
          <a:p>
            <a:pPr lvl="1"/>
            <a:r>
              <a:rPr lang="en-US" dirty="0" smtClean="0"/>
              <a:t>allows you to manually perform a fresh air adjust in normal operation by pressing the AIR▲ button (the factory setting is ON).</a:t>
            </a:r>
          </a:p>
          <a:p>
            <a:r>
              <a:rPr lang="en-US" dirty="0" smtClean="0"/>
              <a:t>L./B. MODE - LB Mode setting</a:t>
            </a:r>
          </a:p>
          <a:p>
            <a:pPr lvl="1"/>
            <a:r>
              <a:rPr lang="en-US" dirty="0" smtClean="0"/>
              <a:t>If “OFF” (factory setting), the GX-2012 will automatically enter Normal Mode when it is turned on.</a:t>
            </a:r>
          </a:p>
          <a:p>
            <a:pPr lvl="1"/>
            <a:r>
              <a:rPr lang="en-US" dirty="0" smtClean="0"/>
              <a:t>If “ON” you will  be prompted to choose between Normal Mode and Bar Hole Mode when it is turned on.</a:t>
            </a:r>
          </a:p>
          <a:p>
            <a:r>
              <a:rPr lang="en-US" dirty="0" smtClean="0"/>
              <a:t>B.H. TIME - Bar Hole measuring time setting</a:t>
            </a:r>
          </a:p>
          <a:p>
            <a:pPr lvl="1"/>
            <a:r>
              <a:rPr lang="en-US" dirty="0" smtClean="0"/>
              <a:t>30 seconds, 45 seconds or 60 seconds</a:t>
            </a:r>
          </a:p>
          <a:p>
            <a:endParaRPr lang="en-US" dirty="0" smtClean="0"/>
          </a:p>
          <a:p>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35</a:t>
            </a:fld>
            <a:endParaRPr kumimoji="0" lang="en-US" dirty="0">
              <a:solidFill>
                <a:srgbClr val="FFFFFF"/>
              </a:solidFill>
            </a:endParaRPr>
          </a:p>
        </p:txBody>
      </p:sp>
    </p:spTree>
    <p:extLst>
      <p:ext uri="{BB962C8B-B14F-4D97-AF65-F5344CB8AC3E}">
        <p14:creationId xmlns:p14="http://schemas.microsoft.com/office/powerpoint/2010/main" val="10002881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MODE</a:t>
            </a:r>
            <a:endParaRPr lang="en-US" dirty="0"/>
          </a:p>
        </p:txBody>
      </p:sp>
      <p:sp>
        <p:nvSpPr>
          <p:cNvPr id="3" name="Content Placeholder 2"/>
          <p:cNvSpPr>
            <a:spLocks noGrp="1"/>
          </p:cNvSpPr>
          <p:nvPr>
            <p:ph idx="1"/>
          </p:nvPr>
        </p:nvSpPr>
        <p:spPr/>
        <p:txBody>
          <a:bodyPr>
            <a:normAutofit fontScale="92500"/>
          </a:bodyPr>
          <a:lstStyle/>
          <a:p>
            <a:r>
              <a:rPr lang="en-US" dirty="0" smtClean="0"/>
              <a:t>ROM/SUM - firmware version that is loaded in the instrument and the firmware checksum</a:t>
            </a:r>
          </a:p>
          <a:p>
            <a:r>
              <a:rPr lang="en-US" dirty="0" smtClean="0"/>
              <a:t>PASSWORD - password setting on/off</a:t>
            </a:r>
          </a:p>
          <a:p>
            <a:pPr lvl="1"/>
            <a:r>
              <a:rPr lang="en-US" dirty="0" smtClean="0"/>
              <a:t>If “ON”, the GX-2012 prompts you for a password when you enter Calibration Mode</a:t>
            </a:r>
          </a:p>
          <a:p>
            <a:pPr lvl="1"/>
            <a:r>
              <a:rPr lang="en-US" dirty="0" smtClean="0"/>
              <a:t>If “OFF” (factory setting), no password is required to enter Calibration Mode.</a:t>
            </a:r>
          </a:p>
          <a:p>
            <a:r>
              <a:rPr lang="en-US" dirty="0" smtClean="0"/>
              <a:t>FLOW ADJ - low flow set point adjustment</a:t>
            </a:r>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36</a:t>
            </a:fld>
            <a:endParaRPr kumimoji="0" lang="en-US" dirty="0">
              <a:solidFill>
                <a:srgbClr val="FFFFFF"/>
              </a:solidFill>
            </a:endParaRPr>
          </a:p>
        </p:txBody>
      </p:sp>
    </p:spTree>
    <p:extLst>
      <p:ext uri="{BB962C8B-B14F-4D97-AF65-F5344CB8AC3E}">
        <p14:creationId xmlns:p14="http://schemas.microsoft.com/office/powerpoint/2010/main" val="3617121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Setting the Flow Adjustment</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body" sz="half" idx="2"/>
          </p:nvPr>
        </p:nvSpPr>
        <p:spPr/>
        <p:txBody>
          <a:bodyPr>
            <a:normAutofit fontScale="32500" lnSpcReduction="20000"/>
          </a:bodyPr>
          <a:lstStyle/>
          <a:p>
            <a:pPr>
              <a:buFont typeface="Arial"/>
              <a:buChar char="•"/>
            </a:pPr>
            <a:r>
              <a:rPr lang="en-US" dirty="0" smtClean="0"/>
              <a:t>Entering Maintenance Mode</a:t>
            </a:r>
          </a:p>
          <a:p>
            <a:pPr lvl="1">
              <a:buFont typeface="Arial"/>
              <a:buChar char="•"/>
            </a:pPr>
            <a:r>
              <a:rPr lang="en-US" dirty="0" smtClean="0">
                <a:solidFill>
                  <a:schemeClr val="accent1">
                    <a:lumMod val="50000"/>
                  </a:schemeClr>
                </a:solidFill>
              </a:rPr>
              <a:t>Press and hold the AIR and SHIFT buttons, then press the POWER ENTER button and release all when the unit beeps</a:t>
            </a:r>
          </a:p>
          <a:p>
            <a:pPr lvl="1">
              <a:buFont typeface="Arial"/>
              <a:buChar char="•"/>
            </a:pPr>
            <a:r>
              <a:rPr lang="en-US" dirty="0" smtClean="0">
                <a:solidFill>
                  <a:schemeClr val="accent1">
                    <a:lumMod val="50000"/>
                  </a:schemeClr>
                </a:solidFill>
              </a:rPr>
              <a:t>First screen will prompt you for the password- Enter 2102</a:t>
            </a:r>
          </a:p>
          <a:p>
            <a:pPr lvl="1">
              <a:buFont typeface="Arial"/>
              <a:buChar char="•"/>
            </a:pPr>
            <a:r>
              <a:rPr lang="en-US" dirty="0" smtClean="0">
                <a:solidFill>
                  <a:schemeClr val="accent1">
                    <a:lumMod val="50000"/>
                  </a:schemeClr>
                </a:solidFill>
              </a:rPr>
              <a:t>Press ENTER</a:t>
            </a:r>
          </a:p>
          <a:p>
            <a:pPr>
              <a:buFont typeface="Arial"/>
              <a:buChar char="•"/>
            </a:pPr>
            <a:r>
              <a:rPr lang="en-US" dirty="0" smtClean="0"/>
              <a:t>Use the Air key to scroll through the menu items</a:t>
            </a:r>
          </a:p>
          <a:p>
            <a:pPr>
              <a:buFont typeface="Arial"/>
              <a:buChar char="•"/>
            </a:pPr>
            <a:r>
              <a:rPr lang="en-US" dirty="0" smtClean="0"/>
              <a:t>Select FLOW ADJUSTMENT by pressing ENTER</a:t>
            </a:r>
          </a:p>
          <a:p>
            <a:pPr>
              <a:buFont typeface="Arial"/>
              <a:buChar char="•"/>
            </a:pPr>
            <a:r>
              <a:rPr lang="en-US" dirty="0" smtClean="0">
                <a:solidFill>
                  <a:srgbClr val="474747"/>
                </a:solidFill>
              </a:rPr>
              <a:t>Two values will be displayed</a:t>
            </a:r>
          </a:p>
          <a:p>
            <a:pPr lvl="1">
              <a:buFont typeface="Arial"/>
              <a:buChar char="•"/>
            </a:pPr>
            <a:r>
              <a:rPr lang="en-US" dirty="0" smtClean="0">
                <a:solidFill>
                  <a:schemeClr val="accent6">
                    <a:lumMod val="50000"/>
                  </a:schemeClr>
                </a:solidFill>
              </a:rPr>
              <a:t>The top value is a percentage</a:t>
            </a:r>
          </a:p>
          <a:p>
            <a:pPr lvl="1">
              <a:buFont typeface="Arial"/>
              <a:buChar char="•"/>
            </a:pPr>
            <a:r>
              <a:rPr lang="en-US" dirty="0" smtClean="0">
                <a:solidFill>
                  <a:schemeClr val="accent6">
                    <a:lumMod val="50000"/>
                  </a:schemeClr>
                </a:solidFill>
              </a:rPr>
              <a:t>The bottom value is the current low flow alarm point (this is the value we are most concerned with)</a:t>
            </a:r>
            <a:endParaRPr lang="en-US" dirty="0">
              <a:solidFill>
                <a:schemeClr val="accent6">
                  <a:lumMod val="50000"/>
                </a:schemeClr>
              </a:solidFill>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37</a:t>
            </a:fld>
            <a:endParaRPr lang="en-US"/>
          </a:p>
        </p:txBody>
      </p:sp>
      <p:pic>
        <p:nvPicPr>
          <p:cNvPr id="5" name="Picture 4"/>
          <p:cNvPicPr>
            <a:picLocks noChangeAspect="1"/>
          </p:cNvPicPr>
          <p:nvPr/>
        </p:nvPicPr>
        <p:blipFill>
          <a:blip r:embed="rId2"/>
          <a:stretch>
            <a:fillRect/>
          </a:stretch>
        </p:blipFill>
        <p:spPr>
          <a:xfrm>
            <a:off x="6477000" y="3429000"/>
            <a:ext cx="1549400" cy="1549400"/>
          </a:xfrm>
          <a:prstGeom prst="rect">
            <a:avLst/>
          </a:prstGeom>
        </p:spPr>
      </p:pic>
    </p:spTree>
    <p:extLst>
      <p:ext uri="{BB962C8B-B14F-4D97-AF65-F5344CB8AC3E}">
        <p14:creationId xmlns:p14="http://schemas.microsoft.com/office/powerpoint/2010/main" val="34437995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Setting the Flow Adjustment</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body" sz="half" idx="2"/>
          </p:nvPr>
        </p:nvSpPr>
        <p:spPr/>
        <p:txBody>
          <a:bodyPr>
            <a:normAutofit fontScale="40000" lnSpcReduction="20000"/>
          </a:bodyPr>
          <a:lstStyle/>
          <a:p>
            <a:pPr>
              <a:buFont typeface="Arial"/>
              <a:buChar char="•"/>
            </a:pPr>
            <a:r>
              <a:rPr lang="en-US" dirty="0" smtClean="0"/>
              <a:t>Using the AIR or SHIFT buttons set this value as close to 1500 (it can be higher or lower) then press the ENTER.  The pump will turn back on</a:t>
            </a:r>
          </a:p>
          <a:p>
            <a:pPr>
              <a:buFont typeface="Arial"/>
              <a:buChar char="•"/>
            </a:pPr>
            <a:r>
              <a:rPr lang="en-US" dirty="0" smtClean="0"/>
              <a:t>The pump will turn on and two new values will be displayed. The top will be a reference value and the bottom will reflect the pump’s current draw.</a:t>
            </a:r>
          </a:p>
          <a:p>
            <a:pPr>
              <a:buFont typeface="Arial"/>
              <a:buChar char="•"/>
            </a:pPr>
            <a:r>
              <a:rPr lang="en-US" dirty="0" smtClean="0"/>
              <a:t>Connect a flow meter to the inlet of the instrument and adjust it to 0.6 SCFH ± 0.1 SCFH. This will be the low flow set point. You do not need to adjust anything at the instrument. Once the desired low flow set point is set.</a:t>
            </a:r>
          </a:p>
          <a:p>
            <a:pPr>
              <a:buFont typeface="Arial"/>
              <a:buChar char="•"/>
            </a:pPr>
            <a:r>
              <a:rPr lang="en-US" dirty="0" smtClean="0"/>
              <a:t>Press and release the POWER ENTER button.</a:t>
            </a:r>
          </a:p>
          <a:p>
            <a:pPr>
              <a:buFont typeface="Arial"/>
              <a:buChar char="•"/>
            </a:pPr>
            <a:r>
              <a:rPr lang="en-US" dirty="0" smtClean="0"/>
              <a:t>Use the SHIFT buttons to select START MEASURMENT to exit</a:t>
            </a:r>
          </a:p>
          <a:p>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38</a:t>
            </a:fld>
            <a:endParaRPr lang="en-US"/>
          </a:p>
        </p:txBody>
      </p:sp>
      <p:pic>
        <p:nvPicPr>
          <p:cNvPr id="5" name="Picture 4"/>
          <p:cNvPicPr>
            <a:picLocks noChangeAspect="1"/>
          </p:cNvPicPr>
          <p:nvPr/>
        </p:nvPicPr>
        <p:blipFill>
          <a:blip r:embed="rId2"/>
          <a:stretch>
            <a:fillRect/>
          </a:stretch>
        </p:blipFill>
        <p:spPr>
          <a:xfrm>
            <a:off x="6324600" y="3429000"/>
            <a:ext cx="1549400" cy="1549400"/>
          </a:xfrm>
          <a:prstGeom prst="rect">
            <a:avLst/>
          </a:prstGeom>
        </p:spPr>
      </p:pic>
    </p:spTree>
    <p:extLst>
      <p:ext uri="{BB962C8B-B14F-4D97-AF65-F5344CB8AC3E}">
        <p14:creationId xmlns:p14="http://schemas.microsoft.com/office/powerpoint/2010/main" val="333368883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Mode</a:t>
            </a:r>
            <a:endParaRPr lang="en-US" dirty="0"/>
          </a:p>
        </p:txBody>
      </p:sp>
      <p:sp>
        <p:nvSpPr>
          <p:cNvPr id="4" name="Text Placeholder 3"/>
          <p:cNvSpPr>
            <a:spLocks noGrp="1"/>
          </p:cNvSpPr>
          <p:nvPr>
            <p:ph type="body" sz="half" idx="2"/>
          </p:nvPr>
        </p:nvSpPr>
        <p:spPr/>
        <p:txBody>
          <a:bodyPr/>
          <a:lstStyle/>
          <a:p>
            <a:r>
              <a:rPr lang="en-US" dirty="0"/>
              <a:t>START - start measurement</a:t>
            </a:r>
          </a:p>
          <a:p>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EC1AFBBE-3C4F-114D-BEDE-2A9351E80BDC}" type="slidenum">
              <a:rPr lang="en-US" smtClean="0"/>
              <a:pPr/>
              <a:t>39</a:t>
            </a:fld>
            <a:endParaRPr lang="en-US"/>
          </a:p>
        </p:txBody>
      </p:sp>
    </p:spTree>
    <p:extLst>
      <p:ext uri="{BB962C8B-B14F-4D97-AF65-F5344CB8AC3E}">
        <p14:creationId xmlns:p14="http://schemas.microsoft.com/office/powerpoint/2010/main" val="1893940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Using </a:t>
            </a:r>
            <a:r>
              <a:rPr lang="en-US" b="1" dirty="0" smtClean="0"/>
              <a:t>Factory </a:t>
            </a:r>
            <a:r>
              <a:rPr lang="en-US" b="1" dirty="0"/>
              <a:t>Mode</a:t>
            </a:r>
            <a:endParaRPr lang="en-US" dirty="0"/>
          </a:p>
        </p:txBody>
      </p:sp>
      <p:sp>
        <p:nvSpPr>
          <p:cNvPr id="3" name="Content Placeholder 2"/>
          <p:cNvSpPr>
            <a:spLocks noGrp="1"/>
          </p:cNvSpPr>
          <p:nvPr>
            <p:ph idx="1"/>
          </p:nvPr>
        </p:nvSpPr>
        <p:spPr>
          <a:xfrm>
            <a:off x="304800" y="2038256"/>
            <a:ext cx="8420100" cy="4228073"/>
          </a:xfrm>
        </p:spPr>
        <p:txBody>
          <a:bodyPr>
            <a:normAutofit fontScale="85000" lnSpcReduction="20000"/>
          </a:bodyPr>
          <a:lstStyle/>
          <a:p>
            <a:r>
              <a:rPr lang="en-US" dirty="0"/>
              <a:t>Take the GX-2012 to a non-hazardous location, and turn it off if it is on</a:t>
            </a:r>
            <a:r>
              <a:rPr lang="en-US" dirty="0" smtClean="0"/>
              <a:t>.</a:t>
            </a:r>
          </a:p>
          <a:p>
            <a:r>
              <a:rPr lang="en-US" dirty="0"/>
              <a:t>Press and hold the </a:t>
            </a:r>
            <a:r>
              <a:rPr lang="en-US" dirty="0" smtClean="0"/>
              <a:t>RESET/SILENCE, (</a:t>
            </a:r>
            <a:r>
              <a:rPr lang="en-US" dirty="0"/>
              <a:t>SHIFT)▼ </a:t>
            </a:r>
            <a:r>
              <a:rPr lang="en-US" dirty="0" smtClean="0"/>
              <a:t>and DISPLY/(ADJ)buttons</a:t>
            </a:r>
            <a:r>
              <a:rPr lang="en-US" dirty="0"/>
              <a:t>, then press and hold the POWER ENTER button. When you hear a beep, release the buttons. The unit will prompt you for a password</a:t>
            </a:r>
            <a:r>
              <a:rPr lang="en-US" dirty="0" smtClean="0"/>
              <a:t>.</a:t>
            </a:r>
          </a:p>
          <a:p>
            <a:r>
              <a:rPr lang="en-US" dirty="0"/>
              <a:t>Enter the </a:t>
            </a:r>
            <a:r>
              <a:rPr lang="en-US" dirty="0" smtClean="0"/>
              <a:t>password (1994) </a:t>
            </a:r>
            <a:r>
              <a:rPr lang="en-US" dirty="0"/>
              <a:t>by using the AIR▲ and (SHIFT)▼ buttons to select each password number and then pressing and releasing POWER ENTER to enter it and move on to the next one</a:t>
            </a:r>
            <a:r>
              <a:rPr lang="en-US" dirty="0" smtClean="0"/>
              <a:t>.</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40</a:t>
            </a:fld>
            <a:endParaRPr lang="en-US"/>
          </a:p>
        </p:txBody>
      </p:sp>
    </p:spTree>
    <p:extLst>
      <p:ext uri="{BB962C8B-B14F-4D97-AF65-F5344CB8AC3E}">
        <p14:creationId xmlns:p14="http://schemas.microsoft.com/office/powerpoint/2010/main" val="39913692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Factory Mode</a:t>
            </a:r>
            <a:endParaRPr lang="en-US" dirty="0"/>
          </a:p>
        </p:txBody>
      </p:sp>
      <p:sp>
        <p:nvSpPr>
          <p:cNvPr id="3" name="Content Placeholder 2"/>
          <p:cNvSpPr>
            <a:spLocks noGrp="1"/>
          </p:cNvSpPr>
          <p:nvPr>
            <p:ph idx="1"/>
          </p:nvPr>
        </p:nvSpPr>
        <p:spPr/>
        <p:txBody>
          <a:bodyPr/>
          <a:lstStyle/>
          <a:p>
            <a:r>
              <a:rPr lang="en-US" dirty="0"/>
              <a:t>Once you enter </a:t>
            </a:r>
            <a:r>
              <a:rPr lang="en-US" dirty="0" smtClean="0"/>
              <a:t>Factory </a:t>
            </a:r>
            <a:r>
              <a:rPr lang="en-US" dirty="0"/>
              <a:t>Mode, MAINTENANCE will appear along the top of the screen. The Date Screen displays</a:t>
            </a:r>
            <a:r>
              <a:rPr lang="en-US" dirty="0" smtClean="0"/>
              <a:t>.</a:t>
            </a:r>
          </a:p>
          <a:p>
            <a:r>
              <a:rPr lang="en-US" dirty="0"/>
              <a:t>Use the AIR▲ or (SHIFT)▼ button to move through the menu item screens.</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EC1AFBBE-3C4F-114D-BEDE-2A9351E80BDC}" type="slidenum">
              <a:rPr lang="en-US" smtClean="0"/>
              <a:pPr/>
              <a:t>41</a:t>
            </a:fld>
            <a:endParaRPr lang="en-US"/>
          </a:p>
        </p:txBody>
      </p:sp>
    </p:spTree>
    <p:extLst>
      <p:ext uri="{BB962C8B-B14F-4D97-AF65-F5344CB8AC3E}">
        <p14:creationId xmlns:p14="http://schemas.microsoft.com/office/powerpoint/2010/main" val="11498981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Factory Mode</a:t>
            </a:r>
            <a:endParaRPr lang="en-US" dirty="0"/>
          </a:p>
        </p:txBody>
      </p:sp>
      <p:sp>
        <p:nvSpPr>
          <p:cNvPr id="3" name="Content Placeholder 2"/>
          <p:cNvSpPr>
            <a:spLocks noGrp="1"/>
          </p:cNvSpPr>
          <p:nvPr>
            <p:ph idx="1"/>
          </p:nvPr>
        </p:nvSpPr>
        <p:spPr/>
        <p:txBody>
          <a:bodyPr>
            <a:normAutofit fontScale="77500" lnSpcReduction="20000"/>
          </a:bodyPr>
          <a:lstStyle/>
          <a:p>
            <a:r>
              <a:rPr lang="en-US" dirty="0"/>
              <a:t>DATE</a:t>
            </a:r>
            <a:r>
              <a:rPr lang="en-US" dirty="0" smtClean="0"/>
              <a:t> – updating the date and time setting</a:t>
            </a:r>
          </a:p>
          <a:p>
            <a:r>
              <a:rPr lang="en-US" dirty="0" smtClean="0"/>
              <a:t>GAS COMB - allows the user to turn on/off gas channels</a:t>
            </a:r>
          </a:p>
          <a:p>
            <a:r>
              <a:rPr lang="en-US" dirty="0" smtClean="0"/>
              <a:t>HC SEL. - Select the name of the combustible</a:t>
            </a:r>
          </a:p>
          <a:p>
            <a:pPr lvl="1"/>
            <a:r>
              <a:rPr lang="en-US" dirty="0" smtClean="0"/>
              <a:t>(CH4, i-C4H10)</a:t>
            </a:r>
          </a:p>
          <a:p>
            <a:r>
              <a:rPr lang="en-US" dirty="0" smtClean="0"/>
              <a:t>HC RANGE - Select the range of the combustible</a:t>
            </a:r>
          </a:p>
          <a:p>
            <a:pPr lvl="1"/>
            <a:r>
              <a:rPr lang="en-US" dirty="0" smtClean="0"/>
              <a:t>LEL, VOL, Auto ranging</a:t>
            </a:r>
          </a:p>
          <a:p>
            <a:r>
              <a:rPr lang="en-US" dirty="0"/>
              <a:t>LATCHING - latching/non-</a:t>
            </a:r>
            <a:r>
              <a:rPr lang="en-US" dirty="0" smtClean="0"/>
              <a:t>latching</a:t>
            </a:r>
          </a:p>
          <a:p>
            <a:r>
              <a:rPr lang="en-US" dirty="0" smtClean="0"/>
              <a:t>L</a:t>
            </a:r>
            <a:r>
              <a:rPr lang="en-US" dirty="0"/>
              <a:t>./B. MODE - LB Mode </a:t>
            </a:r>
            <a:r>
              <a:rPr lang="en-US" dirty="0" smtClean="0"/>
              <a:t>setting</a:t>
            </a:r>
          </a:p>
          <a:p>
            <a:r>
              <a:rPr lang="en-US" dirty="0" smtClean="0"/>
              <a:t>B.H</a:t>
            </a:r>
            <a:r>
              <a:rPr lang="en-US" dirty="0"/>
              <a:t>. TIME - Bar Hole measuring time </a:t>
            </a:r>
            <a:r>
              <a:rPr lang="en-US" dirty="0" smtClean="0"/>
              <a:t>setting</a:t>
            </a:r>
          </a:p>
          <a:p>
            <a:r>
              <a:rPr lang="en-US" dirty="0" smtClean="0"/>
              <a:t>ZR FLLWR - on/off</a:t>
            </a:r>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42</a:t>
            </a:fld>
            <a:endParaRPr kumimoji="0" lang="en-US" dirty="0">
              <a:solidFill>
                <a:srgbClr val="FFFFFF"/>
              </a:solidFill>
            </a:endParaRPr>
          </a:p>
        </p:txBody>
      </p:sp>
    </p:spTree>
    <p:extLst>
      <p:ext uri="{BB962C8B-B14F-4D97-AF65-F5344CB8AC3E}">
        <p14:creationId xmlns:p14="http://schemas.microsoft.com/office/powerpoint/2010/main" val="10618965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Factory Mode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ALM SLNC - on/off</a:t>
            </a:r>
          </a:p>
          <a:p>
            <a:r>
              <a:rPr lang="en-US" dirty="0" smtClean="0"/>
              <a:t>LNCH BRK - on/off</a:t>
            </a:r>
          </a:p>
          <a:p>
            <a:r>
              <a:rPr lang="en-US" dirty="0" smtClean="0"/>
              <a:t>LG INTVL - Interval trend time setting</a:t>
            </a:r>
          </a:p>
          <a:p>
            <a:r>
              <a:rPr lang="en-US" dirty="0"/>
              <a:t>DLOG DSP - data logger clear screen display setting</a:t>
            </a:r>
          </a:p>
          <a:p>
            <a:r>
              <a:rPr lang="en-US" dirty="0"/>
              <a:t>BUMP DSP - bump feature setting</a:t>
            </a:r>
          </a:p>
          <a:p>
            <a:r>
              <a:rPr lang="en-US" dirty="0"/>
              <a:t>ROM/SUM - ROM Number</a:t>
            </a:r>
          </a:p>
          <a:p>
            <a:r>
              <a:rPr lang="en-US" dirty="0" smtClean="0"/>
              <a:t>A/D VAL</a:t>
            </a:r>
          </a:p>
          <a:p>
            <a:r>
              <a:rPr lang="en-US" dirty="0"/>
              <a:t>FLOW ADJ -low flow set point adjustment</a:t>
            </a:r>
          </a:p>
          <a:p>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43</a:t>
            </a:fld>
            <a:endParaRPr kumimoji="0" lang="en-US" dirty="0">
              <a:solidFill>
                <a:srgbClr val="FFFFFF"/>
              </a:solidFill>
            </a:endParaRPr>
          </a:p>
        </p:txBody>
      </p:sp>
    </p:spTree>
    <p:extLst>
      <p:ext uri="{BB962C8B-B14F-4D97-AF65-F5344CB8AC3E}">
        <p14:creationId xmlns:p14="http://schemas.microsoft.com/office/powerpoint/2010/main" val="33807227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Factory Mode</a:t>
            </a:r>
            <a:endParaRPr lang="en-US" dirty="0"/>
          </a:p>
        </p:txBody>
      </p:sp>
      <p:sp>
        <p:nvSpPr>
          <p:cNvPr id="3" name="Content Placeholder 2"/>
          <p:cNvSpPr>
            <a:spLocks noGrp="1"/>
          </p:cNvSpPr>
          <p:nvPr>
            <p:ph idx="1"/>
          </p:nvPr>
        </p:nvSpPr>
        <p:spPr/>
        <p:txBody>
          <a:bodyPr/>
          <a:lstStyle/>
          <a:p>
            <a:r>
              <a:rPr lang="en-US" dirty="0" smtClean="0"/>
              <a:t>DSP AL--P - Full scale/Alarm point (alarm test)</a:t>
            </a:r>
          </a:p>
          <a:p>
            <a:r>
              <a:rPr lang="en-US" dirty="0" smtClean="0"/>
              <a:t>DEFAULT</a:t>
            </a:r>
          </a:p>
          <a:p>
            <a:r>
              <a:rPr lang="en-US" dirty="0" smtClean="0"/>
              <a:t>START - Start Measurement</a:t>
            </a:r>
            <a:endParaRPr lang="en-US" dirty="0"/>
          </a:p>
        </p:txBody>
      </p:sp>
      <p:sp>
        <p:nvSpPr>
          <p:cNvPr id="4" name="Footer Placeholder 3"/>
          <p:cNvSpPr>
            <a:spLocks noGrp="1"/>
          </p:cNvSpPr>
          <p:nvPr>
            <p:ph type="ftr" sz="quarter" idx="11"/>
          </p:nvPr>
        </p:nvSpPr>
        <p:spPr/>
        <p:txBody>
          <a:bodyPr/>
          <a:lstStyle/>
          <a:p>
            <a:r>
              <a:rPr kumimoji="0" lang="en-US" smtClean="0"/>
              <a:t>www.rkiinstruments.com</a:t>
            </a:r>
            <a:endParaRPr kumimoji="0" lang="en-US" dirty="0"/>
          </a:p>
        </p:txBody>
      </p:sp>
      <p:sp>
        <p:nvSpPr>
          <p:cNvPr id="5" name="Slide Number Placeholder 4"/>
          <p:cNvSpPr>
            <a:spLocks noGrp="1"/>
          </p:cNvSpPr>
          <p:nvPr>
            <p:ph type="sldNum" sz="quarter" idx="12"/>
          </p:nvPr>
        </p:nvSpPr>
        <p:spPr/>
        <p:txBody>
          <a:bodyPr>
            <a:normAutofit/>
          </a:bodyPr>
          <a:lstStyle/>
          <a:p>
            <a:fld id="{F0C94032-CD4C-4C25-B0C2-CEC720522D92}" type="slidenum">
              <a:rPr kumimoji="0" lang="en-US" smtClean="0"/>
              <a:pPr/>
              <a:t>44</a:t>
            </a:fld>
            <a:endParaRPr kumimoji="0" lang="en-US" dirty="0">
              <a:solidFill>
                <a:srgbClr val="FFFFFF"/>
              </a:solidFill>
            </a:endParaRPr>
          </a:p>
        </p:txBody>
      </p:sp>
    </p:spTree>
    <p:extLst>
      <p:ext uri="{BB962C8B-B14F-4D97-AF65-F5344CB8AC3E}">
        <p14:creationId xmlns:p14="http://schemas.microsoft.com/office/powerpoint/2010/main" val="35553655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GX-2012 &amp; Gas Tracer</a:t>
            </a:r>
            <a:endParaRPr lang="en-US" dirty="0"/>
          </a:p>
        </p:txBody>
      </p:sp>
      <p:sp>
        <p:nvSpPr>
          <p:cNvPr id="3" name="Subtitle 2"/>
          <p:cNvSpPr>
            <a:spLocks noGrp="1"/>
          </p:cNvSpPr>
          <p:nvPr>
            <p:ph type="subTitle" idx="1"/>
          </p:nvPr>
        </p:nvSpPr>
        <p:spPr/>
        <p:txBody>
          <a:bodyPr/>
          <a:lstStyle/>
          <a:p>
            <a:r>
              <a:rPr lang="en-US" dirty="0" smtClean="0"/>
              <a:t>Bump Test &amp; Calibration</a:t>
            </a:r>
            <a:endParaRPr lang="en-US" dirty="0"/>
          </a:p>
        </p:txBody>
      </p:sp>
    </p:spTree>
    <p:extLst>
      <p:ext uri="{BB962C8B-B14F-4D97-AF65-F5344CB8AC3E}">
        <p14:creationId xmlns:p14="http://schemas.microsoft.com/office/powerpoint/2010/main" val="289616368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Bump Testing</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From Measuring Mode, enter Calibration Mode by pressing and holding the (SHIFT)▼ button, then pressing the DISPLAY(ADJ) button and releasing both. </a:t>
            </a:r>
          </a:p>
          <a:p>
            <a:pPr lvl="1"/>
            <a:r>
              <a:rPr lang="en-US" dirty="0" smtClean="0"/>
              <a:t>If the unit prompts you for the password, enter it by using the AIR▲ and (SHIFT)▼ buttons to select each password number and then pressing and releasing POWER ENTER to confirm it and move on to the next number. The factory set password is the same as the factory set password for Maintenance Mode: 2102.</a:t>
            </a:r>
          </a:p>
          <a:p>
            <a:pPr lvl="1">
              <a:buNone/>
            </a:pPr>
            <a:r>
              <a:rPr lang="en-US" dirty="0" smtClean="0"/>
              <a:t>Note: The PPM sensor in the Gas Tracer needs to be calibrated and bump tested separately. The PPM CAL menu item must be used.</a:t>
            </a:r>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AFAED0E8-F4DA-7847-A1C5-BA6AF9B54F4A}" type="slidenum">
              <a:rPr lang="en-US" smtClean="0"/>
              <a:pPr/>
              <a:t>46</a:t>
            </a:fld>
            <a:endParaRPr lang="en-US"/>
          </a:p>
        </p:txBody>
      </p:sp>
    </p:spTree>
    <p:extLst>
      <p:ext uri="{BB962C8B-B14F-4D97-AF65-F5344CB8AC3E}">
        <p14:creationId xmlns:p14="http://schemas.microsoft.com/office/powerpoint/2010/main" val="34406823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Bump Testing</a:t>
            </a:r>
            <a:endParaRPr lang="en-US" dirty="0"/>
          </a:p>
        </p:txBody>
      </p:sp>
      <p:sp>
        <p:nvSpPr>
          <p:cNvPr id="3" name="Content Placeholder 2"/>
          <p:cNvSpPr>
            <a:spLocks noGrp="1"/>
          </p:cNvSpPr>
          <p:nvPr>
            <p:ph idx="1"/>
          </p:nvPr>
        </p:nvSpPr>
        <p:spPr/>
        <p:txBody>
          <a:bodyPr/>
          <a:lstStyle/>
          <a:p>
            <a:r>
              <a:rPr lang="en-US" dirty="0" smtClean="0"/>
              <a:t>MAINTENANCE will appear along the top of the screen</a:t>
            </a:r>
          </a:p>
          <a:p>
            <a:r>
              <a:rPr lang="en-US" dirty="0" smtClean="0"/>
              <a:t>Use the AIR▲ or (SHIFT)▼ buttons to display the BUMP menu item. Press the POWER/ENTER button.</a:t>
            </a:r>
          </a:p>
          <a:p>
            <a:endParaRPr lang="en-US" dirty="0" smtClean="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AFAED0E8-F4DA-7847-A1C5-BA6AF9B54F4A}" type="slidenum">
              <a:rPr lang="en-US" smtClean="0"/>
              <a:pPr/>
              <a:t>47</a:t>
            </a:fld>
            <a:endParaRPr lang="en-US"/>
          </a:p>
        </p:txBody>
      </p:sp>
      <p:pic>
        <p:nvPicPr>
          <p:cNvPr id="5" name="Picture 4"/>
          <p:cNvPicPr>
            <a:picLocks noChangeAspect="1"/>
          </p:cNvPicPr>
          <p:nvPr/>
        </p:nvPicPr>
        <p:blipFill>
          <a:blip r:embed="rId2"/>
          <a:stretch>
            <a:fillRect/>
          </a:stretch>
        </p:blipFill>
        <p:spPr>
          <a:xfrm>
            <a:off x="3759200" y="4191000"/>
            <a:ext cx="965200" cy="980281"/>
          </a:xfrm>
          <a:prstGeom prst="rect">
            <a:avLst/>
          </a:prstGeom>
        </p:spPr>
      </p:pic>
    </p:spTree>
    <p:extLst>
      <p:ext uri="{BB962C8B-B14F-4D97-AF65-F5344CB8AC3E}">
        <p14:creationId xmlns:p14="http://schemas.microsoft.com/office/powerpoint/2010/main" val="32575570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Bump Testing</a:t>
            </a:r>
            <a:endParaRPr lang="en-US" dirty="0"/>
          </a:p>
        </p:txBody>
      </p:sp>
      <p:sp>
        <p:nvSpPr>
          <p:cNvPr id="3" name="Content Placeholder 2"/>
          <p:cNvSpPr>
            <a:spLocks noGrp="1"/>
          </p:cNvSpPr>
          <p:nvPr>
            <p:ph idx="1"/>
          </p:nvPr>
        </p:nvSpPr>
        <p:spPr>
          <a:xfrm>
            <a:off x="1114424" y="2286000"/>
            <a:ext cx="7610476" cy="4228073"/>
          </a:xfrm>
        </p:spPr>
        <p:txBody>
          <a:bodyPr>
            <a:normAutofit fontScale="70000" lnSpcReduction="20000"/>
          </a:bodyPr>
          <a:lstStyle/>
          <a:p>
            <a:r>
              <a:rPr lang="en-US" dirty="0" smtClean="0"/>
              <a:t>The gases will then be displayed</a:t>
            </a:r>
          </a:p>
          <a:p>
            <a:r>
              <a:rPr lang="en-US" dirty="0" smtClean="0"/>
              <a:t>Press the POWER/ENTER button to continue</a:t>
            </a:r>
          </a:p>
          <a:p>
            <a:r>
              <a:rPr lang="en-US" dirty="0" smtClean="0"/>
              <a:t>Connect the tubing from the demand flow regulator to the inlet fitting of the unit.</a:t>
            </a:r>
          </a:p>
          <a:p>
            <a:r>
              <a:rPr lang="en-US" dirty="0" smtClean="0"/>
              <a:t>At the end of the countdown, if the bump test passed, PASS will be displayed. If the bump test failed and auto calibration is on, the unit will automatically begin performing a calibration.</a:t>
            </a:r>
          </a:p>
          <a:p>
            <a:r>
              <a:rPr lang="en-US" dirty="0" smtClean="0"/>
              <a:t>Once the calibration has ended, the unit will display the results.</a:t>
            </a:r>
          </a:p>
          <a:p>
            <a:r>
              <a:rPr lang="en-US" dirty="0" smtClean="0"/>
              <a:t>With the BUMP menu option displayed, press the (SHIFT)▼ button until the NORMAL menu option is displayed.</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AFAED0E8-F4DA-7847-A1C5-BA6AF9B54F4A}" type="slidenum">
              <a:rPr lang="en-US" smtClean="0"/>
              <a:pPr/>
              <a:t>48</a:t>
            </a:fld>
            <a:endParaRPr lang="en-US"/>
          </a:p>
        </p:txBody>
      </p:sp>
    </p:spTree>
    <p:extLst>
      <p:ext uri="{BB962C8B-B14F-4D97-AF65-F5344CB8AC3E}">
        <p14:creationId xmlns:p14="http://schemas.microsoft.com/office/powerpoint/2010/main" val="334704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smtClean="0"/>
              <a:t>Calibration Procedures</a:t>
            </a:r>
            <a:endParaRPr lang="en-US" dirty="0"/>
          </a:p>
        </p:txBody>
      </p:sp>
      <p:sp>
        <p:nvSpPr>
          <p:cNvPr id="8" name="Subtitle 7"/>
          <p:cNvSpPr>
            <a:spLocks noGrp="1"/>
          </p:cNvSpPr>
          <p:nvPr>
            <p:ph type="subTitle" idx="1"/>
          </p:nvPr>
        </p:nvSpPr>
        <p:spPr/>
        <p:txBody>
          <a:bodyPr/>
          <a:lstStyle/>
          <a:p>
            <a:r>
              <a:rPr lang="en-US" dirty="0" smtClean="0"/>
              <a:t>GX-2012 &amp; Gas Tracer</a:t>
            </a:r>
            <a:endParaRPr lang="en-US" dirty="0"/>
          </a:p>
        </p:txBody>
      </p:sp>
    </p:spTree>
    <p:extLst>
      <p:ext uri="{BB962C8B-B14F-4D97-AF65-F5344CB8AC3E}">
        <p14:creationId xmlns:p14="http://schemas.microsoft.com/office/powerpoint/2010/main" val="14023720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Calibration Mode</a:t>
            </a:r>
            <a:endParaRPr lang="en-US" dirty="0"/>
          </a:p>
        </p:txBody>
      </p:sp>
      <p:sp>
        <p:nvSpPr>
          <p:cNvPr id="3" name="Content Placeholder 2"/>
          <p:cNvSpPr>
            <a:spLocks noGrp="1"/>
          </p:cNvSpPr>
          <p:nvPr>
            <p:ph idx="1"/>
          </p:nvPr>
        </p:nvSpPr>
        <p:spPr/>
        <p:txBody>
          <a:bodyPr>
            <a:normAutofit/>
          </a:bodyPr>
          <a:lstStyle/>
          <a:p>
            <a:r>
              <a:rPr lang="en-US" dirty="0" smtClean="0"/>
              <a:t>From Measuring Mode, enter Calibration Mode by pressing and holding the (</a:t>
            </a:r>
            <a:r>
              <a:rPr lang="en-US" dirty="0" err="1" smtClean="0"/>
              <a:t>SHIFT)▼button</a:t>
            </a:r>
            <a:r>
              <a:rPr lang="en-US" dirty="0" smtClean="0"/>
              <a:t>, then pressing the DISPLAY(ADJ) button and releasing both </a:t>
            </a:r>
          </a:p>
          <a:p>
            <a:r>
              <a:rPr lang="en-US" sz="1297" dirty="0" smtClean="0"/>
              <a:t>If the unit prompts you for the password, enter it by using the ▲AIR and (SHIFT)▼ buttons to select each password number and then pressing and releasing POWER ENTER to confirm it</a:t>
            </a:r>
          </a:p>
          <a:p>
            <a:pPr>
              <a:buNone/>
            </a:pP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AFAED0E8-F4DA-7847-A1C5-BA6AF9B54F4A}" type="slidenum">
              <a:rPr lang="en-US" smtClean="0"/>
              <a:pPr/>
              <a:t>50</a:t>
            </a:fld>
            <a:endParaRPr lang="en-US"/>
          </a:p>
        </p:txBody>
      </p:sp>
    </p:spTree>
    <p:extLst>
      <p:ext uri="{BB962C8B-B14F-4D97-AF65-F5344CB8AC3E}">
        <p14:creationId xmlns:p14="http://schemas.microsoft.com/office/powerpoint/2010/main" val="9376348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Calibration Mode</a:t>
            </a:r>
            <a:endParaRPr lang="en-US" dirty="0"/>
          </a:p>
        </p:txBody>
      </p:sp>
      <p:sp>
        <p:nvSpPr>
          <p:cNvPr id="10" name="Content Placeholder 9"/>
          <p:cNvSpPr>
            <a:spLocks noGrp="1"/>
          </p:cNvSpPr>
          <p:nvPr>
            <p:ph sz="half" idx="1"/>
          </p:nvPr>
        </p:nvSpPr>
        <p:spPr/>
        <p:txBody>
          <a:bodyPr/>
          <a:lstStyle/>
          <a:p>
            <a:r>
              <a:rPr lang="en-US" dirty="0" smtClean="0"/>
              <a:t>MAINTENANCE will appear along the top of the screen once you have entered Calibration Mode. The first item in the calibration menu, AIR CAL, displays.</a:t>
            </a:r>
            <a:endParaRPr lang="en-US" dirty="0"/>
          </a:p>
        </p:txBody>
      </p:sp>
      <p:pic>
        <p:nvPicPr>
          <p:cNvPr id="3" name="Content Placeholder 2"/>
          <p:cNvPicPr>
            <a:picLocks noGrp="1" noChangeAspect="1"/>
          </p:cNvPicPr>
          <p:nvPr>
            <p:ph sz="half" idx="2"/>
          </p:nvPr>
        </p:nvPicPr>
        <p:blipFill>
          <a:blip r:embed="rId2"/>
          <a:srcRect l="1201" r="1201"/>
          <a:stretch>
            <a:fillRect/>
          </a:stretch>
        </p:blipFill>
        <p:spPr>
          <a:xfrm>
            <a:off x="5943600" y="2595563"/>
            <a:ext cx="1786666" cy="1844408"/>
          </a:xfrm>
        </p:spPr>
      </p:pic>
      <p:sp>
        <p:nvSpPr>
          <p:cNvPr id="12" name="Footer Placeholder 11"/>
          <p:cNvSpPr>
            <a:spLocks noGrp="1"/>
          </p:cNvSpPr>
          <p:nvPr>
            <p:ph type="ftr" sz="quarter" idx="11"/>
          </p:nvPr>
        </p:nvSpPr>
        <p:spPr/>
        <p:txBody>
          <a:bodyPr/>
          <a:lstStyle/>
          <a:p>
            <a:r>
              <a:rPr lang="en-US" smtClean="0"/>
              <a:t>www.rkiinstruments.com</a:t>
            </a:r>
            <a:endParaRPr lang="en-US"/>
          </a:p>
        </p:txBody>
      </p:sp>
      <p:sp>
        <p:nvSpPr>
          <p:cNvPr id="4" name="Slide Number Placeholder 3"/>
          <p:cNvSpPr>
            <a:spLocks noGrp="1"/>
          </p:cNvSpPr>
          <p:nvPr>
            <p:ph type="sldNum" sz="quarter" idx="12"/>
          </p:nvPr>
        </p:nvSpPr>
        <p:spPr/>
        <p:txBody>
          <a:bodyPr/>
          <a:lstStyle/>
          <a:p>
            <a:fld id="{AFAED0E8-F4DA-7847-A1C5-BA6AF9B54F4A}" type="slidenum">
              <a:rPr lang="en-US" smtClean="0"/>
              <a:pPr/>
              <a:t>51</a:t>
            </a:fld>
            <a:endParaRPr lang="en-US"/>
          </a:p>
        </p:txBody>
      </p:sp>
    </p:spTree>
    <p:extLst>
      <p:ext uri="{BB962C8B-B14F-4D97-AF65-F5344CB8AC3E}">
        <p14:creationId xmlns:p14="http://schemas.microsoft.com/office/powerpoint/2010/main" val="1240410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Calibration Mode</a:t>
            </a:r>
            <a:endParaRPr lang="en-US" dirty="0"/>
          </a:p>
        </p:txBody>
      </p:sp>
      <p:sp>
        <p:nvSpPr>
          <p:cNvPr id="10" name="Content Placeholder 9"/>
          <p:cNvSpPr>
            <a:spLocks noGrp="1"/>
          </p:cNvSpPr>
          <p:nvPr>
            <p:ph sz="half" idx="1"/>
          </p:nvPr>
        </p:nvSpPr>
        <p:spPr/>
        <p:txBody>
          <a:bodyPr>
            <a:normAutofit fontScale="70000" lnSpcReduction="20000"/>
          </a:bodyPr>
          <a:lstStyle/>
          <a:p>
            <a:r>
              <a:rPr lang="en-US" dirty="0" smtClean="0"/>
              <a:t>Use the ▲AIR and (</a:t>
            </a:r>
            <a:r>
              <a:rPr lang="en-US" dirty="0" err="1" smtClean="0"/>
              <a:t>SHIFT)▼buttons</a:t>
            </a:r>
            <a:r>
              <a:rPr lang="en-US" dirty="0" smtClean="0"/>
              <a:t> to display the AUTO CAL menu item, press and release the POWER ENTER button to display the calibration values screen. </a:t>
            </a:r>
          </a:p>
          <a:p>
            <a:pPr lvl="1"/>
            <a:r>
              <a:rPr lang="en-US" b="1" dirty="0" smtClean="0"/>
              <a:t>Use the ▲AIR or (SHIFT)▼ buttons to view the </a:t>
            </a:r>
            <a:r>
              <a:rPr lang="en-US" b="1" dirty="0" err="1" smtClean="0"/>
              <a:t>vol</a:t>
            </a:r>
            <a:r>
              <a:rPr lang="en-US" b="1" dirty="0" smtClean="0"/>
              <a:t>% calibration concentration.</a:t>
            </a:r>
          </a:p>
          <a:p>
            <a:r>
              <a:rPr lang="en-US" dirty="0" smtClean="0"/>
              <a:t>The gas concentrations displayed in the calibration values screen must match the gas concentrations listed on the 4-gas calibration cylinder.</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52</a:t>
            </a:fld>
            <a:endParaRPr lang="en-US"/>
          </a:p>
        </p:txBody>
      </p:sp>
      <p:pic>
        <p:nvPicPr>
          <p:cNvPr id="8" name="Picture 7"/>
          <p:cNvPicPr>
            <a:picLocks noChangeAspect="1"/>
          </p:cNvPicPr>
          <p:nvPr/>
        </p:nvPicPr>
        <p:blipFill>
          <a:blip r:embed="rId2"/>
          <a:stretch>
            <a:fillRect/>
          </a:stretch>
        </p:blipFill>
        <p:spPr>
          <a:xfrm>
            <a:off x="6009379" y="2595563"/>
            <a:ext cx="1549400" cy="3086100"/>
          </a:xfrm>
          <a:prstGeom prst="rect">
            <a:avLst/>
          </a:prstGeom>
        </p:spPr>
      </p:pic>
    </p:spTree>
    <p:extLst>
      <p:ext uri="{BB962C8B-B14F-4D97-AF65-F5344CB8AC3E}">
        <p14:creationId xmlns:p14="http://schemas.microsoft.com/office/powerpoint/2010/main" val="1414712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3384"/>
            <a:ext cx="8913813" cy="914400"/>
          </a:xfrm>
        </p:spPr>
        <p:txBody>
          <a:bodyPr>
            <a:normAutofit/>
          </a:bodyPr>
          <a:lstStyle/>
          <a:p>
            <a:r>
              <a:rPr lang="en-US" dirty="0" smtClean="0"/>
              <a:t>Auto Calibration Mode</a:t>
            </a:r>
            <a:endParaRPr lang="en-US" dirty="0"/>
          </a:p>
        </p:txBody>
      </p:sp>
      <p:sp>
        <p:nvSpPr>
          <p:cNvPr id="10" name="Content Placeholder 9"/>
          <p:cNvSpPr>
            <a:spLocks noGrp="1"/>
          </p:cNvSpPr>
          <p:nvPr>
            <p:ph idx="1"/>
          </p:nvPr>
        </p:nvSpPr>
        <p:spPr>
          <a:xfrm>
            <a:off x="304800" y="1467784"/>
            <a:ext cx="8420100" cy="5161616"/>
          </a:xfrm>
        </p:spPr>
        <p:txBody>
          <a:bodyPr>
            <a:normAutofit/>
          </a:bodyPr>
          <a:lstStyle/>
          <a:p>
            <a:pPr>
              <a:buNone/>
            </a:pPr>
            <a:r>
              <a:rPr lang="en-US" sz="1400" dirty="0" smtClean="0">
                <a:cs typeface="Calibri (Body)"/>
              </a:rPr>
              <a:t>If </a:t>
            </a:r>
            <a:r>
              <a:rPr lang="en-US" sz="1400" i="1" dirty="0" smtClean="0">
                <a:cs typeface="Calibri (Body)"/>
              </a:rPr>
              <a:t>one or more concentrations do not match, continue with the following:</a:t>
            </a:r>
          </a:p>
          <a:p>
            <a:r>
              <a:rPr lang="en-US" sz="1400" i="1" dirty="0" smtClean="0">
                <a:cs typeface="Calibri (Body)"/>
              </a:rPr>
              <a:t>To adjust the values on the screen, hold down the (SHIFT)▼ button, then press the DISPLAY(ADJ) button and release both.</a:t>
            </a:r>
          </a:p>
          <a:p>
            <a:pPr lvl="1"/>
            <a:r>
              <a:rPr lang="en-US" sz="1400" i="1" dirty="0" smtClean="0">
                <a:cs typeface="Calibri (Body)"/>
              </a:rPr>
              <a:t>The units for the combustible gas channel begin to flash</a:t>
            </a:r>
          </a:p>
          <a:p>
            <a:r>
              <a:rPr lang="en-US" sz="1400" i="1" dirty="0" smtClean="0">
                <a:cs typeface="Calibri (Body)"/>
              </a:rPr>
              <a:t>If necessary, use the ▲AIR and (SHIFT)▼ buttons to set the correct combustible gas units (</a:t>
            </a:r>
            <a:r>
              <a:rPr lang="en-US" sz="1400" i="1" dirty="0" err="1" smtClean="0">
                <a:cs typeface="Calibri (Body)"/>
              </a:rPr>
              <a:t>vol</a:t>
            </a:r>
            <a:r>
              <a:rPr lang="en-US" sz="1400" i="1" dirty="0" smtClean="0">
                <a:cs typeface="Calibri (Body)"/>
              </a:rPr>
              <a:t>% or %LEL)</a:t>
            </a:r>
          </a:p>
          <a:p>
            <a:r>
              <a:rPr lang="en-US" sz="1400" i="1" dirty="0" smtClean="0">
                <a:cs typeface="Calibri (Body)"/>
              </a:rPr>
              <a:t>Press and release the POWER ENTER button. </a:t>
            </a:r>
          </a:p>
          <a:p>
            <a:pPr lvl="1"/>
            <a:r>
              <a:rPr lang="en-US" sz="1400" i="1" dirty="0" smtClean="0">
                <a:cs typeface="Calibri (Body)"/>
              </a:rPr>
              <a:t>The combustible gas channel’s calibration value will flash</a:t>
            </a:r>
          </a:p>
          <a:p>
            <a:r>
              <a:rPr lang="en-US" sz="1400" i="1" dirty="0" smtClean="0">
                <a:cs typeface="Calibri (Body)"/>
              </a:rPr>
              <a:t>If necessary, use the ▲AIR and (SHIFT)▼ buttons to set the correct combustible gas calibration value</a:t>
            </a:r>
          </a:p>
          <a:p>
            <a:r>
              <a:rPr lang="en-US" sz="1400" i="1" dirty="0" smtClean="0">
                <a:cs typeface="Calibri (Body)"/>
              </a:rPr>
              <a:t>Press ENTER when finished.</a:t>
            </a:r>
          </a:p>
          <a:p>
            <a:r>
              <a:rPr lang="en-US" sz="1400" i="1" dirty="0" smtClean="0">
                <a:cs typeface="Calibri (Body)"/>
              </a:rPr>
              <a:t>Use the ▲AIR button to scroll to the oxygen channel settings. </a:t>
            </a:r>
          </a:p>
          <a:p>
            <a:pPr lvl="1"/>
            <a:r>
              <a:rPr lang="en-US" sz="1400" i="1" dirty="0" smtClean="0">
                <a:cs typeface="Calibri (Body)"/>
              </a:rPr>
              <a:t>There are no units to change for the remaining channels so only the calibration gas value will blink when you press ENTER.</a:t>
            </a:r>
          </a:p>
          <a:p>
            <a:pPr>
              <a:buNone/>
            </a:pPr>
            <a:r>
              <a:rPr lang="en-US" sz="1400" i="1" dirty="0" smtClean="0">
                <a:cs typeface="Calibri (Body)"/>
              </a:rPr>
              <a:t>	NOTE: The RKI Four Gas Cylinder typically contains 12% O2 by volume. Be sure to set the “OXY” reading to agree with the concentration listed on the cylinder’s label, not zero</a:t>
            </a:r>
          </a:p>
          <a:p>
            <a:r>
              <a:rPr lang="en-US" sz="1400" i="1" dirty="0" smtClean="0">
                <a:cs typeface="Calibri (Body)"/>
              </a:rPr>
              <a:t>Repeat steps above to set the correct values for the remaining channels. Use the ▲AIR button to scroll through the different channels. After the last channel is set, use the ▲AIR button to scroll to ESCAPE and press ENTER.</a:t>
            </a:r>
          </a:p>
          <a:p>
            <a:endParaRPr lang="en-US" sz="1400" i="1" dirty="0" smtClean="0">
              <a:cs typeface="Calibri (Body)"/>
            </a:endParaRPr>
          </a:p>
          <a:p>
            <a:endParaRPr lang="en-US" sz="1100" dirty="0">
              <a:cs typeface="Calibri (Body)"/>
            </a:endParaRPr>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53</a:t>
            </a:fld>
            <a:endParaRPr lang="en-US"/>
          </a:p>
        </p:txBody>
      </p:sp>
    </p:spTree>
    <p:extLst>
      <p:ext uri="{BB962C8B-B14F-4D97-AF65-F5344CB8AC3E}">
        <p14:creationId xmlns:p14="http://schemas.microsoft.com/office/powerpoint/2010/main" val="15743549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Calibration Mode</a:t>
            </a:r>
            <a:endParaRPr lang="en-US" dirty="0"/>
          </a:p>
        </p:txBody>
      </p:sp>
      <p:sp>
        <p:nvSpPr>
          <p:cNvPr id="10" name="Content Placeholder 9"/>
          <p:cNvSpPr>
            <a:spLocks noGrp="1"/>
          </p:cNvSpPr>
          <p:nvPr>
            <p:ph sz="half" idx="1"/>
          </p:nvPr>
        </p:nvSpPr>
        <p:spPr/>
        <p:txBody>
          <a:bodyPr>
            <a:normAutofit fontScale="62500" lnSpcReduction="20000"/>
          </a:bodyPr>
          <a:lstStyle/>
          <a:p>
            <a:r>
              <a:rPr lang="en-US" dirty="0" smtClean="0"/>
              <a:t>With the calibration values screen displayed, press the POWER/ENTER button. AUTO CAL begins to flash and the current gas readings are displayed.</a:t>
            </a:r>
          </a:p>
          <a:p>
            <a:pPr lvl="1"/>
            <a:r>
              <a:rPr lang="en-US" dirty="0" smtClean="0"/>
              <a:t> If you want to exit back to the main menu without completing a calibration, press and release the DISPLAY (ADJ) button. </a:t>
            </a:r>
          </a:p>
          <a:p>
            <a:r>
              <a:rPr lang="en-US" dirty="0" smtClean="0"/>
              <a:t>You may only calibrate either the standard 4 gases or the % volume combustible gas sensor at a time. </a:t>
            </a:r>
          </a:p>
          <a:p>
            <a:r>
              <a:rPr lang="en-US" dirty="0" smtClean="0"/>
              <a:t>Once you are finished, you are returned to the initial AUTO CAL screen and must begin the auto calibration process again.</a:t>
            </a:r>
            <a:endParaRPr lang="en-US" dirty="0"/>
          </a:p>
        </p:txBody>
      </p:sp>
      <p:sp>
        <p:nvSpPr>
          <p:cNvPr id="11" name="Content Placeholder 10"/>
          <p:cNvSpPr>
            <a:spLocks noGrp="1"/>
          </p:cNvSpPr>
          <p:nvPr>
            <p:ph sz="half" idx="2"/>
          </p:nvPr>
        </p:nvSpPr>
        <p:spPr/>
        <p:txBody>
          <a:bodyPr>
            <a:normAutofit fontScale="62500" lnSpcReduction="20000"/>
          </a:bodyPr>
          <a:lstStyle/>
          <a:p>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54</a:t>
            </a:fld>
            <a:endParaRPr lang="en-US"/>
          </a:p>
        </p:txBody>
      </p:sp>
    </p:spTree>
    <p:extLst>
      <p:ext uri="{BB962C8B-B14F-4D97-AF65-F5344CB8AC3E}">
        <p14:creationId xmlns:p14="http://schemas.microsoft.com/office/powerpoint/2010/main" val="15671669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Calibration Mode</a:t>
            </a:r>
            <a:endParaRPr lang="en-US" dirty="0"/>
          </a:p>
        </p:txBody>
      </p:sp>
      <p:sp>
        <p:nvSpPr>
          <p:cNvPr id="10" name="Content Placeholder 9"/>
          <p:cNvSpPr>
            <a:spLocks noGrp="1"/>
          </p:cNvSpPr>
          <p:nvPr>
            <p:ph idx="1"/>
          </p:nvPr>
        </p:nvSpPr>
        <p:spPr>
          <a:xfrm>
            <a:off x="381000" y="2038256"/>
            <a:ext cx="8343900" cy="4591144"/>
          </a:xfrm>
        </p:spPr>
        <p:txBody>
          <a:bodyPr>
            <a:normAutofit fontScale="55000" lnSpcReduction="20000"/>
          </a:bodyPr>
          <a:lstStyle/>
          <a:p>
            <a:r>
              <a:rPr lang="en-US" dirty="0" smtClean="0"/>
              <a:t>Connect the tubing from the gas cylinder to the inlet fitting of the instrument. Allow the gas to flow for one minute.</a:t>
            </a:r>
          </a:p>
          <a:p>
            <a:r>
              <a:rPr lang="en-US" dirty="0" smtClean="0"/>
              <a:t>Press and release the POWER/ENTER button to set the calibration to the programmed values.</a:t>
            </a:r>
          </a:p>
          <a:p>
            <a:r>
              <a:rPr lang="en-US" dirty="0" smtClean="0"/>
              <a:t>If all channels passed calibration, PASS displays along the bottom of the screen, then the calibration menu displays.</a:t>
            </a:r>
            <a:endParaRPr lang="en-US" i="1" dirty="0" smtClean="0"/>
          </a:p>
          <a:p>
            <a:r>
              <a:rPr lang="en-US" i="1" dirty="0" smtClean="0"/>
              <a:t> If any of the sensors cannot calibrate to the proper value, FAIL displays along the bottom of the screen and the GX-2012 lists the </a:t>
            </a:r>
            <a:r>
              <a:rPr lang="en-US" i="1" dirty="0" err="1" smtClean="0"/>
              <a:t>sensor(s</a:t>
            </a:r>
            <a:r>
              <a:rPr lang="en-US" i="1" dirty="0" smtClean="0"/>
              <a:t>) that failed to calibrate. The buzzer and alarm lights activate.</a:t>
            </a:r>
          </a:p>
          <a:p>
            <a:pPr lvl="1"/>
            <a:r>
              <a:rPr lang="en-US" i="1" dirty="0" smtClean="0"/>
              <a:t>Press and release the RESET SILENCE button after the buzzer and lights stop to reset the alarm and return to the calibration menu. Attempt to calibrate again. If the failure continues, investigate the cause. </a:t>
            </a:r>
          </a:p>
          <a:p>
            <a:r>
              <a:rPr lang="en-US" i="1" dirty="0" smtClean="0"/>
              <a:t>Disconnect the tubing from the </a:t>
            </a:r>
            <a:r>
              <a:rPr lang="en-US" dirty="0" smtClean="0"/>
              <a:t>inlet </a:t>
            </a:r>
            <a:r>
              <a:rPr lang="en-US" dirty="0"/>
              <a:t>fitting of the unit</a:t>
            </a:r>
            <a:r>
              <a:rPr lang="en-US" i="1" dirty="0" smtClean="0"/>
              <a:t>.</a:t>
            </a:r>
          </a:p>
          <a:p>
            <a:r>
              <a:rPr lang="en-US" i="1" dirty="0" smtClean="0"/>
              <a:t>Unscrew the demand flow regulator from the calibration cylinder.</a:t>
            </a:r>
          </a:p>
          <a:p>
            <a:r>
              <a:rPr lang="en-US" i="1" dirty="0" smtClean="0"/>
              <a:t>If you have a 5 sensor unit and wish to calibrate the %volume sensor, go back to  the first step and repeat the process. If you are finished calibrating, use the (SHIFT)▼ button to navigate to the NORMAL menu item, then press and release the POWER ENTER button to return to Measuring Mode</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AFAED0E8-F4DA-7847-A1C5-BA6AF9B54F4A}" type="slidenum">
              <a:rPr lang="en-US" smtClean="0"/>
              <a:pPr/>
              <a:t>55</a:t>
            </a:fld>
            <a:endParaRPr lang="en-US"/>
          </a:p>
        </p:txBody>
      </p:sp>
    </p:spTree>
    <p:extLst>
      <p:ext uri="{BB962C8B-B14F-4D97-AF65-F5344CB8AC3E}">
        <p14:creationId xmlns:p14="http://schemas.microsoft.com/office/powerpoint/2010/main" val="286907787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Single Calibration Mode</a:t>
            </a:r>
            <a:endParaRPr lang="en-US" dirty="0"/>
          </a:p>
        </p:txBody>
      </p:sp>
      <p:sp>
        <p:nvSpPr>
          <p:cNvPr id="8" name="Subtitle 7"/>
          <p:cNvSpPr>
            <a:spLocks noGrp="1"/>
          </p:cNvSpPr>
          <p:nvPr>
            <p:ph idx="1"/>
          </p:nvPr>
        </p:nvSpPr>
        <p:spPr>
          <a:xfrm>
            <a:off x="381000" y="2286000"/>
            <a:ext cx="8343900" cy="4228073"/>
          </a:xfrm>
        </p:spPr>
        <p:txBody>
          <a:bodyPr numCol="2">
            <a:normAutofit/>
          </a:bodyPr>
          <a:lstStyle/>
          <a:p>
            <a:r>
              <a:rPr lang="en-US" sz="1100" dirty="0" smtClean="0"/>
              <a:t>While in the calibration menu, use the ▲AIR or (SHIFT) ▼ button to navigate to the ONE CAL menu option.</a:t>
            </a:r>
          </a:p>
          <a:p>
            <a:r>
              <a:rPr lang="en-US" sz="1100" dirty="0" smtClean="0"/>
              <a:t>Press and release the POWER/ENTER button to display the single calibration menu.</a:t>
            </a:r>
          </a:p>
          <a:p>
            <a:r>
              <a:rPr lang="en-US" sz="1100" dirty="0" smtClean="0"/>
              <a:t>Use the ▲AIR or (SHIFT)▼ button to display the channel you want to calibrate (in this example the combustible gas % LEL sensor). If you have a 5 sensor unit, pressing the ▲AIR button will display %</a:t>
            </a:r>
            <a:r>
              <a:rPr lang="en-US" sz="1100" dirty="0" err="1" smtClean="0"/>
              <a:t>vol</a:t>
            </a:r>
            <a:r>
              <a:rPr lang="en-US" sz="1100" dirty="0" smtClean="0"/>
              <a:t> and allow you to calibrate that sensor.</a:t>
            </a:r>
          </a:p>
          <a:p>
            <a:r>
              <a:rPr lang="en-US" sz="1100" dirty="0" smtClean="0"/>
              <a:t>Press and release the POWER/ENTER button. The single calibration screen displays for the sensor you selected. The gas reading flashes.</a:t>
            </a:r>
          </a:p>
          <a:p>
            <a:r>
              <a:rPr lang="en-US" sz="1100" dirty="0" smtClean="0"/>
              <a:t>Connect the tubing from the demand flow regulator to the inlet fitting of the instrument. Allow the calibration gas to flow for one minute.</a:t>
            </a:r>
          </a:p>
          <a:p>
            <a:r>
              <a:rPr lang="en-US" sz="1100" dirty="0" smtClean="0"/>
              <a:t>If necessary, use the ▲AIR and (SHIFT)▼ buttons to adjust the reading to match the concentration listed on the calibration cylinder.</a:t>
            </a:r>
          </a:p>
          <a:p>
            <a:r>
              <a:rPr lang="en-US" sz="1100" dirty="0" smtClean="0"/>
              <a:t>Press and release the POWER ENTER button to save the span value. The LCD will indicate that the calibration has ended, then the single calibration menu displays.</a:t>
            </a:r>
          </a:p>
          <a:p>
            <a:r>
              <a:rPr lang="en-US" sz="1100" dirty="0" smtClean="0"/>
              <a:t>Disconnect the tubing from inlet fitting.</a:t>
            </a:r>
          </a:p>
          <a:p>
            <a:r>
              <a:rPr lang="en-US" sz="1100" dirty="0" smtClean="0"/>
              <a:t>Repeat previous steps for any other channels you want to calibrate. Make sure you use an appropriate calibration cylinder for each channel.</a:t>
            </a:r>
          </a:p>
          <a:p>
            <a:r>
              <a:rPr lang="en-US" sz="1100" dirty="0" smtClean="0"/>
              <a:t> After the last channel is calibrated, disconnect the calibration tubing from the inlet fitting, then unscrew the demand flow regulator from the calibration cylinder.</a:t>
            </a:r>
          </a:p>
          <a:p>
            <a:r>
              <a:rPr lang="en-US" sz="1100" dirty="0" smtClean="0"/>
              <a:t>Use the ▲AIR and (SHIFT)▼ buttons to scroll to ESCAPE in the ONE CAL menu.</a:t>
            </a:r>
          </a:p>
          <a:p>
            <a:r>
              <a:rPr lang="en-US" sz="1100" dirty="0" smtClean="0"/>
              <a:t>With the ONE CAL menu option displayed, press the (SHIFT)▼ button until the NORMAL menu option is displayed.</a:t>
            </a:r>
          </a:p>
          <a:p>
            <a:r>
              <a:rPr lang="en-US" sz="1100" dirty="0" smtClean="0"/>
              <a:t>Press and release the POWER ENTER button to return to Measuring Mode.</a:t>
            </a:r>
          </a:p>
          <a:p>
            <a:endParaRPr lang="en-US" dirty="0" smtClean="0"/>
          </a:p>
          <a:p>
            <a:endParaRPr lang="en-US" dirty="0" smtClean="0"/>
          </a:p>
          <a:p>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
        <p:nvSpPr>
          <p:cNvPr id="2" name="Slide Number Placeholder 1"/>
          <p:cNvSpPr>
            <a:spLocks noGrp="1"/>
          </p:cNvSpPr>
          <p:nvPr>
            <p:ph type="sldNum" sz="quarter" idx="12"/>
          </p:nvPr>
        </p:nvSpPr>
        <p:spPr/>
        <p:txBody>
          <a:bodyPr/>
          <a:lstStyle/>
          <a:p>
            <a:fld id="{AFAED0E8-F4DA-7847-A1C5-BA6AF9B54F4A}" type="slidenum">
              <a:rPr lang="en-US" smtClean="0"/>
              <a:pPr/>
              <a:t>56</a:t>
            </a:fld>
            <a:endParaRPr lang="en-US"/>
          </a:p>
        </p:txBody>
      </p:sp>
    </p:spTree>
    <p:extLst>
      <p:ext uri="{BB962C8B-B14F-4D97-AF65-F5344CB8AC3E}">
        <p14:creationId xmlns:p14="http://schemas.microsoft.com/office/powerpoint/2010/main" val="9994819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GX-2012</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Subtitle 2"/>
          <p:cNvSpPr>
            <a:spLocks noGrp="1"/>
          </p:cNvSpPr>
          <p:nvPr>
            <p:ph type="subTitle"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Disassembly</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5" name="Picture 4" descr="GX-2012 Glove No Arm.psd"/>
          <p:cNvPicPr>
            <a:picLocks noChangeAspect="1"/>
          </p:cNvPicPr>
          <p:nvPr/>
        </p:nvPicPr>
        <p:blipFill>
          <a:blip r:embed="rId2"/>
          <a:stretch>
            <a:fillRect/>
          </a:stretch>
        </p:blipFill>
        <p:spPr>
          <a:xfrm>
            <a:off x="3733800" y="920750"/>
            <a:ext cx="3927475" cy="5486400"/>
          </a:xfrm>
          <a:prstGeom prst="rect">
            <a:avLst/>
          </a:prstGeom>
        </p:spPr>
      </p:pic>
    </p:spTree>
    <p:extLst>
      <p:ext uri="{BB962C8B-B14F-4D97-AF65-F5344CB8AC3E}">
        <p14:creationId xmlns:p14="http://schemas.microsoft.com/office/powerpoint/2010/main" val="28945983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Inlet Filters</a:t>
            </a:r>
            <a:endParaRPr lang="en-US" sz="28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9" name="Content Placeholder 8"/>
          <p:cNvSpPr>
            <a:spLocks noGrp="1"/>
          </p:cNvSpPr>
          <p:nvPr>
            <p:ph idx="1"/>
          </p:nvPr>
        </p:nvSpPr>
        <p:spPr/>
        <p:txBody>
          <a:bodyPr/>
          <a:lstStyle/>
          <a:p>
            <a:endParaRPr lang="en-US" dirty="0"/>
          </a:p>
        </p:txBody>
      </p:sp>
      <p:sp>
        <p:nvSpPr>
          <p:cNvPr id="10" name="Text Placeholder 9"/>
          <p:cNvSpPr>
            <a:spLocks noGrp="1"/>
          </p:cNvSpPr>
          <p:nvPr>
            <p:ph type="body" sz="half" idx="2"/>
          </p:nvPr>
        </p:nvSpPr>
        <p:spPr/>
        <p:txBody>
          <a:bodyPr>
            <a:normAutofit lnSpcReduction="10000"/>
          </a:bodyPr>
          <a:lstStyle/>
          <a:p>
            <a:pPr>
              <a:buFont typeface="Arial"/>
              <a:buChar char="•"/>
            </a:pPr>
            <a:r>
              <a:rPr lang="en-US" dirty="0" smtClean="0"/>
              <a:t>Verify that the GX-2012 is off</a:t>
            </a:r>
          </a:p>
          <a:p>
            <a:pPr>
              <a:buFont typeface="Arial"/>
              <a:buChar char="•"/>
            </a:pPr>
            <a:r>
              <a:rPr lang="en-US" dirty="0" smtClean="0"/>
              <a:t>Locate the clear plastic filter holder at the top of the unit</a:t>
            </a:r>
          </a:p>
          <a:p>
            <a:pPr>
              <a:buFont typeface="Arial"/>
              <a:buChar char="•"/>
            </a:pPr>
            <a:r>
              <a:rPr lang="en-US" dirty="0" smtClean="0"/>
              <a:t>Grasp the filter holder and turn it 1/4 turn counterclockwise</a:t>
            </a:r>
          </a:p>
          <a:p>
            <a:pPr>
              <a:buFont typeface="Arial"/>
              <a:buChar char="•"/>
            </a:pPr>
            <a:r>
              <a:rPr lang="en-US" dirty="0" smtClean="0"/>
              <a:t>Pull the filter holder away from the case. </a:t>
            </a:r>
          </a:p>
          <a:p>
            <a:pPr lvl="1">
              <a:buFont typeface="Arial"/>
              <a:buChar char="•"/>
            </a:pPr>
            <a:r>
              <a:rPr lang="en-US" dirty="0" smtClean="0">
                <a:solidFill>
                  <a:srgbClr val="51640B"/>
                </a:solidFill>
              </a:rPr>
              <a:t>Inspect the cotton dust filter and replace if dirty</a:t>
            </a:r>
          </a:p>
          <a:p>
            <a:pPr>
              <a:buFont typeface="Arial"/>
              <a:buChar char="•"/>
            </a:pPr>
            <a:r>
              <a:rPr lang="en-US" dirty="0" smtClean="0"/>
              <a:t>There is a cotton ball filter, two hydrophobic disk filters and wire mesh disk located in the case. They are retained by the wire mesh disk</a:t>
            </a:r>
          </a:p>
          <a:p>
            <a:pPr>
              <a:buFont typeface="Arial"/>
              <a:buChar char="•"/>
            </a:pPr>
            <a:r>
              <a:rPr lang="en-US" dirty="0" smtClean="0"/>
              <a:t>Remove the old hydrophobic filters and/or wire mesh disk from the gasket</a:t>
            </a:r>
          </a:p>
          <a:p>
            <a:pPr lvl="1">
              <a:buFont typeface="Arial"/>
              <a:buChar char="•"/>
            </a:pPr>
            <a:r>
              <a:rPr lang="en-US" dirty="0" smtClean="0">
                <a:solidFill>
                  <a:srgbClr val="51640B"/>
                </a:solidFill>
              </a:rPr>
              <a:t>A hydrophobic filter is located on both sides of the wire mesh disk</a:t>
            </a:r>
          </a:p>
          <a:p>
            <a:pPr>
              <a:buFont typeface="Arial"/>
              <a:buChar char="•"/>
            </a:pPr>
            <a:r>
              <a:rPr lang="en-US" dirty="0" smtClean="0"/>
              <a:t>Assemble in reverse order</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58</a:t>
            </a:fld>
            <a:endParaRPr lang="en-US"/>
          </a:p>
        </p:txBody>
      </p:sp>
      <p:pic>
        <p:nvPicPr>
          <p:cNvPr id="11" name="Picture 10"/>
          <p:cNvPicPr>
            <a:picLocks noChangeAspect="1"/>
          </p:cNvPicPr>
          <p:nvPr/>
        </p:nvPicPr>
        <p:blipFill>
          <a:blip r:embed="rId2"/>
          <a:stretch>
            <a:fillRect/>
          </a:stretch>
        </p:blipFill>
        <p:spPr>
          <a:xfrm>
            <a:off x="4894140" y="2590800"/>
            <a:ext cx="4021260" cy="2819400"/>
          </a:xfrm>
          <a:prstGeom prst="rect">
            <a:avLst/>
          </a:prstGeom>
        </p:spPr>
      </p:pic>
    </p:spTree>
    <p:extLst>
      <p:ext uri="{BB962C8B-B14F-4D97-AF65-F5344CB8AC3E}">
        <p14:creationId xmlns:p14="http://schemas.microsoft.com/office/powerpoint/2010/main" val="34437714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Batteries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battery1 copy.jpg"/>
          <p:cNvPicPr>
            <a:picLocks noGrp="1" noChangeAspect="1"/>
          </p:cNvPicPr>
          <p:nvPr>
            <p:ph type="pic" idx="1"/>
          </p:nvPr>
        </p:nvPicPr>
        <p:blipFill>
          <a:blip r:embed="rId2"/>
          <a:srcRect t="13250" b="13250"/>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Turn off the GX-2012</a:t>
            </a:r>
          </a:p>
          <a:p>
            <a:pPr>
              <a:buFont typeface="Arial"/>
              <a:buChar char="•"/>
            </a:pPr>
            <a:r>
              <a:rPr lang="en-US" dirty="0" smtClean="0"/>
              <a:t>Push the latch on the bottom of the GX-2012 toward the front of the instrument to release the battery pack</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59</a:t>
            </a:fld>
            <a:endParaRPr lang="en-US"/>
          </a:p>
        </p:txBody>
      </p:sp>
      <p:cxnSp>
        <p:nvCxnSpPr>
          <p:cNvPr id="7" name="Straight Arrow Connector 6"/>
          <p:cNvCxnSpPr/>
          <p:nvPr/>
        </p:nvCxnSpPr>
        <p:spPr>
          <a:xfrm rot="10800000" flipV="1">
            <a:off x="6210299" y="4495800"/>
            <a:ext cx="533400" cy="1524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743699" y="4311134"/>
            <a:ext cx="700207" cy="369332"/>
          </a:xfrm>
          <a:prstGeom prst="rect">
            <a:avLst/>
          </a:prstGeom>
          <a:noFill/>
        </p:spPr>
        <p:txBody>
          <a:bodyPr wrap="none" rtlCol="0">
            <a:spAutoFit/>
          </a:bodyPr>
          <a:lstStyle/>
          <a:p>
            <a:r>
              <a:rPr lang="en-US" dirty="0" smtClean="0"/>
              <a:t>Slide</a:t>
            </a:r>
            <a:endParaRPr lang="en-US" dirty="0"/>
          </a:p>
        </p:txBody>
      </p:sp>
    </p:spTree>
    <p:extLst>
      <p:ext uri="{BB962C8B-B14F-4D97-AF65-F5344CB8AC3E}">
        <p14:creationId xmlns:p14="http://schemas.microsoft.com/office/powerpoint/2010/main" val="4694511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Batteries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pack for alkaline clipped.psd"/>
          <p:cNvPicPr>
            <a:picLocks noGrp="1" noChangeAspect="1"/>
          </p:cNvPicPr>
          <p:nvPr>
            <p:ph type="pic" idx="1"/>
          </p:nvPr>
        </p:nvPicPr>
        <p:blipFill>
          <a:blip r:embed="rId2"/>
          <a:srcRect t="-36992" b="-36992"/>
          <a:stretch>
            <a:fillRect/>
          </a:stretch>
        </p:blipFill>
        <p:spPr>
          <a:xfrm>
            <a:off x="5487987" y="1124712"/>
            <a:ext cx="3427413" cy="4206240"/>
          </a:xfrm>
        </p:spPr>
      </p:pic>
      <p:sp>
        <p:nvSpPr>
          <p:cNvPr id="4" name="Text Placeholder 3"/>
          <p:cNvSpPr>
            <a:spLocks noGrp="1"/>
          </p:cNvSpPr>
          <p:nvPr>
            <p:ph type="body" sz="half" idx="2"/>
          </p:nvPr>
        </p:nvSpPr>
        <p:spPr/>
        <p:txBody>
          <a:bodyPr/>
          <a:lstStyle/>
          <a:p>
            <a:pPr>
              <a:buFont typeface="Arial"/>
              <a:buChar char="•"/>
            </a:pPr>
            <a:r>
              <a:rPr lang="en-US" dirty="0" smtClean="0"/>
              <a:t>Slide the battery pack away from the instrument</a:t>
            </a:r>
          </a:p>
          <a:p>
            <a:pPr>
              <a:buFont typeface="Arial"/>
              <a:buChar char="•"/>
            </a:pPr>
            <a:r>
              <a:rPr lang="en-US" dirty="0" smtClean="0"/>
              <a:t>Insert a new battery pack</a:t>
            </a:r>
          </a:p>
          <a:p>
            <a:pPr lvl="1">
              <a:buFont typeface="Arial"/>
              <a:buChar char="•"/>
            </a:pPr>
            <a:r>
              <a:rPr lang="en-US" dirty="0" smtClean="0">
                <a:solidFill>
                  <a:srgbClr val="51640B"/>
                </a:solidFill>
              </a:rPr>
              <a:t>Push the battery pack into the instrument until you hear a click.</a:t>
            </a:r>
            <a:endParaRPr lang="en-US" dirty="0">
              <a:solidFill>
                <a:srgbClr val="51640B"/>
              </a:solidFill>
            </a:endParaRPr>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9" name="Slide Number Placeholder 8"/>
          <p:cNvSpPr>
            <a:spLocks noGrp="1"/>
          </p:cNvSpPr>
          <p:nvPr>
            <p:ph type="sldNum" sz="quarter" idx="12"/>
          </p:nvPr>
        </p:nvSpPr>
        <p:spPr/>
        <p:txBody>
          <a:bodyPr/>
          <a:lstStyle/>
          <a:p>
            <a:fld id="{10184098-EA8A-9841-B3A4-2F7039987071}" type="slidenum">
              <a:rPr lang="en-US" smtClean="0"/>
              <a:pPr/>
              <a:t>60</a:t>
            </a:fld>
            <a:endParaRPr lang="en-US"/>
          </a:p>
        </p:txBody>
      </p:sp>
      <p:pic>
        <p:nvPicPr>
          <p:cNvPr id="6" name="Picture 5" descr="pack for lion clipped.psd"/>
          <p:cNvPicPr>
            <a:picLocks noChangeAspect="1"/>
          </p:cNvPicPr>
          <p:nvPr/>
        </p:nvPicPr>
        <p:blipFill>
          <a:blip r:embed="rId3"/>
          <a:stretch>
            <a:fillRect/>
          </a:stretch>
        </p:blipFill>
        <p:spPr>
          <a:xfrm>
            <a:off x="5487987" y="4419600"/>
            <a:ext cx="3427413" cy="2331355"/>
          </a:xfrm>
          <a:prstGeom prst="rect">
            <a:avLst/>
          </a:prstGeom>
        </p:spPr>
      </p:pic>
      <p:sp>
        <p:nvSpPr>
          <p:cNvPr id="7" name="TextBox 6"/>
          <p:cNvSpPr txBox="1"/>
          <p:nvPr/>
        </p:nvSpPr>
        <p:spPr>
          <a:xfrm>
            <a:off x="5638800" y="2039112"/>
            <a:ext cx="1600199" cy="646331"/>
          </a:xfrm>
          <a:prstGeom prst="rect">
            <a:avLst/>
          </a:prstGeom>
          <a:noFill/>
        </p:spPr>
        <p:txBody>
          <a:bodyPr wrap="square" rtlCol="0">
            <a:spAutoFit/>
          </a:bodyPr>
          <a:lstStyle/>
          <a:p>
            <a:r>
              <a:rPr lang="en-US" dirty="0" smtClean="0"/>
              <a:t>Alkaline Battery Pack</a:t>
            </a:r>
            <a:endParaRPr lang="en-US" dirty="0"/>
          </a:p>
        </p:txBody>
      </p:sp>
      <p:sp>
        <p:nvSpPr>
          <p:cNvPr id="8" name="TextBox 7"/>
          <p:cNvSpPr txBox="1"/>
          <p:nvPr/>
        </p:nvSpPr>
        <p:spPr>
          <a:xfrm>
            <a:off x="5638800" y="4477434"/>
            <a:ext cx="1600200" cy="646331"/>
          </a:xfrm>
          <a:prstGeom prst="rect">
            <a:avLst/>
          </a:prstGeom>
          <a:noFill/>
        </p:spPr>
        <p:txBody>
          <a:bodyPr wrap="square" rtlCol="0">
            <a:spAutoFit/>
          </a:bodyPr>
          <a:lstStyle/>
          <a:p>
            <a:r>
              <a:rPr lang="en-US" dirty="0" smtClean="0"/>
              <a:t>Li-Ion Battery Pack</a:t>
            </a:r>
            <a:endParaRPr lang="en-US" dirty="0"/>
          </a:p>
        </p:txBody>
      </p:sp>
    </p:spTree>
    <p:extLst>
      <p:ext uri="{BB962C8B-B14F-4D97-AF65-F5344CB8AC3E}">
        <p14:creationId xmlns:p14="http://schemas.microsoft.com/office/powerpoint/2010/main" val="24202501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backside.psd"/>
          <p:cNvPicPr>
            <a:picLocks noGrp="1" noChangeAspect="1"/>
          </p:cNvPicPr>
          <p:nvPr>
            <p:ph type="pic" idx="1"/>
          </p:nvPr>
        </p:nvPicPr>
        <p:blipFill>
          <a:blip r:embed="rId2"/>
          <a:srcRect t="25000" b="25000"/>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Use a screwdriver to remove the three screws holding the flow chamber</a:t>
            </a:r>
          </a:p>
          <a:p>
            <a:pPr>
              <a:buFont typeface="Arial"/>
              <a:buChar char="•"/>
            </a:pPr>
            <a:r>
              <a:rPr lang="en-US" dirty="0" smtClean="0"/>
              <a:t>Grab the exhaust tube and pull it gently away from the unit to slide the flow chamber out of the unit</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61</a:t>
            </a:fld>
            <a:endParaRPr lang="en-US"/>
          </a:p>
        </p:txBody>
      </p:sp>
      <p:cxnSp>
        <p:nvCxnSpPr>
          <p:cNvPr id="7" name="Straight Arrow Connector 6"/>
          <p:cNvCxnSpPr/>
          <p:nvPr/>
        </p:nvCxnSpPr>
        <p:spPr>
          <a:xfrm rot="16200000" flipH="1">
            <a:off x="6781800" y="3276600"/>
            <a:ext cx="533400" cy="5334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477000" y="4495800"/>
            <a:ext cx="457200" cy="3048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10800000">
            <a:off x="7696198" y="4495800"/>
            <a:ext cx="381000" cy="304800"/>
          </a:xfrm>
          <a:prstGeom prst="straightConnector1">
            <a:avLst/>
          </a:prstGeom>
          <a:ln>
            <a:solidFill>
              <a:schemeClr val="accent1">
                <a:alpha val="51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79252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Scrubber Filters</a:t>
            </a:r>
            <a:endParaRPr lang="en-US" dirty="0"/>
          </a:p>
        </p:txBody>
      </p:sp>
      <p:sp>
        <p:nvSpPr>
          <p:cNvPr id="6" name="Subtitle 5"/>
          <p:cNvSpPr>
            <a:spLocks noGrp="1"/>
          </p:cNvSpPr>
          <p:nvPr>
            <p:ph type="subTitle" idx="1"/>
          </p:nvPr>
        </p:nvSpPr>
        <p:spPr/>
        <p:txBody>
          <a:bodyPr/>
          <a:lstStyle/>
          <a:p>
            <a:r>
              <a:rPr lang="en-US" dirty="0" smtClean="0"/>
              <a:t>Place the charcoal filter over the CO sensor</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pic>
        <p:nvPicPr>
          <p:cNvPr id="9" name="Picture Placeholder 8" descr="IMG_3758.jpg"/>
          <p:cNvPicPr>
            <a:picLocks noGrp="1" noChangeAspect="1"/>
          </p:cNvPicPr>
          <p:nvPr>
            <p:ph type="pic" sz="quarter" idx="13"/>
          </p:nvPr>
        </p:nvPicPr>
        <p:blipFill>
          <a:blip r:embed="rId2"/>
          <a:srcRect t="26080" b="26080"/>
          <a:stretch>
            <a:fillRect/>
          </a:stretch>
        </p:blipFill>
        <p:spPr/>
      </p:pic>
      <p:pic>
        <p:nvPicPr>
          <p:cNvPr id="10" name="Picture Placeholder 9" descr="IMG_3759.jpg"/>
          <p:cNvPicPr>
            <a:picLocks noGrp="1" noChangeAspect="1"/>
          </p:cNvPicPr>
          <p:nvPr>
            <p:ph type="pic" sz="quarter" idx="14"/>
          </p:nvPr>
        </p:nvPicPr>
        <p:blipFill>
          <a:blip r:embed="rId3"/>
          <a:srcRect l="-77088" r="-77088"/>
          <a:stretch>
            <a:fillRect/>
          </a:stretch>
        </p:blipFill>
        <p:spPr>
          <a:xfrm>
            <a:off x="3048000" y="1129553"/>
            <a:ext cx="3986784" cy="2980944"/>
          </a:xfrm>
        </p:spPr>
      </p:pic>
      <p:pic>
        <p:nvPicPr>
          <p:cNvPr id="11" name="Picture 10" descr="IMG_3760.jpg"/>
          <p:cNvPicPr>
            <a:picLocks noChangeAspect="1"/>
          </p:cNvPicPr>
          <p:nvPr/>
        </p:nvPicPr>
        <p:blipFill>
          <a:blip r:embed="rId4"/>
          <a:stretch>
            <a:fillRect/>
          </a:stretch>
        </p:blipFill>
        <p:spPr>
          <a:xfrm>
            <a:off x="6172201" y="1129553"/>
            <a:ext cx="1691962" cy="2980944"/>
          </a:xfrm>
          <a:prstGeom prst="rect">
            <a:avLst/>
          </a:prstGeom>
        </p:spPr>
      </p:pic>
    </p:spTree>
    <p:extLst>
      <p:ext uri="{BB962C8B-B14F-4D97-AF65-F5344CB8AC3E}">
        <p14:creationId xmlns:p14="http://schemas.microsoft.com/office/powerpoint/2010/main" val="390428654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Scrubber Filters</a:t>
            </a:r>
            <a:endParaRPr lang="en-US" dirty="0"/>
          </a:p>
        </p:txBody>
      </p:sp>
      <p:sp>
        <p:nvSpPr>
          <p:cNvPr id="3" name="Subtitle 2"/>
          <p:cNvSpPr>
            <a:spLocks noGrp="1"/>
          </p:cNvSpPr>
          <p:nvPr>
            <p:ph type="subTitle" idx="1"/>
          </p:nvPr>
        </p:nvSpPr>
        <p:spPr/>
        <p:txBody>
          <a:bodyPr/>
          <a:lstStyle/>
          <a:p>
            <a:r>
              <a:rPr lang="en-US" dirty="0" smtClean="0"/>
              <a:t>Place the H2S Scrubber over the LEL sensor</a:t>
            </a:r>
          </a:p>
          <a:p>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pic>
        <p:nvPicPr>
          <p:cNvPr id="11" name="Picture Placeholder 10" descr="IMG_3761.jpg"/>
          <p:cNvPicPr>
            <a:picLocks noGrp="1" noChangeAspect="1"/>
          </p:cNvPicPr>
          <p:nvPr>
            <p:ph type="pic" sz="quarter" idx="13"/>
          </p:nvPr>
        </p:nvPicPr>
        <p:blipFill>
          <a:blip r:embed="rId2"/>
          <a:srcRect t="25491" b="25491"/>
          <a:stretch>
            <a:fillRect/>
          </a:stretch>
        </p:blipFill>
        <p:spPr/>
      </p:pic>
      <p:pic>
        <p:nvPicPr>
          <p:cNvPr id="12" name="Picture Placeholder 11" descr="IMG_3762.jpg"/>
          <p:cNvPicPr>
            <a:picLocks noGrp="1" noChangeAspect="1"/>
          </p:cNvPicPr>
          <p:nvPr>
            <p:ph type="pic" sz="quarter" idx="14"/>
          </p:nvPr>
        </p:nvPicPr>
        <p:blipFill>
          <a:blip r:embed="rId3"/>
          <a:srcRect l="-71554" r="-71554"/>
          <a:stretch>
            <a:fillRect/>
          </a:stretch>
        </p:blipFill>
        <p:spPr>
          <a:xfrm>
            <a:off x="4913313" y="1133475"/>
            <a:ext cx="3987800" cy="2981325"/>
          </a:xfrm>
        </p:spPr>
      </p:pic>
    </p:spTree>
    <p:extLst>
      <p:ext uri="{BB962C8B-B14F-4D97-AF65-F5344CB8AC3E}">
        <p14:creationId xmlns:p14="http://schemas.microsoft.com/office/powerpoint/2010/main" val="941971527"/>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IMG_3792.jpg"/>
          <p:cNvPicPr>
            <a:picLocks noGrp="1" noChangeAspect="1"/>
          </p:cNvPicPr>
          <p:nvPr>
            <p:ph type="pic" idx="1"/>
          </p:nvPr>
        </p:nvPicPr>
        <p:blipFill>
          <a:blip r:embed="rId2"/>
          <a:srcRect t="28448" b="28448"/>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Gently pull the tab of the sensor gasket to remove it. Be sure not to lose any of the scrubber filters that are currently installed. Note: the sensors will be exposed.</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64</a:t>
            </a:fld>
            <a:endParaRPr lang="en-US"/>
          </a:p>
        </p:txBody>
      </p:sp>
      <p:cxnSp>
        <p:nvCxnSpPr>
          <p:cNvPr id="6" name="Straight Arrow Connector 5"/>
          <p:cNvCxnSpPr/>
          <p:nvPr/>
        </p:nvCxnSpPr>
        <p:spPr>
          <a:xfrm flipV="1">
            <a:off x="6477000" y="3657600"/>
            <a:ext cx="762000" cy="6096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890857" y="4082534"/>
            <a:ext cx="650050" cy="369332"/>
          </a:xfrm>
          <a:prstGeom prst="rect">
            <a:avLst/>
          </a:prstGeom>
          <a:noFill/>
        </p:spPr>
        <p:txBody>
          <a:bodyPr wrap="none" rtlCol="0">
            <a:spAutoFit/>
          </a:bodyPr>
          <a:lstStyle/>
          <a:p>
            <a:r>
              <a:rPr lang="en-US" dirty="0" smtClean="0"/>
              <a:t> Tab</a:t>
            </a:r>
            <a:endParaRPr lang="en-US" dirty="0"/>
          </a:p>
        </p:txBody>
      </p:sp>
      <p:cxnSp>
        <p:nvCxnSpPr>
          <p:cNvPr id="16" name="Elbow Connector 15"/>
          <p:cNvCxnSpPr/>
          <p:nvPr/>
        </p:nvCxnSpPr>
        <p:spPr>
          <a:xfrm rot="10800000">
            <a:off x="7696200" y="3657600"/>
            <a:ext cx="457200" cy="2286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Elbow Connector 17"/>
          <p:cNvCxnSpPr/>
          <p:nvPr/>
        </p:nvCxnSpPr>
        <p:spPr>
          <a:xfrm rot="10800000">
            <a:off x="7696200" y="3886200"/>
            <a:ext cx="457201" cy="158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153400" y="3564622"/>
            <a:ext cx="990600" cy="646331"/>
          </a:xfrm>
          <a:prstGeom prst="rect">
            <a:avLst/>
          </a:prstGeom>
          <a:noFill/>
        </p:spPr>
        <p:txBody>
          <a:bodyPr wrap="square" rtlCol="0">
            <a:spAutoFit/>
          </a:bodyPr>
          <a:lstStyle/>
          <a:p>
            <a:r>
              <a:rPr lang="en-US" dirty="0" smtClean="0"/>
              <a:t>Sensor Filters</a:t>
            </a:r>
            <a:endParaRPr lang="en-US" dirty="0"/>
          </a:p>
        </p:txBody>
      </p:sp>
    </p:spTree>
    <p:extLst>
      <p:ext uri="{BB962C8B-B14F-4D97-AF65-F5344CB8AC3E}">
        <p14:creationId xmlns:p14="http://schemas.microsoft.com/office/powerpoint/2010/main" val="42710045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91.jpg"/>
          <p:cNvPicPr>
            <a:picLocks noGrp="1" noChangeAspect="1"/>
          </p:cNvPicPr>
          <p:nvPr>
            <p:ph type="pic" idx="1"/>
          </p:nvPr>
        </p:nvPicPr>
        <p:blipFill>
          <a:blip r:embed="rId2"/>
          <a:srcRect t="24747" b="24747"/>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Remove the sensors from their sockets</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65</a:t>
            </a:fld>
            <a:endParaRPr lang="en-US"/>
          </a:p>
        </p:txBody>
      </p:sp>
    </p:spTree>
    <p:extLst>
      <p:ext uri="{BB962C8B-B14F-4D97-AF65-F5344CB8AC3E}">
        <p14:creationId xmlns:p14="http://schemas.microsoft.com/office/powerpoint/2010/main" val="10216782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0" y="3514344"/>
            <a:ext cx="8915400" cy="877824"/>
          </a:xfrm>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7" name="Subtitle 6"/>
          <p:cNvSpPr>
            <a:spLocks noGrp="1"/>
          </p:cNvSpPr>
          <p:nvPr>
            <p:ph type="subTitle" idx="1"/>
          </p:nvPr>
        </p:nvSpPr>
        <p:spPr>
          <a:xfrm>
            <a:off x="914400" y="4392168"/>
            <a:ext cx="8001000" cy="2465832"/>
          </a:xfrm>
        </p:spPr>
        <p:txBody>
          <a:bodyPr/>
          <a:lstStyle/>
          <a:p>
            <a:pPr>
              <a:buFont typeface="Arial"/>
              <a:buChar char="•"/>
            </a:pPr>
            <a:r>
              <a:rPr lang="en-US" dirty="0" smtClean="0"/>
              <a:t>Carefully insert the replacement sensor in the correct key color coded socket</a:t>
            </a:r>
          </a:p>
        </p:txBody>
      </p:sp>
      <p:sp>
        <p:nvSpPr>
          <p:cNvPr id="2" name="Footer Placeholder 1"/>
          <p:cNvSpPr>
            <a:spLocks noGrp="1"/>
          </p:cNvSpPr>
          <p:nvPr>
            <p:ph type="ftr" sz="quarter" idx="11"/>
          </p:nvPr>
        </p:nvSpPr>
        <p:spPr/>
        <p:txBody>
          <a:bodyPr/>
          <a:lstStyle/>
          <a:p>
            <a:r>
              <a:rPr lang="en-US" smtClean="0"/>
              <a:t>www.rkiinstruments.com</a:t>
            </a:r>
            <a:endParaRPr lang="en-US"/>
          </a:p>
        </p:txBody>
      </p:sp>
      <p:pic>
        <p:nvPicPr>
          <p:cNvPr id="5" name="Picture Placeholder 4" descr="IMG_3790.jpg"/>
          <p:cNvPicPr>
            <a:picLocks noGrp="1" noChangeAspect="1"/>
          </p:cNvPicPr>
          <p:nvPr>
            <p:ph type="pic" sz="quarter" idx="13"/>
          </p:nvPr>
        </p:nvPicPr>
        <p:blipFill>
          <a:blip r:embed="rId2"/>
          <a:srcRect l="-62624" r="-62624"/>
          <a:stretch>
            <a:fillRect/>
          </a:stretch>
        </p:blipFill>
        <p:spPr>
          <a:xfrm>
            <a:off x="0" y="533400"/>
            <a:ext cx="3986784" cy="2980944"/>
          </a:xfrm>
        </p:spPr>
      </p:pic>
      <p:pic>
        <p:nvPicPr>
          <p:cNvPr id="9" name="Picture Placeholder 8" descr="gas tracer sensors.jpg"/>
          <p:cNvPicPr>
            <a:picLocks noGrp="1" noChangeAspect="1"/>
          </p:cNvPicPr>
          <p:nvPr>
            <p:ph type="pic" sz="quarter" idx="14"/>
          </p:nvPr>
        </p:nvPicPr>
        <p:blipFill>
          <a:blip r:embed="rId3"/>
          <a:srcRect l="-2257" r="-2257"/>
          <a:stretch>
            <a:fillRect/>
          </a:stretch>
        </p:blipFill>
        <p:spPr>
          <a:xfrm>
            <a:off x="3657600" y="1360330"/>
            <a:ext cx="1867916" cy="1396653"/>
          </a:xfrm>
        </p:spPr>
      </p:pic>
      <p:pic>
        <p:nvPicPr>
          <p:cNvPr id="10" name="Picture 9" descr="IMG_3787.jpg"/>
          <p:cNvPicPr>
            <a:picLocks noChangeAspect="1"/>
          </p:cNvPicPr>
          <p:nvPr/>
        </p:nvPicPr>
        <p:blipFill>
          <a:blip r:embed="rId4"/>
          <a:stretch>
            <a:fillRect/>
          </a:stretch>
        </p:blipFill>
        <p:spPr>
          <a:xfrm>
            <a:off x="6324600" y="1371600"/>
            <a:ext cx="1853183" cy="1385383"/>
          </a:xfrm>
          <a:prstGeom prst="rect">
            <a:avLst/>
          </a:prstGeom>
        </p:spPr>
      </p:pic>
      <p:sp>
        <p:nvSpPr>
          <p:cNvPr id="8" name="TextBox 7"/>
          <p:cNvSpPr txBox="1"/>
          <p:nvPr/>
        </p:nvSpPr>
        <p:spPr>
          <a:xfrm>
            <a:off x="3429000" y="988472"/>
            <a:ext cx="2253930" cy="369332"/>
          </a:xfrm>
          <a:prstGeom prst="rect">
            <a:avLst/>
          </a:prstGeom>
          <a:noFill/>
        </p:spPr>
        <p:txBody>
          <a:bodyPr wrap="none" rtlCol="0">
            <a:spAutoFit/>
          </a:bodyPr>
          <a:lstStyle/>
          <a:p>
            <a:r>
              <a:rPr lang="en-US" dirty="0" smtClean="0"/>
              <a:t>Gas Tracer Sensors</a:t>
            </a:r>
            <a:endParaRPr lang="en-US" dirty="0"/>
          </a:p>
        </p:txBody>
      </p:sp>
      <p:sp>
        <p:nvSpPr>
          <p:cNvPr id="11" name="TextBox 10"/>
          <p:cNvSpPr txBox="1"/>
          <p:nvPr/>
        </p:nvSpPr>
        <p:spPr>
          <a:xfrm>
            <a:off x="6324600" y="1002268"/>
            <a:ext cx="1984325" cy="369332"/>
          </a:xfrm>
          <a:prstGeom prst="rect">
            <a:avLst/>
          </a:prstGeom>
          <a:noFill/>
        </p:spPr>
        <p:txBody>
          <a:bodyPr wrap="none" rtlCol="0">
            <a:spAutoFit/>
          </a:bodyPr>
          <a:lstStyle/>
          <a:p>
            <a:r>
              <a:rPr lang="en-US" dirty="0" smtClean="0"/>
              <a:t>GX-2012 Sensors </a:t>
            </a:r>
            <a:endParaRPr lang="en-US" dirty="0"/>
          </a:p>
        </p:txBody>
      </p:sp>
      <p:sp>
        <p:nvSpPr>
          <p:cNvPr id="12" name="TextBox 11"/>
          <p:cNvSpPr txBox="1"/>
          <p:nvPr/>
        </p:nvSpPr>
        <p:spPr>
          <a:xfrm>
            <a:off x="3057685" y="2756982"/>
            <a:ext cx="1199830" cy="430887"/>
          </a:xfrm>
          <a:prstGeom prst="rect">
            <a:avLst/>
          </a:prstGeom>
          <a:noFill/>
        </p:spPr>
        <p:txBody>
          <a:bodyPr wrap="square" rtlCol="0">
            <a:spAutoFit/>
          </a:bodyPr>
          <a:lstStyle/>
          <a:p>
            <a:r>
              <a:rPr lang="en-US" sz="1100" dirty="0" smtClean="0"/>
              <a:t>PPM Methane</a:t>
            </a:r>
          </a:p>
          <a:p>
            <a:r>
              <a:rPr lang="en-US" sz="1100" dirty="0" smtClean="0"/>
              <a:t>MOS/catalytic</a:t>
            </a:r>
            <a:endParaRPr lang="en-US" sz="1100" dirty="0"/>
          </a:p>
        </p:txBody>
      </p:sp>
      <p:cxnSp>
        <p:nvCxnSpPr>
          <p:cNvPr id="14" name="Straight Arrow Connector 13"/>
          <p:cNvCxnSpPr>
            <a:stCxn id="12" idx="0"/>
          </p:cNvCxnSpPr>
          <p:nvPr/>
        </p:nvCxnSpPr>
        <p:spPr>
          <a:xfrm rot="5400000" flipH="1" flipV="1">
            <a:off x="3624802" y="2395000"/>
            <a:ext cx="394781" cy="3291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415296" y="1551801"/>
            <a:ext cx="772192" cy="276999"/>
          </a:xfrm>
          <a:prstGeom prst="rect">
            <a:avLst/>
          </a:prstGeom>
          <a:noFill/>
        </p:spPr>
        <p:txBody>
          <a:bodyPr wrap="none" rtlCol="0">
            <a:spAutoFit/>
          </a:bodyPr>
          <a:lstStyle/>
          <a:p>
            <a:r>
              <a:rPr lang="en-US" sz="1200" dirty="0" smtClean="0"/>
              <a:t>Oxygen</a:t>
            </a:r>
            <a:endParaRPr lang="en-US" sz="1200" dirty="0"/>
          </a:p>
        </p:txBody>
      </p:sp>
      <p:cxnSp>
        <p:nvCxnSpPr>
          <p:cNvPr id="18" name="Straight Arrow Connector 17"/>
          <p:cNvCxnSpPr>
            <a:stCxn id="16" idx="1"/>
          </p:cNvCxnSpPr>
          <p:nvPr/>
        </p:nvCxnSpPr>
        <p:spPr>
          <a:xfrm rot="10800000" flipV="1">
            <a:off x="4953000" y="1690300"/>
            <a:ext cx="462296" cy="1384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4953001" y="2726204"/>
            <a:ext cx="1784842" cy="461665"/>
          </a:xfrm>
          <a:prstGeom prst="rect">
            <a:avLst/>
          </a:prstGeom>
        </p:spPr>
        <p:txBody>
          <a:bodyPr wrap="square">
            <a:spAutoFit/>
          </a:bodyPr>
          <a:lstStyle/>
          <a:p>
            <a:r>
              <a:rPr lang="en-US" sz="1200" dirty="0" smtClean="0"/>
              <a:t>%Volume  Methane</a:t>
            </a:r>
          </a:p>
          <a:p>
            <a:r>
              <a:rPr lang="en-US" sz="1200" dirty="0" smtClean="0"/>
              <a:t>Thermal Conductivity</a:t>
            </a:r>
            <a:endParaRPr lang="en-US" sz="1200" dirty="0"/>
          </a:p>
        </p:txBody>
      </p:sp>
      <p:cxnSp>
        <p:nvCxnSpPr>
          <p:cNvPr id="23" name="Straight Arrow Connector 22"/>
          <p:cNvCxnSpPr>
            <a:stCxn id="20" idx="0"/>
          </p:cNvCxnSpPr>
          <p:nvPr/>
        </p:nvCxnSpPr>
        <p:spPr>
          <a:xfrm rot="16200000" flipV="1">
            <a:off x="5316122" y="2196903"/>
            <a:ext cx="394781" cy="6638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0" idx="0"/>
          </p:cNvCxnSpPr>
          <p:nvPr/>
        </p:nvCxnSpPr>
        <p:spPr>
          <a:xfrm rot="5400000" flipH="1" flipV="1">
            <a:off x="5887620" y="1755824"/>
            <a:ext cx="928183" cy="10125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257515" y="2362202"/>
            <a:ext cx="867996" cy="461665"/>
          </a:xfrm>
          <a:prstGeom prst="rect">
            <a:avLst/>
          </a:prstGeom>
          <a:noFill/>
        </p:spPr>
        <p:txBody>
          <a:bodyPr wrap="none" rtlCol="0">
            <a:spAutoFit/>
          </a:bodyPr>
          <a:lstStyle/>
          <a:p>
            <a:pPr algn="ctr"/>
            <a:r>
              <a:rPr lang="en-US" sz="1200" dirty="0" smtClean="0"/>
              <a:t>%LEL</a:t>
            </a:r>
          </a:p>
          <a:p>
            <a:pPr algn="ctr"/>
            <a:r>
              <a:rPr lang="en-US" sz="1200" dirty="0" smtClean="0"/>
              <a:t>Catalytic</a:t>
            </a:r>
            <a:endParaRPr lang="en-US" sz="1200" dirty="0"/>
          </a:p>
        </p:txBody>
      </p:sp>
      <p:cxnSp>
        <p:nvCxnSpPr>
          <p:cNvPr id="28" name="Straight Arrow Connector 27"/>
          <p:cNvCxnSpPr/>
          <p:nvPr/>
        </p:nvCxnSpPr>
        <p:spPr>
          <a:xfrm rot="5400000" flipH="1" flipV="1">
            <a:off x="4381501" y="2400301"/>
            <a:ext cx="152398"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104348" y="1613357"/>
            <a:ext cx="811052" cy="430887"/>
          </a:xfrm>
          <a:prstGeom prst="rect">
            <a:avLst/>
          </a:prstGeom>
          <a:noFill/>
        </p:spPr>
        <p:txBody>
          <a:bodyPr wrap="none" rtlCol="0">
            <a:spAutoFit/>
          </a:bodyPr>
          <a:lstStyle/>
          <a:p>
            <a:pPr algn="ctr"/>
            <a:r>
              <a:rPr lang="en-US" sz="1100" dirty="0" smtClean="0"/>
              <a:t>%LEL</a:t>
            </a:r>
          </a:p>
          <a:p>
            <a:pPr algn="ctr"/>
            <a:r>
              <a:rPr lang="en-US" sz="1100" dirty="0" smtClean="0"/>
              <a:t>Catalytic</a:t>
            </a:r>
            <a:endParaRPr lang="en-US" sz="1100" dirty="0"/>
          </a:p>
        </p:txBody>
      </p:sp>
      <p:cxnSp>
        <p:nvCxnSpPr>
          <p:cNvPr id="32" name="Straight Arrow Connector 31"/>
          <p:cNvCxnSpPr/>
          <p:nvPr/>
        </p:nvCxnSpPr>
        <p:spPr>
          <a:xfrm rot="10800000">
            <a:off x="7696200" y="1828800"/>
            <a:ext cx="413266"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177783" y="2192920"/>
            <a:ext cx="772192" cy="276999"/>
          </a:xfrm>
          <a:prstGeom prst="rect">
            <a:avLst/>
          </a:prstGeom>
          <a:noFill/>
        </p:spPr>
        <p:txBody>
          <a:bodyPr wrap="none" rtlCol="0">
            <a:spAutoFit/>
          </a:bodyPr>
          <a:lstStyle/>
          <a:p>
            <a:r>
              <a:rPr lang="en-US" sz="1200" dirty="0" smtClean="0"/>
              <a:t>Oxygen</a:t>
            </a:r>
            <a:endParaRPr lang="en-US" sz="1200" dirty="0"/>
          </a:p>
        </p:txBody>
      </p:sp>
      <p:cxnSp>
        <p:nvCxnSpPr>
          <p:cNvPr id="34" name="Straight Arrow Connector 33"/>
          <p:cNvCxnSpPr>
            <a:stCxn id="33" idx="1"/>
          </p:cNvCxnSpPr>
          <p:nvPr/>
        </p:nvCxnSpPr>
        <p:spPr>
          <a:xfrm rot="10800000" flipV="1">
            <a:off x="7895659" y="2331419"/>
            <a:ext cx="282124"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803778" y="1336358"/>
            <a:ext cx="1707643" cy="276999"/>
          </a:xfrm>
          <a:prstGeom prst="rect">
            <a:avLst/>
          </a:prstGeom>
          <a:noFill/>
        </p:spPr>
        <p:txBody>
          <a:bodyPr wrap="square" rtlCol="0">
            <a:spAutoFit/>
          </a:bodyPr>
          <a:lstStyle/>
          <a:p>
            <a:pPr algn="ctr"/>
            <a:r>
              <a:rPr lang="en-US" sz="1200" dirty="0" smtClean="0"/>
              <a:t>Carbon Monoxide</a:t>
            </a:r>
            <a:endParaRPr lang="en-US" sz="1200" dirty="0"/>
          </a:p>
        </p:txBody>
      </p:sp>
      <p:sp>
        <p:nvSpPr>
          <p:cNvPr id="38" name="Rectangle 37"/>
          <p:cNvSpPr/>
          <p:nvPr/>
        </p:nvSpPr>
        <p:spPr>
          <a:xfrm>
            <a:off x="7696200" y="2587705"/>
            <a:ext cx="1550274" cy="276999"/>
          </a:xfrm>
          <a:prstGeom prst="rect">
            <a:avLst/>
          </a:prstGeom>
        </p:spPr>
        <p:txBody>
          <a:bodyPr wrap="none">
            <a:spAutoFit/>
          </a:bodyPr>
          <a:lstStyle/>
          <a:p>
            <a:pPr algn="ctr"/>
            <a:r>
              <a:rPr lang="en-US" sz="1200" dirty="0" smtClean="0"/>
              <a:t>Carbon Monoxide</a:t>
            </a:r>
            <a:endParaRPr lang="en-US" sz="1200" dirty="0"/>
          </a:p>
        </p:txBody>
      </p:sp>
      <p:cxnSp>
        <p:nvCxnSpPr>
          <p:cNvPr id="40" name="Straight Arrow Connector 39"/>
          <p:cNvCxnSpPr/>
          <p:nvPr/>
        </p:nvCxnSpPr>
        <p:spPr>
          <a:xfrm rot="10800000">
            <a:off x="7315200" y="2469919"/>
            <a:ext cx="381000" cy="2154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6" idx="2"/>
          </p:cNvCxnSpPr>
          <p:nvPr/>
        </p:nvCxnSpPr>
        <p:spPr>
          <a:xfrm rot="16200000" flipH="1">
            <a:off x="3865225" y="1405731"/>
            <a:ext cx="184665" cy="5999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286501" y="2454534"/>
            <a:ext cx="1143000" cy="461665"/>
          </a:xfrm>
          <a:prstGeom prst="rect">
            <a:avLst/>
          </a:prstGeom>
          <a:noFill/>
        </p:spPr>
        <p:txBody>
          <a:bodyPr wrap="square" rtlCol="0">
            <a:spAutoFit/>
          </a:bodyPr>
          <a:lstStyle/>
          <a:p>
            <a:pPr algn="ctr"/>
            <a:r>
              <a:rPr lang="en-US" sz="1200" dirty="0" smtClean="0"/>
              <a:t>Hydrogen Sulfide</a:t>
            </a:r>
            <a:endParaRPr lang="en-US" sz="1200" dirty="0"/>
          </a:p>
        </p:txBody>
      </p:sp>
      <p:cxnSp>
        <p:nvCxnSpPr>
          <p:cNvPr id="46" name="Straight Arrow Connector 45"/>
          <p:cNvCxnSpPr/>
          <p:nvPr/>
        </p:nvCxnSpPr>
        <p:spPr>
          <a:xfrm flipV="1">
            <a:off x="6553200" y="2362202"/>
            <a:ext cx="184643" cy="1077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13266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Sensors</a:t>
            </a:r>
            <a:endParaRPr lang="en-US" dirty="0"/>
          </a:p>
        </p:txBody>
      </p:sp>
      <p:pic>
        <p:nvPicPr>
          <p:cNvPr id="9" name="Content Placeholder 8" descr="IMG_3757.jpg"/>
          <p:cNvPicPr>
            <a:picLocks noGrp="1" noChangeAspect="1"/>
          </p:cNvPicPr>
          <p:nvPr>
            <p:ph idx="1"/>
          </p:nvPr>
        </p:nvPicPr>
        <p:blipFill>
          <a:blip r:embed="rId2"/>
          <a:srcRect t="18948" b="18948"/>
          <a:stretch>
            <a:fillRect/>
          </a:stretch>
        </p:blipFill>
        <p:spPr/>
      </p:pic>
      <p:sp>
        <p:nvSpPr>
          <p:cNvPr id="8" name="Text Placeholder 7"/>
          <p:cNvSpPr>
            <a:spLocks noGrp="1"/>
          </p:cNvSpPr>
          <p:nvPr>
            <p:ph type="body" sz="half" idx="2"/>
          </p:nvPr>
        </p:nvSpPr>
        <p:spPr/>
        <p:txBody>
          <a:bodyPr>
            <a:normAutofit/>
          </a:bodyPr>
          <a:lstStyle/>
          <a:p>
            <a:pPr>
              <a:buFont typeface="Arial"/>
              <a:buChar char="•"/>
            </a:pPr>
            <a:r>
              <a:rPr lang="en-US" dirty="0" smtClean="0"/>
              <a:t>Place the sensor gasket and filters back into the chamber ensuring that it seals with the sensors and the edge of the chamber</a:t>
            </a:r>
          </a:p>
          <a:p>
            <a:pPr>
              <a:buFont typeface="Arial"/>
              <a:buChar char="•"/>
            </a:pPr>
            <a:r>
              <a:rPr lang="en-US" dirty="0" smtClean="0"/>
              <a:t>Ensure that the sensor filters are in place</a:t>
            </a:r>
          </a:p>
          <a:p>
            <a:pPr>
              <a:buFont typeface="Arial"/>
              <a:buChar char="•"/>
            </a:pPr>
            <a:r>
              <a:rPr lang="en-US" dirty="0" smtClean="0"/>
              <a:t>Place the flow chamber in position over the sensor area and press it into the case until it is flush with the back of the case</a:t>
            </a:r>
          </a:p>
          <a:p>
            <a:pPr>
              <a:buFont typeface="Arial"/>
              <a:buChar char="•"/>
            </a:pPr>
            <a:r>
              <a:rPr lang="en-US" dirty="0" smtClean="0"/>
              <a:t>Place the sensor gasket and filters back into the chamber ensuring that it seals with the sensors and the edge of the chamber.</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67</a:t>
            </a:fld>
            <a:endParaRPr lang="en-US"/>
          </a:p>
        </p:txBody>
      </p:sp>
    </p:spTree>
    <p:extLst>
      <p:ext uri="{BB962C8B-B14F-4D97-AF65-F5344CB8AC3E}">
        <p14:creationId xmlns:p14="http://schemas.microsoft.com/office/powerpoint/2010/main" val="33994139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a:t>
            </a:r>
            <a:r>
              <a:rPr lang="en-US" b="1" spc="20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the Sensors</a:t>
            </a:r>
            <a:endParaRPr lang="en-US" dirty="0"/>
          </a:p>
        </p:txBody>
      </p:sp>
      <p:pic>
        <p:nvPicPr>
          <p:cNvPr id="9" name="Picture Placeholder 8" descr="IMG_3764.jpg"/>
          <p:cNvPicPr>
            <a:picLocks noGrp="1" noChangeAspect="1"/>
          </p:cNvPicPr>
          <p:nvPr>
            <p:ph type="pic" idx="1"/>
          </p:nvPr>
        </p:nvPicPr>
        <p:blipFill>
          <a:blip r:embed="rId2"/>
          <a:srcRect t="26870" b="26870"/>
          <a:stretch>
            <a:fillRect/>
          </a:stretch>
        </p:blipFill>
        <p:spPr/>
      </p:pic>
      <p:sp>
        <p:nvSpPr>
          <p:cNvPr id="8" name="Text Placeholder 7"/>
          <p:cNvSpPr>
            <a:spLocks noGrp="1"/>
          </p:cNvSpPr>
          <p:nvPr>
            <p:ph type="body" sz="half" idx="2"/>
          </p:nvPr>
        </p:nvSpPr>
        <p:spPr/>
        <p:txBody>
          <a:bodyPr/>
          <a:lstStyle/>
          <a:p>
            <a:r>
              <a:rPr lang="en-US" dirty="0" smtClean="0"/>
              <a:t>Place the flow chamber in position over the sensor area and press it into the case until it is flush with the back of the case.</a:t>
            </a:r>
          </a:p>
          <a:p>
            <a:r>
              <a:rPr lang="en-US" dirty="0" smtClean="0"/>
              <a:t>Tighten the top screw of the flow chamber completely.</a:t>
            </a:r>
          </a:p>
          <a:p>
            <a:r>
              <a:rPr lang="en-US" dirty="0" smtClean="0"/>
              <a:t>Place the belt clip into position and tighten the three screws retaining it</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68</a:t>
            </a:fld>
            <a:endParaRPr lang="en-US"/>
          </a:p>
        </p:txBody>
      </p:sp>
    </p:spTree>
    <p:extLst>
      <p:ext uri="{BB962C8B-B14F-4D97-AF65-F5344CB8AC3E}">
        <p14:creationId xmlns:p14="http://schemas.microsoft.com/office/powerpoint/2010/main" val="38434689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Pump</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top1 copy.jpg"/>
          <p:cNvPicPr>
            <a:picLocks noGrp="1" noChangeAspect="1"/>
          </p:cNvPicPr>
          <p:nvPr>
            <p:ph type="pic" idx="1"/>
          </p:nvPr>
        </p:nvPicPr>
        <p:blipFill>
          <a:blip r:embed="rId2"/>
          <a:srcRect t="25016" b="25016"/>
          <a:stretch>
            <a:fillRect/>
          </a:stretch>
        </p:blipFill>
        <p:spPr/>
      </p:pic>
      <p:sp>
        <p:nvSpPr>
          <p:cNvPr id="6" name="Text Placeholder 5"/>
          <p:cNvSpPr>
            <a:spLocks noGrp="1"/>
          </p:cNvSpPr>
          <p:nvPr>
            <p:ph type="body" sz="half" idx="2"/>
          </p:nvPr>
        </p:nvSpPr>
        <p:spPr/>
        <p:txBody>
          <a:bodyPr/>
          <a:lstStyle/>
          <a:p>
            <a:pPr>
              <a:buFont typeface="Arial"/>
              <a:buChar char="•"/>
            </a:pPr>
            <a:r>
              <a:rPr lang="en-US" dirty="0" smtClean="0"/>
              <a:t>Unscrew the 4 screws in the top of the unit</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69</a:t>
            </a:fld>
            <a:endParaRPr lang="en-US"/>
          </a:p>
        </p:txBody>
      </p:sp>
    </p:spTree>
    <p:extLst>
      <p:ext uri="{BB962C8B-B14F-4D97-AF65-F5344CB8AC3E}">
        <p14:creationId xmlns:p14="http://schemas.microsoft.com/office/powerpoint/2010/main" val="1066686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Pump</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2 copy.jpg"/>
          <p:cNvPicPr>
            <a:picLocks noGrp="1" noChangeAspect="1"/>
          </p:cNvPicPr>
          <p:nvPr>
            <p:ph type="pic" idx="1"/>
          </p:nvPr>
        </p:nvPicPr>
        <p:blipFill>
          <a:blip r:embed="rId2"/>
          <a:srcRect t="25016" b="25016"/>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Take off the top cover by pulling straight up</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70</a:t>
            </a:fld>
            <a:endParaRPr lang="en-US"/>
          </a:p>
        </p:txBody>
      </p:sp>
    </p:spTree>
    <p:extLst>
      <p:ext uri="{BB962C8B-B14F-4D97-AF65-F5344CB8AC3E}">
        <p14:creationId xmlns:p14="http://schemas.microsoft.com/office/powerpoint/2010/main" val="36232104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Pump</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4 copy.jpg"/>
          <p:cNvPicPr>
            <a:picLocks noGrp="1" noChangeAspect="1"/>
          </p:cNvPicPr>
          <p:nvPr>
            <p:ph type="pic" idx="1"/>
          </p:nvPr>
        </p:nvPicPr>
        <p:blipFill>
          <a:blip r:embed="rId2"/>
          <a:srcRect t="25016" b="25016"/>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Grasp the pump and gently pull it out of the unit (Note: it is still connected to the board by wires)</a:t>
            </a:r>
          </a:p>
          <a:p>
            <a:pPr>
              <a:buFont typeface="Arial"/>
              <a:buChar char="•"/>
            </a:pPr>
            <a:r>
              <a:rPr lang="en-US" dirty="0" smtClean="0"/>
              <a:t>Grasp the pump wires and unplug connector</a:t>
            </a:r>
          </a:p>
          <a:p>
            <a:pPr>
              <a:buFont typeface="Arial"/>
              <a:buChar char="•"/>
            </a:pP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71</a:t>
            </a:fld>
            <a:endParaRPr lang="en-US"/>
          </a:p>
        </p:txBody>
      </p:sp>
      <p:cxnSp>
        <p:nvCxnSpPr>
          <p:cNvPr id="9" name="Elbow Connector 8"/>
          <p:cNvCxnSpPr/>
          <p:nvPr/>
        </p:nvCxnSpPr>
        <p:spPr>
          <a:xfrm rot="16200000" flipV="1">
            <a:off x="6628606" y="4725193"/>
            <a:ext cx="991393" cy="68500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980509" y="5563393"/>
            <a:ext cx="2972594" cy="923330"/>
          </a:xfrm>
          <a:prstGeom prst="rect">
            <a:avLst/>
          </a:prstGeom>
          <a:noFill/>
        </p:spPr>
        <p:txBody>
          <a:bodyPr wrap="square" rtlCol="0">
            <a:spAutoFit/>
          </a:bodyPr>
          <a:lstStyle/>
          <a:p>
            <a:pPr algn="ctr"/>
            <a:r>
              <a:rPr lang="en-US" dirty="0" smtClean="0"/>
              <a:t>Point at which the pump is connected to the board</a:t>
            </a:r>
            <a:endParaRPr lang="en-US" dirty="0"/>
          </a:p>
        </p:txBody>
      </p:sp>
    </p:spTree>
    <p:extLst>
      <p:ext uri="{BB962C8B-B14F-4D97-AF65-F5344CB8AC3E}">
        <p14:creationId xmlns:p14="http://schemas.microsoft.com/office/powerpoint/2010/main" val="16077071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Pump</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17.jpg"/>
          <p:cNvPicPr>
            <a:picLocks noGrp="1" noChangeAspect="1"/>
          </p:cNvPicPr>
          <p:nvPr>
            <p:ph type="pic" idx="1"/>
          </p:nvPr>
        </p:nvPicPr>
        <p:blipFill>
          <a:blip r:embed="rId2"/>
          <a:srcRect t="11340" b="11340"/>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Replace diaphragm or replace the pump</a:t>
            </a:r>
          </a:p>
          <a:p>
            <a:pPr>
              <a:buFont typeface="Arial"/>
              <a:buChar char="•"/>
            </a:pPr>
            <a:r>
              <a:rPr lang="en-US" dirty="0" smtClean="0"/>
              <a:t>Assemble in reverse order</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7" name="Slide Number Placeholder 6"/>
          <p:cNvSpPr>
            <a:spLocks noGrp="1"/>
          </p:cNvSpPr>
          <p:nvPr>
            <p:ph type="sldNum" sz="quarter" idx="12"/>
          </p:nvPr>
        </p:nvSpPr>
        <p:spPr/>
        <p:txBody>
          <a:bodyPr/>
          <a:lstStyle/>
          <a:p>
            <a:fld id="{10184098-EA8A-9841-B3A4-2F7039987071}" type="slidenum">
              <a:rPr lang="en-US" smtClean="0"/>
              <a:pPr/>
              <a:t>72</a:t>
            </a:fld>
            <a:endParaRPr lang="en-US"/>
          </a:p>
        </p:txBody>
      </p:sp>
      <p:sp>
        <p:nvSpPr>
          <p:cNvPr id="6" name="TextBox 5"/>
          <p:cNvSpPr txBox="1"/>
          <p:nvPr/>
        </p:nvSpPr>
        <p:spPr>
          <a:xfrm>
            <a:off x="5867400" y="2634734"/>
            <a:ext cx="2474844" cy="369332"/>
          </a:xfrm>
          <a:prstGeom prst="rect">
            <a:avLst/>
          </a:prstGeom>
          <a:noFill/>
        </p:spPr>
        <p:txBody>
          <a:bodyPr wrap="none" rtlCol="0">
            <a:spAutoFit/>
          </a:bodyPr>
          <a:lstStyle/>
          <a:p>
            <a:r>
              <a:rPr lang="en-US" dirty="0" smtClean="0"/>
              <a:t>Disconnected Pump</a:t>
            </a:r>
            <a:endParaRPr lang="en-US" dirty="0"/>
          </a:p>
        </p:txBody>
      </p:sp>
    </p:spTree>
    <p:extLst>
      <p:ext uri="{BB962C8B-B14F-4D97-AF65-F5344CB8AC3E}">
        <p14:creationId xmlns:p14="http://schemas.microsoft.com/office/powerpoint/2010/main" val="20741519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backside.psd"/>
          <p:cNvPicPr>
            <a:picLocks noGrp="1" noChangeAspect="1"/>
          </p:cNvPicPr>
          <p:nvPr>
            <p:ph type="pic" idx="1"/>
          </p:nvPr>
        </p:nvPicPr>
        <p:blipFill>
          <a:blip r:embed="rId2"/>
          <a:srcRect t="25000" b="25000"/>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Use a screwdriver to remove the three screws holding the flow chamber</a:t>
            </a:r>
          </a:p>
          <a:p>
            <a:pPr>
              <a:buFont typeface="Arial"/>
              <a:buChar char="•"/>
            </a:pPr>
            <a:r>
              <a:rPr lang="en-US" dirty="0" smtClean="0"/>
              <a:t>Grab the exhaust tube and pull it gently away from the unit to slide the flow chamber out of the unit</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73</a:t>
            </a:fld>
            <a:endParaRPr lang="en-US"/>
          </a:p>
        </p:txBody>
      </p:sp>
      <p:cxnSp>
        <p:nvCxnSpPr>
          <p:cNvPr id="7" name="Straight Arrow Connector 6"/>
          <p:cNvCxnSpPr/>
          <p:nvPr/>
        </p:nvCxnSpPr>
        <p:spPr>
          <a:xfrm rot="16200000" flipH="1">
            <a:off x="6781800" y="3276600"/>
            <a:ext cx="533400" cy="5334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477000" y="4495800"/>
            <a:ext cx="457200" cy="3048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10800000">
            <a:off x="7696198" y="4495800"/>
            <a:ext cx="381000" cy="304800"/>
          </a:xfrm>
          <a:prstGeom prst="straightConnector1">
            <a:avLst/>
          </a:prstGeom>
          <a:ln>
            <a:solidFill>
              <a:schemeClr val="accent1">
                <a:alpha val="51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08794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91.jpg"/>
          <p:cNvPicPr>
            <a:picLocks noGrp="1" noChangeAspect="1"/>
          </p:cNvPicPr>
          <p:nvPr>
            <p:ph type="pic" idx="1"/>
          </p:nvPr>
        </p:nvPicPr>
        <p:blipFill>
          <a:blip r:embed="rId2"/>
          <a:srcRect t="24747" b="24747"/>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Remove the sensors from their sockets</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74</a:t>
            </a:fld>
            <a:endParaRPr lang="en-US"/>
          </a:p>
        </p:txBody>
      </p:sp>
    </p:spTree>
    <p:extLst>
      <p:ext uri="{BB962C8B-B14F-4D97-AF65-F5344CB8AC3E}">
        <p14:creationId xmlns:p14="http://schemas.microsoft.com/office/powerpoint/2010/main" val="3173018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top1 copy.jpg"/>
          <p:cNvPicPr>
            <a:picLocks noGrp="1" noChangeAspect="1"/>
          </p:cNvPicPr>
          <p:nvPr>
            <p:ph type="pic" idx="1"/>
          </p:nvPr>
        </p:nvPicPr>
        <p:blipFill>
          <a:blip r:embed="rId2"/>
          <a:srcRect t="25016" b="25016"/>
          <a:stretch>
            <a:fillRect/>
          </a:stretch>
        </p:blipFill>
        <p:spPr/>
      </p:pic>
      <p:sp>
        <p:nvSpPr>
          <p:cNvPr id="6" name="Text Placeholder 5"/>
          <p:cNvSpPr>
            <a:spLocks noGrp="1"/>
          </p:cNvSpPr>
          <p:nvPr>
            <p:ph type="body" sz="half" idx="2"/>
          </p:nvPr>
        </p:nvSpPr>
        <p:spPr/>
        <p:txBody>
          <a:bodyPr/>
          <a:lstStyle/>
          <a:p>
            <a:pPr>
              <a:buFont typeface="Arial"/>
              <a:buChar char="•"/>
            </a:pPr>
            <a:r>
              <a:rPr lang="en-US" dirty="0" smtClean="0"/>
              <a:t>Unscrew the 4 screws in the top of the unit</a:t>
            </a:r>
            <a:endParaRPr lang="en-US" dirty="0"/>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10184098-EA8A-9841-B3A4-2F7039987071}" type="slidenum">
              <a:rPr lang="en-US" smtClean="0"/>
              <a:pPr/>
              <a:t>75</a:t>
            </a:fld>
            <a:endParaRPr lang="en-US"/>
          </a:p>
        </p:txBody>
      </p:sp>
    </p:spTree>
    <p:extLst>
      <p:ext uri="{BB962C8B-B14F-4D97-AF65-F5344CB8AC3E}">
        <p14:creationId xmlns:p14="http://schemas.microsoft.com/office/powerpoint/2010/main" val="33368203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top2 copy.jpg"/>
          <p:cNvPicPr>
            <a:picLocks noGrp="1" noChangeAspect="1"/>
          </p:cNvPicPr>
          <p:nvPr>
            <p:ph type="pic" idx="1"/>
          </p:nvPr>
        </p:nvPicPr>
        <p:blipFill>
          <a:blip r:embed="rId2"/>
          <a:srcRect t="25016" b="25016"/>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Take off the top cover by pulling straight up</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76</a:t>
            </a:fld>
            <a:endParaRPr lang="en-US"/>
          </a:p>
        </p:txBody>
      </p:sp>
    </p:spTree>
    <p:extLst>
      <p:ext uri="{BB962C8B-B14F-4D97-AF65-F5344CB8AC3E}">
        <p14:creationId xmlns:p14="http://schemas.microsoft.com/office/powerpoint/2010/main" val="9089670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4" name="Text Placeholder 3"/>
          <p:cNvSpPr>
            <a:spLocks noGrp="1"/>
          </p:cNvSpPr>
          <p:nvPr>
            <p:ph type="subTitle" idx="1"/>
          </p:nvPr>
        </p:nvSpPr>
        <p:spPr/>
        <p:txBody>
          <a:bodyPr/>
          <a:lstStyle/>
          <a:p>
            <a:pPr>
              <a:buFont typeface="Arial"/>
              <a:buChar char="•"/>
            </a:pPr>
            <a:r>
              <a:rPr lang="en-US" dirty="0" smtClean="0"/>
              <a:t>Once the top is off the unit, gently pull the board out of the top of the unit</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pic>
        <p:nvPicPr>
          <p:cNvPr id="5" name="Picture Placeholder 4" descr="Gas Tracer insert board3.jpg"/>
          <p:cNvPicPr>
            <a:picLocks noGrp="1" noChangeAspect="1"/>
          </p:cNvPicPr>
          <p:nvPr>
            <p:ph type="pic" sz="quarter" idx="13"/>
          </p:nvPr>
        </p:nvPicPr>
        <p:blipFill>
          <a:blip r:embed="rId2"/>
          <a:srcRect l="4265" r="4265"/>
          <a:stretch>
            <a:fillRect/>
          </a:stretch>
        </p:blipFill>
        <p:spPr/>
      </p:pic>
      <p:pic>
        <p:nvPicPr>
          <p:cNvPr id="10" name="Picture Placeholder 9" descr="Gas Tracer insert board2.jpg"/>
          <p:cNvPicPr>
            <a:picLocks noGrp="1" noChangeAspect="1"/>
          </p:cNvPicPr>
          <p:nvPr>
            <p:ph type="pic" sz="quarter" idx="14"/>
          </p:nvPr>
        </p:nvPicPr>
        <p:blipFill>
          <a:blip r:embed="rId3"/>
          <a:srcRect l="4265" r="4265"/>
          <a:stretch>
            <a:fillRect/>
          </a:stretch>
        </p:blipFill>
        <p:spPr/>
      </p:pic>
      <p:cxnSp>
        <p:nvCxnSpPr>
          <p:cNvPr id="7" name="Straight Arrow Connector 6"/>
          <p:cNvCxnSpPr/>
          <p:nvPr/>
        </p:nvCxnSpPr>
        <p:spPr>
          <a:xfrm flipV="1">
            <a:off x="3352800" y="2514600"/>
            <a:ext cx="10668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359864" y="2329934"/>
            <a:ext cx="554020" cy="369332"/>
          </a:xfrm>
          <a:prstGeom prst="rect">
            <a:avLst/>
          </a:prstGeom>
          <a:noFill/>
        </p:spPr>
        <p:txBody>
          <a:bodyPr wrap="none" rtlCol="0">
            <a:spAutoFit/>
          </a:bodyPr>
          <a:lstStyle/>
          <a:p>
            <a:r>
              <a:rPr lang="en-US" dirty="0" smtClean="0"/>
              <a:t>Pull</a:t>
            </a:r>
            <a:endParaRPr lang="en-US" dirty="0"/>
          </a:p>
        </p:txBody>
      </p:sp>
    </p:spTree>
    <p:extLst>
      <p:ext uri="{BB962C8B-B14F-4D97-AF65-F5344CB8AC3E}">
        <p14:creationId xmlns:p14="http://schemas.microsoft.com/office/powerpoint/2010/main" val="888136749"/>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Gas Tracer insert board1.jpg"/>
          <p:cNvPicPr>
            <a:picLocks noGrp="1" noChangeAspect="1"/>
          </p:cNvPicPr>
          <p:nvPr>
            <p:ph type="pic" idx="1"/>
          </p:nvPr>
        </p:nvPicPr>
        <p:blipFill>
          <a:blip r:embed="rId2"/>
          <a:srcRect l="4417" r="4417"/>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The board should slide out easily</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78</a:t>
            </a:fld>
            <a:endParaRPr lang="en-US"/>
          </a:p>
        </p:txBody>
      </p:sp>
    </p:spTree>
    <p:extLst>
      <p:ext uri="{BB962C8B-B14F-4D97-AF65-F5344CB8AC3E}">
        <p14:creationId xmlns:p14="http://schemas.microsoft.com/office/powerpoint/2010/main" val="11164442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7" name="Picture Placeholder 6" descr="IMG_3741.jpg"/>
          <p:cNvPicPr>
            <a:picLocks noGrp="1" noChangeAspect="1"/>
          </p:cNvPicPr>
          <p:nvPr>
            <p:ph type="pic" idx="1"/>
          </p:nvPr>
        </p:nvPicPr>
        <p:blipFill>
          <a:blip r:embed="rId2"/>
          <a:srcRect l="-5604" r="-5604"/>
          <a:stretch>
            <a:fillRect/>
          </a:stretch>
        </p:blipFill>
        <p:spPr>
          <a:xfrm>
            <a:off x="5257800" y="2039112"/>
            <a:ext cx="3427413" cy="4206240"/>
          </a:xfrm>
        </p:spPr>
      </p:pic>
      <p:sp>
        <p:nvSpPr>
          <p:cNvPr id="4" name="Text Placeholder 3"/>
          <p:cNvSpPr>
            <a:spLocks noGrp="1"/>
          </p:cNvSpPr>
          <p:nvPr>
            <p:ph type="body" sz="half" idx="2"/>
          </p:nvPr>
        </p:nvSpPr>
        <p:spPr/>
        <p:txBody>
          <a:bodyPr/>
          <a:lstStyle/>
          <a:p>
            <a:pPr>
              <a:buFont typeface="Arial"/>
              <a:buChar char="•"/>
            </a:pPr>
            <a:r>
              <a:rPr lang="en-US" dirty="0" smtClean="0"/>
              <a:t>Unscrew the 2 screws holding in the bottom of the LCD screen</a:t>
            </a:r>
          </a:p>
          <a:p>
            <a:pPr>
              <a:buFont typeface="Arial"/>
              <a:buChar char="•"/>
            </a:pPr>
            <a:r>
              <a:rPr lang="en-US" dirty="0" smtClean="0"/>
              <a:t>Next locate the two tabs on the side of the board, underneath the sensor board</a:t>
            </a:r>
          </a:p>
          <a:p>
            <a:pPr>
              <a:buFont typeface="Arial"/>
              <a:buChar char="•"/>
            </a:pPr>
            <a:r>
              <a:rPr lang="en-US" dirty="0" smtClean="0"/>
              <a:t>Use a flat head screw driver to gently pry the tabs off the main board</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5" name="Slide Number Placeholder 4"/>
          <p:cNvSpPr>
            <a:spLocks noGrp="1"/>
          </p:cNvSpPr>
          <p:nvPr>
            <p:ph type="sldNum" sz="quarter" idx="12"/>
          </p:nvPr>
        </p:nvSpPr>
        <p:spPr/>
        <p:txBody>
          <a:bodyPr/>
          <a:lstStyle/>
          <a:p>
            <a:fld id="{10184098-EA8A-9841-B3A4-2F7039987071}" type="slidenum">
              <a:rPr lang="en-US" smtClean="0"/>
              <a:pPr/>
              <a:t>79</a:t>
            </a:fld>
            <a:endParaRPr lang="en-US"/>
          </a:p>
        </p:txBody>
      </p:sp>
      <p:cxnSp>
        <p:nvCxnSpPr>
          <p:cNvPr id="10" name="Straight Arrow Connector 9"/>
          <p:cNvCxnSpPr/>
          <p:nvPr/>
        </p:nvCxnSpPr>
        <p:spPr>
          <a:xfrm rot="5400000" flipH="1" flipV="1">
            <a:off x="6019800" y="4648200"/>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V="1">
            <a:off x="7620000" y="4648200"/>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0" y="4966900"/>
            <a:ext cx="634459" cy="276999"/>
          </a:xfrm>
          <a:prstGeom prst="rect">
            <a:avLst/>
          </a:prstGeom>
          <a:noFill/>
        </p:spPr>
        <p:txBody>
          <a:bodyPr wrap="none" rtlCol="0">
            <a:spAutoFit/>
          </a:bodyPr>
          <a:lstStyle/>
          <a:p>
            <a:r>
              <a:rPr lang="en-US" sz="1200" dirty="0" smtClean="0"/>
              <a:t>Screw</a:t>
            </a:r>
            <a:endParaRPr lang="en-US" sz="1200" dirty="0"/>
          </a:p>
        </p:txBody>
      </p:sp>
      <p:sp>
        <p:nvSpPr>
          <p:cNvPr id="21" name="TextBox 20"/>
          <p:cNvSpPr txBox="1"/>
          <p:nvPr/>
        </p:nvSpPr>
        <p:spPr>
          <a:xfrm>
            <a:off x="7924800" y="4966900"/>
            <a:ext cx="634459" cy="276999"/>
          </a:xfrm>
          <a:prstGeom prst="rect">
            <a:avLst/>
          </a:prstGeom>
          <a:noFill/>
        </p:spPr>
        <p:txBody>
          <a:bodyPr wrap="none" rtlCol="0">
            <a:spAutoFit/>
          </a:bodyPr>
          <a:lstStyle/>
          <a:p>
            <a:r>
              <a:rPr lang="en-US" sz="1200" dirty="0" smtClean="0"/>
              <a:t>Screw</a:t>
            </a:r>
            <a:endParaRPr lang="en-US" sz="1200" dirty="0"/>
          </a:p>
        </p:txBody>
      </p:sp>
      <p:cxnSp>
        <p:nvCxnSpPr>
          <p:cNvPr id="11" name="Straight Arrow Connector 10"/>
          <p:cNvCxnSpPr/>
          <p:nvPr/>
        </p:nvCxnSpPr>
        <p:spPr>
          <a:xfrm>
            <a:off x="5715000" y="3352800"/>
            <a:ext cx="6096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10800000" flipV="1">
            <a:off x="7772400" y="3352800"/>
            <a:ext cx="3048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58973" y="3075801"/>
            <a:ext cx="512054" cy="276999"/>
          </a:xfrm>
          <a:prstGeom prst="rect">
            <a:avLst/>
          </a:prstGeom>
          <a:noFill/>
        </p:spPr>
        <p:txBody>
          <a:bodyPr wrap="none" rtlCol="0">
            <a:spAutoFit/>
          </a:bodyPr>
          <a:lstStyle/>
          <a:p>
            <a:r>
              <a:rPr lang="en-US" sz="1200" dirty="0" smtClean="0"/>
              <a:t>Tabs</a:t>
            </a:r>
            <a:endParaRPr lang="en-US" sz="1200" dirty="0"/>
          </a:p>
        </p:txBody>
      </p:sp>
      <p:sp>
        <p:nvSpPr>
          <p:cNvPr id="18" name="TextBox 17"/>
          <p:cNvSpPr txBox="1"/>
          <p:nvPr/>
        </p:nvSpPr>
        <p:spPr>
          <a:xfrm>
            <a:off x="7924800" y="3075801"/>
            <a:ext cx="512054" cy="276999"/>
          </a:xfrm>
          <a:prstGeom prst="rect">
            <a:avLst/>
          </a:prstGeom>
          <a:noFill/>
        </p:spPr>
        <p:txBody>
          <a:bodyPr wrap="none" rtlCol="0">
            <a:spAutoFit/>
          </a:bodyPr>
          <a:lstStyle/>
          <a:p>
            <a:r>
              <a:rPr lang="en-US" sz="1200" dirty="0" smtClean="0"/>
              <a:t>Tabs</a:t>
            </a:r>
            <a:endParaRPr lang="en-US" sz="1200" dirty="0"/>
          </a:p>
        </p:txBody>
      </p:sp>
    </p:spTree>
    <p:extLst>
      <p:ext uri="{BB962C8B-B14F-4D97-AF65-F5344CB8AC3E}">
        <p14:creationId xmlns:p14="http://schemas.microsoft.com/office/powerpoint/2010/main" val="121660561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LCD Screen</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22.jpg"/>
          <p:cNvPicPr>
            <a:picLocks noGrp="1" noChangeAspect="1"/>
          </p:cNvPicPr>
          <p:nvPr>
            <p:ph type="pic" idx="1"/>
          </p:nvPr>
        </p:nvPicPr>
        <p:blipFill>
          <a:blip r:embed="rId2"/>
          <a:srcRect t="-4071" b="-4071"/>
          <a:stretch>
            <a:fillRect/>
          </a:stretch>
        </p:blipFill>
        <p:spPr>
          <a:xfrm>
            <a:off x="5486400" y="2039112"/>
            <a:ext cx="3427413" cy="4206240"/>
          </a:xfrm>
        </p:spPr>
      </p:pic>
      <p:sp>
        <p:nvSpPr>
          <p:cNvPr id="4" name="Text Placeholder 3"/>
          <p:cNvSpPr>
            <a:spLocks noGrp="1"/>
          </p:cNvSpPr>
          <p:nvPr>
            <p:ph type="body" sz="half" idx="2"/>
          </p:nvPr>
        </p:nvSpPr>
        <p:spPr/>
        <p:txBody>
          <a:bodyPr/>
          <a:lstStyle/>
          <a:p>
            <a:pPr>
              <a:buFont typeface="Arial"/>
              <a:buChar char="•"/>
            </a:pPr>
            <a:r>
              <a:rPr lang="en-US" dirty="0" smtClean="0"/>
              <a:t>The next step is to remove the ribbon cable and install the new LCD</a:t>
            </a:r>
          </a:p>
          <a:p>
            <a:pPr>
              <a:buFont typeface="Arial"/>
              <a:buChar char="•"/>
            </a:pPr>
            <a:r>
              <a:rPr lang="en-US" dirty="0" smtClean="0"/>
              <a:t>Assemble in the reverse order</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80</a:t>
            </a:fld>
            <a:endParaRPr lang="en-US"/>
          </a:p>
        </p:txBody>
      </p:sp>
      <p:sp>
        <p:nvSpPr>
          <p:cNvPr id="7" name="Curved Up Arrow 6"/>
          <p:cNvSpPr/>
          <p:nvPr/>
        </p:nvSpPr>
        <p:spPr>
          <a:xfrm>
            <a:off x="7429500" y="3733800"/>
            <a:ext cx="381000" cy="304800"/>
          </a:xfrm>
          <a:prstGeom prst="curvedUpArrow">
            <a:avLst/>
          </a:prstGeom>
          <a:solidFill>
            <a:schemeClr val="tx1">
              <a:lumMod val="95000"/>
              <a:lumOff val="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5638800" y="4800600"/>
            <a:ext cx="1447800" cy="1323439"/>
          </a:xfrm>
          <a:prstGeom prst="rect">
            <a:avLst/>
          </a:prstGeom>
          <a:noFill/>
        </p:spPr>
        <p:txBody>
          <a:bodyPr wrap="square" rtlCol="0">
            <a:spAutoFit/>
          </a:bodyPr>
          <a:lstStyle/>
          <a:p>
            <a:r>
              <a:rPr lang="en-US" sz="1600" b="1" dirty="0" smtClean="0">
                <a:solidFill>
                  <a:schemeClr val="tx2">
                    <a:lumMod val="90000"/>
                    <a:lumOff val="10000"/>
                  </a:schemeClr>
                </a:solidFill>
              </a:rPr>
              <a:t>Slide Latch up to release ribbon cable pins</a:t>
            </a:r>
            <a:endParaRPr lang="en-US" sz="1600" b="1" dirty="0">
              <a:solidFill>
                <a:schemeClr val="tx2">
                  <a:lumMod val="90000"/>
                  <a:lumOff val="10000"/>
                </a:schemeClr>
              </a:solidFill>
            </a:endParaRPr>
          </a:p>
        </p:txBody>
      </p:sp>
      <p:cxnSp>
        <p:nvCxnSpPr>
          <p:cNvPr id="10" name="Straight Connector 9"/>
          <p:cNvCxnSpPr/>
          <p:nvPr/>
        </p:nvCxnSpPr>
        <p:spPr>
          <a:xfrm rot="5400000" flipH="1" flipV="1">
            <a:off x="6591300" y="4229100"/>
            <a:ext cx="1143000" cy="762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9299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 Board</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75.jpg"/>
          <p:cNvPicPr>
            <a:picLocks noGrp="1" noChangeAspect="1"/>
          </p:cNvPicPr>
          <p:nvPr>
            <p:ph type="pic" idx="1"/>
          </p:nvPr>
        </p:nvPicPr>
        <p:blipFill>
          <a:blip r:embed="rId2"/>
          <a:srcRect t="23310" b="23310"/>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Unscrew the 3 screws holding in the Sensor board</a:t>
            </a:r>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81</a:t>
            </a:fld>
            <a:endParaRPr lang="en-US"/>
          </a:p>
        </p:txBody>
      </p:sp>
      <p:cxnSp>
        <p:nvCxnSpPr>
          <p:cNvPr id="7" name="Straight Arrow Connector 6"/>
          <p:cNvCxnSpPr/>
          <p:nvPr/>
        </p:nvCxnSpPr>
        <p:spPr>
          <a:xfrm flipV="1">
            <a:off x="5943600" y="3429000"/>
            <a:ext cx="5334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0800000" flipV="1">
            <a:off x="7772400" y="2514600"/>
            <a:ext cx="5334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5845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Replacing the Sensor Board</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pic>
        <p:nvPicPr>
          <p:cNvPr id="5" name="Picture Placeholder 4" descr="IMG_3773.jpg"/>
          <p:cNvPicPr>
            <a:picLocks noGrp="1" noChangeAspect="1"/>
          </p:cNvPicPr>
          <p:nvPr>
            <p:ph type="pic" idx="1"/>
          </p:nvPr>
        </p:nvPicPr>
        <p:blipFill>
          <a:blip r:embed="rId2"/>
          <a:srcRect t="17949" b="17949"/>
          <a:stretch>
            <a:fillRect/>
          </a:stretch>
        </p:blipFill>
        <p:spPr/>
      </p:pic>
      <p:sp>
        <p:nvSpPr>
          <p:cNvPr id="4" name="Text Placeholder 3"/>
          <p:cNvSpPr>
            <a:spLocks noGrp="1"/>
          </p:cNvSpPr>
          <p:nvPr>
            <p:ph type="body" sz="half" idx="2"/>
          </p:nvPr>
        </p:nvSpPr>
        <p:spPr/>
        <p:txBody>
          <a:bodyPr/>
          <a:lstStyle/>
          <a:p>
            <a:pPr>
              <a:buFont typeface="Arial"/>
              <a:buChar char="•"/>
            </a:pPr>
            <a:r>
              <a:rPr lang="en-US" dirty="0" smtClean="0"/>
              <a:t>The next step is to remove the sensor board and install new one</a:t>
            </a:r>
          </a:p>
          <a:p>
            <a:pPr>
              <a:buFont typeface="Arial"/>
              <a:buChar char="•"/>
            </a:pPr>
            <a:r>
              <a:rPr lang="en-US" dirty="0" smtClean="0"/>
              <a:t>Assemble in the reverse order</a:t>
            </a:r>
          </a:p>
          <a:p>
            <a:endParaRPr lang="en-US" dirty="0"/>
          </a:p>
        </p:txBody>
      </p:sp>
      <p:sp>
        <p:nvSpPr>
          <p:cNvPr id="3" name="Footer Placeholder 2"/>
          <p:cNvSpPr>
            <a:spLocks noGrp="1"/>
          </p:cNvSpPr>
          <p:nvPr>
            <p:ph type="ftr" sz="quarter" idx="11"/>
          </p:nvPr>
        </p:nvSpPr>
        <p:spPr/>
        <p:txBody>
          <a:bodyPr/>
          <a:lstStyle/>
          <a:p>
            <a:r>
              <a:rPr lang="en-US" smtClean="0"/>
              <a:t>www.rkiinstruments.com</a:t>
            </a:r>
            <a:endParaRPr lang="en-US"/>
          </a:p>
        </p:txBody>
      </p:sp>
      <p:sp>
        <p:nvSpPr>
          <p:cNvPr id="6" name="Slide Number Placeholder 5"/>
          <p:cNvSpPr>
            <a:spLocks noGrp="1"/>
          </p:cNvSpPr>
          <p:nvPr>
            <p:ph type="sldNum" sz="quarter" idx="12"/>
          </p:nvPr>
        </p:nvSpPr>
        <p:spPr/>
        <p:txBody>
          <a:bodyPr/>
          <a:lstStyle/>
          <a:p>
            <a:fld id="{10184098-EA8A-9841-B3A4-2F7039987071}" type="slidenum">
              <a:rPr lang="en-US" smtClean="0"/>
              <a:pPr/>
              <a:t>82</a:t>
            </a:fld>
            <a:endParaRPr lang="en-US"/>
          </a:p>
        </p:txBody>
      </p:sp>
    </p:spTree>
    <p:extLst>
      <p:ext uri="{BB962C8B-B14F-4D97-AF65-F5344CB8AC3E}">
        <p14:creationId xmlns:p14="http://schemas.microsoft.com/office/powerpoint/2010/main" val="92405214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Questions?</a:t>
            </a:r>
            <a:endParaRPr lang="en-US"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6" name="Text Placeholder 5"/>
          <p:cNvSpPr>
            <a:spLocks noGrp="1"/>
          </p:cNvSpPr>
          <p:nvPr>
            <p:ph type="body" idx="1"/>
          </p:nvPr>
        </p:nvSpPr>
        <p:spPr/>
        <p:txBody>
          <a:bodyPr/>
          <a:lstStyle/>
          <a:p>
            <a:endParaRPr lang="en-US"/>
          </a:p>
        </p:txBody>
      </p:sp>
      <p:sp>
        <p:nvSpPr>
          <p:cNvPr id="2" name="Footer Placeholder 1"/>
          <p:cNvSpPr>
            <a:spLocks noGrp="1"/>
          </p:cNvSpPr>
          <p:nvPr>
            <p:ph type="ftr" sz="quarter" idx="11"/>
          </p:nvPr>
        </p:nvSpPr>
        <p:spPr/>
        <p:txBody>
          <a:bodyPr/>
          <a:lstStyle/>
          <a:p>
            <a:r>
              <a:rPr lang="en-US" smtClean="0"/>
              <a:t>www.rkiinstruments.com</a:t>
            </a:r>
            <a:endParaRPr lang="en-US"/>
          </a:p>
        </p:txBody>
      </p:sp>
      <p:sp>
        <p:nvSpPr>
          <p:cNvPr id="3" name="Slide Number Placeholder 2"/>
          <p:cNvSpPr>
            <a:spLocks noGrp="1"/>
          </p:cNvSpPr>
          <p:nvPr>
            <p:ph type="sldNum" sz="quarter" idx="12"/>
          </p:nvPr>
        </p:nvSpPr>
        <p:spPr/>
        <p:txBody>
          <a:bodyPr/>
          <a:lstStyle/>
          <a:p>
            <a:fld id="{09D441ED-22D9-48D6-AD92-DEFB122789E0}" type="slidenum">
              <a:rPr lang="en-US" smtClean="0"/>
              <a:pPr/>
              <a:t>83</a:t>
            </a:fld>
            <a:endParaRPr lang="en-US"/>
          </a:p>
        </p:txBody>
      </p:sp>
    </p:spTree>
    <p:extLst>
      <p:ext uri="{BB962C8B-B14F-4D97-AF65-F5344CB8AC3E}">
        <p14:creationId xmlns:p14="http://schemas.microsoft.com/office/powerpoint/2010/main" val="9887609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Standard RKI Powerpoint Theme.thmx</Template>
  <TotalTime>3417</TotalTime>
  <Words>7074</Words>
  <Application>Microsoft Macintosh PowerPoint</Application>
  <PresentationFormat>On-screen Show (4:3)</PresentationFormat>
  <Paragraphs>672</Paragraphs>
  <Slides>83</Slides>
  <Notes>0</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Standard Powerpoint</vt:lpstr>
      <vt:lpstr>GX-2012 &amp; Gas Tracer Models</vt:lpstr>
      <vt:lpstr>GX-2012</vt:lpstr>
      <vt:lpstr>GX-2012 Features</vt:lpstr>
      <vt:lpstr>PowerPoint Presentation</vt:lpstr>
      <vt:lpstr>Gas Tracer Features</vt:lpstr>
      <vt:lpstr>PowerPoint Presentation</vt:lpstr>
      <vt:lpstr>Turning On the Unit, Normal Mode</vt:lpstr>
      <vt:lpstr>Turning On the Unit, Normal Mode</vt:lpstr>
      <vt:lpstr>Turning On the Unit, Normal Mode</vt:lpstr>
      <vt:lpstr>Turning On the Unit, Normal Mode</vt:lpstr>
      <vt:lpstr>Turning On the Unit, Normal Mode</vt:lpstr>
      <vt:lpstr>Turning On the Unit, Normal Mode</vt:lpstr>
      <vt:lpstr>Turning On the Unit, Normal Mode</vt:lpstr>
      <vt:lpstr>Turning On the Unit, Normal Mode</vt:lpstr>
      <vt:lpstr>Turning On the Unit, Normal Mode</vt:lpstr>
      <vt:lpstr>Turning On the GX-2012 in Normal Mode With All Modes Active</vt:lpstr>
      <vt:lpstr>Performing a Fresh Air Adjustment</vt:lpstr>
      <vt:lpstr>Display Mode</vt:lpstr>
      <vt:lpstr>Display Mode</vt:lpstr>
      <vt:lpstr>Display Mode</vt:lpstr>
      <vt:lpstr>Display Mode</vt:lpstr>
      <vt:lpstr>Display Mode</vt:lpstr>
      <vt:lpstr>Snap Logging</vt:lpstr>
      <vt:lpstr>Snap Logging</vt:lpstr>
      <vt:lpstr>Display Mode</vt:lpstr>
      <vt:lpstr>Alarm Types and Indications</vt:lpstr>
      <vt:lpstr>Alarm Types and Indications</vt:lpstr>
      <vt:lpstr>GX-2012</vt:lpstr>
      <vt:lpstr>Using Maintenance Mode</vt:lpstr>
      <vt:lpstr>Maintenance Mode</vt:lpstr>
      <vt:lpstr>MAINTENANCE MODE</vt:lpstr>
      <vt:lpstr>MAINTENANCE MODE</vt:lpstr>
      <vt:lpstr>MAINTENANCE MODE</vt:lpstr>
      <vt:lpstr>Maintenance Mode</vt:lpstr>
      <vt:lpstr>MAINTENANCE MODE</vt:lpstr>
      <vt:lpstr>MAINTENANCE MODE</vt:lpstr>
      <vt:lpstr>Setting the Flow Adjustment</vt:lpstr>
      <vt:lpstr>Setting the Flow Adjustment</vt:lpstr>
      <vt:lpstr>Maintenance Mode</vt:lpstr>
      <vt:lpstr>Using Factory Mode</vt:lpstr>
      <vt:lpstr>Using Factory Mode</vt:lpstr>
      <vt:lpstr>Factory Mode</vt:lpstr>
      <vt:lpstr>Factory Mode</vt:lpstr>
      <vt:lpstr>Factory Mode</vt:lpstr>
      <vt:lpstr>GX-2012 &amp; Gas Tracer</vt:lpstr>
      <vt:lpstr>Bump Testing</vt:lpstr>
      <vt:lpstr>Bump Testing</vt:lpstr>
      <vt:lpstr>Bump Testing</vt:lpstr>
      <vt:lpstr>Calibration Procedures</vt:lpstr>
      <vt:lpstr>Auto Calibration Mode</vt:lpstr>
      <vt:lpstr>Auto Calibration Mode</vt:lpstr>
      <vt:lpstr>Auto Calibration Mode</vt:lpstr>
      <vt:lpstr>Auto Calibration Mode</vt:lpstr>
      <vt:lpstr>Auto Calibration Mode</vt:lpstr>
      <vt:lpstr>Auto Calibration Mode</vt:lpstr>
      <vt:lpstr>Single Calibration Mode</vt:lpstr>
      <vt:lpstr>GX-2012</vt:lpstr>
      <vt:lpstr>Replacing the Inlet Filters</vt:lpstr>
      <vt:lpstr>Replacing the Batteries</vt:lpstr>
      <vt:lpstr>Replacing the Batteries</vt:lpstr>
      <vt:lpstr>Replacing the Sensors</vt:lpstr>
      <vt:lpstr>Replacing the Scrubber Filters</vt:lpstr>
      <vt:lpstr>Replacing the Scrubber Filters</vt:lpstr>
      <vt:lpstr>Replacing the Sensors</vt:lpstr>
      <vt:lpstr>Replacing the Sensors</vt:lpstr>
      <vt:lpstr>Replacing the Sensors</vt:lpstr>
      <vt:lpstr>Replacing the Sensors</vt:lpstr>
      <vt:lpstr>Replacing the Sensors</vt:lpstr>
      <vt:lpstr>Replacing the Pump</vt:lpstr>
      <vt:lpstr>Replacing the Pump</vt:lpstr>
      <vt:lpstr>Replacing the Pump</vt:lpstr>
      <vt:lpstr>Replacing the Pump</vt:lpstr>
      <vt:lpstr>Replacing the LCD Screen</vt:lpstr>
      <vt:lpstr>Replacing the LCD Screen</vt:lpstr>
      <vt:lpstr>Replacing the LCD Screen</vt:lpstr>
      <vt:lpstr>Replacing the LCD Screen</vt:lpstr>
      <vt:lpstr>Replacing the LCD Screen</vt:lpstr>
      <vt:lpstr>Replacing the LCD Screen</vt:lpstr>
      <vt:lpstr>Replacing the LCD Screen</vt:lpstr>
      <vt:lpstr>Replacing the LCD Screen</vt:lpstr>
      <vt:lpstr>Replacing the Sensor Board</vt:lpstr>
      <vt:lpstr>Replacing the Sensor Board</vt:lpstr>
      <vt:lpstr>Questions?</vt:lpstr>
    </vt:vector>
  </TitlesOfParts>
  <Company>RKI Instruments,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GX-2012</dc:title>
  <dc:creator>Katie Nava</dc:creator>
  <cp:lastModifiedBy>Rainier Navidad</cp:lastModifiedBy>
  <cp:revision>159</cp:revision>
  <dcterms:created xsi:type="dcterms:W3CDTF">2012-02-22T05:32:38Z</dcterms:created>
  <dcterms:modified xsi:type="dcterms:W3CDTF">2016-08-15T22:53:54Z</dcterms:modified>
</cp:coreProperties>
</file>