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4"/>
  </p:notesMasterIdLst>
  <p:sldIdLst>
    <p:sldId id="411" r:id="rId2"/>
    <p:sldId id="300" r:id="rId3"/>
    <p:sldId id="412" r:id="rId4"/>
    <p:sldId id="395" r:id="rId5"/>
    <p:sldId id="396" r:id="rId6"/>
    <p:sldId id="397" r:id="rId7"/>
    <p:sldId id="398" r:id="rId8"/>
    <p:sldId id="399" r:id="rId9"/>
    <p:sldId id="406" r:id="rId10"/>
    <p:sldId id="400" r:id="rId11"/>
    <p:sldId id="401" r:id="rId12"/>
    <p:sldId id="402" r:id="rId13"/>
    <p:sldId id="403" r:id="rId14"/>
    <p:sldId id="404" r:id="rId15"/>
    <p:sldId id="405" r:id="rId16"/>
    <p:sldId id="407" r:id="rId17"/>
    <p:sldId id="409" r:id="rId18"/>
    <p:sldId id="410" r:id="rId19"/>
    <p:sldId id="413" r:id="rId20"/>
    <p:sldId id="414" r:id="rId21"/>
    <p:sldId id="415" r:id="rId22"/>
    <p:sldId id="416" r:id="rId23"/>
    <p:sldId id="417" r:id="rId24"/>
    <p:sldId id="418" r:id="rId25"/>
    <p:sldId id="419" r:id="rId26"/>
    <p:sldId id="420" r:id="rId27"/>
    <p:sldId id="421" r:id="rId28"/>
    <p:sldId id="436" r:id="rId29"/>
    <p:sldId id="437" r:id="rId30"/>
    <p:sldId id="422" r:id="rId31"/>
    <p:sldId id="423" r:id="rId32"/>
    <p:sldId id="424" r:id="rId33"/>
    <p:sldId id="438" r:id="rId34"/>
    <p:sldId id="425" r:id="rId35"/>
    <p:sldId id="408" r:id="rId36"/>
    <p:sldId id="394" r:id="rId37"/>
    <p:sldId id="379" r:id="rId38"/>
    <p:sldId id="380" r:id="rId39"/>
    <p:sldId id="381" r:id="rId40"/>
    <p:sldId id="383" r:id="rId41"/>
    <p:sldId id="382" r:id="rId42"/>
    <p:sldId id="384" r:id="rId43"/>
    <p:sldId id="385" r:id="rId44"/>
    <p:sldId id="386" r:id="rId45"/>
    <p:sldId id="387" r:id="rId46"/>
    <p:sldId id="388" r:id="rId47"/>
    <p:sldId id="389" r:id="rId48"/>
    <p:sldId id="390" r:id="rId49"/>
    <p:sldId id="391" r:id="rId50"/>
    <p:sldId id="392" r:id="rId51"/>
    <p:sldId id="426" r:id="rId52"/>
    <p:sldId id="427" r:id="rId53"/>
    <p:sldId id="428" r:id="rId54"/>
    <p:sldId id="429" r:id="rId55"/>
    <p:sldId id="430" r:id="rId56"/>
    <p:sldId id="431" r:id="rId57"/>
    <p:sldId id="432" r:id="rId58"/>
    <p:sldId id="433" r:id="rId59"/>
    <p:sldId id="434" r:id="rId60"/>
    <p:sldId id="435" r:id="rId61"/>
    <p:sldId id="439" r:id="rId62"/>
    <p:sldId id="335" r:id="rId63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  <p15:guide id="3" orient="horz" pos="1072">
          <p15:clr>
            <a:srgbClr val="A4A3A4"/>
          </p15:clr>
        </p15:guide>
        <p15:guide id="4" pos="79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66"/>
    <a:srgbClr val="F50000"/>
    <a:srgbClr val="F8F8F8"/>
    <a:srgbClr val="EAEAEA"/>
    <a:srgbClr val="FF6600"/>
    <a:srgbClr val="A00000"/>
    <a:srgbClr val="C80000"/>
    <a:srgbClr val="FF99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2" autoAdjust="0"/>
    <p:restoredTop sz="94674" autoAdjust="0"/>
  </p:normalViewPr>
  <p:slideViewPr>
    <p:cSldViewPr>
      <p:cViewPr varScale="1">
        <p:scale>
          <a:sx n="119" d="100"/>
          <a:sy n="119" d="100"/>
        </p:scale>
        <p:origin x="2184" y="192"/>
      </p:cViewPr>
      <p:guideLst>
        <p:guide orient="horz" pos="2704"/>
        <p:guide pos="612"/>
        <p:guide orient="horz" pos="1072"/>
        <p:guide pos="7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00" d="100"/>
        <a:sy n="100" d="100"/>
      </p:scale>
      <p:origin x="0" y="10440"/>
    </p:cViewPr>
  </p:sorterViewPr>
  <p:notesViewPr>
    <p:cSldViewPr>
      <p:cViewPr varScale="1">
        <p:scale>
          <a:sx n="104" d="100"/>
          <a:sy n="104" d="100"/>
        </p:scale>
        <p:origin x="3280" y="2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6EFEF91A-C6C2-47C0-B71D-68DF066F66F5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F96F9799-61E0-41BA-87E4-ED51E465A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6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risks of potential cracked filter holder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195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risks of potential cracked filter holder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021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51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355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276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blockage risks due to soils,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626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explanation of buttons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016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locations for serial number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76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64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Risk of oxidation and/or coated connections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020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4439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description of battery options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889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risk of missing screws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4204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Explanation of Hose and Probe. Inspect for cut or damaged hose, cracked probe housing. </a:t>
            </a:r>
          </a:p>
          <a:p>
            <a:r>
              <a:rPr lang="en-US" dirty="0"/>
              <a:t>How to attach to each other and </a:t>
            </a:r>
            <a:r>
              <a:rPr lang="en-US"/>
              <a:t>to instrument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4104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337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428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60175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240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49859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56527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02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0302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820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8980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2468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0639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7233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7017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1391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8416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94379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6848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04249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9748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69546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56897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65428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2590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08717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0222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53208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24416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76628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4893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8134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2673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4066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31200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45356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12046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84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06983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00033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2042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039989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60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23756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61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92526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62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03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2020/11/11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49.jpg"/><Relationship Id="rId7" Type="http://schemas.openxmlformats.org/officeDocument/2006/relationships/image" Target="../media/image5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10" Type="http://schemas.openxmlformats.org/officeDocument/2006/relationships/image" Target="../media/image56.jpg"/><Relationship Id="rId4" Type="http://schemas.openxmlformats.org/officeDocument/2006/relationships/image" Target="../media/image50.jpg"/><Relationship Id="rId9" Type="http://schemas.openxmlformats.org/officeDocument/2006/relationships/image" Target="../media/image5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30B246-3E4A-3743-82D4-0A34BDDE71F1}"/>
              </a:ext>
            </a:extLst>
          </p:cNvPr>
          <p:cNvSpPr/>
          <p:nvPr/>
        </p:nvSpPr>
        <p:spPr>
          <a:xfrm>
            <a:off x="7524328" y="6093296"/>
            <a:ext cx="1619672" cy="7647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0" y="188640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GX-2012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Confined Space / Multi-Gas Monitor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endParaRPr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0308D1-87F6-6743-9D0C-ABE3331346D9}"/>
              </a:ext>
            </a:extLst>
          </p:cNvPr>
          <p:cNvSpPr/>
          <p:nvPr/>
        </p:nvSpPr>
        <p:spPr>
          <a:xfrm>
            <a:off x="0" y="5872930"/>
            <a:ext cx="1008112" cy="9850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8" descr="gx2012-glove.png">
            <a:extLst>
              <a:ext uri="{FF2B5EF4-FFF2-40B4-BE49-F238E27FC236}">
                <a16:creationId xmlns:a16="http://schemas.microsoft.com/office/drawing/2014/main" id="{D596DE91-2708-E14F-806E-41CBA2989E3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536" y="476200"/>
            <a:ext cx="3687763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6">
            <a:extLst>
              <a:ext uri="{FF2B5EF4-FFF2-40B4-BE49-F238E27FC236}">
                <a16:creationId xmlns:a16="http://schemas.microsoft.com/office/drawing/2014/main" id="{B3B021B2-91A7-094F-8301-A0E05C61E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323" y="3658827"/>
            <a:ext cx="32480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000" dirty="0">
                <a:latin typeface="Century Gothic" panose="020B0502020202020204" pitchFamily="34" charset="0"/>
              </a:rPr>
              <a:t>User Training</a:t>
            </a:r>
          </a:p>
        </p:txBody>
      </p:sp>
    </p:spTree>
    <p:extLst>
      <p:ext uri="{BB962C8B-B14F-4D97-AF65-F5344CB8AC3E}">
        <p14:creationId xmlns:p14="http://schemas.microsoft.com/office/powerpoint/2010/main" val="14522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GX2012 callouts.jpg">
            <a:extLst>
              <a:ext uri="{FF2B5EF4-FFF2-40B4-BE49-F238E27FC236}">
                <a16:creationId xmlns:a16="http://schemas.microsoft.com/office/drawing/2014/main" id="{6CECA547-5990-6A4C-AF2E-D62E6A6A02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6096" y="-157843"/>
            <a:ext cx="5802958" cy="704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DB1A8E00-68B4-E64C-8807-410BBB60E329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Overview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7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Inlet / Exhaust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431E07-7555-434B-9C4B-B522C362CE7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2799" y="1340768"/>
            <a:ext cx="3618402" cy="482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420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Filter Replacement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CB2CE3-9F23-AD4D-8B24-CEBD0551C15E}"/>
              </a:ext>
            </a:extLst>
          </p:cNvPr>
          <p:cNvCxnSpPr>
            <a:cxnSpLocks noChangeShapeType="1"/>
            <a:stCxn id="12" idx="1"/>
          </p:cNvCxnSpPr>
          <p:nvPr/>
        </p:nvCxnSpPr>
        <p:spPr bwMode="auto">
          <a:xfrm flipH="1">
            <a:off x="3995936" y="3793686"/>
            <a:ext cx="2664296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21">
            <a:extLst>
              <a:ext uri="{FF2B5EF4-FFF2-40B4-BE49-F238E27FC236}">
                <a16:creationId xmlns:a16="http://schemas.microsoft.com/office/drawing/2014/main" id="{CC43449B-6D26-BD41-A4FC-FC986CBAE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232" y="3609020"/>
            <a:ext cx="9717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Cotton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C2E817C-B35A-F946-A631-83040F2D925F}"/>
              </a:ext>
            </a:extLst>
          </p:cNvPr>
          <p:cNvCxnSpPr>
            <a:cxnSpLocks noChangeShapeType="1"/>
            <a:stCxn id="15" idx="1"/>
          </p:cNvCxnSpPr>
          <p:nvPr/>
        </p:nvCxnSpPr>
        <p:spPr bwMode="auto">
          <a:xfrm flipH="1">
            <a:off x="3995936" y="4670574"/>
            <a:ext cx="2726779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Box 21">
            <a:extLst>
              <a:ext uri="{FF2B5EF4-FFF2-40B4-BE49-F238E27FC236}">
                <a16:creationId xmlns:a16="http://schemas.microsoft.com/office/drawing/2014/main" id="{676AFA43-0A6E-AF47-86C6-34963E863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2715" y="4485908"/>
            <a:ext cx="22124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Hydrophobic Filter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A79D9BE-442F-DC43-869F-9C02E03501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5052" y="1202564"/>
            <a:ext cx="4241578" cy="5655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21">
            <a:extLst>
              <a:ext uri="{FF2B5EF4-FFF2-40B4-BE49-F238E27FC236}">
                <a16:creationId xmlns:a16="http://schemas.microsoft.com/office/drawing/2014/main" id="{2FD0D977-6B4C-FA4A-A9D3-508AA64C3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231" y="2276872"/>
            <a:ext cx="6543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Inlet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2789074-AAE4-F441-99EF-EAB97A1D266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355976" y="2469684"/>
            <a:ext cx="2304255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9608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Damaged LCD Display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B68973-6B87-F643-84DA-C440F308D9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1005" y="2204864"/>
            <a:ext cx="3461989" cy="3400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43DB38-6BC1-B74F-ABD2-F51F61CAF2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0" y="1052736"/>
            <a:ext cx="2189529" cy="4835768"/>
          </a:xfrm>
          <a:prstGeom prst="rect">
            <a:avLst/>
          </a:prstGeom>
        </p:spPr>
      </p:pic>
      <p:sp>
        <p:nvSpPr>
          <p:cNvPr id="2" name="Right Arrow 1">
            <a:extLst>
              <a:ext uri="{FF2B5EF4-FFF2-40B4-BE49-F238E27FC236}">
                <a16:creationId xmlns:a16="http://schemas.microsoft.com/office/drawing/2014/main" id="{54EEE6E7-DB86-E24A-B4F4-F088320388C8}"/>
              </a:ext>
            </a:extLst>
          </p:cNvPr>
          <p:cNvSpPr/>
          <p:nvPr/>
        </p:nvSpPr>
        <p:spPr>
          <a:xfrm rot="10800000">
            <a:off x="6588224" y="3409203"/>
            <a:ext cx="1442962" cy="99203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0C05A9D-AD53-CA48-84F5-91222DF5D5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11759" y="2408488"/>
            <a:ext cx="2988333" cy="8044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Box 21">
            <a:extLst>
              <a:ext uri="{FF2B5EF4-FFF2-40B4-BE49-F238E27FC236}">
                <a16:creationId xmlns:a16="http://schemas.microsoft.com/office/drawing/2014/main" id="{6F4B968A-8F62-3C41-A2AC-49F3A2329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414" y="6194023"/>
            <a:ext cx="52405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Replace the LCD display when it is damaged</a:t>
            </a: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A842D017-CF62-6B43-BEE3-B91A36FDD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742" y="2213010"/>
            <a:ext cx="22397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Missing characters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C860AECF-BD53-0647-BA8C-928D093FE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060" y="4369132"/>
            <a:ext cx="1124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Blotches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E0208E4-38B4-A448-BD44-E938A1AAF1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66677" y="4642518"/>
            <a:ext cx="1621147" cy="78920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54082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LED Alarms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9F2222-D657-3B43-B51F-F661C66D568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123" y="764704"/>
            <a:ext cx="2417754" cy="5339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9A3C91B-A826-5F43-8EFF-01D990200B4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860032" y="2555205"/>
            <a:ext cx="710506" cy="2667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26">
            <a:extLst>
              <a:ext uri="{FF2B5EF4-FFF2-40B4-BE49-F238E27FC236}">
                <a16:creationId xmlns:a16="http://schemas.microsoft.com/office/drawing/2014/main" id="{FA08268C-909A-9943-8146-17182558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9900" y="2352005"/>
            <a:ext cx="1812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Alarm Lamp 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FD12A24-F348-A54C-9EBD-F3B5F6E65DD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386138" y="4315742"/>
            <a:ext cx="465782" cy="6826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TextBox 34">
            <a:extLst>
              <a:ext uri="{FF2B5EF4-FFF2-40B4-BE49-F238E27FC236}">
                <a16:creationId xmlns:a16="http://schemas.microsoft.com/office/drawing/2014/main" id="{E5E03DED-9954-DB4E-B5A0-CED5FDDF9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998367"/>
            <a:ext cx="1812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>
                <a:latin typeface="Century Gothic" panose="020B0502020202020204" pitchFamily="34" charset="0"/>
              </a:rPr>
              <a:t>Alarm Lamp 2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802941A-2AA3-4542-BD2D-DABD0A56E99C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5148064" y="4242717"/>
            <a:ext cx="503436" cy="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TextBox 40">
            <a:extLst>
              <a:ext uri="{FF2B5EF4-FFF2-40B4-BE49-F238E27FC236}">
                <a16:creationId xmlns:a16="http://schemas.microsoft.com/office/drawing/2014/main" id="{137C4BDA-C63D-944D-9B7D-4EC0D147B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5788" y="4068812"/>
            <a:ext cx="1811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Alarm Lamp 3</a:t>
            </a:r>
          </a:p>
        </p:txBody>
      </p:sp>
    </p:spTree>
    <p:extLst>
      <p:ext uri="{BB962C8B-B14F-4D97-AF65-F5344CB8AC3E}">
        <p14:creationId xmlns:p14="http://schemas.microsoft.com/office/powerpoint/2010/main" val="89032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Buzzer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9F2222-D657-3B43-B51F-F661C66D568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123" y="764704"/>
            <a:ext cx="2417754" cy="5339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31">
            <a:extLst>
              <a:ext uri="{FF2B5EF4-FFF2-40B4-BE49-F238E27FC236}">
                <a16:creationId xmlns:a16="http://schemas.microsoft.com/office/drawing/2014/main" id="{AF7B977D-9CDF-3D46-902C-10064ACBC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360" y="2276872"/>
            <a:ext cx="24177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Buzzer </a:t>
            </a:r>
            <a:br>
              <a:rPr lang="en-US" altLang="en-US" sz="1800" dirty="0">
                <a:latin typeface="Century Gothic" panose="020B0502020202020204" pitchFamily="34" charset="0"/>
              </a:rPr>
            </a:br>
            <a:r>
              <a:rPr lang="en-US" altLang="en-US" sz="1800" dirty="0">
                <a:latin typeface="Century Gothic" panose="020B0502020202020204" pitchFamily="34" charset="0"/>
              </a:rPr>
              <a:t>(more than 95dB)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563FB3E-2573-1042-8A86-648BC3BE87A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52549" y="2944283"/>
            <a:ext cx="1515395" cy="19668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04083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5 Key Touchpad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924D2E-153E-1D43-B406-9EAE903F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2902441"/>
            <a:ext cx="2885252" cy="2925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0C1A37-4A00-3941-9E53-FCD88FAF760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759088"/>
            <a:ext cx="2417754" cy="5339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EF26AA49-D042-4849-8C5A-13B45CA55272}"/>
              </a:ext>
            </a:extLst>
          </p:cNvPr>
          <p:cNvSpPr/>
          <p:nvPr/>
        </p:nvSpPr>
        <p:spPr>
          <a:xfrm>
            <a:off x="1974776" y="4365104"/>
            <a:ext cx="2525216" cy="99203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95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Instrument Serial Number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CD79E2-CFF8-7D40-A5B3-B73A542208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980728"/>
            <a:ext cx="3302763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6E95AC-23C7-A240-B2EA-A792FD25A1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0056" y="4347976"/>
            <a:ext cx="3563888" cy="1846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56757D-D478-6C40-BB1B-E372CFCEA5C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383" y="980728"/>
            <a:ext cx="2448342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31">
            <a:extLst>
              <a:ext uri="{FF2B5EF4-FFF2-40B4-BE49-F238E27FC236}">
                <a16:creationId xmlns:a16="http://schemas.microsoft.com/office/drawing/2014/main" id="{A1CBDB7D-1F7C-D94F-AEC3-3CA315CC1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134684"/>
            <a:ext cx="8640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Side</a:t>
            </a:r>
          </a:p>
        </p:txBody>
      </p:sp>
      <p:sp>
        <p:nvSpPr>
          <p:cNvPr id="11" name="TextBox 31">
            <a:extLst>
              <a:ext uri="{FF2B5EF4-FFF2-40B4-BE49-F238E27FC236}">
                <a16:creationId xmlns:a16="http://schemas.microsoft.com/office/drawing/2014/main" id="{DF172538-8407-FF4A-AD35-F8F533435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904" y="6253577"/>
            <a:ext cx="15841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dirty="0">
                <a:latin typeface="Century Gothic" panose="020B0502020202020204" pitchFamily="34" charset="0"/>
              </a:rPr>
              <a:t>Battery</a:t>
            </a:r>
          </a:p>
        </p:txBody>
      </p:sp>
      <p:sp>
        <p:nvSpPr>
          <p:cNvPr id="12" name="TextBox 31">
            <a:extLst>
              <a:ext uri="{FF2B5EF4-FFF2-40B4-BE49-F238E27FC236}">
                <a16:creationId xmlns:a16="http://schemas.microsoft.com/office/drawing/2014/main" id="{954E88A8-B96F-B14E-B6B7-5E27ECB12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4134792"/>
            <a:ext cx="16804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dirty="0">
                <a:latin typeface="Century Gothic" panose="020B0502020202020204" pitchFamily="34" charset="0"/>
              </a:rPr>
              <a:t>Motherboard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8B50F9-964C-924B-A303-238EE6D464A2}"/>
              </a:ext>
            </a:extLst>
          </p:cNvPr>
          <p:cNvCxnSpPr/>
          <p:nvPr/>
        </p:nvCxnSpPr>
        <p:spPr>
          <a:xfrm flipV="1">
            <a:off x="1547664" y="2924944"/>
            <a:ext cx="283229" cy="12097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B497586-D1EE-254C-9D62-C9CAAB3BDB3E}"/>
              </a:ext>
            </a:extLst>
          </p:cNvPr>
          <p:cNvCxnSpPr>
            <a:cxnSpLocks/>
          </p:cNvCxnSpPr>
          <p:nvPr/>
        </p:nvCxnSpPr>
        <p:spPr>
          <a:xfrm flipV="1">
            <a:off x="7476554" y="2996952"/>
            <a:ext cx="119782" cy="11377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A94DA7E-5703-5A44-8368-4EB1A2586B46}"/>
              </a:ext>
            </a:extLst>
          </p:cNvPr>
          <p:cNvCxnSpPr>
            <a:cxnSpLocks/>
          </p:cNvCxnSpPr>
          <p:nvPr/>
        </p:nvCxnSpPr>
        <p:spPr>
          <a:xfrm flipH="1" flipV="1">
            <a:off x="4139952" y="4797152"/>
            <a:ext cx="397196" cy="14763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47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Battery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362ACA-15FC-BE4E-885D-908A93D879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781798"/>
            <a:ext cx="9144000" cy="6073827"/>
          </a:xfrm>
          <a:prstGeom prst="rect">
            <a:avLst/>
          </a:prstGeom>
        </p:spPr>
      </p:pic>
      <p:sp>
        <p:nvSpPr>
          <p:cNvPr id="6" name="TextBox 31">
            <a:extLst>
              <a:ext uri="{FF2B5EF4-FFF2-40B4-BE49-F238E27FC236}">
                <a16:creationId xmlns:a16="http://schemas.microsoft.com/office/drawing/2014/main" id="{0F95F75B-0BE2-3B48-B49D-C124D8DC7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2540091"/>
            <a:ext cx="24177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Battery case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6005EC6-A946-BE49-87B1-9FF17574CA4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89992" y="2909423"/>
            <a:ext cx="2193976" cy="231977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9213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AA47525-FB32-3241-AD9F-B82B2336EA0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1700808"/>
            <a:ext cx="4258550" cy="4005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Battery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6" name="TextBox 31">
            <a:extLst>
              <a:ext uri="{FF2B5EF4-FFF2-40B4-BE49-F238E27FC236}">
                <a16:creationId xmlns:a16="http://schemas.microsoft.com/office/drawing/2014/main" id="{0F95F75B-0BE2-3B48-B49D-C124D8DC7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18" y="1841866"/>
            <a:ext cx="24177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Charging terminals</a:t>
            </a:r>
          </a:p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(Rechargeable)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6005EC6-A946-BE49-87B1-9FF17574CA4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87624" y="2488197"/>
            <a:ext cx="2193976" cy="231977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86945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AA47525-FB32-3241-AD9F-B82B2336EA0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5776" y="1709257"/>
            <a:ext cx="4258550" cy="3988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Battery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6" name="TextBox 31">
            <a:extLst>
              <a:ext uri="{FF2B5EF4-FFF2-40B4-BE49-F238E27FC236}">
                <a16:creationId xmlns:a16="http://schemas.microsoft.com/office/drawing/2014/main" id="{0F95F75B-0BE2-3B48-B49D-C124D8DC7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18" y="1841866"/>
            <a:ext cx="24177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Battery release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6005EC6-A946-BE49-87B1-9FF17574CA4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87624" y="2488197"/>
            <a:ext cx="2880320" cy="188160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8858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Battery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7CB4B5-00DA-A840-8683-E64BE3E3611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134" y="2276872"/>
            <a:ext cx="3539574" cy="24971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79C2C1-0E74-1D42-BC6B-92B3C902B63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767" y="2276872"/>
            <a:ext cx="3671673" cy="2497107"/>
          </a:xfrm>
          <a:prstGeom prst="rect">
            <a:avLst/>
          </a:prstGeom>
        </p:spPr>
      </p:pic>
      <p:sp>
        <p:nvSpPr>
          <p:cNvPr id="10" name="TextBox 31">
            <a:extLst>
              <a:ext uri="{FF2B5EF4-FFF2-40B4-BE49-F238E27FC236}">
                <a16:creationId xmlns:a16="http://schemas.microsoft.com/office/drawing/2014/main" id="{DB4ABED1-781A-CB4A-B05D-0D83E552F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213" y="4797152"/>
            <a:ext cx="24177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Alkaline</a:t>
            </a:r>
          </a:p>
        </p:txBody>
      </p:sp>
      <p:sp>
        <p:nvSpPr>
          <p:cNvPr id="12" name="TextBox 31">
            <a:extLst>
              <a:ext uri="{FF2B5EF4-FFF2-40B4-BE49-F238E27FC236}">
                <a16:creationId xmlns:a16="http://schemas.microsoft.com/office/drawing/2014/main" id="{B63ACAF9-3CE0-9A4E-9F3A-081B09AD3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39" y="4794610"/>
            <a:ext cx="24177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Rechargeable</a:t>
            </a:r>
          </a:p>
        </p:txBody>
      </p:sp>
    </p:spTree>
    <p:extLst>
      <p:ext uri="{BB962C8B-B14F-4D97-AF65-F5344CB8AC3E}">
        <p14:creationId xmlns:p14="http://schemas.microsoft.com/office/powerpoint/2010/main" val="289246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Sensor Cover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Placeholder 4" descr="backside.psd">
            <a:extLst>
              <a:ext uri="{FF2B5EF4-FFF2-40B4-BE49-F238E27FC236}">
                <a16:creationId xmlns:a16="http://schemas.microsoft.com/office/drawing/2014/main" id="{9F7E8416-8648-1746-8120-536C2A80837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05931" y="797869"/>
            <a:ext cx="3132137" cy="5663651"/>
          </a:xfr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6882996-5179-8F42-8F1A-76758586EE4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55776" y="1844824"/>
            <a:ext cx="1881473" cy="11735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74922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Hose and Probe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E271F5-ACE2-3C4A-9291-E9E3759E5D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7690" y="1340768"/>
            <a:ext cx="5568619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8F5975C-0855-6C4C-952F-D6F4BC23BA5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915816" y="5085184"/>
            <a:ext cx="1017377" cy="86409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31">
            <a:extLst>
              <a:ext uri="{FF2B5EF4-FFF2-40B4-BE49-F238E27FC236}">
                <a16:creationId xmlns:a16="http://schemas.microsoft.com/office/drawing/2014/main" id="{C4C60899-A12E-9F47-AAE2-352BAF485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5863136"/>
            <a:ext cx="37919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3.5” and 10’ ft hose available</a:t>
            </a:r>
          </a:p>
        </p:txBody>
      </p:sp>
    </p:spTree>
    <p:extLst>
      <p:ext uri="{BB962C8B-B14F-4D97-AF65-F5344CB8AC3E}">
        <p14:creationId xmlns:p14="http://schemas.microsoft.com/office/powerpoint/2010/main" val="90115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30B246-3E4A-3743-82D4-0A34BDDE71F1}"/>
              </a:ext>
            </a:extLst>
          </p:cNvPr>
          <p:cNvSpPr/>
          <p:nvPr/>
        </p:nvSpPr>
        <p:spPr>
          <a:xfrm>
            <a:off x="7524328" y="6093296"/>
            <a:ext cx="1619672" cy="7647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B38CA0-61E9-BF42-ADB9-03B5AE7616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123" y="1700808"/>
            <a:ext cx="2417754" cy="5339824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0" y="18864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GX-2012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Operation</a:t>
            </a:r>
            <a:endParaRPr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0308D1-87F6-6743-9D0C-ABE3331346D9}"/>
              </a:ext>
            </a:extLst>
          </p:cNvPr>
          <p:cNvSpPr/>
          <p:nvPr/>
        </p:nvSpPr>
        <p:spPr>
          <a:xfrm>
            <a:off x="0" y="5872930"/>
            <a:ext cx="1008112" cy="9850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65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Press and hold the POWER ENTER button until you hear one beep, and release. The pump will engage.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Turning unit 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1"/>
            <a:ext cx="3090329" cy="682526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18130B8-2B47-ED4E-A314-D7FAD467F96F}"/>
              </a:ext>
            </a:extLst>
          </p:cNvPr>
          <p:cNvSpPr/>
          <p:nvPr/>
        </p:nvSpPr>
        <p:spPr>
          <a:xfrm>
            <a:off x="1619628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5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Cal and Bump  Reminder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1"/>
            <a:ext cx="3090329" cy="68252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1FF877-2E35-AA4A-8F7C-C56449CCBF5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60382"/>
            <a:ext cx="3090329" cy="682526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A5C9F95-7283-6E4A-997B-C839217F0E03}"/>
              </a:ext>
            </a:extLst>
          </p:cNvPr>
          <p:cNvSpPr txBox="1">
            <a:spLocks/>
          </p:cNvSpPr>
          <p:nvPr/>
        </p:nvSpPr>
        <p:spPr bwMode="auto">
          <a:xfrm>
            <a:off x="3203848" y="2912724"/>
            <a:ext cx="2015873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Calibration due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86DB2CF-F2EF-6943-8FA8-58F73B4E998A}"/>
              </a:ext>
            </a:extLst>
          </p:cNvPr>
          <p:cNvSpPr txBox="1">
            <a:spLocks/>
          </p:cNvSpPr>
          <p:nvPr/>
        </p:nvSpPr>
        <p:spPr bwMode="auto">
          <a:xfrm>
            <a:off x="3197005" y="4581128"/>
            <a:ext cx="2015873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Bump test due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2063997-447C-D245-BA60-01020A5A2C68}"/>
              </a:ext>
            </a:extLst>
          </p:cNvPr>
          <p:cNvCxnSpPr>
            <a:cxnSpLocks/>
          </p:cNvCxnSpPr>
          <p:nvPr/>
        </p:nvCxnSpPr>
        <p:spPr>
          <a:xfrm flipH="1">
            <a:off x="2195736" y="3212976"/>
            <a:ext cx="1944216" cy="108012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7884D8F-9031-8447-B870-58CF239E2EB8}"/>
              </a:ext>
            </a:extLst>
          </p:cNvPr>
          <p:cNvCxnSpPr>
            <a:cxnSpLocks/>
          </p:cNvCxnSpPr>
          <p:nvPr/>
        </p:nvCxnSpPr>
        <p:spPr>
          <a:xfrm flipV="1">
            <a:off x="4932040" y="4319554"/>
            <a:ext cx="1355294" cy="477598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95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Start Up Display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1"/>
            <a:ext cx="2262444" cy="4996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1"/>
            <a:ext cx="2262444" cy="49968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2"/>
            <a:ext cx="2262444" cy="499680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Next Calibration  </a:t>
            </a:r>
          </a:p>
          <a:p>
            <a:pPr marL="0" indent="0" algn="ctr">
              <a:buNone/>
            </a:pPr>
            <a:r>
              <a:rPr lang="en-US" sz="1400" dirty="0"/>
              <a:t>Next Bump Test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Date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Battery Level</a:t>
            </a:r>
          </a:p>
        </p:txBody>
      </p:sp>
    </p:spTree>
    <p:extLst>
      <p:ext uri="{BB962C8B-B14F-4D97-AF65-F5344CB8AC3E}">
        <p14:creationId xmlns:p14="http://schemas.microsoft.com/office/powerpoint/2010/main" val="127595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Start Up Display </a:t>
            </a:r>
            <a:r>
              <a:rPr lang="en-US" altLang="ja-JP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cont’d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1"/>
            <a:ext cx="2262443" cy="4996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1"/>
            <a:ext cx="2262443" cy="49968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2"/>
            <a:ext cx="2262443" cy="499680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Sensor(s) Installed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Full Scale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Warning Alarm</a:t>
            </a:r>
          </a:p>
        </p:txBody>
      </p:sp>
    </p:spTree>
    <p:extLst>
      <p:ext uri="{BB962C8B-B14F-4D97-AF65-F5344CB8AC3E}">
        <p14:creationId xmlns:p14="http://schemas.microsoft.com/office/powerpoint/2010/main" val="20199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Start Up Display </a:t>
            </a:r>
            <a:r>
              <a:rPr lang="en-US" altLang="ja-JP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cont’d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2"/>
            <a:ext cx="2262443" cy="49968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2"/>
            <a:ext cx="2262443" cy="49968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3"/>
            <a:ext cx="2262443" cy="4996806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High Alarm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STEL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TWA</a:t>
            </a:r>
          </a:p>
        </p:txBody>
      </p:sp>
    </p:spTree>
    <p:extLst>
      <p:ext uri="{BB962C8B-B14F-4D97-AF65-F5344CB8AC3E}">
        <p14:creationId xmlns:p14="http://schemas.microsoft.com/office/powerpoint/2010/main" val="326957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99051D-DB7B-2649-92F1-3A5A8141B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7494" y="1700808"/>
            <a:ext cx="3851308" cy="3851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LCD Overview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1475656" y="3405661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179863" y="3140968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Peak level bar display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D0ED0A4-71E0-5B4E-818C-87510EB456FF}"/>
              </a:ext>
            </a:extLst>
          </p:cNvPr>
          <p:cNvCxnSpPr>
            <a:cxnSpLocks/>
          </p:cNvCxnSpPr>
          <p:nvPr/>
        </p:nvCxnSpPr>
        <p:spPr>
          <a:xfrm>
            <a:off x="4113280" y="1274366"/>
            <a:ext cx="1165449" cy="7920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E866150-9A03-EF46-9D38-40DED7AEED93}"/>
              </a:ext>
            </a:extLst>
          </p:cNvPr>
          <p:cNvSpPr txBox="1">
            <a:spLocks/>
          </p:cNvSpPr>
          <p:nvPr/>
        </p:nvSpPr>
        <p:spPr bwMode="auto">
          <a:xfrm>
            <a:off x="216529" y="1495864"/>
            <a:ext cx="2015873" cy="1224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Monitors</a:t>
            </a:r>
          </a:p>
          <a:p>
            <a:pPr marL="0" indent="0">
              <a:buNone/>
            </a:pPr>
            <a:r>
              <a:rPr lang="en-US" sz="1400" dirty="0"/>
              <a:t>- LEL / %volume CH4</a:t>
            </a:r>
          </a:p>
          <a:p>
            <a:pPr marL="0" indent="0">
              <a:buNone/>
            </a:pPr>
            <a:r>
              <a:rPr lang="en-US" sz="1400" dirty="0"/>
              <a:t>- O2</a:t>
            </a:r>
            <a:br>
              <a:rPr lang="en-US" sz="1400" dirty="0"/>
            </a:br>
            <a:r>
              <a:rPr lang="en-US" sz="1400" dirty="0"/>
              <a:t>- CO</a:t>
            </a:r>
            <a:br>
              <a:rPr lang="en-US" sz="1400" dirty="0"/>
            </a:br>
            <a:r>
              <a:rPr lang="en-US" sz="1400" dirty="0"/>
              <a:t>- H2S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F67D7C6-6E47-C747-9B20-625001D6481F}"/>
              </a:ext>
            </a:extLst>
          </p:cNvPr>
          <p:cNvSpPr txBox="1">
            <a:spLocks/>
          </p:cNvSpPr>
          <p:nvPr/>
        </p:nvSpPr>
        <p:spPr bwMode="auto">
          <a:xfrm>
            <a:off x="6771373" y="2211230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Battery level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2AC390C-5689-D442-A2C9-D7659A3DADE9}"/>
              </a:ext>
            </a:extLst>
          </p:cNvPr>
          <p:cNvCxnSpPr>
            <a:cxnSpLocks/>
          </p:cNvCxnSpPr>
          <p:nvPr/>
        </p:nvCxnSpPr>
        <p:spPr>
          <a:xfrm>
            <a:off x="1475656" y="2087211"/>
            <a:ext cx="1872208" cy="8974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A93A3CE-D20E-9242-AEC1-AE4741080D0A}"/>
              </a:ext>
            </a:extLst>
          </p:cNvPr>
          <p:cNvSpPr txBox="1">
            <a:spLocks/>
          </p:cNvSpPr>
          <p:nvPr/>
        </p:nvSpPr>
        <p:spPr bwMode="auto">
          <a:xfrm>
            <a:off x="6088525" y="1052413"/>
            <a:ext cx="22623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Blinking heart</a:t>
            </a:r>
            <a:br>
              <a:rPr lang="en-US" sz="1400" dirty="0"/>
            </a:br>
            <a:r>
              <a:rPr lang="en-US" sz="1400" dirty="0"/>
              <a:t>(microprocessor status)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D063B65-F7E1-6C4F-B171-33D47377B59C}"/>
              </a:ext>
            </a:extLst>
          </p:cNvPr>
          <p:cNvCxnSpPr>
            <a:cxnSpLocks/>
          </p:cNvCxnSpPr>
          <p:nvPr/>
        </p:nvCxnSpPr>
        <p:spPr>
          <a:xfrm flipH="1">
            <a:off x="5561932" y="1565967"/>
            <a:ext cx="1031875" cy="4487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3E7854E-286D-EC45-AE5F-B6DED37C1BA7}"/>
              </a:ext>
            </a:extLst>
          </p:cNvPr>
          <p:cNvSpPr txBox="1">
            <a:spLocks/>
          </p:cNvSpPr>
          <p:nvPr/>
        </p:nvSpPr>
        <p:spPr bwMode="auto">
          <a:xfrm>
            <a:off x="2626621" y="980728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Pump activity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33AC485-5F9A-0B47-BB13-BA8498AE4AFB}"/>
              </a:ext>
            </a:extLst>
          </p:cNvPr>
          <p:cNvCxnSpPr>
            <a:cxnSpLocks/>
          </p:cNvCxnSpPr>
          <p:nvPr/>
        </p:nvCxnSpPr>
        <p:spPr>
          <a:xfrm flipH="1" flipV="1">
            <a:off x="6088525" y="2286044"/>
            <a:ext cx="1057726" cy="1166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EF74835D-8DC6-EC4B-9B25-9C2E78911ADE}"/>
              </a:ext>
            </a:extLst>
          </p:cNvPr>
          <p:cNvSpPr txBox="1">
            <a:spLocks/>
          </p:cNvSpPr>
          <p:nvPr/>
        </p:nvSpPr>
        <p:spPr bwMode="auto">
          <a:xfrm>
            <a:off x="6771373" y="50126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Time indicator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962CD4C-75C1-5541-A152-927D7EFBB816}"/>
              </a:ext>
            </a:extLst>
          </p:cNvPr>
          <p:cNvCxnSpPr>
            <a:cxnSpLocks/>
          </p:cNvCxnSpPr>
          <p:nvPr/>
        </p:nvCxnSpPr>
        <p:spPr>
          <a:xfrm flipH="1" flipV="1">
            <a:off x="6056225" y="5157192"/>
            <a:ext cx="1052891" cy="336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C376B2E9-2806-C24F-B141-B041934713C9}"/>
              </a:ext>
            </a:extLst>
          </p:cNvPr>
          <p:cNvSpPr txBox="1">
            <a:spLocks/>
          </p:cNvSpPr>
          <p:nvPr/>
        </p:nvSpPr>
        <p:spPr bwMode="auto">
          <a:xfrm>
            <a:off x="6593808" y="3562773"/>
            <a:ext cx="2529914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Combustible display</a:t>
            </a:r>
          </a:p>
          <a:p>
            <a:pPr marL="0" indent="0">
              <a:buNone/>
            </a:pPr>
            <a:r>
              <a:rPr lang="en-US" sz="1400" dirty="0"/>
              <a:t>automatically switches</a:t>
            </a:r>
            <a:br>
              <a:rPr lang="en-US" sz="1400" dirty="0"/>
            </a:br>
            <a:r>
              <a:rPr lang="en-US" sz="1400" dirty="0"/>
              <a:t>- %LEL / %volume</a:t>
            </a:r>
          </a:p>
        </p:txBody>
      </p:sp>
    </p:spTree>
    <p:extLst>
      <p:ext uri="{BB962C8B-B14F-4D97-AF65-F5344CB8AC3E}">
        <p14:creationId xmlns:p14="http://schemas.microsoft.com/office/powerpoint/2010/main" val="32877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Display Mode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F07DB8-FEB8-E949-9278-92BC8697EB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9" cy="682526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9188FDD-20F5-C44D-9424-05D7A3D2448A}"/>
              </a:ext>
            </a:extLst>
          </p:cNvPr>
          <p:cNvSpPr/>
          <p:nvPr/>
        </p:nvSpPr>
        <p:spPr>
          <a:xfrm>
            <a:off x="1217614" y="5242171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4436077-9C42-8A46-B9C4-8D3550B00564}"/>
              </a:ext>
            </a:extLst>
          </p:cNvPr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In normal measuring mode press DISPLAY(ADJ) </a:t>
            </a:r>
          </a:p>
        </p:txBody>
      </p:sp>
    </p:spTree>
    <p:extLst>
      <p:ext uri="{BB962C8B-B14F-4D97-AF65-F5344CB8AC3E}">
        <p14:creationId xmlns:p14="http://schemas.microsoft.com/office/powerpoint/2010/main" val="342449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Display Mode</a:t>
            </a:r>
            <a:r>
              <a:rPr lang="en-US" altLang="ja-JP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2"/>
            <a:ext cx="2262442" cy="49968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2"/>
            <a:ext cx="2262442" cy="49968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3"/>
            <a:ext cx="2262442" cy="4996806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PEAK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STEL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TWA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171398-8B16-A945-A369-D5ABE2E57407}"/>
              </a:ext>
            </a:extLst>
          </p:cNvPr>
          <p:cNvSpPr txBox="1">
            <a:spLocks/>
          </p:cNvSpPr>
          <p:nvPr/>
        </p:nvSpPr>
        <p:spPr bwMode="auto">
          <a:xfrm>
            <a:off x="1043608" y="6165304"/>
            <a:ext cx="6768752" cy="43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Continue to press DISPLAY(ADJ) to scroll through the modes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AD4F085-4A67-9D4A-85B0-1B7C5C0C19D0}"/>
              </a:ext>
            </a:extLst>
          </p:cNvPr>
          <p:cNvSpPr/>
          <p:nvPr/>
        </p:nvSpPr>
        <p:spPr>
          <a:xfrm>
            <a:off x="1052565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3539A35-14BB-CB4F-B316-A452C9F27BD2}"/>
              </a:ext>
            </a:extLst>
          </p:cNvPr>
          <p:cNvSpPr/>
          <p:nvPr/>
        </p:nvSpPr>
        <p:spPr>
          <a:xfrm>
            <a:off x="4025926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BB8A7E7-9552-E943-BFED-7E73BF1CDFB1}"/>
              </a:ext>
            </a:extLst>
          </p:cNvPr>
          <p:cNvSpPr/>
          <p:nvPr/>
        </p:nvSpPr>
        <p:spPr>
          <a:xfrm>
            <a:off x="6948264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3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3"/>
            <a:ext cx="2262442" cy="49968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3"/>
            <a:ext cx="2262442" cy="49968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4"/>
            <a:ext cx="2262442" cy="4996804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Alarm point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Operating time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Date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171398-8B16-A945-A369-D5ABE2E57407}"/>
              </a:ext>
            </a:extLst>
          </p:cNvPr>
          <p:cNvSpPr txBox="1">
            <a:spLocks/>
          </p:cNvSpPr>
          <p:nvPr/>
        </p:nvSpPr>
        <p:spPr bwMode="auto">
          <a:xfrm>
            <a:off x="1043608" y="6165304"/>
            <a:ext cx="6768752" cy="43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Continue to press DISPLAY(ADJ) to scroll through the modes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72B19AE-2E5B-8B4D-A0A1-1B11F1A31395}"/>
              </a:ext>
            </a:extLst>
          </p:cNvPr>
          <p:cNvSpPr/>
          <p:nvPr/>
        </p:nvSpPr>
        <p:spPr>
          <a:xfrm>
            <a:off x="1052565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43687BE-8225-3D47-ACDF-818EE0BFD201}"/>
              </a:ext>
            </a:extLst>
          </p:cNvPr>
          <p:cNvSpPr/>
          <p:nvPr/>
        </p:nvSpPr>
        <p:spPr>
          <a:xfrm>
            <a:off x="4025926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14B804B-97B4-5942-99B8-87FB444C79AF}"/>
              </a:ext>
            </a:extLst>
          </p:cNvPr>
          <p:cNvSpPr/>
          <p:nvPr/>
        </p:nvSpPr>
        <p:spPr>
          <a:xfrm>
            <a:off x="6948264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36530F42-B495-BB4E-A38D-F5A3C5CCF57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Display Mode</a:t>
            </a:r>
            <a:r>
              <a:rPr lang="en-US" altLang="ja-JP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84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3"/>
            <a:ext cx="2262441" cy="49968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3"/>
            <a:ext cx="2262441" cy="49968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4"/>
            <a:ext cx="2262441" cy="4996804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Remaining log time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Clear datalogger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User ID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171398-8B16-A945-A369-D5ABE2E57407}"/>
              </a:ext>
            </a:extLst>
          </p:cNvPr>
          <p:cNvSpPr txBox="1">
            <a:spLocks/>
          </p:cNvSpPr>
          <p:nvPr/>
        </p:nvSpPr>
        <p:spPr bwMode="auto">
          <a:xfrm>
            <a:off x="1043608" y="6165304"/>
            <a:ext cx="6768752" cy="43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Continue to press DISPLAY(ADJ) to scroll through the modes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F461F79-3D21-324A-A4C3-96A26DB8EB1E}"/>
              </a:ext>
            </a:extLst>
          </p:cNvPr>
          <p:cNvSpPr/>
          <p:nvPr/>
        </p:nvSpPr>
        <p:spPr>
          <a:xfrm>
            <a:off x="1052565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CFC4864-8AD8-5740-9658-62016B158168}"/>
              </a:ext>
            </a:extLst>
          </p:cNvPr>
          <p:cNvSpPr/>
          <p:nvPr/>
        </p:nvSpPr>
        <p:spPr>
          <a:xfrm>
            <a:off x="4025926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311FD06-92DB-244F-82CA-FD619DB04BCC}"/>
              </a:ext>
            </a:extLst>
          </p:cNvPr>
          <p:cNvSpPr/>
          <p:nvPr/>
        </p:nvSpPr>
        <p:spPr>
          <a:xfrm>
            <a:off x="6948264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5B54564E-05AE-C54D-B362-826465729F4F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Display Mode</a:t>
            </a:r>
            <a:r>
              <a:rPr lang="en-US" altLang="ja-JP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83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4"/>
            <a:ext cx="2262441" cy="4996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4"/>
            <a:ext cx="2262441" cy="4996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5"/>
            <a:ext cx="2262441" cy="4996802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Station ID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Snap logging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Peak bar select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171398-8B16-A945-A369-D5ABE2E57407}"/>
              </a:ext>
            </a:extLst>
          </p:cNvPr>
          <p:cNvSpPr txBox="1">
            <a:spLocks/>
          </p:cNvSpPr>
          <p:nvPr/>
        </p:nvSpPr>
        <p:spPr bwMode="auto">
          <a:xfrm>
            <a:off x="1043608" y="6165304"/>
            <a:ext cx="6768752" cy="43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Continue to press DISPLAY(ADJ) to scroll through the modes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7A997BB-1EE0-934D-A3AA-FF0D5673122C}"/>
              </a:ext>
            </a:extLst>
          </p:cNvPr>
          <p:cNvSpPr/>
          <p:nvPr/>
        </p:nvSpPr>
        <p:spPr>
          <a:xfrm>
            <a:off x="1052565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9A96419-590A-C249-8C18-52F4D4A254D1}"/>
              </a:ext>
            </a:extLst>
          </p:cNvPr>
          <p:cNvSpPr/>
          <p:nvPr/>
        </p:nvSpPr>
        <p:spPr>
          <a:xfrm>
            <a:off x="4025926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13026D-C515-9F4A-9AD8-27568571694D}"/>
              </a:ext>
            </a:extLst>
          </p:cNvPr>
          <p:cNvSpPr/>
          <p:nvPr/>
        </p:nvSpPr>
        <p:spPr>
          <a:xfrm>
            <a:off x="6948264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944007E-FC59-F84F-9801-DAC281ECAF83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Display Mode</a:t>
            </a:r>
            <a:r>
              <a:rPr lang="en-US" altLang="ja-JP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05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Changing Operating Modes</a:t>
            </a:r>
            <a:endParaRPr lang="ja-JP" altLang="en-US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F07DB8-FEB8-E949-9278-92BC8697EB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9" cy="682526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9188FDD-20F5-C44D-9424-05D7A3D2448A}"/>
              </a:ext>
            </a:extLst>
          </p:cNvPr>
          <p:cNvSpPr/>
          <p:nvPr/>
        </p:nvSpPr>
        <p:spPr>
          <a:xfrm>
            <a:off x="1619672" y="551723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4436077-9C42-8A46-B9C4-8D3550B00564}"/>
              </a:ext>
            </a:extLst>
          </p:cNvPr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In normal measuring mode press and hold (SHIFT) for 4 seconds </a:t>
            </a:r>
          </a:p>
        </p:txBody>
      </p:sp>
    </p:spTree>
    <p:extLst>
      <p:ext uri="{BB962C8B-B14F-4D97-AF65-F5344CB8AC3E}">
        <p14:creationId xmlns:p14="http://schemas.microsoft.com/office/powerpoint/2010/main" val="347821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192" y="953084"/>
            <a:ext cx="2256018" cy="4996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4707" y="953084"/>
            <a:ext cx="2256018" cy="4996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7223" y="953085"/>
            <a:ext cx="2256018" cy="4996802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323528" y="5733256"/>
            <a:ext cx="2447921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Normal Operating Mode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Leak Check Mode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Bar Hole Mode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171398-8B16-A945-A369-D5ABE2E57407}"/>
              </a:ext>
            </a:extLst>
          </p:cNvPr>
          <p:cNvSpPr txBox="1">
            <a:spLocks/>
          </p:cNvSpPr>
          <p:nvPr/>
        </p:nvSpPr>
        <p:spPr bwMode="auto">
          <a:xfrm>
            <a:off x="1043608" y="6165304"/>
            <a:ext cx="6768752" cy="43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Continue to press (SHIFT) to scroll through the modes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7A997BB-1EE0-934D-A3AA-FF0D5673122C}"/>
              </a:ext>
            </a:extLst>
          </p:cNvPr>
          <p:cNvSpPr/>
          <p:nvPr/>
        </p:nvSpPr>
        <p:spPr>
          <a:xfrm>
            <a:off x="1375227" y="4827751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9A96419-590A-C249-8C18-52F4D4A254D1}"/>
              </a:ext>
            </a:extLst>
          </p:cNvPr>
          <p:cNvSpPr/>
          <p:nvPr/>
        </p:nvSpPr>
        <p:spPr>
          <a:xfrm>
            <a:off x="4370971" y="4827751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13026D-C515-9F4A-9AD8-27568571694D}"/>
              </a:ext>
            </a:extLst>
          </p:cNvPr>
          <p:cNvSpPr/>
          <p:nvPr/>
        </p:nvSpPr>
        <p:spPr>
          <a:xfrm>
            <a:off x="7224327" y="4827751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FF9192DC-E7F5-D34D-A904-63409F69C3E0}"/>
              </a:ext>
            </a:extLst>
          </p:cNvPr>
          <p:cNvSpPr txBox="1">
            <a:spLocks/>
          </p:cNvSpPr>
          <p:nvPr/>
        </p:nvSpPr>
        <p:spPr bwMode="auto">
          <a:xfrm>
            <a:off x="611911" y="133923"/>
            <a:ext cx="856413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Changing Operating Modes</a:t>
            </a:r>
            <a:endParaRPr lang="ja-JP" altLang="en-US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8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Fresh Air Adjust 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F07DB8-FEB8-E949-9278-92BC8697EB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9" cy="682526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9188FDD-20F5-C44D-9424-05D7A3D2448A}"/>
              </a:ext>
            </a:extLst>
          </p:cNvPr>
          <p:cNvSpPr/>
          <p:nvPr/>
        </p:nvSpPr>
        <p:spPr>
          <a:xfrm>
            <a:off x="1619672" y="486916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4436077-9C42-8A46-B9C4-8D3550B00564}"/>
              </a:ext>
            </a:extLst>
          </p:cNvPr>
          <p:cNvSpPr txBox="1">
            <a:spLocks/>
          </p:cNvSpPr>
          <p:nvPr/>
        </p:nvSpPr>
        <p:spPr bwMode="auto">
          <a:xfrm>
            <a:off x="3060183" y="2924944"/>
            <a:ext cx="5688632" cy="67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ALWAYS perform fresh air adjust in a clean, fresh air environment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In normal measuring mode press and hold AIR▲</a:t>
            </a:r>
            <a:br>
              <a:rPr lang="en-US" sz="1800" dirty="0"/>
            </a:br>
            <a:r>
              <a:rPr lang="en-US" sz="1800" dirty="0"/>
              <a:t> </a:t>
            </a:r>
          </a:p>
          <a:p>
            <a:pPr marL="0" indent="0">
              <a:buNone/>
            </a:pP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012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BF723F4-80AC-9544-B5EF-C1FC3D21D9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4"/>
            <a:ext cx="2262440" cy="4996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8D4294-F691-D842-A3DA-35AB1ADD987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4"/>
            <a:ext cx="2262440" cy="49968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75F7941-AA46-E948-86EB-258D7768CBA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5"/>
            <a:ext cx="2262440" cy="499680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9188FDD-20F5-C44D-9424-05D7A3D2448A}"/>
              </a:ext>
            </a:extLst>
          </p:cNvPr>
          <p:cNvSpPr/>
          <p:nvPr/>
        </p:nvSpPr>
        <p:spPr>
          <a:xfrm>
            <a:off x="1403648" y="4365104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19F7A2A-E891-254A-A2D5-5522E4ACDE96}"/>
              </a:ext>
            </a:extLst>
          </p:cNvPr>
          <p:cNvSpPr/>
          <p:nvPr/>
        </p:nvSpPr>
        <p:spPr>
          <a:xfrm>
            <a:off x="4370971" y="4365104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9DB8E92-D243-4640-9907-92E75800A4F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Keep holding AIR▲ 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41915B1-ED2D-8A48-869D-020DFF19BAFA}"/>
              </a:ext>
            </a:extLst>
          </p:cNvPr>
          <p:cNvSpPr txBox="1">
            <a:spLocks/>
          </p:cNvSpPr>
          <p:nvPr/>
        </p:nvSpPr>
        <p:spPr bwMode="auto">
          <a:xfrm>
            <a:off x="3594779" y="5735844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Release AIR▲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DAB2823-D1B8-D44A-9363-25DD93E4EF6E}"/>
              </a:ext>
            </a:extLst>
          </p:cNvPr>
          <p:cNvSpPr txBox="1">
            <a:spLocks/>
          </p:cNvSpPr>
          <p:nvPr/>
        </p:nvSpPr>
        <p:spPr bwMode="auto">
          <a:xfrm>
            <a:off x="6269650" y="5733256"/>
            <a:ext cx="2406802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Screen returns to normal measuring mode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AC99AF04-356C-F34D-B147-FBE8FAD2BEB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Fresh Air Adjust 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44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Auto Range % LEL - % Vol.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4436077-9C42-8A46-B9C4-8D3550B00564}"/>
              </a:ext>
            </a:extLst>
          </p:cNvPr>
          <p:cNvSpPr txBox="1">
            <a:spLocks/>
          </p:cNvSpPr>
          <p:nvPr/>
        </p:nvSpPr>
        <p:spPr bwMode="auto">
          <a:xfrm>
            <a:off x="4716016" y="3086685"/>
            <a:ext cx="4248472" cy="67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As </a:t>
            </a:r>
            <a:r>
              <a:rPr lang="en-US" sz="1800" b="1" dirty="0"/>
              <a:t>% LEL </a:t>
            </a:r>
            <a:r>
              <a:rPr lang="en-US" sz="1800" dirty="0"/>
              <a:t>rises above 100%, reading automatically switches to </a:t>
            </a:r>
            <a:r>
              <a:rPr lang="en-US" sz="1800" b="1" dirty="0"/>
              <a:t>% Vol.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8E91BD-9358-344A-9DCF-DE0EB98D5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06705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57D76C-E8FD-0143-833B-3833666CF0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3"/>
            <a:ext cx="306705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1BE37D-476E-3848-8DB9-9484BF7DC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" y="3164"/>
            <a:ext cx="3067049" cy="68579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3A9D06-9192-A64D-8B61-9CA0729DC4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" y="10842"/>
            <a:ext cx="3060181" cy="68426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C17F0B5-FF41-0C4E-912E-FA2CF2BF14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" y="1"/>
            <a:ext cx="306705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17C6F0A-C9A4-C743-839F-BA2D4195FD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0" y="-4517"/>
            <a:ext cx="3079730" cy="684377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5EC4C0F-51BF-E440-8073-899D94DBBC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" y="18739"/>
            <a:ext cx="3081288" cy="68205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AFFEFD1-3091-3849-904A-F5895AFD97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7" y="-2148"/>
            <a:ext cx="3067048" cy="6857996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E666806-D92E-8643-BF77-592256ACB0A2}"/>
              </a:ext>
            </a:extLst>
          </p:cNvPr>
          <p:cNvCxnSpPr>
            <a:cxnSpLocks/>
          </p:cNvCxnSpPr>
          <p:nvPr/>
        </p:nvCxnSpPr>
        <p:spPr>
          <a:xfrm flipH="1">
            <a:off x="2123728" y="3284984"/>
            <a:ext cx="2592288" cy="4849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rame 1">
            <a:extLst>
              <a:ext uri="{FF2B5EF4-FFF2-40B4-BE49-F238E27FC236}">
                <a16:creationId xmlns:a16="http://schemas.microsoft.com/office/drawing/2014/main" id="{5F6211B0-8499-3740-9C36-CCF04E2C6BCD}"/>
              </a:ext>
            </a:extLst>
          </p:cNvPr>
          <p:cNvSpPr/>
          <p:nvPr/>
        </p:nvSpPr>
        <p:spPr>
          <a:xfrm>
            <a:off x="1360685" y="3500693"/>
            <a:ext cx="720080" cy="484970"/>
          </a:xfrm>
          <a:prstGeom prst="frame">
            <a:avLst>
              <a:gd name="adj1" fmla="val 9530"/>
            </a:avLst>
          </a:prstGeom>
          <a:gradFill flip="none" rotWithShape="1">
            <a:gsLst>
              <a:gs pos="100000">
                <a:srgbClr val="FFFF00"/>
              </a:gs>
              <a:gs pos="100000">
                <a:schemeClr val="accent2">
                  <a:lumMod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30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Pump Stall</a:t>
            </a:r>
            <a:endParaRPr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F07DB8-FEB8-E949-9278-92BC8697EB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8" cy="6825266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4436077-9C42-8A46-B9C4-8D3550B00564}"/>
              </a:ext>
            </a:extLst>
          </p:cNvPr>
          <p:cNvSpPr txBox="1">
            <a:spLocks/>
          </p:cNvSpPr>
          <p:nvPr/>
        </p:nvSpPr>
        <p:spPr bwMode="auto">
          <a:xfrm>
            <a:off x="3060183" y="2924944"/>
            <a:ext cx="5688632" cy="67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The pump will automatically pause. A “FAIL” and a “LOW FLOW” status show on the screen</a:t>
            </a:r>
          </a:p>
        </p:txBody>
      </p:sp>
    </p:spTree>
    <p:extLst>
      <p:ext uri="{BB962C8B-B14F-4D97-AF65-F5344CB8AC3E}">
        <p14:creationId xmlns:p14="http://schemas.microsoft.com/office/powerpoint/2010/main" val="118648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7CC7E51-EBCD-364D-8D5E-81A8EC22AA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1"/>
            <a:ext cx="3090330" cy="6825268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Press and hold the POWER ENTER button until the pump disengages.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Turning unit off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18130B8-2B47-ED4E-A314-D7FAD467F96F}"/>
              </a:ext>
            </a:extLst>
          </p:cNvPr>
          <p:cNvSpPr/>
          <p:nvPr/>
        </p:nvSpPr>
        <p:spPr>
          <a:xfrm>
            <a:off x="1619628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7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30B246-3E4A-3743-82D4-0A34BDDE71F1}"/>
              </a:ext>
            </a:extLst>
          </p:cNvPr>
          <p:cNvSpPr/>
          <p:nvPr/>
        </p:nvSpPr>
        <p:spPr>
          <a:xfrm>
            <a:off x="7524328" y="6093296"/>
            <a:ext cx="1619672" cy="7647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B38CA0-61E9-BF42-ADB9-03B5AE7616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123" y="1700808"/>
            <a:ext cx="2417754" cy="5339824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0" y="18864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GX-2012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Settings</a:t>
            </a:r>
            <a:endParaRPr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0308D1-87F6-6743-9D0C-ABE3331346D9}"/>
              </a:ext>
            </a:extLst>
          </p:cNvPr>
          <p:cNvSpPr/>
          <p:nvPr/>
        </p:nvSpPr>
        <p:spPr>
          <a:xfrm>
            <a:off x="0" y="5872930"/>
            <a:ext cx="1008112" cy="9850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01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Press and hold the AIR▲ and (SHIFT)▼ buttons, then press and hold the POWER ENTER button. </a:t>
            </a:r>
          </a:p>
          <a:p>
            <a:pPr marL="0" lvl="0" indent="0">
              <a:buNone/>
            </a:pPr>
            <a:endParaRPr lang="en-US" sz="1800" dirty="0"/>
          </a:p>
          <a:p>
            <a:r>
              <a:rPr lang="en-US" sz="1800" dirty="0"/>
              <a:t>When you hear a beep, release the buttons. The unit will prompt you for a password.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Maintenance Menu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1"/>
            <a:ext cx="3090330" cy="6825268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1619672" y="486916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18130B8-2B47-ED4E-A314-D7FAD467F96F}"/>
              </a:ext>
            </a:extLst>
          </p:cNvPr>
          <p:cNvSpPr/>
          <p:nvPr/>
        </p:nvSpPr>
        <p:spPr>
          <a:xfrm>
            <a:off x="1619628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63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Password is 2102</a:t>
            </a:r>
          </a:p>
          <a:p>
            <a:pPr marL="0" lvl="0" indent="0">
              <a:buNone/>
            </a:pPr>
            <a:endParaRPr lang="en-US" sz="1800" dirty="0"/>
          </a:p>
          <a:p>
            <a:r>
              <a:rPr lang="en-US" sz="1800" dirty="0"/>
              <a:t>Enter the password by using the AIR▲ and (SHIFT)▼ buttons to select each password number and then pressing and releasing POWER ENTER to enter it and move on to the next one.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Password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1"/>
            <a:ext cx="3090329" cy="6825268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1619672" y="486916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E5FC7C-28BF-2946-9626-C30DDD131320}"/>
              </a:ext>
            </a:extLst>
          </p:cNvPr>
          <p:cNvSpPr/>
          <p:nvPr/>
        </p:nvSpPr>
        <p:spPr>
          <a:xfrm>
            <a:off x="1619628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8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LATCHING 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Latching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9" cy="682526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2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843808" y="1964025"/>
            <a:ext cx="3240360" cy="1289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Set to “OFF” using AIR▲ or (SHIFT)▼ then press ENTER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Latching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8" cy="682526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AECCCE-8596-B948-A42E-2DDACE668B7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3"/>
            <a:ext cx="3090328" cy="682526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C28D39-D456-014F-8BAC-89BD66044059}"/>
              </a:ext>
            </a:extLst>
          </p:cNvPr>
          <p:cNvCxnSpPr>
            <a:cxnSpLocks/>
          </p:cNvCxnSpPr>
          <p:nvPr/>
        </p:nvCxnSpPr>
        <p:spPr>
          <a:xfrm>
            <a:off x="3241584" y="3933056"/>
            <a:ext cx="2016216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9E79D3C5-7F88-ED4F-931C-817C5FBEDD56}"/>
              </a:ext>
            </a:extLst>
          </p:cNvPr>
          <p:cNvSpPr/>
          <p:nvPr/>
        </p:nvSpPr>
        <p:spPr>
          <a:xfrm>
            <a:off x="6300192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7B3105-2963-DC46-B5C6-87E64D8E0044}"/>
              </a:ext>
            </a:extLst>
          </p:cNvPr>
          <p:cNvSpPr/>
          <p:nvPr/>
        </p:nvSpPr>
        <p:spPr>
          <a:xfrm>
            <a:off x="1619672" y="490408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72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BUMP DSP 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Display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8" cy="682526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F5D682B-D404-6B4D-B7F3-4A5A3936E158}"/>
              </a:ext>
            </a:extLst>
          </p:cNvPr>
          <p:cNvSpPr/>
          <p:nvPr/>
        </p:nvSpPr>
        <p:spPr>
          <a:xfrm>
            <a:off x="1600422" y="5229200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66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AECCCE-8596-B948-A42E-2DDACE668B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4"/>
            <a:ext cx="3090328" cy="6825264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843808" y="1964025"/>
            <a:ext cx="3240360" cy="1289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Set to “ON” using AIR▲ or (SHIFT)▼ then press 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3"/>
            <a:ext cx="3090328" cy="682526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C28D39-D456-014F-8BAC-89BD66044059}"/>
              </a:ext>
            </a:extLst>
          </p:cNvPr>
          <p:cNvCxnSpPr>
            <a:cxnSpLocks/>
          </p:cNvCxnSpPr>
          <p:nvPr/>
        </p:nvCxnSpPr>
        <p:spPr>
          <a:xfrm>
            <a:off x="3241584" y="3933056"/>
            <a:ext cx="2016216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D6FB66F-14D7-FE43-938D-0EF30D7EF772}"/>
              </a:ext>
            </a:extLst>
          </p:cNvPr>
          <p:cNvSpPr/>
          <p:nvPr/>
        </p:nvSpPr>
        <p:spPr>
          <a:xfrm>
            <a:off x="6300192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979712" y="133923"/>
            <a:ext cx="673224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  Display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CC43A0-5D32-0D4D-938A-3DABD54E9F50}"/>
              </a:ext>
            </a:extLst>
          </p:cNvPr>
          <p:cNvSpPr/>
          <p:nvPr/>
        </p:nvSpPr>
        <p:spPr>
          <a:xfrm>
            <a:off x="1619672" y="490408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1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BUMP SET 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Set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8" cy="682526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F9436B-7AC1-484E-80C3-18370AA95649}"/>
              </a:ext>
            </a:extLst>
          </p:cNvPr>
          <p:cNvSpPr/>
          <p:nvPr/>
        </p:nvSpPr>
        <p:spPr>
          <a:xfrm>
            <a:off x="1619672" y="5221237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7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AECCCE-8596-B948-A42E-2DDACE668B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4"/>
            <a:ext cx="3090327" cy="6825264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843808" y="1700808"/>
            <a:ext cx="3240360" cy="172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Scroll down (SHIFT)▼ the list to “AUTO CAL” and press ENTER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Change to OFF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3"/>
            <a:ext cx="3090327" cy="682526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C28D39-D456-014F-8BAC-89BD66044059}"/>
              </a:ext>
            </a:extLst>
          </p:cNvPr>
          <p:cNvCxnSpPr>
            <a:cxnSpLocks/>
          </p:cNvCxnSpPr>
          <p:nvPr/>
        </p:nvCxnSpPr>
        <p:spPr>
          <a:xfrm>
            <a:off x="2123728" y="4437112"/>
            <a:ext cx="4176464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D6FB66F-14D7-FE43-938D-0EF30D7EF772}"/>
              </a:ext>
            </a:extLst>
          </p:cNvPr>
          <p:cNvSpPr/>
          <p:nvPr/>
        </p:nvSpPr>
        <p:spPr>
          <a:xfrm>
            <a:off x="6300192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979712" y="133923"/>
            <a:ext cx="716428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Set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CC43A0-5D32-0D4D-938A-3DABD54E9F50}"/>
              </a:ext>
            </a:extLst>
          </p:cNvPr>
          <p:cNvSpPr/>
          <p:nvPr/>
        </p:nvSpPr>
        <p:spPr>
          <a:xfrm>
            <a:off x="1619672" y="490408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0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ESCAPE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Set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3"/>
            <a:ext cx="3090328" cy="682526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F9436B-7AC1-484E-80C3-18370AA95649}"/>
              </a:ext>
            </a:extLst>
          </p:cNvPr>
          <p:cNvSpPr/>
          <p:nvPr/>
        </p:nvSpPr>
        <p:spPr>
          <a:xfrm>
            <a:off x="1619672" y="5221237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0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BP INTVL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Interval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3"/>
            <a:ext cx="3090327" cy="682526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F9436B-7AC1-484E-80C3-18370AA95649}"/>
              </a:ext>
            </a:extLst>
          </p:cNvPr>
          <p:cNvSpPr/>
          <p:nvPr/>
        </p:nvSpPr>
        <p:spPr>
          <a:xfrm>
            <a:off x="1619672" y="5221237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7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AECCCE-8596-B948-A42E-2DDACE668B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5"/>
            <a:ext cx="3090327" cy="6825262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843808" y="1700808"/>
            <a:ext cx="3240360" cy="172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Set to 1 day not 30 by using (SHIFT)▼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Press 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4"/>
            <a:ext cx="3090327" cy="682526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C28D39-D456-014F-8BAC-89BD66044059}"/>
              </a:ext>
            </a:extLst>
          </p:cNvPr>
          <p:cNvCxnSpPr>
            <a:cxnSpLocks/>
          </p:cNvCxnSpPr>
          <p:nvPr/>
        </p:nvCxnSpPr>
        <p:spPr>
          <a:xfrm>
            <a:off x="2411760" y="3933056"/>
            <a:ext cx="4176464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D6FB66F-14D7-FE43-938D-0EF30D7EF772}"/>
              </a:ext>
            </a:extLst>
          </p:cNvPr>
          <p:cNvSpPr/>
          <p:nvPr/>
        </p:nvSpPr>
        <p:spPr>
          <a:xfrm>
            <a:off x="6300192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979712" y="133923"/>
            <a:ext cx="676875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 Interval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CC43A0-5D32-0D4D-938A-3DABD54E9F50}"/>
              </a:ext>
            </a:extLst>
          </p:cNvPr>
          <p:cNvSpPr/>
          <p:nvPr/>
        </p:nvSpPr>
        <p:spPr>
          <a:xfrm>
            <a:off x="1619672" y="490408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BP RMNDR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Reminder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4"/>
            <a:ext cx="3090327" cy="682526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F9436B-7AC1-484E-80C3-18370AA95649}"/>
              </a:ext>
            </a:extLst>
          </p:cNvPr>
          <p:cNvSpPr/>
          <p:nvPr/>
        </p:nvSpPr>
        <p:spPr>
          <a:xfrm>
            <a:off x="1619672" y="5221237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9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AECCCE-8596-B948-A42E-2DDACE668B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5"/>
            <a:ext cx="3090326" cy="6825262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131840" y="1700808"/>
            <a:ext cx="3240360" cy="172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Set to “ON” using AIR▲ or (SHIFT)▼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Press 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4"/>
            <a:ext cx="3090326" cy="682526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C28D39-D456-014F-8BAC-89BD66044059}"/>
              </a:ext>
            </a:extLst>
          </p:cNvPr>
          <p:cNvCxnSpPr>
            <a:cxnSpLocks/>
          </p:cNvCxnSpPr>
          <p:nvPr/>
        </p:nvCxnSpPr>
        <p:spPr>
          <a:xfrm>
            <a:off x="2411760" y="3933056"/>
            <a:ext cx="3888432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D6FB66F-14D7-FE43-938D-0EF30D7EF772}"/>
              </a:ext>
            </a:extLst>
          </p:cNvPr>
          <p:cNvSpPr/>
          <p:nvPr/>
        </p:nvSpPr>
        <p:spPr>
          <a:xfrm>
            <a:off x="6300192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979712" y="133923"/>
            <a:ext cx="727280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 Reminder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CC43A0-5D32-0D4D-938A-3DABD54E9F50}"/>
              </a:ext>
            </a:extLst>
          </p:cNvPr>
          <p:cNvSpPr/>
          <p:nvPr/>
        </p:nvSpPr>
        <p:spPr>
          <a:xfrm>
            <a:off x="1619672" y="490408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4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AUTOZERO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Auto Zero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4"/>
            <a:ext cx="3090326" cy="682526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F9436B-7AC1-484E-80C3-18370AA95649}"/>
              </a:ext>
            </a:extLst>
          </p:cNvPr>
          <p:cNvSpPr/>
          <p:nvPr/>
        </p:nvSpPr>
        <p:spPr>
          <a:xfrm>
            <a:off x="1619672" y="5221237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0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AECCCE-8596-B948-A42E-2DDACE668B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6"/>
            <a:ext cx="3090326" cy="6825259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131840" y="1700808"/>
            <a:ext cx="3240360" cy="172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Set to “ON” using AIR▲ or (SHIFT)▼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Press 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5"/>
            <a:ext cx="3090326" cy="682525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C28D39-D456-014F-8BAC-89BD66044059}"/>
              </a:ext>
            </a:extLst>
          </p:cNvPr>
          <p:cNvCxnSpPr>
            <a:cxnSpLocks/>
          </p:cNvCxnSpPr>
          <p:nvPr/>
        </p:nvCxnSpPr>
        <p:spPr>
          <a:xfrm>
            <a:off x="2411760" y="3933056"/>
            <a:ext cx="3888432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D6FB66F-14D7-FE43-938D-0EF30D7EF772}"/>
              </a:ext>
            </a:extLst>
          </p:cNvPr>
          <p:cNvSpPr/>
          <p:nvPr/>
        </p:nvSpPr>
        <p:spPr>
          <a:xfrm>
            <a:off x="6300192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979712" y="133923"/>
            <a:ext cx="727280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Auto Zero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CC43A0-5D32-0D4D-938A-3DABD54E9F50}"/>
              </a:ext>
            </a:extLst>
          </p:cNvPr>
          <p:cNvSpPr/>
          <p:nvPr/>
        </p:nvSpPr>
        <p:spPr>
          <a:xfrm>
            <a:off x="1619672" y="490408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7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30B246-3E4A-3743-82D4-0A34BDDE71F1}"/>
              </a:ext>
            </a:extLst>
          </p:cNvPr>
          <p:cNvSpPr/>
          <p:nvPr/>
        </p:nvSpPr>
        <p:spPr>
          <a:xfrm>
            <a:off x="7524328" y="6093296"/>
            <a:ext cx="1619672" cy="7647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0" y="18864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GX-2012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Procedure</a:t>
            </a:r>
            <a:endParaRPr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0308D1-87F6-6743-9D0C-ABE3331346D9}"/>
              </a:ext>
            </a:extLst>
          </p:cNvPr>
          <p:cNvSpPr/>
          <p:nvPr/>
        </p:nvSpPr>
        <p:spPr>
          <a:xfrm>
            <a:off x="0" y="5872930"/>
            <a:ext cx="1008112" cy="9850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8F2B06-54D5-644A-9C59-7C8C4260F2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2405" y="1988840"/>
            <a:ext cx="3979189" cy="4437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096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When bump is due press and hold the (SHIFT)▼ button, then press the DISPLAY(ADJ) button and release both.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5"/>
            <a:ext cx="3090326" cy="682525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F9436B-7AC1-484E-80C3-18370AA95649}"/>
              </a:ext>
            </a:extLst>
          </p:cNvPr>
          <p:cNvSpPr/>
          <p:nvPr/>
        </p:nvSpPr>
        <p:spPr>
          <a:xfrm>
            <a:off x="1170571" y="5183027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7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AIR CAL (fresh air adjust) is the first menu to pop up and it is recommended to fresh air adjust the unit before performing a bump test. </a:t>
            </a:r>
          </a:p>
          <a:p>
            <a:pPr marL="0" indent="0">
              <a:buNone/>
            </a:pPr>
            <a:r>
              <a:rPr lang="en-US" sz="1800" dirty="0"/>
              <a:t>Press POWER ENTER.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5"/>
            <a:ext cx="3090325" cy="682525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15031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9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Push and hold AIR▲ until the screen prompts you to release.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6"/>
            <a:ext cx="3090325" cy="682525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486916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8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Push AIR▲ or (SHIFT)▼ to scroll to BUMP and </a:t>
            </a:r>
            <a:br>
              <a:rPr lang="en-US" sz="1800" dirty="0"/>
            </a:br>
            <a:r>
              <a:rPr lang="en-US" sz="1800" dirty="0"/>
              <a:t>press POWER ENTER 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6"/>
            <a:ext cx="3090324" cy="682525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486916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8344E76-3C0F-154B-A32C-5CBEDF87123B}"/>
              </a:ext>
            </a:extLst>
          </p:cNvPr>
          <p:cNvSpPr/>
          <p:nvPr/>
        </p:nvSpPr>
        <p:spPr>
          <a:xfrm>
            <a:off x="1619672" y="515031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464B363-F050-144B-9DF2-928227397459}"/>
              </a:ext>
            </a:extLst>
          </p:cNvPr>
          <p:cNvSpPr/>
          <p:nvPr/>
        </p:nvSpPr>
        <p:spPr>
          <a:xfrm>
            <a:off x="1618638" y="555237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7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33030" y="1363135"/>
            <a:ext cx="2763105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Push AIR▲ or (SHIFT)▼ to scroll to BUMP and </a:t>
            </a:r>
            <a:br>
              <a:rPr lang="en-US" sz="1800" dirty="0"/>
            </a:br>
            <a:r>
              <a:rPr lang="en-US" sz="1800" dirty="0"/>
              <a:t>press POWER ENTER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6"/>
            <a:ext cx="3090324" cy="682525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8344E76-3C0F-154B-A32C-5CBEDF87123B}"/>
              </a:ext>
            </a:extLst>
          </p:cNvPr>
          <p:cNvSpPr/>
          <p:nvPr/>
        </p:nvSpPr>
        <p:spPr>
          <a:xfrm>
            <a:off x="1619672" y="515031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5AED3E-3B8A-414E-B199-FFA923D3C4D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4"/>
            <a:ext cx="3090324" cy="682525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9B87FA6-E3A6-A448-B520-9F686ED318F7}"/>
              </a:ext>
            </a:extLst>
          </p:cNvPr>
          <p:cNvCxnSpPr>
            <a:cxnSpLocks/>
          </p:cNvCxnSpPr>
          <p:nvPr/>
        </p:nvCxnSpPr>
        <p:spPr>
          <a:xfrm>
            <a:off x="2915816" y="4221088"/>
            <a:ext cx="2448273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52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527682" y="3068960"/>
            <a:ext cx="3417228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Connect tubing from the demand flow regulator to the inlet fitting of the unit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25B15A-E485-3949-AE0B-0F2E7B6A71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764704"/>
            <a:ext cx="4462105" cy="4975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889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067944" y="3068960"/>
            <a:ext cx="4248472" cy="3362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Press POWER ENTER.</a:t>
            </a:r>
          </a:p>
          <a:p>
            <a:endParaRPr lang="en-US" sz="1800" dirty="0"/>
          </a:p>
          <a:p>
            <a:r>
              <a:rPr lang="en-US" sz="1800" dirty="0"/>
              <a:t>The unit will countdown from 30 seconds, and the values will begin to flash.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7"/>
            <a:ext cx="3090324" cy="682525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F7CCA50-E3C8-1D43-A3B3-ABC3C52D7C3A}"/>
              </a:ext>
            </a:extLst>
          </p:cNvPr>
          <p:cNvSpPr/>
          <p:nvPr/>
        </p:nvSpPr>
        <p:spPr>
          <a:xfrm>
            <a:off x="1619672" y="522920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42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067944" y="3068960"/>
            <a:ext cx="4248472" cy="3362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After 30 seconds, the unit will show the PASS/FAIL status.</a:t>
            </a:r>
          </a:p>
          <a:p>
            <a:r>
              <a:rPr lang="en-US" sz="1800" dirty="0"/>
              <a:t>If the bump test failed, calibration or service may be required</a:t>
            </a:r>
          </a:p>
          <a:p>
            <a:r>
              <a:rPr lang="en-US" sz="1800" dirty="0"/>
              <a:t>Remove tubing from inlet and press POWER ENTER to acknowledge the results.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7"/>
            <a:ext cx="3090323" cy="682525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F7CCA50-E3C8-1D43-A3B3-ABC3C52D7C3A}"/>
              </a:ext>
            </a:extLst>
          </p:cNvPr>
          <p:cNvSpPr/>
          <p:nvPr/>
        </p:nvSpPr>
        <p:spPr>
          <a:xfrm>
            <a:off x="1619672" y="522920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86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8"/>
            <a:ext cx="3090323" cy="682525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F7CCA50-E3C8-1D43-A3B3-ABC3C52D7C3A}"/>
              </a:ext>
            </a:extLst>
          </p:cNvPr>
          <p:cNvSpPr/>
          <p:nvPr/>
        </p:nvSpPr>
        <p:spPr>
          <a:xfrm>
            <a:off x="1619672" y="522920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D8CFE8-BF04-CE49-8889-73B113D0F1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3"/>
            <a:ext cx="3090323" cy="682525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271786C-8940-934C-8BC6-C2CFC505FE28}"/>
              </a:ext>
            </a:extLst>
          </p:cNvPr>
          <p:cNvCxnSpPr>
            <a:cxnSpLocks/>
          </p:cNvCxnSpPr>
          <p:nvPr/>
        </p:nvCxnSpPr>
        <p:spPr>
          <a:xfrm>
            <a:off x="2915816" y="4221088"/>
            <a:ext cx="2448273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C2EA543-F5B8-6746-9E3E-61EFEFCACA28}"/>
              </a:ext>
            </a:extLst>
          </p:cNvPr>
          <p:cNvSpPr txBox="1">
            <a:spLocks/>
          </p:cNvSpPr>
          <p:nvPr/>
        </p:nvSpPr>
        <p:spPr bwMode="auto">
          <a:xfrm>
            <a:off x="2699792" y="1363135"/>
            <a:ext cx="3234339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Push AIR▲ or (SHIFT)▼ to scroll to NORMAL and </a:t>
            </a:r>
            <a:br>
              <a:rPr lang="en-US" sz="1800" dirty="0"/>
            </a:br>
            <a:r>
              <a:rPr lang="en-US" sz="1800" dirty="0"/>
              <a:t>press POWER ENTER.</a:t>
            </a:r>
          </a:p>
          <a:p>
            <a:r>
              <a:rPr lang="en-US" sz="1800" dirty="0"/>
              <a:t>Unit will return to Normal measuring mode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6168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C2EA543-F5B8-6746-9E3E-61EFEFCACA28}"/>
              </a:ext>
            </a:extLst>
          </p:cNvPr>
          <p:cNvSpPr txBox="1">
            <a:spLocks/>
          </p:cNvSpPr>
          <p:nvPr/>
        </p:nvSpPr>
        <p:spPr bwMode="auto">
          <a:xfrm>
            <a:off x="5364088" y="2420888"/>
            <a:ext cx="3234339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Press and hold the CAL button until the CAL LED turns on then release it.</a:t>
            </a:r>
          </a:p>
          <a:p>
            <a:pPr lvl="1"/>
            <a:r>
              <a:rPr lang="en-US" sz="1400" dirty="0"/>
              <a:t>During calibration, display will show current gas readings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F71776-BD15-9244-8A36-B53D365E71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379764"/>
            <a:ext cx="4464496" cy="5952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正方形/長方形 7">
            <a:extLst>
              <a:ext uri="{FF2B5EF4-FFF2-40B4-BE49-F238E27FC236}">
                <a16:creationId xmlns:a16="http://schemas.microsoft.com/office/drawing/2014/main" id="{CEB0757A-3962-8F4F-A79E-E687B29C63DF}"/>
              </a:ext>
            </a:extLst>
          </p:cNvPr>
          <p:cNvSpPr/>
          <p:nvPr/>
        </p:nvSpPr>
        <p:spPr>
          <a:xfrm>
            <a:off x="2511019" y="391883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SDM-2012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Calibration</a:t>
            </a:r>
            <a:endParaRPr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18D06E7-B085-C64D-B28F-DEC8850C6894}"/>
              </a:ext>
            </a:extLst>
          </p:cNvPr>
          <p:cNvSpPr/>
          <p:nvPr/>
        </p:nvSpPr>
        <p:spPr>
          <a:xfrm>
            <a:off x="2123728" y="5517232"/>
            <a:ext cx="258196" cy="258196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1BF4061-9715-BD49-A3E6-E00E645D6A16}"/>
              </a:ext>
            </a:extLst>
          </p:cNvPr>
          <p:cNvSpPr txBox="1">
            <a:spLocks/>
          </p:cNvSpPr>
          <p:nvPr/>
        </p:nvSpPr>
        <p:spPr bwMode="auto">
          <a:xfrm>
            <a:off x="5364087" y="4240749"/>
            <a:ext cx="3456385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If a % volume sensor is installed the station will calibrate using Gas 2 port.</a:t>
            </a:r>
          </a:p>
        </p:txBody>
      </p:sp>
    </p:spTree>
    <p:extLst>
      <p:ext uri="{BB962C8B-B14F-4D97-AF65-F5344CB8AC3E}">
        <p14:creationId xmlns:p14="http://schemas.microsoft.com/office/powerpoint/2010/main" val="416288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0183FE-EE6C-0246-ACF2-D160146DECD4}"/>
              </a:ext>
            </a:extLst>
          </p:cNvPr>
          <p:cNvSpPr/>
          <p:nvPr/>
        </p:nvSpPr>
        <p:spPr>
          <a:xfrm>
            <a:off x="0" y="5733256"/>
            <a:ext cx="1691680" cy="1124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6BDFE8-9DF8-0242-8157-95D86012102D}"/>
              </a:ext>
            </a:extLst>
          </p:cNvPr>
          <p:cNvSpPr/>
          <p:nvPr/>
        </p:nvSpPr>
        <p:spPr>
          <a:xfrm>
            <a:off x="7308304" y="5732834"/>
            <a:ext cx="1691680" cy="1124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F85D34F0-8BC5-184C-A8F8-97E17D804D67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Questions?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6B2832-7ED6-DB44-A666-B7AD0FAB2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663700"/>
            <a:ext cx="5842000" cy="3530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72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25378</TotalTime>
  <Words>1140</Words>
  <Application>Microsoft Macintosh PowerPoint</Application>
  <PresentationFormat>On-screen Show (4:3)</PresentationFormat>
  <Paragraphs>255</Paragraphs>
  <Slides>62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6" baseType="lpstr">
      <vt:lpstr>Arial</vt:lpstr>
      <vt:lpstr>Calibri</vt:lpstr>
      <vt:lpstr>Century Gothic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岡本　亮</dc:creator>
  <cp:lastModifiedBy>Marty Schwartz</cp:lastModifiedBy>
  <cp:revision>1112</cp:revision>
  <cp:lastPrinted>2019-05-08T20:14:32Z</cp:lastPrinted>
  <dcterms:created xsi:type="dcterms:W3CDTF">2014-03-07T04:48:04Z</dcterms:created>
  <dcterms:modified xsi:type="dcterms:W3CDTF">2020-11-11T20:36:27Z</dcterms:modified>
</cp:coreProperties>
</file>