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4"/>
  </p:notesMasterIdLst>
  <p:handoutMasterIdLst>
    <p:handoutMasterId r:id="rId85"/>
  </p:handoutMasterIdLst>
  <p:sldIdLst>
    <p:sldId id="257" r:id="rId2"/>
    <p:sldId id="1005" r:id="rId3"/>
    <p:sldId id="259" r:id="rId4"/>
    <p:sldId id="260" r:id="rId5"/>
    <p:sldId id="982" r:id="rId6"/>
    <p:sldId id="537" r:id="rId7"/>
    <p:sldId id="360" r:id="rId8"/>
    <p:sldId id="1003" r:id="rId9"/>
    <p:sldId id="1004" r:id="rId10"/>
    <p:sldId id="258" r:id="rId11"/>
    <p:sldId id="983" r:id="rId12"/>
    <p:sldId id="984" r:id="rId13"/>
    <p:sldId id="842" r:id="rId14"/>
    <p:sldId id="1001" r:id="rId15"/>
    <p:sldId id="851" r:id="rId16"/>
    <p:sldId id="854" r:id="rId17"/>
    <p:sldId id="543" r:id="rId18"/>
    <p:sldId id="992" r:id="rId19"/>
    <p:sldId id="994" r:id="rId20"/>
    <p:sldId id="999" r:id="rId21"/>
    <p:sldId id="547" r:id="rId22"/>
    <p:sldId id="546" r:id="rId23"/>
    <p:sldId id="1002" r:id="rId24"/>
    <p:sldId id="986" r:id="rId25"/>
    <p:sldId id="987" r:id="rId26"/>
    <p:sldId id="544" r:id="rId27"/>
    <p:sldId id="1000" r:id="rId28"/>
    <p:sldId id="545" r:id="rId29"/>
    <p:sldId id="995" r:id="rId30"/>
    <p:sldId id="996" r:id="rId31"/>
    <p:sldId id="997" r:id="rId32"/>
    <p:sldId id="998" r:id="rId33"/>
    <p:sldId id="555" r:id="rId34"/>
    <p:sldId id="342" r:id="rId35"/>
    <p:sldId id="366" r:id="rId36"/>
    <p:sldId id="262" r:id="rId37"/>
    <p:sldId id="368" r:id="rId38"/>
    <p:sldId id="375" r:id="rId39"/>
    <p:sldId id="529" r:id="rId40"/>
    <p:sldId id="530" r:id="rId41"/>
    <p:sldId id="516" r:id="rId42"/>
    <p:sldId id="531" r:id="rId43"/>
    <p:sldId id="532" r:id="rId44"/>
    <p:sldId id="517" r:id="rId45"/>
    <p:sldId id="377" r:id="rId46"/>
    <p:sldId id="373" r:id="rId47"/>
    <p:sldId id="480" r:id="rId48"/>
    <p:sldId id="500" r:id="rId49"/>
    <p:sldId id="481" r:id="rId50"/>
    <p:sldId id="371" r:id="rId51"/>
    <p:sldId id="475" r:id="rId52"/>
    <p:sldId id="522" r:id="rId53"/>
    <p:sldId id="512" r:id="rId54"/>
    <p:sldId id="505" r:id="rId55"/>
    <p:sldId id="506" r:id="rId56"/>
    <p:sldId id="507" r:id="rId57"/>
    <p:sldId id="300" r:id="rId58"/>
    <p:sldId id="301" r:id="rId59"/>
    <p:sldId id="477" r:id="rId60"/>
    <p:sldId id="483" r:id="rId61"/>
    <p:sldId id="482" r:id="rId62"/>
    <p:sldId id="501" r:id="rId63"/>
    <p:sldId id="266" r:id="rId64"/>
    <p:sldId id="1006" r:id="rId65"/>
    <p:sldId id="1007" r:id="rId66"/>
    <p:sldId id="523" r:id="rId67"/>
    <p:sldId id="524" r:id="rId68"/>
    <p:sldId id="525" r:id="rId69"/>
    <p:sldId id="526" r:id="rId70"/>
    <p:sldId id="527" r:id="rId71"/>
    <p:sldId id="519" r:id="rId72"/>
    <p:sldId id="520" r:id="rId73"/>
    <p:sldId id="528" r:id="rId74"/>
    <p:sldId id="521" r:id="rId75"/>
    <p:sldId id="518" r:id="rId76"/>
    <p:sldId id="533" r:id="rId77"/>
    <p:sldId id="319" r:id="rId78"/>
    <p:sldId id="320" r:id="rId79"/>
    <p:sldId id="488" r:id="rId80"/>
    <p:sldId id="499" r:id="rId81"/>
    <p:sldId id="303" r:id="rId82"/>
    <p:sldId id="362" r:id="rId8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9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8DF1AE-10A6-4D15-9D9A-4F01926585BE}" v="12" dt="2021-05-12T18:01:22.4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600" autoAdjust="0"/>
    <p:restoredTop sz="86401"/>
  </p:normalViewPr>
  <p:slideViewPr>
    <p:cSldViewPr snapToGrid="0" snapToObjects="1">
      <p:cViewPr varScale="1">
        <p:scale>
          <a:sx n="115" d="100"/>
          <a:sy n="115" d="100"/>
        </p:scale>
        <p:origin x="200" y="544"/>
      </p:cViewPr>
      <p:guideLst>
        <p:guide orient="horz" pos="1584"/>
        <p:guide pos="2880"/>
      </p:guideLst>
    </p:cSldViewPr>
  </p:slideViewPr>
  <p:outlineViewPr>
    <p:cViewPr>
      <p:scale>
        <a:sx n="33" d="100"/>
        <a:sy n="33" d="100"/>
      </p:scale>
      <p:origin x="0" y="-752"/>
    </p:cViewPr>
  </p:outlineViewPr>
  <p:notesTextViewPr>
    <p:cViewPr>
      <p:scale>
        <a:sx n="3" d="2"/>
        <a:sy n="3" d="2"/>
      </p:scale>
      <p:origin x="0" y="0"/>
    </p:cViewPr>
  </p:notesTextViewPr>
  <p:sorterViewPr>
    <p:cViewPr>
      <p:scale>
        <a:sx n="1" d="1"/>
        <a:sy n="1" d="1"/>
      </p:scale>
      <p:origin x="0" y="-1240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9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v>Our Environment</c:v>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C72-4A19-9622-65426368EA7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C72-4A19-9622-65426368EA7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C72-4A19-9622-65426368EA76}"/>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Lit>
              <c:ptCount val="3"/>
              <c:pt idx="0">
                <c:v>Nitrogen</c:v>
              </c:pt>
              <c:pt idx="1">
                <c:v> Oxygen</c:v>
              </c:pt>
              <c:pt idx="2">
                <c:v> All other gases</c:v>
              </c:pt>
            </c:strLit>
          </c:cat>
          <c:val>
            <c:numRef>
              <c:f>Sheet1!$B$3:$B$5</c:f>
              <c:numCache>
                <c:formatCode>0.00%</c:formatCode>
                <c:ptCount val="3"/>
                <c:pt idx="0" formatCode="0%">
                  <c:v>0.78</c:v>
                </c:pt>
                <c:pt idx="1">
                  <c:v>0.20899999999999999</c:v>
                </c:pt>
                <c:pt idx="2">
                  <c:v>1.0999999999999999E-2</c:v>
                </c:pt>
              </c:numCache>
            </c:numRef>
          </c:val>
          <c:extLst>
            <c:ext xmlns:c16="http://schemas.microsoft.com/office/drawing/2014/chart" uri="{C3380CC4-5D6E-409C-BE32-E72D297353CC}">
              <c16:uniqueId val="{00000006-4C72-4A19-9622-65426368EA76}"/>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1387839020122482"/>
          <c:y val="0.89385096004530751"/>
          <c:w val="0.53613188976377957"/>
          <c:h val="7.8306812576502183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Methane 100%</a:t>
            </a:r>
            <a:r>
              <a:rPr lang="en-US" baseline="0" dirty="0"/>
              <a:t> </a:t>
            </a:r>
            <a:r>
              <a:rPr lang="en-US" dirty="0"/>
              <a:t>LEL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2CD-42EA-AFE8-A4B38493CC6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2CD-42EA-AFE8-A4B38493CC6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2CD-42EA-AFE8-A4B38493CC6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Sheet1!$F$27:$F$29</c:f>
              <c:numCache>
                <c:formatCode>0.00%</c:formatCode>
                <c:ptCount val="3"/>
                <c:pt idx="0" formatCode="0%">
                  <c:v>0.78</c:v>
                </c:pt>
                <c:pt idx="1">
                  <c:v>0.05</c:v>
                </c:pt>
                <c:pt idx="2">
                  <c:v>0.20899999999999999</c:v>
                </c:pt>
              </c:numCache>
            </c:numRef>
          </c:val>
          <c:extLst>
            <c:ext xmlns:c16="http://schemas.microsoft.com/office/drawing/2014/chart" uri="{C3380CC4-5D6E-409C-BE32-E72D297353CC}">
              <c16:uniqueId val="{00000006-52CD-42EA-AFE8-A4B38493CC6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a:t>%</a:t>
            </a:r>
            <a:r>
              <a:rPr lang="en-US" sz="2400" b="1" baseline="0"/>
              <a:t> LEL by Gas</a:t>
            </a:r>
            <a:endParaRPr lang="en-US" sz="2400"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strRef>
              <c:f>Sheet2!$B$3:$D$3</c:f>
              <c:strCache>
                <c:ptCount val="3"/>
                <c:pt idx="0">
                  <c:v>Methane</c:v>
                </c:pt>
                <c:pt idx="1">
                  <c:v>Hydrogen</c:v>
                </c:pt>
                <c:pt idx="2">
                  <c:v>Propane</c:v>
                </c:pt>
              </c:strCache>
            </c:strRef>
          </c:cat>
          <c:val>
            <c:numRef>
              <c:f>Sheet2!$B$4:$D$4</c:f>
              <c:numCache>
                <c:formatCode>0.0%</c:formatCode>
                <c:ptCount val="3"/>
                <c:pt idx="0">
                  <c:v>0.05</c:v>
                </c:pt>
                <c:pt idx="1">
                  <c:v>0.04</c:v>
                </c:pt>
                <c:pt idx="2">
                  <c:v>2.1000000000000001E-2</c:v>
                </c:pt>
              </c:numCache>
            </c:numRef>
          </c:val>
          <c:extLst>
            <c:ext xmlns:c16="http://schemas.microsoft.com/office/drawing/2014/chart" uri="{C3380CC4-5D6E-409C-BE32-E72D297353CC}">
              <c16:uniqueId val="{00000000-1887-2942-B148-A7641D119287}"/>
            </c:ext>
          </c:extLst>
        </c:ser>
        <c:ser>
          <c:idx val="1"/>
          <c:order val="1"/>
          <c:spPr>
            <a:solidFill>
              <a:schemeClr val="accent2"/>
            </a:solidFill>
            <a:ln>
              <a:noFill/>
            </a:ln>
            <a:effectLst/>
            <a:sp3d/>
          </c:spPr>
          <c:invertIfNegative val="0"/>
          <c:cat>
            <c:strRef>
              <c:f>Sheet2!$B$3:$D$3</c:f>
              <c:strCache>
                <c:ptCount val="3"/>
                <c:pt idx="0">
                  <c:v>Methane</c:v>
                </c:pt>
                <c:pt idx="1">
                  <c:v>Hydrogen</c:v>
                </c:pt>
                <c:pt idx="2">
                  <c:v>Propane</c:v>
                </c:pt>
              </c:strCache>
            </c:strRef>
          </c:cat>
          <c:val>
            <c:numRef>
              <c:f>Sheet2!$B$5:$D$5</c:f>
              <c:numCache>
                <c:formatCode>0.0%</c:formatCode>
                <c:ptCount val="3"/>
                <c:pt idx="0">
                  <c:v>2.5000000000000001E-2</c:v>
                </c:pt>
                <c:pt idx="1">
                  <c:v>0.02</c:v>
                </c:pt>
                <c:pt idx="2" formatCode="0.00%">
                  <c:v>1.0500000000000001E-2</c:v>
                </c:pt>
              </c:numCache>
            </c:numRef>
          </c:val>
          <c:extLst>
            <c:ext xmlns:c16="http://schemas.microsoft.com/office/drawing/2014/chart" uri="{C3380CC4-5D6E-409C-BE32-E72D297353CC}">
              <c16:uniqueId val="{00000001-1887-2942-B148-A7641D119287}"/>
            </c:ext>
          </c:extLst>
        </c:ser>
        <c:dLbls>
          <c:showLegendKey val="0"/>
          <c:showVal val="0"/>
          <c:showCatName val="0"/>
          <c:showSerName val="0"/>
          <c:showPercent val="0"/>
          <c:showBubbleSize val="0"/>
        </c:dLbls>
        <c:gapWidth val="150"/>
        <c:shape val="box"/>
        <c:axId val="1277316720"/>
        <c:axId val="1230596912"/>
        <c:axId val="0"/>
      </c:bar3DChart>
      <c:catAx>
        <c:axId val="127731672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230596912"/>
        <c:crosses val="autoZero"/>
        <c:auto val="1"/>
        <c:lblAlgn val="ctr"/>
        <c:lblOffset val="100"/>
        <c:noMultiLvlLbl val="0"/>
      </c:catAx>
      <c:valAx>
        <c:axId val="123059691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73167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Portable</a:t>
            </a:r>
            <a:r>
              <a:rPr lang="en-US" baseline="0"/>
              <a:t> </a:t>
            </a:r>
            <a:r>
              <a:rPr lang="en-US"/>
              <a:t>LEL</a:t>
            </a:r>
            <a:r>
              <a:rPr lang="en-US" baseline="0"/>
              <a:t> Alarm Levels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spPr>
            <a:ln w="28575" cap="rnd">
              <a:solidFill>
                <a:schemeClr val="accent2">
                  <a:shade val="86000"/>
                </a:schemeClr>
              </a:solidFill>
              <a:round/>
            </a:ln>
            <a:effectLst/>
          </c:spPr>
          <c:marker>
            <c:symbol val="none"/>
          </c:marker>
          <c:val>
            <c:numRef>
              <c:f>Sheet1!$B$2:$B$12</c:f>
              <c:numCache>
                <c:formatCode>_(* #,##0_);_(* \(#,##0\);_(* "-"??_);_(@_)</c:formatCode>
                <c:ptCount val="11"/>
                <c:pt idx="0">
                  <c:v>10</c:v>
                </c:pt>
                <c:pt idx="1">
                  <c:v>10</c:v>
                </c:pt>
                <c:pt idx="2">
                  <c:v>10</c:v>
                </c:pt>
                <c:pt idx="3">
                  <c:v>10</c:v>
                </c:pt>
                <c:pt idx="4">
                  <c:v>10</c:v>
                </c:pt>
                <c:pt idx="5">
                  <c:v>10</c:v>
                </c:pt>
                <c:pt idx="6">
                  <c:v>10</c:v>
                </c:pt>
                <c:pt idx="7">
                  <c:v>10</c:v>
                </c:pt>
                <c:pt idx="8">
                  <c:v>10</c:v>
                </c:pt>
                <c:pt idx="9">
                  <c:v>10</c:v>
                </c:pt>
                <c:pt idx="10">
                  <c:v>10</c:v>
                </c:pt>
              </c:numCache>
            </c:numRef>
          </c:val>
          <c:smooth val="0"/>
          <c:extLst>
            <c:ext xmlns:c16="http://schemas.microsoft.com/office/drawing/2014/chart" uri="{C3380CC4-5D6E-409C-BE32-E72D297353CC}">
              <c16:uniqueId val="{00000000-3EE8-1B42-A3F4-7CD631DA864E}"/>
            </c:ext>
          </c:extLst>
        </c:ser>
        <c:ser>
          <c:idx val="3"/>
          <c:order val="1"/>
          <c:spPr>
            <a:ln w="28575" cap="rnd">
              <a:solidFill>
                <a:schemeClr val="accent2">
                  <a:tint val="58000"/>
                </a:schemeClr>
              </a:solidFill>
              <a:round/>
            </a:ln>
            <a:effectLst/>
          </c:spPr>
          <c:marker>
            <c:symbol val="none"/>
          </c:marker>
          <c:val>
            <c:numRef>
              <c:f>Sheet1!$D$2:$D$12</c:f>
              <c:numCache>
                <c:formatCode>_(* #,##0_);_(* \(#,##0\);_(* "-"??_);_(@_)</c:formatCode>
                <c:ptCount val="11"/>
                <c:pt idx="0">
                  <c:v>50</c:v>
                </c:pt>
                <c:pt idx="1">
                  <c:v>50</c:v>
                </c:pt>
                <c:pt idx="2">
                  <c:v>50</c:v>
                </c:pt>
                <c:pt idx="3">
                  <c:v>50</c:v>
                </c:pt>
                <c:pt idx="4">
                  <c:v>50</c:v>
                </c:pt>
                <c:pt idx="5">
                  <c:v>50</c:v>
                </c:pt>
                <c:pt idx="6">
                  <c:v>50</c:v>
                </c:pt>
                <c:pt idx="7">
                  <c:v>50</c:v>
                </c:pt>
                <c:pt idx="8">
                  <c:v>50</c:v>
                </c:pt>
                <c:pt idx="9">
                  <c:v>50</c:v>
                </c:pt>
                <c:pt idx="10">
                  <c:v>50</c:v>
                </c:pt>
              </c:numCache>
            </c:numRef>
          </c:val>
          <c:smooth val="0"/>
          <c:extLst>
            <c:ext xmlns:c16="http://schemas.microsoft.com/office/drawing/2014/chart" uri="{C3380CC4-5D6E-409C-BE32-E72D297353CC}">
              <c16:uniqueId val="{00000001-3EE8-1B42-A3F4-7CD631DA864E}"/>
            </c:ext>
          </c:extLst>
        </c:ser>
        <c:ser>
          <c:idx val="0"/>
          <c:order val="2"/>
          <c:spPr>
            <a:ln w="28575" cap="rnd">
              <a:solidFill>
                <a:schemeClr val="accent2">
                  <a:shade val="58000"/>
                </a:schemeClr>
              </a:solidFill>
              <a:round/>
            </a:ln>
            <a:effectLst/>
          </c:spPr>
          <c:marker>
            <c:symbol val="none"/>
          </c:marker>
          <c:val>
            <c:numRef>
              <c:f>Sheet1!$C$2:$C$12</c:f>
              <c:numCache>
                <c:formatCode>_(* #,##0_);_(* \(#,##0\);_(* "-"??_);_(@_)</c:formatCode>
                <c:ptCount val="11"/>
                <c:pt idx="0">
                  <c:v>25</c:v>
                </c:pt>
                <c:pt idx="1">
                  <c:v>25</c:v>
                </c:pt>
                <c:pt idx="2">
                  <c:v>25</c:v>
                </c:pt>
                <c:pt idx="3">
                  <c:v>25</c:v>
                </c:pt>
                <c:pt idx="4">
                  <c:v>25</c:v>
                </c:pt>
                <c:pt idx="5">
                  <c:v>25</c:v>
                </c:pt>
                <c:pt idx="6">
                  <c:v>25</c:v>
                </c:pt>
                <c:pt idx="7">
                  <c:v>25</c:v>
                </c:pt>
                <c:pt idx="8">
                  <c:v>25</c:v>
                </c:pt>
                <c:pt idx="9">
                  <c:v>25</c:v>
                </c:pt>
                <c:pt idx="10">
                  <c:v>25</c:v>
                </c:pt>
              </c:numCache>
            </c:numRef>
          </c:val>
          <c:smooth val="0"/>
          <c:extLst>
            <c:ext xmlns:c16="http://schemas.microsoft.com/office/drawing/2014/chart" uri="{C3380CC4-5D6E-409C-BE32-E72D297353CC}">
              <c16:uniqueId val="{00000002-3EE8-1B42-A3F4-7CD631DA864E}"/>
            </c:ext>
          </c:extLst>
        </c:ser>
        <c:dLbls>
          <c:showLegendKey val="0"/>
          <c:showVal val="0"/>
          <c:showCatName val="0"/>
          <c:showSerName val="0"/>
          <c:showPercent val="0"/>
          <c:showBubbleSize val="0"/>
        </c:dLbls>
        <c:smooth val="0"/>
        <c:axId val="1232948160"/>
        <c:axId val="1232949808"/>
      </c:lineChart>
      <c:catAx>
        <c:axId val="1232948160"/>
        <c:scaling>
          <c:orientation val="minMax"/>
        </c:scaling>
        <c:delete val="1"/>
        <c:axPos val="b"/>
        <c:majorTickMark val="none"/>
        <c:minorTickMark val="none"/>
        <c:tickLblPos val="nextTo"/>
        <c:crossAx val="1232949808"/>
        <c:crosses val="autoZero"/>
        <c:auto val="1"/>
        <c:lblAlgn val="ctr"/>
        <c:lblOffset val="100"/>
        <c:noMultiLvlLbl val="0"/>
      </c:catAx>
      <c:valAx>
        <c:axId val="1232949808"/>
        <c:scaling>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32948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Fixed</a:t>
            </a:r>
            <a:r>
              <a:rPr lang="en-US" baseline="0"/>
              <a:t> </a:t>
            </a:r>
            <a:r>
              <a:rPr lang="en-US"/>
              <a:t>LEL</a:t>
            </a:r>
            <a:r>
              <a:rPr lang="en-US" baseline="0"/>
              <a:t> Alarm Levels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spPr>
            <a:ln w="28575" cap="rnd">
              <a:solidFill>
                <a:schemeClr val="accent2">
                  <a:tint val="77000"/>
                </a:schemeClr>
              </a:solidFill>
              <a:round/>
            </a:ln>
            <a:effectLst/>
          </c:spPr>
          <c:marker>
            <c:symbol val="none"/>
          </c:marker>
          <c:val>
            <c:numRef>
              <c:f>Sheet1!$B$2:$B$12</c:f>
              <c:numCache>
                <c:formatCode>_(* #,##0_);_(* \(#,##0\);_(* "-"??_);_(@_)</c:formatCode>
                <c:ptCount val="11"/>
                <c:pt idx="0">
                  <c:v>10</c:v>
                </c:pt>
                <c:pt idx="1">
                  <c:v>10</c:v>
                </c:pt>
                <c:pt idx="2">
                  <c:v>10</c:v>
                </c:pt>
                <c:pt idx="3">
                  <c:v>10</c:v>
                </c:pt>
                <c:pt idx="4">
                  <c:v>10</c:v>
                </c:pt>
                <c:pt idx="5">
                  <c:v>10</c:v>
                </c:pt>
                <c:pt idx="6">
                  <c:v>10</c:v>
                </c:pt>
                <c:pt idx="7">
                  <c:v>10</c:v>
                </c:pt>
                <c:pt idx="8">
                  <c:v>10</c:v>
                </c:pt>
                <c:pt idx="9">
                  <c:v>10</c:v>
                </c:pt>
                <c:pt idx="10">
                  <c:v>10</c:v>
                </c:pt>
              </c:numCache>
            </c:numRef>
          </c:val>
          <c:smooth val="0"/>
          <c:extLst>
            <c:ext xmlns:c16="http://schemas.microsoft.com/office/drawing/2014/chart" uri="{C3380CC4-5D6E-409C-BE32-E72D297353CC}">
              <c16:uniqueId val="{00000000-DF68-6848-A7DD-3257357C4452}"/>
            </c:ext>
          </c:extLst>
        </c:ser>
        <c:ser>
          <c:idx val="0"/>
          <c:order val="1"/>
          <c:spPr>
            <a:ln w="28575" cap="rnd">
              <a:solidFill>
                <a:schemeClr val="accent2">
                  <a:shade val="76000"/>
                </a:schemeClr>
              </a:solidFill>
              <a:round/>
            </a:ln>
            <a:effectLst/>
          </c:spPr>
          <c:marker>
            <c:symbol val="none"/>
          </c:marker>
          <c:val>
            <c:numRef>
              <c:f>Sheet1!$D$2:$D$12</c:f>
              <c:numCache>
                <c:formatCode>_(* #,##0_);_(* \(#,##0\);_(* "-"??_);_(@_)</c:formatCode>
                <c:ptCount val="11"/>
                <c:pt idx="0">
                  <c:v>50</c:v>
                </c:pt>
                <c:pt idx="1">
                  <c:v>50</c:v>
                </c:pt>
                <c:pt idx="2">
                  <c:v>50</c:v>
                </c:pt>
                <c:pt idx="3">
                  <c:v>50</c:v>
                </c:pt>
                <c:pt idx="4">
                  <c:v>50</c:v>
                </c:pt>
                <c:pt idx="5">
                  <c:v>50</c:v>
                </c:pt>
                <c:pt idx="6">
                  <c:v>50</c:v>
                </c:pt>
                <c:pt idx="7">
                  <c:v>50</c:v>
                </c:pt>
                <c:pt idx="8">
                  <c:v>50</c:v>
                </c:pt>
                <c:pt idx="9">
                  <c:v>50</c:v>
                </c:pt>
                <c:pt idx="10">
                  <c:v>50</c:v>
                </c:pt>
              </c:numCache>
            </c:numRef>
          </c:val>
          <c:smooth val="0"/>
          <c:extLst>
            <c:ext xmlns:c16="http://schemas.microsoft.com/office/drawing/2014/chart" uri="{C3380CC4-5D6E-409C-BE32-E72D297353CC}">
              <c16:uniqueId val="{00000001-DF68-6848-A7DD-3257357C4452}"/>
            </c:ext>
          </c:extLst>
        </c:ser>
        <c:dLbls>
          <c:showLegendKey val="0"/>
          <c:showVal val="0"/>
          <c:showCatName val="0"/>
          <c:showSerName val="0"/>
          <c:showPercent val="0"/>
          <c:showBubbleSize val="0"/>
        </c:dLbls>
        <c:smooth val="0"/>
        <c:axId val="1232948160"/>
        <c:axId val="1232949808"/>
      </c:lineChart>
      <c:catAx>
        <c:axId val="1232948160"/>
        <c:scaling>
          <c:orientation val="minMax"/>
        </c:scaling>
        <c:delete val="1"/>
        <c:axPos val="b"/>
        <c:majorTickMark val="none"/>
        <c:minorTickMark val="none"/>
        <c:tickLblPos val="nextTo"/>
        <c:crossAx val="1232949808"/>
        <c:crosses val="autoZero"/>
        <c:auto val="1"/>
        <c:lblAlgn val="ctr"/>
        <c:lblOffset val="100"/>
        <c:noMultiLvlLbl val="0"/>
      </c:catAx>
      <c:valAx>
        <c:axId val="1232949808"/>
        <c:scaling>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32948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EDC-429F-925B-2690E824856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EDC-429F-925B-2690E824856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EDC-429F-925B-2690E824856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Sheet1!$B$12:$B$14</c:f>
              <c:numCache>
                <c:formatCode>General</c:formatCode>
                <c:ptCount val="3"/>
                <c:pt idx="0" formatCode="#,##0">
                  <c:v>209000</c:v>
                </c:pt>
                <c:pt idx="1">
                  <c:v>791000</c:v>
                </c:pt>
                <c:pt idx="2">
                  <c:v>25</c:v>
                </c:pt>
              </c:numCache>
            </c:numRef>
          </c:val>
          <c:extLst>
            <c:ext xmlns:c16="http://schemas.microsoft.com/office/drawing/2014/chart" uri="{C3380CC4-5D6E-409C-BE32-E72D297353CC}">
              <c16:uniqueId val="{00000006-EEDC-429F-925B-2690E824856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v>Our Environment</c:v>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B25-435B-938F-F70A2664488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B25-435B-938F-F70A2664488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B25-435B-938F-F70A2664488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Lit>
              <c:ptCount val="3"/>
              <c:pt idx="0">
                <c:v>Nitrogen</c:v>
              </c:pt>
              <c:pt idx="1">
                <c:v> Oxygen</c:v>
              </c:pt>
              <c:pt idx="2">
                <c:v> All other gases</c:v>
              </c:pt>
            </c:strLit>
          </c:cat>
          <c:val>
            <c:numRef>
              <c:f>Sheet1!$B$3:$B$5</c:f>
              <c:numCache>
                <c:formatCode>0.00%</c:formatCode>
                <c:ptCount val="3"/>
                <c:pt idx="0" formatCode="0%">
                  <c:v>0.78</c:v>
                </c:pt>
                <c:pt idx="1">
                  <c:v>0.20899999999999999</c:v>
                </c:pt>
                <c:pt idx="2">
                  <c:v>1.0999999999999999E-2</c:v>
                </c:pt>
              </c:numCache>
            </c:numRef>
          </c:val>
          <c:extLst>
            <c:ext xmlns:c16="http://schemas.microsoft.com/office/drawing/2014/chart" uri="{C3380CC4-5D6E-409C-BE32-E72D297353CC}">
              <c16:uniqueId val="{00000006-8B25-435B-938F-F70A26644880}"/>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1387839020122482"/>
          <c:y val="0.89385096004530751"/>
          <c:w val="0.53613188976377957"/>
          <c:h val="7.8306812576502183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Oxygen Alarm Points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val>
            <c:numRef>
              <c:f>Sheet1!$E$2:$E$10</c:f>
              <c:numCache>
                <c:formatCode>_(* #,##0.0_);_(* \(#,##0.0\);_(* "-"??_);_(@_)</c:formatCode>
                <c:ptCount val="9"/>
                <c:pt idx="0">
                  <c:v>19.5</c:v>
                </c:pt>
                <c:pt idx="1">
                  <c:v>19.5</c:v>
                </c:pt>
                <c:pt idx="2">
                  <c:v>19.5</c:v>
                </c:pt>
                <c:pt idx="3">
                  <c:v>19.5</c:v>
                </c:pt>
                <c:pt idx="4">
                  <c:v>19.5</c:v>
                </c:pt>
                <c:pt idx="5">
                  <c:v>19.5</c:v>
                </c:pt>
                <c:pt idx="6">
                  <c:v>19.5</c:v>
                </c:pt>
                <c:pt idx="7">
                  <c:v>19.5</c:v>
                </c:pt>
                <c:pt idx="8">
                  <c:v>19.5</c:v>
                </c:pt>
              </c:numCache>
            </c:numRef>
          </c:val>
          <c:smooth val="0"/>
          <c:extLst>
            <c:ext xmlns:c16="http://schemas.microsoft.com/office/drawing/2014/chart" uri="{C3380CC4-5D6E-409C-BE32-E72D297353CC}">
              <c16:uniqueId val="{00000000-05E7-FD48-9287-750AAF63F70F}"/>
            </c:ext>
          </c:extLst>
        </c:ser>
        <c:ser>
          <c:idx val="1"/>
          <c:order val="1"/>
          <c:spPr>
            <a:ln w="28575" cap="rnd">
              <a:solidFill>
                <a:schemeClr val="accent2"/>
              </a:solidFill>
              <a:round/>
            </a:ln>
            <a:effectLst/>
          </c:spPr>
          <c:marker>
            <c:symbol val="none"/>
          </c:marker>
          <c:val>
            <c:numRef>
              <c:f>Sheet1!$F$2:$F$10</c:f>
              <c:numCache>
                <c:formatCode>_(* #,##0.0_);_(* \(#,##0.0\);_(* "-"??_);_(@_)</c:formatCode>
                <c:ptCount val="9"/>
                <c:pt idx="0">
                  <c:v>23.5</c:v>
                </c:pt>
                <c:pt idx="1">
                  <c:v>23.5</c:v>
                </c:pt>
                <c:pt idx="2">
                  <c:v>23.5</c:v>
                </c:pt>
                <c:pt idx="3">
                  <c:v>23.5</c:v>
                </c:pt>
                <c:pt idx="4">
                  <c:v>23.5</c:v>
                </c:pt>
                <c:pt idx="5">
                  <c:v>23.5</c:v>
                </c:pt>
                <c:pt idx="6">
                  <c:v>23.5</c:v>
                </c:pt>
                <c:pt idx="7">
                  <c:v>23.5</c:v>
                </c:pt>
                <c:pt idx="8">
                  <c:v>23.5</c:v>
                </c:pt>
              </c:numCache>
            </c:numRef>
          </c:val>
          <c:smooth val="0"/>
          <c:extLst>
            <c:ext xmlns:c16="http://schemas.microsoft.com/office/drawing/2014/chart" uri="{C3380CC4-5D6E-409C-BE32-E72D297353CC}">
              <c16:uniqueId val="{00000001-05E7-FD48-9287-750AAF63F70F}"/>
            </c:ext>
          </c:extLst>
        </c:ser>
        <c:dLbls>
          <c:showLegendKey val="0"/>
          <c:showVal val="0"/>
          <c:showCatName val="0"/>
          <c:showSerName val="0"/>
          <c:showPercent val="0"/>
          <c:showBubbleSize val="0"/>
        </c:dLbls>
        <c:smooth val="0"/>
        <c:axId val="1268091296"/>
        <c:axId val="1280369312"/>
      </c:lineChart>
      <c:catAx>
        <c:axId val="1268091296"/>
        <c:scaling>
          <c:orientation val="minMax"/>
        </c:scaling>
        <c:delete val="1"/>
        <c:axPos val="b"/>
        <c:majorTickMark val="none"/>
        <c:minorTickMark val="none"/>
        <c:tickLblPos val="nextTo"/>
        <c:crossAx val="1280369312"/>
        <c:crosses val="autoZero"/>
        <c:auto val="1"/>
        <c:lblAlgn val="ctr"/>
        <c:lblOffset val="100"/>
        <c:noMultiLvlLbl val="0"/>
      </c:catAx>
      <c:valAx>
        <c:axId val="1280369312"/>
        <c:scaling>
          <c:orientation val="minMax"/>
          <c:max val="4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68091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5">
  <a:schemeClr val="accent2"/>
</cs:colorStyle>
</file>

<file path=ppt/charts/colors5.xml><?xml version="1.0" encoding="utf-8"?>
<cs:colorStyle xmlns:cs="http://schemas.microsoft.com/office/drawing/2012/chartStyle" xmlns:a="http://schemas.openxmlformats.org/drawingml/2006/main" meth="withinLinear" id="15">
  <a:schemeClr val="accent2"/>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3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163118-8FB6-A94A-8057-F788278450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C4AE92D-8078-FC4E-9B26-3AE0A4EF11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Footer Placeholder 3">
            <a:extLst>
              <a:ext uri="{FF2B5EF4-FFF2-40B4-BE49-F238E27FC236}">
                <a16:creationId xmlns:a16="http://schemas.microsoft.com/office/drawing/2014/main" id="{721E87F8-4FB7-E043-ABD4-4C0B9E8DCA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BCEB595-F287-0B4D-849F-E29822E437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A5229D-CB1A-BA45-BF33-9FF452FB916D}" type="slidenum">
              <a:rPr lang="en-US" smtClean="0"/>
              <a:t>‹#›</a:t>
            </a:fld>
            <a:endParaRPr lang="en-US"/>
          </a:p>
        </p:txBody>
      </p:sp>
    </p:spTree>
    <p:extLst>
      <p:ext uri="{BB962C8B-B14F-4D97-AF65-F5344CB8AC3E}">
        <p14:creationId xmlns:p14="http://schemas.microsoft.com/office/powerpoint/2010/main" val="87054371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073D61-C613-0B41-BE27-D311DD7D2E50}" type="slidenum">
              <a:rPr lang="en-US" smtClean="0"/>
              <a:t>2</a:t>
            </a:fld>
            <a:endParaRPr lang="en-US" dirty="0"/>
          </a:p>
        </p:txBody>
      </p:sp>
    </p:spTree>
    <p:extLst>
      <p:ext uri="{BB962C8B-B14F-4D97-AF65-F5344CB8AC3E}">
        <p14:creationId xmlns:p14="http://schemas.microsoft.com/office/powerpoint/2010/main" val="2989151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915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29057" indent="-280406" eaLnBrk="0" hangingPunct="0">
              <a:defRPr>
                <a:solidFill>
                  <a:schemeClr val="tx1"/>
                </a:solidFill>
                <a:latin typeface="Arial" charset="0"/>
                <a:ea typeface="ＭＳ Ｐゴシック" charset="0"/>
              </a:defRPr>
            </a:lvl2pPr>
            <a:lvl3pPr marL="1121626" indent="-224325" eaLnBrk="0" hangingPunct="0">
              <a:defRPr>
                <a:solidFill>
                  <a:schemeClr val="tx1"/>
                </a:solidFill>
                <a:latin typeface="Arial" charset="0"/>
                <a:ea typeface="ＭＳ Ｐゴシック" charset="0"/>
              </a:defRPr>
            </a:lvl3pPr>
            <a:lvl4pPr marL="1570276" indent="-224325" eaLnBrk="0" hangingPunct="0">
              <a:defRPr>
                <a:solidFill>
                  <a:schemeClr val="tx1"/>
                </a:solidFill>
                <a:latin typeface="Arial" charset="0"/>
                <a:ea typeface="ＭＳ Ｐゴシック" charset="0"/>
              </a:defRPr>
            </a:lvl4pPr>
            <a:lvl5pPr marL="2018927" indent="-224325" eaLnBrk="0" hangingPunct="0">
              <a:defRPr>
                <a:solidFill>
                  <a:schemeClr val="tx1"/>
                </a:solidFill>
                <a:latin typeface="Arial" charset="0"/>
                <a:ea typeface="ＭＳ Ｐゴシック" charset="0"/>
              </a:defRPr>
            </a:lvl5pPr>
            <a:lvl6pPr marL="2467577" indent="-224325" eaLnBrk="0" fontAlgn="base" hangingPunct="0">
              <a:spcBef>
                <a:spcPct val="0"/>
              </a:spcBef>
              <a:spcAft>
                <a:spcPct val="0"/>
              </a:spcAft>
              <a:defRPr>
                <a:solidFill>
                  <a:schemeClr val="tx1"/>
                </a:solidFill>
                <a:latin typeface="Arial" charset="0"/>
                <a:ea typeface="ＭＳ Ｐゴシック" charset="0"/>
              </a:defRPr>
            </a:lvl6pPr>
            <a:lvl7pPr marL="2916227" indent="-224325" eaLnBrk="0" fontAlgn="base" hangingPunct="0">
              <a:spcBef>
                <a:spcPct val="0"/>
              </a:spcBef>
              <a:spcAft>
                <a:spcPct val="0"/>
              </a:spcAft>
              <a:defRPr>
                <a:solidFill>
                  <a:schemeClr val="tx1"/>
                </a:solidFill>
                <a:latin typeface="Arial" charset="0"/>
                <a:ea typeface="ＭＳ Ｐゴシック" charset="0"/>
              </a:defRPr>
            </a:lvl7pPr>
            <a:lvl8pPr marL="3364878" indent="-224325" eaLnBrk="0" fontAlgn="base" hangingPunct="0">
              <a:spcBef>
                <a:spcPct val="0"/>
              </a:spcBef>
              <a:spcAft>
                <a:spcPct val="0"/>
              </a:spcAft>
              <a:defRPr>
                <a:solidFill>
                  <a:schemeClr val="tx1"/>
                </a:solidFill>
                <a:latin typeface="Arial" charset="0"/>
                <a:ea typeface="ＭＳ Ｐゴシック" charset="0"/>
              </a:defRPr>
            </a:lvl8pPr>
            <a:lvl9pPr marL="3813528" indent="-22432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BE3131B-8A74-AD47-BABA-711194AC2FD8}" type="slidenum">
              <a:rPr lang="en-US">
                <a:latin typeface="Calibri" charset="0"/>
              </a:rPr>
              <a:pPr eaLnBrk="1" hangingPunct="1"/>
              <a:t>8</a:t>
            </a:fld>
            <a:endParaRPr lang="en-US">
              <a:latin typeface="Calibri" charset="0"/>
            </a:endParaRPr>
          </a:p>
        </p:txBody>
      </p:sp>
    </p:spTree>
    <p:extLst>
      <p:ext uri="{BB962C8B-B14F-4D97-AF65-F5344CB8AC3E}">
        <p14:creationId xmlns:p14="http://schemas.microsoft.com/office/powerpoint/2010/main" val="1201445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277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29057" indent="-280406" eaLnBrk="0" hangingPunct="0">
              <a:defRPr>
                <a:solidFill>
                  <a:schemeClr val="tx1"/>
                </a:solidFill>
                <a:latin typeface="Arial" charset="0"/>
                <a:ea typeface="ＭＳ Ｐゴシック" charset="0"/>
              </a:defRPr>
            </a:lvl2pPr>
            <a:lvl3pPr marL="1121626" indent="-224325" eaLnBrk="0" hangingPunct="0">
              <a:defRPr>
                <a:solidFill>
                  <a:schemeClr val="tx1"/>
                </a:solidFill>
                <a:latin typeface="Arial" charset="0"/>
                <a:ea typeface="ＭＳ Ｐゴシック" charset="0"/>
              </a:defRPr>
            </a:lvl3pPr>
            <a:lvl4pPr marL="1570276" indent="-224325" eaLnBrk="0" hangingPunct="0">
              <a:defRPr>
                <a:solidFill>
                  <a:schemeClr val="tx1"/>
                </a:solidFill>
                <a:latin typeface="Arial" charset="0"/>
                <a:ea typeface="ＭＳ Ｐゴシック" charset="0"/>
              </a:defRPr>
            </a:lvl4pPr>
            <a:lvl5pPr marL="2018927" indent="-224325" eaLnBrk="0" hangingPunct="0">
              <a:defRPr>
                <a:solidFill>
                  <a:schemeClr val="tx1"/>
                </a:solidFill>
                <a:latin typeface="Arial" charset="0"/>
                <a:ea typeface="ＭＳ Ｐゴシック" charset="0"/>
              </a:defRPr>
            </a:lvl5pPr>
            <a:lvl6pPr marL="2467577" indent="-224325" eaLnBrk="0" fontAlgn="base" hangingPunct="0">
              <a:spcBef>
                <a:spcPct val="0"/>
              </a:spcBef>
              <a:spcAft>
                <a:spcPct val="0"/>
              </a:spcAft>
              <a:defRPr>
                <a:solidFill>
                  <a:schemeClr val="tx1"/>
                </a:solidFill>
                <a:latin typeface="Arial" charset="0"/>
                <a:ea typeface="ＭＳ Ｐゴシック" charset="0"/>
              </a:defRPr>
            </a:lvl6pPr>
            <a:lvl7pPr marL="2916227" indent="-224325" eaLnBrk="0" fontAlgn="base" hangingPunct="0">
              <a:spcBef>
                <a:spcPct val="0"/>
              </a:spcBef>
              <a:spcAft>
                <a:spcPct val="0"/>
              </a:spcAft>
              <a:defRPr>
                <a:solidFill>
                  <a:schemeClr val="tx1"/>
                </a:solidFill>
                <a:latin typeface="Arial" charset="0"/>
                <a:ea typeface="ＭＳ Ｐゴシック" charset="0"/>
              </a:defRPr>
            </a:lvl7pPr>
            <a:lvl8pPr marL="3364878" indent="-224325" eaLnBrk="0" fontAlgn="base" hangingPunct="0">
              <a:spcBef>
                <a:spcPct val="0"/>
              </a:spcBef>
              <a:spcAft>
                <a:spcPct val="0"/>
              </a:spcAft>
              <a:defRPr>
                <a:solidFill>
                  <a:schemeClr val="tx1"/>
                </a:solidFill>
                <a:latin typeface="Arial" charset="0"/>
                <a:ea typeface="ＭＳ Ｐゴシック" charset="0"/>
              </a:defRPr>
            </a:lvl8pPr>
            <a:lvl9pPr marL="3813528" indent="-22432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843AEAB-E954-384D-A26A-27490409C774}" type="slidenum">
              <a:rPr lang="en-US">
                <a:latin typeface="Calibri" charset="0"/>
              </a:rPr>
              <a:pPr eaLnBrk="1" hangingPunct="1"/>
              <a:t>9</a:t>
            </a:fld>
            <a:endParaRPr lang="en-US">
              <a:latin typeface="Calibri" charset="0"/>
            </a:endParaRPr>
          </a:p>
        </p:txBody>
      </p:sp>
    </p:spTree>
    <p:extLst>
      <p:ext uri="{BB962C8B-B14F-4D97-AF65-F5344CB8AC3E}">
        <p14:creationId xmlns:p14="http://schemas.microsoft.com/office/powerpoint/2010/main" val="2753806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379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29057" indent="-280406" eaLnBrk="0" hangingPunct="0">
              <a:defRPr>
                <a:solidFill>
                  <a:schemeClr val="tx1"/>
                </a:solidFill>
                <a:latin typeface="Arial" charset="0"/>
                <a:ea typeface="ＭＳ Ｐゴシック" charset="0"/>
              </a:defRPr>
            </a:lvl2pPr>
            <a:lvl3pPr marL="1121626" indent="-224325" eaLnBrk="0" hangingPunct="0">
              <a:defRPr>
                <a:solidFill>
                  <a:schemeClr val="tx1"/>
                </a:solidFill>
                <a:latin typeface="Arial" charset="0"/>
                <a:ea typeface="ＭＳ Ｐゴシック" charset="0"/>
              </a:defRPr>
            </a:lvl3pPr>
            <a:lvl4pPr marL="1570276" indent="-224325" eaLnBrk="0" hangingPunct="0">
              <a:defRPr>
                <a:solidFill>
                  <a:schemeClr val="tx1"/>
                </a:solidFill>
                <a:latin typeface="Arial" charset="0"/>
                <a:ea typeface="ＭＳ Ｐゴシック" charset="0"/>
              </a:defRPr>
            </a:lvl4pPr>
            <a:lvl5pPr marL="2018927" indent="-224325" eaLnBrk="0" hangingPunct="0">
              <a:defRPr>
                <a:solidFill>
                  <a:schemeClr val="tx1"/>
                </a:solidFill>
                <a:latin typeface="Arial" charset="0"/>
                <a:ea typeface="ＭＳ Ｐゴシック" charset="0"/>
              </a:defRPr>
            </a:lvl5pPr>
            <a:lvl6pPr marL="2467577" indent="-224325" eaLnBrk="0" fontAlgn="base" hangingPunct="0">
              <a:spcBef>
                <a:spcPct val="0"/>
              </a:spcBef>
              <a:spcAft>
                <a:spcPct val="0"/>
              </a:spcAft>
              <a:defRPr>
                <a:solidFill>
                  <a:schemeClr val="tx1"/>
                </a:solidFill>
                <a:latin typeface="Arial" charset="0"/>
                <a:ea typeface="ＭＳ Ｐゴシック" charset="0"/>
              </a:defRPr>
            </a:lvl6pPr>
            <a:lvl7pPr marL="2916227" indent="-224325" eaLnBrk="0" fontAlgn="base" hangingPunct="0">
              <a:spcBef>
                <a:spcPct val="0"/>
              </a:spcBef>
              <a:spcAft>
                <a:spcPct val="0"/>
              </a:spcAft>
              <a:defRPr>
                <a:solidFill>
                  <a:schemeClr val="tx1"/>
                </a:solidFill>
                <a:latin typeface="Arial" charset="0"/>
                <a:ea typeface="ＭＳ Ｐゴシック" charset="0"/>
              </a:defRPr>
            </a:lvl7pPr>
            <a:lvl8pPr marL="3364878" indent="-224325" eaLnBrk="0" fontAlgn="base" hangingPunct="0">
              <a:spcBef>
                <a:spcPct val="0"/>
              </a:spcBef>
              <a:spcAft>
                <a:spcPct val="0"/>
              </a:spcAft>
              <a:defRPr>
                <a:solidFill>
                  <a:schemeClr val="tx1"/>
                </a:solidFill>
                <a:latin typeface="Arial" charset="0"/>
                <a:ea typeface="ＭＳ Ｐゴシック" charset="0"/>
              </a:defRPr>
            </a:lvl8pPr>
            <a:lvl9pPr marL="3813528" indent="-22432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F96D2A4-3069-4A40-9D52-F044784DD509}" type="slidenum">
              <a:rPr lang="en-US">
                <a:latin typeface="Calibri" charset="0"/>
              </a:rPr>
              <a:pPr eaLnBrk="1" hangingPunct="1"/>
              <a:t>10</a:t>
            </a:fld>
            <a:endParaRPr lang="en-US">
              <a:latin typeface="Calibri" charset="0"/>
            </a:endParaRPr>
          </a:p>
        </p:txBody>
      </p:sp>
    </p:spTree>
    <p:extLst>
      <p:ext uri="{BB962C8B-B14F-4D97-AF65-F5344CB8AC3E}">
        <p14:creationId xmlns:p14="http://schemas.microsoft.com/office/powerpoint/2010/main" val="3204195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AA6A8A25-A368-E541-BEBF-1660CB6C1A9B}" type="slidenum">
              <a:rPr lang="en-US" sz="1200">
                <a:latin typeface="Times New Roman" charset="0"/>
              </a:rPr>
              <a:pPr/>
              <a:t>13</a:t>
            </a:fld>
            <a:endParaRPr lang="en-US" sz="1200">
              <a:latin typeface="Times New Roman" charset="0"/>
            </a:endParaRPr>
          </a:p>
        </p:txBody>
      </p:sp>
      <p:sp>
        <p:nvSpPr>
          <p:cNvPr id="23554" name="Rectangle 2"/>
          <p:cNvSpPr>
            <a:spLocks noGrp="1" noRot="1" noChangeAspect="1" noChangeArrowheads="1" noTextEdit="1"/>
          </p:cNvSpPr>
          <p:nvPr>
            <p:ph type="sldImg"/>
          </p:nvPr>
        </p:nvSpPr>
        <p:spPr>
          <a:ln/>
        </p:spPr>
      </p:sp>
      <p:sp>
        <p:nvSpPr>
          <p:cNvPr id="1597443"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DA1AF757-CCB0-8D44-A256-C4C8FDE5C5F7}" type="slidenum">
              <a:rPr lang="en-US" sz="1200">
                <a:latin typeface="Times New Roman" charset="0"/>
              </a:rPr>
              <a:pPr/>
              <a:t>15</a:t>
            </a:fld>
            <a:endParaRPr lang="en-US" sz="1200">
              <a:latin typeface="Times New Roman" charset="0"/>
            </a:endParaRPr>
          </a:p>
        </p:txBody>
      </p:sp>
      <p:sp>
        <p:nvSpPr>
          <p:cNvPr id="39938" name="Rectangle 2"/>
          <p:cNvSpPr>
            <a:spLocks noGrp="1" noRot="1" noChangeAspect="1" noChangeArrowheads="1" noTextEdit="1"/>
          </p:cNvSpPr>
          <p:nvPr>
            <p:ph type="sldImg"/>
          </p:nvPr>
        </p:nvSpPr>
        <p:spPr>
          <a:ln/>
        </p:spPr>
      </p:sp>
      <p:sp>
        <p:nvSpPr>
          <p:cNvPr id="1600515" name="Rectangle 3"/>
          <p:cNvSpPr>
            <a:spLocks noGrp="1" noChangeArrowheads="1"/>
          </p:cNvSpPr>
          <p:nvPr>
            <p:ph type="body" idx="1"/>
          </p:nvPr>
        </p:nvSpPr>
        <p:spPr/>
        <p:txBody>
          <a:bodyPr/>
          <a:lstStyle/>
          <a:p>
            <a:pPr eaLnBrk="1" hangingPunct="1">
              <a:defRPr/>
            </a:pPr>
            <a:r>
              <a:rPr lang="en-US">
                <a:cs typeface="+mn-cs"/>
              </a:rPr>
              <a:t>Different sensors have different sensor voltages, however the principles of operation are the same.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C4A35A4-0662-CD4E-BE73-51F5ECFD5921}" type="slidenum">
              <a:rPr lang="en-US" sz="1200">
                <a:latin typeface="Times New Roman" charset="0"/>
              </a:rPr>
              <a:pPr/>
              <a:t>16</a:t>
            </a:fld>
            <a:endParaRPr lang="en-US" sz="1200">
              <a:latin typeface="Times New Roman" charset="0"/>
            </a:endParaRPr>
          </a:p>
        </p:txBody>
      </p:sp>
      <p:sp>
        <p:nvSpPr>
          <p:cNvPr id="41986" name="Rectangle 2"/>
          <p:cNvSpPr>
            <a:spLocks noGrp="1" noRot="1" noChangeAspect="1" noChangeArrowheads="1" noTextEdit="1"/>
          </p:cNvSpPr>
          <p:nvPr>
            <p:ph type="sldImg"/>
          </p:nvPr>
        </p:nvSpPr>
        <p:spPr>
          <a:ln/>
        </p:spPr>
      </p:sp>
      <p:sp>
        <p:nvSpPr>
          <p:cNvPr id="1601539"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731741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50525C9B-83E6-FE48-BD91-85026772DD27}"/>
              </a:ext>
            </a:extLst>
          </p:cNvPr>
          <p:cNvSpPr>
            <a:spLocks noGrp="1" noRot="1" noChangeAspect="1" noChangeArrowheads="1" noTextEdit="1"/>
          </p:cNvSpPr>
          <p:nvPr>
            <p:ph type="sldImg"/>
          </p:nvPr>
        </p:nvSpPr>
        <p:spPr>
          <a:xfrm>
            <a:off x="1371600" y="1143000"/>
            <a:ext cx="4114800" cy="3086100"/>
          </a:xfrm>
          <a:ln/>
        </p:spPr>
      </p:sp>
      <p:sp>
        <p:nvSpPr>
          <p:cNvPr id="18435" name="Rectangle 3">
            <a:extLst>
              <a:ext uri="{FF2B5EF4-FFF2-40B4-BE49-F238E27FC236}">
                <a16:creationId xmlns:a16="http://schemas.microsoft.com/office/drawing/2014/main" id="{FDAC17F6-C7F5-0E4A-95AA-426E124854ED}"/>
              </a:ext>
            </a:extLst>
          </p:cNvPr>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
        <p:nvSpPr>
          <p:cNvPr id="2" name="Date Placeholder 1">
            <a:extLst>
              <a:ext uri="{FF2B5EF4-FFF2-40B4-BE49-F238E27FC236}">
                <a16:creationId xmlns:a16="http://schemas.microsoft.com/office/drawing/2014/main" id="{4B293B8A-EEAB-A843-B6A1-4411386C47F6}"/>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418405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376543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563672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956896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111650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262595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55683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069332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0624014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254040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5072B3-2CD0-F740-BB72-EAB233AD0555}" type="slidenum">
              <a:rPr lang="en-US" smtClean="0"/>
              <a:t>57</a:t>
            </a:fld>
            <a:endParaRPr lang="en-US"/>
          </a:p>
        </p:txBody>
      </p:sp>
    </p:spTree>
    <p:extLst>
      <p:ext uri="{BB962C8B-B14F-4D97-AF65-F5344CB8AC3E}">
        <p14:creationId xmlns:p14="http://schemas.microsoft.com/office/powerpoint/2010/main" val="4055812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4285611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35475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011358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6947250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0D71B-EC73-994F-BAEB-FE3EF6D0B286}" type="slidenum">
              <a:rPr lang="en-US" smtClean="0"/>
              <a:t>64</a:t>
            </a:fld>
            <a:endParaRPr lang="en-US"/>
          </a:p>
        </p:txBody>
      </p:sp>
    </p:spTree>
    <p:extLst>
      <p:ext uri="{BB962C8B-B14F-4D97-AF65-F5344CB8AC3E}">
        <p14:creationId xmlns:p14="http://schemas.microsoft.com/office/powerpoint/2010/main" val="29242750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0D71B-EC73-994F-BAEB-FE3EF6D0B286}" type="slidenum">
              <a:rPr lang="en-US" smtClean="0"/>
              <a:t>66</a:t>
            </a:fld>
            <a:endParaRPr lang="en-US"/>
          </a:p>
        </p:txBody>
      </p:sp>
    </p:spTree>
    <p:extLst>
      <p:ext uri="{BB962C8B-B14F-4D97-AF65-F5344CB8AC3E}">
        <p14:creationId xmlns:p14="http://schemas.microsoft.com/office/powerpoint/2010/main" val="31714289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5072B3-2CD0-F740-BB72-EAB233AD0555}" type="slidenum">
              <a:rPr lang="en-US" smtClean="0"/>
              <a:t>67</a:t>
            </a:fld>
            <a:endParaRPr lang="en-US"/>
          </a:p>
        </p:txBody>
      </p:sp>
    </p:spTree>
    <p:extLst>
      <p:ext uri="{BB962C8B-B14F-4D97-AF65-F5344CB8AC3E}">
        <p14:creationId xmlns:p14="http://schemas.microsoft.com/office/powerpoint/2010/main" val="2802181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r>
              <a:rPr lang="en-US"/>
              <a:t>7/10/19</a:t>
            </a:r>
          </a:p>
        </p:txBody>
      </p:sp>
      <p:sp>
        <p:nvSpPr>
          <p:cNvPr id="8" name="Footer Placeholder 4"/>
          <p:cNvSpPr>
            <a:spLocks noGrp="1"/>
          </p:cNvSpPr>
          <p:nvPr>
            <p:ph type="ftr" sz="quarter" idx="11"/>
          </p:nvPr>
        </p:nvSpPr>
        <p:spPr/>
        <p:txBody>
          <a:bodyPr/>
          <a:lstStyle>
            <a:lvl1pPr>
              <a:defRPr/>
            </a:lvl1pPr>
          </a:lstStyle>
          <a:p>
            <a:r>
              <a:rPr lang="en-US"/>
              <a:t>www.rkiinstruments.com</a:t>
            </a:r>
          </a:p>
        </p:txBody>
      </p:sp>
      <p:sp>
        <p:nvSpPr>
          <p:cNvPr id="9"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r>
              <a:rPr lang="en-US"/>
              <a:t>7/10/19</a:t>
            </a:r>
          </a:p>
        </p:txBody>
      </p:sp>
      <p:sp>
        <p:nvSpPr>
          <p:cNvPr id="4" name="Footer Placeholder 4"/>
          <p:cNvSpPr>
            <a:spLocks noGrp="1"/>
          </p:cNvSpPr>
          <p:nvPr>
            <p:ph type="ftr" sz="quarter" idx="11"/>
          </p:nvPr>
        </p:nvSpPr>
        <p:spPr/>
        <p:txBody>
          <a:bodyPr/>
          <a:lstStyle>
            <a:lvl1pPr>
              <a:defRPr/>
            </a:lvl1pPr>
          </a:lstStyle>
          <a:p>
            <a:r>
              <a:rPr lang="en-US"/>
              <a:t>www.rkiinstruments.com</a:t>
            </a:r>
          </a:p>
        </p:txBody>
      </p:sp>
      <p:sp>
        <p:nvSpPr>
          <p:cNvPr id="5"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a:t>7/10/19</a:t>
            </a:r>
          </a:p>
        </p:txBody>
      </p:sp>
      <p:sp>
        <p:nvSpPr>
          <p:cNvPr id="3" name="Footer Placeholder 4"/>
          <p:cNvSpPr>
            <a:spLocks noGrp="1"/>
          </p:cNvSpPr>
          <p:nvPr>
            <p:ph type="ftr" sz="quarter" idx="11"/>
          </p:nvPr>
        </p:nvSpPr>
        <p:spPr/>
        <p:txBody>
          <a:bodyPr/>
          <a:lstStyle>
            <a:lvl1pPr>
              <a:defRPr/>
            </a:lvl1pPr>
          </a:lstStyle>
          <a:p>
            <a:r>
              <a:rPr lang="en-US"/>
              <a:t>www.rkiinstruments.com</a:t>
            </a:r>
          </a:p>
        </p:txBody>
      </p:sp>
      <p:sp>
        <p:nvSpPr>
          <p:cNvPr id="4"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endParaRPr lang="en-US" noProof="0" dirty="0"/>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7/10/19</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www.rkiinstruments.com</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657720-9A28-7A47-A386-AE844C10C417}" type="slidenum">
              <a:rPr lang="en-US" smtClean="0"/>
              <a:t>‹#›</a:t>
            </a:fld>
            <a:endParaRPr lang="en-US"/>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sldNum="0" hdr="0" ftr="0" dt="0"/>
  <p:txStyles>
    <p:title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osha.gov/publications/shib093013" TargetMode="External"/><Relationship Id="rId2" Type="http://schemas.openxmlformats.org/officeDocument/2006/relationships/hyperlink" Target="https://www.osha.gov/confined-space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gif"/><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www.osha.gov/" TargetMode="External"/><Relationship Id="rId2" Type="http://schemas.openxmlformats.org/officeDocument/2006/relationships/hyperlink" Target="https://www.acgih.org/" TargetMode="External"/><Relationship Id="rId1" Type="http://schemas.openxmlformats.org/officeDocument/2006/relationships/slideLayout" Target="../slideLayouts/slideLayout2.xml"/><Relationship Id="rId4" Type="http://schemas.openxmlformats.org/officeDocument/2006/relationships/hyperlink" Target="http://www.cdc.gov/niosh/"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8.png"/><Relationship Id="rId7"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60.png"/><Relationship Id="rId4" Type="http://schemas.openxmlformats.org/officeDocument/2006/relationships/image" Target="../media/image59.jpeg"/><Relationship Id="rId9" Type="http://schemas.openxmlformats.org/officeDocument/2006/relationships/image" Target="../media/image57.png"/></Relationships>
</file>

<file path=ppt/slides/_rels/slide41.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0.png"/><Relationship Id="rId7" Type="http://schemas.openxmlformats.org/officeDocument/2006/relationships/image" Target="../media/image57.png"/><Relationship Id="rId12" Type="http://schemas.openxmlformats.org/officeDocument/2006/relationships/image" Target="../media/image64.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1.png"/><Relationship Id="rId11" Type="http://schemas.openxmlformats.org/officeDocument/2006/relationships/image" Target="../media/image59.jpe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5.png"/><Relationship Id="rId9" Type="http://schemas.openxmlformats.org/officeDocument/2006/relationships/image" Target="../media/image63.jpeg"/></Relationships>
</file>

<file path=ppt/slides/_rels/slide42.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9.jpeg"/><Relationship Id="rId3" Type="http://schemas.openxmlformats.org/officeDocument/2006/relationships/image" Target="../media/image60.png"/><Relationship Id="rId7" Type="http://schemas.openxmlformats.org/officeDocument/2006/relationships/image" Target="../media/image57.png"/><Relationship Id="rId12" Type="http://schemas.openxmlformats.org/officeDocument/2006/relationships/image" Target="../media/image68.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3.jpeg"/><Relationship Id="rId11" Type="http://schemas.openxmlformats.org/officeDocument/2006/relationships/image" Target="../media/image67.jpe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55.png"/><Relationship Id="rId9" Type="http://schemas.openxmlformats.org/officeDocument/2006/relationships/image" Target="../media/image65.jpeg"/></Relationships>
</file>

<file path=ppt/slides/_rels/slide43.xml.rels><?xml version="1.0" encoding="UTF-8" standalone="yes"?>
<Relationships xmlns="http://schemas.openxmlformats.org/package/2006/relationships"><Relationship Id="rId8" Type="http://schemas.openxmlformats.org/officeDocument/2006/relationships/image" Target="../media/image70.jpg"/><Relationship Id="rId13" Type="http://schemas.openxmlformats.org/officeDocument/2006/relationships/image" Target="../media/image62.jpeg"/><Relationship Id="rId3" Type="http://schemas.openxmlformats.org/officeDocument/2006/relationships/image" Target="../media/image55.png"/><Relationship Id="rId7" Type="http://schemas.openxmlformats.org/officeDocument/2006/relationships/image" Target="../media/image65.jpeg"/><Relationship Id="rId12" Type="http://schemas.openxmlformats.org/officeDocument/2006/relationships/image" Target="../media/image63.jpe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72.png"/><Relationship Id="rId5" Type="http://schemas.openxmlformats.org/officeDocument/2006/relationships/image" Target="../media/image53.png"/><Relationship Id="rId10" Type="http://schemas.openxmlformats.org/officeDocument/2006/relationships/image" Target="../media/image71.jpg"/><Relationship Id="rId4" Type="http://schemas.openxmlformats.org/officeDocument/2006/relationships/image" Target="../media/image61.png"/><Relationship Id="rId9" Type="http://schemas.openxmlformats.org/officeDocument/2006/relationships/image" Target="../media/image66.png"/></Relationships>
</file>

<file path=ppt/slides/_rels/slide4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4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4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4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png"/><Relationship Id="rId1" Type="http://schemas.openxmlformats.org/officeDocument/2006/relationships/slideLayout" Target="../slideLayouts/slideLayout2.xml"/><Relationship Id="rId5" Type="http://schemas.openxmlformats.org/officeDocument/2006/relationships/image" Target="../media/image85.jpg"/><Relationship Id="rId4" Type="http://schemas.openxmlformats.org/officeDocument/2006/relationships/image" Target="../media/image84.png"/></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2.png"/></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5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jpeg"/><Relationship Id="rId4" Type="http://schemas.openxmlformats.org/officeDocument/2006/relationships/image" Target="../media/image93.png"/></Relationships>
</file>

<file path=ppt/slides/_rels/slide5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98.jpeg"/></Relationships>
</file>

<file path=ppt/slides/_rels/slide5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6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6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jpeg"/><Relationship Id="rId4" Type="http://schemas.openxmlformats.org/officeDocument/2006/relationships/image" Target="../media/image114.png"/></Relationships>
</file>

<file path=ppt/slides/_rels/slide6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7.png"/><Relationship Id="rId4" Type="http://schemas.openxmlformats.org/officeDocument/2006/relationships/image" Target="../media/image11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67.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2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4.png"/></Relationships>
</file>

<file path=ppt/slides/_rels/slide6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6.png"/><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image" Target="../media/image122.png"/></Relationships>
</file>

<file path=ppt/slides/_rels/slide6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7.png"/><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128.png"/><Relationship Id="rId4" Type="http://schemas.openxmlformats.org/officeDocument/2006/relationships/image" Target="../media/image122.png"/></Relationships>
</file>

<file path=ppt/slides/_rels/slide70.xml.rels><?xml version="1.0" encoding="UTF-8" standalone="yes"?>
<Relationships xmlns="http://schemas.openxmlformats.org/package/2006/relationships"><Relationship Id="rId3" Type="http://schemas.openxmlformats.org/officeDocument/2006/relationships/image" Target="../media/image129.gif"/><Relationship Id="rId2" Type="http://schemas.openxmlformats.org/officeDocument/2006/relationships/image" Target="../media/image119.png"/><Relationship Id="rId1" Type="http://schemas.openxmlformats.org/officeDocument/2006/relationships/slideLayout" Target="../slideLayouts/slideLayout2.xml"/><Relationship Id="rId5" Type="http://schemas.openxmlformats.org/officeDocument/2006/relationships/image" Target="../media/image125.png"/><Relationship Id="rId4" Type="http://schemas.openxmlformats.org/officeDocument/2006/relationships/image" Target="../media/image130.gif"/></Relationships>
</file>

<file path=ppt/slides/_rels/slide7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33.png"/></Relationships>
</file>

<file path=ppt/slides/_rels/slide7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35.jpeg"/></Relationships>
</file>

<file path=ppt/slides/_rels/slide7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36.png"/><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19.png"/></Relationships>
</file>

<file path=ppt/slides/_rels/slide7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22.png"/><Relationship Id="rId4" Type="http://schemas.openxmlformats.org/officeDocument/2006/relationships/image" Target="../media/image12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38.emf"/></Relationships>
</file>

<file path=ppt/slides/_rels/slide77.xml.rels><?xml version="1.0" encoding="UTF-8" standalone="yes"?>
<Relationships xmlns="http://schemas.openxmlformats.org/package/2006/relationships"><Relationship Id="rId3" Type="http://schemas.openxmlformats.org/officeDocument/2006/relationships/image" Target="../media/image140.png"/><Relationship Id="rId7" Type="http://schemas.openxmlformats.org/officeDocument/2006/relationships/image" Target="../media/image144.png"/><Relationship Id="rId2" Type="http://schemas.openxmlformats.org/officeDocument/2006/relationships/image" Target="../media/image139.png"/><Relationship Id="rId1" Type="http://schemas.openxmlformats.org/officeDocument/2006/relationships/slideLayout" Target="../slideLayouts/slideLayout1.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78.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6.png"/><Relationship Id="rId7" Type="http://schemas.openxmlformats.org/officeDocument/2006/relationships/image" Target="../media/image149.png"/><Relationship Id="rId2" Type="http://schemas.openxmlformats.org/officeDocument/2006/relationships/image" Target="../media/image145.png"/><Relationship Id="rId1" Type="http://schemas.openxmlformats.org/officeDocument/2006/relationships/slideLayout" Target="../slideLayouts/slideLayout1.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23.png"/></Relationships>
</file>

<file path=ppt/slides/_rels/slide79.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161.png"/><Relationship Id="rId18" Type="http://schemas.openxmlformats.org/officeDocument/2006/relationships/image" Target="../media/image166.png"/><Relationship Id="rId3" Type="http://schemas.openxmlformats.org/officeDocument/2006/relationships/image" Target="../media/image152.png"/><Relationship Id="rId7" Type="http://schemas.openxmlformats.org/officeDocument/2006/relationships/image" Target="../media/image156.png"/><Relationship Id="rId12" Type="http://schemas.openxmlformats.org/officeDocument/2006/relationships/image" Target="../media/image160.png"/><Relationship Id="rId17" Type="http://schemas.openxmlformats.org/officeDocument/2006/relationships/image" Target="../media/image165.jpeg"/><Relationship Id="rId2" Type="http://schemas.openxmlformats.org/officeDocument/2006/relationships/image" Target="../media/image151.png"/><Relationship Id="rId16" Type="http://schemas.openxmlformats.org/officeDocument/2006/relationships/image" Target="../media/image164.png"/><Relationship Id="rId20" Type="http://schemas.openxmlformats.org/officeDocument/2006/relationships/image" Target="../media/image168.jpeg"/><Relationship Id="rId1" Type="http://schemas.openxmlformats.org/officeDocument/2006/relationships/slideLayout" Target="../slideLayouts/slideLayout2.xml"/><Relationship Id="rId6" Type="http://schemas.openxmlformats.org/officeDocument/2006/relationships/image" Target="../media/image155.png"/><Relationship Id="rId11" Type="http://schemas.openxmlformats.org/officeDocument/2006/relationships/image" Target="../media/image159.png"/><Relationship Id="rId5" Type="http://schemas.openxmlformats.org/officeDocument/2006/relationships/image" Target="../media/image154.png"/><Relationship Id="rId15" Type="http://schemas.openxmlformats.org/officeDocument/2006/relationships/image" Target="../media/image163.png"/><Relationship Id="rId10" Type="http://schemas.openxmlformats.org/officeDocument/2006/relationships/image" Target="../media/image158.png"/><Relationship Id="rId19" Type="http://schemas.openxmlformats.org/officeDocument/2006/relationships/image" Target="../media/image167.png"/><Relationship Id="rId4" Type="http://schemas.openxmlformats.org/officeDocument/2006/relationships/image" Target="../media/image153.png"/><Relationship Id="rId9" Type="http://schemas.openxmlformats.org/officeDocument/2006/relationships/image" Target="../media/image157.png"/><Relationship Id="rId14" Type="http://schemas.openxmlformats.org/officeDocument/2006/relationships/image" Target="../media/image162.png"/></Relationships>
</file>

<file path=ppt/slides/_rels/slide80.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7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79CF39D-B824-C842-9025-B2C50EF6B3B9}"/>
              </a:ext>
            </a:extLst>
          </p:cNvPr>
          <p:cNvSpPr/>
          <p:nvPr/>
        </p:nvSpPr>
        <p:spPr>
          <a:xfrm>
            <a:off x="82296" y="0"/>
            <a:ext cx="1106424" cy="116128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67D5047-AA80-BF44-A19B-161F5AB3BF94}"/>
              </a:ext>
            </a:extLst>
          </p:cNvPr>
          <p:cNvSpPr/>
          <p:nvPr/>
        </p:nvSpPr>
        <p:spPr>
          <a:xfrm>
            <a:off x="7562088" y="6181344"/>
            <a:ext cx="1581912" cy="676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a:extLst>
              <a:ext uri="{FF2B5EF4-FFF2-40B4-BE49-F238E27FC236}">
                <a16:creationId xmlns:a16="http://schemas.microsoft.com/office/drawing/2014/main" id="{15FF5422-644F-744C-98AE-D213F1AB98F8}"/>
              </a:ext>
            </a:extLst>
          </p:cNvPr>
          <p:cNvSpPr txBox="1">
            <a:spLocks/>
          </p:cNvSpPr>
          <p:nvPr/>
        </p:nvSpPr>
        <p:spPr bwMode="auto">
          <a:xfrm>
            <a:off x="1444105" y="1949218"/>
            <a:ext cx="6255789" cy="7846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defTabSz="3429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ＭＳ Ｐゴシック" charset="0"/>
              </a:defRPr>
            </a:lvl1pPr>
            <a:lvl2pPr marL="342900" indent="0" algn="ctr" defTabSz="342900" rtl="0" eaLnBrk="1" fontAlgn="base" hangingPunct="1">
              <a:spcBef>
                <a:spcPct val="20000"/>
              </a:spcBef>
              <a:spcAft>
                <a:spcPct val="0"/>
              </a:spcAft>
              <a:buFont typeface="Arial" charset="0"/>
              <a:buNone/>
              <a:defRPr sz="2100" kern="1200">
                <a:solidFill>
                  <a:schemeClr val="tx1">
                    <a:tint val="75000"/>
                  </a:schemeClr>
                </a:solidFill>
                <a:latin typeface="+mn-lt"/>
                <a:ea typeface="ＭＳ Ｐゴシック" charset="0"/>
                <a:cs typeface="+mn-cs"/>
              </a:defRPr>
            </a:lvl2pPr>
            <a:lvl3pPr marL="685800" indent="0" algn="ctr" defTabSz="342900" rtl="0" eaLnBrk="1" fontAlgn="base" hangingPunct="1">
              <a:spcBef>
                <a:spcPct val="20000"/>
              </a:spcBef>
              <a:spcAft>
                <a:spcPct val="0"/>
              </a:spcAft>
              <a:buFont typeface="Arial" charset="0"/>
              <a:buNone/>
              <a:defRPr sz="1800" kern="1200">
                <a:solidFill>
                  <a:schemeClr val="tx1">
                    <a:tint val="75000"/>
                  </a:schemeClr>
                </a:solidFill>
                <a:latin typeface="+mn-lt"/>
                <a:ea typeface="ＭＳ Ｐゴシック" charset="0"/>
                <a:cs typeface="+mn-cs"/>
              </a:defRPr>
            </a:lvl3pPr>
            <a:lvl4pPr marL="1028700" indent="0" algn="ctr" defTabSz="342900" rtl="0" eaLnBrk="1" fontAlgn="base" hangingPunct="1">
              <a:spcBef>
                <a:spcPct val="20000"/>
              </a:spcBef>
              <a:spcAft>
                <a:spcPct val="0"/>
              </a:spcAft>
              <a:buFont typeface="Arial" charset="0"/>
              <a:buNone/>
              <a:defRPr sz="1500" kern="1200">
                <a:solidFill>
                  <a:schemeClr val="tx1">
                    <a:tint val="75000"/>
                  </a:schemeClr>
                </a:solidFill>
                <a:latin typeface="+mn-lt"/>
                <a:ea typeface="ＭＳ Ｐゴシック" charset="0"/>
                <a:cs typeface="+mn-cs"/>
              </a:defRPr>
            </a:lvl4pPr>
            <a:lvl5pPr marL="1371600" indent="0" algn="ctr" defTabSz="342900" rtl="0" eaLnBrk="1" fontAlgn="base" hangingPunct="1">
              <a:spcBef>
                <a:spcPct val="20000"/>
              </a:spcBef>
              <a:spcAft>
                <a:spcPct val="0"/>
              </a:spcAft>
              <a:buFont typeface="Arial" charset="0"/>
              <a:buNone/>
              <a:defRPr sz="1500" kern="1200">
                <a:solidFill>
                  <a:schemeClr val="tx1">
                    <a:tint val="75000"/>
                  </a:schemeClr>
                </a:solidFill>
                <a:latin typeface="+mn-lt"/>
                <a:ea typeface="ＭＳ Ｐゴシック" charset="0"/>
                <a:cs typeface="+mn-cs"/>
              </a:defRPr>
            </a:lvl5pPr>
            <a:lvl6pPr marL="17145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9pPr>
          </a:lstStyle>
          <a:p>
            <a:pPr marL="0" marR="0" lvl="0" indent="0" algn="ctr" defTabSz="342900" rtl="0" eaLnBrk="1" fontAlgn="base" latinLnBrk="0" hangingPunct="1">
              <a:lnSpc>
                <a:spcPct val="100000"/>
              </a:lnSpc>
              <a:spcBef>
                <a:spcPct val="20000"/>
              </a:spcBef>
              <a:spcAft>
                <a:spcPct val="0"/>
              </a:spcAft>
              <a:buClrTx/>
              <a:buSzTx/>
              <a:buFont typeface="Arial" charset="0"/>
              <a:buNone/>
              <a:tabLst/>
              <a:defRPr/>
            </a:pPr>
            <a:r>
              <a:rPr kumimoji="0" lang="en-US" sz="3600" b="1" i="0" u="none" strike="noStrike" kern="1200" cap="none" spc="0" normalizeH="0" baseline="0" noProof="0" dirty="0">
                <a:ln>
                  <a:noFill/>
                </a:ln>
                <a:solidFill>
                  <a:sysClr val="windowText" lastClr="000000">
                    <a:tint val="75000"/>
                  </a:sysClr>
                </a:solidFill>
                <a:effectLst/>
                <a:uLnTx/>
                <a:uFillTx/>
                <a:latin typeface="Century Gothic"/>
                <a:ea typeface="ＭＳ Ｐゴシック" charset="0"/>
              </a:rPr>
              <a:t>Gas Detection Boot Camp</a:t>
            </a:r>
          </a:p>
        </p:txBody>
      </p:sp>
      <p:pic>
        <p:nvPicPr>
          <p:cNvPr id="4" name="Picture 3">
            <a:extLst>
              <a:ext uri="{FF2B5EF4-FFF2-40B4-BE49-F238E27FC236}">
                <a16:creationId xmlns:a16="http://schemas.microsoft.com/office/drawing/2014/main" id="{CBD7B571-70B6-AA40-8E60-149D2D8A51D7}"/>
              </a:ext>
            </a:extLst>
          </p:cNvPr>
          <p:cNvPicPr>
            <a:picLocks noChangeAspect="1"/>
          </p:cNvPicPr>
          <p:nvPr/>
        </p:nvPicPr>
        <p:blipFill>
          <a:blip r:embed="rId2"/>
          <a:stretch>
            <a:fillRect/>
          </a:stretch>
        </p:blipFill>
        <p:spPr>
          <a:xfrm>
            <a:off x="3201608" y="3350000"/>
            <a:ext cx="2740782" cy="904672"/>
          </a:xfrm>
          <a:prstGeom prst="rect">
            <a:avLst/>
          </a:prstGeom>
        </p:spPr>
      </p:pic>
    </p:spTree>
    <p:extLst>
      <p:ext uri="{BB962C8B-B14F-4D97-AF65-F5344CB8AC3E}">
        <p14:creationId xmlns:p14="http://schemas.microsoft.com/office/powerpoint/2010/main" val="17668181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4059C5-E60C-114B-8850-9100E468D767}"/>
              </a:ext>
            </a:extLst>
          </p:cNvPr>
          <p:cNvSpPr>
            <a:spLocks noGrp="1"/>
          </p:cNvSpPr>
          <p:nvPr>
            <p:ph type="title"/>
          </p:nvPr>
        </p:nvSpPr>
        <p:spPr/>
        <p:txBody>
          <a:bodyPr/>
          <a:lstStyle/>
          <a:p>
            <a:r>
              <a:rPr lang="en-US" dirty="0"/>
              <a:t>Who are these people?</a:t>
            </a:r>
          </a:p>
        </p:txBody>
      </p:sp>
      <p:sp>
        <p:nvSpPr>
          <p:cNvPr id="2" name="Footer Placeholder 1">
            <a:extLst>
              <a:ext uri="{FF2B5EF4-FFF2-40B4-BE49-F238E27FC236}">
                <a16:creationId xmlns:a16="http://schemas.microsoft.com/office/drawing/2014/main" id="{6B90223A-4E0D-4D77-8F98-3629AB2CCE1B}"/>
              </a:ext>
            </a:extLst>
          </p:cNvPr>
          <p:cNvSpPr>
            <a:spLocks noGrp="1"/>
          </p:cNvSpPr>
          <p:nvPr>
            <p:ph type="ftr" sz="quarter" idx="11"/>
          </p:nvPr>
        </p:nvSpPr>
        <p:spPr/>
        <p:txBody>
          <a:bodyPr/>
          <a:lstStyle/>
          <a:p>
            <a:pPr>
              <a:defRPr/>
            </a:pPr>
            <a:r>
              <a:rPr lang="en-US" dirty="0"/>
              <a:t>www.rkiinstruments.com</a:t>
            </a:r>
          </a:p>
        </p:txBody>
      </p:sp>
      <p:graphicFrame>
        <p:nvGraphicFramePr>
          <p:cNvPr id="6" name="Table 6">
            <a:extLst>
              <a:ext uri="{FF2B5EF4-FFF2-40B4-BE49-F238E27FC236}">
                <a16:creationId xmlns:a16="http://schemas.microsoft.com/office/drawing/2014/main" id="{E5303706-9F7E-5340-BFCB-378BFC04F0A1}"/>
              </a:ext>
            </a:extLst>
          </p:cNvPr>
          <p:cNvGraphicFramePr>
            <a:graphicFrameLocks noGrp="1"/>
          </p:cNvGraphicFramePr>
          <p:nvPr>
            <p:extLst>
              <p:ext uri="{D42A27DB-BD31-4B8C-83A1-F6EECF244321}">
                <p14:modId xmlns:p14="http://schemas.microsoft.com/office/powerpoint/2010/main" val="1532239791"/>
              </p:ext>
            </p:extLst>
          </p:nvPr>
        </p:nvGraphicFramePr>
        <p:xfrm>
          <a:off x="326852" y="1423285"/>
          <a:ext cx="4272384" cy="1886302"/>
        </p:xfrm>
        <a:graphic>
          <a:graphicData uri="http://schemas.openxmlformats.org/drawingml/2006/table">
            <a:tbl>
              <a:tblPr firstRow="1" bandRow="1">
                <a:tableStyleId>{5C22544A-7EE6-4342-B048-85BDC9FD1C3A}</a:tableStyleId>
              </a:tblPr>
              <a:tblGrid>
                <a:gridCol w="1470995">
                  <a:extLst>
                    <a:ext uri="{9D8B030D-6E8A-4147-A177-3AD203B41FA5}">
                      <a16:colId xmlns:a16="http://schemas.microsoft.com/office/drawing/2014/main" val="4223850596"/>
                    </a:ext>
                  </a:extLst>
                </a:gridCol>
                <a:gridCol w="2801389">
                  <a:extLst>
                    <a:ext uri="{9D8B030D-6E8A-4147-A177-3AD203B41FA5}">
                      <a16:colId xmlns:a16="http://schemas.microsoft.com/office/drawing/2014/main" val="1748686926"/>
                    </a:ext>
                  </a:extLst>
                </a:gridCol>
              </a:tblGrid>
              <a:tr h="271524">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u="none" dirty="0">
                          <a:solidFill>
                            <a:prstClr val="black"/>
                          </a:solidFill>
                          <a:effectLst>
                            <a:outerShdw blurRad="50800" dist="38100" dir="2700000" algn="tl" rotWithShape="0">
                              <a:prstClr val="black">
                                <a:alpha val="40000"/>
                              </a:prstClr>
                            </a:outerShdw>
                          </a:effectLst>
                          <a:latin typeface="Arial Black" panose="020B0604020202020204" pitchFamily="34" charset="0"/>
                          <a:ea typeface="+mn-ea"/>
                          <a:cs typeface="Arial Black" panose="020B0604020202020204" pitchFamily="34" charset="0"/>
                        </a:rPr>
                        <a:t>John Villalovos</a:t>
                      </a:r>
                    </a:p>
                  </a:txBody>
                  <a:tcPr marL="77981" marR="77981" marT="38990" marB="38990">
                    <a:solidFill>
                      <a:schemeClr val="tx2">
                        <a:lumMod val="20000"/>
                        <a:lumOff val="80000"/>
                      </a:scheme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sz="1000" b="0" dirty="0">
                        <a:solidFill>
                          <a:prstClr val="black"/>
                        </a:solidFill>
                        <a:latin typeface="+mn-lt"/>
                        <a:ea typeface="+mn-ea"/>
                        <a:cs typeface="+mn-cs"/>
                      </a:endParaRPr>
                    </a:p>
                  </a:txBody>
                  <a:tcPr marL="77981" marR="77981" marT="38990" marB="38990">
                    <a:solidFill>
                      <a:schemeClr val="accent1">
                        <a:lumMod val="20000"/>
                        <a:lumOff val="80000"/>
                      </a:schemeClr>
                    </a:solidFill>
                  </a:tcPr>
                </a:tc>
                <a:extLst>
                  <a:ext uri="{0D108BD9-81ED-4DB2-BD59-A6C34878D82A}">
                    <a16:rowId xmlns:a16="http://schemas.microsoft.com/office/drawing/2014/main" val="800324627"/>
                  </a:ext>
                </a:extLst>
              </a:tr>
              <a:tr h="1614778">
                <a:tc>
                  <a:txBody>
                    <a:bodyPr/>
                    <a:lstStyle/>
                    <a:p>
                      <a:endParaRPr lang="en-US" sz="1200" dirty="0"/>
                    </a:p>
                  </a:txBody>
                  <a:tcPr marL="77981" marR="77981" marT="38990" marB="38990">
                    <a:solidFill>
                      <a:schemeClr val="tx2">
                        <a:lumMod val="20000"/>
                        <a:lumOff val="80000"/>
                      </a:schemeClr>
                    </a:solidFill>
                  </a:tcPr>
                </a:tc>
                <a:tc>
                  <a:txBody>
                    <a:bodyPr/>
                    <a:lstStyle/>
                    <a:p>
                      <a:pPr marL="0" lvl="0" indent="0" algn="l" eaLnBrk="1" fontAlgn="auto" hangingPunct="1">
                        <a:spcBef>
                          <a:spcPts val="0"/>
                        </a:spcBef>
                        <a:spcAft>
                          <a:spcPts val="0"/>
                        </a:spcAft>
                        <a:buFont typeface="Arial" panose="020B0604020202020204" pitchFamily="34" charset="0"/>
                        <a:buNone/>
                      </a:pPr>
                      <a:r>
                        <a:rPr lang="en-US" altLang="en-US" sz="900" b="1" dirty="0">
                          <a:solidFill>
                            <a:prstClr val="black"/>
                          </a:solidFill>
                          <a:latin typeface="+mn-lt"/>
                          <a:ea typeface="+mn-ea"/>
                          <a:cs typeface="+mn-cs"/>
                        </a:rPr>
                        <a:t>RKI Instruments (1994 - Present)</a:t>
                      </a:r>
                    </a:p>
                    <a:p>
                      <a:pPr lvl="1" algn="l" eaLnBrk="1" fontAlgn="auto" hangingPunct="1">
                        <a:spcBef>
                          <a:spcPts val="0"/>
                        </a:spcBef>
                        <a:spcAft>
                          <a:spcPts val="0"/>
                        </a:spcAft>
                      </a:pPr>
                      <a:r>
                        <a:rPr lang="en-US" altLang="en-US" sz="900" b="1" dirty="0">
                          <a:solidFill>
                            <a:prstClr val="black"/>
                          </a:solidFill>
                          <a:latin typeface="+mn-lt"/>
                          <a:ea typeface="+mn-ea"/>
                          <a:cs typeface="+mn-cs"/>
                        </a:rPr>
                        <a:t>Applications Engineering Manager</a:t>
                      </a:r>
                    </a:p>
                    <a:p>
                      <a:pPr lvl="0" algn="l" eaLnBrk="1" fontAlgn="auto" hangingPunct="1">
                        <a:spcBef>
                          <a:spcPts val="0"/>
                        </a:spcBef>
                        <a:spcAft>
                          <a:spcPts val="0"/>
                        </a:spcAft>
                        <a:buFont typeface="Arial" pitchFamily="34" charset="0"/>
                        <a:buNone/>
                      </a:pPr>
                      <a:endParaRPr lang="en-US" altLang="en-US" sz="600" b="0" dirty="0">
                        <a:solidFill>
                          <a:prstClr val="black"/>
                        </a:solidFill>
                        <a:latin typeface="+mn-lt"/>
                        <a:ea typeface="+mn-ea"/>
                        <a:cs typeface="+mn-cs"/>
                      </a:endParaRPr>
                    </a:p>
                    <a:p>
                      <a:pPr lvl="0" algn="l" eaLnBrk="1" fontAlgn="auto" hangingPunct="1">
                        <a:spcBef>
                          <a:spcPts val="0"/>
                        </a:spcBef>
                        <a:spcAft>
                          <a:spcPts val="0"/>
                        </a:spcAft>
                        <a:buFont typeface="Arial" pitchFamily="34" charset="0"/>
                        <a:buNone/>
                      </a:pPr>
                      <a:r>
                        <a:rPr lang="en-US" altLang="en-US" sz="900" b="0" dirty="0">
                          <a:solidFill>
                            <a:prstClr val="black"/>
                          </a:solidFill>
                          <a:latin typeface="+mn-lt"/>
                          <a:ea typeface="+mn-ea"/>
                          <a:cs typeface="+mn-cs"/>
                        </a:rPr>
                        <a:t>GasTech (1991-1994)</a:t>
                      </a:r>
                    </a:p>
                    <a:p>
                      <a:pPr lvl="1" algn="l" eaLnBrk="1" fontAlgn="auto" hangingPunct="1">
                        <a:spcBef>
                          <a:spcPts val="0"/>
                        </a:spcBef>
                        <a:spcAft>
                          <a:spcPts val="0"/>
                        </a:spcAft>
                      </a:pPr>
                      <a:r>
                        <a:rPr lang="en-US" altLang="en-US" sz="900" b="0" dirty="0">
                          <a:solidFill>
                            <a:prstClr val="black"/>
                          </a:solidFill>
                          <a:latin typeface="+mn-lt"/>
                          <a:ea typeface="+mn-ea"/>
                          <a:cs typeface="+mn-cs"/>
                        </a:rPr>
                        <a:t>Applications Engineer</a:t>
                      </a:r>
                    </a:p>
                    <a:p>
                      <a:pPr lvl="0" algn="l" eaLnBrk="1" fontAlgn="auto" hangingPunct="1">
                        <a:spcBef>
                          <a:spcPts val="0"/>
                        </a:spcBef>
                        <a:spcAft>
                          <a:spcPts val="0"/>
                        </a:spcAft>
                        <a:buFont typeface="Arial" pitchFamily="34" charset="0"/>
                        <a:buNone/>
                      </a:pPr>
                      <a:endParaRPr lang="en-US" altLang="en-US" sz="600" b="0" dirty="0">
                        <a:solidFill>
                          <a:prstClr val="black"/>
                        </a:solidFill>
                        <a:latin typeface="+mn-lt"/>
                        <a:ea typeface="+mn-ea"/>
                        <a:cs typeface="+mn-cs"/>
                      </a:endParaRPr>
                    </a:p>
                    <a:p>
                      <a:pPr lvl="0" algn="l" eaLnBrk="1" fontAlgn="auto" hangingPunct="1">
                        <a:spcBef>
                          <a:spcPts val="0"/>
                        </a:spcBef>
                        <a:spcAft>
                          <a:spcPts val="0"/>
                        </a:spcAft>
                        <a:buFont typeface="Arial" pitchFamily="34" charset="0"/>
                        <a:buNone/>
                      </a:pPr>
                      <a:r>
                        <a:rPr lang="en-US" altLang="en-US" sz="900" b="0" dirty="0">
                          <a:solidFill>
                            <a:prstClr val="black"/>
                          </a:solidFill>
                          <a:latin typeface="+mn-lt"/>
                          <a:ea typeface="+mn-ea"/>
                          <a:cs typeface="+mn-cs"/>
                        </a:rPr>
                        <a:t>MDA Scientific (1988-1991)</a:t>
                      </a:r>
                    </a:p>
                    <a:p>
                      <a:pPr lvl="1" algn="l" eaLnBrk="1" fontAlgn="auto" hangingPunct="1">
                        <a:spcBef>
                          <a:spcPts val="0"/>
                        </a:spcBef>
                        <a:spcAft>
                          <a:spcPts val="0"/>
                        </a:spcAft>
                      </a:pPr>
                      <a:r>
                        <a:rPr lang="en-US" altLang="en-US" sz="900" b="0" dirty="0">
                          <a:solidFill>
                            <a:prstClr val="black"/>
                          </a:solidFill>
                          <a:latin typeface="+mn-lt"/>
                          <a:ea typeface="+mn-ea"/>
                          <a:cs typeface="+mn-cs"/>
                        </a:rPr>
                        <a:t>Applications Engineer</a:t>
                      </a:r>
                    </a:p>
                  </a:txBody>
                  <a:tcPr marL="77981" marR="77981" marT="38990" marB="38990">
                    <a:solidFill>
                      <a:schemeClr val="tx2">
                        <a:lumMod val="20000"/>
                        <a:lumOff val="80000"/>
                      </a:schemeClr>
                    </a:solidFill>
                  </a:tcPr>
                </a:tc>
                <a:extLst>
                  <a:ext uri="{0D108BD9-81ED-4DB2-BD59-A6C34878D82A}">
                    <a16:rowId xmlns:a16="http://schemas.microsoft.com/office/drawing/2014/main" val="3165814703"/>
                  </a:ext>
                </a:extLst>
              </a:tr>
            </a:tbl>
          </a:graphicData>
        </a:graphic>
      </p:graphicFrame>
      <p:graphicFrame>
        <p:nvGraphicFramePr>
          <p:cNvPr id="17" name="Table 6">
            <a:extLst>
              <a:ext uri="{FF2B5EF4-FFF2-40B4-BE49-F238E27FC236}">
                <a16:creationId xmlns:a16="http://schemas.microsoft.com/office/drawing/2014/main" id="{D6046844-8C14-9B41-8953-E9FE109607D0}"/>
              </a:ext>
            </a:extLst>
          </p:cNvPr>
          <p:cNvGraphicFramePr>
            <a:graphicFrameLocks noGrp="1"/>
          </p:cNvGraphicFramePr>
          <p:nvPr>
            <p:extLst>
              <p:ext uri="{D42A27DB-BD31-4B8C-83A1-F6EECF244321}">
                <p14:modId xmlns:p14="http://schemas.microsoft.com/office/powerpoint/2010/main" val="3159349762"/>
              </p:ext>
            </p:extLst>
          </p:nvPr>
        </p:nvGraphicFramePr>
        <p:xfrm>
          <a:off x="326853" y="3472911"/>
          <a:ext cx="4272383" cy="2243840"/>
        </p:xfrm>
        <a:graphic>
          <a:graphicData uri="http://schemas.openxmlformats.org/drawingml/2006/table">
            <a:tbl>
              <a:tblPr firstRow="1" bandRow="1">
                <a:tableStyleId>{5C22544A-7EE6-4342-B048-85BDC9FD1C3A}</a:tableStyleId>
              </a:tblPr>
              <a:tblGrid>
                <a:gridCol w="1497771">
                  <a:extLst>
                    <a:ext uri="{9D8B030D-6E8A-4147-A177-3AD203B41FA5}">
                      <a16:colId xmlns:a16="http://schemas.microsoft.com/office/drawing/2014/main" val="4223850596"/>
                    </a:ext>
                  </a:extLst>
                </a:gridCol>
                <a:gridCol w="2774612">
                  <a:extLst>
                    <a:ext uri="{9D8B030D-6E8A-4147-A177-3AD203B41FA5}">
                      <a16:colId xmlns:a16="http://schemas.microsoft.com/office/drawing/2014/main" val="1748686926"/>
                    </a:ext>
                  </a:extLst>
                </a:gridCol>
              </a:tblGrid>
              <a:tr h="144524">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u="none" dirty="0">
                          <a:solidFill>
                            <a:prstClr val="black"/>
                          </a:solidFill>
                          <a:effectLst>
                            <a:outerShdw blurRad="50800" dist="38100" dir="2700000" algn="tl" rotWithShape="0">
                              <a:prstClr val="black">
                                <a:alpha val="40000"/>
                              </a:prstClr>
                            </a:outerShdw>
                          </a:effectLst>
                          <a:latin typeface="Arial Black" panose="020B0604020202020204" pitchFamily="34" charset="0"/>
                          <a:ea typeface="+mn-ea"/>
                          <a:cs typeface="Arial Black" panose="020B0604020202020204" pitchFamily="34" charset="0"/>
                        </a:rPr>
                        <a:t>Kevin Wilson</a:t>
                      </a:r>
                    </a:p>
                  </a:txBody>
                  <a:tcPr marL="77981" marR="77981" marT="38990" marB="38990">
                    <a:solidFill>
                      <a:schemeClr val="tx2">
                        <a:lumMod val="20000"/>
                        <a:lumOff val="80000"/>
                      </a:scheme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sz="1000" b="0" dirty="0">
                        <a:solidFill>
                          <a:prstClr val="black"/>
                        </a:solidFill>
                        <a:latin typeface="+mn-lt"/>
                        <a:ea typeface="+mn-ea"/>
                        <a:cs typeface="+mn-cs"/>
                      </a:endParaRPr>
                    </a:p>
                  </a:txBody>
                  <a:tcPr marL="77981" marR="77981" marT="38990" marB="38990">
                    <a:solidFill>
                      <a:schemeClr val="accent1">
                        <a:lumMod val="20000"/>
                        <a:lumOff val="80000"/>
                      </a:schemeClr>
                    </a:solidFill>
                  </a:tcPr>
                </a:tc>
                <a:extLst>
                  <a:ext uri="{0D108BD9-81ED-4DB2-BD59-A6C34878D82A}">
                    <a16:rowId xmlns:a16="http://schemas.microsoft.com/office/drawing/2014/main" val="800324627"/>
                  </a:ext>
                </a:extLst>
              </a:tr>
              <a:tr h="1057278">
                <a:tc>
                  <a:txBody>
                    <a:bodyPr/>
                    <a:lstStyle/>
                    <a:p>
                      <a:endParaRPr lang="en-US" sz="1200" dirty="0"/>
                    </a:p>
                  </a:txBody>
                  <a:tcPr marL="77981" marR="77981" marT="38990" marB="38990">
                    <a:solidFill>
                      <a:schemeClr val="tx2">
                        <a:lumMod val="20000"/>
                        <a:lumOff val="80000"/>
                      </a:schemeClr>
                    </a:solidFill>
                  </a:tcPr>
                </a:tc>
                <a:tc>
                  <a:txBody>
                    <a:bodyPr/>
                    <a:lstStyle/>
                    <a:p>
                      <a:pPr marL="0" lvl="0" indent="0" algn="l" eaLnBrk="1" fontAlgn="auto" hangingPunct="1">
                        <a:spcBef>
                          <a:spcPts val="0"/>
                        </a:spcBef>
                        <a:spcAft>
                          <a:spcPts val="0"/>
                        </a:spcAft>
                        <a:buFont typeface="Arial" panose="020B0604020202020204" pitchFamily="34" charset="0"/>
                        <a:buNone/>
                      </a:pPr>
                      <a:r>
                        <a:rPr lang="en-US" altLang="en-US" sz="900" b="1" dirty="0">
                          <a:solidFill>
                            <a:prstClr val="black"/>
                          </a:solidFill>
                          <a:latin typeface="+mn-lt"/>
                          <a:ea typeface="+mn-ea"/>
                          <a:cs typeface="+mn-cs"/>
                        </a:rPr>
                        <a:t>RKI Instruments (2019-present)</a:t>
                      </a:r>
                    </a:p>
                    <a:p>
                      <a:pPr lvl="1" algn="l" eaLnBrk="1" fontAlgn="auto" hangingPunct="1">
                        <a:spcBef>
                          <a:spcPts val="0"/>
                        </a:spcBef>
                        <a:spcAft>
                          <a:spcPts val="0"/>
                        </a:spcAft>
                      </a:pPr>
                      <a:r>
                        <a:rPr lang="en-US" altLang="en-US" sz="900" b="1" dirty="0">
                          <a:solidFill>
                            <a:prstClr val="black"/>
                          </a:solidFill>
                          <a:latin typeface="+mn-lt"/>
                          <a:ea typeface="+mn-ea"/>
                          <a:cs typeface="+mn-cs"/>
                        </a:rPr>
                        <a:t>National Accounts Manager</a:t>
                      </a:r>
                    </a:p>
                    <a:p>
                      <a:pPr lvl="0" algn="l" eaLnBrk="1" fontAlgn="auto" hangingPunct="1">
                        <a:spcBef>
                          <a:spcPts val="0"/>
                        </a:spcBef>
                        <a:spcAft>
                          <a:spcPts val="0"/>
                        </a:spcAft>
                        <a:buFont typeface="Arial" pitchFamily="34" charset="0"/>
                        <a:buNone/>
                      </a:pPr>
                      <a:endParaRPr lang="en-US" altLang="en-US" sz="600" b="0" dirty="0">
                        <a:solidFill>
                          <a:prstClr val="black"/>
                        </a:solidFill>
                        <a:latin typeface="+mn-lt"/>
                        <a:ea typeface="+mn-ea"/>
                        <a:cs typeface="+mn-cs"/>
                      </a:endParaRPr>
                    </a:p>
                    <a:p>
                      <a:pPr lvl="0" algn="l" eaLnBrk="1" fontAlgn="auto" hangingPunct="1">
                        <a:spcBef>
                          <a:spcPts val="0"/>
                        </a:spcBef>
                        <a:spcAft>
                          <a:spcPts val="0"/>
                        </a:spcAft>
                        <a:buFont typeface="Arial" pitchFamily="34" charset="0"/>
                        <a:buNone/>
                      </a:pPr>
                      <a:r>
                        <a:rPr lang="en-US" altLang="en-US" sz="900" b="0" dirty="0">
                          <a:solidFill>
                            <a:prstClr val="black"/>
                          </a:solidFill>
                          <a:latin typeface="+mn-lt"/>
                          <a:ea typeface="+mn-ea"/>
                          <a:cs typeface="+mn-cs"/>
                        </a:rPr>
                        <a:t>Gasco (2010-2019)</a:t>
                      </a:r>
                    </a:p>
                    <a:p>
                      <a:pPr lvl="1" algn="l" eaLnBrk="1" fontAlgn="auto" hangingPunct="1">
                        <a:spcBef>
                          <a:spcPts val="0"/>
                        </a:spcBef>
                        <a:spcAft>
                          <a:spcPts val="0"/>
                        </a:spcAft>
                      </a:pPr>
                      <a:r>
                        <a:rPr lang="en-US" altLang="en-US" sz="900" b="0" dirty="0">
                          <a:solidFill>
                            <a:prstClr val="black"/>
                          </a:solidFill>
                          <a:latin typeface="+mn-lt"/>
                          <a:ea typeface="+mn-ea"/>
                          <a:cs typeface="+mn-cs"/>
                        </a:rPr>
                        <a:t>National Sales Manager</a:t>
                      </a:r>
                    </a:p>
                    <a:p>
                      <a:pPr lvl="0" algn="l" eaLnBrk="1" fontAlgn="auto" hangingPunct="1">
                        <a:spcBef>
                          <a:spcPts val="0"/>
                        </a:spcBef>
                        <a:spcAft>
                          <a:spcPts val="0"/>
                        </a:spcAft>
                        <a:buFont typeface="Arial" pitchFamily="34" charset="0"/>
                        <a:buNone/>
                      </a:pPr>
                      <a:endParaRPr lang="en-US" altLang="en-US" sz="500" b="0" dirty="0">
                        <a:solidFill>
                          <a:prstClr val="black"/>
                        </a:solidFill>
                        <a:latin typeface="+mn-lt"/>
                        <a:ea typeface="+mn-ea"/>
                        <a:cs typeface="+mn-cs"/>
                      </a:endParaRPr>
                    </a:p>
                    <a:p>
                      <a:pPr lvl="0" algn="l" eaLnBrk="1" fontAlgn="auto" hangingPunct="1">
                        <a:spcBef>
                          <a:spcPts val="0"/>
                        </a:spcBef>
                        <a:spcAft>
                          <a:spcPts val="0"/>
                        </a:spcAft>
                        <a:buFont typeface="Arial" pitchFamily="34" charset="0"/>
                        <a:buNone/>
                      </a:pPr>
                      <a:r>
                        <a:rPr lang="en-US" altLang="en-US" sz="900" b="0" dirty="0">
                          <a:solidFill>
                            <a:prstClr val="black"/>
                          </a:solidFill>
                          <a:latin typeface="+mn-lt"/>
                          <a:ea typeface="+mn-ea"/>
                          <a:cs typeface="+mn-cs"/>
                        </a:rPr>
                        <a:t>Portagas (2006-2009)</a:t>
                      </a:r>
                    </a:p>
                    <a:p>
                      <a:pPr marL="457200" marR="0" lvl="1" indent="0" algn="l" defTabSz="457200" rtl="0" eaLnBrk="1" fontAlgn="auto" latinLnBrk="0" hangingPunct="1">
                        <a:lnSpc>
                          <a:spcPct val="100000"/>
                        </a:lnSpc>
                        <a:spcBef>
                          <a:spcPts val="0"/>
                        </a:spcBef>
                        <a:spcAft>
                          <a:spcPts val="0"/>
                        </a:spcAft>
                        <a:buClrTx/>
                        <a:buSzTx/>
                        <a:buFontTx/>
                        <a:buNone/>
                        <a:tabLst/>
                        <a:defRPr/>
                      </a:pPr>
                      <a:r>
                        <a:rPr lang="en-US" altLang="en-US" sz="900" b="0" dirty="0">
                          <a:solidFill>
                            <a:prstClr val="black"/>
                          </a:solidFill>
                          <a:latin typeface="+mn-lt"/>
                          <a:ea typeface="+mn-ea"/>
                          <a:cs typeface="+mn-cs"/>
                        </a:rPr>
                        <a:t>National Sales Manager</a:t>
                      </a:r>
                    </a:p>
                    <a:p>
                      <a:pPr lvl="0" algn="l" eaLnBrk="1" fontAlgn="auto" hangingPunct="1">
                        <a:spcBef>
                          <a:spcPts val="0"/>
                        </a:spcBef>
                        <a:spcAft>
                          <a:spcPts val="0"/>
                        </a:spcAft>
                      </a:pPr>
                      <a:endParaRPr lang="en-US" altLang="en-US" sz="500" b="0" dirty="0">
                        <a:solidFill>
                          <a:prstClr val="black"/>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900" b="0" dirty="0">
                          <a:solidFill>
                            <a:prstClr val="black"/>
                          </a:solidFill>
                          <a:latin typeface="+mn-lt"/>
                          <a:ea typeface="+mn-ea"/>
                          <a:cs typeface="+mn-cs"/>
                        </a:rPr>
                        <a:t>RAE Systems (2003-2006)</a:t>
                      </a:r>
                    </a:p>
                    <a:p>
                      <a:pPr marL="457200" marR="0" lvl="1" indent="0" algn="l" defTabSz="457200" rtl="0" eaLnBrk="1" fontAlgn="auto" latinLnBrk="0" hangingPunct="1">
                        <a:lnSpc>
                          <a:spcPct val="100000"/>
                        </a:lnSpc>
                        <a:spcBef>
                          <a:spcPts val="0"/>
                        </a:spcBef>
                        <a:spcAft>
                          <a:spcPts val="0"/>
                        </a:spcAft>
                        <a:buClrTx/>
                        <a:buSzTx/>
                        <a:buFontTx/>
                        <a:buNone/>
                        <a:tabLst/>
                        <a:defRPr/>
                      </a:pPr>
                      <a:r>
                        <a:rPr lang="en-US" altLang="en-US" sz="900" b="0" dirty="0">
                          <a:solidFill>
                            <a:prstClr val="black"/>
                          </a:solidFill>
                          <a:latin typeface="+mn-lt"/>
                          <a:ea typeface="+mn-ea"/>
                          <a:cs typeface="+mn-cs"/>
                        </a:rPr>
                        <a:t>Regional Sales Manager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sz="500" b="0" dirty="0">
                        <a:solidFill>
                          <a:prstClr val="black"/>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900" b="0" dirty="0">
                          <a:solidFill>
                            <a:prstClr val="black"/>
                          </a:solidFill>
                          <a:latin typeface="+mn-lt"/>
                          <a:ea typeface="+mn-ea"/>
                          <a:cs typeface="+mn-cs"/>
                        </a:rPr>
                        <a:t>Aim Safety (1992-2006)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900" b="0" dirty="0">
                          <a:solidFill>
                            <a:prstClr val="black"/>
                          </a:solidFill>
                          <a:latin typeface="+mn-lt"/>
                          <a:ea typeface="+mn-ea"/>
                          <a:cs typeface="+mn-cs"/>
                        </a:rPr>
                        <a:t>               National Sales Manager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sz="500" b="0" dirty="0">
                        <a:solidFill>
                          <a:prstClr val="black"/>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900" b="0" dirty="0">
                          <a:solidFill>
                            <a:prstClr val="black"/>
                          </a:solidFill>
                          <a:latin typeface="+mn-lt"/>
                          <a:ea typeface="+mn-ea"/>
                          <a:cs typeface="+mn-cs"/>
                        </a:rPr>
                        <a:t>Industrial Safety (1977-1992)</a:t>
                      </a:r>
                    </a:p>
                  </a:txBody>
                  <a:tcPr marL="77981" marR="77981" marT="38990" marB="38990" anchor="ctr">
                    <a:solidFill>
                      <a:schemeClr val="tx2">
                        <a:lumMod val="20000"/>
                        <a:lumOff val="80000"/>
                      </a:schemeClr>
                    </a:solidFill>
                  </a:tcPr>
                </a:tc>
                <a:extLst>
                  <a:ext uri="{0D108BD9-81ED-4DB2-BD59-A6C34878D82A}">
                    <a16:rowId xmlns:a16="http://schemas.microsoft.com/office/drawing/2014/main" val="3165814703"/>
                  </a:ext>
                </a:extLst>
              </a:tr>
            </a:tbl>
          </a:graphicData>
        </a:graphic>
      </p:graphicFrame>
      <p:pic>
        <p:nvPicPr>
          <p:cNvPr id="18" name="Picture 17">
            <a:extLst>
              <a:ext uri="{FF2B5EF4-FFF2-40B4-BE49-F238E27FC236}">
                <a16:creationId xmlns:a16="http://schemas.microsoft.com/office/drawing/2014/main" id="{E1445550-EAB3-FD47-88CB-E1593CAB5470}"/>
              </a:ext>
            </a:extLst>
          </p:cNvPr>
          <p:cNvPicPr>
            <a:picLocks noChangeAspect="1"/>
          </p:cNvPicPr>
          <p:nvPr/>
        </p:nvPicPr>
        <p:blipFill rotWithShape="1">
          <a:blip r:embed="rId3"/>
          <a:srcRect l="10455" r="22097"/>
          <a:stretch/>
        </p:blipFill>
        <p:spPr>
          <a:xfrm>
            <a:off x="453221" y="3787577"/>
            <a:ext cx="1233508" cy="1904573"/>
          </a:xfrm>
          <a:prstGeom prst="rect">
            <a:avLst/>
          </a:prstGeom>
        </p:spPr>
      </p:pic>
      <p:graphicFrame>
        <p:nvGraphicFramePr>
          <p:cNvPr id="23" name="Table 6">
            <a:extLst>
              <a:ext uri="{FF2B5EF4-FFF2-40B4-BE49-F238E27FC236}">
                <a16:creationId xmlns:a16="http://schemas.microsoft.com/office/drawing/2014/main" id="{DE79A368-DAF0-7841-A997-F584798F1EA2}"/>
              </a:ext>
            </a:extLst>
          </p:cNvPr>
          <p:cNvGraphicFramePr>
            <a:graphicFrameLocks noGrp="1"/>
          </p:cNvGraphicFramePr>
          <p:nvPr>
            <p:extLst>
              <p:ext uri="{D42A27DB-BD31-4B8C-83A1-F6EECF244321}">
                <p14:modId xmlns:p14="http://schemas.microsoft.com/office/powerpoint/2010/main" val="4253174779"/>
              </p:ext>
            </p:extLst>
          </p:nvPr>
        </p:nvGraphicFramePr>
        <p:xfrm>
          <a:off x="4707373" y="1423285"/>
          <a:ext cx="4272383" cy="1886302"/>
        </p:xfrm>
        <a:graphic>
          <a:graphicData uri="http://schemas.openxmlformats.org/drawingml/2006/table">
            <a:tbl>
              <a:tblPr firstRow="1" bandRow="1">
                <a:tableStyleId>{5C22544A-7EE6-4342-B048-85BDC9FD1C3A}</a:tableStyleId>
              </a:tblPr>
              <a:tblGrid>
                <a:gridCol w="1497771">
                  <a:extLst>
                    <a:ext uri="{9D8B030D-6E8A-4147-A177-3AD203B41FA5}">
                      <a16:colId xmlns:a16="http://schemas.microsoft.com/office/drawing/2014/main" val="4223850596"/>
                    </a:ext>
                  </a:extLst>
                </a:gridCol>
                <a:gridCol w="2774612">
                  <a:extLst>
                    <a:ext uri="{9D8B030D-6E8A-4147-A177-3AD203B41FA5}">
                      <a16:colId xmlns:a16="http://schemas.microsoft.com/office/drawing/2014/main" val="1748686926"/>
                    </a:ext>
                  </a:extLst>
                </a:gridCol>
              </a:tblGrid>
              <a:tr h="258657">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u="none" dirty="0">
                          <a:solidFill>
                            <a:prstClr val="black"/>
                          </a:solidFill>
                          <a:effectLst>
                            <a:outerShdw blurRad="50800" dist="38100" dir="2700000" algn="tl" rotWithShape="0">
                              <a:prstClr val="black">
                                <a:alpha val="40000"/>
                              </a:prstClr>
                            </a:outerShdw>
                          </a:effectLst>
                          <a:latin typeface="Arial Black" panose="020B0604020202020204" pitchFamily="34" charset="0"/>
                          <a:ea typeface="+mn-ea"/>
                          <a:cs typeface="Arial Black" panose="020B0604020202020204" pitchFamily="34" charset="0"/>
                        </a:rPr>
                        <a:t>Mike Johnson</a:t>
                      </a:r>
                    </a:p>
                  </a:txBody>
                  <a:tcPr marL="77981" marR="77981" marT="38990" marB="38990">
                    <a:solidFill>
                      <a:schemeClr val="tx2">
                        <a:lumMod val="20000"/>
                        <a:lumOff val="80000"/>
                      </a:scheme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sz="1000" b="0" dirty="0">
                        <a:solidFill>
                          <a:prstClr val="black"/>
                        </a:solidFill>
                        <a:latin typeface="+mn-lt"/>
                        <a:ea typeface="+mn-ea"/>
                        <a:cs typeface="+mn-cs"/>
                      </a:endParaRPr>
                    </a:p>
                  </a:txBody>
                  <a:tcPr marL="77981" marR="77981" marT="38990" marB="38990">
                    <a:solidFill>
                      <a:schemeClr val="accent1">
                        <a:lumMod val="20000"/>
                        <a:lumOff val="80000"/>
                      </a:schemeClr>
                    </a:solidFill>
                  </a:tcPr>
                </a:tc>
                <a:extLst>
                  <a:ext uri="{0D108BD9-81ED-4DB2-BD59-A6C34878D82A}">
                    <a16:rowId xmlns:a16="http://schemas.microsoft.com/office/drawing/2014/main" val="800324627"/>
                  </a:ext>
                </a:extLst>
              </a:tr>
              <a:tr h="1625442">
                <a:tc>
                  <a:txBody>
                    <a:bodyPr/>
                    <a:lstStyle/>
                    <a:p>
                      <a:endParaRPr lang="en-US" sz="1200" dirty="0"/>
                    </a:p>
                  </a:txBody>
                  <a:tcPr marL="77981" marR="77981" marT="38990" marB="38990">
                    <a:solidFill>
                      <a:schemeClr val="tx2">
                        <a:lumMod val="20000"/>
                        <a:lumOff val="80000"/>
                      </a:schemeClr>
                    </a:solidFill>
                  </a:tcPr>
                </a:tc>
                <a:tc>
                  <a:txBody>
                    <a:bodyPr/>
                    <a:lstStyle/>
                    <a:p>
                      <a:pPr marL="0" lvl="0" indent="0" algn="l" eaLnBrk="1" fontAlgn="auto" hangingPunct="1">
                        <a:spcBef>
                          <a:spcPts val="0"/>
                        </a:spcBef>
                        <a:spcAft>
                          <a:spcPts val="0"/>
                        </a:spcAft>
                        <a:buFont typeface="Arial" panose="020B0604020202020204" pitchFamily="34" charset="0"/>
                        <a:buNone/>
                      </a:pPr>
                      <a:r>
                        <a:rPr lang="en-US" altLang="en-US" sz="900" b="1" dirty="0">
                          <a:solidFill>
                            <a:prstClr val="black"/>
                          </a:solidFill>
                          <a:latin typeface="+mn-lt"/>
                          <a:ea typeface="+mn-ea"/>
                          <a:cs typeface="+mn-cs"/>
                        </a:rPr>
                        <a:t>RKI Instruments (1995 - present)</a:t>
                      </a:r>
                    </a:p>
                    <a:p>
                      <a:pPr lvl="1" algn="l" eaLnBrk="1" fontAlgn="auto" hangingPunct="1">
                        <a:spcBef>
                          <a:spcPts val="0"/>
                        </a:spcBef>
                        <a:spcAft>
                          <a:spcPts val="0"/>
                        </a:spcAft>
                      </a:pPr>
                      <a:r>
                        <a:rPr lang="en-US" altLang="en-US" sz="900" b="1" dirty="0">
                          <a:solidFill>
                            <a:prstClr val="black"/>
                          </a:solidFill>
                          <a:latin typeface="+mn-lt"/>
                          <a:ea typeface="+mn-ea"/>
                          <a:cs typeface="+mn-cs"/>
                        </a:rPr>
                        <a:t>Director of Marketing</a:t>
                      </a:r>
                    </a:p>
                    <a:p>
                      <a:pPr lvl="0" algn="l" eaLnBrk="1" fontAlgn="auto" hangingPunct="1">
                        <a:spcBef>
                          <a:spcPts val="0"/>
                        </a:spcBef>
                        <a:spcAft>
                          <a:spcPts val="0"/>
                        </a:spcAft>
                        <a:buFont typeface="Arial" pitchFamily="34" charset="0"/>
                        <a:buNone/>
                      </a:pPr>
                      <a:endParaRPr lang="en-US" altLang="en-US" sz="600" b="0" dirty="0">
                        <a:solidFill>
                          <a:prstClr val="black"/>
                        </a:solidFill>
                        <a:latin typeface="+mn-lt"/>
                        <a:ea typeface="+mn-ea"/>
                        <a:cs typeface="+mn-cs"/>
                      </a:endParaRPr>
                    </a:p>
                    <a:p>
                      <a:pPr lvl="0" algn="l" eaLnBrk="1" fontAlgn="auto" hangingPunct="1">
                        <a:spcBef>
                          <a:spcPts val="0"/>
                        </a:spcBef>
                        <a:spcAft>
                          <a:spcPts val="0"/>
                        </a:spcAft>
                        <a:buFont typeface="Arial" pitchFamily="34" charset="0"/>
                        <a:buNone/>
                      </a:pPr>
                      <a:r>
                        <a:rPr lang="en-US" altLang="en-US" sz="900" b="0" dirty="0">
                          <a:solidFill>
                            <a:prstClr val="black"/>
                          </a:solidFill>
                          <a:latin typeface="+mn-lt"/>
                          <a:ea typeface="+mn-ea"/>
                          <a:cs typeface="+mn-cs"/>
                        </a:rPr>
                        <a:t>Portagas (1993-1995)</a:t>
                      </a:r>
                    </a:p>
                    <a:p>
                      <a:pPr lvl="1" algn="l" eaLnBrk="1" fontAlgn="auto" hangingPunct="1">
                        <a:spcBef>
                          <a:spcPts val="0"/>
                        </a:spcBef>
                        <a:spcAft>
                          <a:spcPts val="0"/>
                        </a:spcAft>
                      </a:pPr>
                      <a:r>
                        <a:rPr lang="en-US" altLang="en-US" sz="900" b="0" dirty="0">
                          <a:solidFill>
                            <a:prstClr val="black"/>
                          </a:solidFill>
                          <a:latin typeface="+mn-lt"/>
                          <a:ea typeface="+mn-ea"/>
                          <a:cs typeface="+mn-cs"/>
                        </a:rPr>
                        <a:t>National Sales Manager</a:t>
                      </a:r>
                    </a:p>
                    <a:p>
                      <a:pPr lvl="0" algn="l" eaLnBrk="1" fontAlgn="auto" hangingPunct="1">
                        <a:spcBef>
                          <a:spcPts val="0"/>
                        </a:spcBef>
                        <a:spcAft>
                          <a:spcPts val="0"/>
                        </a:spcAft>
                        <a:buFont typeface="Arial" pitchFamily="34" charset="0"/>
                        <a:buNone/>
                      </a:pPr>
                      <a:endParaRPr lang="en-US" altLang="en-US" sz="600" b="0" dirty="0">
                        <a:solidFill>
                          <a:prstClr val="black"/>
                        </a:solidFill>
                        <a:latin typeface="+mn-lt"/>
                        <a:ea typeface="+mn-ea"/>
                        <a:cs typeface="+mn-cs"/>
                      </a:endParaRPr>
                    </a:p>
                    <a:p>
                      <a:pPr lvl="0" algn="l" eaLnBrk="1" fontAlgn="auto" hangingPunct="1">
                        <a:spcBef>
                          <a:spcPts val="0"/>
                        </a:spcBef>
                        <a:spcAft>
                          <a:spcPts val="0"/>
                        </a:spcAft>
                        <a:buFont typeface="Arial" pitchFamily="34" charset="0"/>
                        <a:buNone/>
                      </a:pPr>
                      <a:r>
                        <a:rPr lang="en-US" altLang="en-US" sz="900" b="0" dirty="0">
                          <a:solidFill>
                            <a:prstClr val="black"/>
                          </a:solidFill>
                          <a:latin typeface="+mn-lt"/>
                          <a:ea typeface="+mn-ea"/>
                          <a:cs typeface="+mn-cs"/>
                        </a:rPr>
                        <a:t>Air Liquide –Alphagaz Spec Gases (1987-1993)</a:t>
                      </a:r>
                    </a:p>
                    <a:p>
                      <a:pPr marL="457200" marR="0" lvl="1" indent="0" algn="l" defTabSz="457200" rtl="0" eaLnBrk="1" fontAlgn="auto" latinLnBrk="0" hangingPunct="1">
                        <a:lnSpc>
                          <a:spcPct val="100000"/>
                        </a:lnSpc>
                        <a:spcBef>
                          <a:spcPts val="0"/>
                        </a:spcBef>
                        <a:spcAft>
                          <a:spcPts val="0"/>
                        </a:spcAft>
                        <a:buClrTx/>
                        <a:buSzTx/>
                        <a:buFontTx/>
                        <a:buNone/>
                        <a:tabLst/>
                        <a:defRPr/>
                      </a:pPr>
                      <a:r>
                        <a:rPr lang="en-US" altLang="en-US" sz="900" b="0" dirty="0">
                          <a:solidFill>
                            <a:prstClr val="black"/>
                          </a:solidFill>
                          <a:latin typeface="+mn-lt"/>
                          <a:ea typeface="+mn-ea"/>
                          <a:cs typeface="+mn-cs"/>
                        </a:rPr>
                        <a:t>Regional Sales Manager</a:t>
                      </a:r>
                    </a:p>
                  </a:txBody>
                  <a:tcPr marL="77981" marR="77981" marT="38990" marB="38990">
                    <a:solidFill>
                      <a:schemeClr val="tx2">
                        <a:lumMod val="20000"/>
                        <a:lumOff val="80000"/>
                      </a:schemeClr>
                    </a:solidFill>
                  </a:tcPr>
                </a:tc>
                <a:extLst>
                  <a:ext uri="{0D108BD9-81ED-4DB2-BD59-A6C34878D82A}">
                    <a16:rowId xmlns:a16="http://schemas.microsoft.com/office/drawing/2014/main" val="3165814703"/>
                  </a:ext>
                </a:extLst>
              </a:tr>
            </a:tbl>
          </a:graphicData>
        </a:graphic>
      </p:graphicFrame>
      <p:pic>
        <p:nvPicPr>
          <p:cNvPr id="4" name="Picture 3">
            <a:extLst>
              <a:ext uri="{FF2B5EF4-FFF2-40B4-BE49-F238E27FC236}">
                <a16:creationId xmlns:a16="http://schemas.microsoft.com/office/drawing/2014/main" id="{5C0A29FD-B56B-A54D-9CE2-59D541554735}"/>
              </a:ext>
            </a:extLst>
          </p:cNvPr>
          <p:cNvPicPr>
            <a:picLocks noChangeAspect="1"/>
          </p:cNvPicPr>
          <p:nvPr/>
        </p:nvPicPr>
        <p:blipFill rotWithShape="1">
          <a:blip r:embed="rId4"/>
          <a:srcRect l="292" t="1521" r="-292" b="13109"/>
          <a:stretch/>
        </p:blipFill>
        <p:spPr>
          <a:xfrm>
            <a:off x="4763032" y="1791659"/>
            <a:ext cx="1373073" cy="1416158"/>
          </a:xfrm>
          <a:prstGeom prst="rect">
            <a:avLst/>
          </a:prstGeom>
        </p:spPr>
      </p:pic>
      <p:pic>
        <p:nvPicPr>
          <p:cNvPr id="16" name="Picture 15">
            <a:extLst>
              <a:ext uri="{FF2B5EF4-FFF2-40B4-BE49-F238E27FC236}">
                <a16:creationId xmlns:a16="http://schemas.microsoft.com/office/drawing/2014/main" id="{D5BD949E-B32B-264A-8DAA-773EA9A37A6D}"/>
              </a:ext>
            </a:extLst>
          </p:cNvPr>
          <p:cNvPicPr>
            <a:picLocks noChangeAspect="1"/>
          </p:cNvPicPr>
          <p:nvPr/>
        </p:nvPicPr>
        <p:blipFill rotWithShape="1">
          <a:blip r:embed="rId5"/>
          <a:srcRect l="15890" t="3391" r="23131" b="32515"/>
          <a:stretch/>
        </p:blipFill>
        <p:spPr>
          <a:xfrm flipH="1">
            <a:off x="427180" y="1791659"/>
            <a:ext cx="1299653" cy="1406579"/>
          </a:xfrm>
          <a:prstGeom prst="rect">
            <a:avLst/>
          </a:prstGeom>
        </p:spPr>
      </p:pic>
    </p:spTree>
    <p:extLst>
      <p:ext uri="{BB962C8B-B14F-4D97-AF65-F5344CB8AC3E}">
        <p14:creationId xmlns:p14="http://schemas.microsoft.com/office/powerpoint/2010/main" val="33244249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building.png">
            <a:extLst>
              <a:ext uri="{FF2B5EF4-FFF2-40B4-BE49-F238E27FC236}">
                <a16:creationId xmlns:a16="http://schemas.microsoft.com/office/drawing/2014/main" id="{7C4ADB45-77B5-3244-A6FE-C7C90B4D854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425700" y="977902"/>
            <a:ext cx="4292600" cy="1828800"/>
          </a:xfrm>
          <a:prstGeom prst="rect">
            <a:avLst/>
          </a:prstGeom>
        </p:spPr>
      </p:pic>
      <p:sp>
        <p:nvSpPr>
          <p:cNvPr id="6" name="Rectangle 5">
            <a:extLst>
              <a:ext uri="{FF2B5EF4-FFF2-40B4-BE49-F238E27FC236}">
                <a16:creationId xmlns:a16="http://schemas.microsoft.com/office/drawing/2014/main" id="{F673616C-B341-D843-8FEB-2C24CCA00F1B}"/>
              </a:ext>
            </a:extLst>
          </p:cNvPr>
          <p:cNvSpPr/>
          <p:nvPr/>
        </p:nvSpPr>
        <p:spPr>
          <a:xfrm>
            <a:off x="1685863" y="3202442"/>
            <a:ext cx="6032749" cy="2677656"/>
          </a:xfrm>
          <a:prstGeom prst="rect">
            <a:avLst/>
          </a:prstGeom>
        </p:spPr>
        <p:txBody>
          <a:bodyPr wrap="square">
            <a:spAutoFit/>
          </a:bodyPr>
          <a:lstStyle/>
          <a:p>
            <a:pPr marL="342900" indent="-342900">
              <a:buFont typeface="Arial" panose="020B0604020202020204" pitchFamily="34" charset="0"/>
              <a:buChar char="•"/>
            </a:pPr>
            <a:r>
              <a:rPr lang="en-US" sz="2400" dirty="0">
                <a:ea typeface="ＭＳ Ｐゴシック" charset="0"/>
              </a:rPr>
              <a:t>RKI founded in 1994</a:t>
            </a:r>
          </a:p>
          <a:p>
            <a:pPr marL="342900" indent="-342900">
              <a:buFont typeface="Arial" panose="020B0604020202020204" pitchFamily="34" charset="0"/>
              <a:buChar char="•"/>
            </a:pPr>
            <a:r>
              <a:rPr lang="en-US" sz="2400" dirty="0">
                <a:ea typeface="ＭＳ Ｐゴシック" charset="0"/>
              </a:rPr>
              <a:t>Partner company: Riken Keiki</a:t>
            </a:r>
          </a:p>
          <a:p>
            <a:pPr marL="742950" lvl="1" indent="-285750">
              <a:buFont typeface="Arial" panose="020B0604020202020204" pitchFamily="34" charset="0"/>
              <a:buChar char="•"/>
            </a:pPr>
            <a:r>
              <a:rPr lang="en-US" sz="2400" dirty="0">
                <a:solidFill>
                  <a:schemeClr val="tx2">
                    <a:lumMod val="60000"/>
                    <a:lumOff val="40000"/>
                  </a:schemeClr>
                </a:solidFill>
                <a:ea typeface="ＭＳ Ｐゴシック" charset="0"/>
              </a:rPr>
              <a:t>Leader In Gas Detection &amp; Sensor Technology for over 80 </a:t>
            </a:r>
            <a:r>
              <a:rPr lang="en-US" sz="2400" i="1" u="sng" dirty="0">
                <a:solidFill>
                  <a:schemeClr val="tx2">
                    <a:lumMod val="60000"/>
                    <a:lumOff val="40000"/>
                  </a:schemeClr>
                </a:solidFill>
                <a:ea typeface="ＭＳ Ｐゴシック" charset="0"/>
              </a:rPr>
              <a:t>years</a:t>
            </a:r>
          </a:p>
          <a:p>
            <a:pPr marL="342900" indent="-342900">
              <a:buFont typeface="Arial" panose="020B0604020202020204" pitchFamily="34" charset="0"/>
              <a:buChar char="•"/>
            </a:pPr>
            <a:r>
              <a:rPr lang="en-US" sz="2400" dirty="0">
                <a:ea typeface="ＭＳ Ｐゴシック" charset="0"/>
              </a:rPr>
              <a:t>California Corporation</a:t>
            </a:r>
          </a:p>
          <a:p>
            <a:pPr marL="342900" indent="-342900">
              <a:buFont typeface="Arial" panose="020B0604020202020204" pitchFamily="34" charset="0"/>
              <a:buChar char="•"/>
            </a:pPr>
            <a:r>
              <a:rPr lang="en-US" sz="2400" dirty="0">
                <a:ea typeface="ＭＳ Ｐゴシック" charset="0"/>
              </a:rPr>
              <a:t>Average employee’s gas detection experience is 10 years</a:t>
            </a:r>
          </a:p>
        </p:txBody>
      </p:sp>
      <p:sp>
        <p:nvSpPr>
          <p:cNvPr id="7" name="Title 1">
            <a:extLst>
              <a:ext uri="{FF2B5EF4-FFF2-40B4-BE49-F238E27FC236}">
                <a16:creationId xmlns:a16="http://schemas.microsoft.com/office/drawing/2014/main" id="{082A7D51-70D6-8648-9CCF-30716DDA0EFC}"/>
              </a:ext>
            </a:extLst>
          </p:cNvPr>
          <p:cNvSpPr>
            <a:spLocks noGrp="1"/>
          </p:cNvSpPr>
          <p:nvPr>
            <p:ph type="title"/>
          </p:nvPr>
        </p:nvSpPr>
        <p:spPr>
          <a:xfrm>
            <a:off x="685800" y="301627"/>
            <a:ext cx="7772400" cy="676275"/>
          </a:xfrm>
        </p:spPr>
        <p:txBody>
          <a:bodyPr/>
          <a:lstStyle/>
          <a:p>
            <a:r>
              <a:rPr lang="en-US" b="1" dirty="0"/>
              <a:t>Who is RKI?</a:t>
            </a:r>
            <a:endParaRPr lang="en-US" sz="2800" dirty="0"/>
          </a:p>
        </p:txBody>
      </p:sp>
    </p:spTree>
    <p:extLst>
      <p:ext uri="{BB962C8B-B14F-4D97-AF65-F5344CB8AC3E}">
        <p14:creationId xmlns:p14="http://schemas.microsoft.com/office/powerpoint/2010/main" val="6219695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F0557ED-F560-0345-9BF5-1CD34840A227}"/>
              </a:ext>
            </a:extLst>
          </p:cNvPr>
          <p:cNvGrpSpPr/>
          <p:nvPr/>
        </p:nvGrpSpPr>
        <p:grpSpPr>
          <a:xfrm>
            <a:off x="179459" y="2093172"/>
            <a:ext cx="2146629" cy="2517465"/>
            <a:chOff x="179459" y="2093172"/>
            <a:chExt cx="2146629" cy="2517465"/>
          </a:xfrm>
        </p:grpSpPr>
        <p:pic>
          <p:nvPicPr>
            <p:cNvPr id="5" name="Picture 4" descr="Icons_customer_service.png">
              <a:extLst>
                <a:ext uri="{FF2B5EF4-FFF2-40B4-BE49-F238E27FC236}">
                  <a16:creationId xmlns:a16="http://schemas.microsoft.com/office/drawing/2014/main" id="{8B572C59-094E-6243-AF6B-AF9616AEA90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8577" y="2093172"/>
              <a:ext cx="1868392" cy="1934647"/>
            </a:xfrm>
            <a:prstGeom prst="rect">
              <a:avLst/>
            </a:prstGeom>
          </p:spPr>
        </p:pic>
        <p:sp>
          <p:nvSpPr>
            <p:cNvPr id="6" name="TextBox 5">
              <a:extLst>
                <a:ext uri="{FF2B5EF4-FFF2-40B4-BE49-F238E27FC236}">
                  <a16:creationId xmlns:a16="http://schemas.microsoft.com/office/drawing/2014/main" id="{85A649FD-F5A4-8949-8604-30813B7C3D98}"/>
                </a:ext>
              </a:extLst>
            </p:cNvPr>
            <p:cNvSpPr txBox="1"/>
            <p:nvPr/>
          </p:nvSpPr>
          <p:spPr>
            <a:xfrm>
              <a:off x="179459" y="4241305"/>
              <a:ext cx="2146629" cy="369332"/>
            </a:xfrm>
            <a:prstGeom prst="rect">
              <a:avLst/>
            </a:prstGeom>
            <a:noFill/>
          </p:spPr>
          <p:txBody>
            <a:bodyPr wrap="none" rtlCol="0">
              <a:spAutoFit/>
            </a:bodyPr>
            <a:lstStyle/>
            <a:p>
              <a:pPr algn="ctr"/>
              <a:r>
                <a:rPr lang="en-US" sz="1800" b="0" dirty="0">
                  <a:latin typeface="+mn-lt"/>
                </a:rPr>
                <a:t>Customer Service</a:t>
              </a:r>
            </a:p>
          </p:txBody>
        </p:sp>
      </p:grpSp>
      <p:grpSp>
        <p:nvGrpSpPr>
          <p:cNvPr id="7" name="Group 6">
            <a:extLst>
              <a:ext uri="{FF2B5EF4-FFF2-40B4-BE49-F238E27FC236}">
                <a16:creationId xmlns:a16="http://schemas.microsoft.com/office/drawing/2014/main" id="{97186E34-0D01-DC40-A33C-6DF893378B41}"/>
              </a:ext>
            </a:extLst>
          </p:cNvPr>
          <p:cNvGrpSpPr/>
          <p:nvPr/>
        </p:nvGrpSpPr>
        <p:grpSpPr>
          <a:xfrm>
            <a:off x="2414444" y="2205181"/>
            <a:ext cx="2123861" cy="2405456"/>
            <a:chOff x="2337474" y="2205181"/>
            <a:chExt cx="2123861" cy="2405456"/>
          </a:xfrm>
        </p:grpSpPr>
        <p:pic>
          <p:nvPicPr>
            <p:cNvPr id="8" name="Picture 7" descr="Technical_Support-512.png">
              <a:extLst>
                <a:ext uri="{FF2B5EF4-FFF2-40B4-BE49-F238E27FC236}">
                  <a16:creationId xmlns:a16="http://schemas.microsoft.com/office/drawing/2014/main" id="{845FF79B-38E8-F948-8DF5-1C19902B17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47290" y="2205181"/>
              <a:ext cx="1904229" cy="1904229"/>
            </a:xfrm>
            <a:prstGeom prst="rect">
              <a:avLst/>
            </a:prstGeom>
          </p:spPr>
        </p:pic>
        <p:sp>
          <p:nvSpPr>
            <p:cNvPr id="9" name="TextBox 8">
              <a:extLst>
                <a:ext uri="{FF2B5EF4-FFF2-40B4-BE49-F238E27FC236}">
                  <a16:creationId xmlns:a16="http://schemas.microsoft.com/office/drawing/2014/main" id="{B5D1C2E7-D1E1-2B4E-9803-C72CC35519CE}"/>
                </a:ext>
              </a:extLst>
            </p:cNvPr>
            <p:cNvSpPr txBox="1"/>
            <p:nvPr/>
          </p:nvSpPr>
          <p:spPr>
            <a:xfrm>
              <a:off x="2337474" y="4241305"/>
              <a:ext cx="2123861" cy="369332"/>
            </a:xfrm>
            <a:prstGeom prst="rect">
              <a:avLst/>
            </a:prstGeom>
            <a:noFill/>
          </p:spPr>
          <p:txBody>
            <a:bodyPr wrap="none" rtlCol="0">
              <a:spAutoFit/>
            </a:bodyPr>
            <a:lstStyle/>
            <a:p>
              <a:pPr algn="ctr"/>
              <a:r>
                <a:rPr lang="en-US" sz="1800" b="0" dirty="0">
                  <a:latin typeface="+mn-lt"/>
                </a:rPr>
                <a:t>Technical Service</a:t>
              </a:r>
            </a:p>
          </p:txBody>
        </p:sp>
      </p:grpSp>
      <p:grpSp>
        <p:nvGrpSpPr>
          <p:cNvPr id="10" name="Group 9">
            <a:extLst>
              <a:ext uri="{FF2B5EF4-FFF2-40B4-BE49-F238E27FC236}">
                <a16:creationId xmlns:a16="http://schemas.microsoft.com/office/drawing/2014/main" id="{56DC753D-BACF-6342-B818-93B5382EBD71}"/>
              </a:ext>
            </a:extLst>
          </p:cNvPr>
          <p:cNvGrpSpPr/>
          <p:nvPr/>
        </p:nvGrpSpPr>
        <p:grpSpPr>
          <a:xfrm>
            <a:off x="4071695" y="2093172"/>
            <a:ext cx="3209637" cy="2517465"/>
            <a:chOff x="3979331" y="2093172"/>
            <a:chExt cx="3209637" cy="2517465"/>
          </a:xfrm>
        </p:grpSpPr>
        <p:pic>
          <p:nvPicPr>
            <p:cNvPr id="11" name="Picture 10" descr="Noun_48949_-_Delivery.svg.png">
              <a:extLst>
                <a:ext uri="{FF2B5EF4-FFF2-40B4-BE49-F238E27FC236}">
                  <a16:creationId xmlns:a16="http://schemas.microsoft.com/office/drawing/2014/main" id="{1BC48115-C438-FD4D-B503-7272836C31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79331" y="2093172"/>
              <a:ext cx="3209637" cy="2294891"/>
            </a:xfrm>
            <a:prstGeom prst="rect">
              <a:avLst/>
            </a:prstGeom>
          </p:spPr>
        </p:pic>
        <p:sp>
          <p:nvSpPr>
            <p:cNvPr id="12" name="TextBox 11">
              <a:extLst>
                <a:ext uri="{FF2B5EF4-FFF2-40B4-BE49-F238E27FC236}">
                  <a16:creationId xmlns:a16="http://schemas.microsoft.com/office/drawing/2014/main" id="{0A79AED0-678C-7E47-AA01-766688DE7677}"/>
                </a:ext>
              </a:extLst>
            </p:cNvPr>
            <p:cNvSpPr txBox="1"/>
            <p:nvPr/>
          </p:nvSpPr>
          <p:spPr>
            <a:xfrm>
              <a:off x="4798474" y="4241305"/>
              <a:ext cx="1571351" cy="369332"/>
            </a:xfrm>
            <a:prstGeom prst="rect">
              <a:avLst/>
            </a:prstGeom>
            <a:noFill/>
          </p:spPr>
          <p:txBody>
            <a:bodyPr wrap="none" rtlCol="0">
              <a:spAutoFit/>
            </a:bodyPr>
            <a:lstStyle/>
            <a:p>
              <a:pPr algn="ctr"/>
              <a:r>
                <a:rPr lang="en-US" sz="1800" b="0" dirty="0">
                  <a:latin typeface="+mn-lt"/>
                </a:rPr>
                <a:t>Fast Delivery</a:t>
              </a:r>
            </a:p>
          </p:txBody>
        </p:sp>
      </p:grpSp>
      <p:grpSp>
        <p:nvGrpSpPr>
          <p:cNvPr id="13" name="Group 12">
            <a:extLst>
              <a:ext uri="{FF2B5EF4-FFF2-40B4-BE49-F238E27FC236}">
                <a16:creationId xmlns:a16="http://schemas.microsoft.com/office/drawing/2014/main" id="{F55788F1-9B77-6C46-A52A-88DF385B6B1B}"/>
              </a:ext>
            </a:extLst>
          </p:cNvPr>
          <p:cNvGrpSpPr/>
          <p:nvPr/>
        </p:nvGrpSpPr>
        <p:grpSpPr>
          <a:xfrm>
            <a:off x="6846454" y="2205181"/>
            <a:ext cx="2297546" cy="2405456"/>
            <a:chOff x="6846454" y="2205181"/>
            <a:chExt cx="2297546" cy="2405456"/>
          </a:xfrm>
        </p:grpSpPr>
        <p:pic>
          <p:nvPicPr>
            <p:cNvPr id="14" name="Picture 13" descr="quality-leads-over-quantity-300x300.jpg">
              <a:extLst>
                <a:ext uri="{FF2B5EF4-FFF2-40B4-BE49-F238E27FC236}">
                  <a16:creationId xmlns:a16="http://schemas.microsoft.com/office/drawing/2014/main" id="{B0466337-0E4C-0948-8D73-14484DD6BA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46454" y="2205181"/>
              <a:ext cx="2297546" cy="2297546"/>
            </a:xfrm>
            <a:prstGeom prst="rect">
              <a:avLst/>
            </a:prstGeom>
          </p:spPr>
        </p:pic>
        <p:sp>
          <p:nvSpPr>
            <p:cNvPr id="15" name="TextBox 14">
              <a:extLst>
                <a:ext uri="{FF2B5EF4-FFF2-40B4-BE49-F238E27FC236}">
                  <a16:creationId xmlns:a16="http://schemas.microsoft.com/office/drawing/2014/main" id="{C0E87988-3C3F-974A-99B3-93C355C6CAA2}"/>
                </a:ext>
              </a:extLst>
            </p:cNvPr>
            <p:cNvSpPr txBox="1"/>
            <p:nvPr/>
          </p:nvSpPr>
          <p:spPr>
            <a:xfrm>
              <a:off x="7505350" y="4241305"/>
              <a:ext cx="979755" cy="369332"/>
            </a:xfrm>
            <a:prstGeom prst="rect">
              <a:avLst/>
            </a:prstGeom>
            <a:noFill/>
          </p:spPr>
          <p:txBody>
            <a:bodyPr wrap="none" rtlCol="0">
              <a:spAutoFit/>
            </a:bodyPr>
            <a:lstStyle/>
            <a:p>
              <a:pPr algn="ctr"/>
              <a:r>
                <a:rPr lang="en-US" sz="1800" b="0" dirty="0">
                  <a:latin typeface="+mn-lt"/>
                </a:rPr>
                <a:t>Quality</a:t>
              </a:r>
            </a:p>
          </p:txBody>
        </p:sp>
      </p:grpSp>
      <p:sp>
        <p:nvSpPr>
          <p:cNvPr id="16" name="Title 1">
            <a:extLst>
              <a:ext uri="{FF2B5EF4-FFF2-40B4-BE49-F238E27FC236}">
                <a16:creationId xmlns:a16="http://schemas.microsoft.com/office/drawing/2014/main" id="{C947D737-1494-064E-8410-DAD86F08D36E}"/>
              </a:ext>
            </a:extLst>
          </p:cNvPr>
          <p:cNvSpPr>
            <a:spLocks noGrp="1"/>
          </p:cNvSpPr>
          <p:nvPr>
            <p:ph type="title"/>
          </p:nvPr>
        </p:nvSpPr>
        <p:spPr>
          <a:xfrm>
            <a:off x="1069975" y="301627"/>
            <a:ext cx="7772400" cy="676275"/>
          </a:xfrm>
        </p:spPr>
        <p:txBody>
          <a:bodyPr/>
          <a:lstStyle/>
          <a:p>
            <a:r>
              <a:rPr lang="en-US" b="1" dirty="0"/>
              <a:t>Company Culture</a:t>
            </a:r>
            <a:endParaRPr lang="en-US" sz="2800" dirty="0"/>
          </a:p>
        </p:txBody>
      </p:sp>
    </p:spTree>
    <p:extLst>
      <p:ext uri="{BB962C8B-B14F-4D97-AF65-F5344CB8AC3E}">
        <p14:creationId xmlns:p14="http://schemas.microsoft.com/office/powerpoint/2010/main" val="132149847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3"/>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548EA5E0-02F1-784D-B0C4-7434D951067A}" type="slidenum">
              <a:rPr lang="en-US" sz="1000">
                <a:solidFill>
                  <a:srgbClr val="898989"/>
                </a:solidFill>
                <a:latin typeface="Century Gothic" charset="0"/>
              </a:rPr>
              <a:pPr/>
              <a:t>5</a:t>
            </a:fld>
            <a:endParaRPr lang="en-US" sz="1000">
              <a:solidFill>
                <a:srgbClr val="898989"/>
              </a:solidFill>
              <a:latin typeface="Century Gothic" charset="0"/>
            </a:endParaRPr>
          </a:p>
        </p:txBody>
      </p:sp>
      <p:sp>
        <p:nvSpPr>
          <p:cNvPr id="20482" name="Title 1"/>
          <p:cNvSpPr>
            <a:spLocks noGrp="1"/>
          </p:cNvSpPr>
          <p:nvPr>
            <p:ph type="title"/>
          </p:nvPr>
        </p:nvSpPr>
        <p:spPr>
          <a:xfrm>
            <a:off x="1069975" y="301625"/>
            <a:ext cx="7772400" cy="603250"/>
          </a:xfrm>
        </p:spPr>
        <p:txBody>
          <a:bodyPr/>
          <a:lstStyle/>
          <a:p>
            <a:r>
              <a:rPr lang="en-US">
                <a:latin typeface="Arial" charset="0"/>
                <a:cs typeface="Arial" charset="0"/>
              </a:rPr>
              <a:t>Safety vs Process Control</a:t>
            </a:r>
          </a:p>
        </p:txBody>
      </p:sp>
      <p:pic>
        <p:nvPicPr>
          <p:cNvPr id="2" name="Picture 1" descr="downlo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0593" y="1004591"/>
            <a:ext cx="1563927" cy="1570909"/>
          </a:xfrm>
          <a:prstGeom prst="rect">
            <a:avLst/>
          </a:prstGeom>
        </p:spPr>
      </p:pic>
      <p:pic>
        <p:nvPicPr>
          <p:cNvPr id="3" name="Picture 2" descr="processprotoco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6574" y="971961"/>
            <a:ext cx="1676400" cy="1676400"/>
          </a:xfrm>
          <a:prstGeom prst="rect">
            <a:avLst/>
          </a:prstGeom>
        </p:spPr>
      </p:pic>
      <p:sp>
        <p:nvSpPr>
          <p:cNvPr id="6" name="Content Placeholder 2"/>
          <p:cNvSpPr>
            <a:spLocks noGrp="1"/>
          </p:cNvSpPr>
          <p:nvPr>
            <p:ph idx="1"/>
          </p:nvPr>
        </p:nvSpPr>
        <p:spPr>
          <a:xfrm>
            <a:off x="419288" y="2672593"/>
            <a:ext cx="8229600" cy="1279434"/>
          </a:xfrm>
        </p:spPr>
        <p:txBody>
          <a:bodyPr/>
          <a:lstStyle/>
          <a:p>
            <a:r>
              <a:rPr lang="en-US" sz="2400" dirty="0">
                <a:latin typeface="Century Gothic" charset="0"/>
              </a:rPr>
              <a:t>RKI’s products mostly address safety applications</a:t>
            </a:r>
          </a:p>
          <a:p>
            <a:r>
              <a:rPr lang="en-US" sz="2400" dirty="0">
                <a:latin typeface="Century Gothic" charset="0"/>
              </a:rPr>
              <a:t>A few of RKI’s products may also address some process control applications</a:t>
            </a:r>
          </a:p>
        </p:txBody>
      </p:sp>
      <p:sp>
        <p:nvSpPr>
          <p:cNvPr id="7" name="Content Placeholder 2"/>
          <p:cNvSpPr txBox="1">
            <a:spLocks/>
          </p:cNvSpPr>
          <p:nvPr/>
        </p:nvSpPr>
        <p:spPr bwMode="auto">
          <a:xfrm>
            <a:off x="420040" y="3962273"/>
            <a:ext cx="8229600" cy="12794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b="1" dirty="0">
                <a:latin typeface="Century Gothic" charset="0"/>
              </a:rPr>
              <a:t>SAFETY</a:t>
            </a:r>
          </a:p>
          <a:p>
            <a:pPr lvl="1"/>
            <a:r>
              <a:rPr lang="en-US" sz="2000" dirty="0">
                <a:latin typeface="Century Gothic" charset="0"/>
              </a:rPr>
              <a:t>Protecting life and property/assets</a:t>
            </a:r>
          </a:p>
          <a:p>
            <a:pPr lvl="1"/>
            <a:r>
              <a:rPr lang="en-US" sz="2000" dirty="0">
                <a:latin typeface="Century Gothic" charset="0"/>
              </a:rPr>
              <a:t>Gases normally not present</a:t>
            </a:r>
          </a:p>
          <a:p>
            <a:pPr lvl="1"/>
            <a:r>
              <a:rPr lang="en-US" sz="2000" dirty="0">
                <a:latin typeface="Century Gothic" charset="0"/>
              </a:rPr>
              <a:t>Detect occasional leaks if they occur</a:t>
            </a:r>
          </a:p>
          <a:p>
            <a:r>
              <a:rPr lang="en-US" sz="2400" b="1" dirty="0">
                <a:latin typeface="Century Gothic" charset="0"/>
              </a:rPr>
              <a:t>PROCESS CONTROL</a:t>
            </a:r>
          </a:p>
          <a:p>
            <a:pPr lvl="1"/>
            <a:r>
              <a:rPr lang="en-US" sz="2000" dirty="0">
                <a:latin typeface="Century Gothic" charset="0"/>
              </a:rPr>
              <a:t>Adjusting processes based on the gas present</a:t>
            </a:r>
          </a:p>
          <a:p>
            <a:pPr lvl="1"/>
            <a:r>
              <a:rPr lang="en-US" sz="2000" dirty="0">
                <a:latin typeface="Century Gothic" charset="0"/>
              </a:rPr>
              <a:t>Gases normally present</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F190-6286-4146-9E24-856A52A7C596}"/>
              </a:ext>
            </a:extLst>
          </p:cNvPr>
          <p:cNvSpPr>
            <a:spLocks noGrp="1"/>
          </p:cNvSpPr>
          <p:nvPr>
            <p:ph type="title"/>
          </p:nvPr>
        </p:nvSpPr>
        <p:spPr/>
        <p:txBody>
          <a:bodyPr/>
          <a:lstStyle/>
          <a:p>
            <a:r>
              <a:rPr lang="en-US" dirty="0"/>
              <a:t>Some Gas Detection Basics</a:t>
            </a:r>
          </a:p>
        </p:txBody>
      </p:sp>
      <p:sp>
        <p:nvSpPr>
          <p:cNvPr id="3" name="Content Placeholder 2">
            <a:extLst>
              <a:ext uri="{FF2B5EF4-FFF2-40B4-BE49-F238E27FC236}">
                <a16:creationId xmlns:a16="http://schemas.microsoft.com/office/drawing/2014/main" id="{5C8B8FD4-B619-4BDA-82E5-5154A3F4A4E5}"/>
              </a:ext>
            </a:extLst>
          </p:cNvPr>
          <p:cNvSpPr>
            <a:spLocks noGrp="1"/>
          </p:cNvSpPr>
          <p:nvPr>
            <p:ph idx="1"/>
          </p:nvPr>
        </p:nvSpPr>
        <p:spPr/>
        <p:txBody>
          <a:bodyPr/>
          <a:lstStyle/>
          <a:p>
            <a:r>
              <a:rPr lang="en-US" b="0" i="0" dirty="0">
                <a:solidFill>
                  <a:srgbClr val="150C09"/>
                </a:solidFill>
                <a:effectLst/>
                <a:latin typeface="Roboto Condensed"/>
              </a:rPr>
              <a:t>Largest market for portable gas detection is for Confined Space Entry.</a:t>
            </a:r>
          </a:p>
          <a:p>
            <a:pPr lvl="1"/>
            <a:endParaRPr lang="en-US" b="0" i="0" dirty="0">
              <a:solidFill>
                <a:srgbClr val="150C09"/>
              </a:solidFill>
              <a:effectLst/>
              <a:latin typeface="Roboto Condensed"/>
            </a:endParaRPr>
          </a:p>
          <a:p>
            <a:pPr lvl="1"/>
            <a:r>
              <a:rPr lang="en-US" b="0" i="0" dirty="0">
                <a:solidFill>
                  <a:srgbClr val="150C09"/>
                </a:solidFill>
                <a:effectLst/>
                <a:latin typeface="Roboto Condensed"/>
              </a:rPr>
              <a:t>Confined spaces are defined by the fact they </a:t>
            </a:r>
            <a:r>
              <a:rPr lang="en-US" b="0" i="0" dirty="0" err="1">
                <a:solidFill>
                  <a:srgbClr val="150C09"/>
                </a:solidFill>
                <a:effectLst/>
                <a:latin typeface="Roboto Condensed"/>
              </a:rPr>
              <a:t>they</a:t>
            </a:r>
            <a:r>
              <a:rPr lang="en-US" b="0" i="0" dirty="0">
                <a:solidFill>
                  <a:srgbClr val="150C09"/>
                </a:solidFill>
                <a:effectLst/>
                <a:latin typeface="Roboto Condensed"/>
              </a:rPr>
              <a:t> are large enough to permit a worker access, but that they are not designed for continuous occupancy.</a:t>
            </a:r>
          </a:p>
          <a:p>
            <a:pPr lvl="1"/>
            <a:r>
              <a:rPr lang="en-US" dirty="0">
                <a:solidFill>
                  <a:srgbClr val="150C09"/>
                </a:solidFill>
                <a:latin typeface="Roboto Condensed"/>
              </a:rPr>
              <a:t>DOL Confined Space detailed definition link.</a:t>
            </a:r>
          </a:p>
          <a:p>
            <a:pPr lvl="2"/>
            <a:r>
              <a:rPr lang="en-US" dirty="0">
                <a:solidFill>
                  <a:srgbClr val="150C09"/>
                </a:solidFill>
                <a:latin typeface="Roboto Condensed"/>
                <a:hlinkClick r:id="rId2"/>
              </a:rPr>
              <a:t>https://www.osha.gov/confined-spaces</a:t>
            </a:r>
            <a:endParaRPr lang="en-US" dirty="0">
              <a:solidFill>
                <a:srgbClr val="150C09"/>
              </a:solidFill>
              <a:latin typeface="Roboto Condensed"/>
            </a:endParaRPr>
          </a:p>
          <a:p>
            <a:pPr lvl="1"/>
            <a:r>
              <a:rPr lang="en-US" dirty="0">
                <a:solidFill>
                  <a:srgbClr val="150C09"/>
                </a:solidFill>
                <a:latin typeface="Roboto Condensed"/>
              </a:rPr>
              <a:t>Calibrating and Testing Direct-Reading Portable Gas Monitors (DRPGMs. Review the link below</a:t>
            </a:r>
          </a:p>
          <a:p>
            <a:pPr lvl="1"/>
            <a:r>
              <a:rPr lang="en-US" sz="1700" dirty="0">
                <a:hlinkClick r:id="rId3"/>
              </a:rPr>
              <a:t>https://www.osha.gov/publications/shib093013</a:t>
            </a:r>
            <a:endParaRPr lang="en-US" sz="1700" dirty="0"/>
          </a:p>
        </p:txBody>
      </p:sp>
    </p:spTree>
    <p:extLst>
      <p:ext uri="{BB962C8B-B14F-4D97-AF65-F5344CB8AC3E}">
        <p14:creationId xmlns:p14="http://schemas.microsoft.com/office/powerpoint/2010/main" val="270053041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ey Largo Confined space news">
            <a:hlinkClick r:id="" action="ppaction://media"/>
            <a:extLst>
              <a:ext uri="{FF2B5EF4-FFF2-40B4-BE49-F238E27FC236}">
                <a16:creationId xmlns:a16="http://schemas.microsoft.com/office/drawing/2014/main" id="{6467BEC1-8A36-BE41-9825-0F7403C347A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1123950"/>
            <a:ext cx="8128000" cy="4572000"/>
          </a:xfrm>
          <a:prstGeom prst="rect">
            <a:avLst/>
          </a:prstGeom>
        </p:spPr>
      </p:pic>
      <p:sp>
        <p:nvSpPr>
          <p:cNvPr id="2" name="TextBox 1">
            <a:extLst>
              <a:ext uri="{FF2B5EF4-FFF2-40B4-BE49-F238E27FC236}">
                <a16:creationId xmlns:a16="http://schemas.microsoft.com/office/drawing/2014/main" id="{5D083879-6B0E-6F43-B535-93CA3BDABD1A}"/>
              </a:ext>
            </a:extLst>
          </p:cNvPr>
          <p:cNvSpPr txBox="1"/>
          <p:nvPr/>
        </p:nvSpPr>
        <p:spPr>
          <a:xfrm>
            <a:off x="508000" y="416378"/>
            <a:ext cx="8127999" cy="461665"/>
          </a:xfrm>
          <a:prstGeom prst="rect">
            <a:avLst/>
          </a:prstGeom>
          <a:noFill/>
        </p:spPr>
        <p:txBody>
          <a:bodyPr wrap="square" rtlCol="0">
            <a:spAutoFit/>
          </a:bodyPr>
          <a:lstStyle/>
          <a:p>
            <a:pPr algn="ctr"/>
            <a:r>
              <a:rPr lang="en-US" b="0" dirty="0">
                <a:latin typeface="+mj-lt"/>
              </a:rPr>
              <a:t>Realities of Confined Space</a:t>
            </a:r>
          </a:p>
        </p:txBody>
      </p:sp>
    </p:spTree>
    <p:extLst>
      <p:ext uri="{BB962C8B-B14F-4D97-AF65-F5344CB8AC3E}">
        <p14:creationId xmlns:p14="http://schemas.microsoft.com/office/powerpoint/2010/main" val="252992694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13872"/>
            <a:ext cx="7772400" cy="676275"/>
          </a:xfrm>
        </p:spPr>
        <p:txBody>
          <a:bodyPr vert="horz" wrap="square" lIns="91440" tIns="45720" rIns="91440" bIns="45720" numCol="1" anchorCtr="0" compatLnSpc="1">
            <a:prstTxWarp prst="textNoShape">
              <a:avLst/>
            </a:prstTxWarp>
            <a:normAutofit/>
          </a:bodyPr>
          <a:lstStyle/>
          <a:p>
            <a:pPr algn="r" eaLnBrk="1" hangingPunct="1"/>
            <a:r>
              <a:rPr lang="en-US" dirty="0">
                <a:effectLst>
                  <a:outerShdw blurRad="38100" dist="38100" dir="2700000" algn="tl">
                    <a:srgbClr val="FFFFFF"/>
                  </a:outerShdw>
                </a:effectLst>
              </a:rPr>
              <a:t>Applicable Standard</a:t>
            </a:r>
          </a:p>
        </p:txBody>
      </p:sp>
      <p:sp>
        <p:nvSpPr>
          <p:cNvPr id="22531" name="Content Placeholder 2"/>
          <p:cNvSpPr>
            <a:spLocks noGrp="1"/>
          </p:cNvSpPr>
          <p:nvPr>
            <p:ph idx="1"/>
          </p:nvPr>
        </p:nvSpPr>
        <p:spPr bwMode="auto">
          <a:xfrm>
            <a:off x="184729" y="1451428"/>
            <a:ext cx="6719952" cy="3955143"/>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eaLnBrk="1" hangingPunct="1"/>
            <a:r>
              <a:rPr lang="en-US" sz="2600" dirty="0"/>
              <a:t>OSHA Code of Federal Regulations 29</a:t>
            </a:r>
          </a:p>
          <a:p>
            <a:pPr lvl="1"/>
            <a:r>
              <a:rPr lang="en-US" dirty="0"/>
              <a:t>Section 1910.146 </a:t>
            </a:r>
          </a:p>
          <a:p>
            <a:pPr lvl="2"/>
            <a:r>
              <a:rPr lang="en-US" dirty="0"/>
              <a:t>Permit-required confined space</a:t>
            </a:r>
          </a:p>
          <a:p>
            <a:pPr lvl="2"/>
            <a:r>
              <a:rPr lang="en-US" dirty="0"/>
              <a:t>Confined spaces in General Industry</a:t>
            </a:r>
          </a:p>
          <a:p>
            <a:pPr lvl="1"/>
            <a:r>
              <a:rPr lang="en-US" dirty="0"/>
              <a:t>Section 1926.1204</a:t>
            </a:r>
          </a:p>
          <a:p>
            <a:pPr lvl="2"/>
            <a:r>
              <a:rPr lang="en-US" dirty="0"/>
              <a:t>Permit-required confined space</a:t>
            </a:r>
          </a:p>
          <a:p>
            <a:pPr lvl="2"/>
            <a:r>
              <a:rPr lang="en-US" dirty="0"/>
              <a:t>Confined spaces in Construction</a:t>
            </a:r>
          </a:p>
        </p:txBody>
      </p:sp>
      <p:pic>
        <p:nvPicPr>
          <p:cNvPr id="5" name="Picture 4" descr="ScanCFR-29.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3080" y="2013573"/>
            <a:ext cx="2743201" cy="4404760"/>
          </a:xfrm>
          <a:prstGeom prst="rect">
            <a:avLst/>
          </a:prstGeom>
        </p:spPr>
      </p:pic>
    </p:spTree>
    <p:extLst>
      <p:ext uri="{BB962C8B-B14F-4D97-AF65-F5344CB8AC3E}">
        <p14:creationId xmlns:p14="http://schemas.microsoft.com/office/powerpoint/2010/main" val="307512941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5" y="292100"/>
            <a:ext cx="7772400" cy="676275"/>
          </a:xfrm>
        </p:spPr>
        <p:txBody>
          <a:bodyPr vert="horz" wrap="square" lIns="91440" tIns="45720" rIns="91440" bIns="45720" numCol="1" anchorCtr="0" compatLnSpc="1">
            <a:prstTxWarp prst="textNoShape">
              <a:avLst/>
            </a:prstTxWarp>
          </a:bodyPr>
          <a:lstStyle/>
          <a:p>
            <a:pPr algn="r"/>
            <a:r>
              <a:rPr lang="en-US" sz="4000" dirty="0">
                <a:effectLst>
                  <a:outerShdw blurRad="38100" dist="38100" dir="2700000" algn="tl">
                    <a:srgbClr val="FFFFFF"/>
                  </a:outerShdw>
                </a:effectLst>
              </a:rPr>
              <a:t>What is a Confined Space?</a:t>
            </a:r>
          </a:p>
        </p:txBody>
      </p:sp>
      <p:sp>
        <p:nvSpPr>
          <p:cNvPr id="7171" name="Content Placeholder 2"/>
          <p:cNvSpPr>
            <a:spLocks noGrp="1"/>
          </p:cNvSpPr>
          <p:nvPr>
            <p:ph idx="1"/>
          </p:nvPr>
        </p:nvSpPr>
        <p:spPr bwMode="auto">
          <a:xfrm>
            <a:off x="538163" y="1338263"/>
            <a:ext cx="4508047" cy="3585028"/>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en-US" dirty="0"/>
              <a:t>A confined space is a space that</a:t>
            </a:r>
          </a:p>
          <a:p>
            <a:pPr lvl="1"/>
            <a:r>
              <a:rPr lang="en-US" dirty="0"/>
              <a:t>is large enough for a person to enter and work</a:t>
            </a:r>
          </a:p>
          <a:p>
            <a:pPr lvl="1"/>
            <a:r>
              <a:rPr lang="en-US" dirty="0"/>
              <a:t>has limited or restricted means of entry and exit</a:t>
            </a:r>
          </a:p>
          <a:p>
            <a:pPr lvl="1"/>
            <a:r>
              <a:rPr lang="en-US" dirty="0"/>
              <a:t>is not designed for continuous occupancy</a:t>
            </a:r>
          </a:p>
        </p:txBody>
      </p:sp>
      <p:pic>
        <p:nvPicPr>
          <p:cNvPr id="4" name="Picture 3" descr="cs illustration.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37128" y="1338263"/>
            <a:ext cx="3905249" cy="2928937"/>
          </a:xfrm>
          <a:prstGeom prst="rect">
            <a:avLst/>
          </a:prstGeom>
        </p:spPr>
      </p:pic>
    </p:spTree>
    <p:extLst>
      <p:ext uri="{BB962C8B-B14F-4D97-AF65-F5344CB8AC3E}">
        <p14:creationId xmlns:p14="http://schemas.microsoft.com/office/powerpoint/2010/main" val="1375596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nfined-space permit only.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76886" y="1338264"/>
            <a:ext cx="4163972" cy="2081986"/>
          </a:xfrm>
          <a:prstGeom prst="rect">
            <a:avLst/>
          </a:prstGeom>
        </p:spPr>
      </p:pic>
      <p:sp>
        <p:nvSpPr>
          <p:cNvPr id="8195" name="Content Placeholder 2"/>
          <p:cNvSpPr>
            <a:spLocks noGrp="1"/>
          </p:cNvSpPr>
          <p:nvPr>
            <p:ph idx="1"/>
          </p:nvPr>
        </p:nvSpPr>
        <p:spPr bwMode="auto">
          <a:xfrm>
            <a:off x="538163" y="1338263"/>
            <a:ext cx="4428671" cy="511220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10000"/>
          </a:bodyPr>
          <a:lstStyle/>
          <a:p>
            <a:r>
              <a:rPr lang="en-US" dirty="0"/>
              <a:t>A permit-required confined space has at least one of the following characteristics</a:t>
            </a:r>
          </a:p>
          <a:p>
            <a:pPr lvl="1"/>
            <a:r>
              <a:rPr lang="en-US" sz="2600" dirty="0"/>
              <a:t>contains or has the potential to contain a hazardous atmosphere</a:t>
            </a:r>
          </a:p>
          <a:p>
            <a:pPr lvl="1"/>
            <a:r>
              <a:rPr lang="en-US" sz="2600" dirty="0"/>
              <a:t>contains a material that has the potential to engulf an entrant</a:t>
            </a:r>
          </a:p>
          <a:p>
            <a:pPr lvl="1"/>
            <a:r>
              <a:rPr lang="en-US" sz="2600" dirty="0"/>
              <a:t>has an internal configuration such that an entrant could be trapped or asphyxiated</a:t>
            </a:r>
          </a:p>
          <a:p>
            <a:pPr lvl="1"/>
            <a:r>
              <a:rPr lang="en-US" sz="2600" dirty="0"/>
              <a:t>contains any other recognized serious safety and health hazard</a:t>
            </a:r>
          </a:p>
        </p:txBody>
      </p:sp>
      <p:sp>
        <p:nvSpPr>
          <p:cNvPr id="4" name="Title 3"/>
          <p:cNvSpPr>
            <a:spLocks noGrp="1"/>
          </p:cNvSpPr>
          <p:nvPr>
            <p:ph type="title"/>
          </p:nvPr>
        </p:nvSpPr>
        <p:spPr/>
        <p:txBody>
          <a:bodyPr/>
          <a:lstStyle/>
          <a:p>
            <a:r>
              <a:rPr lang="en-US" dirty="0"/>
              <a:t>Permit-Required</a:t>
            </a:r>
          </a:p>
        </p:txBody>
      </p:sp>
    </p:spTree>
    <p:extLst>
      <p:ext uri="{BB962C8B-B14F-4D97-AF65-F5344CB8AC3E}">
        <p14:creationId xmlns:p14="http://schemas.microsoft.com/office/powerpoint/2010/main" val="30984303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SHA-Gasoline-Sign-ONE-31246_300.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2417" y="4522231"/>
            <a:ext cx="1266402" cy="1266402"/>
          </a:xfrm>
          <a:prstGeom prst="rect">
            <a:avLst/>
          </a:prstGeom>
        </p:spPr>
      </p:pic>
      <p:sp>
        <p:nvSpPr>
          <p:cNvPr id="21505" name="Slide Number Placeholder 3"/>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5AD8F1C-FD2C-BB44-AEBE-34F75D71DF15}" type="slidenum">
              <a:rPr lang="en-US" sz="1000">
                <a:solidFill>
                  <a:srgbClr val="898989"/>
                </a:solidFill>
                <a:latin typeface="Century Gothic" charset="0"/>
              </a:rPr>
              <a:pPr/>
              <a:t>11</a:t>
            </a:fld>
            <a:endParaRPr lang="en-US" sz="1000">
              <a:solidFill>
                <a:srgbClr val="898989"/>
              </a:solidFill>
              <a:latin typeface="Century Gothic" charset="0"/>
            </a:endParaRPr>
          </a:p>
        </p:txBody>
      </p:sp>
      <p:sp>
        <p:nvSpPr>
          <p:cNvPr id="21506" name="Title 1"/>
          <p:cNvSpPr>
            <a:spLocks noGrp="1"/>
          </p:cNvSpPr>
          <p:nvPr>
            <p:ph type="title"/>
          </p:nvPr>
        </p:nvSpPr>
        <p:spPr>
          <a:xfrm>
            <a:off x="1069975" y="301625"/>
            <a:ext cx="7772400" cy="603250"/>
          </a:xfrm>
        </p:spPr>
        <p:txBody>
          <a:bodyPr/>
          <a:lstStyle/>
          <a:p>
            <a:r>
              <a:rPr lang="en-US">
                <a:latin typeface="Arial" charset="0"/>
                <a:cs typeface="Arial" charset="0"/>
              </a:rPr>
              <a:t>Types of Gases/Compounds</a:t>
            </a:r>
          </a:p>
        </p:txBody>
      </p:sp>
      <p:sp>
        <p:nvSpPr>
          <p:cNvPr id="21507" name="Content Placeholder 2"/>
          <p:cNvSpPr>
            <a:spLocks noGrp="1"/>
          </p:cNvSpPr>
          <p:nvPr>
            <p:ph idx="1"/>
          </p:nvPr>
        </p:nvSpPr>
        <p:spPr>
          <a:xfrm>
            <a:off x="457200" y="1600200"/>
            <a:ext cx="8229600" cy="5128672"/>
          </a:xfrm>
        </p:spPr>
        <p:txBody>
          <a:bodyPr/>
          <a:lstStyle/>
          <a:p>
            <a:r>
              <a:rPr lang="en-US" sz="2400" dirty="0">
                <a:latin typeface="Century Gothic" charset="0"/>
              </a:rPr>
              <a:t>Combustibles</a:t>
            </a:r>
          </a:p>
          <a:p>
            <a:pPr lvl="1"/>
            <a:r>
              <a:rPr lang="en-US" sz="2000" dirty="0">
                <a:latin typeface="Century Gothic" charset="0"/>
              </a:rPr>
              <a:t>Flammable gases and vapors</a:t>
            </a:r>
          </a:p>
          <a:p>
            <a:pPr lvl="2"/>
            <a:r>
              <a:rPr lang="en-US" sz="1800" dirty="0">
                <a:latin typeface="Century Gothic" charset="0"/>
              </a:rPr>
              <a:t>Most are also toxic</a:t>
            </a:r>
          </a:p>
          <a:p>
            <a:pPr lvl="2"/>
            <a:r>
              <a:rPr lang="en-US" sz="1800" dirty="0">
                <a:latin typeface="Century Gothic" charset="0"/>
              </a:rPr>
              <a:t>Organic compounds (HC’s)</a:t>
            </a:r>
          </a:p>
          <a:p>
            <a:r>
              <a:rPr lang="en-US" sz="2400" dirty="0">
                <a:latin typeface="Century Gothic" charset="0"/>
              </a:rPr>
              <a:t>“Toxics”</a:t>
            </a:r>
          </a:p>
          <a:p>
            <a:pPr lvl="1"/>
            <a:r>
              <a:rPr lang="en-US" sz="2000" dirty="0">
                <a:latin typeface="Century Gothic" charset="0"/>
              </a:rPr>
              <a:t>Usually refers to non-hydrocarbons</a:t>
            </a:r>
          </a:p>
          <a:p>
            <a:pPr lvl="2"/>
            <a:r>
              <a:rPr lang="en-US" sz="1800" dirty="0">
                <a:latin typeface="Century Gothic" charset="0"/>
              </a:rPr>
              <a:t>Inorganic compounds (Non-HC’s)</a:t>
            </a:r>
          </a:p>
          <a:p>
            <a:pPr lvl="2"/>
            <a:r>
              <a:rPr lang="en-US" sz="1800" dirty="0">
                <a:latin typeface="Century Gothic" charset="0"/>
              </a:rPr>
              <a:t>Several inorganic compounds are also</a:t>
            </a:r>
            <a:br>
              <a:rPr lang="en-US" sz="1800" dirty="0">
                <a:latin typeface="Century Gothic" charset="0"/>
              </a:rPr>
            </a:br>
            <a:r>
              <a:rPr lang="en-US" sz="1800" dirty="0">
                <a:latin typeface="Century Gothic" charset="0"/>
              </a:rPr>
              <a:t>combustible</a:t>
            </a:r>
            <a:endParaRPr lang="en-US" sz="1400" dirty="0">
              <a:latin typeface="Century Gothic" charset="0"/>
            </a:endParaRPr>
          </a:p>
          <a:p>
            <a:r>
              <a:rPr lang="en-US" sz="2400" dirty="0" err="1">
                <a:latin typeface="Century Gothic" charset="0"/>
              </a:rPr>
              <a:t>Inerts</a:t>
            </a:r>
            <a:endParaRPr lang="en-US" sz="2400" dirty="0">
              <a:latin typeface="Century Gothic" charset="0"/>
            </a:endParaRPr>
          </a:p>
          <a:p>
            <a:pPr lvl="1"/>
            <a:r>
              <a:rPr lang="en-US" sz="2000" dirty="0">
                <a:latin typeface="Century Gothic" charset="0"/>
              </a:rPr>
              <a:t>Non-reactive gases</a:t>
            </a:r>
          </a:p>
          <a:p>
            <a:pPr lvl="2"/>
            <a:r>
              <a:rPr lang="en-US" sz="1800" dirty="0">
                <a:latin typeface="Century Gothic" charset="0"/>
              </a:rPr>
              <a:t>Usually are N2, He, </a:t>
            </a:r>
            <a:r>
              <a:rPr lang="en-US" sz="1800" dirty="0" err="1">
                <a:latin typeface="Century Gothic" charset="0"/>
              </a:rPr>
              <a:t>Ar</a:t>
            </a:r>
            <a:endParaRPr lang="en-US" sz="1800" dirty="0">
              <a:latin typeface="Century Gothic" charset="0"/>
            </a:endParaRPr>
          </a:p>
        </p:txBody>
      </p:sp>
      <p:pic>
        <p:nvPicPr>
          <p:cNvPr id="2" name="Picture 1" descr="18CGD5-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4013" y="1124015"/>
            <a:ext cx="2115590" cy="1410393"/>
          </a:xfrm>
          <a:prstGeom prst="rect">
            <a:avLst/>
          </a:prstGeom>
        </p:spPr>
      </p:pic>
      <p:pic>
        <p:nvPicPr>
          <p:cNvPr id="3" name="Picture 2" descr="1701-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1168" y="2783938"/>
            <a:ext cx="1126095" cy="1418310"/>
          </a:xfrm>
          <a:prstGeom prst="rect">
            <a:avLst/>
          </a:prstGeom>
        </p:spPr>
      </p:pic>
      <p:cxnSp>
        <p:nvCxnSpPr>
          <p:cNvPr id="6" name="Straight Connector 5"/>
          <p:cNvCxnSpPr/>
          <p:nvPr/>
        </p:nvCxnSpPr>
        <p:spPr>
          <a:xfrm>
            <a:off x="3080384" y="1857548"/>
            <a:ext cx="3544810"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2159000" y="3336768"/>
            <a:ext cx="4305066" cy="11414"/>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726517" y="5067736"/>
            <a:ext cx="4643519"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27EC6-4A2C-431A-8696-7444054DD213}"/>
              </a:ext>
            </a:extLst>
          </p:cNvPr>
          <p:cNvSpPr>
            <a:spLocks noGrp="1"/>
          </p:cNvSpPr>
          <p:nvPr>
            <p:ph type="title"/>
          </p:nvPr>
        </p:nvSpPr>
        <p:spPr/>
        <p:txBody>
          <a:bodyPr/>
          <a:lstStyle/>
          <a:p>
            <a:r>
              <a:rPr lang="en-US" dirty="0"/>
              <a:t>Flammability Monitoring</a:t>
            </a:r>
          </a:p>
        </p:txBody>
      </p:sp>
      <p:sp>
        <p:nvSpPr>
          <p:cNvPr id="3" name="Content Placeholder 2">
            <a:extLst>
              <a:ext uri="{FF2B5EF4-FFF2-40B4-BE49-F238E27FC236}">
                <a16:creationId xmlns:a16="http://schemas.microsoft.com/office/drawing/2014/main" id="{2A1790D0-EAFF-473C-8D4B-D0FD2694F6B7}"/>
              </a:ext>
            </a:extLst>
          </p:cNvPr>
          <p:cNvSpPr>
            <a:spLocks noGrp="1"/>
          </p:cNvSpPr>
          <p:nvPr>
            <p:ph sz="half" idx="2"/>
          </p:nvPr>
        </p:nvSpPr>
        <p:spPr/>
        <p:txBody>
          <a:bodyPr/>
          <a:lstStyle/>
          <a:p>
            <a:r>
              <a:rPr lang="en-US" dirty="0"/>
              <a:t>Measured in % LEL</a:t>
            </a:r>
          </a:p>
          <a:p>
            <a:pPr lvl="1"/>
            <a:r>
              <a:rPr lang="en-US" dirty="0"/>
              <a:t>LEL-Lower Explosion Limit</a:t>
            </a:r>
          </a:p>
          <a:p>
            <a:pPr lvl="2"/>
            <a:r>
              <a:rPr lang="en-US" dirty="0"/>
              <a:t>Least amount of gas needed to support combustion</a:t>
            </a:r>
          </a:p>
          <a:p>
            <a:endParaRPr lang="en-US" dirty="0"/>
          </a:p>
          <a:p>
            <a:r>
              <a:rPr lang="en-US" dirty="0"/>
              <a:t>Described as:</a:t>
            </a:r>
          </a:p>
          <a:p>
            <a:pPr lvl="1"/>
            <a:r>
              <a:rPr lang="en-US" dirty="0"/>
              <a:t>Flammability</a:t>
            </a:r>
          </a:p>
          <a:p>
            <a:pPr lvl="1"/>
            <a:r>
              <a:rPr lang="en-US" dirty="0"/>
              <a:t>Combustibility</a:t>
            </a:r>
          </a:p>
          <a:p>
            <a:pPr lvl="1"/>
            <a:r>
              <a:rPr lang="en-US" dirty="0"/>
              <a:t>LEL-Lower explosion limit</a:t>
            </a:r>
          </a:p>
          <a:p>
            <a:pPr lvl="1"/>
            <a:r>
              <a:rPr lang="en-US" dirty="0"/>
              <a:t>LFL-lower flammable limit</a:t>
            </a:r>
          </a:p>
          <a:p>
            <a:pPr lvl="1"/>
            <a:r>
              <a:rPr lang="en-US" dirty="0"/>
              <a:t>Boom!</a:t>
            </a:r>
          </a:p>
        </p:txBody>
      </p:sp>
      <p:pic>
        <p:nvPicPr>
          <p:cNvPr id="9" name="Picture 8">
            <a:extLst>
              <a:ext uri="{FF2B5EF4-FFF2-40B4-BE49-F238E27FC236}">
                <a16:creationId xmlns:a16="http://schemas.microsoft.com/office/drawing/2014/main" id="{F004EC19-D3F1-4942-B1FE-7A8E3444ED2C}"/>
              </a:ext>
            </a:extLst>
          </p:cNvPr>
          <p:cNvPicPr>
            <a:picLocks noChangeAspect="1"/>
          </p:cNvPicPr>
          <p:nvPr/>
        </p:nvPicPr>
        <p:blipFill>
          <a:blip r:embed="rId2"/>
          <a:stretch>
            <a:fillRect/>
          </a:stretch>
        </p:blipFill>
        <p:spPr>
          <a:xfrm>
            <a:off x="4390353" y="1586478"/>
            <a:ext cx="4296445" cy="4683125"/>
          </a:xfrm>
          <a:prstGeom prst="rect">
            <a:avLst/>
          </a:prstGeom>
        </p:spPr>
      </p:pic>
      <p:sp>
        <p:nvSpPr>
          <p:cNvPr id="12" name="Rounded Rectangle 11">
            <a:extLst>
              <a:ext uri="{FF2B5EF4-FFF2-40B4-BE49-F238E27FC236}">
                <a16:creationId xmlns:a16="http://schemas.microsoft.com/office/drawing/2014/main" id="{AA7FC9D3-69F6-8B4B-87FE-98F83C614E2C}"/>
              </a:ext>
            </a:extLst>
          </p:cNvPr>
          <p:cNvSpPr/>
          <p:nvPr/>
        </p:nvSpPr>
        <p:spPr>
          <a:xfrm>
            <a:off x="5494352" y="2568271"/>
            <a:ext cx="1057524" cy="483440"/>
          </a:xfrm>
          <a:prstGeom prst="roundRect">
            <a:avLst/>
          </a:prstGeom>
          <a:solidFill>
            <a:schemeClr val="accent3">
              <a:lumMod val="20000"/>
              <a:lumOff val="80000"/>
              <a:alpha val="4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69388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a:xfrm>
            <a:off x="1096963" y="274638"/>
            <a:ext cx="7834312" cy="630237"/>
          </a:xfrm>
        </p:spPr>
        <p:txBody>
          <a:bodyPr/>
          <a:lstStyle/>
          <a:p>
            <a:pPr eaLnBrk="1" hangingPunct="1"/>
            <a:r>
              <a:rPr lang="en-US">
                <a:latin typeface="Arial" charset="0"/>
                <a:cs typeface="Arial" charset="0"/>
              </a:rPr>
              <a:t>Flammability Band</a:t>
            </a:r>
          </a:p>
        </p:txBody>
      </p:sp>
      <p:sp>
        <p:nvSpPr>
          <p:cNvPr id="22530" name="Slide Number Placeholder 4"/>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D658A7D4-5943-EB4B-A77D-703B33CAB496}" type="slidenum">
              <a:rPr lang="en-US" sz="1000">
                <a:solidFill>
                  <a:srgbClr val="898989"/>
                </a:solidFill>
                <a:latin typeface="Century Gothic" charset="0"/>
              </a:rPr>
              <a:pPr/>
              <a:t>13</a:t>
            </a:fld>
            <a:endParaRPr lang="en-US" sz="1000">
              <a:solidFill>
                <a:srgbClr val="898989"/>
              </a:solidFill>
              <a:latin typeface="Century Gothic" charset="0"/>
            </a:endParaRPr>
          </a:p>
        </p:txBody>
      </p:sp>
      <p:sp>
        <p:nvSpPr>
          <p:cNvPr id="22531" name="Rectangle 3"/>
          <p:cNvSpPr>
            <a:spLocks noChangeArrowheads="1"/>
          </p:cNvSpPr>
          <p:nvPr/>
        </p:nvSpPr>
        <p:spPr bwMode="auto">
          <a:xfrm>
            <a:off x="1168400" y="2273300"/>
            <a:ext cx="2197100" cy="1435100"/>
          </a:xfrm>
          <a:prstGeom prst="rect">
            <a:avLst/>
          </a:prstGeom>
          <a:solidFill>
            <a:srgbClr val="80FF00"/>
          </a:solidFill>
          <a:ln w="12700">
            <a:solidFill>
              <a:schemeClr val="tx1"/>
            </a:solidFill>
            <a:miter lim="800000"/>
            <a:headEnd/>
            <a:tailEnd/>
          </a:ln>
        </p:spPr>
        <p:txBody>
          <a:bodyPr wrap="none" anchor="ctr"/>
          <a:lstStyle/>
          <a:p>
            <a:pPr>
              <a:buFontTx/>
              <a:buChar char="•"/>
            </a:pPr>
            <a:endParaRPr lang="en-US"/>
          </a:p>
        </p:txBody>
      </p:sp>
      <p:sp>
        <p:nvSpPr>
          <p:cNvPr id="22532" name="Rectangle 4"/>
          <p:cNvSpPr>
            <a:spLocks noChangeArrowheads="1"/>
          </p:cNvSpPr>
          <p:nvPr/>
        </p:nvSpPr>
        <p:spPr bwMode="auto">
          <a:xfrm>
            <a:off x="1955800" y="2819400"/>
            <a:ext cx="660400" cy="284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63500" tIns="25400" rIns="63500" bIns="25400">
            <a:spAutoFit/>
          </a:bodyPr>
          <a:lstStyle/>
          <a:p>
            <a:pPr>
              <a:lnSpc>
                <a:spcPct val="85000"/>
              </a:lnSpc>
            </a:pPr>
            <a:r>
              <a:rPr lang="en-US" sz="1800" b="1">
                <a:latin typeface="Arial" charset="0"/>
              </a:rPr>
              <a:t>Lean</a:t>
            </a:r>
          </a:p>
        </p:txBody>
      </p:sp>
      <p:sp>
        <p:nvSpPr>
          <p:cNvPr id="22533" name="Rectangle 5"/>
          <p:cNvSpPr>
            <a:spLocks noChangeArrowheads="1"/>
          </p:cNvSpPr>
          <p:nvPr/>
        </p:nvSpPr>
        <p:spPr bwMode="auto">
          <a:xfrm>
            <a:off x="3378200" y="2273300"/>
            <a:ext cx="2197100" cy="1435100"/>
          </a:xfrm>
          <a:prstGeom prst="rect">
            <a:avLst/>
          </a:prstGeom>
          <a:solidFill>
            <a:srgbClr val="FF0000"/>
          </a:solidFill>
          <a:ln w="12700">
            <a:solidFill>
              <a:schemeClr val="tx1"/>
            </a:solidFill>
            <a:miter lim="800000"/>
            <a:headEnd/>
            <a:tailEnd/>
          </a:ln>
        </p:spPr>
        <p:txBody>
          <a:bodyPr wrap="none" anchor="ctr"/>
          <a:lstStyle/>
          <a:p>
            <a:pPr>
              <a:buFontTx/>
              <a:buChar char="•"/>
            </a:pPr>
            <a:endParaRPr lang="en-US"/>
          </a:p>
        </p:txBody>
      </p:sp>
      <p:sp>
        <p:nvSpPr>
          <p:cNvPr id="22534" name="Rectangle 6"/>
          <p:cNvSpPr>
            <a:spLocks noChangeArrowheads="1"/>
          </p:cNvSpPr>
          <p:nvPr/>
        </p:nvSpPr>
        <p:spPr bwMode="auto">
          <a:xfrm>
            <a:off x="5575300" y="2273300"/>
            <a:ext cx="2197100" cy="1435100"/>
          </a:xfrm>
          <a:prstGeom prst="rect">
            <a:avLst/>
          </a:prstGeom>
          <a:solidFill>
            <a:srgbClr val="000099"/>
          </a:solidFill>
          <a:ln w="12700">
            <a:solidFill>
              <a:schemeClr val="tx1"/>
            </a:solidFill>
            <a:miter lim="800000"/>
            <a:headEnd/>
            <a:tailEnd/>
          </a:ln>
        </p:spPr>
        <p:txBody>
          <a:bodyPr wrap="none" anchor="ctr"/>
          <a:lstStyle/>
          <a:p>
            <a:pPr>
              <a:buFontTx/>
              <a:buChar char="•"/>
            </a:pPr>
            <a:endParaRPr lang="en-US"/>
          </a:p>
        </p:txBody>
      </p:sp>
      <p:sp>
        <p:nvSpPr>
          <p:cNvPr id="22535" name="Rectangle 7" descr="Large confetti"/>
          <p:cNvSpPr>
            <a:spLocks noChangeArrowheads="1"/>
          </p:cNvSpPr>
          <p:nvPr/>
        </p:nvSpPr>
        <p:spPr bwMode="auto">
          <a:xfrm>
            <a:off x="1016000" y="1892300"/>
            <a:ext cx="241300" cy="292100"/>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Times New Roman" charset="0"/>
              </a:rPr>
              <a:t>0</a:t>
            </a:r>
          </a:p>
        </p:txBody>
      </p:sp>
      <p:sp>
        <p:nvSpPr>
          <p:cNvPr id="22536" name="Rectangle 10" descr="Large confetti"/>
          <p:cNvSpPr>
            <a:spLocks noChangeArrowheads="1"/>
          </p:cNvSpPr>
          <p:nvPr/>
        </p:nvSpPr>
        <p:spPr bwMode="auto">
          <a:xfrm>
            <a:off x="1087438" y="3786188"/>
            <a:ext cx="241300" cy="292100"/>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Times New Roman" charset="0"/>
              </a:rPr>
              <a:t>0</a:t>
            </a:r>
          </a:p>
        </p:txBody>
      </p:sp>
      <p:sp>
        <p:nvSpPr>
          <p:cNvPr id="22537" name="Rectangle 11" descr="Large confetti"/>
          <p:cNvSpPr>
            <a:spLocks noChangeArrowheads="1"/>
          </p:cNvSpPr>
          <p:nvPr/>
        </p:nvSpPr>
        <p:spPr bwMode="auto">
          <a:xfrm>
            <a:off x="7708900" y="2009775"/>
            <a:ext cx="1090613" cy="301625"/>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Times New Roman" charset="0"/>
              </a:rPr>
              <a:t>100% Vol</a:t>
            </a:r>
          </a:p>
        </p:txBody>
      </p:sp>
      <p:sp>
        <p:nvSpPr>
          <p:cNvPr id="22538" name="Rectangle 13" descr="Large confetti"/>
          <p:cNvSpPr>
            <a:spLocks noChangeArrowheads="1"/>
          </p:cNvSpPr>
          <p:nvPr/>
        </p:nvSpPr>
        <p:spPr bwMode="auto">
          <a:xfrm>
            <a:off x="6343650" y="2800350"/>
            <a:ext cx="762000" cy="304800"/>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22539" name="Rectangle 14" descr="Large confetti"/>
          <p:cNvSpPr>
            <a:spLocks noChangeArrowheads="1"/>
          </p:cNvSpPr>
          <p:nvPr/>
        </p:nvSpPr>
        <p:spPr bwMode="auto">
          <a:xfrm>
            <a:off x="2816225" y="4700588"/>
            <a:ext cx="3557588" cy="1016000"/>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Ammonia	12.0	Vol. %</a:t>
            </a:r>
          </a:p>
          <a:p>
            <a:pPr>
              <a:lnSpc>
                <a:spcPct val="88000"/>
              </a:lnSpc>
              <a:defRPr/>
            </a:pPr>
            <a:r>
              <a:rPr lang="en-US" sz="1800" b="1">
                <a:latin typeface="Arial" charset="0"/>
              </a:rPr>
              <a:t>Methane  	 5.0  	Vol. %</a:t>
            </a:r>
          </a:p>
          <a:p>
            <a:pPr>
              <a:lnSpc>
                <a:spcPct val="88000"/>
              </a:lnSpc>
              <a:defRPr/>
            </a:pPr>
            <a:r>
              <a:rPr lang="en-US" sz="1800" b="1">
                <a:latin typeface="Arial" charset="0"/>
              </a:rPr>
              <a:t>Hydrogen      	 4.0   	Vol. %</a:t>
            </a:r>
          </a:p>
          <a:p>
            <a:pPr>
              <a:lnSpc>
                <a:spcPct val="88000"/>
              </a:lnSpc>
              <a:defRPr/>
            </a:pPr>
            <a:r>
              <a:rPr lang="en-US" sz="1800" b="1">
                <a:latin typeface="Arial" charset="0"/>
              </a:rPr>
              <a:t>Hexane		 1.1 	Vol. %</a:t>
            </a:r>
          </a:p>
        </p:txBody>
      </p:sp>
      <p:sp>
        <p:nvSpPr>
          <p:cNvPr id="22540" name="Rectangle 15" descr="Large confetti"/>
          <p:cNvSpPr>
            <a:spLocks noChangeArrowheads="1"/>
          </p:cNvSpPr>
          <p:nvPr/>
        </p:nvSpPr>
        <p:spPr bwMode="auto">
          <a:xfrm>
            <a:off x="2740025" y="4664075"/>
            <a:ext cx="3721100" cy="1117600"/>
          </a:xfrm>
          <a:prstGeom prst="rect">
            <a:avLst/>
          </a:prstGeom>
          <a:noFill/>
          <a:ln w="38100">
            <a:solidFill>
              <a:srgbClr val="F4120C"/>
            </a:solidFill>
            <a:miter lim="800000"/>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22541" name="Rectangle 18"/>
          <p:cNvSpPr>
            <a:spLocks noChangeArrowheads="1"/>
          </p:cNvSpPr>
          <p:nvPr/>
        </p:nvSpPr>
        <p:spPr bwMode="auto">
          <a:xfrm>
            <a:off x="3835400" y="2819400"/>
            <a:ext cx="1193800" cy="284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63500" tIns="25400" rIns="63500" bIns="25400">
            <a:spAutoFit/>
          </a:bodyPr>
          <a:lstStyle/>
          <a:p>
            <a:pPr>
              <a:lnSpc>
                <a:spcPct val="85000"/>
              </a:lnSpc>
            </a:pPr>
            <a:r>
              <a:rPr lang="en-US" sz="1800" b="1">
                <a:latin typeface="Arial" charset="0"/>
              </a:rPr>
              <a:t>Explosive</a:t>
            </a:r>
          </a:p>
        </p:txBody>
      </p:sp>
      <p:sp>
        <p:nvSpPr>
          <p:cNvPr id="22542" name="Rectangle 19"/>
          <p:cNvSpPr>
            <a:spLocks noChangeArrowheads="1"/>
          </p:cNvSpPr>
          <p:nvPr/>
        </p:nvSpPr>
        <p:spPr bwMode="auto">
          <a:xfrm>
            <a:off x="6426200" y="2819400"/>
            <a:ext cx="622300" cy="284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63500" tIns="25400" rIns="63500" bIns="25400">
            <a:spAutoFit/>
          </a:bodyPr>
          <a:lstStyle/>
          <a:p>
            <a:pPr>
              <a:lnSpc>
                <a:spcPct val="85000"/>
              </a:lnSpc>
            </a:pPr>
            <a:r>
              <a:rPr lang="en-US" sz="1800" b="1">
                <a:latin typeface="Arial" charset="0"/>
              </a:rPr>
              <a:t>Rich</a:t>
            </a:r>
          </a:p>
        </p:txBody>
      </p:sp>
      <p:sp>
        <p:nvSpPr>
          <p:cNvPr id="22543" name="Line 21"/>
          <p:cNvSpPr>
            <a:spLocks noChangeShapeType="1"/>
          </p:cNvSpPr>
          <p:nvPr/>
        </p:nvSpPr>
        <p:spPr bwMode="auto">
          <a:xfrm flipH="1">
            <a:off x="1762125" y="3375025"/>
            <a:ext cx="1604963" cy="1766888"/>
          </a:xfrm>
          <a:prstGeom prst="line">
            <a:avLst/>
          </a:prstGeom>
          <a:noFill/>
          <a:ln w="57150">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44" name="Text Box 22"/>
          <p:cNvSpPr txBox="1">
            <a:spLocks noChangeArrowheads="1"/>
          </p:cNvSpPr>
          <p:nvPr/>
        </p:nvSpPr>
        <p:spPr bwMode="auto">
          <a:xfrm>
            <a:off x="3440113" y="5849938"/>
            <a:ext cx="26225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spcBef>
                <a:spcPct val="50000"/>
              </a:spcBef>
            </a:pPr>
            <a:r>
              <a:rPr lang="en-US" sz="1800" b="1">
                <a:latin typeface="Arial" charset="0"/>
              </a:rPr>
              <a:t>Lower Explosive Limit</a:t>
            </a:r>
            <a:endParaRPr lang="en-US" sz="1800" b="1">
              <a:latin typeface="Book Antiqua" charset="0"/>
            </a:endParaRPr>
          </a:p>
        </p:txBody>
      </p:sp>
      <p:sp>
        <p:nvSpPr>
          <p:cNvPr id="22545" name="Text Box 23"/>
          <p:cNvSpPr txBox="1">
            <a:spLocks noChangeArrowheads="1"/>
          </p:cNvSpPr>
          <p:nvPr/>
        </p:nvSpPr>
        <p:spPr bwMode="auto">
          <a:xfrm>
            <a:off x="5448300" y="2214563"/>
            <a:ext cx="86518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spcBef>
                <a:spcPct val="50000"/>
              </a:spcBef>
            </a:pPr>
            <a:r>
              <a:rPr lang="en-US" sz="1800" b="1">
                <a:latin typeface="Arial" charset="0"/>
              </a:rPr>
              <a:t> </a:t>
            </a:r>
            <a:r>
              <a:rPr lang="en-US" sz="1800" b="1">
                <a:solidFill>
                  <a:schemeClr val="bg1"/>
                </a:solidFill>
                <a:latin typeface="Arial" charset="0"/>
              </a:rPr>
              <a:t>(UEL)</a:t>
            </a:r>
            <a:endParaRPr lang="en-US" sz="1800" b="1">
              <a:solidFill>
                <a:schemeClr val="bg1"/>
              </a:solidFill>
              <a:latin typeface="Book Antiqua" charset="0"/>
            </a:endParaRPr>
          </a:p>
        </p:txBody>
      </p:sp>
      <p:sp>
        <p:nvSpPr>
          <p:cNvPr id="22546" name="Line 33"/>
          <p:cNvSpPr>
            <a:spLocks noChangeShapeType="1"/>
          </p:cNvSpPr>
          <p:nvPr/>
        </p:nvSpPr>
        <p:spPr bwMode="auto">
          <a:xfrm>
            <a:off x="7380288" y="3922713"/>
            <a:ext cx="246062" cy="0"/>
          </a:xfrm>
          <a:prstGeom prst="line">
            <a:avLst/>
          </a:prstGeom>
          <a:noFill/>
          <a:ln w="9525">
            <a:solidFill>
              <a:schemeClr val="tx1"/>
            </a:solidFill>
            <a:prstDash val="sysDot"/>
            <a:round/>
            <a:headEnd/>
            <a:tailEnd/>
          </a:ln>
          <a:extLst>
            <a:ext uri="{909E8E84-426E-40dd-AFC4-6F175D3DCCD1}">
              <a14:hiddenFill xmlns:a14="http://schemas.microsoft.com/office/drawing/2010/main" xmlns="">
                <a:noFill/>
              </a14:hiddenFill>
            </a:ext>
          </a:extLst>
        </p:spPr>
        <p:txBody>
          <a:bodyPr wrap="none" anchor="ctr">
            <a:spAutoFit/>
          </a:bodyPr>
          <a:lstStyle/>
          <a:p>
            <a:endParaRPr lang="en-US"/>
          </a:p>
        </p:txBody>
      </p:sp>
      <p:sp>
        <p:nvSpPr>
          <p:cNvPr id="22547" name="Line 34"/>
          <p:cNvSpPr>
            <a:spLocks noChangeShapeType="1"/>
          </p:cNvSpPr>
          <p:nvPr/>
        </p:nvSpPr>
        <p:spPr bwMode="auto">
          <a:xfrm>
            <a:off x="1460500" y="2273300"/>
            <a:ext cx="0" cy="14351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spAutoFit/>
          </a:bodyPr>
          <a:lstStyle/>
          <a:p>
            <a:endParaRPr lang="en-US"/>
          </a:p>
        </p:txBody>
      </p:sp>
      <p:sp>
        <p:nvSpPr>
          <p:cNvPr id="22548" name="Line 37"/>
          <p:cNvSpPr>
            <a:spLocks noChangeShapeType="1"/>
          </p:cNvSpPr>
          <p:nvPr/>
        </p:nvSpPr>
        <p:spPr bwMode="auto">
          <a:xfrm flipH="1">
            <a:off x="1262063" y="2184400"/>
            <a:ext cx="6515100" cy="4763"/>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nchor="ctr">
            <a:spAutoFit/>
          </a:bodyPr>
          <a:lstStyle/>
          <a:p>
            <a:endParaRPr lang="en-US"/>
          </a:p>
        </p:txBody>
      </p:sp>
      <p:sp>
        <p:nvSpPr>
          <p:cNvPr id="32789" name="TextBox 2"/>
          <p:cNvSpPr txBox="1">
            <a:spLocks noChangeArrowheads="1"/>
          </p:cNvSpPr>
          <p:nvPr/>
        </p:nvSpPr>
        <p:spPr bwMode="auto">
          <a:xfrm>
            <a:off x="1149350" y="3806825"/>
            <a:ext cx="6632575" cy="246063"/>
          </a:xfrm>
          <a:prstGeom prst="rect">
            <a:avLst/>
          </a:prstGeom>
          <a:solidFill>
            <a:schemeClr val="accent2">
              <a:lumMod val="90000"/>
            </a:schemeClr>
          </a:solidFill>
          <a:ln w="28575">
            <a:solidFill>
              <a:srgbClr val="FF0000"/>
            </a:solidFill>
            <a:miter lim="800000"/>
            <a:headEnd/>
            <a:tailEnd/>
          </a:ln>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buChar char="•"/>
              <a:defRPr sz="2700">
                <a:solidFill>
                  <a:schemeClr val="tx1"/>
                </a:solidFill>
                <a:latin typeface="Verdana" charset="0"/>
                <a:ea typeface="ＭＳ Ｐゴシック" charset="0"/>
              </a:defRPr>
            </a:lvl6pPr>
            <a:lvl7pPr marL="2971800" indent="-228600" eaLnBrk="0" fontAlgn="base" hangingPunct="0">
              <a:spcBef>
                <a:spcPct val="0"/>
              </a:spcBef>
              <a:spcAft>
                <a:spcPct val="0"/>
              </a:spcAft>
              <a:buChar char="•"/>
              <a:defRPr sz="2700">
                <a:solidFill>
                  <a:schemeClr val="tx1"/>
                </a:solidFill>
                <a:latin typeface="Verdana" charset="0"/>
                <a:ea typeface="ＭＳ Ｐゴシック" charset="0"/>
              </a:defRPr>
            </a:lvl7pPr>
            <a:lvl8pPr marL="3429000" indent="-228600" eaLnBrk="0" fontAlgn="base" hangingPunct="0">
              <a:spcBef>
                <a:spcPct val="0"/>
              </a:spcBef>
              <a:spcAft>
                <a:spcPct val="0"/>
              </a:spcAft>
              <a:buChar char="•"/>
              <a:defRPr sz="2700">
                <a:solidFill>
                  <a:schemeClr val="tx1"/>
                </a:solidFill>
                <a:latin typeface="Verdana" charset="0"/>
                <a:ea typeface="ＭＳ Ｐゴシック" charset="0"/>
              </a:defRPr>
            </a:lvl8pPr>
            <a:lvl9pPr marL="3886200" indent="-228600" eaLnBrk="0" fontAlgn="base" hangingPunct="0">
              <a:spcBef>
                <a:spcPct val="0"/>
              </a:spcBef>
              <a:spcAft>
                <a:spcPct val="0"/>
              </a:spcAft>
              <a:buChar char="•"/>
              <a:defRPr sz="2700">
                <a:solidFill>
                  <a:schemeClr val="tx1"/>
                </a:solidFill>
                <a:latin typeface="Verdana" charset="0"/>
                <a:ea typeface="ＭＳ Ｐゴシック" charset="0"/>
              </a:defRPr>
            </a:lvl9pPr>
          </a:lstStyle>
          <a:p>
            <a:pPr algn="ctr">
              <a:defRPr/>
            </a:pPr>
            <a:r>
              <a:rPr lang="en-US" sz="1000" dirty="0">
                <a:solidFill>
                  <a:srgbClr val="000000"/>
                </a:solidFill>
              </a:rPr>
              <a:t>Infrared Sensor</a:t>
            </a:r>
          </a:p>
        </p:txBody>
      </p:sp>
      <p:sp>
        <p:nvSpPr>
          <p:cNvPr id="22550" name="TextBox 30"/>
          <p:cNvSpPr txBox="1">
            <a:spLocks noChangeArrowheads="1"/>
          </p:cNvSpPr>
          <p:nvPr/>
        </p:nvSpPr>
        <p:spPr bwMode="auto">
          <a:xfrm>
            <a:off x="1152525" y="4143375"/>
            <a:ext cx="2273300" cy="244475"/>
          </a:xfrm>
          <a:prstGeom prst="rect">
            <a:avLst/>
          </a:prstGeom>
          <a:solidFill>
            <a:srgbClr val="FFFF00"/>
          </a:solidFill>
          <a:ln w="28575">
            <a:solidFill>
              <a:srgbClr val="FF0000"/>
            </a:solidFill>
            <a:miter lim="800000"/>
            <a:headEnd/>
            <a:tailEnd/>
          </a:ln>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1000">
                <a:solidFill>
                  <a:srgbClr val="000000"/>
                </a:solidFill>
              </a:rPr>
              <a:t>Catalytic Bead  Sensor</a:t>
            </a:r>
          </a:p>
        </p:txBody>
      </p:sp>
      <p:cxnSp>
        <p:nvCxnSpPr>
          <p:cNvPr id="22551" name="Straight Connector 6"/>
          <p:cNvCxnSpPr>
            <a:cxnSpLocks noChangeShapeType="1"/>
            <a:stCxn id="22543" idx="1"/>
          </p:cNvCxnSpPr>
          <p:nvPr/>
        </p:nvCxnSpPr>
        <p:spPr bwMode="auto">
          <a:xfrm flipV="1">
            <a:off x="1762125" y="5132388"/>
            <a:ext cx="911225" cy="9525"/>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2552" name="TextBox 38"/>
          <p:cNvSpPr txBox="1">
            <a:spLocks noChangeArrowheads="1"/>
          </p:cNvSpPr>
          <p:nvPr/>
        </p:nvSpPr>
        <p:spPr bwMode="auto">
          <a:xfrm>
            <a:off x="3498850" y="4154488"/>
            <a:ext cx="4287838" cy="246062"/>
          </a:xfrm>
          <a:prstGeom prst="rect">
            <a:avLst/>
          </a:prstGeom>
          <a:solidFill>
            <a:srgbClr val="FF6600"/>
          </a:solidFill>
          <a:ln w="28575">
            <a:solidFill>
              <a:srgbClr val="FF0000"/>
            </a:solidFill>
            <a:miter lim="800000"/>
            <a:headEnd/>
            <a:tailEnd/>
          </a:ln>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1000">
                <a:solidFill>
                  <a:srgbClr val="000000"/>
                </a:solidFill>
              </a:rPr>
              <a:t>Thermal Conductivity Sensor</a:t>
            </a:r>
          </a:p>
        </p:txBody>
      </p:sp>
      <p:sp>
        <p:nvSpPr>
          <p:cNvPr id="22553" name="Rectangle 10"/>
          <p:cNvSpPr>
            <a:spLocks noChangeArrowheads="1"/>
          </p:cNvSpPr>
          <p:nvPr/>
        </p:nvSpPr>
        <p:spPr bwMode="auto">
          <a:xfrm>
            <a:off x="2632075" y="2206625"/>
            <a:ext cx="8001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spcBef>
                <a:spcPct val="50000"/>
              </a:spcBef>
            </a:pPr>
            <a:r>
              <a:rPr lang="en-US" sz="1800" b="1">
                <a:solidFill>
                  <a:srgbClr val="FFFFFF"/>
                </a:solidFill>
                <a:latin typeface="Arial" charset="0"/>
              </a:rPr>
              <a:t>(LEL)</a:t>
            </a:r>
            <a:endParaRPr lang="en-US" sz="1800" b="1">
              <a:solidFill>
                <a:srgbClr val="FFFFFF"/>
              </a:solidFill>
              <a:latin typeface="Book Antiqua" charset="0"/>
            </a:endParaRPr>
          </a:p>
        </p:txBody>
      </p:sp>
      <p:sp>
        <p:nvSpPr>
          <p:cNvPr id="22554" name="Rectangle 8" descr="Large confetti"/>
          <p:cNvSpPr>
            <a:spLocks noChangeArrowheads="1"/>
          </p:cNvSpPr>
          <p:nvPr/>
        </p:nvSpPr>
        <p:spPr bwMode="auto">
          <a:xfrm>
            <a:off x="3149600" y="1887538"/>
            <a:ext cx="469900" cy="29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3500" tIns="25400" rIns="63500" bIns="25400">
            <a:spAutoFit/>
          </a:bodyPr>
          <a:lstStyle/>
          <a:p>
            <a:pPr>
              <a:lnSpc>
                <a:spcPct val="88000"/>
              </a:lnSpc>
            </a:pPr>
            <a:r>
              <a:rPr lang="en-US" sz="1800" b="1">
                <a:latin typeface="Times New Roman" charset="0"/>
              </a:rPr>
              <a:t>100</a:t>
            </a:r>
          </a:p>
        </p:txBody>
      </p:sp>
      <p:sp>
        <p:nvSpPr>
          <p:cNvPr id="22555" name="Rectangle 9" descr="Large confetti"/>
          <p:cNvSpPr>
            <a:spLocks noChangeArrowheads="1"/>
          </p:cNvSpPr>
          <p:nvPr/>
        </p:nvSpPr>
        <p:spPr bwMode="auto">
          <a:xfrm>
            <a:off x="1473200" y="1430338"/>
            <a:ext cx="1460500" cy="29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3500" tIns="25400" rIns="63500" bIns="25400">
            <a:spAutoFit/>
          </a:bodyPr>
          <a:lstStyle/>
          <a:p>
            <a:pPr>
              <a:lnSpc>
                <a:spcPct val="88000"/>
              </a:lnSpc>
            </a:pPr>
            <a:r>
              <a:rPr lang="en-US" sz="1800" b="1">
                <a:latin typeface="Arial" charset="0"/>
              </a:rPr>
              <a:t>Percent LEL</a:t>
            </a:r>
          </a:p>
        </p:txBody>
      </p:sp>
      <p:sp>
        <p:nvSpPr>
          <p:cNvPr id="22556" name="Rectangle 17" descr="Large confetti"/>
          <p:cNvSpPr>
            <a:spLocks noChangeArrowheads="1"/>
          </p:cNvSpPr>
          <p:nvPr/>
        </p:nvSpPr>
        <p:spPr bwMode="auto">
          <a:xfrm>
            <a:off x="1320800" y="1887538"/>
            <a:ext cx="355600" cy="29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3500" tIns="25400" rIns="63500" bIns="25400">
            <a:spAutoFit/>
          </a:bodyPr>
          <a:lstStyle/>
          <a:p>
            <a:pPr>
              <a:lnSpc>
                <a:spcPct val="88000"/>
              </a:lnSpc>
            </a:pPr>
            <a:r>
              <a:rPr lang="en-US" sz="1800" b="1">
                <a:latin typeface="Times New Roman" charset="0"/>
              </a:rPr>
              <a:t>10</a:t>
            </a:r>
          </a:p>
        </p:txBody>
      </p:sp>
      <p:sp>
        <p:nvSpPr>
          <p:cNvPr id="22557" name="Text Box 23"/>
          <p:cNvSpPr txBox="1">
            <a:spLocks noChangeArrowheads="1"/>
          </p:cNvSpPr>
          <p:nvPr/>
        </p:nvSpPr>
        <p:spPr bwMode="auto">
          <a:xfrm>
            <a:off x="4573588" y="1312863"/>
            <a:ext cx="32575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spcBef>
                <a:spcPct val="50000"/>
              </a:spcBef>
            </a:pPr>
            <a:r>
              <a:rPr lang="en-US" sz="1800" b="1">
                <a:latin typeface="Arial" charset="0"/>
              </a:rPr>
              <a:t>Upper Explosive Limit (UEL)</a:t>
            </a:r>
            <a:endParaRPr lang="en-US" sz="1800" b="1">
              <a:latin typeface="Book Antiqua" charset="0"/>
            </a:endParaRPr>
          </a:p>
        </p:txBody>
      </p:sp>
      <p:sp>
        <p:nvSpPr>
          <p:cNvPr id="22558" name="Line 37"/>
          <p:cNvSpPr>
            <a:spLocks noChangeShapeType="1"/>
          </p:cNvSpPr>
          <p:nvPr/>
        </p:nvSpPr>
        <p:spPr bwMode="auto">
          <a:xfrm flipH="1">
            <a:off x="1625600" y="2044700"/>
            <a:ext cx="1604963"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nchor="ctr">
            <a:spAutoFit/>
          </a:bodyPr>
          <a:lstStyle/>
          <a:p>
            <a:endParaRPr lang="en-US"/>
          </a:p>
        </p:txBody>
      </p:sp>
      <p:sp>
        <p:nvSpPr>
          <p:cNvPr id="22559" name="Line 25"/>
          <p:cNvSpPr>
            <a:spLocks noChangeShapeType="1"/>
          </p:cNvSpPr>
          <p:nvPr/>
        </p:nvSpPr>
        <p:spPr bwMode="auto">
          <a:xfrm flipV="1">
            <a:off x="5570538" y="1681163"/>
            <a:ext cx="0" cy="563562"/>
          </a:xfrm>
          <a:prstGeom prst="line">
            <a:avLst/>
          </a:prstGeom>
          <a:noFill/>
          <a:ln w="57150">
            <a:solidFill>
              <a:srgbClr val="000000"/>
            </a:solidFill>
            <a:round/>
            <a:headEnd type="triangle" w="med" len="med"/>
            <a:tailEnd/>
          </a:ln>
          <a:extLst>
            <a:ext uri="{909E8E84-426E-40dd-AFC4-6F175D3DCCD1}">
              <a14:hiddenFill xmlns:a14="http://schemas.microsoft.com/office/drawing/2010/main" xmlns="">
                <a:noFill/>
              </a14:hiddenFill>
            </a:ext>
          </a:extLst>
        </p:spPr>
        <p:txBody>
          <a:bodyPr wrap="none" anchor="ctr">
            <a:spAutoFit/>
          </a:bodyPr>
          <a:lstStyle/>
          <a:p>
            <a:endParaRPr lang="en-US"/>
          </a:p>
        </p:txBody>
      </p:sp>
      <p:sp>
        <p:nvSpPr>
          <p:cNvPr id="22560" name="Line 37"/>
          <p:cNvSpPr>
            <a:spLocks noChangeShapeType="1"/>
          </p:cNvSpPr>
          <p:nvPr/>
        </p:nvSpPr>
        <p:spPr bwMode="auto">
          <a:xfrm flipH="1">
            <a:off x="1219200" y="2047875"/>
            <a:ext cx="185738"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nchor="ctr">
            <a:sp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2BE17-E7C4-47E4-A11B-554E36545F5E}"/>
              </a:ext>
            </a:extLst>
          </p:cNvPr>
          <p:cNvSpPr>
            <a:spLocks noGrp="1"/>
          </p:cNvSpPr>
          <p:nvPr>
            <p:ph type="title"/>
          </p:nvPr>
        </p:nvSpPr>
        <p:spPr/>
        <p:txBody>
          <a:bodyPr/>
          <a:lstStyle/>
          <a:p>
            <a:r>
              <a:rPr lang="en-US" dirty="0"/>
              <a:t>Combustible Sensor	</a:t>
            </a:r>
          </a:p>
        </p:txBody>
      </p:sp>
      <p:sp>
        <p:nvSpPr>
          <p:cNvPr id="3" name="Content Placeholder 2">
            <a:extLst>
              <a:ext uri="{FF2B5EF4-FFF2-40B4-BE49-F238E27FC236}">
                <a16:creationId xmlns:a16="http://schemas.microsoft.com/office/drawing/2014/main" id="{EA8351D0-0CD2-4EF7-8C64-F3CF6D0247E0}"/>
              </a:ext>
            </a:extLst>
          </p:cNvPr>
          <p:cNvSpPr>
            <a:spLocks noGrp="1"/>
          </p:cNvSpPr>
          <p:nvPr>
            <p:ph idx="1"/>
          </p:nvPr>
        </p:nvSpPr>
        <p:spPr>
          <a:xfrm>
            <a:off x="457200" y="1658289"/>
            <a:ext cx="8229600" cy="4525963"/>
          </a:xfrm>
        </p:spPr>
        <p:txBody>
          <a:bodyPr/>
          <a:lstStyle/>
          <a:p>
            <a:r>
              <a:rPr lang="en-US" dirty="0"/>
              <a:t>Traditional combustible sensors respond to most combustible gases and vapors</a:t>
            </a:r>
          </a:p>
          <a:p>
            <a:r>
              <a:rPr lang="en-US" dirty="0"/>
              <a:t>They are considered “non-specific”</a:t>
            </a:r>
          </a:p>
          <a:p>
            <a:r>
              <a:rPr lang="en-US" dirty="0"/>
              <a:t>This is a good thing. </a:t>
            </a:r>
          </a:p>
          <a:p>
            <a:r>
              <a:rPr lang="en-US" dirty="0"/>
              <a:t>Traditional combustible sensors are called catalytic bead sensors</a:t>
            </a:r>
          </a:p>
          <a:p>
            <a:r>
              <a:rPr lang="en-US" dirty="0"/>
              <a:t>The gas or vapor combusting raises the temperature and that creates a resistance change. Increased resistance is relative to the displayed value on the detector.</a:t>
            </a:r>
          </a:p>
          <a:p>
            <a:endParaRPr lang="en-US" dirty="0"/>
          </a:p>
        </p:txBody>
      </p:sp>
      <p:pic>
        <p:nvPicPr>
          <p:cNvPr id="5" name="Picture 4">
            <a:extLst>
              <a:ext uri="{FF2B5EF4-FFF2-40B4-BE49-F238E27FC236}">
                <a16:creationId xmlns:a16="http://schemas.microsoft.com/office/drawing/2014/main" id="{7A35C409-7B39-EC47-99DC-919046F02F4F}"/>
              </a:ext>
            </a:extLst>
          </p:cNvPr>
          <p:cNvPicPr>
            <a:picLocks noChangeAspect="1"/>
          </p:cNvPicPr>
          <p:nvPr/>
        </p:nvPicPr>
        <p:blipFill>
          <a:blip r:embed="rId2"/>
          <a:stretch>
            <a:fillRect/>
          </a:stretch>
        </p:blipFill>
        <p:spPr>
          <a:xfrm>
            <a:off x="7361727" y="0"/>
            <a:ext cx="1782273" cy="1658289"/>
          </a:xfrm>
          <a:prstGeom prst="rect">
            <a:avLst/>
          </a:prstGeom>
        </p:spPr>
      </p:pic>
    </p:spTree>
    <p:extLst>
      <p:ext uri="{BB962C8B-B14F-4D97-AF65-F5344CB8AC3E}">
        <p14:creationId xmlns:p14="http://schemas.microsoft.com/office/powerpoint/2010/main" val="10431572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p:cNvSpPr>
          <p:nvPr>
            <p:ph type="title"/>
          </p:nvPr>
        </p:nvSpPr>
        <p:spPr>
          <a:xfrm>
            <a:off x="1079500" y="314325"/>
            <a:ext cx="7772400" cy="612775"/>
          </a:xfrm>
        </p:spPr>
        <p:txBody>
          <a:bodyPr/>
          <a:lstStyle/>
          <a:p>
            <a:pPr eaLnBrk="1" hangingPunct="1"/>
            <a:r>
              <a:rPr lang="en-US" dirty="0">
                <a:latin typeface="Arial" charset="0"/>
                <a:cs typeface="Arial" charset="0"/>
              </a:rPr>
              <a:t>Catalytic Bead Sensor</a:t>
            </a:r>
          </a:p>
        </p:txBody>
      </p:sp>
      <p:sp>
        <p:nvSpPr>
          <p:cNvPr id="38914" name="Slide Number Placeholder 4"/>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6FCFAC1F-3E21-534E-8BB3-1C51B241757D}" type="slidenum">
              <a:rPr lang="en-US" sz="1000">
                <a:solidFill>
                  <a:srgbClr val="898989"/>
                </a:solidFill>
                <a:latin typeface="Century Gothic" charset="0"/>
              </a:rPr>
              <a:pPr/>
              <a:t>15</a:t>
            </a:fld>
            <a:endParaRPr lang="en-US" sz="1000">
              <a:solidFill>
                <a:srgbClr val="898989"/>
              </a:solidFill>
              <a:latin typeface="Century Gothic" charset="0"/>
            </a:endParaRPr>
          </a:p>
        </p:txBody>
      </p:sp>
      <p:sp>
        <p:nvSpPr>
          <p:cNvPr id="38915" name="Oval 37" descr="Large confetti"/>
          <p:cNvSpPr>
            <a:spLocks noChangeArrowheads="1"/>
          </p:cNvSpPr>
          <p:nvPr/>
        </p:nvSpPr>
        <p:spPr bwMode="auto">
          <a:xfrm>
            <a:off x="35814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16" name="Oval 38" descr="Large confetti"/>
          <p:cNvSpPr>
            <a:spLocks noChangeArrowheads="1"/>
          </p:cNvSpPr>
          <p:nvPr/>
        </p:nvSpPr>
        <p:spPr bwMode="auto">
          <a:xfrm>
            <a:off x="36576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17" name="Oval 39" descr="Large confetti"/>
          <p:cNvSpPr>
            <a:spLocks noChangeArrowheads="1"/>
          </p:cNvSpPr>
          <p:nvPr/>
        </p:nvSpPr>
        <p:spPr bwMode="auto">
          <a:xfrm>
            <a:off x="37338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buFontTx/>
              <a:buChar char="•"/>
              <a:defRPr/>
            </a:pPr>
            <a:endParaRPr lang="en-US"/>
          </a:p>
        </p:txBody>
      </p:sp>
      <p:sp>
        <p:nvSpPr>
          <p:cNvPr id="38918" name="Oval 40" descr="Large confetti"/>
          <p:cNvSpPr>
            <a:spLocks noChangeArrowheads="1"/>
          </p:cNvSpPr>
          <p:nvPr/>
        </p:nvSpPr>
        <p:spPr bwMode="auto">
          <a:xfrm>
            <a:off x="38100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19" name="Oval 41" descr="Large confetti"/>
          <p:cNvSpPr>
            <a:spLocks noChangeArrowheads="1"/>
          </p:cNvSpPr>
          <p:nvPr/>
        </p:nvSpPr>
        <p:spPr bwMode="auto">
          <a:xfrm>
            <a:off x="38100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0" name="Oval 42" descr="Large confetti"/>
          <p:cNvSpPr>
            <a:spLocks noChangeArrowheads="1"/>
          </p:cNvSpPr>
          <p:nvPr/>
        </p:nvSpPr>
        <p:spPr bwMode="auto">
          <a:xfrm>
            <a:off x="38862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1" name="Oval 43" descr="Large confetti"/>
          <p:cNvSpPr>
            <a:spLocks noChangeArrowheads="1"/>
          </p:cNvSpPr>
          <p:nvPr/>
        </p:nvSpPr>
        <p:spPr bwMode="auto">
          <a:xfrm>
            <a:off x="38862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2" name="Oval 44" descr="Large confetti"/>
          <p:cNvSpPr>
            <a:spLocks noChangeArrowheads="1"/>
          </p:cNvSpPr>
          <p:nvPr/>
        </p:nvSpPr>
        <p:spPr bwMode="auto">
          <a:xfrm>
            <a:off x="50292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3" name="Oval 45" descr="Large confetti"/>
          <p:cNvSpPr>
            <a:spLocks noChangeArrowheads="1"/>
          </p:cNvSpPr>
          <p:nvPr/>
        </p:nvSpPr>
        <p:spPr bwMode="auto">
          <a:xfrm>
            <a:off x="51054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4" name="Oval 46" descr="Large confetti"/>
          <p:cNvSpPr>
            <a:spLocks noChangeArrowheads="1"/>
          </p:cNvSpPr>
          <p:nvPr/>
        </p:nvSpPr>
        <p:spPr bwMode="auto">
          <a:xfrm>
            <a:off x="51816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5" name="Oval 47" descr="Large confetti"/>
          <p:cNvSpPr>
            <a:spLocks noChangeArrowheads="1"/>
          </p:cNvSpPr>
          <p:nvPr/>
        </p:nvSpPr>
        <p:spPr bwMode="auto">
          <a:xfrm>
            <a:off x="52578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6" name="Oval 48" descr="Large confetti"/>
          <p:cNvSpPr>
            <a:spLocks noChangeArrowheads="1"/>
          </p:cNvSpPr>
          <p:nvPr/>
        </p:nvSpPr>
        <p:spPr bwMode="auto">
          <a:xfrm>
            <a:off x="52578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7" name="Oval 49" descr="Large confetti"/>
          <p:cNvSpPr>
            <a:spLocks noChangeArrowheads="1"/>
          </p:cNvSpPr>
          <p:nvPr/>
        </p:nvSpPr>
        <p:spPr bwMode="auto">
          <a:xfrm>
            <a:off x="53340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8" name="Oval 50" descr="Large confetti"/>
          <p:cNvSpPr>
            <a:spLocks noChangeArrowheads="1"/>
          </p:cNvSpPr>
          <p:nvPr/>
        </p:nvSpPr>
        <p:spPr bwMode="auto">
          <a:xfrm>
            <a:off x="5334000" y="2590800"/>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9" name="Oval 57" descr="Large confetti"/>
          <p:cNvSpPr>
            <a:spLocks noChangeArrowheads="1"/>
          </p:cNvSpPr>
          <p:nvPr/>
        </p:nvSpPr>
        <p:spPr bwMode="auto">
          <a:xfrm>
            <a:off x="3359150" y="2444750"/>
            <a:ext cx="889000" cy="812800"/>
          </a:xfrm>
          <a:prstGeom prst="ellipse">
            <a:avLst/>
          </a:prstGeom>
          <a:noFill/>
          <a:ln w="38100">
            <a:solidFill>
              <a:srgbClr val="F4120C"/>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n-US" sz="1800" b="1">
              <a:solidFill>
                <a:schemeClr val="bg2"/>
              </a:solidFill>
              <a:latin typeface="Arial" charset="0"/>
            </a:endParaRPr>
          </a:p>
        </p:txBody>
      </p:sp>
      <p:sp>
        <p:nvSpPr>
          <p:cNvPr id="38930" name="Oval 58" descr="Large confetti"/>
          <p:cNvSpPr>
            <a:spLocks noChangeArrowheads="1"/>
          </p:cNvSpPr>
          <p:nvPr/>
        </p:nvSpPr>
        <p:spPr bwMode="auto">
          <a:xfrm>
            <a:off x="4806950" y="2444750"/>
            <a:ext cx="889000" cy="812800"/>
          </a:xfrm>
          <a:prstGeom prst="ellipse">
            <a:avLst/>
          </a:prstGeom>
          <a:noFill/>
          <a:ln w="38100">
            <a:solidFill>
              <a:srgbClr val="000099"/>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31" name="Rectangle 59" descr="Large confetti"/>
          <p:cNvSpPr>
            <a:spLocks noChangeArrowheads="1"/>
          </p:cNvSpPr>
          <p:nvPr/>
        </p:nvSpPr>
        <p:spPr bwMode="auto">
          <a:xfrm>
            <a:off x="3352800" y="4533900"/>
            <a:ext cx="939800" cy="292100"/>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Active  </a:t>
            </a:r>
          </a:p>
        </p:txBody>
      </p:sp>
      <p:sp>
        <p:nvSpPr>
          <p:cNvPr id="38932" name="Rectangle 60" descr="Large confetti"/>
          <p:cNvSpPr>
            <a:spLocks noChangeArrowheads="1"/>
          </p:cNvSpPr>
          <p:nvPr/>
        </p:nvSpPr>
        <p:spPr bwMode="auto">
          <a:xfrm>
            <a:off x="4648200" y="4533900"/>
            <a:ext cx="1231900" cy="292100"/>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Reference</a:t>
            </a:r>
          </a:p>
        </p:txBody>
      </p:sp>
      <p:sp>
        <p:nvSpPr>
          <p:cNvPr id="38933" name="Rectangle 62" descr="Large confetti"/>
          <p:cNvSpPr>
            <a:spLocks noChangeArrowheads="1"/>
          </p:cNvSpPr>
          <p:nvPr/>
        </p:nvSpPr>
        <p:spPr bwMode="auto">
          <a:xfrm>
            <a:off x="6172200" y="3365500"/>
            <a:ext cx="2108200" cy="292100"/>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a:latin typeface="Arial" charset="0"/>
              </a:rPr>
              <a:t>Platinum Alloy Wire</a:t>
            </a:r>
            <a:endParaRPr lang="en-US" sz="1800" b="1">
              <a:latin typeface="Arial" charset="0"/>
            </a:endParaRPr>
          </a:p>
        </p:txBody>
      </p:sp>
      <p:sp>
        <p:nvSpPr>
          <p:cNvPr id="38934" name="Rectangle 63" descr="Large confetti"/>
          <p:cNvSpPr>
            <a:spLocks noChangeArrowheads="1"/>
          </p:cNvSpPr>
          <p:nvPr/>
        </p:nvSpPr>
        <p:spPr bwMode="auto">
          <a:xfrm>
            <a:off x="6096000" y="1981200"/>
            <a:ext cx="1282700" cy="292100"/>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a:latin typeface="Arial" charset="0"/>
              </a:rPr>
              <a:t>Deactivator</a:t>
            </a:r>
          </a:p>
        </p:txBody>
      </p:sp>
      <p:sp>
        <p:nvSpPr>
          <p:cNvPr id="38935" name="Rectangle 64" descr="Large confetti"/>
          <p:cNvSpPr>
            <a:spLocks noChangeArrowheads="1"/>
          </p:cNvSpPr>
          <p:nvPr/>
        </p:nvSpPr>
        <p:spPr bwMode="auto">
          <a:xfrm>
            <a:off x="1092200" y="1955800"/>
            <a:ext cx="1905000" cy="292100"/>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a:latin typeface="Arial" charset="0"/>
              </a:rPr>
              <a:t>Platinum Catalyst</a:t>
            </a:r>
            <a:endParaRPr lang="en-US" sz="1800" b="1">
              <a:latin typeface="Arial" charset="0"/>
            </a:endParaRPr>
          </a:p>
        </p:txBody>
      </p:sp>
      <p:sp>
        <p:nvSpPr>
          <p:cNvPr id="38936" name="Rectangle 67" descr="Large confetti"/>
          <p:cNvSpPr>
            <a:spLocks noChangeArrowheads="1"/>
          </p:cNvSpPr>
          <p:nvPr/>
        </p:nvSpPr>
        <p:spPr bwMode="auto">
          <a:xfrm>
            <a:off x="901700" y="3733800"/>
            <a:ext cx="1828800" cy="292100"/>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a:latin typeface="Arial" charset="0"/>
              </a:rPr>
              <a:t>Ceramic Coating</a:t>
            </a:r>
            <a:endParaRPr lang="en-US" sz="1800" b="1">
              <a:latin typeface="Arial" charset="0"/>
            </a:endParaRPr>
          </a:p>
        </p:txBody>
      </p:sp>
      <p:sp>
        <p:nvSpPr>
          <p:cNvPr id="38937" name="Line 68"/>
          <p:cNvSpPr>
            <a:spLocks noChangeShapeType="1"/>
          </p:cNvSpPr>
          <p:nvPr/>
        </p:nvSpPr>
        <p:spPr bwMode="auto">
          <a:xfrm>
            <a:off x="3200400" y="2209800"/>
            <a:ext cx="292100" cy="29210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8938" name="Line 69"/>
          <p:cNvSpPr>
            <a:spLocks noChangeShapeType="1"/>
          </p:cNvSpPr>
          <p:nvPr/>
        </p:nvSpPr>
        <p:spPr bwMode="auto">
          <a:xfrm flipH="1">
            <a:off x="5549900" y="2209800"/>
            <a:ext cx="546100" cy="29210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8939" name="Line 71"/>
          <p:cNvSpPr>
            <a:spLocks noChangeShapeType="1"/>
          </p:cNvSpPr>
          <p:nvPr/>
        </p:nvSpPr>
        <p:spPr bwMode="auto">
          <a:xfrm flipH="1">
            <a:off x="2806700" y="3022600"/>
            <a:ext cx="2006600" cy="774700"/>
          </a:xfrm>
          <a:prstGeom prst="line">
            <a:avLst/>
          </a:prstGeom>
          <a:noFill/>
          <a:ln w="12700">
            <a:solidFill>
              <a:schemeClr val="tx1"/>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940" name="Line 72"/>
          <p:cNvSpPr>
            <a:spLocks noChangeShapeType="1"/>
          </p:cNvSpPr>
          <p:nvPr/>
        </p:nvSpPr>
        <p:spPr bwMode="auto">
          <a:xfrm flipH="1">
            <a:off x="2806700" y="3009900"/>
            <a:ext cx="546100" cy="787400"/>
          </a:xfrm>
          <a:prstGeom prst="line">
            <a:avLst/>
          </a:prstGeom>
          <a:noFill/>
          <a:ln w="12700">
            <a:solidFill>
              <a:schemeClr val="tx1"/>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941" name="Line 73"/>
          <p:cNvSpPr>
            <a:spLocks noChangeShapeType="1"/>
          </p:cNvSpPr>
          <p:nvPr/>
        </p:nvSpPr>
        <p:spPr bwMode="auto">
          <a:xfrm>
            <a:off x="3594100" y="3048000"/>
            <a:ext cx="0" cy="13589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38942" name="Line 74"/>
          <p:cNvSpPr>
            <a:spLocks noChangeShapeType="1"/>
          </p:cNvSpPr>
          <p:nvPr/>
        </p:nvSpPr>
        <p:spPr bwMode="auto">
          <a:xfrm>
            <a:off x="4000500" y="3035300"/>
            <a:ext cx="0" cy="13081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nchor="ctr">
            <a:spAutoFit/>
          </a:bodyPr>
          <a:lstStyle/>
          <a:p>
            <a:endParaRPr lang="en-US"/>
          </a:p>
        </p:txBody>
      </p:sp>
      <p:sp>
        <p:nvSpPr>
          <p:cNvPr id="38943" name="Line 75"/>
          <p:cNvSpPr>
            <a:spLocks noChangeShapeType="1"/>
          </p:cNvSpPr>
          <p:nvPr/>
        </p:nvSpPr>
        <p:spPr bwMode="auto">
          <a:xfrm>
            <a:off x="3594100" y="3048000"/>
            <a:ext cx="0" cy="13589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nchor="ctr">
            <a:spAutoFit/>
          </a:bodyPr>
          <a:lstStyle/>
          <a:p>
            <a:endParaRPr lang="en-US"/>
          </a:p>
        </p:txBody>
      </p:sp>
      <p:sp>
        <p:nvSpPr>
          <p:cNvPr id="38944" name="Line 77"/>
          <p:cNvSpPr>
            <a:spLocks noChangeShapeType="1"/>
          </p:cNvSpPr>
          <p:nvPr/>
        </p:nvSpPr>
        <p:spPr bwMode="auto">
          <a:xfrm>
            <a:off x="5461000" y="2997200"/>
            <a:ext cx="0" cy="13843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nchor="ctr">
            <a:spAutoFit/>
          </a:bodyPr>
          <a:lstStyle/>
          <a:p>
            <a:endParaRPr lang="en-US"/>
          </a:p>
        </p:txBody>
      </p:sp>
      <p:sp>
        <p:nvSpPr>
          <p:cNvPr id="38945" name="Line 78"/>
          <p:cNvSpPr>
            <a:spLocks noChangeShapeType="1"/>
          </p:cNvSpPr>
          <p:nvPr/>
        </p:nvSpPr>
        <p:spPr bwMode="auto">
          <a:xfrm>
            <a:off x="5054600" y="3060700"/>
            <a:ext cx="0" cy="12700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nchor="ctr">
            <a:spAutoFit/>
          </a:bodyPr>
          <a:lstStyle/>
          <a:p>
            <a:endParaRPr lang="en-US"/>
          </a:p>
        </p:txBody>
      </p:sp>
      <p:sp>
        <p:nvSpPr>
          <p:cNvPr id="38946" name="Text Box 80"/>
          <p:cNvSpPr txBox="1">
            <a:spLocks noChangeArrowheads="1"/>
          </p:cNvSpPr>
          <p:nvPr/>
        </p:nvSpPr>
        <p:spPr bwMode="auto">
          <a:xfrm>
            <a:off x="2220913" y="5111750"/>
            <a:ext cx="442436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1200" b="1"/>
              <a:t>Four Wire Catalytic Bead Combustible Gas Sensor</a:t>
            </a:r>
          </a:p>
          <a:p>
            <a:pPr algn="ctr"/>
            <a:r>
              <a:rPr lang="en-US" sz="1200" b="1"/>
              <a:t>Constant Current</a:t>
            </a:r>
            <a:endParaRPr lang="en-US" b="1"/>
          </a:p>
        </p:txBody>
      </p:sp>
      <p:sp>
        <p:nvSpPr>
          <p:cNvPr id="38947" name="Oval 85"/>
          <p:cNvSpPr>
            <a:spLocks noChangeArrowheads="1"/>
          </p:cNvSpPr>
          <p:nvPr/>
        </p:nvSpPr>
        <p:spPr bwMode="auto">
          <a:xfrm>
            <a:off x="5397500" y="4305300"/>
            <a:ext cx="127000" cy="127000"/>
          </a:xfrm>
          <a:prstGeom prst="ellipse">
            <a:avLst/>
          </a:prstGeom>
          <a:solidFill>
            <a:schemeClr val="tx1"/>
          </a:solidFill>
          <a:ln w="9525">
            <a:solidFill>
              <a:schemeClr val="bg1"/>
            </a:solidFill>
            <a:round/>
            <a:headEnd/>
            <a:tailEnd/>
          </a:ln>
        </p:spPr>
        <p:txBody>
          <a:bodyPr wrap="none" anchor="ctr">
            <a:spAutoFit/>
          </a:bodyPr>
          <a:lstStyle/>
          <a:p>
            <a:pPr>
              <a:buFontTx/>
              <a:buChar char="•"/>
            </a:pPr>
            <a:endParaRPr lang="en-US"/>
          </a:p>
        </p:txBody>
      </p:sp>
      <p:sp>
        <p:nvSpPr>
          <p:cNvPr id="38948" name="Oval 86"/>
          <p:cNvSpPr>
            <a:spLocks noChangeArrowheads="1"/>
          </p:cNvSpPr>
          <p:nvPr/>
        </p:nvSpPr>
        <p:spPr bwMode="auto">
          <a:xfrm>
            <a:off x="3517900" y="4318000"/>
            <a:ext cx="127000" cy="127000"/>
          </a:xfrm>
          <a:prstGeom prst="ellipse">
            <a:avLst/>
          </a:prstGeom>
          <a:solidFill>
            <a:schemeClr val="tx1"/>
          </a:solidFill>
          <a:ln w="9525">
            <a:solidFill>
              <a:schemeClr val="bg1"/>
            </a:solidFill>
            <a:round/>
            <a:headEnd/>
            <a:tailEnd/>
          </a:ln>
        </p:spPr>
        <p:txBody>
          <a:bodyPr wrap="none" anchor="ctr">
            <a:spAutoFit/>
          </a:bodyPr>
          <a:lstStyle/>
          <a:p>
            <a:pPr>
              <a:buFontTx/>
              <a:buChar char="•"/>
            </a:pPr>
            <a:endParaRPr lang="en-US"/>
          </a:p>
        </p:txBody>
      </p:sp>
      <p:sp>
        <p:nvSpPr>
          <p:cNvPr id="38949" name="Oval 89"/>
          <p:cNvSpPr>
            <a:spLocks noChangeArrowheads="1"/>
          </p:cNvSpPr>
          <p:nvPr/>
        </p:nvSpPr>
        <p:spPr bwMode="auto">
          <a:xfrm>
            <a:off x="3937000" y="4318000"/>
            <a:ext cx="127000" cy="127000"/>
          </a:xfrm>
          <a:prstGeom prst="ellipse">
            <a:avLst/>
          </a:prstGeom>
          <a:solidFill>
            <a:schemeClr val="tx1"/>
          </a:solidFill>
          <a:ln w="9525">
            <a:solidFill>
              <a:schemeClr val="bg1"/>
            </a:solidFill>
            <a:round/>
            <a:headEnd/>
            <a:tailEnd/>
          </a:ln>
        </p:spPr>
        <p:txBody>
          <a:bodyPr wrap="none" anchor="ctr">
            <a:spAutoFit/>
          </a:bodyPr>
          <a:lstStyle/>
          <a:p>
            <a:pPr>
              <a:buFontTx/>
              <a:buChar char="•"/>
            </a:pPr>
            <a:endParaRPr lang="en-US"/>
          </a:p>
        </p:txBody>
      </p:sp>
      <p:sp>
        <p:nvSpPr>
          <p:cNvPr id="38950" name="Oval 91"/>
          <p:cNvSpPr>
            <a:spLocks noChangeArrowheads="1"/>
          </p:cNvSpPr>
          <p:nvPr/>
        </p:nvSpPr>
        <p:spPr bwMode="auto">
          <a:xfrm>
            <a:off x="4991100" y="4318000"/>
            <a:ext cx="127000" cy="127000"/>
          </a:xfrm>
          <a:prstGeom prst="ellipse">
            <a:avLst/>
          </a:prstGeom>
          <a:solidFill>
            <a:schemeClr val="tx1"/>
          </a:solidFill>
          <a:ln w="9525">
            <a:solidFill>
              <a:schemeClr val="bg1"/>
            </a:solidFill>
            <a:round/>
            <a:headEnd/>
            <a:tailEnd/>
          </a:ln>
        </p:spPr>
        <p:txBody>
          <a:bodyPr wrap="none" anchor="ctr">
            <a:spAutoFit/>
          </a:bodyPr>
          <a:lstStyle/>
          <a:p>
            <a:pPr>
              <a:buFontTx/>
              <a:buChar char="•"/>
            </a:pPr>
            <a:endParaRPr lang="en-US"/>
          </a:p>
        </p:txBody>
      </p:sp>
      <p:sp>
        <p:nvSpPr>
          <p:cNvPr id="38951" name="Line 93"/>
          <p:cNvSpPr>
            <a:spLocks noChangeShapeType="1"/>
          </p:cNvSpPr>
          <p:nvPr/>
        </p:nvSpPr>
        <p:spPr bwMode="auto">
          <a:xfrm flipH="1" flipV="1">
            <a:off x="5472113" y="2859088"/>
            <a:ext cx="1131887" cy="46513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sp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p:cNvSpPr>
          <p:nvPr>
            <p:ph type="title"/>
          </p:nvPr>
        </p:nvSpPr>
        <p:spPr/>
        <p:txBody>
          <a:bodyPr/>
          <a:lstStyle/>
          <a:p>
            <a:pPr eaLnBrk="1" hangingPunct="1"/>
            <a:r>
              <a:rPr lang="en-US" dirty="0">
                <a:latin typeface="Arial" charset="0"/>
                <a:cs typeface="Arial" charset="0"/>
              </a:rPr>
              <a:t>Catalytic Oxidation</a:t>
            </a:r>
          </a:p>
        </p:txBody>
      </p:sp>
      <p:sp>
        <p:nvSpPr>
          <p:cNvPr id="40962" name="Slide Number Placeholder 4"/>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1F7561F9-5BB7-5342-89E0-8F97AC5AAA87}" type="slidenum">
              <a:rPr lang="en-US" sz="1000">
                <a:solidFill>
                  <a:srgbClr val="898989"/>
                </a:solidFill>
                <a:latin typeface="Century Gothic" charset="0"/>
              </a:rPr>
              <a:pPr/>
              <a:t>16</a:t>
            </a:fld>
            <a:endParaRPr lang="en-US" sz="1000">
              <a:solidFill>
                <a:srgbClr val="898989"/>
              </a:solidFill>
              <a:latin typeface="Century Gothic" charset="0"/>
            </a:endParaRPr>
          </a:p>
        </p:txBody>
      </p:sp>
      <p:sp>
        <p:nvSpPr>
          <p:cNvPr id="40963" name="Oval 3" descr="Large confetti"/>
          <p:cNvSpPr>
            <a:spLocks noChangeArrowheads="1"/>
          </p:cNvSpPr>
          <p:nvPr/>
        </p:nvSpPr>
        <p:spPr bwMode="auto">
          <a:xfrm>
            <a:off x="38227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4" name="Oval 4" descr="Large confetti"/>
          <p:cNvSpPr>
            <a:spLocks noChangeArrowheads="1"/>
          </p:cNvSpPr>
          <p:nvPr/>
        </p:nvSpPr>
        <p:spPr bwMode="auto">
          <a:xfrm>
            <a:off x="38989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5" name="Oval 5" descr="Large confetti"/>
          <p:cNvSpPr>
            <a:spLocks noChangeArrowheads="1"/>
          </p:cNvSpPr>
          <p:nvPr/>
        </p:nvSpPr>
        <p:spPr bwMode="auto">
          <a:xfrm>
            <a:off x="39751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6" name="Oval 6" descr="Large confetti"/>
          <p:cNvSpPr>
            <a:spLocks noChangeArrowheads="1"/>
          </p:cNvSpPr>
          <p:nvPr/>
        </p:nvSpPr>
        <p:spPr bwMode="auto">
          <a:xfrm>
            <a:off x="40513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7" name="Oval 7" descr="Large confetti"/>
          <p:cNvSpPr>
            <a:spLocks noChangeArrowheads="1"/>
          </p:cNvSpPr>
          <p:nvPr/>
        </p:nvSpPr>
        <p:spPr bwMode="auto">
          <a:xfrm>
            <a:off x="40513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8" name="Oval 8" descr="Large confetti"/>
          <p:cNvSpPr>
            <a:spLocks noChangeArrowheads="1"/>
          </p:cNvSpPr>
          <p:nvPr/>
        </p:nvSpPr>
        <p:spPr bwMode="auto">
          <a:xfrm>
            <a:off x="41275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9" name="Oval 9" descr="Large confetti"/>
          <p:cNvSpPr>
            <a:spLocks noChangeArrowheads="1"/>
          </p:cNvSpPr>
          <p:nvPr/>
        </p:nvSpPr>
        <p:spPr bwMode="auto">
          <a:xfrm>
            <a:off x="41275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0" name="Oval 10" descr="Large confetti"/>
          <p:cNvSpPr>
            <a:spLocks noChangeArrowheads="1"/>
          </p:cNvSpPr>
          <p:nvPr/>
        </p:nvSpPr>
        <p:spPr bwMode="auto">
          <a:xfrm>
            <a:off x="52705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1" name="Oval 11" descr="Large confetti"/>
          <p:cNvSpPr>
            <a:spLocks noChangeArrowheads="1"/>
          </p:cNvSpPr>
          <p:nvPr/>
        </p:nvSpPr>
        <p:spPr bwMode="auto">
          <a:xfrm>
            <a:off x="53467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2" name="Oval 12" descr="Large confetti"/>
          <p:cNvSpPr>
            <a:spLocks noChangeArrowheads="1"/>
          </p:cNvSpPr>
          <p:nvPr/>
        </p:nvSpPr>
        <p:spPr bwMode="auto">
          <a:xfrm>
            <a:off x="54229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3" name="Oval 13" descr="Large confetti"/>
          <p:cNvSpPr>
            <a:spLocks noChangeArrowheads="1"/>
          </p:cNvSpPr>
          <p:nvPr/>
        </p:nvSpPr>
        <p:spPr bwMode="auto">
          <a:xfrm>
            <a:off x="54991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4" name="Oval 14" descr="Large confetti"/>
          <p:cNvSpPr>
            <a:spLocks noChangeArrowheads="1"/>
          </p:cNvSpPr>
          <p:nvPr/>
        </p:nvSpPr>
        <p:spPr bwMode="auto">
          <a:xfrm>
            <a:off x="54991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5" name="Oval 15" descr="Large confetti"/>
          <p:cNvSpPr>
            <a:spLocks noChangeArrowheads="1"/>
          </p:cNvSpPr>
          <p:nvPr/>
        </p:nvSpPr>
        <p:spPr bwMode="auto">
          <a:xfrm>
            <a:off x="55753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6" name="Oval 16" descr="Large confetti"/>
          <p:cNvSpPr>
            <a:spLocks noChangeArrowheads="1"/>
          </p:cNvSpPr>
          <p:nvPr/>
        </p:nvSpPr>
        <p:spPr bwMode="auto">
          <a:xfrm>
            <a:off x="5575300" y="3286125"/>
            <a:ext cx="139700" cy="520700"/>
          </a:xfrm>
          <a:prstGeom prst="ellipse">
            <a:avLst/>
          </a:prstGeom>
          <a:noFill/>
          <a:ln w="12700">
            <a:solidFill>
              <a:schemeClr val="tx1"/>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7" name="Line 18"/>
          <p:cNvSpPr>
            <a:spLocks noChangeShapeType="1"/>
          </p:cNvSpPr>
          <p:nvPr/>
        </p:nvSpPr>
        <p:spPr bwMode="auto">
          <a:xfrm>
            <a:off x="4273550" y="3667125"/>
            <a:ext cx="0" cy="13208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978" name="Line 19"/>
          <p:cNvSpPr>
            <a:spLocks noChangeShapeType="1"/>
          </p:cNvSpPr>
          <p:nvPr/>
        </p:nvSpPr>
        <p:spPr bwMode="auto">
          <a:xfrm>
            <a:off x="5264150" y="3667125"/>
            <a:ext cx="4763" cy="13335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979" name="Oval 23" descr="Large confetti"/>
          <p:cNvSpPr>
            <a:spLocks noChangeArrowheads="1"/>
          </p:cNvSpPr>
          <p:nvPr/>
        </p:nvSpPr>
        <p:spPr bwMode="auto">
          <a:xfrm>
            <a:off x="3600450" y="3140075"/>
            <a:ext cx="889000" cy="812800"/>
          </a:xfrm>
          <a:prstGeom prst="ellipse">
            <a:avLst/>
          </a:prstGeom>
          <a:noFill/>
          <a:ln w="38100">
            <a:solidFill>
              <a:srgbClr val="F63F1B"/>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80" name="Oval 24" descr="Large confetti"/>
          <p:cNvSpPr>
            <a:spLocks noChangeArrowheads="1"/>
          </p:cNvSpPr>
          <p:nvPr/>
        </p:nvSpPr>
        <p:spPr bwMode="auto">
          <a:xfrm>
            <a:off x="5048250" y="3140075"/>
            <a:ext cx="889000" cy="812800"/>
          </a:xfrm>
          <a:prstGeom prst="ellipse">
            <a:avLst/>
          </a:prstGeom>
          <a:noFill/>
          <a:ln w="38100">
            <a:solidFill>
              <a:srgbClr val="000099"/>
            </a:solidFill>
            <a:round/>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81" name="Rectangle 27" descr="Large confetti"/>
          <p:cNvSpPr>
            <a:spLocks noChangeArrowheads="1"/>
          </p:cNvSpPr>
          <p:nvPr/>
        </p:nvSpPr>
        <p:spPr bwMode="auto">
          <a:xfrm>
            <a:off x="3632200" y="5114925"/>
            <a:ext cx="927100" cy="292100"/>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Active</a:t>
            </a:r>
            <a:r>
              <a:rPr lang="en-US" sz="1800" b="1">
                <a:latin typeface="Times New Roman" charset="0"/>
              </a:rPr>
              <a:t>  </a:t>
            </a:r>
          </a:p>
        </p:txBody>
      </p:sp>
      <p:sp>
        <p:nvSpPr>
          <p:cNvPr id="40982" name="Rectangle 28" descr="Large confetti"/>
          <p:cNvSpPr>
            <a:spLocks noChangeArrowheads="1"/>
          </p:cNvSpPr>
          <p:nvPr/>
        </p:nvSpPr>
        <p:spPr bwMode="auto">
          <a:xfrm>
            <a:off x="4953000" y="5114925"/>
            <a:ext cx="1231900" cy="292100"/>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Reference</a:t>
            </a:r>
            <a:endParaRPr lang="en-US" sz="1800" b="1">
              <a:latin typeface="Times New Roman" charset="0"/>
            </a:endParaRPr>
          </a:p>
        </p:txBody>
      </p:sp>
      <p:sp>
        <p:nvSpPr>
          <p:cNvPr id="1541149" name="AutoShape 29" descr="Large confetti"/>
          <p:cNvSpPr>
            <a:spLocks noChangeArrowheads="1"/>
          </p:cNvSpPr>
          <p:nvPr/>
        </p:nvSpPr>
        <p:spPr bwMode="auto">
          <a:xfrm>
            <a:off x="3232150" y="2771775"/>
            <a:ext cx="1625600" cy="1549400"/>
          </a:xfrm>
          <a:prstGeom prst="star16">
            <a:avLst>
              <a:gd name="adj" fmla="val 37500"/>
            </a:avLst>
          </a:prstGeom>
          <a:noFill/>
          <a:ln w="50800">
            <a:solidFill>
              <a:srgbClr val="F4120C"/>
            </a:solidFill>
            <a:miter lim="800000"/>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84" name="Oval 30"/>
          <p:cNvSpPr>
            <a:spLocks noChangeArrowheads="1"/>
          </p:cNvSpPr>
          <p:nvPr/>
        </p:nvSpPr>
        <p:spPr bwMode="auto">
          <a:xfrm>
            <a:off x="3365500" y="22955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85" name="Oval 31"/>
          <p:cNvSpPr>
            <a:spLocks noChangeArrowheads="1"/>
          </p:cNvSpPr>
          <p:nvPr/>
        </p:nvSpPr>
        <p:spPr bwMode="auto">
          <a:xfrm>
            <a:off x="2908300" y="26765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0986" name="Oval 32"/>
          <p:cNvSpPr>
            <a:spLocks noChangeArrowheads="1"/>
          </p:cNvSpPr>
          <p:nvPr/>
        </p:nvSpPr>
        <p:spPr bwMode="auto">
          <a:xfrm>
            <a:off x="2755900" y="22193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0987" name="Oval 33"/>
          <p:cNvSpPr>
            <a:spLocks noChangeArrowheads="1"/>
          </p:cNvSpPr>
          <p:nvPr/>
        </p:nvSpPr>
        <p:spPr bwMode="auto">
          <a:xfrm>
            <a:off x="4356100" y="25241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88" name="Oval 34"/>
          <p:cNvSpPr>
            <a:spLocks noChangeArrowheads="1"/>
          </p:cNvSpPr>
          <p:nvPr/>
        </p:nvSpPr>
        <p:spPr bwMode="auto">
          <a:xfrm>
            <a:off x="5041900" y="26003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89" name="Oval 35"/>
          <p:cNvSpPr>
            <a:spLocks noChangeArrowheads="1"/>
          </p:cNvSpPr>
          <p:nvPr/>
        </p:nvSpPr>
        <p:spPr bwMode="auto">
          <a:xfrm>
            <a:off x="5651500" y="26765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0" name="Oval 36"/>
          <p:cNvSpPr>
            <a:spLocks noChangeArrowheads="1"/>
          </p:cNvSpPr>
          <p:nvPr/>
        </p:nvSpPr>
        <p:spPr bwMode="auto">
          <a:xfrm>
            <a:off x="3060700" y="31337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1" name="Oval 37"/>
          <p:cNvSpPr>
            <a:spLocks noChangeArrowheads="1"/>
          </p:cNvSpPr>
          <p:nvPr/>
        </p:nvSpPr>
        <p:spPr bwMode="auto">
          <a:xfrm>
            <a:off x="4279900" y="29051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92" name="Oval 38"/>
          <p:cNvSpPr>
            <a:spLocks noChangeArrowheads="1"/>
          </p:cNvSpPr>
          <p:nvPr/>
        </p:nvSpPr>
        <p:spPr bwMode="auto">
          <a:xfrm>
            <a:off x="6108700" y="34385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3" name="Oval 39"/>
          <p:cNvSpPr>
            <a:spLocks noChangeArrowheads="1"/>
          </p:cNvSpPr>
          <p:nvPr/>
        </p:nvSpPr>
        <p:spPr bwMode="auto">
          <a:xfrm>
            <a:off x="3136900" y="43529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4" name="Oval 40"/>
          <p:cNvSpPr>
            <a:spLocks noChangeArrowheads="1"/>
          </p:cNvSpPr>
          <p:nvPr/>
        </p:nvSpPr>
        <p:spPr bwMode="auto">
          <a:xfrm>
            <a:off x="6337300" y="29051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0995" name="Oval 41"/>
          <p:cNvSpPr>
            <a:spLocks noChangeArrowheads="1"/>
          </p:cNvSpPr>
          <p:nvPr/>
        </p:nvSpPr>
        <p:spPr bwMode="auto">
          <a:xfrm>
            <a:off x="5041900" y="33623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96" name="Oval 42"/>
          <p:cNvSpPr>
            <a:spLocks noChangeArrowheads="1"/>
          </p:cNvSpPr>
          <p:nvPr/>
        </p:nvSpPr>
        <p:spPr bwMode="auto">
          <a:xfrm>
            <a:off x="4051300" y="20669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7" name="Oval 43"/>
          <p:cNvSpPr>
            <a:spLocks noChangeArrowheads="1"/>
          </p:cNvSpPr>
          <p:nvPr/>
        </p:nvSpPr>
        <p:spPr bwMode="auto">
          <a:xfrm>
            <a:off x="4965700" y="19907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98" name="Oval 44"/>
          <p:cNvSpPr>
            <a:spLocks noChangeArrowheads="1"/>
          </p:cNvSpPr>
          <p:nvPr/>
        </p:nvSpPr>
        <p:spPr bwMode="auto">
          <a:xfrm>
            <a:off x="6108700" y="22193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99" name="Oval 45"/>
          <p:cNvSpPr>
            <a:spLocks noChangeArrowheads="1"/>
          </p:cNvSpPr>
          <p:nvPr/>
        </p:nvSpPr>
        <p:spPr bwMode="auto">
          <a:xfrm>
            <a:off x="4889500" y="29051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1000" name="Oval 46"/>
          <p:cNvSpPr>
            <a:spLocks noChangeArrowheads="1"/>
          </p:cNvSpPr>
          <p:nvPr/>
        </p:nvSpPr>
        <p:spPr bwMode="auto">
          <a:xfrm>
            <a:off x="3822700" y="2524125"/>
            <a:ext cx="139700" cy="139700"/>
          </a:xfrm>
          <a:prstGeom prst="ellipse">
            <a:avLst/>
          </a:prstGeom>
          <a:solidFill>
            <a:schemeClr val="hlink"/>
          </a:solidFill>
          <a:ln w="12700">
            <a:solidFill>
              <a:schemeClr val="tx1"/>
            </a:solidFill>
            <a:round/>
            <a:headEnd/>
            <a:tailEnd/>
          </a:ln>
        </p:spPr>
        <p:txBody>
          <a:bodyPr wrap="none" anchor="ctr"/>
          <a:lstStyle/>
          <a:p>
            <a:pPr>
              <a:buFontTx/>
              <a:buChar char="•"/>
            </a:pPr>
            <a:endParaRPr lang="en-US"/>
          </a:p>
        </p:txBody>
      </p:sp>
      <p:sp>
        <p:nvSpPr>
          <p:cNvPr id="41001" name="Oval 47"/>
          <p:cNvSpPr>
            <a:spLocks noChangeArrowheads="1"/>
          </p:cNvSpPr>
          <p:nvPr/>
        </p:nvSpPr>
        <p:spPr bwMode="auto">
          <a:xfrm>
            <a:off x="3365500" y="2676525"/>
            <a:ext cx="139700" cy="139700"/>
          </a:xfrm>
          <a:prstGeom prst="ellipse">
            <a:avLst/>
          </a:prstGeom>
          <a:solidFill>
            <a:schemeClr val="hlink"/>
          </a:solidFill>
          <a:ln w="12700">
            <a:solidFill>
              <a:schemeClr val="tx1"/>
            </a:solidFill>
            <a:round/>
            <a:headEnd/>
            <a:tailEnd/>
          </a:ln>
        </p:spPr>
        <p:txBody>
          <a:bodyPr wrap="none" anchor="ctr"/>
          <a:lstStyle/>
          <a:p>
            <a:pPr>
              <a:buFontTx/>
              <a:buChar char="•"/>
            </a:pPr>
            <a:endParaRPr lang="en-US"/>
          </a:p>
        </p:txBody>
      </p:sp>
      <p:sp>
        <p:nvSpPr>
          <p:cNvPr id="41002" name="Oval 48"/>
          <p:cNvSpPr>
            <a:spLocks noChangeArrowheads="1"/>
          </p:cNvSpPr>
          <p:nvPr/>
        </p:nvSpPr>
        <p:spPr bwMode="auto">
          <a:xfrm>
            <a:off x="4737100" y="22955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1003" name="Oval 49"/>
          <p:cNvSpPr>
            <a:spLocks noChangeArrowheads="1"/>
          </p:cNvSpPr>
          <p:nvPr/>
        </p:nvSpPr>
        <p:spPr bwMode="auto">
          <a:xfrm>
            <a:off x="4965700" y="31337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1004" name="Oval 50"/>
          <p:cNvSpPr>
            <a:spLocks noChangeArrowheads="1"/>
          </p:cNvSpPr>
          <p:nvPr/>
        </p:nvSpPr>
        <p:spPr bwMode="auto">
          <a:xfrm>
            <a:off x="5422900" y="23717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1005" name="Oval 51"/>
          <p:cNvSpPr>
            <a:spLocks noChangeArrowheads="1"/>
          </p:cNvSpPr>
          <p:nvPr/>
        </p:nvSpPr>
        <p:spPr bwMode="auto">
          <a:xfrm>
            <a:off x="3898900" y="43529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1006" name="Oval 52"/>
          <p:cNvSpPr>
            <a:spLocks noChangeArrowheads="1"/>
          </p:cNvSpPr>
          <p:nvPr/>
        </p:nvSpPr>
        <p:spPr bwMode="auto">
          <a:xfrm>
            <a:off x="3060700" y="37433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1007" name="Oval 53"/>
          <p:cNvSpPr>
            <a:spLocks noChangeArrowheads="1"/>
          </p:cNvSpPr>
          <p:nvPr/>
        </p:nvSpPr>
        <p:spPr bwMode="auto">
          <a:xfrm>
            <a:off x="2527300" y="29813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1008" name="Line 54"/>
          <p:cNvSpPr>
            <a:spLocks noChangeShapeType="1"/>
          </p:cNvSpPr>
          <p:nvPr/>
        </p:nvSpPr>
        <p:spPr bwMode="auto">
          <a:xfrm>
            <a:off x="3822700" y="3644900"/>
            <a:ext cx="0" cy="13589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nchor="ctr">
            <a:spAutoFit/>
          </a:bodyPr>
          <a:lstStyle/>
          <a:p>
            <a:endParaRPr lang="en-US"/>
          </a:p>
        </p:txBody>
      </p:sp>
      <p:sp>
        <p:nvSpPr>
          <p:cNvPr id="41009" name="Line 55"/>
          <p:cNvSpPr>
            <a:spLocks noChangeShapeType="1"/>
          </p:cNvSpPr>
          <p:nvPr/>
        </p:nvSpPr>
        <p:spPr bwMode="auto">
          <a:xfrm>
            <a:off x="5715000" y="3657600"/>
            <a:ext cx="0" cy="13462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nchor="ctr">
            <a:sp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541149"/>
                                        </p:tgtEl>
                                        <p:attrNameLst>
                                          <p:attrName>style.visibility</p:attrName>
                                        </p:attrNameLst>
                                      </p:cBhvr>
                                      <p:to>
                                        <p:strVal val="visible"/>
                                      </p:to>
                                    </p:set>
                                    <p:animEffect transition="in" filter="box(out)">
                                      <p:cBhvr>
                                        <p:cTn id="7" dur="500"/>
                                        <p:tgtEl>
                                          <p:spTgt spid="1541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114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3B539-3D79-403F-AD76-E0439742915E}"/>
              </a:ext>
            </a:extLst>
          </p:cNvPr>
          <p:cNvSpPr>
            <a:spLocks noGrp="1"/>
          </p:cNvSpPr>
          <p:nvPr>
            <p:ph type="title"/>
          </p:nvPr>
        </p:nvSpPr>
        <p:spPr/>
        <p:txBody>
          <a:bodyPr/>
          <a:lstStyle/>
          <a:p>
            <a:r>
              <a:rPr lang="en-US" dirty="0"/>
              <a:t>Understanding LEL	</a:t>
            </a:r>
          </a:p>
        </p:txBody>
      </p:sp>
      <p:graphicFrame>
        <p:nvGraphicFramePr>
          <p:cNvPr id="6" name="Content Placeholder 5">
            <a:extLst>
              <a:ext uri="{FF2B5EF4-FFF2-40B4-BE49-F238E27FC236}">
                <a16:creationId xmlns:a16="http://schemas.microsoft.com/office/drawing/2014/main" id="{2DCDA8C4-87D5-47C5-9F9A-3E4B0FF2FA35}"/>
              </a:ext>
            </a:extLst>
          </p:cNvPr>
          <p:cNvGraphicFramePr>
            <a:graphicFrameLocks noGrp="1"/>
          </p:cNvGraphicFramePr>
          <p:nvPr>
            <p:ph idx="1"/>
            <p:extLst>
              <p:ext uri="{D42A27DB-BD31-4B8C-83A1-F6EECF244321}">
                <p14:modId xmlns:p14="http://schemas.microsoft.com/office/powerpoint/2010/main" val="199858020"/>
              </p:ext>
            </p:extLst>
          </p:nvPr>
        </p:nvGraphicFramePr>
        <p:xfrm>
          <a:off x="1597527" y="1581414"/>
          <a:ext cx="6349999" cy="4124442"/>
        </p:xfrm>
        <a:graphic>
          <a:graphicData uri="http://schemas.openxmlformats.org/drawingml/2006/table">
            <a:tbl>
              <a:tblPr/>
              <a:tblGrid>
                <a:gridCol w="914905">
                  <a:extLst>
                    <a:ext uri="{9D8B030D-6E8A-4147-A177-3AD203B41FA5}">
                      <a16:colId xmlns:a16="http://schemas.microsoft.com/office/drawing/2014/main" val="2183754937"/>
                    </a:ext>
                  </a:extLst>
                </a:gridCol>
                <a:gridCol w="720053">
                  <a:extLst>
                    <a:ext uri="{9D8B030D-6E8A-4147-A177-3AD203B41FA5}">
                      <a16:colId xmlns:a16="http://schemas.microsoft.com/office/drawing/2014/main" val="3230387647"/>
                    </a:ext>
                  </a:extLst>
                </a:gridCol>
                <a:gridCol w="407322">
                  <a:extLst>
                    <a:ext uri="{9D8B030D-6E8A-4147-A177-3AD203B41FA5}">
                      <a16:colId xmlns:a16="http://schemas.microsoft.com/office/drawing/2014/main" val="457679289"/>
                    </a:ext>
                  </a:extLst>
                </a:gridCol>
                <a:gridCol w="579173">
                  <a:extLst>
                    <a:ext uri="{9D8B030D-6E8A-4147-A177-3AD203B41FA5}">
                      <a16:colId xmlns:a16="http://schemas.microsoft.com/office/drawing/2014/main" val="1162767240"/>
                    </a:ext>
                  </a:extLst>
                </a:gridCol>
                <a:gridCol w="592332">
                  <a:extLst>
                    <a:ext uri="{9D8B030D-6E8A-4147-A177-3AD203B41FA5}">
                      <a16:colId xmlns:a16="http://schemas.microsoft.com/office/drawing/2014/main" val="3437067159"/>
                    </a:ext>
                  </a:extLst>
                </a:gridCol>
                <a:gridCol w="207454">
                  <a:extLst>
                    <a:ext uri="{9D8B030D-6E8A-4147-A177-3AD203B41FA5}">
                      <a16:colId xmlns:a16="http://schemas.microsoft.com/office/drawing/2014/main" val="4007341730"/>
                    </a:ext>
                  </a:extLst>
                </a:gridCol>
                <a:gridCol w="585753">
                  <a:extLst>
                    <a:ext uri="{9D8B030D-6E8A-4147-A177-3AD203B41FA5}">
                      <a16:colId xmlns:a16="http://schemas.microsoft.com/office/drawing/2014/main" val="3322877023"/>
                    </a:ext>
                  </a:extLst>
                </a:gridCol>
                <a:gridCol w="652349">
                  <a:extLst>
                    <a:ext uri="{9D8B030D-6E8A-4147-A177-3AD203B41FA5}">
                      <a16:colId xmlns:a16="http://schemas.microsoft.com/office/drawing/2014/main" val="59483213"/>
                    </a:ext>
                  </a:extLst>
                </a:gridCol>
                <a:gridCol w="256227">
                  <a:extLst>
                    <a:ext uri="{9D8B030D-6E8A-4147-A177-3AD203B41FA5}">
                      <a16:colId xmlns:a16="http://schemas.microsoft.com/office/drawing/2014/main" val="2326313187"/>
                    </a:ext>
                  </a:extLst>
                </a:gridCol>
                <a:gridCol w="848678">
                  <a:extLst>
                    <a:ext uri="{9D8B030D-6E8A-4147-A177-3AD203B41FA5}">
                      <a16:colId xmlns:a16="http://schemas.microsoft.com/office/drawing/2014/main" val="350814106"/>
                    </a:ext>
                  </a:extLst>
                </a:gridCol>
                <a:gridCol w="585753">
                  <a:extLst>
                    <a:ext uri="{9D8B030D-6E8A-4147-A177-3AD203B41FA5}">
                      <a16:colId xmlns:a16="http://schemas.microsoft.com/office/drawing/2014/main" val="3303626340"/>
                    </a:ext>
                  </a:extLst>
                </a:gridCol>
              </a:tblGrid>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8">
                  <a:txBody>
                    <a:bodyPr/>
                    <a:lstStyle/>
                    <a:p>
                      <a:pPr algn="ctr" fontAlgn="b"/>
                      <a:r>
                        <a:rPr lang="en-US" sz="1100" b="0" i="0" u="none" strike="noStrike" dirty="0">
                          <a:solidFill>
                            <a:srgbClr val="000000"/>
                          </a:solidFill>
                          <a:effectLst/>
                          <a:latin typeface="Calibri" panose="020F0502020204030204" pitchFamily="34" charset="0"/>
                        </a:rPr>
                        <a:t>Meter Readings</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hMerge="1">
                  <a:txBody>
                    <a:bodyPr/>
                    <a:lstStyle/>
                    <a:p>
                      <a:pPr algn="l" fontAlgn="b"/>
                      <a:r>
                        <a:rPr lang="en-US" sz="1100" b="0" i="0" u="none" strike="noStrike" dirty="0">
                          <a:solidFill>
                            <a:srgbClr val="000000"/>
                          </a:solidFill>
                          <a:effectLst/>
                          <a:latin typeface="Calibri" panose="020F0502020204030204" pitchFamily="34" charset="0"/>
                        </a:rPr>
                        <a:t>Meter Reading</a:t>
                      </a:r>
                    </a:p>
                  </a:txBody>
                  <a:tcPr marL="6350" marR="6350" marT="6350" marB="0" anchor="b">
                    <a:lnL>
                      <a:noFill/>
                    </a:lnL>
                    <a:lnR>
                      <a:noFill/>
                    </a:lnR>
                    <a:lnT>
                      <a:noFill/>
                    </a:lnT>
                    <a:lnB>
                      <a:noFill/>
                    </a:lnB>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hMerge="1">
                  <a:txBody>
                    <a:bodyPr/>
                    <a:lstStyle/>
                    <a:p>
                      <a:endParaRPr lang="en-US"/>
                    </a:p>
                  </a:txBody>
                  <a:tcPr/>
                </a:tc>
                <a:tc hMerge="1">
                  <a:txBody>
                    <a:bodyPr/>
                    <a:lstStyle/>
                    <a:p>
                      <a:pPr algn="l" fontAlgn="b"/>
                      <a:r>
                        <a:rPr lang="en-US" sz="1100" b="0" i="0" u="none" strike="noStrike" dirty="0">
                          <a:solidFill>
                            <a:srgbClr val="000000"/>
                          </a:solidFill>
                          <a:effectLst/>
                          <a:latin typeface="Calibri" panose="020F0502020204030204" pitchFamily="34" charset="0"/>
                        </a:rPr>
                        <a:t>Meter Reading</a:t>
                      </a:r>
                    </a:p>
                  </a:txBody>
                  <a:tcPr marL="6350" marR="6350" marT="6350" marB="0" anchor="b">
                    <a:lnL>
                      <a:noFill/>
                    </a:lnL>
                    <a:lnR>
                      <a:noFill/>
                    </a:lnR>
                    <a:lnT>
                      <a:noFill/>
                    </a:lnT>
                    <a:lnB>
                      <a:noFill/>
                    </a:lnB>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2697531405"/>
                  </a:ext>
                </a:extLst>
              </a:tr>
              <a:tr h="184150">
                <a:tc gridSpan="2">
                  <a:txBody>
                    <a:bodyPr/>
                    <a:lstStyle/>
                    <a:p>
                      <a:pPr algn="ctr" fontAlgn="b"/>
                      <a:r>
                        <a:rPr lang="en-US" sz="1100" b="0" i="0" u="none" strike="noStrike" dirty="0">
                          <a:solidFill>
                            <a:srgbClr val="000000"/>
                          </a:solidFill>
                          <a:effectLst/>
                          <a:latin typeface="Calibri" panose="020F0502020204030204" pitchFamily="34" charset="0"/>
                        </a:rPr>
                        <a:t>100% LEL Concentrations</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en-US" sz="1100" b="0" i="0" u="none" strike="noStrike" dirty="0">
                          <a:solidFill>
                            <a:srgbClr val="000000"/>
                          </a:solidFill>
                          <a:effectLst/>
                          <a:latin typeface="Calibri" panose="020F0502020204030204" pitchFamily="34" charset="0"/>
                        </a:rPr>
                        <a:t>Methane</a:t>
                      </a: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tcPr>
                </a:tc>
                <a:tc gridSpan="2">
                  <a:txBody>
                    <a:bodyPr/>
                    <a:lstStyle/>
                    <a:p>
                      <a:pPr algn="ctr" fontAlgn="b"/>
                      <a:r>
                        <a:rPr lang="en-US" sz="1100" b="0" i="0" u="none" strike="noStrike" dirty="0">
                          <a:solidFill>
                            <a:srgbClr val="000000"/>
                          </a:solidFill>
                          <a:effectLst/>
                          <a:latin typeface="Calibri" panose="020F0502020204030204" pitchFamily="34" charset="0"/>
                        </a:rPr>
                        <a:t>Propane</a:t>
                      </a: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tcPr>
                </a:tc>
                <a:tc gridSpan="2">
                  <a:txBody>
                    <a:bodyPr/>
                    <a:lstStyle/>
                    <a:p>
                      <a:pPr algn="ctr" fontAlgn="b"/>
                      <a:r>
                        <a:rPr lang="en-US" sz="1100" b="0" i="0" u="none" strike="noStrike" dirty="0">
                          <a:solidFill>
                            <a:srgbClr val="000000"/>
                          </a:solidFill>
                          <a:effectLst/>
                          <a:latin typeface="Calibri" panose="020F0502020204030204" pitchFamily="34" charset="0"/>
                        </a:rPr>
                        <a:t>Hydrogen</a:t>
                      </a: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479237895"/>
                  </a:ext>
                </a:extLst>
              </a:tr>
              <a:tr h="200618">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panose="020F0502020204030204" pitchFamily="34" charset="0"/>
                        </a:rPr>
                        <a:t>% Volume</a:t>
                      </a:r>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solidFill>
                      <a:schemeClr val="accent6">
                        <a:lumMod val="40000"/>
                        <a:lumOff val="6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solidFill>
                      <a:schemeClr val="accent6">
                        <a:lumMod val="40000"/>
                        <a:lumOff val="60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solidFill>
                      <a:schemeClr val="tx2">
                        <a:lumMod val="20000"/>
                        <a:lumOff val="80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solidFill>
                      <a:schemeClr val="tx2">
                        <a:lumMod val="20000"/>
                        <a:lumOff val="80000"/>
                      </a:schemeClr>
                    </a:solidFill>
                  </a:tcPr>
                </a:tc>
                <a:extLst>
                  <a:ext uri="{0D108BD9-81ED-4DB2-BD59-A6C34878D82A}">
                    <a16:rowId xmlns:a16="http://schemas.microsoft.com/office/drawing/2014/main" val="1712559077"/>
                  </a:ext>
                </a:extLst>
              </a:tr>
              <a:tr h="184150">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1737565404"/>
                  </a:ext>
                </a:extLst>
              </a:tr>
              <a:tr h="184150">
                <a:tc>
                  <a:txBody>
                    <a:bodyPr/>
                    <a:lstStyle/>
                    <a:p>
                      <a:pPr algn="l" fontAlgn="b"/>
                      <a:r>
                        <a:rPr lang="en-US" sz="1100" b="0" i="0" u="none" strike="noStrike" dirty="0">
                          <a:solidFill>
                            <a:srgbClr val="000000"/>
                          </a:solidFill>
                          <a:effectLst/>
                          <a:latin typeface="Calibri" panose="020F0502020204030204" pitchFamily="34" charset="0"/>
                        </a:rPr>
                        <a:t> </a:t>
                      </a: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323743617"/>
                  </a:ext>
                </a:extLst>
              </a:tr>
              <a:tr h="240824">
                <a:tc>
                  <a:txBody>
                    <a:bodyPr/>
                    <a:lstStyle/>
                    <a:p>
                      <a:pPr algn="l" fontAlgn="b"/>
                      <a:r>
                        <a:rPr lang="en-US" sz="1100" b="0" i="0" u="none" strike="noStrike" dirty="0">
                          <a:solidFill>
                            <a:srgbClr val="FF0000"/>
                          </a:solidFill>
                          <a:effectLst/>
                          <a:latin typeface="Calibri" panose="020F0502020204030204" pitchFamily="34" charset="0"/>
                        </a:rPr>
                        <a:t>LEL Propane</a:t>
                      </a:r>
                    </a:p>
                  </a:txBody>
                  <a:tcPr marL="6350" marR="6350" marT="6350" marB="0" anchor="b">
                    <a:lnL>
                      <a:noFill/>
                    </a:lnL>
                    <a:lnR>
                      <a:noFill/>
                    </a:lnR>
                    <a:lnT>
                      <a:noFill/>
                    </a:lnT>
                    <a:lnB>
                      <a:noFill/>
                    </a:lnB>
                  </a:tcPr>
                </a:tc>
                <a:tc>
                  <a:txBody>
                    <a:bodyPr/>
                    <a:lstStyle/>
                    <a:p>
                      <a:pPr algn="ctr" fontAlgn="b"/>
                      <a:r>
                        <a:rPr lang="en-US" sz="1100" b="0" i="0" u="none" strike="noStrike" dirty="0">
                          <a:solidFill>
                            <a:srgbClr val="FF0000"/>
                          </a:solidFill>
                          <a:effectLst/>
                          <a:latin typeface="Calibri" panose="020F0502020204030204" pitchFamily="34" charset="0"/>
                        </a:rPr>
                        <a:t>2.1</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993635741"/>
                  </a:ext>
                </a:extLst>
              </a:tr>
              <a:tr h="184150">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3</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10</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10</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10</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104835108"/>
                  </a:ext>
                </a:extLst>
              </a:tr>
              <a:tr h="184150">
                <a:tc>
                  <a:txBody>
                    <a:bodyPr/>
                    <a:lstStyle/>
                    <a:p>
                      <a:pPr algn="l" fontAlgn="b"/>
                      <a:r>
                        <a:rPr lang="en-US" sz="1100" b="0" i="0" u="none" strike="noStrike" dirty="0">
                          <a:solidFill>
                            <a:srgbClr val="4472C4"/>
                          </a:solidFill>
                          <a:effectLst/>
                          <a:latin typeface="Calibri" panose="020F0502020204030204" pitchFamily="34" charset="0"/>
                        </a:rPr>
                        <a:t>LEL Hydrogen</a:t>
                      </a:r>
                    </a:p>
                  </a:txBody>
                  <a:tcPr marL="6350" marR="6350" marT="6350" marB="0" anchor="b">
                    <a:lnL>
                      <a:noFill/>
                    </a:lnL>
                    <a:lnR>
                      <a:noFill/>
                    </a:lnR>
                    <a:lnT>
                      <a:noFill/>
                    </a:lnT>
                    <a:lnB>
                      <a:noFill/>
                    </a:lnB>
                  </a:tcPr>
                </a:tc>
                <a:tc>
                  <a:txBody>
                    <a:bodyPr/>
                    <a:lstStyle/>
                    <a:p>
                      <a:pPr algn="ctr" fontAlgn="b"/>
                      <a:r>
                        <a:rPr lang="en-US" sz="1100" b="0" i="0" u="none" strike="noStrike">
                          <a:solidFill>
                            <a:srgbClr val="4472C4"/>
                          </a:solidFill>
                          <a:effectLst/>
                          <a:latin typeface="Calibri" panose="020F0502020204030204" pitchFamily="34" charset="0"/>
                        </a:rPr>
                        <a:t>4</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30</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30</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30</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1465600893"/>
                  </a:ext>
                </a:extLst>
              </a:tr>
              <a:tr h="184150">
                <a:tc>
                  <a:txBody>
                    <a:bodyPr/>
                    <a:lstStyle/>
                    <a:p>
                      <a:pPr algn="l" fontAlgn="b"/>
                      <a:r>
                        <a:rPr lang="en-US" sz="1100" b="0" i="0" u="none" strike="noStrike" dirty="0">
                          <a:solidFill>
                            <a:srgbClr val="ED7D31"/>
                          </a:solidFill>
                          <a:effectLst/>
                          <a:latin typeface="Calibri" panose="020F0502020204030204" pitchFamily="34" charset="0"/>
                        </a:rPr>
                        <a:t>LEL Methane</a:t>
                      </a:r>
                    </a:p>
                  </a:txBody>
                  <a:tcPr marL="6350" marR="6350" marT="6350" marB="0" anchor="b">
                    <a:lnL>
                      <a:noFill/>
                    </a:lnL>
                    <a:lnR>
                      <a:noFill/>
                    </a:lnR>
                    <a:lnT>
                      <a:noFill/>
                    </a:lnT>
                    <a:lnB>
                      <a:noFill/>
                    </a:lnB>
                  </a:tcPr>
                </a:tc>
                <a:tc>
                  <a:txBody>
                    <a:bodyPr/>
                    <a:lstStyle/>
                    <a:p>
                      <a:pPr algn="ctr" fontAlgn="b"/>
                      <a:r>
                        <a:rPr lang="en-US" sz="1100" b="0" i="0" u="none" strike="noStrike" dirty="0">
                          <a:solidFill>
                            <a:srgbClr val="ED7D31"/>
                          </a:solidFill>
                          <a:effectLst/>
                          <a:latin typeface="Calibri" panose="020F0502020204030204" pitchFamily="34" charset="0"/>
                        </a:rPr>
                        <a:t>5</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50</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50</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50</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2773579077"/>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10    </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70</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70</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70</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48699965"/>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15    </a:t>
                      </a:r>
                    </a:p>
                  </a:txBody>
                  <a:tcPr marL="6350" marR="6350" marT="6350" marB="0" anchor="b">
                    <a:lnL>
                      <a:noFill/>
                    </a:lnL>
                    <a:lnR>
                      <a:noFill/>
                    </a:lnR>
                    <a:lnT>
                      <a:noFill/>
                    </a:lnT>
                    <a:lnB>
                      <a:noFill/>
                    </a:lnB>
                  </a:tcPr>
                </a:tc>
                <a:tc>
                  <a:txBody>
                    <a:bodyPr/>
                    <a:lstStyle/>
                    <a:p>
                      <a:pPr algn="ctr" fontAlgn="b"/>
                      <a:endParaRPr lang="en-US" sz="1100" b="0" i="0" u="none" strike="noStrike">
                        <a:solidFill>
                          <a:srgbClr val="ED7D31"/>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a:solidFill>
                            <a:srgbClr val="ED7D31"/>
                          </a:solidFill>
                          <a:effectLst/>
                          <a:latin typeface="Calibri" panose="020F0502020204030204" pitchFamily="34" charset="0"/>
                        </a:rPr>
                        <a:t>100</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ED7D31"/>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FF0000"/>
                          </a:solidFill>
                          <a:effectLst/>
                          <a:latin typeface="Calibri" panose="020F0502020204030204" pitchFamily="34" charset="0"/>
                        </a:rPr>
                        <a:t>100</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FF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4472C4"/>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4472C4"/>
                          </a:solidFill>
                          <a:effectLst/>
                          <a:latin typeface="Calibri" panose="020F0502020204030204" pitchFamily="34" charset="0"/>
                        </a:rPr>
                        <a:t>100</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dirty="0">
                          <a:solidFill>
                            <a:srgbClr val="4472C4"/>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566351231"/>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20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1675500262"/>
                  </a:ext>
                </a:extLst>
              </a:tr>
              <a:tr h="184150">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30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1839118797"/>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40    </a:t>
                      </a:r>
                    </a:p>
                  </a:txBody>
                  <a:tcPr marL="6350" marR="6350" marT="635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3961499857"/>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50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3441680957"/>
                  </a:ext>
                </a:extLst>
              </a:tr>
              <a:tr h="184150">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60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1563720335"/>
                  </a:ext>
                </a:extLst>
              </a:tr>
              <a:tr h="184150">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70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3150612245"/>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80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1921302395"/>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90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884343720"/>
                  </a:ext>
                </a:extLst>
              </a:tr>
              <a:tr h="552450">
                <a:tc gridSpan="2">
                  <a:txBody>
                    <a:bodyPr/>
                    <a:lstStyle/>
                    <a:p>
                      <a:pPr algn="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hMerge="1">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3788482057"/>
                  </a:ext>
                </a:extLst>
              </a:tr>
            </a:tbl>
          </a:graphicData>
        </a:graphic>
      </p:graphicFrame>
      <p:graphicFrame>
        <p:nvGraphicFramePr>
          <p:cNvPr id="11" name="Chart 10">
            <a:extLst>
              <a:ext uri="{FF2B5EF4-FFF2-40B4-BE49-F238E27FC236}">
                <a16:creationId xmlns:a16="http://schemas.microsoft.com/office/drawing/2014/main" id="{EF81CCD2-B437-4FA7-B3DB-877A72822397}"/>
              </a:ext>
            </a:extLst>
          </p:cNvPr>
          <p:cNvGraphicFramePr>
            <a:graphicFrameLocks/>
          </p:cNvGraphicFramePr>
          <p:nvPr>
            <p:extLst>
              <p:ext uri="{D42A27DB-BD31-4B8C-83A1-F6EECF244321}">
                <p14:modId xmlns:p14="http://schemas.microsoft.com/office/powerpoint/2010/main" val="1073386772"/>
              </p:ext>
            </p:extLst>
          </p:nvPr>
        </p:nvGraphicFramePr>
        <p:xfrm>
          <a:off x="2638174" y="3968991"/>
          <a:ext cx="4429125" cy="241601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a:extLst>
              <a:ext uri="{FF2B5EF4-FFF2-40B4-BE49-F238E27FC236}">
                <a16:creationId xmlns:a16="http://schemas.microsoft.com/office/drawing/2014/main" id="{072A18ED-F40E-438C-A19B-CBF8C5A03BEA}"/>
              </a:ext>
            </a:extLst>
          </p:cNvPr>
          <p:cNvGraphicFramePr>
            <a:graphicFrameLocks/>
          </p:cNvGraphicFramePr>
          <p:nvPr>
            <p:extLst>
              <p:ext uri="{D42A27DB-BD31-4B8C-83A1-F6EECF244321}">
                <p14:modId xmlns:p14="http://schemas.microsoft.com/office/powerpoint/2010/main" val="3989575102"/>
              </p:ext>
            </p:extLst>
          </p:nvPr>
        </p:nvGraphicFramePr>
        <p:xfrm>
          <a:off x="5191125" y="3968991"/>
          <a:ext cx="3516312" cy="209065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859660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69E3D5B-76D5-4546-8B7A-7746719106CD}"/>
              </a:ext>
            </a:extLst>
          </p:cNvPr>
          <p:cNvSpPr>
            <a:spLocks noGrp="1"/>
          </p:cNvSpPr>
          <p:nvPr>
            <p:ph type="sldNum" sz="quarter" idx="12"/>
          </p:nvPr>
        </p:nvSpPr>
        <p:spPr/>
        <p:txBody>
          <a:bodyPr/>
          <a:lstStyle/>
          <a:p>
            <a:pPr>
              <a:defRPr/>
            </a:pPr>
            <a:fld id="{55DDAB76-65A1-3845-9586-AE4264AA4395}" type="slidenum">
              <a:rPr lang="en-US" smtClean="0"/>
              <a:pPr>
                <a:defRPr/>
              </a:pPr>
              <a:t>18</a:t>
            </a:fld>
            <a:endParaRPr lang="en-US"/>
          </a:p>
        </p:txBody>
      </p:sp>
      <p:graphicFrame>
        <p:nvGraphicFramePr>
          <p:cNvPr id="7" name="Chart 6">
            <a:extLst>
              <a:ext uri="{FF2B5EF4-FFF2-40B4-BE49-F238E27FC236}">
                <a16:creationId xmlns:a16="http://schemas.microsoft.com/office/drawing/2014/main" id="{D33CA7DC-C3AE-7E40-98DA-147F75807555}"/>
              </a:ext>
            </a:extLst>
          </p:cNvPr>
          <p:cNvGraphicFramePr/>
          <p:nvPr>
            <p:extLst>
              <p:ext uri="{D42A27DB-BD31-4B8C-83A1-F6EECF244321}">
                <p14:modId xmlns:p14="http://schemas.microsoft.com/office/powerpoint/2010/main" val="302641462"/>
              </p:ext>
            </p:extLst>
          </p:nvPr>
        </p:nvGraphicFramePr>
        <p:xfrm>
          <a:off x="318331" y="876799"/>
          <a:ext cx="8507337" cy="5104402"/>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a:extLst>
              <a:ext uri="{FF2B5EF4-FFF2-40B4-BE49-F238E27FC236}">
                <a16:creationId xmlns:a16="http://schemas.microsoft.com/office/drawing/2014/main" id="{6FE85B37-0310-ED42-BED7-FBEB222B138B}"/>
              </a:ext>
            </a:extLst>
          </p:cNvPr>
          <p:cNvSpPr/>
          <p:nvPr/>
        </p:nvSpPr>
        <p:spPr>
          <a:xfrm>
            <a:off x="1604030" y="1267844"/>
            <a:ext cx="1040670" cy="338554"/>
          </a:xfrm>
          <a:prstGeom prst="rect">
            <a:avLst/>
          </a:prstGeom>
          <a:noFill/>
        </p:spPr>
        <p:txBody>
          <a:bodyPr wrap="none" lIns="91440" tIns="45720" rIns="91440" bIns="45720">
            <a:spAutoFit/>
          </a:bodyPr>
          <a:lstStyle/>
          <a:p>
            <a:pPr algn="ctr"/>
            <a:r>
              <a:rPr lang="en-US" sz="1600" dirty="0">
                <a:ln w="0"/>
                <a:gradFill>
                  <a:gsLst>
                    <a:gs pos="21000">
                      <a:srgbClr val="53575C"/>
                    </a:gs>
                    <a:gs pos="88000">
                      <a:srgbClr val="C5C7CA"/>
                    </a:gs>
                  </a:gsLst>
                  <a:lin ang="5400000"/>
                </a:gradFill>
              </a:rPr>
              <a:t>100% LEL</a:t>
            </a:r>
            <a:endParaRPr lang="en-US" sz="1600" b="0" cap="none" spc="0" dirty="0">
              <a:ln w="0"/>
              <a:gradFill>
                <a:gsLst>
                  <a:gs pos="21000">
                    <a:srgbClr val="53575C"/>
                  </a:gs>
                  <a:gs pos="88000">
                    <a:srgbClr val="C5C7CA"/>
                  </a:gs>
                </a:gsLst>
                <a:lin ang="5400000"/>
              </a:gradFill>
              <a:effectLst/>
            </a:endParaRPr>
          </a:p>
        </p:txBody>
      </p:sp>
      <p:sp>
        <p:nvSpPr>
          <p:cNvPr id="9" name="Rectangle 8">
            <a:extLst>
              <a:ext uri="{FF2B5EF4-FFF2-40B4-BE49-F238E27FC236}">
                <a16:creationId xmlns:a16="http://schemas.microsoft.com/office/drawing/2014/main" id="{0AAE21C8-2797-C848-8B86-BBFB49D21E3F}"/>
              </a:ext>
            </a:extLst>
          </p:cNvPr>
          <p:cNvSpPr/>
          <p:nvPr/>
        </p:nvSpPr>
        <p:spPr>
          <a:xfrm>
            <a:off x="2399846" y="3050462"/>
            <a:ext cx="926857" cy="338554"/>
          </a:xfrm>
          <a:prstGeom prst="rect">
            <a:avLst/>
          </a:prstGeom>
          <a:noFill/>
        </p:spPr>
        <p:txBody>
          <a:bodyPr wrap="none" lIns="91440" tIns="45720" rIns="91440" bIns="45720">
            <a:spAutoFit/>
          </a:bodyPr>
          <a:lstStyle/>
          <a:p>
            <a:pPr algn="ctr"/>
            <a:r>
              <a:rPr lang="en-US" sz="1600" dirty="0">
                <a:ln w="0"/>
                <a:gradFill>
                  <a:gsLst>
                    <a:gs pos="21000">
                      <a:srgbClr val="53575C"/>
                    </a:gs>
                    <a:gs pos="88000">
                      <a:srgbClr val="C5C7CA"/>
                    </a:gs>
                  </a:gsLst>
                  <a:lin ang="5400000"/>
                </a:gradFill>
              </a:rPr>
              <a:t>50% LEL</a:t>
            </a:r>
            <a:endParaRPr lang="en-US" sz="1600" b="0" cap="none" spc="0" dirty="0">
              <a:ln w="0"/>
              <a:gradFill>
                <a:gsLst>
                  <a:gs pos="21000">
                    <a:srgbClr val="53575C"/>
                  </a:gs>
                  <a:gs pos="88000">
                    <a:srgbClr val="C5C7CA"/>
                  </a:gs>
                </a:gsLst>
                <a:lin ang="5400000"/>
              </a:gradFill>
              <a:effectLst/>
            </a:endParaRPr>
          </a:p>
        </p:txBody>
      </p:sp>
      <p:sp>
        <p:nvSpPr>
          <p:cNvPr id="10" name="Rectangle 9">
            <a:extLst>
              <a:ext uri="{FF2B5EF4-FFF2-40B4-BE49-F238E27FC236}">
                <a16:creationId xmlns:a16="http://schemas.microsoft.com/office/drawing/2014/main" id="{68C17D90-A55A-F54B-A0B1-5EBE0AB94DFA}"/>
              </a:ext>
            </a:extLst>
          </p:cNvPr>
          <p:cNvSpPr/>
          <p:nvPr/>
        </p:nvSpPr>
        <p:spPr>
          <a:xfrm>
            <a:off x="3913120" y="1979044"/>
            <a:ext cx="1040670" cy="338554"/>
          </a:xfrm>
          <a:prstGeom prst="rect">
            <a:avLst/>
          </a:prstGeom>
          <a:noFill/>
        </p:spPr>
        <p:txBody>
          <a:bodyPr wrap="none" lIns="91440" tIns="45720" rIns="91440" bIns="45720">
            <a:spAutoFit/>
          </a:bodyPr>
          <a:lstStyle/>
          <a:p>
            <a:pPr algn="ctr"/>
            <a:r>
              <a:rPr lang="en-US" sz="1600" dirty="0">
                <a:ln w="0"/>
                <a:gradFill>
                  <a:gsLst>
                    <a:gs pos="21000">
                      <a:srgbClr val="53575C"/>
                    </a:gs>
                    <a:gs pos="88000">
                      <a:srgbClr val="C5C7CA"/>
                    </a:gs>
                  </a:gsLst>
                  <a:lin ang="5400000"/>
                </a:gradFill>
              </a:rPr>
              <a:t>100% LEL</a:t>
            </a:r>
            <a:endParaRPr lang="en-US" sz="1600" b="0" cap="none" spc="0" dirty="0">
              <a:ln w="0"/>
              <a:gradFill>
                <a:gsLst>
                  <a:gs pos="21000">
                    <a:srgbClr val="53575C"/>
                  </a:gs>
                  <a:gs pos="88000">
                    <a:srgbClr val="C5C7CA"/>
                  </a:gs>
                </a:gsLst>
                <a:lin ang="5400000"/>
              </a:gradFill>
              <a:effectLst/>
            </a:endParaRPr>
          </a:p>
        </p:txBody>
      </p:sp>
      <p:sp>
        <p:nvSpPr>
          <p:cNvPr id="11" name="Rectangle 10">
            <a:extLst>
              <a:ext uri="{FF2B5EF4-FFF2-40B4-BE49-F238E27FC236}">
                <a16:creationId xmlns:a16="http://schemas.microsoft.com/office/drawing/2014/main" id="{D891E94C-F4CF-FB48-A900-45A08F31929B}"/>
              </a:ext>
            </a:extLst>
          </p:cNvPr>
          <p:cNvSpPr/>
          <p:nvPr/>
        </p:nvSpPr>
        <p:spPr>
          <a:xfrm>
            <a:off x="6166793" y="3392208"/>
            <a:ext cx="1040670" cy="338554"/>
          </a:xfrm>
          <a:prstGeom prst="rect">
            <a:avLst/>
          </a:prstGeom>
          <a:noFill/>
        </p:spPr>
        <p:txBody>
          <a:bodyPr wrap="none" lIns="91440" tIns="45720" rIns="91440" bIns="45720">
            <a:spAutoFit/>
          </a:bodyPr>
          <a:lstStyle/>
          <a:p>
            <a:pPr algn="ctr"/>
            <a:r>
              <a:rPr lang="en-US" sz="1600" dirty="0">
                <a:ln w="0"/>
                <a:gradFill>
                  <a:gsLst>
                    <a:gs pos="21000">
                      <a:srgbClr val="53575C"/>
                    </a:gs>
                    <a:gs pos="88000">
                      <a:srgbClr val="C5C7CA"/>
                    </a:gs>
                  </a:gsLst>
                  <a:lin ang="5400000"/>
                </a:gradFill>
              </a:rPr>
              <a:t>100% LEL</a:t>
            </a:r>
            <a:endParaRPr lang="en-US" sz="1600" b="0" cap="none" spc="0" dirty="0">
              <a:ln w="0"/>
              <a:gradFill>
                <a:gsLst>
                  <a:gs pos="21000">
                    <a:srgbClr val="53575C"/>
                  </a:gs>
                  <a:gs pos="88000">
                    <a:srgbClr val="C5C7CA"/>
                  </a:gs>
                </a:gsLst>
                <a:lin ang="5400000"/>
              </a:gradFill>
              <a:effectLst/>
            </a:endParaRPr>
          </a:p>
        </p:txBody>
      </p:sp>
      <p:sp>
        <p:nvSpPr>
          <p:cNvPr id="12" name="Rectangle 11">
            <a:extLst>
              <a:ext uri="{FF2B5EF4-FFF2-40B4-BE49-F238E27FC236}">
                <a16:creationId xmlns:a16="http://schemas.microsoft.com/office/drawing/2014/main" id="{3CE8B36F-2888-2C46-9522-03B4F6826310}"/>
              </a:ext>
            </a:extLst>
          </p:cNvPr>
          <p:cNvSpPr/>
          <p:nvPr/>
        </p:nvSpPr>
        <p:spPr>
          <a:xfrm>
            <a:off x="4801301" y="3484571"/>
            <a:ext cx="926857" cy="338554"/>
          </a:xfrm>
          <a:prstGeom prst="rect">
            <a:avLst/>
          </a:prstGeom>
          <a:noFill/>
        </p:spPr>
        <p:txBody>
          <a:bodyPr wrap="none" lIns="91440" tIns="45720" rIns="91440" bIns="45720">
            <a:spAutoFit/>
          </a:bodyPr>
          <a:lstStyle/>
          <a:p>
            <a:pPr algn="ctr"/>
            <a:r>
              <a:rPr lang="en-US" sz="1600" dirty="0">
                <a:ln w="0"/>
                <a:gradFill>
                  <a:gsLst>
                    <a:gs pos="21000">
                      <a:srgbClr val="53575C"/>
                    </a:gs>
                    <a:gs pos="88000">
                      <a:srgbClr val="C5C7CA"/>
                    </a:gs>
                  </a:gsLst>
                  <a:lin ang="5400000"/>
                </a:gradFill>
              </a:rPr>
              <a:t>50% LEL</a:t>
            </a:r>
            <a:endParaRPr lang="en-US" sz="1600" b="0" cap="none" spc="0" dirty="0">
              <a:ln w="0"/>
              <a:gradFill>
                <a:gsLst>
                  <a:gs pos="21000">
                    <a:srgbClr val="53575C"/>
                  </a:gs>
                  <a:gs pos="88000">
                    <a:srgbClr val="C5C7CA"/>
                  </a:gs>
                </a:gsLst>
                <a:lin ang="5400000"/>
              </a:gradFill>
              <a:effectLst/>
            </a:endParaRPr>
          </a:p>
        </p:txBody>
      </p:sp>
      <p:sp>
        <p:nvSpPr>
          <p:cNvPr id="13" name="Rectangle 12">
            <a:extLst>
              <a:ext uri="{FF2B5EF4-FFF2-40B4-BE49-F238E27FC236}">
                <a16:creationId xmlns:a16="http://schemas.microsoft.com/office/drawing/2014/main" id="{87156957-B15D-8D4E-AA14-6DA821F67743}"/>
              </a:ext>
            </a:extLst>
          </p:cNvPr>
          <p:cNvSpPr/>
          <p:nvPr/>
        </p:nvSpPr>
        <p:spPr>
          <a:xfrm>
            <a:off x="7193519" y="4223480"/>
            <a:ext cx="926857" cy="338554"/>
          </a:xfrm>
          <a:prstGeom prst="rect">
            <a:avLst/>
          </a:prstGeom>
          <a:noFill/>
        </p:spPr>
        <p:txBody>
          <a:bodyPr wrap="none" lIns="91440" tIns="45720" rIns="91440" bIns="45720">
            <a:spAutoFit/>
          </a:bodyPr>
          <a:lstStyle/>
          <a:p>
            <a:pPr algn="ctr"/>
            <a:r>
              <a:rPr lang="en-US" sz="1600" dirty="0">
                <a:ln w="0"/>
                <a:gradFill>
                  <a:gsLst>
                    <a:gs pos="21000">
                      <a:srgbClr val="53575C"/>
                    </a:gs>
                    <a:gs pos="88000">
                      <a:srgbClr val="C5C7CA"/>
                    </a:gs>
                  </a:gsLst>
                  <a:lin ang="5400000"/>
                </a:gradFill>
              </a:rPr>
              <a:t>50% LEL</a:t>
            </a:r>
            <a:endParaRPr lang="en-US" sz="1600" b="0" cap="none" spc="0" dirty="0">
              <a:ln w="0"/>
              <a:gradFill>
                <a:gsLst>
                  <a:gs pos="21000">
                    <a:srgbClr val="53575C"/>
                  </a:gs>
                  <a:gs pos="88000">
                    <a:srgbClr val="C5C7CA"/>
                  </a:gs>
                </a:gsLst>
                <a:lin ang="5400000"/>
              </a:gradFill>
              <a:effectLst/>
            </a:endParaRPr>
          </a:p>
        </p:txBody>
      </p:sp>
    </p:spTree>
    <p:extLst>
      <p:ext uri="{BB962C8B-B14F-4D97-AF65-F5344CB8AC3E}">
        <p14:creationId xmlns:p14="http://schemas.microsoft.com/office/powerpoint/2010/main" val="41117105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5D158D-11A7-4295-92FF-713156A31C84}"/>
              </a:ext>
            </a:extLst>
          </p:cNvPr>
          <p:cNvSpPr>
            <a:spLocks noGrp="1"/>
          </p:cNvSpPr>
          <p:nvPr>
            <p:ph type="body" sz="quarter" idx="1"/>
          </p:nvPr>
        </p:nvSpPr>
        <p:spPr>
          <a:xfrm>
            <a:off x="382877" y="1545690"/>
            <a:ext cx="3242917" cy="922649"/>
          </a:xfrm>
        </p:spPr>
        <p:txBody>
          <a:bodyPr anchor="t"/>
          <a:lstStyle/>
          <a:p>
            <a:r>
              <a:rPr lang="en-US" dirty="0"/>
              <a:t>Portable Devices</a:t>
            </a:r>
          </a:p>
          <a:p>
            <a:r>
              <a:rPr lang="en-US" dirty="0"/>
              <a:t>Typically 10%, 25% and 50% LEL</a:t>
            </a:r>
          </a:p>
        </p:txBody>
      </p:sp>
      <p:sp>
        <p:nvSpPr>
          <p:cNvPr id="8" name="Text Placeholder 7">
            <a:extLst>
              <a:ext uri="{FF2B5EF4-FFF2-40B4-BE49-F238E27FC236}">
                <a16:creationId xmlns:a16="http://schemas.microsoft.com/office/drawing/2014/main" id="{5169CFE2-6826-4EC7-9B1C-1D45F9349B86}"/>
              </a:ext>
            </a:extLst>
          </p:cNvPr>
          <p:cNvSpPr>
            <a:spLocks noGrp="1"/>
          </p:cNvSpPr>
          <p:nvPr>
            <p:ph type="body" idx="3"/>
          </p:nvPr>
        </p:nvSpPr>
        <p:spPr>
          <a:xfrm>
            <a:off x="4800600" y="1545690"/>
            <a:ext cx="3174557" cy="922157"/>
          </a:xfrm>
        </p:spPr>
        <p:txBody>
          <a:bodyPr anchor="t"/>
          <a:lstStyle/>
          <a:p>
            <a:r>
              <a:rPr lang="en-US" dirty="0"/>
              <a:t>Fixed Systems</a:t>
            </a:r>
          </a:p>
          <a:p>
            <a:r>
              <a:rPr lang="en-US" dirty="0"/>
              <a:t>Typically 10% and 50% LEL</a:t>
            </a:r>
          </a:p>
        </p:txBody>
      </p:sp>
      <p:sp>
        <p:nvSpPr>
          <p:cNvPr id="4" name="Slide Number Placeholder 3">
            <a:extLst>
              <a:ext uri="{FF2B5EF4-FFF2-40B4-BE49-F238E27FC236}">
                <a16:creationId xmlns:a16="http://schemas.microsoft.com/office/drawing/2014/main" id="{4DF45663-23E4-47B6-A546-A59020CB072F}"/>
              </a:ext>
            </a:extLst>
          </p:cNvPr>
          <p:cNvSpPr>
            <a:spLocks noGrp="1"/>
          </p:cNvSpPr>
          <p:nvPr>
            <p:ph type="sldNum" sz="quarter" idx="12"/>
          </p:nvPr>
        </p:nvSpPr>
        <p:spPr/>
        <p:txBody>
          <a:bodyPr/>
          <a:lstStyle/>
          <a:p>
            <a:pPr>
              <a:defRPr/>
            </a:pPr>
            <a:fld id="{55DDAB76-65A1-3845-9586-AE4264AA4395}" type="slidenum">
              <a:rPr lang="en-US" smtClean="0"/>
              <a:pPr>
                <a:defRPr/>
              </a:pPr>
              <a:t>19</a:t>
            </a:fld>
            <a:endParaRPr lang="en-US"/>
          </a:p>
        </p:txBody>
      </p:sp>
      <p:sp>
        <p:nvSpPr>
          <p:cNvPr id="2" name="Title 1">
            <a:extLst>
              <a:ext uri="{FF2B5EF4-FFF2-40B4-BE49-F238E27FC236}">
                <a16:creationId xmlns:a16="http://schemas.microsoft.com/office/drawing/2014/main" id="{BCBA9307-366A-45BB-8426-AF3FD0EF8FCB}"/>
              </a:ext>
            </a:extLst>
          </p:cNvPr>
          <p:cNvSpPr>
            <a:spLocks noGrp="1"/>
          </p:cNvSpPr>
          <p:nvPr>
            <p:ph type="title"/>
          </p:nvPr>
        </p:nvSpPr>
        <p:spPr/>
        <p:txBody>
          <a:bodyPr/>
          <a:lstStyle/>
          <a:p>
            <a:r>
              <a:rPr lang="en-US" dirty="0"/>
              <a:t>Combustible Alarm Points	</a:t>
            </a:r>
          </a:p>
        </p:txBody>
      </p:sp>
      <p:graphicFrame>
        <p:nvGraphicFramePr>
          <p:cNvPr id="20" name="Chart 19">
            <a:extLst>
              <a:ext uri="{FF2B5EF4-FFF2-40B4-BE49-F238E27FC236}">
                <a16:creationId xmlns:a16="http://schemas.microsoft.com/office/drawing/2014/main" id="{20733F5A-29F6-3142-8B07-99A7A1E31B92}"/>
              </a:ext>
            </a:extLst>
          </p:cNvPr>
          <p:cNvGraphicFramePr>
            <a:graphicFrameLocks/>
          </p:cNvGraphicFramePr>
          <p:nvPr>
            <p:extLst>
              <p:ext uri="{D42A27DB-BD31-4B8C-83A1-F6EECF244321}">
                <p14:modId xmlns:p14="http://schemas.microsoft.com/office/powerpoint/2010/main" val="3910317253"/>
              </p:ext>
            </p:extLst>
          </p:nvPr>
        </p:nvGraphicFramePr>
        <p:xfrm>
          <a:off x="458787" y="2801432"/>
          <a:ext cx="4040188"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 name="Chart 20">
            <a:extLst>
              <a:ext uri="{FF2B5EF4-FFF2-40B4-BE49-F238E27FC236}">
                <a16:creationId xmlns:a16="http://schemas.microsoft.com/office/drawing/2014/main" id="{89ED0E8A-DAB2-F24E-865D-1E92ED322B18}"/>
              </a:ext>
            </a:extLst>
          </p:cNvPr>
          <p:cNvGraphicFramePr/>
          <p:nvPr>
            <p:extLst>
              <p:ext uri="{D42A27DB-BD31-4B8C-83A1-F6EECF244321}">
                <p14:modId xmlns:p14="http://schemas.microsoft.com/office/powerpoint/2010/main" val="4078555669"/>
              </p:ext>
            </p:extLst>
          </p:nvPr>
        </p:nvGraphicFramePr>
        <p:xfrm>
          <a:off x="4800600" y="2801432"/>
          <a:ext cx="4187825" cy="2743200"/>
        </p:xfrm>
        <a:graphic>
          <a:graphicData uri="http://schemas.openxmlformats.org/drawingml/2006/chart">
            <c:chart xmlns:c="http://schemas.openxmlformats.org/drawingml/2006/chart" xmlns:r="http://schemas.openxmlformats.org/officeDocument/2006/relationships" r:id="rId3"/>
          </a:graphicData>
        </a:graphic>
      </p:graphicFrame>
      <p:pic>
        <p:nvPicPr>
          <p:cNvPr id="23" name="Picture 22">
            <a:extLst>
              <a:ext uri="{FF2B5EF4-FFF2-40B4-BE49-F238E27FC236}">
                <a16:creationId xmlns:a16="http://schemas.microsoft.com/office/drawing/2014/main" id="{8AAE8B37-B26E-9946-A2C5-06F10E39DDC6}"/>
              </a:ext>
            </a:extLst>
          </p:cNvPr>
          <p:cNvPicPr>
            <a:picLocks noChangeAspect="1"/>
          </p:cNvPicPr>
          <p:nvPr/>
        </p:nvPicPr>
        <p:blipFill>
          <a:blip r:embed="rId4"/>
          <a:stretch>
            <a:fillRect/>
          </a:stretch>
        </p:blipFill>
        <p:spPr>
          <a:xfrm>
            <a:off x="3146727" y="1374109"/>
            <a:ext cx="1232453" cy="1464565"/>
          </a:xfrm>
          <a:prstGeom prst="rect">
            <a:avLst/>
          </a:prstGeom>
        </p:spPr>
      </p:pic>
      <p:pic>
        <p:nvPicPr>
          <p:cNvPr id="24" name="Picture 23" descr="M2A-Front-View.png">
            <a:extLst>
              <a:ext uri="{FF2B5EF4-FFF2-40B4-BE49-F238E27FC236}">
                <a16:creationId xmlns:a16="http://schemas.microsoft.com/office/drawing/2014/main" id="{8C10B32E-5F3B-9C44-87F0-6C75939C64A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72230" y="1212105"/>
            <a:ext cx="1168123" cy="1693779"/>
          </a:xfrm>
          <a:prstGeom prst="rect">
            <a:avLst/>
          </a:prstGeom>
        </p:spPr>
      </p:pic>
    </p:spTree>
    <p:extLst>
      <p:ext uri="{BB962C8B-B14F-4D97-AF65-F5344CB8AC3E}">
        <p14:creationId xmlns:p14="http://schemas.microsoft.com/office/powerpoint/2010/main" val="31179932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500"/>
                                        <p:tgtEl>
                                          <p:spTgt spid="8">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xEl>
                                              <p:pRg st="1" end="1"/>
                                            </p:txEl>
                                          </p:spTgt>
                                        </p:tgtEl>
                                        <p:attrNameLst>
                                          <p:attrName>style.visibility</p:attrName>
                                        </p:attrNameLst>
                                      </p:cBhvr>
                                      <p:to>
                                        <p:strVal val="visible"/>
                                      </p:to>
                                    </p:set>
                                    <p:animEffect transition="in" filter="fade">
                                      <p:cBhvr>
                                        <p:cTn id="24" dur="500"/>
                                        <p:tgtEl>
                                          <p:spTgt spid="8">
                                            <p:txEl>
                                              <p:pRg st="1" end="1"/>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Graphic spid="20" grpId="0">
        <p:bldAsOne/>
      </p:bldGraphic>
      <p:bldGraphic spid="21"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2"/>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D592D92-21AA-5C47-B53A-F3A43BF14BCF}" type="slidenum">
              <a:rPr lang="en-US" sz="1000">
                <a:solidFill>
                  <a:srgbClr val="898989"/>
                </a:solidFill>
                <a:latin typeface="Century Gothic" charset="0"/>
              </a:rPr>
              <a:pPr/>
              <a:t>20</a:t>
            </a:fld>
            <a:endParaRPr lang="en-US" sz="1000">
              <a:solidFill>
                <a:srgbClr val="898989"/>
              </a:solidFill>
              <a:latin typeface="Century Gothic" charset="0"/>
            </a:endParaRPr>
          </a:p>
        </p:txBody>
      </p:sp>
      <p:sp>
        <p:nvSpPr>
          <p:cNvPr id="25602" name="Title 1"/>
          <p:cNvSpPr txBox="1">
            <a:spLocks/>
          </p:cNvSpPr>
          <p:nvPr/>
        </p:nvSpPr>
        <p:spPr bwMode="auto">
          <a:xfrm>
            <a:off x="1069975" y="301625"/>
            <a:ext cx="7772400" cy="603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defTabSz="457200">
              <a:defRPr sz="2700">
                <a:solidFill>
                  <a:schemeClr val="tx1"/>
                </a:solidFill>
                <a:latin typeface="Verdana" charset="0"/>
                <a:ea typeface="ＭＳ Ｐゴシック" charset="0"/>
                <a:cs typeface="ＭＳ Ｐゴシック" charset="0"/>
              </a:defRPr>
            </a:lvl1pPr>
            <a:lvl2pPr marL="742950" indent="-285750" defTabSz="457200">
              <a:defRPr sz="2700">
                <a:solidFill>
                  <a:schemeClr val="tx1"/>
                </a:solidFill>
                <a:latin typeface="Verdana" charset="0"/>
                <a:ea typeface="ＭＳ Ｐゴシック" charset="0"/>
              </a:defRPr>
            </a:lvl2pPr>
            <a:lvl3pPr marL="1143000" indent="-228600" defTabSz="457200">
              <a:defRPr sz="2700">
                <a:solidFill>
                  <a:schemeClr val="tx1"/>
                </a:solidFill>
                <a:latin typeface="Verdana" charset="0"/>
                <a:ea typeface="ＭＳ Ｐゴシック" charset="0"/>
              </a:defRPr>
            </a:lvl3pPr>
            <a:lvl4pPr marL="1600200" indent="-228600" defTabSz="457200">
              <a:defRPr sz="2700">
                <a:solidFill>
                  <a:schemeClr val="tx1"/>
                </a:solidFill>
                <a:latin typeface="Verdana" charset="0"/>
                <a:ea typeface="ＭＳ Ｐゴシック" charset="0"/>
              </a:defRPr>
            </a:lvl4pPr>
            <a:lvl5pPr marL="2057400" indent="-228600" defTabSz="4572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4400">
                <a:latin typeface="Arial" charset="0"/>
                <a:cs typeface="Arial" charset="0"/>
              </a:rPr>
              <a:t>Toxicity</a:t>
            </a:r>
          </a:p>
        </p:txBody>
      </p:sp>
      <p:sp>
        <p:nvSpPr>
          <p:cNvPr id="25603" name="Content Placeholder 2"/>
          <p:cNvSpPr txBox="1">
            <a:spLocks noChangeArrowheads="1"/>
          </p:cNvSpPr>
          <p:nvPr/>
        </p:nvSpPr>
        <p:spPr bwMode="auto">
          <a:xfrm>
            <a:off x="62566" y="1129540"/>
            <a:ext cx="9007681" cy="3680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defTabSz="457200">
              <a:defRPr sz="2700">
                <a:solidFill>
                  <a:schemeClr val="tx1"/>
                </a:solidFill>
                <a:latin typeface="Verdana" charset="0"/>
                <a:ea typeface="ＭＳ Ｐゴシック" charset="0"/>
                <a:cs typeface="ＭＳ Ｐゴシック" charset="0"/>
              </a:defRPr>
            </a:lvl1pPr>
            <a:lvl2pPr marL="742950" indent="-285750" defTabSz="457200">
              <a:defRPr sz="2700">
                <a:solidFill>
                  <a:schemeClr val="tx1"/>
                </a:solidFill>
                <a:latin typeface="Verdana" charset="0"/>
                <a:ea typeface="ＭＳ Ｐゴシック" charset="0"/>
              </a:defRPr>
            </a:lvl2pPr>
            <a:lvl3pPr marL="1143000" indent="-228600" defTabSz="457200">
              <a:defRPr sz="2700">
                <a:solidFill>
                  <a:schemeClr val="tx1"/>
                </a:solidFill>
                <a:latin typeface="Verdana" charset="0"/>
                <a:ea typeface="ＭＳ Ｐゴシック" charset="0"/>
              </a:defRPr>
            </a:lvl3pPr>
            <a:lvl4pPr marL="1600200" indent="-228600" defTabSz="457200">
              <a:defRPr sz="2700">
                <a:solidFill>
                  <a:schemeClr val="tx1"/>
                </a:solidFill>
                <a:latin typeface="Verdana" charset="0"/>
                <a:ea typeface="ＭＳ Ｐゴシック" charset="0"/>
              </a:defRPr>
            </a:lvl4pPr>
            <a:lvl5pPr marL="2057400" indent="-228600" defTabSz="4572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marL="0" indent="0" algn="ctr">
              <a:lnSpc>
                <a:spcPct val="80000"/>
              </a:lnSpc>
              <a:spcBef>
                <a:spcPct val="20000"/>
              </a:spcBef>
            </a:pPr>
            <a:r>
              <a:rPr lang="en-US" sz="2400" b="1" dirty="0">
                <a:latin typeface="Century Gothic" charset="0"/>
              </a:rPr>
              <a:t>                          TLV’s &amp; PEL’s: </a:t>
            </a:r>
            <a:r>
              <a:rPr lang="en-US" sz="2000" b="1" dirty="0">
                <a:solidFill>
                  <a:srgbClr val="FF0000"/>
                </a:solidFill>
                <a:latin typeface="Century Gothic" charset="0"/>
              </a:rPr>
              <a:t>T</a:t>
            </a:r>
            <a:r>
              <a:rPr lang="en-US" sz="2000" dirty="0">
                <a:latin typeface="Century Gothic" charset="0"/>
              </a:rPr>
              <a:t>hreshold </a:t>
            </a:r>
            <a:r>
              <a:rPr lang="en-US" sz="2000" b="1" dirty="0">
                <a:solidFill>
                  <a:srgbClr val="FF0000"/>
                </a:solidFill>
                <a:latin typeface="Century Gothic" charset="0"/>
              </a:rPr>
              <a:t>L</a:t>
            </a:r>
            <a:r>
              <a:rPr lang="en-US" sz="2000" dirty="0">
                <a:latin typeface="Century Gothic" charset="0"/>
              </a:rPr>
              <a:t>imit </a:t>
            </a:r>
            <a:r>
              <a:rPr lang="en-US" sz="2000" b="1" dirty="0">
                <a:solidFill>
                  <a:srgbClr val="FF0000"/>
                </a:solidFill>
                <a:latin typeface="Century Gothic" charset="0"/>
              </a:rPr>
              <a:t>V</a:t>
            </a:r>
            <a:r>
              <a:rPr lang="en-US" sz="2000" dirty="0">
                <a:latin typeface="Century Gothic" charset="0"/>
              </a:rPr>
              <a:t>alues &amp;     	   	 			  						              </a:t>
            </a:r>
            <a:r>
              <a:rPr lang="en-US" sz="800" dirty="0">
                <a:latin typeface="Century Gothic" charset="0"/>
              </a:rPr>
              <a:t> </a:t>
            </a:r>
            <a:r>
              <a:rPr lang="en-US" sz="2000" b="1" dirty="0">
                <a:solidFill>
                  <a:srgbClr val="FF0000"/>
                </a:solidFill>
                <a:latin typeface="Century Gothic" charset="0"/>
              </a:rPr>
              <a:t>P</a:t>
            </a:r>
            <a:r>
              <a:rPr lang="en-US" sz="2000" dirty="0">
                <a:latin typeface="Century Gothic" charset="0"/>
              </a:rPr>
              <a:t>ermissible </a:t>
            </a:r>
            <a:r>
              <a:rPr lang="en-US" sz="2000" b="1" dirty="0">
                <a:solidFill>
                  <a:srgbClr val="FF0000"/>
                </a:solidFill>
                <a:latin typeface="Century Gothic" charset="0"/>
              </a:rPr>
              <a:t>E</a:t>
            </a:r>
            <a:r>
              <a:rPr lang="en-US" sz="2000" dirty="0">
                <a:latin typeface="Century Gothic" charset="0"/>
              </a:rPr>
              <a:t>xposure </a:t>
            </a:r>
            <a:r>
              <a:rPr lang="en-US" sz="2000" b="1" dirty="0">
                <a:solidFill>
                  <a:srgbClr val="FF0000"/>
                </a:solidFill>
                <a:latin typeface="Century Gothic" charset="0"/>
              </a:rPr>
              <a:t>L</a:t>
            </a:r>
            <a:r>
              <a:rPr lang="en-US" sz="2000" dirty="0">
                <a:latin typeface="Century Gothic" charset="0"/>
              </a:rPr>
              <a:t>evels</a:t>
            </a:r>
          </a:p>
          <a:p>
            <a:pPr marL="457200" lvl="1" indent="0">
              <a:lnSpc>
                <a:spcPct val="70000"/>
              </a:lnSpc>
              <a:spcBef>
                <a:spcPct val="20000"/>
              </a:spcBef>
            </a:pPr>
            <a:r>
              <a:rPr lang="en-US" sz="2000" b="1" dirty="0">
                <a:latin typeface="Century Gothic" charset="0"/>
              </a:rPr>
              <a:t>TWA</a:t>
            </a:r>
          </a:p>
          <a:p>
            <a:pPr marL="1257300" lvl="2" indent="-342900">
              <a:lnSpc>
                <a:spcPct val="70000"/>
              </a:lnSpc>
              <a:spcBef>
                <a:spcPct val="20000"/>
              </a:spcBef>
              <a:buFont typeface="Arial"/>
              <a:buChar char="•"/>
            </a:pPr>
            <a:r>
              <a:rPr lang="en-US" sz="1800" b="1" dirty="0">
                <a:solidFill>
                  <a:srgbClr val="FF0000"/>
                </a:solidFill>
                <a:latin typeface="Century Gothic" charset="0"/>
              </a:rPr>
              <a:t>T</a:t>
            </a:r>
            <a:r>
              <a:rPr lang="en-US" sz="1800" dirty="0">
                <a:latin typeface="Century Gothic" charset="0"/>
              </a:rPr>
              <a:t>ime </a:t>
            </a:r>
            <a:r>
              <a:rPr lang="en-US" sz="1800" b="1" dirty="0">
                <a:solidFill>
                  <a:srgbClr val="FF0000"/>
                </a:solidFill>
                <a:latin typeface="Century Gothic" charset="0"/>
              </a:rPr>
              <a:t>W</a:t>
            </a:r>
            <a:r>
              <a:rPr lang="en-US" sz="1800" dirty="0">
                <a:latin typeface="Century Gothic" charset="0"/>
              </a:rPr>
              <a:t>eighted </a:t>
            </a:r>
            <a:r>
              <a:rPr lang="en-US" sz="1800" b="1" dirty="0">
                <a:solidFill>
                  <a:srgbClr val="FF0000"/>
                </a:solidFill>
                <a:latin typeface="Century Gothic" charset="0"/>
              </a:rPr>
              <a:t>A</a:t>
            </a:r>
            <a:r>
              <a:rPr lang="en-US" sz="1800" dirty="0">
                <a:latin typeface="Century Gothic" charset="0"/>
              </a:rPr>
              <a:t>verage:</a:t>
            </a:r>
            <a:r>
              <a:rPr lang="en-US" sz="2000" dirty="0">
                <a:latin typeface="Century Gothic" charset="0"/>
              </a:rPr>
              <a:t>	</a:t>
            </a:r>
          </a:p>
          <a:p>
            <a:pPr marL="1371600" lvl="3" indent="0">
              <a:lnSpc>
                <a:spcPct val="70000"/>
              </a:lnSpc>
              <a:spcBef>
                <a:spcPct val="20000"/>
              </a:spcBef>
            </a:pPr>
            <a:r>
              <a:rPr lang="en-US" sz="1600" i="1" dirty="0">
                <a:latin typeface="Century Gothic" charset="0"/>
              </a:rPr>
              <a:t>-Average Exposure over 8 hours</a:t>
            </a:r>
          </a:p>
          <a:p>
            <a:pPr marL="457200" lvl="1" indent="0">
              <a:lnSpc>
                <a:spcPct val="70000"/>
              </a:lnSpc>
              <a:spcBef>
                <a:spcPct val="20000"/>
              </a:spcBef>
            </a:pPr>
            <a:r>
              <a:rPr lang="en-US" sz="2000" b="1" dirty="0">
                <a:latin typeface="Century Gothic" charset="0"/>
              </a:rPr>
              <a:t>STEL</a:t>
            </a:r>
          </a:p>
          <a:p>
            <a:pPr marL="1257300" lvl="2" indent="-342900">
              <a:lnSpc>
                <a:spcPct val="70000"/>
              </a:lnSpc>
              <a:spcBef>
                <a:spcPct val="20000"/>
              </a:spcBef>
              <a:buFont typeface="Arial"/>
              <a:buChar char="•"/>
            </a:pPr>
            <a:r>
              <a:rPr lang="en-US" sz="1800" b="1" dirty="0">
                <a:solidFill>
                  <a:srgbClr val="FF0000"/>
                </a:solidFill>
                <a:latin typeface="Century Gothic" charset="0"/>
              </a:rPr>
              <a:t>S</a:t>
            </a:r>
            <a:r>
              <a:rPr lang="en-US" sz="1800" dirty="0">
                <a:latin typeface="Century Gothic" charset="0"/>
              </a:rPr>
              <a:t>hort </a:t>
            </a:r>
            <a:r>
              <a:rPr lang="en-US" sz="1800" b="1" dirty="0">
                <a:solidFill>
                  <a:srgbClr val="FF0000"/>
                </a:solidFill>
                <a:latin typeface="Century Gothic" charset="0"/>
              </a:rPr>
              <a:t>T</a:t>
            </a:r>
            <a:r>
              <a:rPr lang="en-US" sz="1800" dirty="0">
                <a:latin typeface="Century Gothic" charset="0"/>
              </a:rPr>
              <a:t>erm </a:t>
            </a:r>
            <a:r>
              <a:rPr lang="en-US" sz="1800" b="1" dirty="0">
                <a:solidFill>
                  <a:srgbClr val="FF0000"/>
                </a:solidFill>
                <a:latin typeface="Century Gothic" charset="0"/>
              </a:rPr>
              <a:t>E</a:t>
            </a:r>
            <a:r>
              <a:rPr lang="en-US" sz="1800" dirty="0">
                <a:latin typeface="Century Gothic" charset="0"/>
              </a:rPr>
              <a:t>xposure </a:t>
            </a:r>
            <a:r>
              <a:rPr lang="en-US" sz="1800" b="1" dirty="0">
                <a:solidFill>
                  <a:srgbClr val="FF0000"/>
                </a:solidFill>
                <a:latin typeface="Century Gothic" charset="0"/>
              </a:rPr>
              <a:t>L</a:t>
            </a:r>
            <a:r>
              <a:rPr lang="en-US" sz="1800" dirty="0">
                <a:latin typeface="Century Gothic" charset="0"/>
              </a:rPr>
              <a:t>imit:	</a:t>
            </a:r>
          </a:p>
          <a:p>
            <a:pPr marL="1371600" lvl="3" indent="0">
              <a:lnSpc>
                <a:spcPct val="70000"/>
              </a:lnSpc>
              <a:spcBef>
                <a:spcPct val="20000"/>
              </a:spcBef>
            </a:pPr>
            <a:r>
              <a:rPr lang="en-US" sz="1600" i="1" dirty="0">
                <a:latin typeface="Century Gothic" charset="0"/>
              </a:rPr>
              <a:t>-Average Exposure over 15 minutes</a:t>
            </a:r>
          </a:p>
          <a:p>
            <a:pPr marL="457200" lvl="1" indent="0">
              <a:lnSpc>
                <a:spcPct val="70000"/>
              </a:lnSpc>
              <a:spcBef>
                <a:spcPct val="20000"/>
              </a:spcBef>
            </a:pPr>
            <a:r>
              <a:rPr lang="en-US" sz="2000" b="1" dirty="0">
                <a:latin typeface="Century Gothic" charset="0"/>
              </a:rPr>
              <a:t>C</a:t>
            </a:r>
          </a:p>
          <a:p>
            <a:pPr marL="1257300" lvl="2" indent="-342900">
              <a:lnSpc>
                <a:spcPct val="70000"/>
              </a:lnSpc>
              <a:spcBef>
                <a:spcPct val="20000"/>
              </a:spcBef>
              <a:buFont typeface="Arial"/>
              <a:buChar char="•"/>
            </a:pPr>
            <a:r>
              <a:rPr lang="en-US" sz="1800" b="1" dirty="0">
                <a:solidFill>
                  <a:srgbClr val="FF0000"/>
                </a:solidFill>
                <a:latin typeface="Century Gothic" charset="0"/>
              </a:rPr>
              <a:t>C</a:t>
            </a:r>
            <a:r>
              <a:rPr lang="en-US" sz="1800" dirty="0">
                <a:latin typeface="Century Gothic" charset="0"/>
              </a:rPr>
              <a:t>eiling:	</a:t>
            </a:r>
          </a:p>
          <a:p>
            <a:pPr marL="457200" lvl="1" indent="0">
              <a:lnSpc>
                <a:spcPct val="70000"/>
              </a:lnSpc>
              <a:spcBef>
                <a:spcPct val="20000"/>
              </a:spcBef>
            </a:pPr>
            <a:r>
              <a:rPr lang="en-US" sz="1600" i="1" dirty="0">
                <a:latin typeface="Century Gothic" charset="0"/>
              </a:rPr>
              <a:t>		-Not to be exceeded for any length of time</a:t>
            </a:r>
            <a:br>
              <a:rPr lang="en-US" sz="1600" i="1" dirty="0">
                <a:latin typeface="Century Gothic" charset="0"/>
              </a:rPr>
            </a:br>
            <a:r>
              <a:rPr lang="en-US" sz="2000" b="1" dirty="0">
                <a:latin typeface="Century Gothic" charset="0"/>
              </a:rPr>
              <a:t>IDLH</a:t>
            </a:r>
          </a:p>
          <a:p>
            <a:pPr marL="1257300" lvl="2" indent="-342900">
              <a:lnSpc>
                <a:spcPct val="70000"/>
              </a:lnSpc>
              <a:spcBef>
                <a:spcPct val="20000"/>
              </a:spcBef>
              <a:buFont typeface="Arial"/>
              <a:buChar char="•"/>
            </a:pPr>
            <a:r>
              <a:rPr lang="en-US" sz="1800" b="1" dirty="0">
                <a:solidFill>
                  <a:srgbClr val="FF0000"/>
                </a:solidFill>
                <a:latin typeface="Century Gothic" charset="0"/>
              </a:rPr>
              <a:t>I</a:t>
            </a:r>
            <a:r>
              <a:rPr lang="en-US" sz="1800" dirty="0">
                <a:latin typeface="Century Gothic" charset="0"/>
              </a:rPr>
              <a:t>mmediately</a:t>
            </a:r>
            <a:r>
              <a:rPr lang="en-US" sz="1800" b="1" dirty="0">
                <a:solidFill>
                  <a:srgbClr val="FF0000"/>
                </a:solidFill>
                <a:latin typeface="Century Gothic" charset="0"/>
              </a:rPr>
              <a:t> D</a:t>
            </a:r>
            <a:r>
              <a:rPr lang="en-US" sz="1800" dirty="0">
                <a:solidFill>
                  <a:srgbClr val="000000"/>
                </a:solidFill>
                <a:latin typeface="Century Gothic" charset="0"/>
              </a:rPr>
              <a:t>angerous</a:t>
            </a:r>
            <a:r>
              <a:rPr lang="en-US" sz="1800" b="1" dirty="0">
                <a:solidFill>
                  <a:srgbClr val="FF0000"/>
                </a:solidFill>
                <a:latin typeface="Century Gothic" charset="0"/>
              </a:rPr>
              <a:t> </a:t>
            </a:r>
            <a:r>
              <a:rPr lang="en-US" sz="1800" dirty="0">
                <a:solidFill>
                  <a:srgbClr val="000000"/>
                </a:solidFill>
                <a:latin typeface="Century Gothic" charset="0"/>
              </a:rPr>
              <a:t>to</a:t>
            </a:r>
            <a:r>
              <a:rPr lang="en-US" sz="1800" b="1" dirty="0">
                <a:solidFill>
                  <a:srgbClr val="FF0000"/>
                </a:solidFill>
                <a:latin typeface="Century Gothic" charset="0"/>
              </a:rPr>
              <a:t> L</a:t>
            </a:r>
            <a:r>
              <a:rPr lang="en-US" sz="1800" dirty="0">
                <a:solidFill>
                  <a:srgbClr val="000000"/>
                </a:solidFill>
                <a:latin typeface="Century Gothic" charset="0"/>
              </a:rPr>
              <a:t>ife</a:t>
            </a:r>
            <a:r>
              <a:rPr lang="en-US" sz="1800" b="1" dirty="0">
                <a:solidFill>
                  <a:srgbClr val="FF0000"/>
                </a:solidFill>
                <a:latin typeface="Century Gothic" charset="0"/>
              </a:rPr>
              <a:t> </a:t>
            </a:r>
            <a:r>
              <a:rPr lang="en-US" sz="1800" dirty="0">
                <a:solidFill>
                  <a:srgbClr val="000000"/>
                </a:solidFill>
                <a:latin typeface="Century Gothic" charset="0"/>
              </a:rPr>
              <a:t>and</a:t>
            </a:r>
            <a:r>
              <a:rPr lang="en-US" sz="1800" b="1" dirty="0">
                <a:solidFill>
                  <a:srgbClr val="FF0000"/>
                </a:solidFill>
                <a:latin typeface="Century Gothic" charset="0"/>
              </a:rPr>
              <a:t> H</a:t>
            </a:r>
            <a:r>
              <a:rPr lang="en-US" sz="1800" dirty="0">
                <a:solidFill>
                  <a:srgbClr val="000000"/>
                </a:solidFill>
                <a:latin typeface="Century Gothic" charset="0"/>
              </a:rPr>
              <a:t>ealth</a:t>
            </a:r>
            <a:r>
              <a:rPr lang="en-US" sz="1800" dirty="0">
                <a:latin typeface="Century Gothic" charset="0"/>
              </a:rPr>
              <a:t>:</a:t>
            </a:r>
          </a:p>
          <a:p>
            <a:pPr marL="1371600" lvl="3" indent="0">
              <a:lnSpc>
                <a:spcPct val="70000"/>
              </a:lnSpc>
              <a:spcBef>
                <a:spcPct val="20000"/>
              </a:spcBef>
            </a:pPr>
            <a:r>
              <a:rPr lang="en-US" sz="1600" dirty="0">
                <a:latin typeface="Century Gothic" charset="0"/>
              </a:rPr>
              <a:t>-</a:t>
            </a:r>
            <a:r>
              <a:rPr lang="en-US" sz="1600" i="1" dirty="0">
                <a:latin typeface="Century Gothic" charset="0"/>
              </a:rPr>
              <a:t>30 minutes of exposure may result in permanent physiological damage</a:t>
            </a:r>
            <a:endParaRPr lang="en-US" sz="1600" b="1" dirty="0">
              <a:latin typeface="Century Gothic" charset="0"/>
            </a:endParaRPr>
          </a:p>
          <a:p>
            <a:pPr marL="1371600" lvl="3" indent="0">
              <a:spcBef>
                <a:spcPct val="20000"/>
              </a:spcBef>
            </a:pPr>
            <a:endParaRPr lang="en-US" sz="1800" dirty="0">
              <a:latin typeface="Century Gothic" charset="0"/>
            </a:endParaRPr>
          </a:p>
        </p:txBody>
      </p:sp>
      <p:sp>
        <p:nvSpPr>
          <p:cNvPr id="6" name="Content Placeholder 2"/>
          <p:cNvSpPr txBox="1">
            <a:spLocks noChangeArrowheads="1"/>
          </p:cNvSpPr>
          <p:nvPr/>
        </p:nvSpPr>
        <p:spPr bwMode="auto">
          <a:xfrm>
            <a:off x="461863" y="5226539"/>
            <a:ext cx="9007681" cy="136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defTabSz="457200">
              <a:defRPr sz="2700">
                <a:solidFill>
                  <a:schemeClr val="tx1"/>
                </a:solidFill>
                <a:latin typeface="Verdana" charset="0"/>
                <a:ea typeface="ＭＳ Ｐゴシック" charset="0"/>
                <a:cs typeface="ＭＳ Ｐゴシック" charset="0"/>
              </a:defRPr>
            </a:lvl1pPr>
            <a:lvl2pPr marL="742950" indent="-285750" defTabSz="457200">
              <a:defRPr sz="2700">
                <a:solidFill>
                  <a:schemeClr val="tx1"/>
                </a:solidFill>
                <a:latin typeface="Verdana" charset="0"/>
                <a:ea typeface="ＭＳ Ｐゴシック" charset="0"/>
              </a:defRPr>
            </a:lvl2pPr>
            <a:lvl3pPr marL="1143000" indent="-228600" defTabSz="457200">
              <a:defRPr sz="2700">
                <a:solidFill>
                  <a:schemeClr val="tx1"/>
                </a:solidFill>
                <a:latin typeface="Verdana" charset="0"/>
                <a:ea typeface="ＭＳ Ｐゴシック" charset="0"/>
              </a:defRPr>
            </a:lvl3pPr>
            <a:lvl4pPr marL="1600200" indent="-228600" defTabSz="457200">
              <a:defRPr sz="2700">
                <a:solidFill>
                  <a:schemeClr val="tx1"/>
                </a:solidFill>
                <a:latin typeface="Verdana" charset="0"/>
                <a:ea typeface="ＭＳ Ｐゴシック" charset="0"/>
              </a:defRPr>
            </a:lvl4pPr>
            <a:lvl5pPr marL="2057400" indent="-228600" defTabSz="4572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marL="0" indent="0">
              <a:lnSpc>
                <a:spcPct val="80000"/>
              </a:lnSpc>
              <a:spcBef>
                <a:spcPct val="20000"/>
              </a:spcBef>
            </a:pPr>
            <a:r>
              <a:rPr lang="en-US" sz="1800" b="1" i="1" dirty="0">
                <a:latin typeface="Century Gothic" charset="0"/>
              </a:rPr>
              <a:t>Agencies</a:t>
            </a:r>
          </a:p>
          <a:p>
            <a:pPr>
              <a:lnSpc>
                <a:spcPct val="80000"/>
              </a:lnSpc>
              <a:spcBef>
                <a:spcPct val="20000"/>
              </a:spcBef>
              <a:buFont typeface="Arial"/>
              <a:buChar char="•"/>
            </a:pPr>
            <a:r>
              <a:rPr lang="en-US" sz="1600" b="1" dirty="0">
                <a:latin typeface="Century Gothic" charset="0"/>
              </a:rPr>
              <a:t>ACGIH</a:t>
            </a:r>
            <a:r>
              <a:rPr lang="en-US" sz="1600" dirty="0">
                <a:latin typeface="Century Gothic" charset="0"/>
              </a:rPr>
              <a:t>: </a:t>
            </a:r>
            <a:r>
              <a:rPr lang="en-US" sz="1600" b="1" dirty="0">
                <a:latin typeface="Century Gothic" charset="0"/>
              </a:rPr>
              <a:t>A</a:t>
            </a:r>
            <a:r>
              <a:rPr lang="en-US" sz="1600" dirty="0">
                <a:latin typeface="Century Gothic" charset="0"/>
              </a:rPr>
              <a:t>merican </a:t>
            </a:r>
            <a:r>
              <a:rPr lang="en-US" sz="1600" b="1" dirty="0">
                <a:latin typeface="Century Gothic" charset="0"/>
              </a:rPr>
              <a:t>C</a:t>
            </a:r>
            <a:r>
              <a:rPr lang="en-US" sz="1600" dirty="0">
                <a:latin typeface="Century Gothic" charset="0"/>
              </a:rPr>
              <a:t>onference of </a:t>
            </a:r>
            <a:r>
              <a:rPr lang="en-US" sz="1600" b="1" dirty="0">
                <a:latin typeface="Century Gothic" charset="0"/>
              </a:rPr>
              <a:t>G</a:t>
            </a:r>
            <a:r>
              <a:rPr lang="en-US" sz="1600" dirty="0">
                <a:latin typeface="Century Gothic" charset="0"/>
              </a:rPr>
              <a:t>overnmental </a:t>
            </a:r>
            <a:r>
              <a:rPr lang="en-US" sz="1600" b="1" dirty="0">
                <a:latin typeface="Century Gothic" charset="0"/>
              </a:rPr>
              <a:t>I</a:t>
            </a:r>
            <a:r>
              <a:rPr lang="en-US" sz="1600" dirty="0">
                <a:latin typeface="Century Gothic" charset="0"/>
              </a:rPr>
              <a:t>ndustrial </a:t>
            </a:r>
            <a:r>
              <a:rPr lang="en-US" sz="1600" b="1" dirty="0">
                <a:latin typeface="Century Gothic" charset="0"/>
              </a:rPr>
              <a:t>H</a:t>
            </a:r>
            <a:r>
              <a:rPr lang="en-US" sz="1600" dirty="0">
                <a:latin typeface="Century Gothic" charset="0"/>
              </a:rPr>
              <a:t>ygienists</a:t>
            </a:r>
          </a:p>
          <a:p>
            <a:pPr>
              <a:lnSpc>
                <a:spcPct val="80000"/>
              </a:lnSpc>
              <a:spcBef>
                <a:spcPct val="20000"/>
              </a:spcBef>
              <a:buFont typeface="Arial"/>
              <a:buChar char="•"/>
            </a:pPr>
            <a:r>
              <a:rPr lang="en-US" sz="1600" b="1" dirty="0">
                <a:latin typeface="Century Gothic" charset="0"/>
              </a:rPr>
              <a:t>NIOSH</a:t>
            </a:r>
            <a:r>
              <a:rPr lang="en-US" sz="1600" dirty="0">
                <a:latin typeface="Century Gothic" charset="0"/>
              </a:rPr>
              <a:t>: </a:t>
            </a:r>
            <a:r>
              <a:rPr lang="en-US" sz="1600" b="1" dirty="0">
                <a:latin typeface="Century Gothic" charset="0"/>
              </a:rPr>
              <a:t>N</a:t>
            </a:r>
            <a:r>
              <a:rPr lang="en-US" sz="1600" dirty="0">
                <a:latin typeface="Century Gothic" charset="0"/>
              </a:rPr>
              <a:t>ational </a:t>
            </a:r>
            <a:r>
              <a:rPr lang="en-US" sz="1600" b="1" dirty="0">
                <a:latin typeface="Century Gothic" charset="0"/>
              </a:rPr>
              <a:t>I</a:t>
            </a:r>
            <a:r>
              <a:rPr lang="en-US" sz="1600" dirty="0">
                <a:latin typeface="Century Gothic" charset="0"/>
              </a:rPr>
              <a:t>nstitute of </a:t>
            </a:r>
            <a:r>
              <a:rPr lang="en-US" sz="1600" b="1" dirty="0">
                <a:latin typeface="Century Gothic" charset="0"/>
              </a:rPr>
              <a:t>O</a:t>
            </a:r>
            <a:r>
              <a:rPr lang="en-US" sz="1600" dirty="0">
                <a:latin typeface="Century Gothic" charset="0"/>
              </a:rPr>
              <a:t>ccupational </a:t>
            </a:r>
            <a:r>
              <a:rPr lang="en-US" sz="1600" b="1" dirty="0">
                <a:latin typeface="Century Gothic" charset="0"/>
              </a:rPr>
              <a:t>S</a:t>
            </a:r>
            <a:r>
              <a:rPr lang="en-US" sz="1600" dirty="0">
                <a:latin typeface="Century Gothic" charset="0"/>
              </a:rPr>
              <a:t>afety and </a:t>
            </a:r>
            <a:r>
              <a:rPr lang="en-US" sz="1600" b="1" dirty="0">
                <a:latin typeface="Century Gothic" charset="0"/>
              </a:rPr>
              <a:t>H</a:t>
            </a:r>
            <a:r>
              <a:rPr lang="en-US" sz="1600" dirty="0">
                <a:latin typeface="Century Gothic" charset="0"/>
              </a:rPr>
              <a:t>ealth</a:t>
            </a:r>
          </a:p>
          <a:p>
            <a:pPr>
              <a:lnSpc>
                <a:spcPct val="80000"/>
              </a:lnSpc>
              <a:spcBef>
                <a:spcPct val="20000"/>
              </a:spcBef>
              <a:buFont typeface="Arial"/>
              <a:buChar char="•"/>
            </a:pPr>
            <a:r>
              <a:rPr lang="en-US" sz="1600" b="1" dirty="0">
                <a:latin typeface="Century Gothic" charset="0"/>
              </a:rPr>
              <a:t>OSHA</a:t>
            </a:r>
            <a:r>
              <a:rPr lang="en-US" sz="1600" dirty="0">
                <a:latin typeface="Century Gothic" charset="0"/>
              </a:rPr>
              <a:t>: </a:t>
            </a:r>
            <a:r>
              <a:rPr lang="en-US" sz="1600" b="1" dirty="0">
                <a:latin typeface="Century Gothic" charset="0"/>
              </a:rPr>
              <a:t>O</a:t>
            </a:r>
            <a:r>
              <a:rPr lang="en-US" sz="1600" dirty="0">
                <a:latin typeface="Century Gothic" charset="0"/>
              </a:rPr>
              <a:t>ccupational </a:t>
            </a:r>
            <a:r>
              <a:rPr lang="en-US" sz="1600" b="1" dirty="0">
                <a:latin typeface="Century Gothic" charset="0"/>
              </a:rPr>
              <a:t>S</a:t>
            </a:r>
            <a:r>
              <a:rPr lang="en-US" sz="1600" dirty="0">
                <a:latin typeface="Century Gothic" charset="0"/>
              </a:rPr>
              <a:t>afety and </a:t>
            </a:r>
            <a:r>
              <a:rPr lang="en-US" sz="1600" b="1" dirty="0">
                <a:latin typeface="Century Gothic" charset="0"/>
              </a:rPr>
              <a:t>H</a:t>
            </a:r>
            <a:r>
              <a:rPr lang="en-US" sz="1600" dirty="0">
                <a:latin typeface="Century Gothic" charset="0"/>
              </a:rPr>
              <a:t>ealth </a:t>
            </a:r>
            <a:r>
              <a:rPr lang="en-US" sz="1600" b="1" dirty="0">
                <a:latin typeface="Century Gothic" charset="0"/>
              </a:rPr>
              <a:t>A</a:t>
            </a:r>
            <a:r>
              <a:rPr lang="en-US" sz="1600" dirty="0">
                <a:latin typeface="Century Gothic" charset="0"/>
              </a:rPr>
              <a:t>dministration</a:t>
            </a:r>
          </a:p>
          <a:p>
            <a:pPr marL="0" indent="0">
              <a:lnSpc>
                <a:spcPct val="80000"/>
              </a:lnSpc>
              <a:spcBef>
                <a:spcPct val="20000"/>
              </a:spcBef>
            </a:pPr>
            <a:r>
              <a:rPr lang="en-US" sz="2000" dirty="0">
                <a:latin typeface="Century Gothic" charset="0"/>
              </a:rPr>
              <a:t>	</a:t>
            </a:r>
          </a:p>
          <a:p>
            <a:pPr marL="1371600" lvl="3" indent="0">
              <a:lnSpc>
                <a:spcPct val="70000"/>
              </a:lnSpc>
              <a:spcBef>
                <a:spcPct val="20000"/>
              </a:spcBef>
            </a:pPr>
            <a:br>
              <a:rPr lang="en-US" sz="1600" i="1" dirty="0">
                <a:latin typeface="Century Gothic" charset="0"/>
              </a:rPr>
            </a:br>
            <a:endParaRPr lang="en-US" sz="1800" dirty="0">
              <a:latin typeface="Century Gothic" charset="0"/>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75CCE-6B40-40F2-9AFD-CF092A8B9BF2}"/>
              </a:ext>
            </a:extLst>
          </p:cNvPr>
          <p:cNvSpPr>
            <a:spLocks noGrp="1"/>
          </p:cNvSpPr>
          <p:nvPr>
            <p:ph type="title"/>
          </p:nvPr>
        </p:nvSpPr>
        <p:spPr/>
        <p:txBody>
          <a:bodyPr/>
          <a:lstStyle/>
          <a:p>
            <a:r>
              <a:rPr lang="en-US" dirty="0"/>
              <a:t>TWA, PEL, REL TLV</a:t>
            </a:r>
          </a:p>
        </p:txBody>
      </p:sp>
      <p:sp>
        <p:nvSpPr>
          <p:cNvPr id="3" name="Content Placeholder 2">
            <a:extLst>
              <a:ext uri="{FF2B5EF4-FFF2-40B4-BE49-F238E27FC236}">
                <a16:creationId xmlns:a16="http://schemas.microsoft.com/office/drawing/2014/main" id="{32463CEC-345D-4E96-BA82-0CF4A0468FB5}"/>
              </a:ext>
            </a:extLst>
          </p:cNvPr>
          <p:cNvSpPr>
            <a:spLocks noGrp="1"/>
          </p:cNvSpPr>
          <p:nvPr>
            <p:ph idx="1"/>
          </p:nvPr>
        </p:nvSpPr>
        <p:spPr/>
        <p:txBody>
          <a:bodyPr/>
          <a:lstStyle/>
          <a:p>
            <a:pPr algn="l" fontAlgn="base"/>
            <a:r>
              <a:rPr lang="en-US" sz="1400" b="1" i="0" dirty="0">
                <a:solidFill>
                  <a:srgbClr val="777777"/>
                </a:solidFill>
                <a:effectLst/>
                <a:latin typeface="Arial" panose="020B0604020202020204" pitchFamily="34" charset="0"/>
              </a:rPr>
              <a:t>Q: What are TWA, PEL and REL?</a:t>
            </a:r>
          </a:p>
          <a:p>
            <a:pPr algn="l" fontAlgn="base"/>
            <a:r>
              <a:rPr lang="en-US" sz="1200" b="1" i="0" dirty="0">
                <a:solidFill>
                  <a:srgbClr val="777777"/>
                </a:solidFill>
                <a:effectLst/>
                <a:latin typeface="inherit"/>
              </a:rPr>
              <a:t>A:</a:t>
            </a:r>
            <a:r>
              <a:rPr lang="en-US" sz="1200" b="0" i="0" dirty="0">
                <a:solidFill>
                  <a:srgbClr val="777777"/>
                </a:solidFill>
                <a:effectLst/>
                <a:latin typeface="Arial" panose="020B0604020202020204" pitchFamily="34" charset="0"/>
              </a:rPr>
              <a:t> The </a:t>
            </a:r>
            <a:r>
              <a:rPr lang="en-US" sz="1200" b="1" i="0" dirty="0">
                <a:solidFill>
                  <a:srgbClr val="777777"/>
                </a:solidFill>
                <a:effectLst/>
                <a:latin typeface="inherit"/>
              </a:rPr>
              <a:t>Threshold Limit Value</a:t>
            </a:r>
            <a:r>
              <a:rPr lang="en-US" sz="1200" b="0" i="0" dirty="0">
                <a:solidFill>
                  <a:srgbClr val="777777"/>
                </a:solidFill>
                <a:effectLst/>
                <a:latin typeface="Arial" panose="020B0604020202020204" pitchFamily="34" charset="0"/>
              </a:rPr>
              <a:t> (TLV</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 of a chemical substance establishes the reasonable level to which a worker may be repeatedly exposed, day after day, over a working lifetime without adverse health effects. TLV</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is a reserved term of the </a:t>
            </a:r>
            <a:r>
              <a:rPr lang="en-US" sz="1200" b="1" i="0" u="sng" strike="noStrike" dirty="0">
                <a:solidFill>
                  <a:srgbClr val="777777"/>
                </a:solidFill>
                <a:effectLst/>
                <a:latin typeface="inherit"/>
                <a:hlinkClick r:id="rId2"/>
              </a:rPr>
              <a:t>American Conference of Governmental Industrial Hygienists</a:t>
            </a:r>
            <a:r>
              <a:rPr lang="en-US" sz="1200" b="0" i="0" dirty="0">
                <a:solidFill>
                  <a:srgbClr val="777777"/>
                </a:solidFill>
                <a:effectLst/>
                <a:latin typeface="Arial" panose="020B0604020202020204" pitchFamily="34" charset="0"/>
              </a:rPr>
              <a:t> (ACGIH)</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 It is however sometimes loosely used to refer to other similar concepts used in occupational health and toxicology. A list of current TLVs</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and biological exposure indices (BEIs) are published annually by the ACGIH</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a:t>
            </a:r>
          </a:p>
          <a:p>
            <a:pPr algn="l" fontAlgn="base"/>
            <a:r>
              <a:rPr lang="en-US" sz="1200" b="0" i="0" dirty="0">
                <a:solidFill>
                  <a:srgbClr val="777777"/>
                </a:solidFill>
                <a:effectLst/>
                <a:latin typeface="Arial" panose="020B0604020202020204" pitchFamily="34" charset="0"/>
              </a:rPr>
              <a:t>The Canada </a:t>
            </a:r>
            <a:r>
              <a:rPr lang="en-US" sz="1200" b="0" i="0" dirty="0" err="1">
                <a:solidFill>
                  <a:srgbClr val="777777"/>
                </a:solidFill>
                <a:effectLst/>
                <a:latin typeface="Arial" panose="020B0604020202020204" pitchFamily="34" charset="0"/>
              </a:rPr>
              <a:t>Labour</a:t>
            </a:r>
            <a:r>
              <a:rPr lang="en-US" sz="1200" b="0" i="0" dirty="0">
                <a:solidFill>
                  <a:srgbClr val="777777"/>
                </a:solidFill>
                <a:effectLst/>
                <a:latin typeface="Arial" panose="020B0604020202020204" pitchFamily="34" charset="0"/>
              </a:rPr>
              <a:t> Code and OH&amp;S regulations of most of the provinces require monitoring to ensure that no worker is exposed to a concentration of a chemical substance above the TLV established by ACGIH</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a:t>
            </a:r>
          </a:p>
          <a:p>
            <a:pPr algn="l" fontAlgn="base"/>
            <a:r>
              <a:rPr lang="en-US" sz="1400" b="1" i="0" dirty="0">
                <a:solidFill>
                  <a:srgbClr val="777777"/>
                </a:solidFill>
                <a:effectLst/>
                <a:latin typeface="Arial" panose="020B0604020202020204" pitchFamily="34" charset="0"/>
              </a:rPr>
              <a:t>A </a:t>
            </a:r>
            <a:r>
              <a:rPr lang="en-US" sz="1400" b="1" i="0" dirty="0">
                <a:solidFill>
                  <a:srgbClr val="777777"/>
                </a:solidFill>
                <a:effectLst/>
                <a:latin typeface="inherit"/>
              </a:rPr>
              <a:t>Time Weighted Average</a:t>
            </a:r>
            <a:r>
              <a:rPr lang="en-US" sz="1400" b="1" i="0" dirty="0">
                <a:solidFill>
                  <a:srgbClr val="777777"/>
                </a:solidFill>
                <a:effectLst/>
                <a:latin typeface="Arial" panose="020B0604020202020204" pitchFamily="34" charset="0"/>
              </a:rPr>
              <a:t> (TWA) </a:t>
            </a:r>
            <a:r>
              <a:rPr lang="en-US" sz="1200" b="0" i="0" dirty="0">
                <a:solidFill>
                  <a:srgbClr val="777777"/>
                </a:solidFill>
                <a:effectLst/>
                <a:latin typeface="Arial" panose="020B0604020202020204" pitchFamily="34" charset="0"/>
              </a:rPr>
              <a:t>is a TLV</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based on a 8-hour workday and a 40-hour workweek. For example the TWA for carbon monoxide is 25 ppm. This means that an average of 25 ppm is considered to be the safe TLV</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for an 8-hour workday.</a:t>
            </a:r>
          </a:p>
          <a:p>
            <a:pPr algn="l" fontAlgn="base"/>
            <a:r>
              <a:rPr lang="en-US" sz="1400" b="1" i="0" dirty="0">
                <a:solidFill>
                  <a:srgbClr val="777777"/>
                </a:solidFill>
                <a:effectLst/>
                <a:latin typeface="Arial" panose="020B0604020202020204" pitchFamily="34" charset="0"/>
              </a:rPr>
              <a:t>A </a:t>
            </a:r>
            <a:r>
              <a:rPr lang="en-US" sz="1400" b="1" i="0" dirty="0">
                <a:solidFill>
                  <a:srgbClr val="777777"/>
                </a:solidFill>
                <a:effectLst/>
                <a:latin typeface="inherit"/>
              </a:rPr>
              <a:t>Short Term Exposure Limit</a:t>
            </a:r>
            <a:r>
              <a:rPr lang="en-US" sz="1400" b="1" i="0" dirty="0">
                <a:solidFill>
                  <a:srgbClr val="777777"/>
                </a:solidFill>
                <a:effectLst/>
                <a:latin typeface="Arial" panose="020B0604020202020204" pitchFamily="34" charset="0"/>
              </a:rPr>
              <a:t> (STEL) </a:t>
            </a:r>
            <a:r>
              <a:rPr lang="en-US" sz="1200" b="0" i="0" dirty="0">
                <a:solidFill>
                  <a:srgbClr val="777777"/>
                </a:solidFill>
                <a:effectLst/>
                <a:latin typeface="Arial" panose="020B0604020202020204" pitchFamily="34" charset="0"/>
              </a:rPr>
              <a:t>is a TLV</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based on a 15 minute average.</a:t>
            </a:r>
          </a:p>
          <a:p>
            <a:pPr algn="l" fontAlgn="base"/>
            <a:r>
              <a:rPr lang="en-US" sz="1400" b="1" i="0" dirty="0">
                <a:solidFill>
                  <a:srgbClr val="777777"/>
                </a:solidFill>
                <a:effectLst/>
                <a:latin typeface="Arial" panose="020B0604020202020204" pitchFamily="34" charset="0"/>
              </a:rPr>
              <a:t>A </a:t>
            </a:r>
            <a:r>
              <a:rPr lang="en-US" sz="1400" b="1" i="0" dirty="0">
                <a:solidFill>
                  <a:srgbClr val="777777"/>
                </a:solidFill>
                <a:effectLst/>
                <a:latin typeface="inherit"/>
              </a:rPr>
              <a:t>Ceiling</a:t>
            </a:r>
            <a:r>
              <a:rPr lang="en-US" sz="1400" b="1" i="0" dirty="0">
                <a:solidFill>
                  <a:srgbClr val="777777"/>
                </a:solidFill>
                <a:effectLst/>
                <a:latin typeface="Arial" panose="020B0604020202020204" pitchFamily="34" charset="0"/>
              </a:rPr>
              <a:t> </a:t>
            </a:r>
            <a:r>
              <a:rPr lang="en-US" sz="1200" b="0" i="0" dirty="0">
                <a:solidFill>
                  <a:srgbClr val="777777"/>
                </a:solidFill>
                <a:effectLst/>
                <a:latin typeface="Arial" panose="020B0604020202020204" pitchFamily="34" charset="0"/>
              </a:rPr>
              <a:t>is a TLV that should not be exceeded during any part of the work experience.</a:t>
            </a:r>
          </a:p>
          <a:p>
            <a:pPr algn="l" fontAlgn="base"/>
            <a:r>
              <a:rPr lang="en-US" sz="1400" b="1" i="0" dirty="0">
                <a:solidFill>
                  <a:srgbClr val="777777"/>
                </a:solidFill>
                <a:effectLst/>
                <a:latin typeface="Arial" panose="020B0604020202020204" pitchFamily="34" charset="0"/>
              </a:rPr>
              <a:t>The </a:t>
            </a:r>
            <a:r>
              <a:rPr lang="en-US" sz="1400" b="1" i="0" dirty="0">
                <a:solidFill>
                  <a:srgbClr val="777777"/>
                </a:solidFill>
                <a:effectLst/>
                <a:latin typeface="inherit"/>
              </a:rPr>
              <a:t>Permissible Exposure Limit</a:t>
            </a:r>
            <a:r>
              <a:rPr lang="en-US" sz="1400" b="1" i="0" dirty="0">
                <a:solidFill>
                  <a:srgbClr val="777777"/>
                </a:solidFill>
                <a:effectLst/>
                <a:latin typeface="Arial" panose="020B0604020202020204" pitchFamily="34" charset="0"/>
              </a:rPr>
              <a:t> (PEL or OSHA PEL) </a:t>
            </a:r>
            <a:r>
              <a:rPr lang="en-US" sz="1200" b="0" i="0" dirty="0">
                <a:solidFill>
                  <a:srgbClr val="777777"/>
                </a:solidFill>
                <a:effectLst/>
                <a:latin typeface="Arial" panose="020B0604020202020204" pitchFamily="34" charset="0"/>
              </a:rPr>
              <a:t>is a TLV</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established by </a:t>
            </a:r>
            <a:r>
              <a:rPr lang="en-US" sz="1200" b="1" i="0" u="none" strike="noStrike" dirty="0">
                <a:solidFill>
                  <a:srgbClr val="777777"/>
                </a:solidFill>
                <a:effectLst/>
                <a:latin typeface="inherit"/>
                <a:hlinkClick r:id="rId3"/>
              </a:rPr>
              <a:t>OSHA</a:t>
            </a:r>
            <a:r>
              <a:rPr lang="en-US" sz="1200" b="0" i="0" dirty="0">
                <a:solidFill>
                  <a:srgbClr val="777777"/>
                </a:solidFill>
                <a:effectLst/>
                <a:latin typeface="Arial" panose="020B0604020202020204" pitchFamily="34" charset="0"/>
              </a:rPr>
              <a:t> in the U S for exposure of an employee to a substance or physical agent, and may differ from TLVs</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in other jurisdictions. Permissible Exposure Limits are established by the Occupational Safety and Health Administration (OSHA). A PEL is usually given as a time-weighted average (TWA), although some are Short Term Exposure Limits (STEL) or Ceiling Limits.</a:t>
            </a:r>
          </a:p>
          <a:p>
            <a:pPr algn="l" fontAlgn="base"/>
            <a:r>
              <a:rPr lang="en-US" sz="1400" b="1" i="0" dirty="0">
                <a:solidFill>
                  <a:srgbClr val="777777"/>
                </a:solidFill>
                <a:effectLst/>
                <a:latin typeface="Arial" panose="020B0604020202020204" pitchFamily="34" charset="0"/>
              </a:rPr>
              <a:t>RELs or </a:t>
            </a:r>
            <a:r>
              <a:rPr lang="en-US" sz="1400" b="1" i="0" dirty="0">
                <a:solidFill>
                  <a:srgbClr val="777777"/>
                </a:solidFill>
                <a:effectLst/>
                <a:latin typeface="inherit"/>
              </a:rPr>
              <a:t>Recommended Exposure Limits</a:t>
            </a:r>
            <a:r>
              <a:rPr lang="en-US" sz="1400" b="1" i="0" dirty="0">
                <a:solidFill>
                  <a:srgbClr val="777777"/>
                </a:solidFill>
                <a:effectLst/>
                <a:latin typeface="Arial" panose="020B0604020202020204" pitchFamily="34" charset="0"/>
              </a:rPr>
              <a:t> </a:t>
            </a:r>
            <a:r>
              <a:rPr lang="en-US" sz="1200" b="0" i="0" dirty="0">
                <a:solidFill>
                  <a:srgbClr val="777777"/>
                </a:solidFill>
                <a:effectLst/>
                <a:latin typeface="Arial" panose="020B0604020202020204" pitchFamily="34" charset="0"/>
              </a:rPr>
              <a:t>are TLVs</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established by </a:t>
            </a:r>
            <a:r>
              <a:rPr lang="en-US" sz="1200" b="1" i="0" u="none" strike="noStrike" dirty="0">
                <a:solidFill>
                  <a:srgbClr val="777777"/>
                </a:solidFill>
                <a:effectLst/>
                <a:latin typeface="inherit"/>
                <a:hlinkClick r:id="rId4"/>
              </a:rPr>
              <a:t>NIOSH</a:t>
            </a:r>
            <a:r>
              <a:rPr lang="en-US" sz="1200" b="0" i="0" dirty="0">
                <a:solidFill>
                  <a:srgbClr val="777777"/>
                </a:solidFill>
                <a:effectLst/>
                <a:latin typeface="Arial" panose="020B0604020202020204" pitchFamily="34" charset="0"/>
              </a:rPr>
              <a:t> for exposure of an employee to a substance or physical agent.</a:t>
            </a:r>
          </a:p>
          <a:p>
            <a:endParaRPr lang="en-US" dirty="0"/>
          </a:p>
        </p:txBody>
      </p:sp>
    </p:spTree>
    <p:extLst>
      <p:ext uri="{BB962C8B-B14F-4D97-AF65-F5344CB8AC3E}">
        <p14:creationId xmlns:p14="http://schemas.microsoft.com/office/powerpoint/2010/main" val="275560021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FBCEE-2C83-4530-A866-E9589BC5D518}"/>
              </a:ext>
            </a:extLst>
          </p:cNvPr>
          <p:cNvSpPr>
            <a:spLocks noGrp="1"/>
          </p:cNvSpPr>
          <p:nvPr>
            <p:ph type="title"/>
          </p:nvPr>
        </p:nvSpPr>
        <p:spPr/>
        <p:txBody>
          <a:bodyPr/>
          <a:lstStyle/>
          <a:p>
            <a:r>
              <a:rPr lang="en-US" dirty="0"/>
              <a:t>TWA, STEL, IDLH</a:t>
            </a:r>
          </a:p>
        </p:txBody>
      </p:sp>
      <p:sp>
        <p:nvSpPr>
          <p:cNvPr id="3" name="Content Placeholder 2">
            <a:extLst>
              <a:ext uri="{FF2B5EF4-FFF2-40B4-BE49-F238E27FC236}">
                <a16:creationId xmlns:a16="http://schemas.microsoft.com/office/drawing/2014/main" id="{F4EA9E77-687D-4807-B8A2-50772AEFBFDD}"/>
              </a:ext>
            </a:extLst>
          </p:cNvPr>
          <p:cNvSpPr>
            <a:spLocks noGrp="1"/>
          </p:cNvSpPr>
          <p:nvPr>
            <p:ph idx="1"/>
          </p:nvPr>
        </p:nvSpPr>
        <p:spPr/>
        <p:txBody>
          <a:bodyPr/>
          <a:lstStyle/>
          <a:p>
            <a:r>
              <a:rPr lang="en-US" sz="1200" b="1" dirty="0"/>
              <a:t>TWA Time weighted average (TWA) </a:t>
            </a:r>
            <a:r>
              <a:rPr lang="en-US" sz="1200" dirty="0"/>
              <a:t>is the average workplace exposure to any hazardous contaminant or agent using the baseline of an 8 hour per day or 40 hours per week work schedule. The TWA reflects the maximum average exposure to such hazardous contaminants to which workers may be exposed without experiencing significant adverse health effects over the standardized eight-hour work period.</a:t>
            </a:r>
          </a:p>
          <a:p>
            <a:pPr marL="0" indent="0">
              <a:buNone/>
            </a:pPr>
            <a:r>
              <a:rPr lang="en-US" sz="1200" dirty="0"/>
              <a:t>       The TWA is expressed in units of parts per million (ppm) or mg/m3.</a:t>
            </a:r>
          </a:p>
          <a:p>
            <a:pPr algn="l"/>
            <a:r>
              <a:rPr lang="en-US" sz="1200" b="1" i="0" dirty="0">
                <a:solidFill>
                  <a:srgbClr val="424242"/>
                </a:solidFill>
                <a:effectLst/>
                <a:latin typeface="Verdana" panose="020B0604030504040204" pitchFamily="34" charset="0"/>
              </a:rPr>
              <a:t>Short-term exposure limit (STEL) </a:t>
            </a:r>
            <a:r>
              <a:rPr lang="en-US" sz="1200" b="0" i="0" dirty="0">
                <a:solidFill>
                  <a:srgbClr val="424242"/>
                </a:solidFill>
                <a:effectLst/>
                <a:latin typeface="Verdana" panose="020B0604030504040204" pitchFamily="34" charset="0"/>
              </a:rPr>
              <a:t>is the acceptable exposure limit to a toxic or an irritant substance over a short period of time (time-weighted average), usually 15 minutes. STEL is the maximum concentration of a chemical to which workers may be exposed continuously for a short period of time without any danger to health, safety or work efficiency. This term is used in occupational health, industrial hygiene and toxicology.</a:t>
            </a:r>
          </a:p>
          <a:p>
            <a:pPr algn="l"/>
            <a:r>
              <a:rPr lang="en-US" sz="1200" b="0" i="0" dirty="0">
                <a:solidFill>
                  <a:srgbClr val="424242"/>
                </a:solidFill>
                <a:effectLst/>
                <a:latin typeface="Verdana" panose="020B0604030504040204" pitchFamily="34" charset="0"/>
              </a:rPr>
              <a:t>Short-term exposure limit may also be known as short-term exposure value (STEV)</a:t>
            </a:r>
          </a:p>
          <a:p>
            <a:pPr algn="l" rtl="0"/>
            <a:r>
              <a:rPr lang="en-US" sz="1200" b="1" i="0" dirty="0">
                <a:solidFill>
                  <a:srgbClr val="424242"/>
                </a:solidFill>
                <a:effectLst/>
                <a:latin typeface="Verdana" panose="020B0604030504040204" pitchFamily="34" charset="0"/>
              </a:rPr>
              <a:t>“Immediately Dangerous to Life or Health” (IDLH) </a:t>
            </a:r>
            <a:r>
              <a:rPr lang="en-US" sz="1200" b="0" i="0" dirty="0">
                <a:solidFill>
                  <a:srgbClr val="424242"/>
                </a:solidFill>
                <a:effectLst/>
                <a:latin typeface="Verdana" panose="020B0604030504040204" pitchFamily="34" charset="0"/>
              </a:rPr>
              <a:t>is a term used to describe hazards in which an acute exposure to the hazard poses a severe risk of immediate health damage, injury, or death. This immediate danger could be a result of the high level of damage that could occur due to short-term exposure to the hazard or due to the hazard’s ability to impair the ability of the employee to leave the hazard area.</a:t>
            </a:r>
          </a:p>
          <a:p>
            <a:endParaRPr lang="en-US" dirty="0"/>
          </a:p>
        </p:txBody>
      </p:sp>
    </p:spTree>
    <p:extLst>
      <p:ext uri="{BB962C8B-B14F-4D97-AF65-F5344CB8AC3E}">
        <p14:creationId xmlns:p14="http://schemas.microsoft.com/office/powerpoint/2010/main" val="26659448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FD766-FBE8-4682-8214-FF32C9B06209}"/>
              </a:ext>
            </a:extLst>
          </p:cNvPr>
          <p:cNvSpPr>
            <a:spLocks noGrp="1"/>
          </p:cNvSpPr>
          <p:nvPr>
            <p:ph type="title"/>
          </p:nvPr>
        </p:nvSpPr>
        <p:spPr/>
        <p:txBody>
          <a:bodyPr/>
          <a:lstStyle/>
          <a:p>
            <a:r>
              <a:rPr lang="en-US" dirty="0"/>
              <a:t>Toxic Sensor Technology	</a:t>
            </a:r>
          </a:p>
        </p:txBody>
      </p:sp>
      <p:sp>
        <p:nvSpPr>
          <p:cNvPr id="3" name="Content Placeholder 2">
            <a:extLst>
              <a:ext uri="{FF2B5EF4-FFF2-40B4-BE49-F238E27FC236}">
                <a16:creationId xmlns:a16="http://schemas.microsoft.com/office/drawing/2014/main" id="{36EC680D-1305-4ABE-A215-588BDB4A87AD}"/>
              </a:ext>
            </a:extLst>
          </p:cNvPr>
          <p:cNvSpPr>
            <a:spLocks noGrp="1"/>
          </p:cNvSpPr>
          <p:nvPr>
            <p:ph idx="1"/>
          </p:nvPr>
        </p:nvSpPr>
        <p:spPr>
          <a:xfrm>
            <a:off x="457200" y="1409700"/>
            <a:ext cx="8229600" cy="5057775"/>
          </a:xfrm>
        </p:spPr>
        <p:txBody>
          <a:bodyPr/>
          <a:lstStyle/>
          <a:p>
            <a:r>
              <a:rPr lang="en-US" sz="2100" dirty="0"/>
              <a:t>For our purposes, the toxic sensor technology can be listed as Electrochemical or Photo-Ionization</a:t>
            </a:r>
          </a:p>
          <a:p>
            <a:pPr marL="342900" lvl="1" indent="0">
              <a:buNone/>
            </a:pPr>
            <a:r>
              <a:rPr lang="en-US" b="1" dirty="0"/>
              <a:t>Electrochemical</a:t>
            </a:r>
          </a:p>
          <a:p>
            <a:pPr lvl="2"/>
            <a:r>
              <a:rPr lang="en-US" dirty="0"/>
              <a:t>Principle of Operation Electrochemical sensors operate by reacting with the gas of interest and producing an electrical signal proportional to the gas concentration. A typical electrochemical sensor consists of a sensing electrode (or working electrode), and a counter electrode separated by a thin layer of electrolyte</a:t>
            </a:r>
          </a:p>
          <a:p>
            <a:pPr marL="342900" lvl="1" indent="0">
              <a:buNone/>
            </a:pPr>
            <a:r>
              <a:rPr lang="en-US" b="1" dirty="0"/>
              <a:t>Photo-Ionization (PID)</a:t>
            </a:r>
          </a:p>
          <a:p>
            <a:pPr marL="342900" lvl="1" indent="0">
              <a:buNone/>
            </a:pPr>
            <a:r>
              <a:rPr lang="en-US" sz="1800" dirty="0"/>
              <a:t>	The PID is a non-specific sensor much like the cat bead but for low 	level toxic monitoring. This sensor is very useful for toxic monitoring 	where we don’t have a specific sensor for the contaminant. The 	sensors have a lamp with an ionization wattage. If the 	contaminant ionizes under the lamp wattage value, the gas can 	be seen. We offer four different lamps.</a:t>
            </a:r>
          </a:p>
          <a:p>
            <a:pPr marL="342900" lvl="1" indent="0">
              <a:buNone/>
            </a:pPr>
            <a:endParaRPr lang="en-US" b="1" dirty="0"/>
          </a:p>
        </p:txBody>
      </p:sp>
    </p:spTree>
    <p:extLst>
      <p:ext uri="{BB962C8B-B14F-4D97-AF65-F5344CB8AC3E}">
        <p14:creationId xmlns:p14="http://schemas.microsoft.com/office/powerpoint/2010/main" val="692977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3"/>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F0604689-FCC7-594F-864A-D44FBC5FE384}" type="slidenum">
              <a:rPr lang="en-US" sz="1000">
                <a:solidFill>
                  <a:srgbClr val="898989"/>
                </a:solidFill>
                <a:latin typeface="Century Gothic" charset="0"/>
              </a:rPr>
              <a:pPr/>
              <a:t>24</a:t>
            </a:fld>
            <a:endParaRPr lang="en-US" sz="1000">
              <a:solidFill>
                <a:srgbClr val="898989"/>
              </a:solidFill>
              <a:latin typeface="Century Gothic" charset="0"/>
            </a:endParaRPr>
          </a:p>
        </p:txBody>
      </p:sp>
      <p:sp>
        <p:nvSpPr>
          <p:cNvPr id="83970" name="Rectangle 2"/>
          <p:cNvSpPr>
            <a:spLocks noGrp="1"/>
          </p:cNvSpPr>
          <p:nvPr>
            <p:ph type="title"/>
          </p:nvPr>
        </p:nvSpPr>
        <p:spPr/>
        <p:txBody>
          <a:bodyPr/>
          <a:lstStyle/>
          <a:p>
            <a:pPr eaLnBrk="1" hangingPunct="1"/>
            <a:r>
              <a:rPr lang="en-US" dirty="0">
                <a:solidFill>
                  <a:srgbClr val="F63647"/>
                </a:solidFill>
                <a:latin typeface="Century Gothic" charset="0"/>
              </a:rPr>
              <a:t>P</a:t>
            </a:r>
            <a:r>
              <a:rPr lang="en-US" dirty="0">
                <a:latin typeface="Century Gothic" charset="0"/>
              </a:rPr>
              <a:t>hoto </a:t>
            </a:r>
            <a:r>
              <a:rPr lang="en-US" dirty="0">
                <a:solidFill>
                  <a:srgbClr val="F63647"/>
                </a:solidFill>
                <a:latin typeface="Century Gothic" charset="0"/>
              </a:rPr>
              <a:t>I</a:t>
            </a:r>
            <a:r>
              <a:rPr lang="en-US" dirty="0">
                <a:latin typeface="Century Gothic" charset="0"/>
              </a:rPr>
              <a:t>onization </a:t>
            </a:r>
            <a:r>
              <a:rPr lang="en-US" dirty="0">
                <a:solidFill>
                  <a:srgbClr val="F63647"/>
                </a:solidFill>
                <a:latin typeface="Century Gothic" charset="0"/>
              </a:rPr>
              <a:t>D</a:t>
            </a:r>
            <a:r>
              <a:rPr lang="en-US" dirty="0">
                <a:latin typeface="Century Gothic" charset="0"/>
              </a:rPr>
              <a:t>etector</a:t>
            </a:r>
          </a:p>
        </p:txBody>
      </p:sp>
      <p:sp>
        <p:nvSpPr>
          <p:cNvPr id="83971" name="Rectangle 4"/>
          <p:cNvSpPr>
            <a:spLocks noGrp="1"/>
          </p:cNvSpPr>
          <p:nvPr>
            <p:ph idx="1"/>
          </p:nvPr>
        </p:nvSpPr>
        <p:spPr>
          <a:xfrm>
            <a:off x="762000" y="1460500"/>
            <a:ext cx="5892800" cy="4114800"/>
          </a:xfrm>
        </p:spPr>
        <p:txBody>
          <a:bodyPr/>
          <a:lstStyle/>
          <a:p>
            <a:pPr eaLnBrk="1" hangingPunct="1"/>
            <a:r>
              <a:rPr lang="en-US">
                <a:latin typeface="Century Gothic" charset="0"/>
              </a:rPr>
              <a:t>A PID is a broadband VOC detection technique</a:t>
            </a:r>
          </a:p>
        </p:txBody>
      </p:sp>
      <p:pic>
        <p:nvPicPr>
          <p:cNvPr id="83972" name="Picture 10" descr="pi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75500" y="1854200"/>
            <a:ext cx="1114425"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3973" name="Content Placeholder 8" descr="PID_configuration.jpg"/>
          <p:cNvPicPr>
            <a:picLocks noChangeAspect="1"/>
          </p:cNvPicPr>
          <p:nvPr/>
        </p:nvPicPr>
        <p:blipFill>
          <a:blip r:embed="rId3">
            <a:extLst>
              <a:ext uri="{28A0092B-C50C-407E-A947-70E740481C1C}">
                <a14:useLocalDpi xmlns:a14="http://schemas.microsoft.com/office/drawing/2010/main" val="0"/>
              </a:ext>
            </a:extLst>
          </a:blip>
          <a:srcRect l="-2078" r="-2078"/>
          <a:stretch>
            <a:fillRect/>
          </a:stretch>
        </p:blipFill>
        <p:spPr bwMode="auto">
          <a:xfrm>
            <a:off x="1498600" y="2654300"/>
            <a:ext cx="5257800" cy="335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Number Placeholder 3"/>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63B3B73B-F46A-4C40-A73D-2FDA0074131D}" type="slidenum">
              <a:rPr lang="en-US" sz="1000">
                <a:solidFill>
                  <a:srgbClr val="898989"/>
                </a:solidFill>
                <a:latin typeface="Century Gothic" charset="0"/>
              </a:rPr>
              <a:pPr/>
              <a:t>25</a:t>
            </a:fld>
            <a:endParaRPr lang="en-US" sz="1000">
              <a:solidFill>
                <a:srgbClr val="898989"/>
              </a:solidFill>
              <a:latin typeface="Century Gothic" charset="0"/>
            </a:endParaRPr>
          </a:p>
        </p:txBody>
      </p:sp>
      <p:pic>
        <p:nvPicPr>
          <p:cNvPr id="84994" name="Picture 1" descr="Untitled Extract Pages1.pdf"/>
          <p:cNvPicPr>
            <a:picLocks noChangeAspect="1"/>
          </p:cNvPicPr>
          <p:nvPr/>
        </p:nvPicPr>
        <p:blipFill rotWithShape="1">
          <a:blip r:embed="rId2">
            <a:extLst>
              <a:ext uri="{28A0092B-C50C-407E-A947-70E740481C1C}">
                <a14:useLocalDpi xmlns:a14="http://schemas.microsoft.com/office/drawing/2010/main" val="0"/>
              </a:ext>
            </a:extLst>
          </a:blip>
          <a:srcRect t="39945" b="7627"/>
          <a:stretch/>
        </p:blipFill>
        <p:spPr bwMode="auto">
          <a:xfrm>
            <a:off x="439738" y="685799"/>
            <a:ext cx="9228137" cy="62530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2"/>
          <p:cNvSpPr>
            <a:spLocks noGrp="1"/>
          </p:cNvSpPr>
          <p:nvPr>
            <p:ph type="title"/>
          </p:nvPr>
        </p:nvSpPr>
        <p:spPr>
          <a:xfrm>
            <a:off x="1069975" y="93815"/>
            <a:ext cx="7772400" cy="676275"/>
          </a:xfrm>
        </p:spPr>
        <p:txBody>
          <a:bodyPr/>
          <a:lstStyle/>
          <a:p>
            <a:pPr eaLnBrk="1" hangingPunct="1"/>
            <a:r>
              <a:rPr lang="en-US" sz="2800" dirty="0">
                <a:latin typeface="Century Gothic" charset="0"/>
              </a:rPr>
              <a:t>Partial List of PID Detectable Compounds</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E8AE9-BE02-49D8-ADA4-71B3EE7BCC0C}"/>
              </a:ext>
            </a:extLst>
          </p:cNvPr>
          <p:cNvSpPr>
            <a:spLocks noGrp="1"/>
          </p:cNvSpPr>
          <p:nvPr>
            <p:ph type="title"/>
          </p:nvPr>
        </p:nvSpPr>
        <p:spPr/>
        <p:txBody>
          <a:bodyPr/>
          <a:lstStyle/>
          <a:p>
            <a:r>
              <a:rPr lang="en-US" dirty="0"/>
              <a:t>Toxic Monitoring</a:t>
            </a:r>
          </a:p>
        </p:txBody>
      </p:sp>
      <p:sp>
        <p:nvSpPr>
          <p:cNvPr id="3" name="Text Placeholder 2">
            <a:extLst>
              <a:ext uri="{FF2B5EF4-FFF2-40B4-BE49-F238E27FC236}">
                <a16:creationId xmlns:a16="http://schemas.microsoft.com/office/drawing/2014/main" id="{8A783429-A5BB-42C4-AB86-6B260EFE37F6}"/>
              </a:ext>
            </a:extLst>
          </p:cNvPr>
          <p:cNvSpPr>
            <a:spLocks noGrp="1"/>
          </p:cNvSpPr>
          <p:nvPr>
            <p:ph type="body" idx="1"/>
          </p:nvPr>
        </p:nvSpPr>
        <p:spPr/>
        <p:txBody>
          <a:bodyPr/>
          <a:lstStyle/>
          <a:p>
            <a:r>
              <a:rPr lang="en-US" dirty="0"/>
              <a:t>Toxicity</a:t>
            </a:r>
          </a:p>
        </p:txBody>
      </p:sp>
      <p:sp>
        <p:nvSpPr>
          <p:cNvPr id="4" name="Content Placeholder 3">
            <a:extLst>
              <a:ext uri="{FF2B5EF4-FFF2-40B4-BE49-F238E27FC236}">
                <a16:creationId xmlns:a16="http://schemas.microsoft.com/office/drawing/2014/main" id="{38580CD3-8584-4009-A2CA-23DA7C5CC1ED}"/>
              </a:ext>
            </a:extLst>
          </p:cNvPr>
          <p:cNvSpPr>
            <a:spLocks noGrp="1"/>
          </p:cNvSpPr>
          <p:nvPr>
            <p:ph sz="half" idx="2"/>
          </p:nvPr>
        </p:nvSpPr>
        <p:spPr/>
        <p:txBody>
          <a:bodyPr/>
          <a:lstStyle/>
          <a:p>
            <a:r>
              <a:rPr lang="en-US" dirty="0"/>
              <a:t>Measured in Parts per Million (ppm)</a:t>
            </a:r>
          </a:p>
          <a:p>
            <a:r>
              <a:rPr lang="en-US" dirty="0"/>
              <a:t>Very low measurement</a:t>
            </a:r>
          </a:p>
          <a:p>
            <a:r>
              <a:rPr lang="en-US" dirty="0"/>
              <a:t>Toxic relates to health issues, not combustibility. </a:t>
            </a:r>
          </a:p>
          <a:p>
            <a:endParaRPr lang="en-US" dirty="0"/>
          </a:p>
        </p:txBody>
      </p:sp>
      <p:sp>
        <p:nvSpPr>
          <p:cNvPr id="5" name="Text Placeholder 4">
            <a:extLst>
              <a:ext uri="{FF2B5EF4-FFF2-40B4-BE49-F238E27FC236}">
                <a16:creationId xmlns:a16="http://schemas.microsoft.com/office/drawing/2014/main" id="{9749A077-2611-4143-AA43-48E9A77FD8DA}"/>
              </a:ext>
            </a:extLst>
          </p:cNvPr>
          <p:cNvSpPr>
            <a:spLocks noGrp="1"/>
          </p:cNvSpPr>
          <p:nvPr>
            <p:ph type="body" sz="quarter" idx="3"/>
          </p:nvPr>
        </p:nvSpPr>
        <p:spPr/>
        <p:txBody>
          <a:bodyPr/>
          <a:lstStyle/>
          <a:p>
            <a:r>
              <a:rPr lang="en-US" dirty="0"/>
              <a:t>25ppm Hydrogen Sulfide</a:t>
            </a:r>
          </a:p>
        </p:txBody>
      </p:sp>
      <p:graphicFrame>
        <p:nvGraphicFramePr>
          <p:cNvPr id="7" name="Content Placeholder 6">
            <a:extLst>
              <a:ext uri="{FF2B5EF4-FFF2-40B4-BE49-F238E27FC236}">
                <a16:creationId xmlns:a16="http://schemas.microsoft.com/office/drawing/2014/main" id="{38603406-1605-4ACE-95F2-D9FD8F0B0F1D}"/>
              </a:ext>
            </a:extLst>
          </p:cNvPr>
          <p:cNvGraphicFramePr>
            <a:graphicFrameLocks noGrp="1"/>
          </p:cNvGraphicFramePr>
          <p:nvPr>
            <p:ph sz="quarter" idx="4"/>
          </p:nvPr>
        </p:nvGraphicFramePr>
        <p:xfrm>
          <a:off x="4645025" y="2174875"/>
          <a:ext cx="4041775" cy="3951288"/>
        </p:xfrm>
        <a:graphic>
          <a:graphicData uri="http://schemas.openxmlformats.org/drawingml/2006/chart">
            <c:chart xmlns:c="http://schemas.openxmlformats.org/drawingml/2006/chart" xmlns:r="http://schemas.openxmlformats.org/officeDocument/2006/relationships" r:id="rId2"/>
          </a:graphicData>
        </a:graphic>
      </p:graphicFrame>
      <p:pic>
        <p:nvPicPr>
          <p:cNvPr id="8" name="Picture 7">
            <a:extLst>
              <a:ext uri="{FF2B5EF4-FFF2-40B4-BE49-F238E27FC236}">
                <a16:creationId xmlns:a16="http://schemas.microsoft.com/office/drawing/2014/main" id="{CB63D0D9-8263-4AA0-8F49-A0F29A30D67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3149" y="3975617"/>
            <a:ext cx="2122854" cy="2441282"/>
          </a:xfrm>
          <a:prstGeom prst="rect">
            <a:avLst/>
          </a:prstGeom>
        </p:spPr>
      </p:pic>
      <p:sp>
        <p:nvSpPr>
          <p:cNvPr id="11" name="Arrow: Left 10">
            <a:extLst>
              <a:ext uri="{FF2B5EF4-FFF2-40B4-BE49-F238E27FC236}">
                <a16:creationId xmlns:a16="http://schemas.microsoft.com/office/drawing/2014/main" id="{DFFEF4F9-1D29-4C1A-B31B-A54736937378}"/>
              </a:ext>
            </a:extLst>
          </p:cNvPr>
          <p:cNvSpPr/>
          <p:nvPr/>
        </p:nvSpPr>
        <p:spPr>
          <a:xfrm flipV="1">
            <a:off x="2477296" y="4886960"/>
            <a:ext cx="1038064" cy="223520"/>
          </a:xfrm>
          <a:prstGeom prst="lef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C8E32D40-33B6-45ED-BD5F-928E8BEC3A49}"/>
              </a:ext>
            </a:extLst>
          </p:cNvPr>
          <p:cNvSpPr/>
          <p:nvPr/>
        </p:nvSpPr>
        <p:spPr>
          <a:xfrm>
            <a:off x="805909" y="4886960"/>
            <a:ext cx="812579" cy="223520"/>
          </a:xfrm>
          <a:prstGeom prs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77760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236E5-9919-4268-9CE0-427CDA8524BB}"/>
              </a:ext>
            </a:extLst>
          </p:cNvPr>
          <p:cNvSpPr>
            <a:spLocks noGrp="1"/>
          </p:cNvSpPr>
          <p:nvPr>
            <p:ph type="title"/>
          </p:nvPr>
        </p:nvSpPr>
        <p:spPr/>
        <p:txBody>
          <a:bodyPr/>
          <a:lstStyle/>
          <a:p>
            <a:r>
              <a:rPr lang="en-US" dirty="0"/>
              <a:t>Monitoring Toxicity with O2 Sensor</a:t>
            </a:r>
          </a:p>
        </p:txBody>
      </p:sp>
      <p:sp>
        <p:nvSpPr>
          <p:cNvPr id="3" name="Content Placeholder 2">
            <a:extLst>
              <a:ext uri="{FF2B5EF4-FFF2-40B4-BE49-F238E27FC236}">
                <a16:creationId xmlns:a16="http://schemas.microsoft.com/office/drawing/2014/main" id="{F278A34E-08A3-4A92-B5AB-50A9841BF6B9}"/>
              </a:ext>
            </a:extLst>
          </p:cNvPr>
          <p:cNvSpPr>
            <a:spLocks noGrp="1"/>
          </p:cNvSpPr>
          <p:nvPr>
            <p:ph idx="1"/>
          </p:nvPr>
        </p:nvSpPr>
        <p:spPr/>
        <p:txBody>
          <a:bodyPr/>
          <a:lstStyle/>
          <a:p>
            <a:pPr lvl="2"/>
            <a:r>
              <a:rPr lang="en-US" dirty="0"/>
              <a:t>78.09% Nitrogen equals 780,900 ppm</a:t>
            </a:r>
          </a:p>
          <a:p>
            <a:pPr lvl="2"/>
            <a:r>
              <a:rPr lang="en-US" dirty="0"/>
              <a:t>20.95% Oxygen equals 209,500 ppm</a:t>
            </a:r>
          </a:p>
          <a:p>
            <a:pPr lvl="2"/>
            <a:r>
              <a:rPr lang="en-US" dirty="0"/>
              <a:t>.93% Argon equals 9,200 ppm</a:t>
            </a:r>
          </a:p>
          <a:p>
            <a:pPr lvl="2"/>
            <a:r>
              <a:rPr lang="en-US" dirty="0"/>
              <a:t>.04% CO2 equals 400 ppm</a:t>
            </a:r>
          </a:p>
          <a:p>
            <a:pPr lvl="2"/>
            <a:r>
              <a:rPr lang="en-US" dirty="0"/>
              <a:t>Equals 1,000,000 ppm</a:t>
            </a:r>
          </a:p>
          <a:p>
            <a:pPr lvl="2"/>
            <a:r>
              <a:rPr lang="en-US" b="1" dirty="0"/>
              <a:t>Infusion of 1000ppm of H2S into the environment</a:t>
            </a:r>
          </a:p>
          <a:p>
            <a:pPr lvl="2"/>
            <a:r>
              <a:rPr lang="en-US" dirty="0"/>
              <a:t>780119.1 Nitrogen </a:t>
            </a:r>
            <a:r>
              <a:rPr lang="en-US" b="1" dirty="0">
                <a:solidFill>
                  <a:srgbClr val="FF0000"/>
                </a:solidFill>
              </a:rPr>
              <a:t>78.0%</a:t>
            </a:r>
          </a:p>
          <a:p>
            <a:pPr lvl="2"/>
            <a:r>
              <a:rPr lang="en-US" dirty="0"/>
              <a:t>209,290.5 Oxygen </a:t>
            </a:r>
            <a:r>
              <a:rPr lang="en-US" b="1" dirty="0">
                <a:solidFill>
                  <a:srgbClr val="FF0000"/>
                </a:solidFill>
              </a:rPr>
              <a:t>20.92%</a:t>
            </a:r>
          </a:p>
          <a:p>
            <a:pPr lvl="2"/>
            <a:r>
              <a:rPr lang="en-US" dirty="0"/>
              <a:t>9190.8 Argon .92%</a:t>
            </a:r>
          </a:p>
          <a:p>
            <a:pPr lvl="2"/>
            <a:r>
              <a:rPr lang="en-US" dirty="0"/>
              <a:t>399.6 CO2 .0399%</a:t>
            </a:r>
          </a:p>
          <a:p>
            <a:pPr lvl="2"/>
            <a:r>
              <a:rPr lang="en-US" dirty="0"/>
              <a:t>1000 H2S  Ten times the IDLH Level</a:t>
            </a:r>
          </a:p>
          <a:p>
            <a:pPr marL="0" indent="0">
              <a:buNone/>
            </a:pPr>
            <a:r>
              <a:rPr lang="en-US" dirty="0"/>
              <a:t>So, if someone tells you that an O2 sensor can cover you for toxic monitoring, here is why it won’t.</a:t>
            </a:r>
          </a:p>
          <a:p>
            <a:pPr marL="0" indent="0">
              <a:buNone/>
            </a:pPr>
            <a:endParaRPr lang="en-US" dirty="0"/>
          </a:p>
        </p:txBody>
      </p:sp>
    </p:spTree>
    <p:extLst>
      <p:ext uri="{BB962C8B-B14F-4D97-AF65-F5344CB8AC3E}">
        <p14:creationId xmlns:p14="http://schemas.microsoft.com/office/powerpoint/2010/main" val="78743438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896B5-39D6-4F9B-8E7A-7A50A9927E4E}"/>
              </a:ext>
            </a:extLst>
          </p:cNvPr>
          <p:cNvSpPr>
            <a:spLocks noGrp="1"/>
          </p:cNvSpPr>
          <p:nvPr>
            <p:ph type="title"/>
          </p:nvPr>
        </p:nvSpPr>
        <p:spPr/>
        <p:txBody>
          <a:bodyPr/>
          <a:lstStyle/>
          <a:p>
            <a:r>
              <a:rPr lang="en-US" sz="2400" dirty="0"/>
              <a:t>Examples of some Toxic Gases </a:t>
            </a:r>
          </a:p>
        </p:txBody>
      </p:sp>
      <p:sp>
        <p:nvSpPr>
          <p:cNvPr id="3" name="Content Placeholder 2">
            <a:extLst>
              <a:ext uri="{FF2B5EF4-FFF2-40B4-BE49-F238E27FC236}">
                <a16:creationId xmlns:a16="http://schemas.microsoft.com/office/drawing/2014/main" id="{134B372A-B3BA-48FB-ACB2-04B5BC93731E}"/>
              </a:ext>
            </a:extLst>
          </p:cNvPr>
          <p:cNvSpPr>
            <a:spLocks noGrp="1"/>
          </p:cNvSpPr>
          <p:nvPr>
            <p:ph idx="1"/>
          </p:nvPr>
        </p:nvSpPr>
        <p:spPr>
          <a:xfrm>
            <a:off x="386080" y="1600202"/>
            <a:ext cx="8229600" cy="4525963"/>
          </a:xfrm>
        </p:spPr>
        <p:txBody>
          <a:bodyPr/>
          <a:lstStyle/>
          <a:p>
            <a:r>
              <a:rPr lang="en-US" sz="1600" dirty="0"/>
              <a:t>Chlorine   TWA .5 ppm   STEL 1 ppm   IDLH  30 ppm</a:t>
            </a:r>
          </a:p>
          <a:p>
            <a:r>
              <a:rPr lang="en-US" sz="1600" dirty="0"/>
              <a:t>Ammonia  TWA 25 ppm STEL 35 ppm IDLH 500 ppm</a:t>
            </a:r>
          </a:p>
          <a:p>
            <a:r>
              <a:rPr lang="en-US" sz="1600" dirty="0"/>
              <a:t>Nitrogen Dioxide TWA .2 ppm STEL 1 ppm IDLH 13 ppm</a:t>
            </a:r>
          </a:p>
          <a:p>
            <a:r>
              <a:rPr lang="en-US" sz="1600" dirty="0"/>
              <a:t>Sulfur Dioxide TWA 2 ppm STEL 5 ppm  IDLH 100 ppm</a:t>
            </a:r>
          </a:p>
          <a:p>
            <a:r>
              <a:rPr lang="en-US" sz="1600" dirty="0"/>
              <a:t>Carbon Monoxide TWA 35 ppm STEL 200 ppm IDLH 1500 ppm</a:t>
            </a:r>
          </a:p>
          <a:p>
            <a:r>
              <a:rPr lang="en-US" sz="1600" dirty="0"/>
              <a:t>Hydrogen Sulfide TWA 10 ppm STEL 15 ppm IDLH 100 ppm</a:t>
            </a:r>
          </a:p>
          <a:p>
            <a:r>
              <a:rPr lang="en-US" sz="1600" dirty="0"/>
              <a:t>Hydrogen Cyanide TWA 10 ppm  STEL 4.7 ppm IDLH 50 ppm</a:t>
            </a:r>
          </a:p>
          <a:p>
            <a:r>
              <a:rPr lang="en-US" sz="1600" dirty="0" err="1"/>
              <a:t>Carobon</a:t>
            </a:r>
            <a:r>
              <a:rPr lang="en-US" sz="1600" dirty="0"/>
              <a:t> Dioxide TWA 5000 ppm STEL 30,000 ppm IDLH 50,000 ppm</a:t>
            </a:r>
          </a:p>
          <a:p>
            <a:r>
              <a:rPr lang="en-US" sz="1600" dirty="0"/>
              <a:t>Benzene TWA 1 ppm STEL 5 ppm IDLH 3000 ppm</a:t>
            </a:r>
          </a:p>
          <a:p>
            <a:r>
              <a:rPr lang="en-US" sz="1600" dirty="0"/>
              <a:t>MEK TWA 200 ppm STEL 300 ppm IDLH 3000 ppm</a:t>
            </a:r>
          </a:p>
          <a:p>
            <a:r>
              <a:rPr lang="en-US" sz="1600" dirty="0"/>
              <a:t>Acetone TWA 750 ppm STEL 1000 ppm IDLH 20,000 ppm</a:t>
            </a:r>
          </a:p>
        </p:txBody>
      </p:sp>
    </p:spTree>
    <p:extLst>
      <p:ext uri="{BB962C8B-B14F-4D97-AF65-F5344CB8AC3E}">
        <p14:creationId xmlns:p14="http://schemas.microsoft.com/office/powerpoint/2010/main" val="1199436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3B3E-3D22-4F63-92E7-E3C8CDF998E1}"/>
              </a:ext>
            </a:extLst>
          </p:cNvPr>
          <p:cNvSpPr>
            <a:spLocks noGrp="1"/>
          </p:cNvSpPr>
          <p:nvPr>
            <p:ph type="title"/>
          </p:nvPr>
        </p:nvSpPr>
        <p:spPr/>
        <p:txBody>
          <a:bodyPr/>
          <a:lstStyle/>
          <a:p>
            <a:r>
              <a:rPr lang="en-US" dirty="0"/>
              <a:t>Gas Detection Basics	</a:t>
            </a:r>
          </a:p>
        </p:txBody>
      </p:sp>
      <p:sp>
        <p:nvSpPr>
          <p:cNvPr id="3" name="Content Placeholder 2">
            <a:extLst>
              <a:ext uri="{FF2B5EF4-FFF2-40B4-BE49-F238E27FC236}">
                <a16:creationId xmlns:a16="http://schemas.microsoft.com/office/drawing/2014/main" id="{4E490E9E-164A-4C88-A83B-928F25059518}"/>
              </a:ext>
            </a:extLst>
          </p:cNvPr>
          <p:cNvSpPr>
            <a:spLocks noGrp="1"/>
          </p:cNvSpPr>
          <p:nvPr>
            <p:ph idx="1"/>
          </p:nvPr>
        </p:nvSpPr>
        <p:spPr/>
        <p:txBody>
          <a:bodyPr/>
          <a:lstStyle/>
          <a:p>
            <a:r>
              <a:rPr lang="en-US" dirty="0"/>
              <a:t>Oxygen Monitoring</a:t>
            </a:r>
          </a:p>
          <a:p>
            <a:pPr lvl="1"/>
            <a:r>
              <a:rPr lang="en-US" dirty="0"/>
              <a:t>Confined Space Monitoring-With detectors the read-out is in % volume. This is a large measurement.</a:t>
            </a:r>
          </a:p>
          <a:p>
            <a:pPr lvl="1"/>
            <a:endParaRPr lang="en-US" dirty="0"/>
          </a:p>
          <a:p>
            <a:pPr lvl="1"/>
            <a:endParaRPr lang="en-US" dirty="0"/>
          </a:p>
          <a:p>
            <a:pPr lvl="1"/>
            <a:endParaRPr lang="en-US" dirty="0"/>
          </a:p>
        </p:txBody>
      </p:sp>
      <p:pic>
        <p:nvPicPr>
          <p:cNvPr id="7" name="Content Placeholder 6">
            <a:extLst>
              <a:ext uri="{FF2B5EF4-FFF2-40B4-BE49-F238E27FC236}">
                <a16:creationId xmlns:a16="http://schemas.microsoft.com/office/drawing/2014/main" id="{BFB65AB6-2AC5-4D27-AEFD-2C5D666ADB99}"/>
              </a:ext>
            </a:extLst>
          </p:cNvPr>
          <p:cNvPicPr>
            <a:picLocks noGrp="1" noChangeAspect="1"/>
          </p:cNvPicPr>
          <p:nvPr>
            <p:ph sz="quarter" idx="4294967295"/>
          </p:nvPr>
        </p:nvPicPr>
        <p:blipFill>
          <a:blip r:embed="rId2">
            <a:extLst>
              <a:ext uri="{28A0092B-C50C-407E-A947-70E740481C1C}">
                <a14:useLocalDpi xmlns:a14="http://schemas.microsoft.com/office/drawing/2010/main"/>
              </a:ext>
            </a:extLst>
          </a:blip>
          <a:stretch>
            <a:fillRect/>
          </a:stretch>
        </p:blipFill>
        <p:spPr>
          <a:xfrm>
            <a:off x="3143250" y="2723226"/>
            <a:ext cx="2857500" cy="3286125"/>
          </a:xfrm>
          <a:prstGeom prst="rect">
            <a:avLst/>
          </a:prstGeom>
        </p:spPr>
      </p:pic>
      <p:sp>
        <p:nvSpPr>
          <p:cNvPr id="14" name="Arrow: Down 13">
            <a:extLst>
              <a:ext uri="{FF2B5EF4-FFF2-40B4-BE49-F238E27FC236}">
                <a16:creationId xmlns:a16="http://schemas.microsoft.com/office/drawing/2014/main" id="{2C7382DC-A2E0-410A-819D-42144FC282F0}"/>
              </a:ext>
            </a:extLst>
          </p:cNvPr>
          <p:cNvSpPr/>
          <p:nvPr/>
        </p:nvSpPr>
        <p:spPr>
          <a:xfrm>
            <a:off x="5034096" y="2723226"/>
            <a:ext cx="484632" cy="978408"/>
          </a:xfrm>
          <a:prstGeom prst="down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32415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97244-932F-4905-9BD8-4F3454DAA414}"/>
              </a:ext>
            </a:extLst>
          </p:cNvPr>
          <p:cNvSpPr>
            <a:spLocks noGrp="1"/>
          </p:cNvSpPr>
          <p:nvPr>
            <p:ph type="title"/>
          </p:nvPr>
        </p:nvSpPr>
        <p:spPr/>
        <p:txBody>
          <a:bodyPr/>
          <a:lstStyle/>
          <a:p>
            <a:r>
              <a:rPr lang="en-US" dirty="0"/>
              <a:t>Oxygen Monitoring</a:t>
            </a:r>
          </a:p>
        </p:txBody>
      </p:sp>
      <p:sp>
        <p:nvSpPr>
          <p:cNvPr id="3" name="Content Placeholder 2">
            <a:extLst>
              <a:ext uri="{FF2B5EF4-FFF2-40B4-BE49-F238E27FC236}">
                <a16:creationId xmlns:a16="http://schemas.microsoft.com/office/drawing/2014/main" id="{44D9498E-B550-4B46-9D58-D9E3B53E02E3}"/>
              </a:ext>
            </a:extLst>
          </p:cNvPr>
          <p:cNvSpPr>
            <a:spLocks noGrp="1"/>
          </p:cNvSpPr>
          <p:nvPr>
            <p:ph idx="1"/>
          </p:nvPr>
        </p:nvSpPr>
        <p:spPr/>
        <p:txBody>
          <a:bodyPr/>
          <a:lstStyle/>
          <a:p>
            <a:r>
              <a:rPr lang="en-US" sz="1800" dirty="0"/>
              <a:t>Oxygen Monitoring</a:t>
            </a:r>
          </a:p>
          <a:p>
            <a:pPr lvl="1"/>
            <a:r>
              <a:rPr lang="en-US" sz="1800" dirty="0"/>
              <a:t>Confined Space Monitoring-The detectors read-out is in % volume. </a:t>
            </a:r>
          </a:p>
          <a:p>
            <a:pPr lvl="1"/>
            <a:r>
              <a:rPr lang="en-US" sz="1800" dirty="0"/>
              <a:t>Fresh Air  =  78 % Nitrogen / 20.9 % Oxygen / 1.1 % </a:t>
            </a:r>
            <a:r>
              <a:rPr lang="en-US" sz="1800" dirty="0" err="1"/>
              <a:t>misc</a:t>
            </a:r>
            <a:r>
              <a:rPr lang="en-US" sz="1800" dirty="0"/>
              <a:t> gases.</a:t>
            </a:r>
          </a:p>
        </p:txBody>
      </p:sp>
      <p:graphicFrame>
        <p:nvGraphicFramePr>
          <p:cNvPr id="4" name="Chart 3">
            <a:extLst>
              <a:ext uri="{FF2B5EF4-FFF2-40B4-BE49-F238E27FC236}">
                <a16:creationId xmlns:a16="http://schemas.microsoft.com/office/drawing/2014/main" id="{A0108153-69C1-4164-904A-896C890FB04D}"/>
              </a:ext>
            </a:extLst>
          </p:cNvPr>
          <p:cNvGraphicFramePr>
            <a:graphicFrameLocks/>
          </p:cNvGraphicFramePr>
          <p:nvPr>
            <p:extLst>
              <p:ext uri="{D42A27DB-BD31-4B8C-83A1-F6EECF244321}">
                <p14:modId xmlns:p14="http://schemas.microsoft.com/office/powerpoint/2010/main" val="1464376870"/>
              </p:ext>
            </p:extLst>
          </p:nvPr>
        </p:nvGraphicFramePr>
        <p:xfrm>
          <a:off x="930351" y="2544417"/>
          <a:ext cx="6989283" cy="4313583"/>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a:extLst>
              <a:ext uri="{FF2B5EF4-FFF2-40B4-BE49-F238E27FC236}">
                <a16:creationId xmlns:a16="http://schemas.microsoft.com/office/drawing/2014/main" id="{9C9EE0FB-7F94-7344-A8A8-5F3F9B3FD764}"/>
              </a:ext>
            </a:extLst>
          </p:cNvPr>
          <p:cNvPicPr>
            <a:picLocks noChangeAspect="1"/>
          </p:cNvPicPr>
          <p:nvPr/>
        </p:nvPicPr>
        <p:blipFill>
          <a:blip r:embed="rId3"/>
          <a:stretch>
            <a:fillRect/>
          </a:stretch>
        </p:blipFill>
        <p:spPr>
          <a:xfrm>
            <a:off x="7024453" y="301627"/>
            <a:ext cx="2099144" cy="1222578"/>
          </a:xfrm>
          <a:prstGeom prst="rect">
            <a:avLst/>
          </a:prstGeom>
        </p:spPr>
      </p:pic>
      <p:pic>
        <p:nvPicPr>
          <p:cNvPr id="8" name="Picture 7">
            <a:extLst>
              <a:ext uri="{FF2B5EF4-FFF2-40B4-BE49-F238E27FC236}">
                <a16:creationId xmlns:a16="http://schemas.microsoft.com/office/drawing/2014/main" id="{7174A2B1-AD70-CB4D-B120-9E04931B3349}"/>
              </a:ext>
            </a:extLst>
          </p:cNvPr>
          <p:cNvPicPr>
            <a:picLocks noChangeAspect="1"/>
          </p:cNvPicPr>
          <p:nvPr/>
        </p:nvPicPr>
        <p:blipFill>
          <a:blip r:embed="rId3"/>
          <a:stretch>
            <a:fillRect/>
          </a:stretch>
        </p:blipFill>
        <p:spPr>
          <a:xfrm>
            <a:off x="3470479" y="4035473"/>
            <a:ext cx="682614" cy="397566"/>
          </a:xfrm>
          <a:prstGeom prst="rect">
            <a:avLst/>
          </a:prstGeom>
        </p:spPr>
      </p:pic>
      <p:pic>
        <p:nvPicPr>
          <p:cNvPr id="9" name="Picture 8">
            <a:extLst>
              <a:ext uri="{FF2B5EF4-FFF2-40B4-BE49-F238E27FC236}">
                <a16:creationId xmlns:a16="http://schemas.microsoft.com/office/drawing/2014/main" id="{9F76F6CD-964F-2C4D-8DA0-94430D301AFE}"/>
              </a:ext>
            </a:extLst>
          </p:cNvPr>
          <p:cNvPicPr>
            <a:picLocks noChangeAspect="1"/>
          </p:cNvPicPr>
          <p:nvPr/>
        </p:nvPicPr>
        <p:blipFill>
          <a:blip r:embed="rId4"/>
          <a:stretch>
            <a:fillRect/>
          </a:stretch>
        </p:blipFill>
        <p:spPr>
          <a:xfrm>
            <a:off x="3922505" y="4701208"/>
            <a:ext cx="1606163" cy="1016719"/>
          </a:xfrm>
          <a:prstGeom prst="rect">
            <a:avLst/>
          </a:prstGeom>
        </p:spPr>
      </p:pic>
    </p:spTree>
    <p:extLst>
      <p:ext uri="{BB962C8B-B14F-4D97-AF65-F5344CB8AC3E}">
        <p14:creationId xmlns:p14="http://schemas.microsoft.com/office/powerpoint/2010/main" val="1012035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2B2E-4525-455C-ABA4-97C46AA01AB8}"/>
              </a:ext>
            </a:extLst>
          </p:cNvPr>
          <p:cNvSpPr>
            <a:spLocks noGrp="1"/>
          </p:cNvSpPr>
          <p:nvPr>
            <p:ph type="title"/>
          </p:nvPr>
        </p:nvSpPr>
        <p:spPr/>
        <p:txBody>
          <a:bodyPr/>
          <a:lstStyle/>
          <a:p>
            <a:r>
              <a:rPr lang="en-US" dirty="0"/>
              <a:t>Oxygen Monitoring	</a:t>
            </a:r>
          </a:p>
        </p:txBody>
      </p:sp>
      <p:sp>
        <p:nvSpPr>
          <p:cNvPr id="4" name="Content Placeholder 3">
            <a:extLst>
              <a:ext uri="{FF2B5EF4-FFF2-40B4-BE49-F238E27FC236}">
                <a16:creationId xmlns:a16="http://schemas.microsoft.com/office/drawing/2014/main" id="{F5C07C8C-3F78-4A54-BD86-959421560DDF}"/>
              </a:ext>
            </a:extLst>
          </p:cNvPr>
          <p:cNvSpPr>
            <a:spLocks noGrp="1"/>
          </p:cNvSpPr>
          <p:nvPr>
            <p:ph idx="1"/>
          </p:nvPr>
        </p:nvSpPr>
        <p:spPr/>
        <p:txBody>
          <a:bodyPr/>
          <a:lstStyle/>
          <a:p>
            <a:r>
              <a:rPr lang="en-US" sz="2000" dirty="0"/>
              <a:t>Leading cause of deaths in confined spaces regarding gas monitoring.</a:t>
            </a:r>
          </a:p>
          <a:p>
            <a:r>
              <a:rPr lang="en-US" sz="2000" dirty="0"/>
              <a:t> Low O2 </a:t>
            </a:r>
            <a:r>
              <a:rPr lang="en-US" sz="2000" b="0" i="0" dirty="0">
                <a:solidFill>
                  <a:srgbClr val="150C09"/>
                </a:solidFill>
                <a:effectLst/>
                <a:latin typeface="Century Gothic" panose="020B0502020202020204" pitchFamily="34" charset="0"/>
              </a:rPr>
              <a:t>might be caused by microbial activity (such as the process of fermentation); it could be due to the oxidization (rusting) of the internal surface of a tank or pipe; or it might be that the oxygen has been displaced by another gas such as nitrogen or argon.</a:t>
            </a:r>
          </a:p>
          <a:p>
            <a:r>
              <a:rPr lang="en-US" sz="2000" dirty="0"/>
              <a:t>OSHA requires low and HIGH oxygen monitoring. High levels of oxygen can enhance combustion.</a:t>
            </a:r>
          </a:p>
          <a:p>
            <a:r>
              <a:rPr lang="en-US" sz="2000" dirty="0"/>
              <a:t>Oxygen sensors are always working unless they are kept in an zero oxygen environment.</a:t>
            </a:r>
          </a:p>
          <a:p>
            <a:r>
              <a:rPr lang="en-US" sz="2000" dirty="0"/>
              <a:t>Oxygen sensors are easy to test.</a:t>
            </a:r>
          </a:p>
        </p:txBody>
      </p:sp>
      <p:sp>
        <p:nvSpPr>
          <p:cNvPr id="3" name="Slide Number Placeholder 2">
            <a:extLst>
              <a:ext uri="{FF2B5EF4-FFF2-40B4-BE49-F238E27FC236}">
                <a16:creationId xmlns:a16="http://schemas.microsoft.com/office/drawing/2014/main" id="{C592ACAE-A8C7-4065-8ADA-7FF7F7FD35D1}"/>
              </a:ext>
            </a:extLst>
          </p:cNvPr>
          <p:cNvSpPr>
            <a:spLocks noGrp="1"/>
          </p:cNvSpPr>
          <p:nvPr>
            <p:ph type="sldNum" sz="quarter" idx="12"/>
          </p:nvPr>
        </p:nvSpPr>
        <p:spPr/>
        <p:txBody>
          <a:bodyPr/>
          <a:lstStyle/>
          <a:p>
            <a:pPr>
              <a:defRPr/>
            </a:pPr>
            <a:fld id="{10141F4E-5B24-694B-9514-71BAA1AAD30A}" type="slidenum">
              <a:rPr lang="en-US" smtClean="0"/>
              <a:pPr>
                <a:defRPr/>
              </a:pPr>
              <a:t>31</a:t>
            </a:fld>
            <a:endParaRPr lang="en-US"/>
          </a:p>
        </p:txBody>
      </p:sp>
      <p:pic>
        <p:nvPicPr>
          <p:cNvPr id="5" name="Picture 4">
            <a:extLst>
              <a:ext uri="{FF2B5EF4-FFF2-40B4-BE49-F238E27FC236}">
                <a16:creationId xmlns:a16="http://schemas.microsoft.com/office/drawing/2014/main" id="{86A2C6CC-AE71-5F4B-B3CC-51E9D8C80524}"/>
              </a:ext>
            </a:extLst>
          </p:cNvPr>
          <p:cNvPicPr>
            <a:picLocks noChangeAspect="1"/>
          </p:cNvPicPr>
          <p:nvPr/>
        </p:nvPicPr>
        <p:blipFill>
          <a:blip r:embed="rId2"/>
          <a:stretch>
            <a:fillRect/>
          </a:stretch>
        </p:blipFill>
        <p:spPr>
          <a:xfrm>
            <a:off x="7024453" y="301627"/>
            <a:ext cx="2099144" cy="1222578"/>
          </a:xfrm>
          <a:prstGeom prst="rect">
            <a:avLst/>
          </a:prstGeom>
        </p:spPr>
      </p:pic>
    </p:spTree>
    <p:extLst>
      <p:ext uri="{BB962C8B-B14F-4D97-AF65-F5344CB8AC3E}">
        <p14:creationId xmlns:p14="http://schemas.microsoft.com/office/powerpoint/2010/main" val="33044347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1229CAC-C66B-40BE-82D6-E666050664ED}"/>
              </a:ext>
            </a:extLst>
          </p:cNvPr>
          <p:cNvSpPr>
            <a:spLocks noGrp="1"/>
          </p:cNvSpPr>
          <p:nvPr>
            <p:ph type="sldNum" sz="quarter" idx="12"/>
          </p:nvPr>
        </p:nvSpPr>
        <p:spPr/>
        <p:txBody>
          <a:bodyPr/>
          <a:lstStyle/>
          <a:p>
            <a:pPr>
              <a:defRPr/>
            </a:pPr>
            <a:fld id="{55DDAB76-65A1-3845-9586-AE4264AA4395}" type="slidenum">
              <a:rPr lang="en-US" smtClean="0"/>
              <a:pPr>
                <a:defRPr/>
              </a:pPr>
              <a:t>32</a:t>
            </a:fld>
            <a:endParaRPr lang="en-US"/>
          </a:p>
        </p:txBody>
      </p:sp>
      <p:sp>
        <p:nvSpPr>
          <p:cNvPr id="2" name="Title 1">
            <a:extLst>
              <a:ext uri="{FF2B5EF4-FFF2-40B4-BE49-F238E27FC236}">
                <a16:creationId xmlns:a16="http://schemas.microsoft.com/office/drawing/2014/main" id="{79750E06-62E6-4E15-A523-3D2062A289D6}"/>
              </a:ext>
            </a:extLst>
          </p:cNvPr>
          <p:cNvSpPr>
            <a:spLocks noGrp="1"/>
          </p:cNvSpPr>
          <p:nvPr>
            <p:ph type="title" idx="4294967295"/>
          </p:nvPr>
        </p:nvSpPr>
        <p:spPr>
          <a:xfrm>
            <a:off x="1371600" y="301625"/>
            <a:ext cx="7772400" cy="676275"/>
          </a:xfrm>
        </p:spPr>
        <p:txBody>
          <a:bodyPr/>
          <a:lstStyle/>
          <a:p>
            <a:r>
              <a:rPr lang="en-US" dirty="0"/>
              <a:t>Oxygen Alarms</a:t>
            </a:r>
          </a:p>
        </p:txBody>
      </p:sp>
      <p:pic>
        <p:nvPicPr>
          <p:cNvPr id="5" name="Picture 4">
            <a:extLst>
              <a:ext uri="{FF2B5EF4-FFF2-40B4-BE49-F238E27FC236}">
                <a16:creationId xmlns:a16="http://schemas.microsoft.com/office/drawing/2014/main" id="{17605E59-732D-434F-A388-ABCFD6A8ABFC}"/>
              </a:ext>
            </a:extLst>
          </p:cNvPr>
          <p:cNvPicPr>
            <a:picLocks noChangeAspect="1"/>
          </p:cNvPicPr>
          <p:nvPr/>
        </p:nvPicPr>
        <p:blipFill>
          <a:blip r:embed="rId2"/>
          <a:stretch>
            <a:fillRect/>
          </a:stretch>
        </p:blipFill>
        <p:spPr>
          <a:xfrm>
            <a:off x="7024453" y="301627"/>
            <a:ext cx="2099144" cy="1222578"/>
          </a:xfrm>
          <a:prstGeom prst="rect">
            <a:avLst/>
          </a:prstGeom>
        </p:spPr>
      </p:pic>
      <p:graphicFrame>
        <p:nvGraphicFramePr>
          <p:cNvPr id="7" name="Chart 6">
            <a:extLst>
              <a:ext uri="{FF2B5EF4-FFF2-40B4-BE49-F238E27FC236}">
                <a16:creationId xmlns:a16="http://schemas.microsoft.com/office/drawing/2014/main" id="{25AA4E28-DE39-EE4A-8AA2-4E4276CAA241}"/>
              </a:ext>
            </a:extLst>
          </p:cNvPr>
          <p:cNvGraphicFramePr/>
          <p:nvPr>
            <p:extLst>
              <p:ext uri="{D42A27DB-BD31-4B8C-83A1-F6EECF244321}">
                <p14:modId xmlns:p14="http://schemas.microsoft.com/office/powerpoint/2010/main" val="285032089"/>
              </p:ext>
            </p:extLst>
          </p:nvPr>
        </p:nvGraphicFramePr>
        <p:xfrm>
          <a:off x="747423" y="1690377"/>
          <a:ext cx="6957391" cy="4559348"/>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AEDB3C93-B049-6542-8E60-A33F838D01AE}"/>
              </a:ext>
            </a:extLst>
          </p:cNvPr>
          <p:cNvSpPr/>
          <p:nvPr/>
        </p:nvSpPr>
        <p:spPr>
          <a:xfrm>
            <a:off x="7219089" y="3506285"/>
            <a:ext cx="790601" cy="461665"/>
          </a:xfrm>
          <a:prstGeom prst="rect">
            <a:avLst/>
          </a:prstGeom>
          <a:noFill/>
        </p:spPr>
        <p:txBody>
          <a:bodyPr wrap="none" lIns="91440" tIns="45720" rIns="91440" bIns="45720">
            <a:spAutoFit/>
          </a:bodyPr>
          <a:lstStyle/>
          <a:p>
            <a:pPr algn="ctr"/>
            <a:r>
              <a:rPr lang="en-US" sz="2400" dirty="0">
                <a:ln w="0"/>
                <a:solidFill>
                  <a:schemeClr val="accent2"/>
                </a:solidFill>
                <a:effectLst>
                  <a:outerShdw blurRad="38100" dist="25400" dir="5400000" algn="ctr" rotWithShape="0">
                    <a:srgbClr val="6E747A">
                      <a:alpha val="43000"/>
                    </a:srgbClr>
                  </a:outerShdw>
                </a:effectLst>
              </a:rPr>
              <a:t>23.5</a:t>
            </a:r>
          </a:p>
        </p:txBody>
      </p:sp>
      <p:sp>
        <p:nvSpPr>
          <p:cNvPr id="11" name="Rectangle 10">
            <a:extLst>
              <a:ext uri="{FF2B5EF4-FFF2-40B4-BE49-F238E27FC236}">
                <a16:creationId xmlns:a16="http://schemas.microsoft.com/office/drawing/2014/main" id="{07C2DB04-8DAA-F842-89EE-3D9F68C4D060}"/>
              </a:ext>
            </a:extLst>
          </p:cNvPr>
          <p:cNvSpPr/>
          <p:nvPr/>
        </p:nvSpPr>
        <p:spPr>
          <a:xfrm>
            <a:off x="7230309" y="3967950"/>
            <a:ext cx="779381" cy="461665"/>
          </a:xfrm>
          <a:prstGeom prst="rect">
            <a:avLst/>
          </a:prstGeom>
          <a:noFill/>
        </p:spPr>
        <p:txBody>
          <a:bodyPr wrap="none" lIns="91440" tIns="45720" rIns="91440" bIns="45720">
            <a:spAutoFit/>
          </a:bodyPr>
          <a:lstStyle/>
          <a:p>
            <a:pPr algn="ctr"/>
            <a:r>
              <a:rPr lang="en-US" sz="2400" dirty="0">
                <a:ln w="0"/>
                <a:solidFill>
                  <a:schemeClr val="accent1"/>
                </a:solidFill>
                <a:effectLst>
                  <a:outerShdw blurRad="38100" dist="25400" dir="5400000" algn="ctr" rotWithShape="0">
                    <a:srgbClr val="6E747A">
                      <a:alpha val="43000"/>
                    </a:srgbClr>
                  </a:outerShdw>
                </a:effectLst>
              </a:rPr>
              <a:t>19.5</a:t>
            </a:r>
          </a:p>
        </p:txBody>
      </p:sp>
    </p:spTree>
    <p:extLst>
      <p:ext uri="{BB962C8B-B14F-4D97-AF65-F5344CB8AC3E}">
        <p14:creationId xmlns:p14="http://schemas.microsoft.com/office/powerpoint/2010/main" val="15400617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DCF1-8973-C747-A7C2-72A40794D985}"/>
              </a:ext>
            </a:extLst>
          </p:cNvPr>
          <p:cNvSpPr>
            <a:spLocks noGrp="1"/>
          </p:cNvSpPr>
          <p:nvPr>
            <p:ph type="title"/>
          </p:nvPr>
        </p:nvSpPr>
        <p:spPr/>
        <p:txBody>
          <a:bodyPr/>
          <a:lstStyle/>
          <a:p>
            <a:r>
              <a:rPr lang="en-US" b="1" dirty="0"/>
              <a:t>Product Family</a:t>
            </a:r>
          </a:p>
        </p:txBody>
      </p:sp>
      <p:pic>
        <p:nvPicPr>
          <p:cNvPr id="4" name="Picture 3">
            <a:extLst>
              <a:ext uri="{FF2B5EF4-FFF2-40B4-BE49-F238E27FC236}">
                <a16:creationId xmlns:a16="http://schemas.microsoft.com/office/drawing/2014/main" id="{EAA9AE39-2993-1F44-A0D1-170730ACB8A0}"/>
              </a:ext>
            </a:extLst>
          </p:cNvPr>
          <p:cNvPicPr>
            <a:picLocks noChangeAspect="1"/>
          </p:cNvPicPr>
          <p:nvPr/>
        </p:nvPicPr>
        <p:blipFill rotWithShape="1">
          <a:blip r:embed="rId3"/>
          <a:srcRect l="2786"/>
          <a:stretch/>
        </p:blipFill>
        <p:spPr>
          <a:xfrm>
            <a:off x="0" y="1201783"/>
            <a:ext cx="4862488" cy="3117669"/>
          </a:xfrm>
          <a:prstGeom prst="rect">
            <a:avLst/>
          </a:prstGeom>
        </p:spPr>
      </p:pic>
      <p:pic>
        <p:nvPicPr>
          <p:cNvPr id="6" name="Picture 5">
            <a:extLst>
              <a:ext uri="{FF2B5EF4-FFF2-40B4-BE49-F238E27FC236}">
                <a16:creationId xmlns:a16="http://schemas.microsoft.com/office/drawing/2014/main" id="{9783058F-5DC1-8D49-A772-A6A4C7B31EA6}"/>
              </a:ext>
            </a:extLst>
          </p:cNvPr>
          <p:cNvPicPr>
            <a:picLocks noChangeAspect="1"/>
          </p:cNvPicPr>
          <p:nvPr/>
        </p:nvPicPr>
        <p:blipFill>
          <a:blip r:embed="rId4"/>
          <a:stretch>
            <a:fillRect/>
          </a:stretch>
        </p:blipFill>
        <p:spPr>
          <a:xfrm>
            <a:off x="4680998" y="3509554"/>
            <a:ext cx="4463002" cy="3298379"/>
          </a:xfrm>
          <a:prstGeom prst="rect">
            <a:avLst/>
          </a:prstGeom>
        </p:spPr>
      </p:pic>
    </p:spTree>
    <p:extLst>
      <p:ext uri="{BB962C8B-B14F-4D97-AF65-F5344CB8AC3E}">
        <p14:creationId xmlns:p14="http://schemas.microsoft.com/office/powerpoint/2010/main" val="391334317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a16="http://schemas.microsoft.com/office/drawing/2014/main" id="{5DAB72D9-9540-1642-8904-DEC9281D79A3}"/>
              </a:ext>
            </a:extLst>
          </p:cNvPr>
          <p:cNvSpPr>
            <a:spLocks noGrp="1" noChangeArrowheads="1"/>
          </p:cNvSpPr>
          <p:nvPr>
            <p:ph type="subTitle" idx="1"/>
          </p:nvPr>
        </p:nvSpPr>
        <p:spPr>
          <a:xfrm>
            <a:off x="1649003" y="3630943"/>
            <a:ext cx="5845993" cy="514350"/>
          </a:xfrm>
        </p:spPr>
        <p:txBody>
          <a:bodyPr/>
          <a:lstStyle/>
          <a:p>
            <a:pPr eaLnBrk="1" hangingPunct="1">
              <a:buFont typeface="Wingdings" charset="0"/>
              <a:buNone/>
              <a:defRPr/>
            </a:pPr>
            <a:r>
              <a:rPr lang="en-US" dirty="0"/>
              <a:t>Evolution In Gas Detection</a:t>
            </a:r>
          </a:p>
        </p:txBody>
      </p:sp>
      <p:pic>
        <p:nvPicPr>
          <p:cNvPr id="4" name="Picture 3">
            <a:extLst>
              <a:ext uri="{FF2B5EF4-FFF2-40B4-BE49-F238E27FC236}">
                <a16:creationId xmlns:a16="http://schemas.microsoft.com/office/drawing/2014/main" id="{906271B9-1770-C842-815F-90CB1317D31B}"/>
              </a:ext>
            </a:extLst>
          </p:cNvPr>
          <p:cNvPicPr>
            <a:picLocks noChangeAspect="1"/>
          </p:cNvPicPr>
          <p:nvPr/>
        </p:nvPicPr>
        <p:blipFill>
          <a:blip r:embed="rId3"/>
          <a:stretch>
            <a:fillRect/>
          </a:stretch>
        </p:blipFill>
        <p:spPr>
          <a:xfrm>
            <a:off x="427652" y="4654430"/>
            <a:ext cx="1448855" cy="1291895"/>
          </a:xfrm>
          <a:prstGeom prst="rect">
            <a:avLst/>
          </a:prstGeom>
        </p:spPr>
      </p:pic>
      <p:pic>
        <p:nvPicPr>
          <p:cNvPr id="8" name="Picture 7">
            <a:extLst>
              <a:ext uri="{FF2B5EF4-FFF2-40B4-BE49-F238E27FC236}">
                <a16:creationId xmlns:a16="http://schemas.microsoft.com/office/drawing/2014/main" id="{DCA7F768-42E2-D647-A9EE-01C91264FB3C}"/>
              </a:ext>
            </a:extLst>
          </p:cNvPr>
          <p:cNvPicPr>
            <a:picLocks noChangeAspect="1"/>
          </p:cNvPicPr>
          <p:nvPr/>
        </p:nvPicPr>
        <p:blipFill>
          <a:blip r:embed="rId4"/>
          <a:stretch>
            <a:fillRect/>
          </a:stretch>
        </p:blipFill>
        <p:spPr>
          <a:xfrm>
            <a:off x="2091157" y="4482546"/>
            <a:ext cx="1690388" cy="1507262"/>
          </a:xfrm>
          <a:prstGeom prst="rect">
            <a:avLst/>
          </a:prstGeom>
        </p:spPr>
      </p:pic>
      <p:pic>
        <p:nvPicPr>
          <p:cNvPr id="10" name="Picture 9">
            <a:extLst>
              <a:ext uri="{FF2B5EF4-FFF2-40B4-BE49-F238E27FC236}">
                <a16:creationId xmlns:a16="http://schemas.microsoft.com/office/drawing/2014/main" id="{1EBD1769-A504-574E-A23C-35EF78340D40}"/>
              </a:ext>
            </a:extLst>
          </p:cNvPr>
          <p:cNvPicPr>
            <a:picLocks noChangeAspect="1"/>
          </p:cNvPicPr>
          <p:nvPr/>
        </p:nvPicPr>
        <p:blipFill>
          <a:blip r:embed="rId5"/>
          <a:stretch>
            <a:fillRect/>
          </a:stretch>
        </p:blipFill>
        <p:spPr>
          <a:xfrm>
            <a:off x="3975948" y="4575236"/>
            <a:ext cx="1641621" cy="1463779"/>
          </a:xfrm>
          <a:prstGeom prst="rect">
            <a:avLst/>
          </a:prstGeom>
        </p:spPr>
      </p:pic>
      <p:pic>
        <p:nvPicPr>
          <p:cNvPr id="12" name="Picture 11">
            <a:extLst>
              <a:ext uri="{FF2B5EF4-FFF2-40B4-BE49-F238E27FC236}">
                <a16:creationId xmlns:a16="http://schemas.microsoft.com/office/drawing/2014/main" id="{557A30DF-04B4-5348-880C-27F8AA6CCB4C}"/>
              </a:ext>
            </a:extLst>
          </p:cNvPr>
          <p:cNvPicPr>
            <a:picLocks noChangeAspect="1"/>
          </p:cNvPicPr>
          <p:nvPr/>
        </p:nvPicPr>
        <p:blipFill>
          <a:blip r:embed="rId6"/>
          <a:stretch>
            <a:fillRect/>
          </a:stretch>
        </p:blipFill>
        <p:spPr>
          <a:xfrm>
            <a:off x="5625871" y="4482546"/>
            <a:ext cx="1641622" cy="1463779"/>
          </a:xfrm>
          <a:prstGeom prst="rect">
            <a:avLst/>
          </a:prstGeom>
        </p:spPr>
      </p:pic>
      <p:pic>
        <p:nvPicPr>
          <p:cNvPr id="14" name="Picture 13">
            <a:extLst>
              <a:ext uri="{FF2B5EF4-FFF2-40B4-BE49-F238E27FC236}">
                <a16:creationId xmlns:a16="http://schemas.microsoft.com/office/drawing/2014/main" id="{60870E08-420E-A045-BC65-BDC4C66CBC2C}"/>
              </a:ext>
            </a:extLst>
          </p:cNvPr>
          <p:cNvPicPr>
            <a:picLocks noChangeAspect="1"/>
          </p:cNvPicPr>
          <p:nvPr/>
        </p:nvPicPr>
        <p:blipFill>
          <a:blip r:embed="rId7"/>
          <a:stretch>
            <a:fillRect/>
          </a:stretch>
        </p:blipFill>
        <p:spPr>
          <a:xfrm>
            <a:off x="7075286" y="4575236"/>
            <a:ext cx="1641622" cy="1463780"/>
          </a:xfrm>
          <a:prstGeom prst="rect">
            <a:avLst/>
          </a:prstGeom>
        </p:spPr>
      </p:pic>
      <p:pic>
        <p:nvPicPr>
          <p:cNvPr id="18" name="Picture 17">
            <a:extLst>
              <a:ext uri="{FF2B5EF4-FFF2-40B4-BE49-F238E27FC236}">
                <a16:creationId xmlns:a16="http://schemas.microsoft.com/office/drawing/2014/main" id="{9CD9E909-A7B6-194D-AD26-3EC769E924BA}"/>
              </a:ext>
            </a:extLst>
          </p:cNvPr>
          <p:cNvPicPr>
            <a:picLocks noChangeAspect="1"/>
          </p:cNvPicPr>
          <p:nvPr/>
        </p:nvPicPr>
        <p:blipFill>
          <a:blip r:embed="rId8"/>
          <a:stretch>
            <a:fillRect/>
          </a:stretch>
        </p:blipFill>
        <p:spPr>
          <a:xfrm>
            <a:off x="0" y="0"/>
            <a:ext cx="9144000" cy="3024554"/>
          </a:xfrm>
          <a:prstGeom prst="rect">
            <a:avLst/>
          </a:prstGeom>
        </p:spPr>
      </p:pic>
    </p:spTree>
    <p:extLst>
      <p:ext uri="{BB962C8B-B14F-4D97-AF65-F5344CB8AC3E}">
        <p14:creationId xmlns:p14="http://schemas.microsoft.com/office/powerpoint/2010/main" val="67833793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CF6FB-3DD8-B149-999B-A815019B1F36}"/>
              </a:ext>
            </a:extLst>
          </p:cNvPr>
          <p:cNvSpPr>
            <a:spLocks noGrp="1"/>
          </p:cNvSpPr>
          <p:nvPr>
            <p:ph type="title"/>
          </p:nvPr>
        </p:nvSpPr>
        <p:spPr>
          <a:xfrm>
            <a:off x="747865" y="152055"/>
            <a:ext cx="7772400" cy="676275"/>
          </a:xfrm>
        </p:spPr>
        <p:txBody>
          <a:bodyPr/>
          <a:lstStyle/>
          <a:p>
            <a:r>
              <a:rPr lang="en-US" b="1" dirty="0"/>
              <a:t>GX-3R &amp; GX-3R Pro</a:t>
            </a:r>
          </a:p>
        </p:txBody>
      </p:sp>
      <p:sp>
        <p:nvSpPr>
          <p:cNvPr id="7" name="正方形/長方形 7">
            <a:extLst>
              <a:ext uri="{FF2B5EF4-FFF2-40B4-BE49-F238E27FC236}">
                <a16:creationId xmlns:a16="http://schemas.microsoft.com/office/drawing/2014/main" id="{382E2C59-7540-A843-ADCA-560278C5B6AA}"/>
              </a:ext>
            </a:extLst>
          </p:cNvPr>
          <p:cNvSpPr/>
          <p:nvPr/>
        </p:nvSpPr>
        <p:spPr>
          <a:xfrm>
            <a:off x="857250" y="1279670"/>
            <a:ext cx="361080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4-gas compliance model</a:t>
            </a:r>
            <a:endParaRPr lang="ja-JP" altLang="en-US" sz="2400" dirty="0">
              <a:solidFill>
                <a:schemeClr val="tx1"/>
              </a:solidFill>
              <a:latin typeface="Arial" charset="0"/>
              <a:ea typeface="メイリオ" charset="0"/>
              <a:cs typeface="Arial" charset="0"/>
            </a:endParaRPr>
          </a:p>
        </p:txBody>
      </p:sp>
      <p:sp>
        <p:nvSpPr>
          <p:cNvPr id="8" name="正方形/長方形 8">
            <a:extLst>
              <a:ext uri="{FF2B5EF4-FFF2-40B4-BE49-F238E27FC236}">
                <a16:creationId xmlns:a16="http://schemas.microsoft.com/office/drawing/2014/main" id="{264913FA-369D-3249-98AF-290C347B55E4}"/>
              </a:ext>
            </a:extLst>
          </p:cNvPr>
          <p:cNvSpPr/>
          <p:nvPr/>
        </p:nvSpPr>
        <p:spPr>
          <a:xfrm>
            <a:off x="2068345" y="4369024"/>
            <a:ext cx="1278409"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a:t>
            </a:r>
            <a:endParaRPr lang="ja-JP" altLang="en-US" sz="2800" b="1" i="1" dirty="0">
              <a:solidFill>
                <a:schemeClr val="tx1"/>
              </a:solidFill>
              <a:latin typeface="Century Gothic" panose="020B0502020202020204" pitchFamily="34" charset="0"/>
              <a:ea typeface="メイリオ" charset="0"/>
              <a:cs typeface="Arial" charset="0"/>
            </a:endParaRPr>
          </a:p>
        </p:txBody>
      </p:sp>
      <p:pic>
        <p:nvPicPr>
          <p:cNvPr id="9" name="Picture 8">
            <a:extLst>
              <a:ext uri="{FF2B5EF4-FFF2-40B4-BE49-F238E27FC236}">
                <a16:creationId xmlns:a16="http://schemas.microsoft.com/office/drawing/2014/main" id="{A26314CE-FE20-EC4E-91FF-884CD4D637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46124" y="1927742"/>
            <a:ext cx="2122854" cy="2441282"/>
          </a:xfrm>
          <a:prstGeom prst="rect">
            <a:avLst/>
          </a:prstGeom>
        </p:spPr>
      </p:pic>
      <p:sp>
        <p:nvSpPr>
          <p:cNvPr id="10" name="TextBox 9">
            <a:extLst>
              <a:ext uri="{FF2B5EF4-FFF2-40B4-BE49-F238E27FC236}">
                <a16:creationId xmlns:a16="http://schemas.microsoft.com/office/drawing/2014/main" id="{ACB41B15-493F-0748-9B26-1E35FC1DDD9D}"/>
              </a:ext>
            </a:extLst>
          </p:cNvPr>
          <p:cNvSpPr txBox="1"/>
          <p:nvPr/>
        </p:nvSpPr>
        <p:spPr>
          <a:xfrm>
            <a:off x="132004" y="5080611"/>
            <a:ext cx="3892990" cy="1200329"/>
          </a:xfrm>
          <a:prstGeom prst="rect">
            <a:avLst/>
          </a:prstGeom>
          <a:noFill/>
        </p:spPr>
        <p:txBody>
          <a:bodyPr wrap="square" rtlCol="0">
            <a:spAutoFit/>
          </a:bodyPr>
          <a:lstStyle/>
          <a:p>
            <a:pPr marL="285750" indent="-285750">
              <a:buFont typeface="Courier New"/>
              <a:buChar char="o"/>
            </a:pPr>
            <a:r>
              <a:rPr lang="en-US" dirty="0"/>
              <a:t>Worlds smallest and lightest </a:t>
            </a:r>
            <a:br>
              <a:rPr lang="en-US" dirty="0"/>
            </a:br>
            <a:r>
              <a:rPr lang="en-US" dirty="0"/>
              <a:t>4-gas monitor</a:t>
            </a:r>
          </a:p>
          <a:p>
            <a:pPr marL="285750" indent="-285750">
              <a:buFont typeface="Courier New"/>
              <a:buChar char="o"/>
            </a:pPr>
            <a:r>
              <a:rPr lang="en-US" dirty="0"/>
              <a:t>Impact, water, &amp; dust resistant</a:t>
            </a:r>
          </a:p>
          <a:p>
            <a:pPr marL="285750" indent="-285750">
              <a:buFont typeface="Courier New"/>
              <a:buChar char="o"/>
            </a:pPr>
            <a:r>
              <a:rPr lang="en-US" dirty="0"/>
              <a:t>3-year Warranty</a:t>
            </a:r>
          </a:p>
        </p:txBody>
      </p:sp>
      <p:sp>
        <p:nvSpPr>
          <p:cNvPr id="11" name="正方形/長方形 8">
            <a:extLst>
              <a:ext uri="{FF2B5EF4-FFF2-40B4-BE49-F238E27FC236}">
                <a16:creationId xmlns:a16="http://schemas.microsoft.com/office/drawing/2014/main" id="{670B3C09-A748-F14E-8956-ABC1BF0E7779}"/>
              </a:ext>
            </a:extLst>
          </p:cNvPr>
          <p:cNvSpPr/>
          <p:nvPr/>
        </p:nvSpPr>
        <p:spPr>
          <a:xfrm>
            <a:off x="5526466" y="4369024"/>
            <a:ext cx="194421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 Pro</a:t>
            </a:r>
            <a:endParaRPr lang="ja-JP" altLang="en-US" sz="2800" b="1" i="1" dirty="0">
              <a:solidFill>
                <a:schemeClr val="tx1"/>
              </a:solidFill>
              <a:latin typeface="Century Gothic" panose="020B0502020202020204" pitchFamily="34" charset="0"/>
              <a:ea typeface="メイリオ" charset="0"/>
              <a:cs typeface="Arial" charset="0"/>
            </a:endParaRPr>
          </a:p>
        </p:txBody>
      </p:sp>
      <p:sp>
        <p:nvSpPr>
          <p:cNvPr id="12" name="TextBox 11">
            <a:extLst>
              <a:ext uri="{FF2B5EF4-FFF2-40B4-BE49-F238E27FC236}">
                <a16:creationId xmlns:a16="http://schemas.microsoft.com/office/drawing/2014/main" id="{B3DBBEA4-0597-354E-A85B-9A8112616092}"/>
              </a:ext>
            </a:extLst>
          </p:cNvPr>
          <p:cNvSpPr txBox="1"/>
          <p:nvPr/>
        </p:nvSpPr>
        <p:spPr>
          <a:xfrm>
            <a:off x="3616980" y="5080611"/>
            <a:ext cx="5491333" cy="1200329"/>
          </a:xfrm>
          <a:prstGeom prst="rect">
            <a:avLst/>
          </a:prstGeom>
          <a:noFill/>
        </p:spPr>
        <p:txBody>
          <a:bodyPr wrap="square" rtlCol="0">
            <a:spAutoFit/>
          </a:bodyPr>
          <a:lstStyle/>
          <a:p>
            <a:pPr marL="742950" lvl="1" indent="-285750">
              <a:buFont typeface="Courier New"/>
              <a:buChar char="o"/>
            </a:pPr>
            <a:r>
              <a:rPr lang="en-US" dirty="0"/>
              <a:t>4-gas plus extra slot for toxic or IR sensor</a:t>
            </a:r>
          </a:p>
          <a:p>
            <a:pPr marL="742950" lvl="1" indent="-285750">
              <a:buFont typeface="Courier New"/>
              <a:buChar char="o"/>
            </a:pPr>
            <a:r>
              <a:rPr lang="en-US" dirty="0"/>
              <a:t>Wireless communication with mobile app</a:t>
            </a:r>
          </a:p>
          <a:p>
            <a:pPr marL="742950" lvl="1" indent="-285750">
              <a:buFont typeface="Courier New"/>
              <a:buChar char="o"/>
            </a:pPr>
            <a:r>
              <a:rPr lang="en-US" dirty="0"/>
              <a:t>Man-down and panic alarms</a:t>
            </a:r>
          </a:p>
          <a:p>
            <a:pPr marL="742950" lvl="1" indent="-285750">
              <a:buFont typeface="Courier New"/>
              <a:buChar char="o"/>
            </a:pPr>
            <a:r>
              <a:rPr lang="en-US" dirty="0"/>
              <a:t>Alkaline &amp; Rechargeable options</a:t>
            </a:r>
          </a:p>
        </p:txBody>
      </p:sp>
      <p:sp>
        <p:nvSpPr>
          <p:cNvPr id="13" name="正方形/長方形 7">
            <a:extLst>
              <a:ext uri="{FF2B5EF4-FFF2-40B4-BE49-F238E27FC236}">
                <a16:creationId xmlns:a16="http://schemas.microsoft.com/office/drawing/2014/main" id="{EA7F4DC5-A405-0244-A0A3-FC4CCC459784}"/>
              </a:ext>
            </a:extLst>
          </p:cNvPr>
          <p:cNvSpPr/>
          <p:nvPr/>
        </p:nvSpPr>
        <p:spPr>
          <a:xfrm>
            <a:off x="4842390" y="1279670"/>
            <a:ext cx="3312368"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5-gas pro model</a:t>
            </a:r>
            <a:endParaRPr lang="ja-JP" altLang="en-US" sz="2400" dirty="0">
              <a:solidFill>
                <a:schemeClr val="tx1"/>
              </a:solidFill>
              <a:latin typeface="Arial" charset="0"/>
              <a:ea typeface="メイリオ" charset="0"/>
              <a:cs typeface="Arial" charset="0"/>
            </a:endParaRPr>
          </a:p>
        </p:txBody>
      </p:sp>
      <p:pic>
        <p:nvPicPr>
          <p:cNvPr id="14" name="Picture 13">
            <a:extLst>
              <a:ext uri="{FF2B5EF4-FFF2-40B4-BE49-F238E27FC236}">
                <a16:creationId xmlns:a16="http://schemas.microsoft.com/office/drawing/2014/main" id="{D2A1BF17-14F7-5E42-98DB-4BA040AAB3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65127" y="1870091"/>
            <a:ext cx="2692807" cy="2585094"/>
          </a:xfrm>
          <a:prstGeom prst="rect">
            <a:avLst/>
          </a:prstGeom>
        </p:spPr>
      </p:pic>
      <p:sp>
        <p:nvSpPr>
          <p:cNvPr id="16" name="Title 2">
            <a:extLst>
              <a:ext uri="{FF2B5EF4-FFF2-40B4-BE49-F238E27FC236}">
                <a16:creationId xmlns:a16="http://schemas.microsoft.com/office/drawing/2014/main" id="{01B2E243-5ED6-A247-978A-6B51C42A3D34}"/>
              </a:ext>
            </a:extLst>
          </p:cNvPr>
          <p:cNvSpPr txBox="1">
            <a:spLocks/>
          </p:cNvSpPr>
          <p:nvPr/>
        </p:nvSpPr>
        <p:spPr bwMode="auto">
          <a:xfrm>
            <a:off x="2515423" y="687660"/>
            <a:ext cx="41131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noAutofit/>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defRPr/>
            </a:pPr>
            <a:r>
              <a:rPr kumimoji="0" lang="en-US" altLang="ja-JP" sz="2000" kern="0" dirty="0">
                <a:latin typeface="+mn-lt"/>
                <a:ea typeface="ＭＳ Ｐゴシック" pitchFamily="50" charset="-128"/>
              </a:rPr>
              <a:t>2 Models</a:t>
            </a:r>
            <a:r>
              <a:rPr kumimoji="0" lang="en-US" sz="2000" dirty="0">
                <a:latin typeface="+mn-lt"/>
              </a:rPr>
              <a:t>—</a:t>
            </a:r>
            <a:r>
              <a:rPr kumimoji="0" lang="en-US" altLang="ja-JP" sz="2000" kern="0" dirty="0">
                <a:latin typeface="+mn-lt"/>
                <a:ea typeface="ＭＳ Ｐゴシック" pitchFamily="50" charset="-128"/>
              </a:rPr>
              <a:t>Depending on Need</a:t>
            </a:r>
            <a:endParaRPr kumimoji="0" lang="en-US" sz="2000" dirty="0">
              <a:latin typeface="+mn-lt"/>
            </a:endParaRPr>
          </a:p>
        </p:txBody>
      </p:sp>
    </p:spTree>
    <p:extLst>
      <p:ext uri="{BB962C8B-B14F-4D97-AF65-F5344CB8AC3E}">
        <p14:creationId xmlns:p14="http://schemas.microsoft.com/office/powerpoint/2010/main" val="73536492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2" grpId="0"/>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044E311-0D8A-5B4B-9758-C47ED45B6A88}"/>
              </a:ext>
            </a:extLst>
          </p:cNvPr>
          <p:cNvSpPr>
            <a:spLocks noGrp="1"/>
          </p:cNvSpPr>
          <p:nvPr>
            <p:ph type="title"/>
          </p:nvPr>
        </p:nvSpPr>
        <p:spPr>
          <a:xfrm>
            <a:off x="50823" y="105674"/>
            <a:ext cx="9042353" cy="676275"/>
          </a:xfrm>
        </p:spPr>
        <p:txBody>
          <a:bodyPr>
            <a:normAutofit/>
          </a:bodyPr>
          <a:lstStyle/>
          <a:p>
            <a:r>
              <a:rPr lang="en-US" b="1" dirty="0">
                <a:latin typeface="Century Gothic" panose="020B0502020202020204" pitchFamily="34" charset="0"/>
              </a:rPr>
              <a:t>Competitor Comparison</a:t>
            </a:r>
          </a:p>
        </p:txBody>
      </p:sp>
      <p:sp>
        <p:nvSpPr>
          <p:cNvPr id="5" name="コンテンツ プレースホルダー 2">
            <a:extLst>
              <a:ext uri="{FF2B5EF4-FFF2-40B4-BE49-F238E27FC236}">
                <a16:creationId xmlns:a16="http://schemas.microsoft.com/office/drawing/2014/main" id="{84C9D414-4CC6-2742-8BED-1DB5E26E5C07}"/>
              </a:ext>
            </a:extLst>
          </p:cNvPr>
          <p:cNvSpPr txBox="1">
            <a:spLocks/>
          </p:cNvSpPr>
          <p:nvPr/>
        </p:nvSpPr>
        <p:spPr bwMode="auto">
          <a:xfrm>
            <a:off x="1248147" y="1238962"/>
            <a:ext cx="7416056" cy="503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r">
              <a:buFontTx/>
              <a:buNone/>
              <a:defRPr/>
            </a:pPr>
            <a:r>
              <a:rPr lang="en-US" altLang="ja-JP" sz="2800" b="1" i="1" kern="0" dirty="0">
                <a:latin typeface="Century Gothic" panose="020B0502020202020204" pitchFamily="34" charset="0"/>
              </a:rPr>
              <a:t>Size &amp; Weight</a:t>
            </a:r>
          </a:p>
        </p:txBody>
      </p:sp>
      <p:grpSp>
        <p:nvGrpSpPr>
          <p:cNvPr id="6" name="Group 5">
            <a:extLst>
              <a:ext uri="{FF2B5EF4-FFF2-40B4-BE49-F238E27FC236}">
                <a16:creationId xmlns:a16="http://schemas.microsoft.com/office/drawing/2014/main" id="{FDC0FA70-DA5E-1F46-9FDF-2D6872ABDE59}"/>
              </a:ext>
            </a:extLst>
          </p:cNvPr>
          <p:cNvGrpSpPr>
            <a:grpSpLocks noChangeAspect="1"/>
          </p:cNvGrpSpPr>
          <p:nvPr/>
        </p:nvGrpSpPr>
        <p:grpSpPr>
          <a:xfrm>
            <a:off x="7755926" y="2153513"/>
            <a:ext cx="1451038" cy="2791924"/>
            <a:chOff x="3639356" y="1746813"/>
            <a:chExt cx="1451038" cy="2791924"/>
          </a:xfrm>
        </p:grpSpPr>
        <p:pic>
          <p:nvPicPr>
            <p:cNvPr id="7" name="Picture 6" descr="drager_xam2500_3.png">
              <a:extLst>
                <a:ext uri="{FF2B5EF4-FFF2-40B4-BE49-F238E27FC236}">
                  <a16:creationId xmlns:a16="http://schemas.microsoft.com/office/drawing/2014/main" id="{A4D4E63D-3847-C94E-92CF-802F9AEC6C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40075" y="1746813"/>
              <a:ext cx="958901" cy="2377440"/>
            </a:xfrm>
            <a:prstGeom prst="rect">
              <a:avLst/>
            </a:prstGeom>
          </p:spPr>
        </p:pic>
        <p:sp>
          <p:nvSpPr>
            <p:cNvPr id="8" name="TextBox 7">
              <a:extLst>
                <a:ext uri="{FF2B5EF4-FFF2-40B4-BE49-F238E27FC236}">
                  <a16:creationId xmlns:a16="http://schemas.microsoft.com/office/drawing/2014/main" id="{278C9C32-8FF3-4F42-A28F-202F4AD7FB12}"/>
                </a:ext>
              </a:extLst>
            </p:cNvPr>
            <p:cNvSpPr txBox="1"/>
            <p:nvPr/>
          </p:nvSpPr>
          <p:spPr>
            <a:xfrm>
              <a:off x="3639356" y="4077072"/>
              <a:ext cx="1451038" cy="461665"/>
            </a:xfrm>
            <a:prstGeom prst="rect">
              <a:avLst/>
            </a:prstGeom>
            <a:noFill/>
          </p:spPr>
          <p:txBody>
            <a:bodyPr wrap="none" rtlCol="0">
              <a:spAutoFit/>
            </a:bodyPr>
            <a:lstStyle/>
            <a:p>
              <a:pPr algn="ctr"/>
              <a:r>
                <a:rPr lang="en-US" sz="1200" dirty="0"/>
                <a:t>5.12” x 1.9” x 1.8”</a:t>
              </a:r>
            </a:p>
            <a:p>
              <a:pPr algn="ctr"/>
              <a:r>
                <a:rPr lang="en-US" sz="1200" dirty="0"/>
                <a:t>8 ounces</a:t>
              </a:r>
            </a:p>
          </p:txBody>
        </p:sp>
      </p:grpSp>
      <p:grpSp>
        <p:nvGrpSpPr>
          <p:cNvPr id="9" name="Group 8">
            <a:extLst>
              <a:ext uri="{FF2B5EF4-FFF2-40B4-BE49-F238E27FC236}">
                <a16:creationId xmlns:a16="http://schemas.microsoft.com/office/drawing/2014/main" id="{016766D4-B371-B54C-81A3-400170719D28}"/>
              </a:ext>
            </a:extLst>
          </p:cNvPr>
          <p:cNvGrpSpPr/>
          <p:nvPr/>
        </p:nvGrpSpPr>
        <p:grpSpPr>
          <a:xfrm>
            <a:off x="3893570" y="2723496"/>
            <a:ext cx="1366080" cy="2213641"/>
            <a:chOff x="5494405" y="2325096"/>
            <a:chExt cx="1366080" cy="2213641"/>
          </a:xfrm>
        </p:grpSpPr>
        <p:pic>
          <p:nvPicPr>
            <p:cNvPr id="10" name="Picture 9" descr="VentisPro4-Orange.png">
              <a:extLst>
                <a:ext uri="{FF2B5EF4-FFF2-40B4-BE49-F238E27FC236}">
                  <a16:creationId xmlns:a16="http://schemas.microsoft.com/office/drawing/2014/main" id="{75E4F46D-DDE3-8248-96AF-BFBF5BDB9F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7783" y="2325096"/>
              <a:ext cx="1019326" cy="1780481"/>
            </a:xfrm>
            <a:prstGeom prst="rect">
              <a:avLst/>
            </a:prstGeom>
          </p:spPr>
        </p:pic>
        <p:sp>
          <p:nvSpPr>
            <p:cNvPr id="11" name="TextBox 10">
              <a:extLst>
                <a:ext uri="{FF2B5EF4-FFF2-40B4-BE49-F238E27FC236}">
                  <a16:creationId xmlns:a16="http://schemas.microsoft.com/office/drawing/2014/main" id="{E86E2AD2-D616-434F-B0B6-BE9E137A7C41}"/>
                </a:ext>
              </a:extLst>
            </p:cNvPr>
            <p:cNvSpPr txBox="1"/>
            <p:nvPr/>
          </p:nvSpPr>
          <p:spPr>
            <a:xfrm>
              <a:off x="5494405" y="4077072"/>
              <a:ext cx="1366080" cy="461665"/>
            </a:xfrm>
            <a:prstGeom prst="rect">
              <a:avLst/>
            </a:prstGeom>
            <a:noFill/>
          </p:spPr>
          <p:txBody>
            <a:bodyPr wrap="none" rtlCol="0">
              <a:spAutoFit/>
            </a:bodyPr>
            <a:lstStyle/>
            <a:p>
              <a:pPr algn="ctr"/>
              <a:r>
                <a:rPr lang="en-US" sz="1200" dirty="0"/>
                <a:t>4.1” x 2.3” x 1.4”</a:t>
              </a:r>
            </a:p>
            <a:p>
              <a:pPr algn="ctr"/>
              <a:r>
                <a:rPr lang="en-US" sz="1200" dirty="0"/>
                <a:t>6.4 ounces</a:t>
              </a:r>
            </a:p>
          </p:txBody>
        </p:sp>
      </p:grpSp>
      <p:grpSp>
        <p:nvGrpSpPr>
          <p:cNvPr id="12" name="Group 11">
            <a:extLst>
              <a:ext uri="{FF2B5EF4-FFF2-40B4-BE49-F238E27FC236}">
                <a16:creationId xmlns:a16="http://schemas.microsoft.com/office/drawing/2014/main" id="{9314C32F-CBBE-F345-9A62-CCD8D4C217F7}"/>
              </a:ext>
            </a:extLst>
          </p:cNvPr>
          <p:cNvGrpSpPr/>
          <p:nvPr/>
        </p:nvGrpSpPr>
        <p:grpSpPr>
          <a:xfrm>
            <a:off x="6523861" y="2575752"/>
            <a:ext cx="1366080" cy="2369685"/>
            <a:chOff x="7392537" y="2169052"/>
            <a:chExt cx="1366080" cy="2369685"/>
          </a:xfrm>
        </p:grpSpPr>
        <p:pic>
          <p:nvPicPr>
            <p:cNvPr id="13" name="Picture 12" descr="msa-altair-4XR.png">
              <a:extLst>
                <a:ext uri="{FF2B5EF4-FFF2-40B4-BE49-F238E27FC236}">
                  <a16:creationId xmlns:a16="http://schemas.microsoft.com/office/drawing/2014/main" id="{0DF6491B-0838-C641-9FBC-AFE61A45D7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42836" y="2169052"/>
              <a:ext cx="1265484" cy="1919056"/>
            </a:xfrm>
            <a:prstGeom prst="rect">
              <a:avLst/>
            </a:prstGeom>
          </p:spPr>
        </p:pic>
        <p:sp>
          <p:nvSpPr>
            <p:cNvPr id="14" name="TextBox 13">
              <a:extLst>
                <a:ext uri="{FF2B5EF4-FFF2-40B4-BE49-F238E27FC236}">
                  <a16:creationId xmlns:a16="http://schemas.microsoft.com/office/drawing/2014/main" id="{D5268EE2-CADF-C744-8902-C0095AC22521}"/>
                </a:ext>
              </a:extLst>
            </p:cNvPr>
            <p:cNvSpPr txBox="1"/>
            <p:nvPr/>
          </p:nvSpPr>
          <p:spPr>
            <a:xfrm>
              <a:off x="7392537" y="4077072"/>
              <a:ext cx="1366080" cy="461665"/>
            </a:xfrm>
            <a:prstGeom prst="rect">
              <a:avLst/>
            </a:prstGeom>
            <a:noFill/>
          </p:spPr>
          <p:txBody>
            <a:bodyPr wrap="none" rtlCol="0">
              <a:spAutoFit/>
            </a:bodyPr>
            <a:lstStyle/>
            <a:p>
              <a:pPr algn="ctr"/>
              <a:r>
                <a:rPr lang="en-US" sz="1200" dirty="0"/>
                <a:t>4.4” x 3.0” x 1.4”</a:t>
              </a:r>
            </a:p>
            <a:p>
              <a:pPr algn="ctr"/>
              <a:r>
                <a:rPr lang="en-US" sz="1200" dirty="0"/>
                <a:t>7.9 ounces</a:t>
              </a:r>
            </a:p>
          </p:txBody>
        </p:sp>
      </p:grpSp>
      <p:grpSp>
        <p:nvGrpSpPr>
          <p:cNvPr id="15" name="Group 14">
            <a:extLst>
              <a:ext uri="{FF2B5EF4-FFF2-40B4-BE49-F238E27FC236}">
                <a16:creationId xmlns:a16="http://schemas.microsoft.com/office/drawing/2014/main" id="{ECA45633-96DB-D74D-A8A1-47E24C7FDB2A}"/>
              </a:ext>
            </a:extLst>
          </p:cNvPr>
          <p:cNvGrpSpPr/>
          <p:nvPr/>
        </p:nvGrpSpPr>
        <p:grpSpPr>
          <a:xfrm>
            <a:off x="-212139" y="3390033"/>
            <a:ext cx="1656184" cy="1560742"/>
            <a:chOff x="179512" y="2977995"/>
            <a:chExt cx="1656184" cy="1560742"/>
          </a:xfrm>
        </p:grpSpPr>
        <p:sp>
          <p:nvSpPr>
            <p:cNvPr id="16" name="TextBox 15">
              <a:extLst>
                <a:ext uri="{FF2B5EF4-FFF2-40B4-BE49-F238E27FC236}">
                  <a16:creationId xmlns:a16="http://schemas.microsoft.com/office/drawing/2014/main" id="{D863AE5C-7EEF-BA49-B7A2-99C710C31651}"/>
                </a:ext>
              </a:extLst>
            </p:cNvPr>
            <p:cNvSpPr txBox="1"/>
            <p:nvPr/>
          </p:nvSpPr>
          <p:spPr>
            <a:xfrm>
              <a:off x="179512" y="4077072"/>
              <a:ext cx="1656184" cy="461665"/>
            </a:xfrm>
            <a:prstGeom prst="rect">
              <a:avLst/>
            </a:prstGeom>
            <a:noFill/>
          </p:spPr>
          <p:txBody>
            <a:bodyPr wrap="square" rtlCol="0">
              <a:spAutoFit/>
            </a:bodyPr>
            <a:lstStyle/>
            <a:p>
              <a:pPr algn="ctr"/>
              <a:r>
                <a:rPr lang="en-US" sz="1200" dirty="0"/>
                <a:t>2.2” x 2.55” x 1”</a:t>
              </a:r>
            </a:p>
            <a:p>
              <a:pPr algn="ctr"/>
              <a:r>
                <a:rPr lang="en-US" sz="1200" dirty="0"/>
                <a:t>3.7 ounces</a:t>
              </a:r>
            </a:p>
          </p:txBody>
        </p:sp>
        <p:pic>
          <p:nvPicPr>
            <p:cNvPr id="17" name="Picture 16" descr="GX-3R.png">
              <a:extLst>
                <a:ext uri="{FF2B5EF4-FFF2-40B4-BE49-F238E27FC236}">
                  <a16:creationId xmlns:a16="http://schemas.microsoft.com/office/drawing/2014/main" id="{40E72443-E618-C04B-813C-20F4D046FA2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1055" y="2977995"/>
              <a:ext cx="973099" cy="1060678"/>
            </a:xfrm>
            <a:prstGeom prst="rect">
              <a:avLst/>
            </a:prstGeom>
          </p:spPr>
        </p:pic>
      </p:grpSp>
      <p:sp>
        <p:nvSpPr>
          <p:cNvPr id="18" name="TextBox 17">
            <a:extLst>
              <a:ext uri="{FF2B5EF4-FFF2-40B4-BE49-F238E27FC236}">
                <a16:creationId xmlns:a16="http://schemas.microsoft.com/office/drawing/2014/main" id="{F8CCA4C6-8E5B-624E-B2D5-08AADF34D532}"/>
              </a:ext>
            </a:extLst>
          </p:cNvPr>
          <p:cNvSpPr txBox="1"/>
          <p:nvPr/>
        </p:nvSpPr>
        <p:spPr>
          <a:xfrm>
            <a:off x="1154583" y="4483772"/>
            <a:ext cx="1535998" cy="461665"/>
          </a:xfrm>
          <a:prstGeom prst="rect">
            <a:avLst/>
          </a:prstGeom>
          <a:noFill/>
        </p:spPr>
        <p:txBody>
          <a:bodyPr wrap="none" rtlCol="0">
            <a:spAutoFit/>
          </a:bodyPr>
          <a:lstStyle/>
          <a:p>
            <a:pPr algn="ctr"/>
            <a:r>
              <a:rPr lang="en-US" sz="1200" dirty="0"/>
              <a:t>2.9” x 2.66” x 1.06”</a:t>
            </a:r>
          </a:p>
          <a:p>
            <a:pPr algn="ctr"/>
            <a:r>
              <a:rPr lang="en-US" sz="1200" dirty="0"/>
              <a:t>4.6 ounces</a:t>
            </a:r>
          </a:p>
        </p:txBody>
      </p:sp>
      <p:grpSp>
        <p:nvGrpSpPr>
          <p:cNvPr id="19" name="Group 18">
            <a:extLst>
              <a:ext uri="{FF2B5EF4-FFF2-40B4-BE49-F238E27FC236}">
                <a16:creationId xmlns:a16="http://schemas.microsoft.com/office/drawing/2014/main" id="{B7BEC3DE-F5A7-3048-97FD-1FFA965C741C}"/>
              </a:ext>
            </a:extLst>
          </p:cNvPr>
          <p:cNvGrpSpPr/>
          <p:nvPr/>
        </p:nvGrpSpPr>
        <p:grpSpPr>
          <a:xfrm>
            <a:off x="2596846" y="2603244"/>
            <a:ext cx="1292341" cy="2333893"/>
            <a:chOff x="2652980" y="2207841"/>
            <a:chExt cx="1292341" cy="2333893"/>
          </a:xfrm>
        </p:grpSpPr>
        <p:pic>
          <p:nvPicPr>
            <p:cNvPr id="20" name="Picture 19" descr="MicroclipXL.png">
              <a:extLst>
                <a:ext uri="{FF2B5EF4-FFF2-40B4-BE49-F238E27FC236}">
                  <a16:creationId xmlns:a16="http://schemas.microsoft.com/office/drawing/2014/main" id="{5D8547F6-2D09-0A41-9D12-093B70B4317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81305" y="2207841"/>
              <a:ext cx="1108505" cy="1927709"/>
            </a:xfrm>
            <a:prstGeom prst="rect">
              <a:avLst/>
            </a:prstGeom>
          </p:spPr>
        </p:pic>
        <p:sp>
          <p:nvSpPr>
            <p:cNvPr id="21" name="TextBox 20">
              <a:extLst>
                <a:ext uri="{FF2B5EF4-FFF2-40B4-BE49-F238E27FC236}">
                  <a16:creationId xmlns:a16="http://schemas.microsoft.com/office/drawing/2014/main" id="{23A2952F-6FAF-1941-A7B1-229ECF24896F}"/>
                </a:ext>
              </a:extLst>
            </p:cNvPr>
            <p:cNvSpPr txBox="1"/>
            <p:nvPr/>
          </p:nvSpPr>
          <p:spPr>
            <a:xfrm>
              <a:off x="2652980" y="4080069"/>
              <a:ext cx="1292341" cy="461665"/>
            </a:xfrm>
            <a:prstGeom prst="rect">
              <a:avLst/>
            </a:prstGeom>
            <a:noFill/>
          </p:spPr>
          <p:txBody>
            <a:bodyPr wrap="none" rtlCol="0">
              <a:spAutoFit/>
            </a:bodyPr>
            <a:lstStyle/>
            <a:p>
              <a:pPr algn="ctr"/>
              <a:r>
                <a:rPr lang="en-US" sz="1200" dirty="0"/>
                <a:t>4.4” x 2.4” x 1.2</a:t>
              </a:r>
            </a:p>
            <a:p>
              <a:pPr algn="ctr"/>
              <a:r>
                <a:rPr lang="en-US" sz="1200" dirty="0"/>
                <a:t>6.3 ounces</a:t>
              </a:r>
            </a:p>
          </p:txBody>
        </p:sp>
      </p:grpSp>
      <p:grpSp>
        <p:nvGrpSpPr>
          <p:cNvPr id="22" name="Group 21">
            <a:extLst>
              <a:ext uri="{FF2B5EF4-FFF2-40B4-BE49-F238E27FC236}">
                <a16:creationId xmlns:a16="http://schemas.microsoft.com/office/drawing/2014/main" id="{D670FCB5-E6D8-9446-A8B7-FC4152B050BD}"/>
              </a:ext>
            </a:extLst>
          </p:cNvPr>
          <p:cNvGrpSpPr/>
          <p:nvPr/>
        </p:nvGrpSpPr>
        <p:grpSpPr>
          <a:xfrm>
            <a:off x="5296632" y="2482829"/>
            <a:ext cx="1305090" cy="2457305"/>
            <a:chOff x="5353582" y="2084429"/>
            <a:chExt cx="1305090" cy="2457305"/>
          </a:xfrm>
        </p:grpSpPr>
        <p:pic>
          <p:nvPicPr>
            <p:cNvPr id="23" name="Picture 22" descr="GasClipSimple.png">
              <a:extLst>
                <a:ext uri="{FF2B5EF4-FFF2-40B4-BE49-F238E27FC236}">
                  <a16:creationId xmlns:a16="http://schemas.microsoft.com/office/drawing/2014/main" id="{4CAF101F-86A8-594A-9AAC-E1B6B7DF87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74096" y="2084429"/>
              <a:ext cx="1116868" cy="1973133"/>
            </a:xfrm>
            <a:prstGeom prst="rect">
              <a:avLst/>
            </a:prstGeom>
          </p:spPr>
        </p:pic>
        <p:sp>
          <p:nvSpPr>
            <p:cNvPr id="24" name="TextBox 23">
              <a:extLst>
                <a:ext uri="{FF2B5EF4-FFF2-40B4-BE49-F238E27FC236}">
                  <a16:creationId xmlns:a16="http://schemas.microsoft.com/office/drawing/2014/main" id="{8BF9EF94-CCF0-6745-B6A9-19231382D05E}"/>
                </a:ext>
              </a:extLst>
            </p:cNvPr>
            <p:cNvSpPr txBox="1"/>
            <p:nvPr/>
          </p:nvSpPr>
          <p:spPr>
            <a:xfrm>
              <a:off x="5353582" y="4080069"/>
              <a:ext cx="1305090" cy="461665"/>
            </a:xfrm>
            <a:prstGeom prst="rect">
              <a:avLst/>
            </a:prstGeom>
            <a:noFill/>
          </p:spPr>
          <p:txBody>
            <a:bodyPr wrap="none" rtlCol="0">
              <a:spAutoFit/>
            </a:bodyPr>
            <a:lstStyle/>
            <a:p>
              <a:pPr algn="ctr"/>
              <a:r>
                <a:rPr lang="en-US" sz="1200" dirty="0"/>
                <a:t>4.7” x 2.7” x 1.2”</a:t>
              </a:r>
            </a:p>
            <a:p>
              <a:pPr algn="ctr"/>
              <a:r>
                <a:rPr lang="en-US" sz="1200" dirty="0"/>
                <a:t>7.67 ounces</a:t>
              </a:r>
            </a:p>
          </p:txBody>
        </p:sp>
      </p:grpSp>
      <p:pic>
        <p:nvPicPr>
          <p:cNvPr id="25" name="Picture 24">
            <a:extLst>
              <a:ext uri="{FF2B5EF4-FFF2-40B4-BE49-F238E27FC236}">
                <a16:creationId xmlns:a16="http://schemas.microsoft.com/office/drawing/2014/main" id="{28A9BCE9-43AF-1D4F-B8E2-AC71923EFAD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99104" y="3396444"/>
            <a:ext cx="1229466" cy="1054267"/>
          </a:xfrm>
          <a:prstGeom prst="rect">
            <a:avLst/>
          </a:prstGeom>
        </p:spPr>
      </p:pic>
      <p:sp>
        <p:nvSpPr>
          <p:cNvPr id="26" name="TextBox 25">
            <a:extLst>
              <a:ext uri="{FF2B5EF4-FFF2-40B4-BE49-F238E27FC236}">
                <a16:creationId xmlns:a16="http://schemas.microsoft.com/office/drawing/2014/main" id="{5B9CF542-3ED9-BD42-87CB-7B34E68A8EF4}"/>
              </a:ext>
            </a:extLst>
          </p:cNvPr>
          <p:cNvSpPr txBox="1"/>
          <p:nvPr/>
        </p:nvSpPr>
        <p:spPr>
          <a:xfrm>
            <a:off x="1071266" y="5271582"/>
            <a:ext cx="7058188" cy="830997"/>
          </a:xfrm>
          <a:prstGeom prst="rect">
            <a:avLst/>
          </a:prstGeom>
          <a:noFill/>
        </p:spPr>
        <p:txBody>
          <a:bodyPr wrap="square" rtlCol="0">
            <a:spAutoFit/>
          </a:bodyPr>
          <a:lstStyle/>
          <a:p>
            <a:pPr algn="ctr"/>
            <a:r>
              <a:rPr lang="en-US" sz="2400" b="1" dirty="0"/>
              <a:t>The GX-3R weighs about </a:t>
            </a:r>
            <a:r>
              <a:rPr lang="en-US" sz="2400" b="1" u="sng" dirty="0"/>
              <a:t>half</a:t>
            </a:r>
            <a:r>
              <a:rPr lang="en-US" sz="2400" b="1" dirty="0"/>
              <a:t> of the average 4-gas detector!</a:t>
            </a:r>
          </a:p>
        </p:txBody>
      </p:sp>
    </p:spTree>
    <p:extLst>
      <p:ext uri="{BB962C8B-B14F-4D97-AF65-F5344CB8AC3E}">
        <p14:creationId xmlns:p14="http://schemas.microsoft.com/office/powerpoint/2010/main" val="36255640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35C1-099A-0141-835A-EBFEB7604B5E}"/>
              </a:ext>
            </a:extLst>
          </p:cNvPr>
          <p:cNvSpPr>
            <a:spLocks noGrp="1"/>
          </p:cNvSpPr>
          <p:nvPr>
            <p:ph type="title"/>
          </p:nvPr>
        </p:nvSpPr>
        <p:spPr>
          <a:xfrm>
            <a:off x="939345" y="247198"/>
            <a:ext cx="7772400" cy="676275"/>
          </a:xfrm>
        </p:spPr>
        <p:txBody>
          <a:bodyPr/>
          <a:lstStyle/>
          <a:p>
            <a:r>
              <a:rPr lang="en-US" b="1" dirty="0"/>
              <a:t>GX-3R</a:t>
            </a:r>
          </a:p>
        </p:txBody>
      </p:sp>
      <p:pic>
        <p:nvPicPr>
          <p:cNvPr id="5" name="Content Placeholder 4">
            <a:extLst>
              <a:ext uri="{FF2B5EF4-FFF2-40B4-BE49-F238E27FC236}">
                <a16:creationId xmlns:a16="http://schemas.microsoft.com/office/drawing/2014/main" id="{0366EE77-3889-9A43-82AA-A43F11E8FCF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999851" y="1966508"/>
            <a:ext cx="2444103" cy="2578910"/>
          </a:xfrm>
          <a:prstGeom prst="rect">
            <a:avLst/>
          </a:prstGeom>
        </p:spPr>
      </p:pic>
      <p:sp>
        <p:nvSpPr>
          <p:cNvPr id="6" name="TextBox 5">
            <a:extLst>
              <a:ext uri="{FF2B5EF4-FFF2-40B4-BE49-F238E27FC236}">
                <a16:creationId xmlns:a16="http://schemas.microsoft.com/office/drawing/2014/main" id="{12D6B5C8-C7A5-5F47-A51A-E194783CC6EE}"/>
              </a:ext>
            </a:extLst>
          </p:cNvPr>
          <p:cNvSpPr txBox="1"/>
          <p:nvPr/>
        </p:nvSpPr>
        <p:spPr>
          <a:xfrm>
            <a:off x="700046" y="2316213"/>
            <a:ext cx="5461455" cy="2308324"/>
          </a:xfrm>
          <a:prstGeom prst="rect">
            <a:avLst/>
          </a:prstGeom>
          <a:noFill/>
        </p:spPr>
        <p:txBody>
          <a:bodyPr wrap="square" rtlCol="0">
            <a:spAutoFit/>
          </a:bodyPr>
          <a:lstStyle/>
          <a:p>
            <a:pPr marL="285750" indent="-285750">
              <a:buFont typeface="Arial" panose="020B0604020202020204" pitchFamily="34" charset="0"/>
              <a:buChar char="•"/>
            </a:pPr>
            <a:r>
              <a:rPr lang="en-US" dirty="0"/>
              <a:t>Field replaceable sensors and parts</a:t>
            </a:r>
          </a:p>
          <a:p>
            <a:pPr marL="285750" indent="-285750">
              <a:buFont typeface="Arial" panose="020B0604020202020204" pitchFamily="34" charset="0"/>
              <a:buChar char="•"/>
            </a:pPr>
            <a:r>
              <a:rPr lang="en-US" dirty="0"/>
              <a:t>Non-compliance indicator</a:t>
            </a:r>
          </a:p>
          <a:p>
            <a:pPr marL="285750" indent="-285750">
              <a:buFont typeface="Arial" panose="020B0604020202020204" pitchFamily="34" charset="0"/>
              <a:buChar char="•"/>
            </a:pPr>
            <a:r>
              <a:rPr lang="en-US" dirty="0"/>
              <a:t>Concussion resistant – drop tested at &gt; 20ft.</a:t>
            </a:r>
          </a:p>
          <a:p>
            <a:pPr marL="285750" indent="-285750">
              <a:buFont typeface="Arial" panose="020B0604020202020204" pitchFamily="34" charset="0"/>
              <a:buChar char="•"/>
            </a:pPr>
            <a:r>
              <a:rPr lang="en-US" dirty="0"/>
              <a:t>IP-68 and IP-66 rated</a:t>
            </a:r>
          </a:p>
          <a:p>
            <a:pPr marL="285750" indent="-285750">
              <a:buFont typeface="Arial" panose="020B0604020202020204" pitchFamily="34" charset="0"/>
              <a:buChar char="•"/>
            </a:pPr>
            <a:r>
              <a:rPr lang="en-US" dirty="0"/>
              <a:t>3-year warranty</a:t>
            </a:r>
          </a:p>
          <a:p>
            <a:pPr marL="285750" indent="-285750">
              <a:buFont typeface="Arial" panose="020B0604020202020204" pitchFamily="34" charset="0"/>
              <a:buChar char="•"/>
            </a:pPr>
            <a:r>
              <a:rPr lang="en-US" dirty="0"/>
              <a:t>3 adjustable alarm levels</a:t>
            </a:r>
          </a:p>
          <a:p>
            <a:pPr marL="285750" indent="-285750">
              <a:buFont typeface="Arial" panose="020B0604020202020204" pitchFamily="34" charset="0"/>
              <a:buChar char="•"/>
            </a:pPr>
            <a:r>
              <a:rPr lang="en-US" dirty="0"/>
              <a:t>Datalogging</a:t>
            </a:r>
          </a:p>
          <a:p>
            <a:pPr marL="285750" indent="-285750">
              <a:buFont typeface="Arial" panose="020B0604020202020204" pitchFamily="34" charset="0"/>
              <a:buChar char="•"/>
            </a:pPr>
            <a:r>
              <a:rPr lang="en-US" dirty="0"/>
              <a:t>Low cost of ownership</a:t>
            </a:r>
          </a:p>
        </p:txBody>
      </p:sp>
      <p:sp>
        <p:nvSpPr>
          <p:cNvPr id="7" name="TextBox 6">
            <a:extLst>
              <a:ext uri="{FF2B5EF4-FFF2-40B4-BE49-F238E27FC236}">
                <a16:creationId xmlns:a16="http://schemas.microsoft.com/office/drawing/2014/main" id="{4C60BC59-F0D6-8B4F-B564-7F1C158FC727}"/>
              </a:ext>
            </a:extLst>
          </p:cNvPr>
          <p:cNvSpPr txBox="1"/>
          <p:nvPr/>
        </p:nvSpPr>
        <p:spPr>
          <a:xfrm>
            <a:off x="1279113" y="917827"/>
            <a:ext cx="7092864" cy="461665"/>
          </a:xfrm>
          <a:prstGeom prst="rect">
            <a:avLst/>
          </a:prstGeom>
          <a:noFill/>
        </p:spPr>
        <p:txBody>
          <a:bodyPr wrap="square" rtlCol="0">
            <a:spAutoFit/>
          </a:bodyPr>
          <a:lstStyle/>
          <a:p>
            <a:r>
              <a:rPr lang="en-US" sz="2400" b="1" dirty="0"/>
              <a:t>The world’s smallest and lightest 4-gas monitor</a:t>
            </a:r>
            <a:endParaRPr lang="en-US" b="1" dirty="0"/>
          </a:p>
        </p:txBody>
      </p:sp>
      <p:sp>
        <p:nvSpPr>
          <p:cNvPr id="8" name="TextBox 7">
            <a:extLst>
              <a:ext uri="{FF2B5EF4-FFF2-40B4-BE49-F238E27FC236}">
                <a16:creationId xmlns:a16="http://schemas.microsoft.com/office/drawing/2014/main" id="{929F04B0-A691-9D45-9C72-F11485AE995E}"/>
              </a:ext>
            </a:extLst>
          </p:cNvPr>
          <p:cNvSpPr txBox="1"/>
          <p:nvPr/>
        </p:nvSpPr>
        <p:spPr>
          <a:xfrm>
            <a:off x="557927" y="1680971"/>
            <a:ext cx="5172445" cy="430887"/>
          </a:xfrm>
          <a:prstGeom prst="rect">
            <a:avLst/>
          </a:prstGeom>
          <a:noFill/>
        </p:spPr>
        <p:txBody>
          <a:bodyPr wrap="square" rtlCol="0">
            <a:spAutoFit/>
          </a:bodyPr>
          <a:lstStyle/>
          <a:p>
            <a:r>
              <a:rPr lang="en-US" sz="2200" dirty="0"/>
              <a:t>Size matters in the “Breathing Zone!”</a:t>
            </a:r>
          </a:p>
        </p:txBody>
      </p:sp>
      <p:sp>
        <p:nvSpPr>
          <p:cNvPr id="9" name="TextBox 8">
            <a:extLst>
              <a:ext uri="{FF2B5EF4-FFF2-40B4-BE49-F238E27FC236}">
                <a16:creationId xmlns:a16="http://schemas.microsoft.com/office/drawing/2014/main" id="{96976F15-0F2A-5A48-AF5D-FE0B3B5640A7}"/>
              </a:ext>
            </a:extLst>
          </p:cNvPr>
          <p:cNvSpPr txBox="1"/>
          <p:nvPr/>
        </p:nvSpPr>
        <p:spPr>
          <a:xfrm>
            <a:off x="2141305" y="5080556"/>
            <a:ext cx="5556738" cy="1369606"/>
          </a:xfrm>
          <a:prstGeom prst="rect">
            <a:avLst/>
          </a:prstGeom>
          <a:noFill/>
        </p:spPr>
        <p:txBody>
          <a:bodyPr wrap="square" rtlCol="0">
            <a:spAutoFit/>
          </a:bodyPr>
          <a:lstStyle/>
          <a:p>
            <a:r>
              <a:rPr lang="en-US" sz="1400" dirty="0"/>
              <a:t>“The breathing zone is within a ten inch radius of the worker's nose and mouth. OSHA requires that worker exposure monitoring air samples be collected in the breathing zone. Air sampling filters may be attached to the collar or lapel.”</a:t>
            </a:r>
          </a:p>
          <a:p>
            <a:endParaRPr lang="en-US" sz="1350" dirty="0"/>
          </a:p>
          <a:p>
            <a:endParaRPr lang="en-US" sz="1350" dirty="0"/>
          </a:p>
        </p:txBody>
      </p:sp>
      <p:pic>
        <p:nvPicPr>
          <p:cNvPr id="11" name="Picture 10">
            <a:extLst>
              <a:ext uri="{FF2B5EF4-FFF2-40B4-BE49-F238E27FC236}">
                <a16:creationId xmlns:a16="http://schemas.microsoft.com/office/drawing/2014/main" id="{E629C7A3-22D2-CC4D-8696-E2F6B1F413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7194" y="4723271"/>
            <a:ext cx="1703838" cy="1691059"/>
          </a:xfrm>
          <a:prstGeom prst="rect">
            <a:avLst/>
          </a:prstGeom>
        </p:spPr>
      </p:pic>
      <p:pic>
        <p:nvPicPr>
          <p:cNvPr id="12" name="Picture 11" descr="720px-US-OSHA-Logo.svg.png">
            <a:extLst>
              <a:ext uri="{FF2B5EF4-FFF2-40B4-BE49-F238E27FC236}">
                <a16:creationId xmlns:a16="http://schemas.microsoft.com/office/drawing/2014/main" id="{9DB5D1FE-1BD5-7B4E-A9F3-2A8C49C1CD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95290" y="6158062"/>
            <a:ext cx="801534" cy="231554"/>
          </a:xfrm>
          <a:prstGeom prst="rect">
            <a:avLst/>
          </a:prstGeom>
        </p:spPr>
      </p:pic>
    </p:spTree>
    <p:extLst>
      <p:ext uri="{BB962C8B-B14F-4D97-AF65-F5344CB8AC3E}">
        <p14:creationId xmlns:p14="http://schemas.microsoft.com/office/powerpoint/2010/main" val="8166529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2E34CC-A4E9-634C-938E-08065572AC96}"/>
              </a:ext>
            </a:extLst>
          </p:cNvPr>
          <p:cNvSpPr txBox="1">
            <a:spLocks/>
          </p:cNvSpPr>
          <p:nvPr/>
        </p:nvSpPr>
        <p:spPr bwMode="auto">
          <a:xfrm>
            <a:off x="936172" y="24719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GX-3R Pro</a:t>
            </a:r>
          </a:p>
        </p:txBody>
      </p:sp>
      <p:pic>
        <p:nvPicPr>
          <p:cNvPr id="9" name="Picture 8">
            <a:extLst>
              <a:ext uri="{FF2B5EF4-FFF2-40B4-BE49-F238E27FC236}">
                <a16:creationId xmlns:a16="http://schemas.microsoft.com/office/drawing/2014/main" id="{F7245232-362F-9846-945E-1B678E24100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4670" y="1456949"/>
            <a:ext cx="2638657" cy="2519917"/>
          </a:xfrm>
          <a:prstGeom prst="rect">
            <a:avLst/>
          </a:prstGeom>
        </p:spPr>
      </p:pic>
      <p:sp>
        <p:nvSpPr>
          <p:cNvPr id="12" name="TextBox 11">
            <a:extLst>
              <a:ext uri="{FF2B5EF4-FFF2-40B4-BE49-F238E27FC236}">
                <a16:creationId xmlns:a16="http://schemas.microsoft.com/office/drawing/2014/main" id="{78BDDEC8-C396-E546-A14F-DFE01E076362}"/>
              </a:ext>
            </a:extLst>
          </p:cNvPr>
          <p:cNvSpPr txBox="1"/>
          <p:nvPr/>
        </p:nvSpPr>
        <p:spPr>
          <a:xfrm>
            <a:off x="1387295" y="1064295"/>
            <a:ext cx="5326911" cy="369332"/>
          </a:xfrm>
          <a:prstGeom prst="rect">
            <a:avLst/>
          </a:prstGeom>
          <a:noFill/>
        </p:spPr>
        <p:txBody>
          <a:bodyPr wrap="square" rtlCol="0">
            <a:spAutoFit/>
          </a:bodyPr>
          <a:lstStyle/>
          <a:p>
            <a:r>
              <a:rPr lang="en-US" dirty="0"/>
              <a:t>All of the great features of the GX-3R, </a:t>
            </a:r>
            <a:r>
              <a:rPr lang="en-US" u="sng" dirty="0"/>
              <a:t>plus</a:t>
            </a:r>
            <a:r>
              <a:rPr lang="en-US" dirty="0"/>
              <a:t>:</a:t>
            </a:r>
          </a:p>
        </p:txBody>
      </p:sp>
      <p:sp>
        <p:nvSpPr>
          <p:cNvPr id="13" name="TextBox 12">
            <a:extLst>
              <a:ext uri="{FF2B5EF4-FFF2-40B4-BE49-F238E27FC236}">
                <a16:creationId xmlns:a16="http://schemas.microsoft.com/office/drawing/2014/main" id="{B5D4A007-1DCD-4E46-A2FF-98C6F185268A}"/>
              </a:ext>
            </a:extLst>
          </p:cNvPr>
          <p:cNvSpPr txBox="1"/>
          <p:nvPr/>
        </p:nvSpPr>
        <p:spPr>
          <a:xfrm>
            <a:off x="3266069" y="1718980"/>
            <a:ext cx="5103628" cy="1754326"/>
          </a:xfrm>
          <a:prstGeom prst="rect">
            <a:avLst/>
          </a:prstGeom>
          <a:noFill/>
        </p:spPr>
        <p:txBody>
          <a:bodyPr wrap="square" rtlCol="0">
            <a:spAutoFit/>
          </a:bodyPr>
          <a:lstStyle/>
          <a:p>
            <a:pPr marL="285750" indent="-285750">
              <a:buFont typeface="Arial" panose="020B0604020202020204" pitchFamily="34" charset="0"/>
              <a:buChar char="•"/>
            </a:pPr>
            <a:r>
              <a:rPr lang="en-US" dirty="0"/>
              <a:t>An extra sensor slot for IR or toxic sensors</a:t>
            </a:r>
          </a:p>
          <a:p>
            <a:pPr marL="285750" indent="-285750">
              <a:buFont typeface="Arial" panose="020B0604020202020204" pitchFamily="34" charset="0"/>
              <a:buChar char="•"/>
            </a:pPr>
            <a:r>
              <a:rPr lang="en-US" dirty="0"/>
              <a:t>Man down and panic alarms</a:t>
            </a:r>
          </a:p>
          <a:p>
            <a:pPr marL="285750" indent="-285750">
              <a:buFont typeface="Arial" panose="020B0604020202020204" pitchFamily="34" charset="0"/>
              <a:buChar char="•"/>
            </a:pPr>
            <a:r>
              <a:rPr lang="en-US" dirty="0"/>
              <a:t>Full-dot LCD display with auto-rotate and auto-backlight</a:t>
            </a:r>
          </a:p>
          <a:p>
            <a:pPr marL="285750" indent="-285750">
              <a:buFont typeface="Arial" panose="020B0604020202020204" pitchFamily="34" charset="0"/>
              <a:buChar char="•"/>
            </a:pPr>
            <a:r>
              <a:rPr lang="en-US" dirty="0"/>
              <a:t>Bluetooth (BLE) connectivity</a:t>
            </a:r>
          </a:p>
          <a:p>
            <a:pPr marL="285750" indent="-285750">
              <a:buFont typeface="Arial" panose="020B0604020202020204" pitchFamily="34" charset="0"/>
              <a:buChar char="•"/>
            </a:pPr>
            <a:r>
              <a:rPr lang="en-US" dirty="0"/>
              <a:t>RK Link mobile app</a:t>
            </a:r>
          </a:p>
        </p:txBody>
      </p:sp>
      <p:pic>
        <p:nvPicPr>
          <p:cNvPr id="14" name="Picture 13">
            <a:extLst>
              <a:ext uri="{FF2B5EF4-FFF2-40B4-BE49-F238E27FC236}">
                <a16:creationId xmlns:a16="http://schemas.microsoft.com/office/drawing/2014/main" id="{4B45C3CF-E150-604C-8BC9-3E441AE695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5955" y="2816643"/>
            <a:ext cx="2188045" cy="3267635"/>
          </a:xfrm>
          <a:prstGeom prst="rect">
            <a:avLst/>
          </a:prstGeom>
        </p:spPr>
      </p:pic>
      <p:sp>
        <p:nvSpPr>
          <p:cNvPr id="15" name="TextBox 14">
            <a:extLst>
              <a:ext uri="{FF2B5EF4-FFF2-40B4-BE49-F238E27FC236}">
                <a16:creationId xmlns:a16="http://schemas.microsoft.com/office/drawing/2014/main" id="{610BBCE7-805A-2F46-B36F-95111EA14CB7}"/>
              </a:ext>
            </a:extLst>
          </p:cNvPr>
          <p:cNvSpPr txBox="1"/>
          <p:nvPr/>
        </p:nvSpPr>
        <p:spPr>
          <a:xfrm>
            <a:off x="503651" y="4155344"/>
            <a:ext cx="1945251" cy="369332"/>
          </a:xfrm>
          <a:prstGeom prst="rect">
            <a:avLst/>
          </a:prstGeom>
          <a:noFill/>
        </p:spPr>
        <p:txBody>
          <a:bodyPr wrap="square" rtlCol="0">
            <a:spAutoFit/>
          </a:bodyPr>
          <a:lstStyle/>
          <a:p>
            <a:r>
              <a:rPr lang="en-US" dirty="0"/>
              <a:t>RK Link app:</a:t>
            </a:r>
          </a:p>
        </p:txBody>
      </p:sp>
      <p:sp>
        <p:nvSpPr>
          <p:cNvPr id="16" name="TextBox 15">
            <a:extLst>
              <a:ext uri="{FF2B5EF4-FFF2-40B4-BE49-F238E27FC236}">
                <a16:creationId xmlns:a16="http://schemas.microsoft.com/office/drawing/2014/main" id="{46D7A5F0-7D16-4B4C-88E9-F1F71A87F041}"/>
              </a:ext>
            </a:extLst>
          </p:cNvPr>
          <p:cNvSpPr txBox="1"/>
          <p:nvPr/>
        </p:nvSpPr>
        <p:spPr>
          <a:xfrm>
            <a:off x="690226" y="4612544"/>
            <a:ext cx="6129674" cy="1754326"/>
          </a:xfrm>
          <a:prstGeom prst="rect">
            <a:avLst/>
          </a:prstGeom>
          <a:noFill/>
        </p:spPr>
        <p:txBody>
          <a:bodyPr wrap="square" rtlCol="0">
            <a:spAutoFit/>
          </a:bodyPr>
          <a:lstStyle/>
          <a:p>
            <a:pPr marL="285750" lvl="0" indent="-285750">
              <a:buFont typeface="Arial" panose="020B0604020202020204" pitchFamily="34" charset="0"/>
              <a:buChar char="•"/>
            </a:pPr>
            <a:r>
              <a:rPr lang="en-US" dirty="0"/>
              <a:t>Text or Email alarm notifications with GPS location</a:t>
            </a:r>
          </a:p>
          <a:p>
            <a:pPr marL="285750" lvl="0" indent="-285750">
              <a:buFont typeface="Arial" panose="020B0604020202020204" pitchFamily="34" charset="0"/>
              <a:buChar char="•"/>
            </a:pPr>
            <a:r>
              <a:rPr lang="en-US" dirty="0"/>
              <a:t>Direct readings from instrument </a:t>
            </a:r>
          </a:p>
          <a:p>
            <a:pPr marL="285750" lvl="0" indent="-285750">
              <a:buFont typeface="Arial" panose="020B0604020202020204" pitchFamily="34" charset="0"/>
              <a:buChar char="•"/>
            </a:pPr>
            <a:r>
              <a:rPr lang="en-US" dirty="0"/>
              <a:t>Alarm indications</a:t>
            </a:r>
          </a:p>
          <a:p>
            <a:pPr marL="285750" lvl="0" indent="-285750">
              <a:buFont typeface="Arial" panose="020B0604020202020204" pitchFamily="34" charset="0"/>
              <a:buChar char="•"/>
            </a:pPr>
            <a:r>
              <a:rPr lang="en-US" dirty="0"/>
              <a:t>Configure instrument settings</a:t>
            </a:r>
          </a:p>
          <a:p>
            <a:pPr marL="285750" lvl="0" indent="-285750">
              <a:buFont typeface="Arial" panose="020B0604020202020204" pitchFamily="34" charset="0"/>
              <a:buChar char="•"/>
            </a:pPr>
            <a:r>
              <a:rPr lang="en-US" dirty="0"/>
              <a:t>Instrument locator</a:t>
            </a:r>
          </a:p>
          <a:p>
            <a:pPr marL="285750" lvl="0" indent="-285750">
              <a:buFont typeface="Arial" panose="020B0604020202020204" pitchFamily="34" charset="0"/>
              <a:buChar char="•"/>
            </a:pPr>
            <a:r>
              <a:rPr lang="en-US" dirty="0"/>
              <a:t>Available on iOS </a:t>
            </a:r>
            <a:r>
              <a:rPr lang="en-US" u="sng" dirty="0"/>
              <a:t>and</a:t>
            </a:r>
            <a:r>
              <a:rPr lang="en-US" dirty="0"/>
              <a:t> Android</a:t>
            </a:r>
          </a:p>
        </p:txBody>
      </p:sp>
      <p:pic>
        <p:nvPicPr>
          <p:cNvPr id="17" name="Picture 16">
            <a:extLst>
              <a:ext uri="{FF2B5EF4-FFF2-40B4-BE49-F238E27FC236}">
                <a16:creationId xmlns:a16="http://schemas.microsoft.com/office/drawing/2014/main" id="{EE613F60-CF29-2542-8E6C-6F9CB33DE36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82782" y="5753660"/>
            <a:ext cx="1862847" cy="890209"/>
          </a:xfrm>
          <a:prstGeom prst="rect">
            <a:avLst/>
          </a:prstGeom>
        </p:spPr>
      </p:pic>
    </p:spTree>
    <p:extLst>
      <p:ext uri="{BB962C8B-B14F-4D97-AF65-F5344CB8AC3E}">
        <p14:creationId xmlns:p14="http://schemas.microsoft.com/office/powerpoint/2010/main" val="25077935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4DD6FC6-8A7D-8047-8221-5E822E8C12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4285" y="5243601"/>
            <a:ext cx="1301552" cy="1312772"/>
          </a:xfrm>
          <a:prstGeom prst="rect">
            <a:avLst/>
          </a:prstGeom>
        </p:spPr>
      </p:pic>
      <p:sp>
        <p:nvSpPr>
          <p:cNvPr id="2" name="Title 1">
            <a:extLst>
              <a:ext uri="{FF2B5EF4-FFF2-40B4-BE49-F238E27FC236}">
                <a16:creationId xmlns:a16="http://schemas.microsoft.com/office/drawing/2014/main" id="{C8646A42-741F-C845-A176-D2DD4A423DD9}"/>
              </a:ext>
            </a:extLst>
          </p:cNvPr>
          <p:cNvSpPr>
            <a:spLocks noGrp="1"/>
          </p:cNvSpPr>
          <p:nvPr>
            <p:ph type="title"/>
          </p:nvPr>
        </p:nvSpPr>
        <p:spPr/>
        <p:txBody>
          <a:bodyPr/>
          <a:lstStyle/>
          <a:p>
            <a:r>
              <a:rPr lang="en-US" b="1" dirty="0"/>
              <a:t>No-Fee Lone Worker Solution</a:t>
            </a:r>
          </a:p>
        </p:txBody>
      </p:sp>
      <p:sp>
        <p:nvSpPr>
          <p:cNvPr id="11" name="Rectangle 10">
            <a:extLst>
              <a:ext uri="{FF2B5EF4-FFF2-40B4-BE49-F238E27FC236}">
                <a16:creationId xmlns:a16="http://schemas.microsoft.com/office/drawing/2014/main" id="{85C9576D-626A-C44B-9932-52B97D7EA48E}"/>
              </a:ext>
            </a:extLst>
          </p:cNvPr>
          <p:cNvSpPr/>
          <p:nvPr/>
        </p:nvSpPr>
        <p:spPr>
          <a:xfrm>
            <a:off x="567361" y="1467863"/>
            <a:ext cx="7424436" cy="3477875"/>
          </a:xfrm>
          <a:prstGeom prst="rect">
            <a:avLst/>
          </a:prstGeom>
        </p:spPr>
        <p:txBody>
          <a:bodyPr wrap="square">
            <a:spAutoFit/>
          </a:bodyPr>
          <a:lstStyle/>
          <a:p>
            <a:pPr marL="342900" indent="-3429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Text and / or Email alarm notifications with alarm data and GPS location of the worker.</a:t>
            </a:r>
          </a:p>
          <a:p>
            <a:pPr marL="342900" indent="-3429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pPr marL="342900" indent="-3429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Text and / or email up to 150 recipients</a:t>
            </a:r>
          </a:p>
          <a:p>
            <a:pPr marL="342900" indent="-3429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pPr marL="342900" indent="-342900">
              <a:buFont typeface="Courier New" panose="02070309020205020404" pitchFamily="49" charset="0"/>
              <a:buChar char="o"/>
            </a:pPr>
            <a:r>
              <a:rPr lang="en-US" sz="2000" dirty="0"/>
              <a:t>RK Link is a free download on iOS or Android. </a:t>
            </a:r>
          </a:p>
          <a:p>
            <a:pPr marL="342900" indent="-342900">
              <a:buFont typeface="Courier New" panose="02070309020205020404" pitchFamily="49" charset="0"/>
              <a:buChar char="o"/>
            </a:pPr>
            <a:endParaRPr lang="en-US" sz="2000" dirty="0"/>
          </a:p>
          <a:p>
            <a:pPr marL="342900" indent="-342900">
              <a:buFont typeface="Courier New" panose="02070309020205020404" pitchFamily="49" charset="0"/>
              <a:buChar char="o"/>
            </a:pPr>
            <a:r>
              <a:rPr lang="en-US" sz="2000" dirty="0"/>
              <a:t>No monthly service fees. </a:t>
            </a:r>
          </a:p>
          <a:p>
            <a:pPr marL="342900" indent="-3429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pPr marL="342900" indent="-3429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Stay connected with </a:t>
            </a:r>
            <a:r>
              <a:rPr lang="en-US" sz="2000" b="1" u="sng" dirty="0">
                <a:ea typeface="Calibri" panose="020F0502020204030204" pitchFamily="34" charset="0"/>
                <a:cs typeface="Times New Roman" panose="02020603050405020304" pitchFamily="18" charset="0"/>
              </a:rPr>
              <a:t>no fee</a:t>
            </a:r>
            <a:r>
              <a:rPr lang="en-US" sz="2000" dirty="0">
                <a:ea typeface="Calibri" panose="020F0502020204030204" pitchFamily="34" charset="0"/>
                <a:cs typeface="Times New Roman" panose="02020603050405020304" pitchFamily="18" charset="0"/>
              </a:rPr>
              <a:t>!</a:t>
            </a:r>
          </a:p>
          <a:p>
            <a:pPr marL="342900" indent="-342900">
              <a:buFont typeface="Courier New" panose="02070309020205020404" pitchFamily="49" charset="0"/>
              <a:buChar char="o"/>
            </a:pPr>
            <a:endParaRPr lang="en-US" sz="2000" dirty="0"/>
          </a:p>
        </p:txBody>
      </p:sp>
      <p:pic>
        <p:nvPicPr>
          <p:cNvPr id="15" name="Picture 14">
            <a:extLst>
              <a:ext uri="{FF2B5EF4-FFF2-40B4-BE49-F238E27FC236}">
                <a16:creationId xmlns:a16="http://schemas.microsoft.com/office/drawing/2014/main" id="{2D260A7A-0B90-4C41-AF34-F5736FCA40D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412708" y="3713071"/>
            <a:ext cx="1752015" cy="1343418"/>
          </a:xfrm>
          <a:prstGeom prst="rect">
            <a:avLst/>
          </a:prstGeom>
        </p:spPr>
      </p:pic>
      <p:grpSp>
        <p:nvGrpSpPr>
          <p:cNvPr id="10" name="Group 9">
            <a:extLst>
              <a:ext uri="{FF2B5EF4-FFF2-40B4-BE49-F238E27FC236}">
                <a16:creationId xmlns:a16="http://schemas.microsoft.com/office/drawing/2014/main" id="{91EC5120-74EA-1A4E-8E2C-CDAE97486BB9}"/>
              </a:ext>
            </a:extLst>
          </p:cNvPr>
          <p:cNvGrpSpPr>
            <a:grpSpLocks noChangeAspect="1"/>
          </p:cNvGrpSpPr>
          <p:nvPr/>
        </p:nvGrpSpPr>
        <p:grpSpPr>
          <a:xfrm>
            <a:off x="827585" y="4958666"/>
            <a:ext cx="1605189" cy="1882643"/>
            <a:chOff x="817194" y="3400415"/>
            <a:chExt cx="1975090" cy="2316480"/>
          </a:xfrm>
        </p:grpSpPr>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
            <a:stretch/>
          </p:blipFill>
          <p:spPr>
            <a:xfrm>
              <a:off x="2298590" y="3923544"/>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17194" y="3400415"/>
              <a:ext cx="1501140" cy="2316480"/>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93058" y="3893346"/>
              <a:ext cx="199226" cy="472440"/>
            </a:xfrm>
            <a:prstGeom prst="rect">
              <a:avLst/>
            </a:prstGeom>
          </p:spPr>
        </p:pic>
      </p:grpSp>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8"/>
          <a:stretch>
            <a:fillRect/>
          </a:stretch>
        </p:blipFill>
        <p:spPr>
          <a:xfrm>
            <a:off x="6822535" y="5027961"/>
            <a:ext cx="1169262" cy="1813348"/>
          </a:xfrm>
          <a:prstGeom prst="rect">
            <a:avLst/>
          </a:prstGeom>
        </p:spPr>
      </p:pic>
    </p:spTree>
    <p:extLst>
      <p:ext uri="{BB962C8B-B14F-4D97-AF65-F5344CB8AC3E}">
        <p14:creationId xmlns:p14="http://schemas.microsoft.com/office/powerpoint/2010/main" val="406677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D78D691-B887-B844-B608-547538F5A5F1}"/>
              </a:ext>
            </a:extLst>
          </p:cNvPr>
          <p:cNvGrpSpPr>
            <a:grpSpLocks noChangeAspect="1"/>
          </p:cNvGrpSpPr>
          <p:nvPr/>
        </p:nvGrpSpPr>
        <p:grpSpPr>
          <a:xfrm>
            <a:off x="2250529" y="1306848"/>
            <a:ext cx="2634279" cy="4588866"/>
            <a:chOff x="2511357" y="1266117"/>
            <a:chExt cx="2692305" cy="4689947"/>
          </a:xfrm>
        </p:grpSpPr>
        <p:pic>
          <p:nvPicPr>
            <p:cNvPr id="24" name="Picture 23">
              <a:extLst>
                <a:ext uri="{FF2B5EF4-FFF2-40B4-BE49-F238E27FC236}">
                  <a16:creationId xmlns:a16="http://schemas.microsoft.com/office/drawing/2014/main" id="{9C179CC9-7792-3942-A777-5EBDF8C09FF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55057"/>
            <a:stretch/>
          </p:blipFill>
          <p:spPr>
            <a:xfrm>
              <a:off x="2511357" y="1266117"/>
              <a:ext cx="2692305" cy="4689947"/>
            </a:xfrm>
            <a:prstGeom prst="rect">
              <a:avLst/>
            </a:prstGeom>
          </p:spPr>
        </p:pic>
        <p:pic>
          <p:nvPicPr>
            <p:cNvPr id="14" name="Picture 13">
              <a:extLst>
                <a:ext uri="{FF2B5EF4-FFF2-40B4-BE49-F238E27FC236}">
                  <a16:creationId xmlns:a16="http://schemas.microsoft.com/office/drawing/2014/main" id="{0DBB909A-394B-3540-93C6-E9820D4B5B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28701" y="1796975"/>
              <a:ext cx="1801143" cy="3702351"/>
            </a:xfrm>
            <a:prstGeom prst="rect">
              <a:avLst/>
            </a:prstGeom>
          </p:spPr>
        </p:pic>
      </p:grpSp>
      <p:sp>
        <p:nvSpPr>
          <p:cNvPr id="2" name="Title 1">
            <a:extLst>
              <a:ext uri="{FF2B5EF4-FFF2-40B4-BE49-F238E27FC236}">
                <a16:creationId xmlns:a16="http://schemas.microsoft.com/office/drawing/2014/main" id="{C8646A42-741F-C845-A176-D2DD4A423DD9}"/>
              </a:ext>
            </a:extLst>
          </p:cNvPr>
          <p:cNvSpPr>
            <a:spLocks noGrp="1"/>
          </p:cNvSpPr>
          <p:nvPr>
            <p:ph type="title" idx="4294967295"/>
          </p:nvPr>
        </p:nvSpPr>
        <p:spPr>
          <a:xfrm>
            <a:off x="942278" y="301625"/>
            <a:ext cx="7772400" cy="676275"/>
          </a:xfrm>
        </p:spPr>
        <p:txBody>
          <a:bodyPr/>
          <a:lstStyle/>
          <a:p>
            <a:r>
              <a:rPr lang="en-US" sz="3200" b="1" dirty="0"/>
              <a:t>Alert Different Team Members </a:t>
            </a:r>
            <a:br>
              <a:rPr lang="en-US" sz="3200" b="1" dirty="0"/>
            </a:br>
            <a:r>
              <a:rPr lang="en-US" sz="3200" b="1" dirty="0"/>
              <a:t>Based on Alarm Type</a:t>
            </a:r>
          </a:p>
        </p:txBody>
      </p:sp>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
          <a:stretch/>
        </p:blipFill>
        <p:spPr>
          <a:xfrm>
            <a:off x="1649366" y="3482113"/>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15" name="Picture 14">
            <a:extLst>
              <a:ext uri="{FF2B5EF4-FFF2-40B4-BE49-F238E27FC236}">
                <a16:creationId xmlns:a16="http://schemas.microsoft.com/office/drawing/2014/main" id="{2D260A7A-0B90-4C41-AF34-F5736FCA40D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314900" y="4475470"/>
            <a:ext cx="1752015" cy="1343418"/>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43834" y="3451915"/>
            <a:ext cx="199226" cy="472440"/>
          </a:xfrm>
          <a:prstGeom prst="rect">
            <a:avLst/>
          </a:prstGeom>
        </p:spPr>
      </p:pic>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9"/>
          <a:stretch>
            <a:fillRect/>
          </a:stretch>
        </p:blipFill>
        <p:spPr>
          <a:xfrm>
            <a:off x="7078000" y="1520651"/>
            <a:ext cx="1169262" cy="1813348"/>
          </a:xfrm>
          <a:prstGeom prst="rect">
            <a:avLst/>
          </a:prstGeom>
        </p:spPr>
      </p:pic>
      <p:sp>
        <p:nvSpPr>
          <p:cNvPr id="10" name="TextBox 9">
            <a:extLst>
              <a:ext uri="{FF2B5EF4-FFF2-40B4-BE49-F238E27FC236}">
                <a16:creationId xmlns:a16="http://schemas.microsoft.com/office/drawing/2014/main" id="{50FDC9DF-D3A3-DE4F-B722-2862699D8FC6}"/>
              </a:ext>
            </a:extLst>
          </p:cNvPr>
          <p:cNvSpPr txBox="1"/>
          <p:nvPr/>
        </p:nvSpPr>
        <p:spPr>
          <a:xfrm>
            <a:off x="6217947" y="2468473"/>
            <a:ext cx="1169262" cy="307777"/>
          </a:xfrm>
          <a:prstGeom prst="rect">
            <a:avLst/>
          </a:prstGeom>
          <a:noFill/>
        </p:spPr>
        <p:txBody>
          <a:bodyPr wrap="square" rtlCol="0">
            <a:spAutoFit/>
          </a:bodyPr>
          <a:lstStyle/>
          <a:p>
            <a:r>
              <a:rPr lang="en-US" sz="1400" dirty="0"/>
              <a:t>EMS Group</a:t>
            </a:r>
          </a:p>
        </p:txBody>
      </p:sp>
      <p:sp>
        <p:nvSpPr>
          <p:cNvPr id="26" name="TextBox 25">
            <a:extLst>
              <a:ext uri="{FF2B5EF4-FFF2-40B4-BE49-F238E27FC236}">
                <a16:creationId xmlns:a16="http://schemas.microsoft.com/office/drawing/2014/main" id="{724EA7B9-DBC9-504A-BC75-9C685680D950}"/>
              </a:ext>
            </a:extLst>
          </p:cNvPr>
          <p:cNvSpPr txBox="1"/>
          <p:nvPr/>
        </p:nvSpPr>
        <p:spPr>
          <a:xfrm>
            <a:off x="6217947" y="5103278"/>
            <a:ext cx="1720107" cy="523220"/>
          </a:xfrm>
          <a:prstGeom prst="rect">
            <a:avLst/>
          </a:prstGeom>
          <a:noFill/>
        </p:spPr>
        <p:txBody>
          <a:bodyPr wrap="square" rtlCol="0">
            <a:spAutoFit/>
          </a:bodyPr>
          <a:lstStyle/>
          <a:p>
            <a:r>
              <a:rPr lang="en-US" sz="1400" dirty="0"/>
              <a:t>Compliance / Maintenance</a:t>
            </a:r>
          </a:p>
        </p:txBody>
      </p:sp>
      <p:cxnSp>
        <p:nvCxnSpPr>
          <p:cNvPr id="22" name="Straight Arrow Connector 21">
            <a:extLst>
              <a:ext uri="{FF2B5EF4-FFF2-40B4-BE49-F238E27FC236}">
                <a16:creationId xmlns:a16="http://schemas.microsoft.com/office/drawing/2014/main" id="{77118FC7-9DC6-5C43-93DF-041C394C872C}"/>
              </a:ext>
            </a:extLst>
          </p:cNvPr>
          <p:cNvCxnSpPr>
            <a:cxnSpLocks/>
            <a:endCxn id="26" idx="1"/>
          </p:cNvCxnSpPr>
          <p:nvPr/>
        </p:nvCxnSpPr>
        <p:spPr>
          <a:xfrm>
            <a:off x="3757613" y="3598355"/>
            <a:ext cx="2460334" cy="1766533"/>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2D680F19-10A5-9349-B046-F02DC0D784DF}"/>
              </a:ext>
            </a:extLst>
          </p:cNvPr>
          <p:cNvCxnSpPr>
            <a:cxnSpLocks/>
            <a:endCxn id="10" idx="1"/>
          </p:cNvCxnSpPr>
          <p:nvPr/>
        </p:nvCxnSpPr>
        <p:spPr>
          <a:xfrm flipV="1">
            <a:off x="3243263" y="2622362"/>
            <a:ext cx="2974684" cy="360456"/>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56730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
          <a:stretch/>
        </p:blipFill>
        <p:spPr>
          <a:xfrm>
            <a:off x="1649366" y="3482113"/>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15" name="Picture 14">
            <a:extLst>
              <a:ext uri="{FF2B5EF4-FFF2-40B4-BE49-F238E27FC236}">
                <a16:creationId xmlns:a16="http://schemas.microsoft.com/office/drawing/2014/main" id="{2D260A7A-0B90-4C41-AF34-F5736FCA40D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314900" y="4475470"/>
            <a:ext cx="1752015" cy="1343418"/>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43834" y="3451915"/>
            <a:ext cx="199226" cy="472440"/>
          </a:xfrm>
          <a:prstGeom prst="rect">
            <a:avLst/>
          </a:prstGeom>
        </p:spPr>
      </p:pic>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7"/>
          <a:stretch>
            <a:fillRect/>
          </a:stretch>
        </p:blipFill>
        <p:spPr>
          <a:xfrm>
            <a:off x="7078000" y="1520651"/>
            <a:ext cx="1169262" cy="1813348"/>
          </a:xfrm>
          <a:prstGeom prst="rect">
            <a:avLst/>
          </a:prstGeom>
        </p:spPr>
      </p:pic>
      <p:sp>
        <p:nvSpPr>
          <p:cNvPr id="16" name="Title 1">
            <a:extLst>
              <a:ext uri="{FF2B5EF4-FFF2-40B4-BE49-F238E27FC236}">
                <a16:creationId xmlns:a16="http://schemas.microsoft.com/office/drawing/2014/main" id="{433AAFD8-3C5D-E143-A9FE-2BF7EC9AF148}"/>
              </a:ext>
            </a:extLst>
          </p:cNvPr>
          <p:cNvSpPr txBox="1">
            <a:spLocks/>
          </p:cNvSpPr>
          <p:nvPr/>
        </p:nvSpPr>
        <p:spPr bwMode="auto">
          <a:xfrm>
            <a:off x="942278" y="301625"/>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3200" b="1"/>
              <a:t>Send Alerts By SMS or E-mail</a:t>
            </a:r>
            <a:endParaRPr kumimoji="0" lang="en-US" sz="3200" b="1" dirty="0"/>
          </a:p>
        </p:txBody>
      </p:sp>
      <p:pic>
        <p:nvPicPr>
          <p:cNvPr id="17" name="Picture 16">
            <a:extLst>
              <a:ext uri="{FF2B5EF4-FFF2-40B4-BE49-F238E27FC236}">
                <a16:creationId xmlns:a16="http://schemas.microsoft.com/office/drawing/2014/main" id="{C8C416CC-88F0-B44A-BCB0-6660F5A3E4D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160003" y="4239333"/>
            <a:ext cx="596891" cy="682753"/>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4901B037-E8D4-6A45-8642-5924D2BC16C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14319" y="2551726"/>
            <a:ext cx="688257" cy="480613"/>
          </a:xfrm>
          <a:prstGeom prst="rect">
            <a:avLst/>
          </a:prstGeom>
          <a:effectLst>
            <a:outerShdw blurRad="50800" dist="38100" dir="2700000" algn="tl" rotWithShape="0">
              <a:prstClr val="black">
                <a:alpha val="40000"/>
              </a:prstClr>
            </a:outerShdw>
          </a:effectLst>
        </p:spPr>
      </p:pic>
      <p:grpSp>
        <p:nvGrpSpPr>
          <p:cNvPr id="7" name="Group 6">
            <a:extLst>
              <a:ext uri="{FF2B5EF4-FFF2-40B4-BE49-F238E27FC236}">
                <a16:creationId xmlns:a16="http://schemas.microsoft.com/office/drawing/2014/main" id="{95DE05C2-8854-B04F-9C1D-0067DA69C59C}"/>
              </a:ext>
            </a:extLst>
          </p:cNvPr>
          <p:cNvGrpSpPr/>
          <p:nvPr/>
        </p:nvGrpSpPr>
        <p:grpSpPr>
          <a:xfrm>
            <a:off x="2250529" y="1306848"/>
            <a:ext cx="2634279" cy="4588866"/>
            <a:chOff x="2250529" y="1306848"/>
            <a:chExt cx="2634279" cy="4588866"/>
          </a:xfrm>
        </p:grpSpPr>
        <p:grpSp>
          <p:nvGrpSpPr>
            <p:cNvPr id="3" name="Group 2">
              <a:extLst>
                <a:ext uri="{FF2B5EF4-FFF2-40B4-BE49-F238E27FC236}">
                  <a16:creationId xmlns:a16="http://schemas.microsoft.com/office/drawing/2014/main" id="{0D78D691-B887-B844-B608-547538F5A5F1}"/>
                </a:ext>
              </a:extLst>
            </p:cNvPr>
            <p:cNvGrpSpPr>
              <a:grpSpLocks noChangeAspect="1"/>
            </p:cNvGrpSpPr>
            <p:nvPr/>
          </p:nvGrpSpPr>
          <p:grpSpPr>
            <a:xfrm>
              <a:off x="2250529" y="1306848"/>
              <a:ext cx="2634279" cy="4588866"/>
              <a:chOff x="2511357" y="1266117"/>
              <a:chExt cx="2692305" cy="4689947"/>
            </a:xfrm>
          </p:grpSpPr>
          <p:pic>
            <p:nvPicPr>
              <p:cNvPr id="24" name="Picture 23">
                <a:extLst>
                  <a:ext uri="{FF2B5EF4-FFF2-40B4-BE49-F238E27FC236}">
                    <a16:creationId xmlns:a16="http://schemas.microsoft.com/office/drawing/2014/main" id="{9C179CC9-7792-3942-A777-5EBDF8C09FF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55057"/>
              <a:stretch/>
            </p:blipFill>
            <p:spPr>
              <a:xfrm>
                <a:off x="2511357" y="1266117"/>
                <a:ext cx="2692305" cy="4689947"/>
              </a:xfrm>
              <a:prstGeom prst="rect">
                <a:avLst/>
              </a:prstGeom>
            </p:spPr>
          </p:pic>
          <p:pic>
            <p:nvPicPr>
              <p:cNvPr id="14" name="Picture 13">
                <a:extLst>
                  <a:ext uri="{FF2B5EF4-FFF2-40B4-BE49-F238E27FC236}">
                    <a16:creationId xmlns:a16="http://schemas.microsoft.com/office/drawing/2014/main" id="{0DBB909A-394B-3540-93C6-E9820D4B5B1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928701" y="1796975"/>
                <a:ext cx="1801143" cy="3702351"/>
              </a:xfrm>
              <a:prstGeom prst="rect">
                <a:avLst/>
              </a:prstGeom>
            </p:spPr>
          </p:pic>
        </p:grpSp>
        <p:pic>
          <p:nvPicPr>
            <p:cNvPr id="5" name="Picture 4">
              <a:extLst>
                <a:ext uri="{FF2B5EF4-FFF2-40B4-BE49-F238E27FC236}">
                  <a16:creationId xmlns:a16="http://schemas.microsoft.com/office/drawing/2014/main" id="{1D9CE386-AFE4-B046-A2F7-89E08D310FA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671349" y="1826264"/>
              <a:ext cx="1762324" cy="3622555"/>
            </a:xfrm>
            <a:prstGeom prst="rect">
              <a:avLst/>
            </a:prstGeom>
          </p:spPr>
        </p:pic>
      </p:grpSp>
      <p:cxnSp>
        <p:nvCxnSpPr>
          <p:cNvPr id="23" name="Straight Arrow Connector 22">
            <a:extLst>
              <a:ext uri="{FF2B5EF4-FFF2-40B4-BE49-F238E27FC236}">
                <a16:creationId xmlns:a16="http://schemas.microsoft.com/office/drawing/2014/main" id="{6C7EF026-5C74-DA4A-AA95-690C9F5C6120}"/>
              </a:ext>
            </a:extLst>
          </p:cNvPr>
          <p:cNvCxnSpPr>
            <a:cxnSpLocks/>
          </p:cNvCxnSpPr>
          <p:nvPr/>
        </p:nvCxnSpPr>
        <p:spPr>
          <a:xfrm flipV="1">
            <a:off x="4383771" y="2852112"/>
            <a:ext cx="1644889" cy="410085"/>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74960112-3C50-6A44-972A-1E322D860B87}"/>
              </a:ext>
            </a:extLst>
          </p:cNvPr>
          <p:cNvCxnSpPr>
            <a:cxnSpLocks/>
            <a:endCxn id="17" idx="1"/>
          </p:cNvCxnSpPr>
          <p:nvPr/>
        </p:nvCxnSpPr>
        <p:spPr>
          <a:xfrm>
            <a:off x="4383770" y="3881756"/>
            <a:ext cx="1776233" cy="698954"/>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76430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46A42-741F-C845-A176-D2DD4A423DD9}"/>
              </a:ext>
            </a:extLst>
          </p:cNvPr>
          <p:cNvSpPr>
            <a:spLocks noGrp="1"/>
          </p:cNvSpPr>
          <p:nvPr>
            <p:ph type="title" idx="4294967295"/>
          </p:nvPr>
        </p:nvSpPr>
        <p:spPr>
          <a:xfrm>
            <a:off x="1277626" y="334820"/>
            <a:ext cx="7198752" cy="676275"/>
          </a:xfrm>
        </p:spPr>
        <p:txBody>
          <a:bodyPr/>
          <a:lstStyle/>
          <a:p>
            <a:r>
              <a:rPr lang="en-US" b="1" dirty="0"/>
              <a:t>Alerts Include Alarm Data and GPS Location</a:t>
            </a:r>
          </a:p>
        </p:txBody>
      </p:sp>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
          <a:stretch/>
        </p:blipFill>
        <p:spPr>
          <a:xfrm>
            <a:off x="1649366" y="3480628"/>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43834" y="3450430"/>
            <a:ext cx="199226" cy="472440"/>
          </a:xfrm>
          <a:prstGeom prst="rect">
            <a:avLst/>
          </a:prstGeom>
        </p:spPr>
      </p:pic>
      <p:pic>
        <p:nvPicPr>
          <p:cNvPr id="31" name="Picture 30">
            <a:extLst>
              <a:ext uri="{FF2B5EF4-FFF2-40B4-BE49-F238E27FC236}">
                <a16:creationId xmlns:a16="http://schemas.microsoft.com/office/drawing/2014/main" id="{AC298759-12A3-BA4E-97EB-3C50CE9F8D6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701780" y="1938157"/>
            <a:ext cx="688257" cy="480613"/>
          </a:xfrm>
          <a:prstGeom prst="rect">
            <a:avLst/>
          </a:prstGeom>
          <a:effectLst>
            <a:outerShdw blurRad="50800" dist="38100" dir="2700000" algn="tl" rotWithShape="0">
              <a:prstClr val="black">
                <a:alpha val="40000"/>
              </a:prstClr>
            </a:outerShdw>
          </a:effectLst>
        </p:spPr>
      </p:pic>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7"/>
          <a:stretch>
            <a:fillRect/>
          </a:stretch>
        </p:blipFill>
        <p:spPr>
          <a:xfrm>
            <a:off x="7126815" y="3553362"/>
            <a:ext cx="1169262" cy="1813348"/>
          </a:xfrm>
          <a:prstGeom prst="rect">
            <a:avLst/>
          </a:prstGeom>
        </p:spPr>
      </p:pic>
      <p:grpSp>
        <p:nvGrpSpPr>
          <p:cNvPr id="7" name="Group 6">
            <a:extLst>
              <a:ext uri="{FF2B5EF4-FFF2-40B4-BE49-F238E27FC236}">
                <a16:creationId xmlns:a16="http://schemas.microsoft.com/office/drawing/2014/main" id="{A5D594F3-1074-2F42-B1AC-E851CDB432E6}"/>
              </a:ext>
            </a:extLst>
          </p:cNvPr>
          <p:cNvGrpSpPr/>
          <p:nvPr/>
        </p:nvGrpSpPr>
        <p:grpSpPr>
          <a:xfrm>
            <a:off x="4043458" y="1290563"/>
            <a:ext cx="2540472" cy="4425457"/>
            <a:chOff x="5420129" y="2991680"/>
            <a:chExt cx="1577635" cy="2748212"/>
          </a:xfrm>
        </p:grpSpPr>
        <p:pic>
          <p:nvPicPr>
            <p:cNvPr id="23" name="Picture 22">
              <a:extLst>
                <a:ext uri="{FF2B5EF4-FFF2-40B4-BE49-F238E27FC236}">
                  <a16:creationId xmlns:a16="http://schemas.microsoft.com/office/drawing/2014/main" id="{555C93C9-C894-C04F-B047-23C7B9F97C4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55057"/>
            <a:stretch/>
          </p:blipFill>
          <p:spPr>
            <a:xfrm>
              <a:off x="5420129" y="2991680"/>
              <a:ext cx="1577635" cy="2748212"/>
            </a:xfrm>
            <a:prstGeom prst="rect">
              <a:avLst/>
            </a:prstGeom>
          </p:spPr>
        </p:pic>
        <p:pic>
          <p:nvPicPr>
            <p:cNvPr id="5" name="Picture 4">
              <a:extLst>
                <a:ext uri="{FF2B5EF4-FFF2-40B4-BE49-F238E27FC236}">
                  <a16:creationId xmlns:a16="http://schemas.microsoft.com/office/drawing/2014/main" id="{B1E85422-0D86-4C4D-9524-75C5D167227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58345" y="3280111"/>
              <a:ext cx="1067159" cy="2171349"/>
            </a:xfrm>
            <a:prstGeom prst="rect">
              <a:avLst/>
            </a:prstGeom>
          </p:spPr>
        </p:pic>
      </p:grpSp>
      <p:cxnSp>
        <p:nvCxnSpPr>
          <p:cNvPr id="25" name="Straight Arrow Connector 24">
            <a:extLst>
              <a:ext uri="{FF2B5EF4-FFF2-40B4-BE49-F238E27FC236}">
                <a16:creationId xmlns:a16="http://schemas.microsoft.com/office/drawing/2014/main" id="{A87CD3EE-920F-7343-97F2-F89676596369}"/>
              </a:ext>
            </a:extLst>
          </p:cNvPr>
          <p:cNvCxnSpPr>
            <a:cxnSpLocks/>
            <a:stCxn id="28" idx="1"/>
          </p:cNvCxnSpPr>
          <p:nvPr/>
        </p:nvCxnSpPr>
        <p:spPr>
          <a:xfrm flipH="1" flipV="1">
            <a:off x="5466261" y="3761345"/>
            <a:ext cx="1675626" cy="224422"/>
          </a:xfrm>
          <a:prstGeom prst="straightConnector1">
            <a:avLst/>
          </a:prstGeom>
          <a:ln>
            <a:headEnd w="sm" len="sm"/>
            <a:tailEnd type="oval" w="lg" len="lg"/>
          </a:ln>
        </p:spPr>
        <p:style>
          <a:lnRef idx="2">
            <a:schemeClr val="accent1"/>
          </a:lnRef>
          <a:fillRef idx="0">
            <a:schemeClr val="accent1"/>
          </a:fillRef>
          <a:effectRef idx="1">
            <a:schemeClr val="accent1"/>
          </a:effectRef>
          <a:fontRef idx="minor">
            <a:schemeClr val="tx1"/>
          </a:fontRef>
        </p:style>
      </p:cxnSp>
      <p:pic>
        <p:nvPicPr>
          <p:cNvPr id="29" name="Picture 28">
            <a:extLst>
              <a:ext uri="{FF2B5EF4-FFF2-40B4-BE49-F238E27FC236}">
                <a16:creationId xmlns:a16="http://schemas.microsoft.com/office/drawing/2014/main" id="{B8F5AECA-D7E3-5F43-86DB-6AB8552CF00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163401" y="3424987"/>
            <a:ext cx="688257" cy="480613"/>
          </a:xfrm>
          <a:prstGeom prst="rect">
            <a:avLst/>
          </a:prstGeom>
          <a:effectLst>
            <a:outerShdw blurRad="50800" dist="38100" dir="2700000" algn="tl" rotWithShape="0">
              <a:prstClr val="black">
                <a:alpha val="40000"/>
              </a:prstClr>
            </a:outerShdw>
          </a:effectLst>
        </p:spPr>
      </p:pic>
      <p:grpSp>
        <p:nvGrpSpPr>
          <p:cNvPr id="16" name="Group 15">
            <a:extLst>
              <a:ext uri="{FF2B5EF4-FFF2-40B4-BE49-F238E27FC236}">
                <a16:creationId xmlns:a16="http://schemas.microsoft.com/office/drawing/2014/main" id="{3CDAF6FC-6A4C-D146-8B4A-3FE4E2EF15A0}"/>
              </a:ext>
            </a:extLst>
          </p:cNvPr>
          <p:cNvGrpSpPr/>
          <p:nvPr/>
        </p:nvGrpSpPr>
        <p:grpSpPr>
          <a:xfrm>
            <a:off x="2182095" y="2937070"/>
            <a:ext cx="941636" cy="1640313"/>
            <a:chOff x="2182095" y="2937070"/>
            <a:chExt cx="941636" cy="1640313"/>
          </a:xfrm>
        </p:grpSpPr>
        <p:grpSp>
          <p:nvGrpSpPr>
            <p:cNvPr id="11" name="Group 10">
              <a:extLst>
                <a:ext uri="{FF2B5EF4-FFF2-40B4-BE49-F238E27FC236}">
                  <a16:creationId xmlns:a16="http://schemas.microsoft.com/office/drawing/2014/main" id="{8C3BDBD4-4614-4842-BC22-375D4D778DB8}"/>
                </a:ext>
              </a:extLst>
            </p:cNvPr>
            <p:cNvGrpSpPr>
              <a:grpSpLocks noChangeAspect="1"/>
            </p:cNvGrpSpPr>
            <p:nvPr/>
          </p:nvGrpSpPr>
          <p:grpSpPr>
            <a:xfrm>
              <a:off x="2182095" y="2937070"/>
              <a:ext cx="941636" cy="1640313"/>
              <a:chOff x="2174159" y="4388747"/>
              <a:chExt cx="702643" cy="1223992"/>
            </a:xfrm>
          </p:grpSpPr>
          <p:pic>
            <p:nvPicPr>
              <p:cNvPr id="26" name="Picture 25">
                <a:extLst>
                  <a:ext uri="{FF2B5EF4-FFF2-40B4-BE49-F238E27FC236}">
                    <a16:creationId xmlns:a16="http://schemas.microsoft.com/office/drawing/2014/main" id="{9B733549-3940-4E40-A480-F8A4597778C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2174159" y="4388747"/>
                <a:ext cx="702643" cy="1223992"/>
              </a:xfrm>
              <a:prstGeom prst="rect">
                <a:avLst/>
              </a:prstGeom>
            </p:spPr>
          </p:pic>
          <p:pic>
            <p:nvPicPr>
              <p:cNvPr id="27" name="Content Placeholder 5">
                <a:extLst>
                  <a:ext uri="{FF2B5EF4-FFF2-40B4-BE49-F238E27FC236}">
                    <a16:creationId xmlns:a16="http://schemas.microsoft.com/office/drawing/2014/main" id="{DD15DE41-98CA-A246-BF62-A47FBB69DBB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283789" y="4519825"/>
                <a:ext cx="474008" cy="974351"/>
              </a:xfrm>
              <a:prstGeom prst="rect">
                <a:avLst/>
              </a:prstGeom>
            </p:spPr>
          </p:pic>
        </p:grpSp>
        <p:pic>
          <p:nvPicPr>
            <p:cNvPr id="14" name="Picture 13">
              <a:extLst>
                <a:ext uri="{FF2B5EF4-FFF2-40B4-BE49-F238E27FC236}">
                  <a16:creationId xmlns:a16="http://schemas.microsoft.com/office/drawing/2014/main" id="{43E28EBD-F422-264F-8128-EE1DAB77082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329013" y="3104345"/>
              <a:ext cx="635235" cy="1305761"/>
            </a:xfrm>
            <a:prstGeom prst="rect">
              <a:avLst/>
            </a:prstGeom>
          </p:spPr>
        </p:pic>
      </p:grpSp>
      <p:pic>
        <p:nvPicPr>
          <p:cNvPr id="28" name="Picture 27">
            <a:extLst>
              <a:ext uri="{FF2B5EF4-FFF2-40B4-BE49-F238E27FC236}">
                <a16:creationId xmlns:a16="http://schemas.microsoft.com/office/drawing/2014/main" id="{738FB429-231A-5E41-8454-77925D3088A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141887" y="3761344"/>
            <a:ext cx="213340" cy="448846"/>
          </a:xfrm>
          <a:prstGeom prst="rect">
            <a:avLst/>
          </a:prstGeom>
        </p:spPr>
      </p:pic>
      <p:sp>
        <p:nvSpPr>
          <p:cNvPr id="21" name="Rectangle 20">
            <a:extLst>
              <a:ext uri="{FF2B5EF4-FFF2-40B4-BE49-F238E27FC236}">
                <a16:creationId xmlns:a16="http://schemas.microsoft.com/office/drawing/2014/main" id="{B309B30D-61CB-8540-B70D-FD967F4651A8}"/>
              </a:ext>
            </a:extLst>
          </p:cNvPr>
          <p:cNvSpPr/>
          <p:nvPr/>
        </p:nvSpPr>
        <p:spPr>
          <a:xfrm>
            <a:off x="4505682" y="2876653"/>
            <a:ext cx="1091946" cy="269366"/>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65640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A8D641-9310-FD47-95E6-433D684E668A}"/>
              </a:ext>
            </a:extLst>
          </p:cNvPr>
          <p:cNvSpPr txBox="1">
            <a:spLocks/>
          </p:cNvSpPr>
          <p:nvPr/>
        </p:nvSpPr>
        <p:spPr bwMode="auto">
          <a:xfrm>
            <a:off x="1277626" y="334820"/>
            <a:ext cx="7198752"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Automatically Send Compliance Notifications</a:t>
            </a:r>
          </a:p>
        </p:txBody>
      </p:sp>
      <p:pic>
        <p:nvPicPr>
          <p:cNvPr id="6" name="Picture 5" descr="bluetooth.png">
            <a:extLst>
              <a:ext uri="{FF2B5EF4-FFF2-40B4-BE49-F238E27FC236}">
                <a16:creationId xmlns:a16="http://schemas.microsoft.com/office/drawing/2014/main" id="{F511C613-6F3F-6C47-8D38-1E59A36717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
          <a:stretch/>
        </p:blipFill>
        <p:spPr>
          <a:xfrm>
            <a:off x="1649366" y="3480628"/>
            <a:ext cx="226891" cy="369332"/>
          </a:xfrm>
          <a:prstGeom prst="rect">
            <a:avLst/>
          </a:prstGeom>
        </p:spPr>
      </p:pic>
      <p:pic>
        <p:nvPicPr>
          <p:cNvPr id="7" name="Picture 6">
            <a:extLst>
              <a:ext uri="{FF2B5EF4-FFF2-40B4-BE49-F238E27FC236}">
                <a16:creationId xmlns:a16="http://schemas.microsoft.com/office/drawing/2014/main" id="{B97388A8-8DFD-974E-A857-81BDD67A036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10" name="Picture 9" descr="communication.png">
            <a:extLst>
              <a:ext uri="{FF2B5EF4-FFF2-40B4-BE49-F238E27FC236}">
                <a16:creationId xmlns:a16="http://schemas.microsoft.com/office/drawing/2014/main" id="{4B8C29D5-3A57-A74C-BB6E-F8BF82569E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43834" y="3450430"/>
            <a:ext cx="199226" cy="472440"/>
          </a:xfrm>
          <a:prstGeom prst="rect">
            <a:avLst/>
          </a:prstGeom>
        </p:spPr>
      </p:pic>
      <p:pic>
        <p:nvPicPr>
          <p:cNvPr id="8" name="Picture 7">
            <a:extLst>
              <a:ext uri="{FF2B5EF4-FFF2-40B4-BE49-F238E27FC236}">
                <a16:creationId xmlns:a16="http://schemas.microsoft.com/office/drawing/2014/main" id="{2FE7BA6B-71E4-D041-B81B-AA65C3654BF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361503" y="4627586"/>
            <a:ext cx="1752015" cy="1343418"/>
          </a:xfrm>
          <a:prstGeom prst="rect">
            <a:avLst/>
          </a:prstGeom>
        </p:spPr>
      </p:pic>
      <p:sp>
        <p:nvSpPr>
          <p:cNvPr id="32" name="TextBox 31">
            <a:extLst>
              <a:ext uri="{FF2B5EF4-FFF2-40B4-BE49-F238E27FC236}">
                <a16:creationId xmlns:a16="http://schemas.microsoft.com/office/drawing/2014/main" id="{77C5B568-BA0B-5347-A25A-5E82FE446E8B}"/>
              </a:ext>
            </a:extLst>
          </p:cNvPr>
          <p:cNvSpPr txBox="1"/>
          <p:nvPr/>
        </p:nvSpPr>
        <p:spPr>
          <a:xfrm>
            <a:off x="7558929" y="5854806"/>
            <a:ext cx="1241437" cy="400110"/>
          </a:xfrm>
          <a:prstGeom prst="rect">
            <a:avLst/>
          </a:prstGeom>
          <a:noFill/>
        </p:spPr>
        <p:txBody>
          <a:bodyPr wrap="square" rtlCol="0">
            <a:spAutoFit/>
          </a:bodyPr>
          <a:lstStyle/>
          <a:p>
            <a:r>
              <a:rPr lang="en-US" sz="1000" dirty="0"/>
              <a:t>Compliance / Maintenance</a:t>
            </a:r>
          </a:p>
        </p:txBody>
      </p:sp>
      <p:grpSp>
        <p:nvGrpSpPr>
          <p:cNvPr id="12" name="Group 11">
            <a:extLst>
              <a:ext uri="{FF2B5EF4-FFF2-40B4-BE49-F238E27FC236}">
                <a16:creationId xmlns:a16="http://schemas.microsoft.com/office/drawing/2014/main" id="{0AE81F0C-3CB2-6846-89E9-37D2252A5DE5}"/>
              </a:ext>
            </a:extLst>
          </p:cNvPr>
          <p:cNvGrpSpPr/>
          <p:nvPr/>
        </p:nvGrpSpPr>
        <p:grpSpPr>
          <a:xfrm>
            <a:off x="4041648" y="1289304"/>
            <a:ext cx="2540472" cy="4425457"/>
            <a:chOff x="5420129" y="2991680"/>
            <a:chExt cx="1577635" cy="2748212"/>
          </a:xfrm>
        </p:grpSpPr>
        <p:pic>
          <p:nvPicPr>
            <p:cNvPr id="13" name="Picture 12">
              <a:extLst>
                <a:ext uri="{FF2B5EF4-FFF2-40B4-BE49-F238E27FC236}">
                  <a16:creationId xmlns:a16="http://schemas.microsoft.com/office/drawing/2014/main" id="{43092C40-F30B-B541-B253-39F2D93D3DE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55057"/>
            <a:stretch/>
          </p:blipFill>
          <p:spPr>
            <a:xfrm>
              <a:off x="5420129" y="2991680"/>
              <a:ext cx="1577635" cy="2748212"/>
            </a:xfrm>
            <a:prstGeom prst="rect">
              <a:avLst/>
            </a:prstGeom>
          </p:spPr>
        </p:pic>
        <p:pic>
          <p:nvPicPr>
            <p:cNvPr id="14" name="Picture 13">
              <a:extLst>
                <a:ext uri="{FF2B5EF4-FFF2-40B4-BE49-F238E27FC236}">
                  <a16:creationId xmlns:a16="http://schemas.microsoft.com/office/drawing/2014/main" id="{4ACD959C-B539-6F45-85CC-BBD3F0A0BC5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58345" y="3280111"/>
              <a:ext cx="1067159" cy="2171349"/>
            </a:xfrm>
            <a:prstGeom prst="rect">
              <a:avLst/>
            </a:prstGeom>
          </p:spPr>
        </p:pic>
      </p:grpSp>
      <p:pic>
        <p:nvPicPr>
          <p:cNvPr id="18" name="Picture 17">
            <a:extLst>
              <a:ext uri="{FF2B5EF4-FFF2-40B4-BE49-F238E27FC236}">
                <a16:creationId xmlns:a16="http://schemas.microsoft.com/office/drawing/2014/main" id="{095CBAAD-D1E1-8A4D-BEED-21FFFE9D9D92}"/>
              </a:ext>
            </a:extLst>
          </p:cNvPr>
          <p:cNvPicPr>
            <a:picLocks noChangeAspect="1"/>
          </p:cNvPicPr>
          <p:nvPr/>
        </p:nvPicPr>
        <p:blipFill>
          <a:blip r:embed="rId8"/>
          <a:stretch>
            <a:fillRect/>
          </a:stretch>
        </p:blipFill>
        <p:spPr>
          <a:xfrm>
            <a:off x="4425248" y="1899717"/>
            <a:ext cx="1758867" cy="2948437"/>
          </a:xfrm>
          <a:prstGeom prst="rect">
            <a:avLst/>
          </a:prstGeom>
        </p:spPr>
      </p:pic>
      <p:pic>
        <p:nvPicPr>
          <p:cNvPr id="21" name="Picture 20">
            <a:extLst>
              <a:ext uri="{FF2B5EF4-FFF2-40B4-BE49-F238E27FC236}">
                <a16:creationId xmlns:a16="http://schemas.microsoft.com/office/drawing/2014/main" id="{94805D74-C388-DD45-B1CE-1E5F37DDAFD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182095" y="2937070"/>
            <a:ext cx="941636" cy="1640313"/>
          </a:xfrm>
          <a:prstGeom prst="rect">
            <a:avLst/>
          </a:prstGeom>
        </p:spPr>
      </p:pic>
      <p:pic>
        <p:nvPicPr>
          <p:cNvPr id="20" name="Picture 19">
            <a:extLst>
              <a:ext uri="{FF2B5EF4-FFF2-40B4-BE49-F238E27FC236}">
                <a16:creationId xmlns:a16="http://schemas.microsoft.com/office/drawing/2014/main" id="{22FF5940-02DA-BC4B-A7A4-0DC28DBCDE57}"/>
              </a:ext>
            </a:extLst>
          </p:cNvPr>
          <p:cNvPicPr>
            <a:picLocks noChangeAspect="1"/>
          </p:cNvPicPr>
          <p:nvPr/>
        </p:nvPicPr>
        <p:blipFill rotWithShape="1">
          <a:blip r:embed="rId10"/>
          <a:srcRect t="2640" b="17265"/>
          <a:stretch/>
        </p:blipFill>
        <p:spPr>
          <a:xfrm>
            <a:off x="2330001" y="3132617"/>
            <a:ext cx="637198" cy="1049078"/>
          </a:xfrm>
          <a:prstGeom prst="rect">
            <a:avLst/>
          </a:prstGeom>
        </p:spPr>
      </p:pic>
      <p:pic>
        <p:nvPicPr>
          <p:cNvPr id="25" name="Picture 24">
            <a:extLst>
              <a:ext uri="{FF2B5EF4-FFF2-40B4-BE49-F238E27FC236}">
                <a16:creationId xmlns:a16="http://schemas.microsoft.com/office/drawing/2014/main" id="{8C706787-AC41-6549-993E-5F0EC544F414}"/>
              </a:ext>
            </a:extLst>
          </p:cNvPr>
          <p:cNvPicPr>
            <a:picLocks noChangeAspect="1"/>
          </p:cNvPicPr>
          <p:nvPr/>
        </p:nvPicPr>
        <p:blipFill>
          <a:blip r:embed="rId11"/>
          <a:stretch>
            <a:fillRect/>
          </a:stretch>
        </p:blipFill>
        <p:spPr>
          <a:xfrm>
            <a:off x="7327225" y="3093992"/>
            <a:ext cx="1595617" cy="975624"/>
          </a:xfrm>
          <a:prstGeom prst="rect">
            <a:avLst/>
          </a:prstGeom>
        </p:spPr>
      </p:pic>
      <p:cxnSp>
        <p:nvCxnSpPr>
          <p:cNvPr id="16" name="Straight Arrow Connector 15">
            <a:extLst>
              <a:ext uri="{FF2B5EF4-FFF2-40B4-BE49-F238E27FC236}">
                <a16:creationId xmlns:a16="http://schemas.microsoft.com/office/drawing/2014/main" id="{5338B828-4331-1B47-9910-CDDE5825BA22}"/>
              </a:ext>
            </a:extLst>
          </p:cNvPr>
          <p:cNvCxnSpPr>
            <a:cxnSpLocks/>
          </p:cNvCxnSpPr>
          <p:nvPr/>
        </p:nvCxnSpPr>
        <p:spPr>
          <a:xfrm flipH="1" flipV="1">
            <a:off x="5766956" y="3216086"/>
            <a:ext cx="1871550" cy="2080750"/>
          </a:xfrm>
          <a:prstGeom prst="straightConnector1">
            <a:avLst/>
          </a:prstGeom>
          <a:ln>
            <a:headEnd w="sm" len="sm"/>
            <a:tailEnd type="oval" w="lg" len="lg"/>
          </a:ln>
        </p:spPr>
        <p:style>
          <a:lnRef idx="2">
            <a:schemeClr val="accent1"/>
          </a:lnRef>
          <a:fillRef idx="0">
            <a:schemeClr val="accent1"/>
          </a:fillRef>
          <a:effectRef idx="1">
            <a:schemeClr val="accent1"/>
          </a:effectRef>
          <a:fontRef idx="minor">
            <a:schemeClr val="tx1"/>
          </a:fontRef>
        </p:style>
      </p:cxnSp>
      <p:pic>
        <p:nvPicPr>
          <p:cNvPr id="26" name="Picture 25">
            <a:extLst>
              <a:ext uri="{FF2B5EF4-FFF2-40B4-BE49-F238E27FC236}">
                <a16:creationId xmlns:a16="http://schemas.microsoft.com/office/drawing/2014/main" id="{20920E47-DCAB-7843-8F23-E4005A92FD63}"/>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162766" y="3021419"/>
            <a:ext cx="688257" cy="480613"/>
          </a:xfrm>
          <a:prstGeom prst="rect">
            <a:avLst/>
          </a:prstGeom>
          <a:effectLst>
            <a:outerShdw blurRad="50800" dist="38100" dir="2700000" algn="tl" rotWithShape="0">
              <a:prstClr val="black">
                <a:alpha val="40000"/>
              </a:prstClr>
            </a:outerShdw>
          </a:effectLst>
        </p:spPr>
      </p:pic>
      <p:pic>
        <p:nvPicPr>
          <p:cNvPr id="27" name="Picture 26">
            <a:extLst>
              <a:ext uri="{FF2B5EF4-FFF2-40B4-BE49-F238E27FC236}">
                <a16:creationId xmlns:a16="http://schemas.microsoft.com/office/drawing/2014/main" id="{6891AB3E-977A-3943-B2C4-71ECD546213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3157359" y="3728239"/>
            <a:ext cx="596891" cy="682753"/>
          </a:xfrm>
          <a:prstGeom prst="rect">
            <a:avLst/>
          </a:prstGeom>
          <a:effectLst>
            <a:outerShdw blurRad="50800" dist="38100" dir="2700000" algn="tl" rotWithShape="0">
              <a:prstClr val="black">
                <a:alpha val="40000"/>
              </a:prstClr>
            </a:outerShdw>
          </a:effectLst>
        </p:spPr>
      </p:pic>
      <p:cxnSp>
        <p:nvCxnSpPr>
          <p:cNvPr id="28" name="Straight Arrow Connector 27">
            <a:extLst>
              <a:ext uri="{FF2B5EF4-FFF2-40B4-BE49-F238E27FC236}">
                <a16:creationId xmlns:a16="http://schemas.microsoft.com/office/drawing/2014/main" id="{D0C20FDA-FF6B-364F-BEA0-60209B188F12}"/>
              </a:ext>
            </a:extLst>
          </p:cNvPr>
          <p:cNvCxnSpPr>
            <a:cxnSpLocks/>
          </p:cNvCxnSpPr>
          <p:nvPr/>
        </p:nvCxnSpPr>
        <p:spPr>
          <a:xfrm flipV="1">
            <a:off x="7638506" y="3922871"/>
            <a:ext cx="475012" cy="1376424"/>
          </a:xfrm>
          <a:prstGeom prst="straightConnector1">
            <a:avLst/>
          </a:prstGeom>
          <a:ln>
            <a:headEnd w="sm" len="sm"/>
            <a:tailEnd type="oval" w="lg" len="lg"/>
          </a:ln>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ECE5607F-5319-1643-9E3E-FF2517B96719}"/>
              </a:ext>
            </a:extLst>
          </p:cNvPr>
          <p:cNvSpPr/>
          <p:nvPr/>
        </p:nvSpPr>
        <p:spPr>
          <a:xfrm>
            <a:off x="4527596" y="2866062"/>
            <a:ext cx="1239359" cy="350024"/>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647845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DF7B6F60-69D1-3742-B31A-8D7AEA939AF9}"/>
              </a:ext>
            </a:extLst>
          </p:cNvPr>
          <p:cNvPicPr>
            <a:picLocks noChangeAspect="1"/>
          </p:cNvPicPr>
          <p:nvPr/>
        </p:nvPicPr>
        <p:blipFill>
          <a:blip r:embed="rId3"/>
          <a:stretch>
            <a:fillRect/>
          </a:stretch>
        </p:blipFill>
        <p:spPr>
          <a:xfrm>
            <a:off x="5676527" y="4972620"/>
            <a:ext cx="2032000" cy="1143000"/>
          </a:xfrm>
          <a:prstGeom prst="rect">
            <a:avLst/>
          </a:prstGeom>
        </p:spPr>
      </p:pic>
      <p:sp>
        <p:nvSpPr>
          <p:cNvPr id="3" name="Content Placeholder 2">
            <a:extLst>
              <a:ext uri="{FF2B5EF4-FFF2-40B4-BE49-F238E27FC236}">
                <a16:creationId xmlns:a16="http://schemas.microsoft.com/office/drawing/2014/main" id="{7CA85F02-0633-4A4F-A633-FC4E3A649466}"/>
              </a:ext>
            </a:extLst>
          </p:cNvPr>
          <p:cNvSpPr>
            <a:spLocks noGrp="1"/>
          </p:cNvSpPr>
          <p:nvPr>
            <p:ph idx="1"/>
          </p:nvPr>
        </p:nvSpPr>
        <p:spPr>
          <a:xfrm>
            <a:off x="307181" y="1472783"/>
            <a:ext cx="8529638" cy="3493814"/>
          </a:xfrm>
        </p:spPr>
        <p:txBody>
          <a:bodyPr>
            <a:normAutofit/>
          </a:bodyPr>
          <a:lstStyle/>
          <a:p>
            <a:r>
              <a:rPr lang="en-US" sz="2400" dirty="0"/>
              <a:t>We manufacture our own sensors</a:t>
            </a:r>
          </a:p>
          <a:p>
            <a:r>
              <a:rPr lang="en-US" sz="2400" dirty="0"/>
              <a:t>Our micro-sensors allow us to make the smallest gas detectors in the world</a:t>
            </a:r>
          </a:p>
          <a:p>
            <a:r>
              <a:rPr lang="en-US" sz="2400" u="sng" dirty="0"/>
              <a:t>3-year warranty</a:t>
            </a:r>
          </a:p>
          <a:p>
            <a:r>
              <a:rPr lang="en-US" sz="2400" dirty="0"/>
              <a:t>New LEL sensor’s dual-filament design is silicon resistant</a:t>
            </a:r>
          </a:p>
          <a:p>
            <a:r>
              <a:rPr lang="en-US" sz="2400" dirty="0"/>
              <a:t>Lead-free EC tech gives O2 sensor 3-5 year lifespan</a:t>
            </a:r>
          </a:p>
          <a:p>
            <a:r>
              <a:rPr lang="en-US" sz="2400" dirty="0"/>
              <a:t>Dual sensor – 2 channels in one sensor slot</a:t>
            </a:r>
          </a:p>
        </p:txBody>
      </p:sp>
      <p:sp>
        <p:nvSpPr>
          <p:cNvPr id="2" name="Title 1">
            <a:extLst>
              <a:ext uri="{FF2B5EF4-FFF2-40B4-BE49-F238E27FC236}">
                <a16:creationId xmlns:a16="http://schemas.microsoft.com/office/drawing/2014/main" id="{91EE5A6E-2905-B346-ABC7-FC5014A60C71}"/>
              </a:ext>
            </a:extLst>
          </p:cNvPr>
          <p:cNvSpPr>
            <a:spLocks noGrp="1"/>
          </p:cNvSpPr>
          <p:nvPr>
            <p:ph type="title"/>
          </p:nvPr>
        </p:nvSpPr>
        <p:spPr>
          <a:xfrm>
            <a:off x="914400" y="244579"/>
            <a:ext cx="7772400" cy="676275"/>
          </a:xfrm>
        </p:spPr>
        <p:txBody>
          <a:bodyPr>
            <a:normAutofit fontScale="90000"/>
          </a:bodyPr>
          <a:lstStyle/>
          <a:p>
            <a:r>
              <a:rPr lang="en-US" sz="3700" b="1" dirty="0"/>
              <a:t>Sensors</a:t>
            </a:r>
            <a:br>
              <a:rPr lang="en-US" b="1" dirty="0"/>
            </a:br>
            <a:r>
              <a:rPr lang="en-US" sz="2400" dirty="0"/>
              <a:t>The Heart of Every Instrument</a:t>
            </a:r>
          </a:p>
        </p:txBody>
      </p:sp>
      <p:pic>
        <p:nvPicPr>
          <p:cNvPr id="8" name="Picture 7">
            <a:extLst>
              <a:ext uri="{FF2B5EF4-FFF2-40B4-BE49-F238E27FC236}">
                <a16:creationId xmlns:a16="http://schemas.microsoft.com/office/drawing/2014/main" id="{ED9885C5-1EEF-5D46-BD1F-92ABCF2863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93433" y="4840551"/>
            <a:ext cx="2997704" cy="1848510"/>
          </a:xfrm>
          <a:prstGeom prst="rect">
            <a:avLst/>
          </a:prstGeom>
        </p:spPr>
      </p:pic>
      <p:sp>
        <p:nvSpPr>
          <p:cNvPr id="14" name="正方形/長方形 2">
            <a:extLst>
              <a:ext uri="{FF2B5EF4-FFF2-40B4-BE49-F238E27FC236}">
                <a16:creationId xmlns:a16="http://schemas.microsoft.com/office/drawing/2014/main" id="{2C5B3120-4582-0A4E-8419-54453AA4206C}"/>
              </a:ext>
            </a:extLst>
          </p:cNvPr>
          <p:cNvSpPr/>
          <p:nvPr/>
        </p:nvSpPr>
        <p:spPr>
          <a:xfrm>
            <a:off x="2299781" y="5742992"/>
            <a:ext cx="648072" cy="686328"/>
          </a:xfrm>
          <a:prstGeom prst="rect">
            <a:avLst/>
          </a:prstGeom>
          <a:noFill/>
          <a:ln w="38100">
            <a:solidFill>
              <a:srgbClr val="FFFF00"/>
            </a:solidFill>
          </a:ln>
          <a:effectLst>
            <a:outerShdw blurRad="50800" dist="38100" dir="2700000" algn="tl" rotWithShape="0">
              <a:prstClr val="black">
                <a:alpha val="40000"/>
              </a:prstClr>
            </a:outerShdw>
          </a:effectLst>
          <a:scene3d>
            <a:camera prst="orthographicFront">
              <a:rot lat="0" lon="2129999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tx1"/>
              </a:solidFill>
            </a:endParaRPr>
          </a:p>
        </p:txBody>
      </p:sp>
      <p:sp>
        <p:nvSpPr>
          <p:cNvPr id="16" name="正方形/長方形 6">
            <a:extLst>
              <a:ext uri="{FF2B5EF4-FFF2-40B4-BE49-F238E27FC236}">
                <a16:creationId xmlns:a16="http://schemas.microsoft.com/office/drawing/2014/main" id="{4C252AC7-47E3-BA44-A9F7-62848ADBDE24}"/>
              </a:ext>
            </a:extLst>
          </p:cNvPr>
          <p:cNvSpPr/>
          <p:nvPr/>
        </p:nvSpPr>
        <p:spPr>
          <a:xfrm>
            <a:off x="399785" y="6492016"/>
            <a:ext cx="777777" cy="276999"/>
          </a:xfrm>
          <a:prstGeom prst="rect">
            <a:avLst/>
          </a:prstGeom>
        </p:spPr>
        <p:txBody>
          <a:bodyPr wrap="none">
            <a:spAutoFit/>
          </a:bodyPr>
          <a:lstStyle/>
          <a:p>
            <a:r>
              <a:rPr lang="en-US" altLang="ja-JP" sz="1200" dirty="0"/>
              <a:t>CO/H2S</a:t>
            </a:r>
            <a:endParaRPr lang="ja-JP" altLang="en-US" sz="1200"/>
          </a:p>
        </p:txBody>
      </p:sp>
      <p:cxnSp>
        <p:nvCxnSpPr>
          <p:cNvPr id="18" name="Straight Arrow Connector 17">
            <a:extLst>
              <a:ext uri="{FF2B5EF4-FFF2-40B4-BE49-F238E27FC236}">
                <a16:creationId xmlns:a16="http://schemas.microsoft.com/office/drawing/2014/main" id="{8D215F73-65D2-724D-9C84-4F92BDEE07B3}"/>
              </a:ext>
            </a:extLst>
          </p:cNvPr>
          <p:cNvCxnSpPr>
            <a:cxnSpLocks/>
          </p:cNvCxnSpPr>
          <p:nvPr/>
        </p:nvCxnSpPr>
        <p:spPr>
          <a:xfrm flipH="1" flipV="1">
            <a:off x="1069975" y="6411684"/>
            <a:ext cx="1229806" cy="1"/>
          </a:xfrm>
          <a:prstGeom prst="straightConnector1">
            <a:avLst/>
          </a:prstGeom>
          <a:ln>
            <a:solidFill>
              <a:srgbClr val="FFFF00"/>
            </a:solidFill>
            <a:tailEnd type="stealth" w="lg" len="lg"/>
          </a:ln>
          <a:effectLst>
            <a:outerShdw blurRad="50800" dist="38100" dir="2700000" algn="tl" rotWithShape="0">
              <a:prstClr val="black">
                <a:alpha val="40000"/>
              </a:prstClr>
            </a:outerShdw>
          </a:effectLst>
        </p:spPr>
        <p:style>
          <a:lnRef idx="3">
            <a:schemeClr val="dk1"/>
          </a:lnRef>
          <a:fillRef idx="0">
            <a:schemeClr val="dk1"/>
          </a:fillRef>
          <a:effectRef idx="2">
            <a:schemeClr val="dk1"/>
          </a:effectRef>
          <a:fontRef idx="minor">
            <a:schemeClr val="tx1"/>
          </a:fontRef>
        </p:style>
      </p:cxnSp>
      <p:sp>
        <p:nvSpPr>
          <p:cNvPr id="27" name="正方形/長方形 6">
            <a:extLst>
              <a:ext uri="{FF2B5EF4-FFF2-40B4-BE49-F238E27FC236}">
                <a16:creationId xmlns:a16="http://schemas.microsoft.com/office/drawing/2014/main" id="{5A6E707A-F8C1-C54A-BA01-8387FC8EF981}"/>
              </a:ext>
            </a:extLst>
          </p:cNvPr>
          <p:cNvSpPr/>
          <p:nvPr/>
        </p:nvSpPr>
        <p:spPr>
          <a:xfrm>
            <a:off x="6706153" y="4793977"/>
            <a:ext cx="1176925" cy="461665"/>
          </a:xfrm>
          <a:prstGeom prst="rect">
            <a:avLst/>
          </a:prstGeom>
        </p:spPr>
        <p:txBody>
          <a:bodyPr wrap="none">
            <a:spAutoFit/>
          </a:bodyPr>
          <a:lstStyle/>
          <a:p>
            <a:pPr algn="ctr"/>
            <a:r>
              <a:rPr lang="en-US" altLang="ja-JP" sz="1200" dirty="0"/>
              <a:t>Dual filament</a:t>
            </a:r>
          </a:p>
          <a:p>
            <a:pPr algn="ctr"/>
            <a:r>
              <a:rPr lang="en-US" altLang="ja-JP" sz="1200" dirty="0"/>
              <a:t>LEL sensor</a:t>
            </a:r>
            <a:endParaRPr lang="ja-JP" altLang="en-US" sz="1200"/>
          </a:p>
        </p:txBody>
      </p:sp>
      <p:sp>
        <p:nvSpPr>
          <p:cNvPr id="28" name="正方形/長方形 6">
            <a:extLst>
              <a:ext uri="{FF2B5EF4-FFF2-40B4-BE49-F238E27FC236}">
                <a16:creationId xmlns:a16="http://schemas.microsoft.com/office/drawing/2014/main" id="{C634580F-DB3E-684A-92D0-F92EC7101ADE}"/>
              </a:ext>
            </a:extLst>
          </p:cNvPr>
          <p:cNvSpPr/>
          <p:nvPr/>
        </p:nvSpPr>
        <p:spPr>
          <a:xfrm>
            <a:off x="6232918" y="5009421"/>
            <a:ext cx="317716" cy="246221"/>
          </a:xfrm>
          <a:prstGeom prst="rect">
            <a:avLst/>
          </a:prstGeom>
        </p:spPr>
        <p:txBody>
          <a:bodyPr wrap="none">
            <a:spAutoFit/>
          </a:bodyPr>
          <a:lstStyle/>
          <a:p>
            <a:r>
              <a:rPr lang="en-US" altLang="ja-JP" sz="1000" dirty="0"/>
              <a:t>F1</a:t>
            </a:r>
            <a:endParaRPr lang="ja-JP" altLang="en-US" sz="1000"/>
          </a:p>
        </p:txBody>
      </p:sp>
      <p:sp>
        <p:nvSpPr>
          <p:cNvPr id="29" name="正方形/長方形 6">
            <a:extLst>
              <a:ext uri="{FF2B5EF4-FFF2-40B4-BE49-F238E27FC236}">
                <a16:creationId xmlns:a16="http://schemas.microsoft.com/office/drawing/2014/main" id="{0AC44689-C7D5-204E-BCD6-FB659576FCB5}"/>
              </a:ext>
            </a:extLst>
          </p:cNvPr>
          <p:cNvSpPr/>
          <p:nvPr/>
        </p:nvSpPr>
        <p:spPr>
          <a:xfrm>
            <a:off x="6232918" y="5841859"/>
            <a:ext cx="317716" cy="246221"/>
          </a:xfrm>
          <a:prstGeom prst="rect">
            <a:avLst/>
          </a:prstGeom>
        </p:spPr>
        <p:txBody>
          <a:bodyPr wrap="none">
            <a:spAutoFit/>
          </a:bodyPr>
          <a:lstStyle/>
          <a:p>
            <a:r>
              <a:rPr lang="en-US" altLang="ja-JP" sz="1000" dirty="0"/>
              <a:t>F2</a:t>
            </a:r>
            <a:endParaRPr lang="ja-JP" altLang="en-US" sz="1000"/>
          </a:p>
        </p:txBody>
      </p:sp>
      <p:sp>
        <p:nvSpPr>
          <p:cNvPr id="30" name="正方形/長方形 6">
            <a:extLst>
              <a:ext uri="{FF2B5EF4-FFF2-40B4-BE49-F238E27FC236}">
                <a16:creationId xmlns:a16="http://schemas.microsoft.com/office/drawing/2014/main" id="{3073AC5B-D4DA-5044-83E5-4148D9D5FCEE}"/>
              </a:ext>
            </a:extLst>
          </p:cNvPr>
          <p:cNvSpPr/>
          <p:nvPr/>
        </p:nvSpPr>
        <p:spPr>
          <a:xfrm>
            <a:off x="264330" y="5351267"/>
            <a:ext cx="1048685" cy="276999"/>
          </a:xfrm>
          <a:prstGeom prst="rect">
            <a:avLst/>
          </a:prstGeom>
        </p:spPr>
        <p:txBody>
          <a:bodyPr wrap="none">
            <a:spAutoFit/>
          </a:bodyPr>
          <a:lstStyle/>
          <a:p>
            <a:r>
              <a:rPr lang="en-US" altLang="ja-JP" sz="1200" dirty="0"/>
              <a:t>Dual Sensor</a:t>
            </a:r>
            <a:endParaRPr lang="ja-JP" altLang="en-US" sz="1200"/>
          </a:p>
        </p:txBody>
      </p:sp>
      <p:sp>
        <p:nvSpPr>
          <p:cNvPr id="39" name="TextBox 38">
            <a:extLst>
              <a:ext uri="{FF2B5EF4-FFF2-40B4-BE49-F238E27FC236}">
                <a16:creationId xmlns:a16="http://schemas.microsoft.com/office/drawing/2014/main" id="{DC756C34-058F-8145-ADE5-95B22EDF3260}"/>
              </a:ext>
            </a:extLst>
          </p:cNvPr>
          <p:cNvSpPr txBox="1"/>
          <p:nvPr/>
        </p:nvSpPr>
        <p:spPr>
          <a:xfrm>
            <a:off x="6605327" y="5832598"/>
            <a:ext cx="1461019" cy="276999"/>
          </a:xfrm>
          <a:prstGeom prst="rect">
            <a:avLst/>
          </a:prstGeom>
          <a:noFill/>
        </p:spPr>
        <p:txBody>
          <a:bodyPr wrap="square" rtlCol="0">
            <a:spAutoFit/>
          </a:bodyPr>
          <a:lstStyle/>
          <a:p>
            <a:r>
              <a:rPr lang="en-US" sz="1200" dirty="0"/>
              <a:t>+ Si removal filter</a:t>
            </a:r>
          </a:p>
        </p:txBody>
      </p:sp>
      <p:pic>
        <p:nvPicPr>
          <p:cNvPr id="5" name="Picture 4">
            <a:extLst>
              <a:ext uri="{FF2B5EF4-FFF2-40B4-BE49-F238E27FC236}">
                <a16:creationId xmlns:a16="http://schemas.microsoft.com/office/drawing/2014/main" id="{028F4D24-B07A-BB4D-B3D9-48864067925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2054" y="5590530"/>
            <a:ext cx="1013241" cy="901486"/>
          </a:xfrm>
          <a:prstGeom prst="rect">
            <a:avLst/>
          </a:prstGeom>
        </p:spPr>
      </p:pic>
    </p:spTree>
    <p:extLst>
      <p:ext uri="{BB962C8B-B14F-4D97-AF65-F5344CB8AC3E}">
        <p14:creationId xmlns:p14="http://schemas.microsoft.com/office/powerpoint/2010/main" val="39312633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27" grpId="0"/>
      <p:bldP spid="28" grpId="0"/>
      <p:bldP spid="29" grpId="0"/>
      <p:bldP spid="30" grpId="0"/>
      <p:bldP spid="3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49334C8C-E0DC-094E-BFE1-B14378537B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0720" y="1237971"/>
            <a:ext cx="1527355" cy="1527355"/>
          </a:xfrm>
          <a:prstGeom prst="rect">
            <a:avLst/>
          </a:prstGeom>
        </p:spPr>
      </p:pic>
      <p:sp>
        <p:nvSpPr>
          <p:cNvPr id="2" name="Title 1">
            <a:extLst>
              <a:ext uri="{FF2B5EF4-FFF2-40B4-BE49-F238E27FC236}">
                <a16:creationId xmlns:a16="http://schemas.microsoft.com/office/drawing/2014/main" id="{8F5C90AE-90AF-BC4D-8993-ED50161E816F}"/>
              </a:ext>
            </a:extLst>
          </p:cNvPr>
          <p:cNvSpPr>
            <a:spLocks noGrp="1"/>
          </p:cNvSpPr>
          <p:nvPr>
            <p:ph type="title"/>
          </p:nvPr>
        </p:nvSpPr>
        <p:spPr>
          <a:xfrm>
            <a:off x="798127" y="253816"/>
            <a:ext cx="7772400" cy="676275"/>
          </a:xfrm>
        </p:spPr>
        <p:txBody>
          <a:bodyPr>
            <a:normAutofit fontScale="90000"/>
          </a:bodyPr>
          <a:lstStyle/>
          <a:p>
            <a:r>
              <a:rPr lang="en-US" b="1" dirty="0"/>
              <a:t>Sensor Options</a:t>
            </a:r>
            <a:br>
              <a:rPr lang="en-US" b="1" dirty="0"/>
            </a:br>
            <a:r>
              <a:rPr lang="en-US" sz="2400" dirty="0"/>
              <a:t>GX-3R and GX-3R Pro</a:t>
            </a:r>
          </a:p>
        </p:txBody>
      </p:sp>
      <p:pic>
        <p:nvPicPr>
          <p:cNvPr id="7" name="Picture 6">
            <a:extLst>
              <a:ext uri="{FF2B5EF4-FFF2-40B4-BE49-F238E27FC236}">
                <a16:creationId xmlns:a16="http://schemas.microsoft.com/office/drawing/2014/main" id="{EC156D5E-8327-AD4C-A7B3-6473B63F1E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04008" y="1392771"/>
            <a:ext cx="1821478" cy="1924775"/>
          </a:xfrm>
          <a:prstGeom prst="rect">
            <a:avLst/>
          </a:prstGeom>
        </p:spPr>
      </p:pic>
      <p:pic>
        <p:nvPicPr>
          <p:cNvPr id="10" name="Picture 9">
            <a:extLst>
              <a:ext uri="{FF2B5EF4-FFF2-40B4-BE49-F238E27FC236}">
                <a16:creationId xmlns:a16="http://schemas.microsoft.com/office/drawing/2014/main" id="{6E326436-F943-A146-9FC0-9238DF5A242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25486" y="1231505"/>
            <a:ext cx="2493028" cy="2247305"/>
          </a:xfrm>
          <a:prstGeom prst="rect">
            <a:avLst/>
          </a:prstGeom>
        </p:spPr>
      </p:pic>
      <p:sp>
        <p:nvSpPr>
          <p:cNvPr id="22" name="TextBox 21">
            <a:extLst>
              <a:ext uri="{FF2B5EF4-FFF2-40B4-BE49-F238E27FC236}">
                <a16:creationId xmlns:a16="http://schemas.microsoft.com/office/drawing/2014/main" id="{8239E6C0-A53D-BA47-9074-6C15EC2AF072}"/>
              </a:ext>
            </a:extLst>
          </p:cNvPr>
          <p:cNvSpPr txBox="1"/>
          <p:nvPr/>
        </p:nvSpPr>
        <p:spPr>
          <a:xfrm>
            <a:off x="5993325" y="2497243"/>
            <a:ext cx="2142146" cy="738664"/>
          </a:xfrm>
          <a:prstGeom prst="rect">
            <a:avLst/>
          </a:prstGeom>
          <a:noFill/>
        </p:spPr>
        <p:txBody>
          <a:bodyPr wrap="square" rtlCol="0">
            <a:spAutoFit/>
          </a:bodyPr>
          <a:lstStyle/>
          <a:p>
            <a:pPr algn="ctr"/>
            <a:r>
              <a:rPr lang="en-US" sz="1400" dirty="0"/>
              <a:t>3-year warranty on all GX-3R and GX-3R Pro Sensors!</a:t>
            </a:r>
          </a:p>
        </p:txBody>
      </p:sp>
      <p:graphicFrame>
        <p:nvGraphicFramePr>
          <p:cNvPr id="23" name="Table 22">
            <a:extLst>
              <a:ext uri="{FF2B5EF4-FFF2-40B4-BE49-F238E27FC236}">
                <a16:creationId xmlns:a16="http://schemas.microsoft.com/office/drawing/2014/main" id="{B5751B18-6F38-AF4B-B8CC-F1DD5B9D88AA}"/>
              </a:ext>
            </a:extLst>
          </p:cNvPr>
          <p:cNvGraphicFramePr>
            <a:graphicFrameLocks noGrp="1"/>
          </p:cNvGraphicFramePr>
          <p:nvPr>
            <p:extLst>
              <p:ext uri="{D42A27DB-BD31-4B8C-83A1-F6EECF244321}">
                <p14:modId xmlns:p14="http://schemas.microsoft.com/office/powerpoint/2010/main" val="4130471519"/>
              </p:ext>
            </p:extLst>
          </p:nvPr>
        </p:nvGraphicFramePr>
        <p:xfrm>
          <a:off x="1223682" y="3468669"/>
          <a:ext cx="6696636" cy="2597526"/>
        </p:xfrm>
        <a:graphic>
          <a:graphicData uri="http://schemas.openxmlformats.org/drawingml/2006/table">
            <a:tbl>
              <a:tblPr firstRow="1" bandRow="1">
                <a:tableStyleId>{5C22544A-7EE6-4342-B048-85BDC9FD1C3A}</a:tableStyleId>
              </a:tblPr>
              <a:tblGrid>
                <a:gridCol w="2232212">
                  <a:extLst>
                    <a:ext uri="{9D8B030D-6E8A-4147-A177-3AD203B41FA5}">
                      <a16:colId xmlns:a16="http://schemas.microsoft.com/office/drawing/2014/main" val="636869148"/>
                    </a:ext>
                  </a:extLst>
                </a:gridCol>
                <a:gridCol w="2232212">
                  <a:extLst>
                    <a:ext uri="{9D8B030D-6E8A-4147-A177-3AD203B41FA5}">
                      <a16:colId xmlns:a16="http://schemas.microsoft.com/office/drawing/2014/main" val="3213633779"/>
                    </a:ext>
                  </a:extLst>
                </a:gridCol>
                <a:gridCol w="2232212">
                  <a:extLst>
                    <a:ext uri="{9D8B030D-6E8A-4147-A177-3AD203B41FA5}">
                      <a16:colId xmlns:a16="http://schemas.microsoft.com/office/drawing/2014/main" val="1393211290"/>
                    </a:ext>
                  </a:extLst>
                </a:gridCol>
              </a:tblGrid>
              <a:tr h="502920">
                <a:tc>
                  <a:txBody>
                    <a:bodyPr/>
                    <a:lstStyle/>
                    <a:p>
                      <a:pPr algn="ctr"/>
                      <a:r>
                        <a:rPr lang="en-US" sz="1350" b="1" dirty="0"/>
                        <a:t>GX-3R and </a:t>
                      </a:r>
                    </a:p>
                    <a:p>
                      <a:pPr algn="ctr"/>
                      <a:r>
                        <a:rPr lang="en-US" sz="1350" b="1" dirty="0"/>
                        <a:t>GX-3R Pro</a:t>
                      </a:r>
                    </a:p>
                  </a:txBody>
                  <a:tcPr anchor="ctr"/>
                </a:tc>
                <a:tc>
                  <a:txBody>
                    <a:bodyPr/>
                    <a:lstStyle/>
                    <a:p>
                      <a:pPr algn="ctr"/>
                      <a:r>
                        <a:rPr lang="en-US" sz="1350" b="1" dirty="0"/>
                        <a:t>GX-3R Pro Only</a:t>
                      </a:r>
                    </a:p>
                  </a:txBody>
                  <a:tcPr anchor="ctr"/>
                </a:tc>
                <a:tc>
                  <a:txBody>
                    <a:bodyPr/>
                    <a:lstStyle/>
                    <a:p>
                      <a:pPr algn="ctr"/>
                      <a:r>
                        <a:rPr lang="en-US" sz="1350" b="1" dirty="0"/>
                        <a:t>Coming in 2020 </a:t>
                      </a:r>
                      <a:br>
                        <a:rPr lang="en-US" sz="1350" b="1" dirty="0"/>
                      </a:br>
                      <a:r>
                        <a:rPr lang="en-US" sz="1350" b="1" dirty="0"/>
                        <a:t>(GX-3R Pro only)</a:t>
                      </a:r>
                    </a:p>
                  </a:txBody>
                  <a:tcPr anchor="ctr"/>
                </a:tc>
                <a:extLst>
                  <a:ext uri="{0D108BD9-81ED-4DB2-BD59-A6C34878D82A}">
                    <a16:rowId xmlns:a16="http://schemas.microsoft.com/office/drawing/2014/main" val="3347664303"/>
                  </a:ext>
                </a:extLst>
              </a:tr>
              <a:tr h="349101">
                <a:tc>
                  <a:txBody>
                    <a:bodyPr/>
                    <a:lstStyle/>
                    <a:p>
                      <a:pPr algn="ctr"/>
                      <a:r>
                        <a:rPr lang="en-US" sz="1350" dirty="0"/>
                        <a:t>CO/H2S</a:t>
                      </a:r>
                    </a:p>
                  </a:txBody>
                  <a:tcPr anchor="ctr"/>
                </a:tc>
                <a:tc>
                  <a:txBody>
                    <a:bodyPr/>
                    <a:lstStyle/>
                    <a:p>
                      <a:pPr algn="ctr"/>
                      <a:r>
                        <a:rPr lang="en-US" sz="1350" dirty="0"/>
                        <a:t>CO2 ppm (IR)</a:t>
                      </a:r>
                    </a:p>
                  </a:txBody>
                  <a:tcPr anchor="ctr"/>
                </a:tc>
                <a:tc>
                  <a:txBody>
                    <a:bodyPr/>
                    <a:lstStyle/>
                    <a:p>
                      <a:pPr algn="ctr"/>
                      <a:r>
                        <a:rPr lang="en-US" sz="1350" dirty="0"/>
                        <a:t>HCN</a:t>
                      </a:r>
                    </a:p>
                  </a:txBody>
                  <a:tcPr anchor="ctr"/>
                </a:tc>
                <a:extLst>
                  <a:ext uri="{0D108BD9-81ED-4DB2-BD59-A6C34878D82A}">
                    <a16:rowId xmlns:a16="http://schemas.microsoft.com/office/drawing/2014/main" val="2495963171"/>
                  </a:ext>
                </a:extLst>
              </a:tr>
              <a:tr h="349101">
                <a:tc>
                  <a:txBody>
                    <a:bodyPr/>
                    <a:lstStyle/>
                    <a:p>
                      <a:pPr algn="ctr"/>
                      <a:r>
                        <a:rPr lang="en-US" sz="1350" dirty="0"/>
                        <a:t>LEL</a:t>
                      </a:r>
                    </a:p>
                  </a:txBody>
                  <a:tcPr anchor="ctr"/>
                </a:tc>
                <a:tc>
                  <a:txBody>
                    <a:bodyPr/>
                    <a:lstStyle/>
                    <a:p>
                      <a:pPr algn="ctr"/>
                      <a:r>
                        <a:rPr lang="en-US" sz="1350" dirty="0"/>
                        <a:t>CO2 % vol (IR)</a:t>
                      </a:r>
                    </a:p>
                  </a:txBody>
                  <a:tcPr anchor="ctr"/>
                </a:tc>
                <a:tc>
                  <a:txBody>
                    <a:bodyPr/>
                    <a:lstStyle/>
                    <a:p>
                      <a:pPr algn="ctr"/>
                      <a:r>
                        <a:rPr lang="en-US" sz="1350" dirty="0"/>
                        <a:t>NH3</a:t>
                      </a:r>
                    </a:p>
                  </a:txBody>
                  <a:tcPr anchor="ctr"/>
                </a:tc>
                <a:extLst>
                  <a:ext uri="{0D108BD9-81ED-4DB2-BD59-A6C34878D82A}">
                    <a16:rowId xmlns:a16="http://schemas.microsoft.com/office/drawing/2014/main" val="2071152707"/>
                  </a:ext>
                </a:extLst>
              </a:tr>
              <a:tr h="349101">
                <a:tc>
                  <a:txBody>
                    <a:bodyPr/>
                    <a:lstStyle/>
                    <a:p>
                      <a:pPr algn="ctr"/>
                      <a:r>
                        <a:rPr lang="en-US" sz="1350" dirty="0"/>
                        <a:t>O2</a:t>
                      </a:r>
                    </a:p>
                  </a:txBody>
                  <a:tcPr anchor="ctr"/>
                </a:tc>
                <a:tc>
                  <a:txBody>
                    <a:bodyPr/>
                    <a:lstStyle/>
                    <a:p>
                      <a:pPr algn="ctr"/>
                      <a:r>
                        <a:rPr lang="en-US" sz="1350" dirty="0"/>
                        <a:t>SO2</a:t>
                      </a:r>
                    </a:p>
                  </a:txBody>
                  <a:tcPr anchor="ctr"/>
                </a:tc>
                <a:tc>
                  <a:txBody>
                    <a:bodyPr/>
                    <a:lstStyle/>
                    <a:p>
                      <a:pPr algn="ctr"/>
                      <a:r>
                        <a:rPr lang="en-US" sz="1350" dirty="0"/>
                        <a:t>NO2</a:t>
                      </a:r>
                    </a:p>
                  </a:txBody>
                  <a:tcPr anchor="ctr"/>
                </a:tc>
                <a:extLst>
                  <a:ext uri="{0D108BD9-81ED-4DB2-BD59-A6C34878D82A}">
                    <a16:rowId xmlns:a16="http://schemas.microsoft.com/office/drawing/2014/main" val="2089834241"/>
                  </a:ext>
                </a:extLst>
              </a:tr>
              <a:tr h="349101">
                <a:tc>
                  <a:txBody>
                    <a:bodyPr/>
                    <a:lstStyle/>
                    <a:p>
                      <a:pPr algn="ctr"/>
                      <a:r>
                        <a:rPr lang="en-US" sz="1350" dirty="0"/>
                        <a:t>H2S</a:t>
                      </a:r>
                    </a:p>
                  </a:txBody>
                  <a:tcPr anchor="ctr"/>
                </a:tc>
                <a:tc>
                  <a:txBody>
                    <a:bodyPr/>
                    <a:lstStyle/>
                    <a:p>
                      <a:pPr algn="ctr"/>
                      <a:endParaRPr lang="en-US" sz="1350" dirty="0"/>
                    </a:p>
                  </a:txBody>
                  <a:tcPr anchor="ctr"/>
                </a:tc>
                <a:tc>
                  <a:txBody>
                    <a:bodyPr/>
                    <a:lstStyle/>
                    <a:p>
                      <a:pPr algn="ctr"/>
                      <a:r>
                        <a:rPr lang="en-US" sz="1350" dirty="0"/>
                        <a:t>Cl2</a:t>
                      </a:r>
                    </a:p>
                  </a:txBody>
                  <a:tcPr anchor="ctr"/>
                </a:tc>
                <a:extLst>
                  <a:ext uri="{0D108BD9-81ED-4DB2-BD59-A6C34878D82A}">
                    <a16:rowId xmlns:a16="http://schemas.microsoft.com/office/drawing/2014/main" val="4097148681"/>
                  </a:ext>
                </a:extLst>
              </a:tr>
              <a:tr h="349101">
                <a:tc>
                  <a:txBody>
                    <a:bodyPr/>
                    <a:lstStyle/>
                    <a:p>
                      <a:pPr algn="ctr"/>
                      <a:r>
                        <a:rPr lang="en-US" sz="1350" dirty="0"/>
                        <a:t>CO</a:t>
                      </a:r>
                    </a:p>
                  </a:txBody>
                  <a:tcPr anchor="ctr"/>
                </a:tc>
                <a:tc>
                  <a:txBody>
                    <a:bodyPr/>
                    <a:lstStyle/>
                    <a:p>
                      <a:pPr algn="ctr"/>
                      <a:endParaRPr lang="en-US" sz="1350" dirty="0"/>
                    </a:p>
                  </a:txBody>
                  <a:tcPr anchor="ctr"/>
                </a:tc>
                <a:tc>
                  <a:txBody>
                    <a:bodyPr/>
                    <a:lstStyle/>
                    <a:p>
                      <a:pPr algn="ctr"/>
                      <a:endParaRPr lang="en-US" sz="1350" dirty="0"/>
                    </a:p>
                  </a:txBody>
                  <a:tcPr anchor="ctr"/>
                </a:tc>
                <a:extLst>
                  <a:ext uri="{0D108BD9-81ED-4DB2-BD59-A6C34878D82A}">
                    <a16:rowId xmlns:a16="http://schemas.microsoft.com/office/drawing/2014/main" val="2282324503"/>
                  </a:ext>
                </a:extLst>
              </a:tr>
              <a:tr h="349101">
                <a:tc>
                  <a:txBody>
                    <a:bodyPr/>
                    <a:lstStyle/>
                    <a:p>
                      <a:pPr algn="ctr"/>
                      <a:r>
                        <a:rPr lang="en-US" sz="1350" dirty="0"/>
                        <a:t>(-H2) CO</a:t>
                      </a:r>
                    </a:p>
                  </a:txBody>
                  <a:tcPr anchor="ctr"/>
                </a:tc>
                <a:tc>
                  <a:txBody>
                    <a:bodyPr/>
                    <a:lstStyle/>
                    <a:p>
                      <a:pPr algn="ctr"/>
                      <a:endParaRPr lang="en-US" sz="1350" dirty="0"/>
                    </a:p>
                  </a:txBody>
                  <a:tcPr anchor="ctr"/>
                </a:tc>
                <a:tc>
                  <a:txBody>
                    <a:bodyPr/>
                    <a:lstStyle/>
                    <a:p>
                      <a:pPr algn="ctr"/>
                      <a:endParaRPr lang="en-US" sz="1350" dirty="0"/>
                    </a:p>
                  </a:txBody>
                  <a:tcPr anchor="ctr"/>
                </a:tc>
                <a:extLst>
                  <a:ext uri="{0D108BD9-81ED-4DB2-BD59-A6C34878D82A}">
                    <a16:rowId xmlns:a16="http://schemas.microsoft.com/office/drawing/2014/main" val="2196097793"/>
                  </a:ext>
                </a:extLst>
              </a:tr>
            </a:tbl>
          </a:graphicData>
        </a:graphic>
      </p:graphicFrame>
    </p:spTree>
    <p:extLst>
      <p:ext uri="{BB962C8B-B14F-4D97-AF65-F5344CB8AC3E}">
        <p14:creationId xmlns:p14="http://schemas.microsoft.com/office/powerpoint/2010/main" val="5130571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A1458-2A27-EF4A-AD6F-1EA12B4300E3}"/>
              </a:ext>
            </a:extLst>
          </p:cNvPr>
          <p:cNvSpPr>
            <a:spLocks noGrp="1"/>
          </p:cNvSpPr>
          <p:nvPr>
            <p:ph type="title"/>
          </p:nvPr>
        </p:nvSpPr>
        <p:spPr>
          <a:xfrm>
            <a:off x="671805" y="502780"/>
            <a:ext cx="7772400" cy="676275"/>
          </a:xfrm>
        </p:spPr>
        <p:txBody>
          <a:bodyPr/>
          <a:lstStyle/>
          <a:p>
            <a:r>
              <a:rPr lang="en-US" sz="2400" dirty="0"/>
              <a:t>Attachable Pump and Cal Station</a:t>
            </a:r>
          </a:p>
        </p:txBody>
      </p:sp>
      <p:grpSp>
        <p:nvGrpSpPr>
          <p:cNvPr id="5" name="Group 4">
            <a:extLst>
              <a:ext uri="{FF2B5EF4-FFF2-40B4-BE49-F238E27FC236}">
                <a16:creationId xmlns:a16="http://schemas.microsoft.com/office/drawing/2014/main" id="{29518377-2AF7-2B46-89C2-34B277E2F42C}"/>
              </a:ext>
            </a:extLst>
          </p:cNvPr>
          <p:cNvGrpSpPr/>
          <p:nvPr/>
        </p:nvGrpSpPr>
        <p:grpSpPr>
          <a:xfrm>
            <a:off x="168460" y="4027772"/>
            <a:ext cx="8975540" cy="2483926"/>
            <a:chOff x="395536" y="4046403"/>
            <a:chExt cx="8744225" cy="2483926"/>
          </a:xfrm>
        </p:grpSpPr>
        <p:sp>
          <p:nvSpPr>
            <p:cNvPr id="6" name="TextBox 5">
              <a:extLst>
                <a:ext uri="{FF2B5EF4-FFF2-40B4-BE49-F238E27FC236}">
                  <a16:creationId xmlns:a16="http://schemas.microsoft.com/office/drawing/2014/main" id="{A2300FBA-E591-674C-9398-E6401D258569}"/>
                </a:ext>
              </a:extLst>
            </p:cNvPr>
            <p:cNvSpPr txBox="1"/>
            <p:nvPr/>
          </p:nvSpPr>
          <p:spPr>
            <a:xfrm>
              <a:off x="3098920" y="4477005"/>
              <a:ext cx="6040841" cy="1477328"/>
            </a:xfrm>
            <a:prstGeom prst="rect">
              <a:avLst/>
            </a:prstGeom>
            <a:noFill/>
          </p:spPr>
          <p:txBody>
            <a:bodyPr wrap="square" rtlCol="0">
              <a:spAutoFit/>
            </a:bodyPr>
            <a:lstStyle/>
            <a:p>
              <a:pPr marL="285750" indent="-285750">
                <a:buFont typeface="Courier New"/>
                <a:buChar char="o"/>
              </a:pPr>
              <a:r>
                <a:rPr lang="en-US" dirty="0"/>
                <a:t>Accepts </a:t>
              </a:r>
              <a:r>
                <a:rPr lang="en-US" b="1" u="sng" dirty="0"/>
                <a:t>both</a:t>
              </a:r>
              <a:r>
                <a:rPr lang="en-US" dirty="0"/>
                <a:t> GX-3R and GX-3R Pro</a:t>
              </a:r>
            </a:p>
            <a:p>
              <a:pPr marL="285750" indent="-285750">
                <a:buFont typeface="Courier New"/>
                <a:buChar char="o"/>
              </a:pPr>
              <a:r>
                <a:rPr lang="en-US" dirty="0"/>
                <a:t>Bump Time:  10 seconds</a:t>
              </a:r>
            </a:p>
            <a:p>
              <a:pPr marL="285750" indent="-285750">
                <a:buFont typeface="Courier New"/>
                <a:buChar char="o"/>
              </a:pPr>
              <a:r>
                <a:rPr lang="en-US" dirty="0"/>
                <a:t>Gas Consumption:  250 ml / min</a:t>
              </a:r>
            </a:p>
            <a:p>
              <a:pPr marL="285750" indent="-285750">
                <a:buFont typeface="Courier New"/>
                <a:buChar char="o"/>
              </a:pPr>
              <a:r>
                <a:rPr lang="en-US" dirty="0"/>
                <a:t>Output:  Internal memory / USB drive / LAN cable / USB Cable to PC</a:t>
              </a:r>
            </a:p>
          </p:txBody>
        </p:sp>
        <p:grpSp>
          <p:nvGrpSpPr>
            <p:cNvPr id="7" name="Group 6">
              <a:extLst>
                <a:ext uri="{FF2B5EF4-FFF2-40B4-BE49-F238E27FC236}">
                  <a16:creationId xmlns:a16="http://schemas.microsoft.com/office/drawing/2014/main" id="{C1DC2A9F-C1D0-8A46-9B9D-540AE6E62770}"/>
                </a:ext>
              </a:extLst>
            </p:cNvPr>
            <p:cNvGrpSpPr/>
            <p:nvPr/>
          </p:nvGrpSpPr>
          <p:grpSpPr>
            <a:xfrm>
              <a:off x="395536" y="4046403"/>
              <a:ext cx="2522696" cy="2483926"/>
              <a:chOff x="395536" y="4046403"/>
              <a:chExt cx="2522696" cy="2483926"/>
            </a:xfrm>
          </p:grpSpPr>
          <p:sp>
            <p:nvSpPr>
              <p:cNvPr id="8" name="正方形/長方形 8">
                <a:extLst>
                  <a:ext uri="{FF2B5EF4-FFF2-40B4-BE49-F238E27FC236}">
                    <a16:creationId xmlns:a16="http://schemas.microsoft.com/office/drawing/2014/main" id="{8617221C-E8C3-8049-A1DE-9E9996A39D72}"/>
                  </a:ext>
                </a:extLst>
              </p:cNvPr>
              <p:cNvSpPr/>
              <p:nvPr/>
            </p:nvSpPr>
            <p:spPr>
              <a:xfrm>
                <a:off x="1070729" y="6121301"/>
                <a:ext cx="1172310" cy="409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b="1" i="1" dirty="0">
                    <a:solidFill>
                      <a:schemeClr val="tx1"/>
                    </a:solidFill>
                    <a:latin typeface="Century Gothic" panose="020B0502020202020204" pitchFamily="34" charset="0"/>
                    <a:ea typeface="メイリオ" charset="0"/>
                    <a:cs typeface="Arial" charset="0"/>
                  </a:rPr>
                  <a:t>SDM-3R</a:t>
                </a:r>
                <a:endParaRPr lang="ja-JP" altLang="en-US" b="1" i="1" dirty="0">
                  <a:solidFill>
                    <a:schemeClr val="tx1"/>
                  </a:solidFill>
                  <a:latin typeface="Century Gothic" panose="020B0502020202020204" pitchFamily="34" charset="0"/>
                  <a:ea typeface="メイリオ" charset="0"/>
                  <a:cs typeface="Arial" charset="0"/>
                </a:endParaRPr>
              </a:p>
            </p:txBody>
          </p:sp>
          <p:pic>
            <p:nvPicPr>
              <p:cNvPr id="9" name="Picture 8" descr="SDM-3RPro_with_instrument2.png">
                <a:extLst>
                  <a:ext uri="{FF2B5EF4-FFF2-40B4-BE49-F238E27FC236}">
                    <a16:creationId xmlns:a16="http://schemas.microsoft.com/office/drawing/2014/main" id="{E8A910CA-3DD8-B147-BAD6-DDB18D7F09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536" y="4046403"/>
                <a:ext cx="2522696" cy="2088232"/>
              </a:xfrm>
              <a:prstGeom prst="rect">
                <a:avLst/>
              </a:prstGeom>
            </p:spPr>
          </p:pic>
        </p:grpSp>
      </p:grpSp>
      <p:sp>
        <p:nvSpPr>
          <p:cNvPr id="11" name="TextBox 10">
            <a:extLst>
              <a:ext uri="{FF2B5EF4-FFF2-40B4-BE49-F238E27FC236}">
                <a16:creationId xmlns:a16="http://schemas.microsoft.com/office/drawing/2014/main" id="{FB5CB43B-C345-0440-AE7E-0A946E3F8501}"/>
              </a:ext>
            </a:extLst>
          </p:cNvPr>
          <p:cNvSpPr txBox="1"/>
          <p:nvPr/>
        </p:nvSpPr>
        <p:spPr>
          <a:xfrm>
            <a:off x="714320" y="1865155"/>
            <a:ext cx="5329359" cy="1477328"/>
          </a:xfrm>
          <a:prstGeom prst="rect">
            <a:avLst/>
          </a:prstGeom>
          <a:noFill/>
        </p:spPr>
        <p:txBody>
          <a:bodyPr wrap="square" rtlCol="0">
            <a:spAutoFit/>
          </a:bodyPr>
          <a:lstStyle/>
          <a:p>
            <a:pPr marL="285750" indent="-285750">
              <a:buFont typeface="Courier New"/>
              <a:buChar char="o"/>
            </a:pPr>
            <a:r>
              <a:rPr lang="en-US" dirty="0"/>
              <a:t>Compatible with </a:t>
            </a:r>
            <a:r>
              <a:rPr lang="en-US" b="1" u="sng" dirty="0"/>
              <a:t>both</a:t>
            </a:r>
            <a:r>
              <a:rPr lang="en-US" dirty="0"/>
              <a:t> GX-3R and GX-3R Pro</a:t>
            </a:r>
          </a:p>
          <a:p>
            <a:pPr marL="285750" indent="-285750">
              <a:buFont typeface="Courier New"/>
              <a:buChar char="o"/>
            </a:pPr>
            <a:r>
              <a:rPr lang="en-US" dirty="0"/>
              <a:t>Flow rate:  500ml / min</a:t>
            </a:r>
          </a:p>
          <a:p>
            <a:pPr marL="285750" indent="-285750">
              <a:buFont typeface="Courier New"/>
              <a:buChar char="o"/>
            </a:pPr>
            <a:r>
              <a:rPr lang="en-US" dirty="0"/>
              <a:t>Distance to draw:  50 feet</a:t>
            </a:r>
          </a:p>
          <a:p>
            <a:pPr marL="285750" indent="-285750">
              <a:buFont typeface="Courier New"/>
              <a:buChar char="o"/>
            </a:pPr>
            <a:r>
              <a:rPr lang="en-US" dirty="0"/>
              <a:t>Operation time:  10h</a:t>
            </a:r>
          </a:p>
          <a:p>
            <a:pPr marL="285750" indent="-285750">
              <a:buFont typeface="Courier New"/>
              <a:buChar char="o"/>
            </a:pPr>
            <a:r>
              <a:rPr lang="en-US" dirty="0"/>
              <a:t>Independent power supply</a:t>
            </a:r>
          </a:p>
        </p:txBody>
      </p:sp>
      <p:sp>
        <p:nvSpPr>
          <p:cNvPr id="13" name="正方形/長方形 8">
            <a:extLst>
              <a:ext uri="{FF2B5EF4-FFF2-40B4-BE49-F238E27FC236}">
                <a16:creationId xmlns:a16="http://schemas.microsoft.com/office/drawing/2014/main" id="{29E5D2A5-1973-4F48-BD6F-2A770E06EFCD}"/>
              </a:ext>
            </a:extLst>
          </p:cNvPr>
          <p:cNvSpPr/>
          <p:nvPr/>
        </p:nvSpPr>
        <p:spPr>
          <a:xfrm>
            <a:off x="5457524" y="3019972"/>
            <a:ext cx="1172310" cy="409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b="1" i="1" dirty="0">
                <a:solidFill>
                  <a:schemeClr val="tx1"/>
                </a:solidFill>
                <a:latin typeface="Century Gothic" panose="020B0502020202020204" pitchFamily="34" charset="0"/>
                <a:ea typeface="メイリオ" charset="0"/>
                <a:cs typeface="Arial" charset="0"/>
              </a:rPr>
              <a:t>RP-3R</a:t>
            </a:r>
            <a:endParaRPr lang="ja-JP" altLang="en-US" b="1" i="1" dirty="0">
              <a:solidFill>
                <a:schemeClr val="tx1"/>
              </a:solidFill>
              <a:latin typeface="Century Gothic" panose="020B0502020202020204" pitchFamily="34" charset="0"/>
              <a:ea typeface="メイリオ" charset="0"/>
              <a:cs typeface="Arial" charset="0"/>
            </a:endParaRPr>
          </a:p>
        </p:txBody>
      </p:sp>
      <p:sp>
        <p:nvSpPr>
          <p:cNvPr id="12" name="Title 1">
            <a:extLst>
              <a:ext uri="{FF2B5EF4-FFF2-40B4-BE49-F238E27FC236}">
                <a16:creationId xmlns:a16="http://schemas.microsoft.com/office/drawing/2014/main" id="{3BAC3A0C-944F-BF4A-8B2F-CF26DA4C47EB}"/>
              </a:ext>
            </a:extLst>
          </p:cNvPr>
          <p:cNvSpPr txBox="1">
            <a:spLocks/>
          </p:cNvSpPr>
          <p:nvPr/>
        </p:nvSpPr>
        <p:spPr bwMode="auto">
          <a:xfrm>
            <a:off x="671805" y="15292"/>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GX-3R &amp; GX-3R Pro</a:t>
            </a:r>
          </a:p>
        </p:txBody>
      </p:sp>
      <p:pic>
        <p:nvPicPr>
          <p:cNvPr id="4" name="Picture 3">
            <a:extLst>
              <a:ext uri="{FF2B5EF4-FFF2-40B4-BE49-F238E27FC236}">
                <a16:creationId xmlns:a16="http://schemas.microsoft.com/office/drawing/2014/main" id="{BA42BB28-A97E-8347-97B2-C53277EFB246}"/>
              </a:ext>
            </a:extLst>
          </p:cNvPr>
          <p:cNvPicPr>
            <a:picLocks noChangeAspect="1"/>
          </p:cNvPicPr>
          <p:nvPr/>
        </p:nvPicPr>
        <p:blipFill>
          <a:blip r:embed="rId3"/>
          <a:stretch>
            <a:fillRect/>
          </a:stretch>
        </p:blipFill>
        <p:spPr>
          <a:xfrm>
            <a:off x="6583654" y="1325622"/>
            <a:ext cx="1860551" cy="2986184"/>
          </a:xfrm>
          <a:prstGeom prst="rect">
            <a:avLst/>
          </a:prstGeom>
        </p:spPr>
      </p:pic>
      <p:pic>
        <p:nvPicPr>
          <p:cNvPr id="15" name="Picture 14">
            <a:extLst>
              <a:ext uri="{FF2B5EF4-FFF2-40B4-BE49-F238E27FC236}">
                <a16:creationId xmlns:a16="http://schemas.microsoft.com/office/drawing/2014/main" id="{A792DB0B-E978-114A-916B-23822C99E8F5}"/>
              </a:ext>
            </a:extLst>
          </p:cNvPr>
          <p:cNvPicPr>
            <a:picLocks noChangeAspect="1"/>
          </p:cNvPicPr>
          <p:nvPr/>
        </p:nvPicPr>
        <p:blipFill>
          <a:blip r:embed="rId4"/>
          <a:stretch>
            <a:fillRect/>
          </a:stretch>
        </p:blipFill>
        <p:spPr>
          <a:xfrm>
            <a:off x="6551159" y="1450358"/>
            <a:ext cx="1863488" cy="2841819"/>
          </a:xfrm>
          <a:prstGeom prst="rect">
            <a:avLst/>
          </a:prstGeom>
        </p:spPr>
      </p:pic>
      <p:sp>
        <p:nvSpPr>
          <p:cNvPr id="16" name="TextBox 15">
            <a:extLst>
              <a:ext uri="{FF2B5EF4-FFF2-40B4-BE49-F238E27FC236}">
                <a16:creationId xmlns:a16="http://schemas.microsoft.com/office/drawing/2014/main" id="{BAE684B1-C36C-D94D-B468-009840AE69D6}"/>
              </a:ext>
            </a:extLst>
          </p:cNvPr>
          <p:cNvSpPr txBox="1"/>
          <p:nvPr/>
        </p:nvSpPr>
        <p:spPr>
          <a:xfrm>
            <a:off x="714320" y="1495012"/>
            <a:ext cx="3920359" cy="369332"/>
          </a:xfrm>
          <a:prstGeom prst="rect">
            <a:avLst/>
          </a:prstGeom>
          <a:noFill/>
        </p:spPr>
        <p:txBody>
          <a:bodyPr wrap="square" rtlCol="0">
            <a:spAutoFit/>
          </a:bodyPr>
          <a:lstStyle/>
          <a:p>
            <a:r>
              <a:rPr lang="en-US" dirty="0"/>
              <a:t>RP-3R Sample Draw Pump:</a:t>
            </a:r>
          </a:p>
        </p:txBody>
      </p:sp>
      <p:sp>
        <p:nvSpPr>
          <p:cNvPr id="17" name="TextBox 16">
            <a:extLst>
              <a:ext uri="{FF2B5EF4-FFF2-40B4-BE49-F238E27FC236}">
                <a16:creationId xmlns:a16="http://schemas.microsoft.com/office/drawing/2014/main" id="{85D4265D-9B07-FE46-B4D1-B412CA3B9DDE}"/>
              </a:ext>
            </a:extLst>
          </p:cNvPr>
          <p:cNvSpPr txBox="1"/>
          <p:nvPr/>
        </p:nvSpPr>
        <p:spPr>
          <a:xfrm>
            <a:off x="2943358" y="4089960"/>
            <a:ext cx="3909848" cy="369332"/>
          </a:xfrm>
          <a:prstGeom prst="rect">
            <a:avLst/>
          </a:prstGeom>
          <a:noFill/>
        </p:spPr>
        <p:txBody>
          <a:bodyPr wrap="square" rtlCol="0">
            <a:spAutoFit/>
          </a:bodyPr>
          <a:lstStyle/>
          <a:p>
            <a:r>
              <a:rPr lang="en-US" dirty="0"/>
              <a:t>SDM-3R Calibration Station:</a:t>
            </a:r>
          </a:p>
        </p:txBody>
      </p:sp>
    </p:spTree>
    <p:extLst>
      <p:ext uri="{BB962C8B-B14F-4D97-AF65-F5344CB8AC3E}">
        <p14:creationId xmlns:p14="http://schemas.microsoft.com/office/powerpoint/2010/main" val="28496906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914400" y="330803"/>
            <a:ext cx="7772400" cy="676275"/>
          </a:xfrm>
        </p:spPr>
        <p:txBody>
          <a:bodyPr/>
          <a:lstStyle/>
          <a:p>
            <a:r>
              <a:rPr lang="en-US" b="1" dirty="0"/>
              <a:t>Stacking Up to the Competition</a:t>
            </a:r>
          </a:p>
        </p:txBody>
      </p:sp>
      <p:graphicFrame>
        <p:nvGraphicFramePr>
          <p:cNvPr id="4" name="Content Placeholder 3">
            <a:extLst>
              <a:ext uri="{FF2B5EF4-FFF2-40B4-BE49-F238E27FC236}">
                <a16:creationId xmlns:a16="http://schemas.microsoft.com/office/drawing/2014/main" id="{BEDBCA2C-05DC-4243-8F9C-ED870815F4A1}"/>
              </a:ext>
            </a:extLst>
          </p:cNvPr>
          <p:cNvGraphicFramePr>
            <a:graphicFrameLocks noGrp="1"/>
          </p:cNvGraphicFramePr>
          <p:nvPr>
            <p:ph idx="1"/>
            <p:extLst>
              <p:ext uri="{D42A27DB-BD31-4B8C-83A1-F6EECF244321}">
                <p14:modId xmlns:p14="http://schemas.microsoft.com/office/powerpoint/2010/main" val="483345792"/>
              </p:ext>
            </p:extLst>
          </p:nvPr>
        </p:nvGraphicFramePr>
        <p:xfrm>
          <a:off x="457200" y="2613450"/>
          <a:ext cx="8229600" cy="34950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7527472"/>
                    </a:ext>
                  </a:extLst>
                </a:gridCol>
                <a:gridCol w="2057400">
                  <a:extLst>
                    <a:ext uri="{9D8B030D-6E8A-4147-A177-3AD203B41FA5}">
                      <a16:colId xmlns:a16="http://schemas.microsoft.com/office/drawing/2014/main" val="1041767529"/>
                    </a:ext>
                  </a:extLst>
                </a:gridCol>
                <a:gridCol w="2057400">
                  <a:extLst>
                    <a:ext uri="{9D8B030D-6E8A-4147-A177-3AD203B41FA5}">
                      <a16:colId xmlns:a16="http://schemas.microsoft.com/office/drawing/2014/main" val="1140604904"/>
                    </a:ext>
                  </a:extLst>
                </a:gridCol>
                <a:gridCol w="2057400">
                  <a:extLst>
                    <a:ext uri="{9D8B030D-6E8A-4147-A177-3AD203B41FA5}">
                      <a16:colId xmlns:a16="http://schemas.microsoft.com/office/drawing/2014/main" val="3994297985"/>
                    </a:ext>
                  </a:extLst>
                </a:gridCol>
              </a:tblGrid>
              <a:tr h="370840">
                <a:tc>
                  <a:txBody>
                    <a:bodyPr/>
                    <a:lstStyle/>
                    <a:p>
                      <a:pPr algn="ctr"/>
                      <a:r>
                        <a:rPr lang="en-US" sz="1350" dirty="0"/>
                        <a:t>Feature</a:t>
                      </a:r>
                    </a:p>
                  </a:txBody>
                  <a:tcPr/>
                </a:tc>
                <a:tc>
                  <a:txBody>
                    <a:bodyPr/>
                    <a:lstStyle/>
                    <a:p>
                      <a:pPr algn="ctr"/>
                      <a:r>
                        <a:rPr lang="en-US" sz="1350" dirty="0"/>
                        <a:t>GX-3R</a:t>
                      </a:r>
                    </a:p>
                  </a:txBody>
                  <a:tcPr/>
                </a:tc>
                <a:tc>
                  <a:txBody>
                    <a:bodyPr/>
                    <a:lstStyle/>
                    <a:p>
                      <a:pPr algn="ctr"/>
                      <a:r>
                        <a:rPr lang="en-US" sz="1350" dirty="0"/>
                        <a:t>BW Clip4</a:t>
                      </a:r>
                    </a:p>
                  </a:txBody>
                  <a:tcPr/>
                </a:tc>
                <a:tc>
                  <a:txBody>
                    <a:bodyPr/>
                    <a:lstStyle/>
                    <a:p>
                      <a:pPr algn="ctr"/>
                      <a:r>
                        <a:rPr lang="en-US" sz="1350" dirty="0"/>
                        <a:t>Multi Gas Clip Simple</a:t>
                      </a:r>
                    </a:p>
                  </a:txBody>
                  <a:tcPr/>
                </a:tc>
                <a:extLst>
                  <a:ext uri="{0D108BD9-81ED-4DB2-BD59-A6C34878D82A}">
                    <a16:rowId xmlns:a16="http://schemas.microsoft.com/office/drawing/2014/main" val="687217622"/>
                  </a:ext>
                </a:extLst>
              </a:tr>
              <a:tr h="370840">
                <a:tc>
                  <a:txBody>
                    <a:bodyPr/>
                    <a:lstStyle/>
                    <a:p>
                      <a:pPr algn="ctr"/>
                      <a:r>
                        <a:rPr lang="en-US" sz="1350" dirty="0"/>
                        <a:t>Price</a:t>
                      </a:r>
                    </a:p>
                  </a:txBody>
                  <a:tcPr/>
                </a:tc>
                <a:tc>
                  <a:txBody>
                    <a:bodyPr/>
                    <a:lstStyle/>
                    <a:p>
                      <a:pPr algn="ctr"/>
                      <a:r>
                        <a:rPr lang="en-US" sz="1350" b="1" dirty="0"/>
                        <a:t>Lower list price</a:t>
                      </a:r>
                    </a:p>
                  </a:txBody>
                  <a:tcPr/>
                </a:tc>
                <a:tc>
                  <a:txBody>
                    <a:bodyPr/>
                    <a:lstStyle/>
                    <a:p>
                      <a:pPr algn="ctr"/>
                      <a:r>
                        <a:rPr lang="en-US" sz="1350" dirty="0"/>
                        <a:t>Higher list price</a:t>
                      </a:r>
                    </a:p>
                  </a:txBody>
                  <a:tcPr/>
                </a:tc>
                <a:tc>
                  <a:txBody>
                    <a:bodyPr/>
                    <a:lstStyle/>
                    <a:p>
                      <a:pPr algn="ctr"/>
                      <a:r>
                        <a:rPr lang="en-US" sz="1350" dirty="0"/>
                        <a:t>Same list price</a:t>
                      </a:r>
                    </a:p>
                  </a:txBody>
                  <a:tcPr/>
                </a:tc>
                <a:extLst>
                  <a:ext uri="{0D108BD9-81ED-4DB2-BD59-A6C34878D82A}">
                    <a16:rowId xmlns:a16="http://schemas.microsoft.com/office/drawing/2014/main" val="3408166526"/>
                  </a:ext>
                </a:extLst>
              </a:tr>
              <a:tr h="370840">
                <a:tc>
                  <a:txBody>
                    <a:bodyPr/>
                    <a:lstStyle/>
                    <a:p>
                      <a:pPr algn="ctr"/>
                      <a:r>
                        <a:rPr lang="en-US" sz="1350" dirty="0"/>
                        <a:t>Size and weight</a:t>
                      </a:r>
                    </a:p>
                  </a:txBody>
                  <a:tcPr/>
                </a:tc>
                <a:tc>
                  <a:txBody>
                    <a:bodyPr/>
                    <a:lstStyle/>
                    <a:p>
                      <a:pPr algn="ctr"/>
                      <a:r>
                        <a:rPr lang="en-US" sz="1350" b="1" dirty="0"/>
                        <a:t>Smaller and lighter</a:t>
                      </a:r>
                    </a:p>
                  </a:txBody>
                  <a:tcPr/>
                </a:tc>
                <a:tc>
                  <a:txBody>
                    <a:bodyPr/>
                    <a:lstStyle/>
                    <a:p>
                      <a:pPr algn="ctr"/>
                      <a:r>
                        <a:rPr lang="en-US" sz="1350" dirty="0"/>
                        <a:t>Larger and heavier</a:t>
                      </a:r>
                    </a:p>
                  </a:txBody>
                  <a:tcPr/>
                </a:tc>
                <a:tc>
                  <a:txBody>
                    <a:bodyPr/>
                    <a:lstStyle/>
                    <a:p>
                      <a:pPr algn="ctr"/>
                      <a:r>
                        <a:rPr lang="en-US" sz="1350" dirty="0"/>
                        <a:t>Larger and heavier</a:t>
                      </a:r>
                    </a:p>
                  </a:txBody>
                  <a:tcPr/>
                </a:tc>
                <a:extLst>
                  <a:ext uri="{0D108BD9-81ED-4DB2-BD59-A6C34878D82A}">
                    <a16:rowId xmlns:a16="http://schemas.microsoft.com/office/drawing/2014/main" val="1462499618"/>
                  </a:ext>
                </a:extLst>
              </a:tr>
              <a:tr h="370840">
                <a:tc>
                  <a:txBody>
                    <a:bodyPr/>
                    <a:lstStyle/>
                    <a:p>
                      <a:pPr algn="ctr"/>
                      <a:r>
                        <a:rPr lang="en-US" sz="1350" dirty="0"/>
                        <a:t>Sensor ranges</a:t>
                      </a:r>
                    </a:p>
                  </a:txBody>
                  <a:tcPr/>
                </a:tc>
                <a:tc>
                  <a:txBody>
                    <a:bodyPr/>
                    <a:lstStyle/>
                    <a:p>
                      <a:pPr algn="ctr"/>
                      <a:r>
                        <a:rPr lang="en-US" sz="1350" b="1" dirty="0"/>
                        <a:t>Better sensor ranges</a:t>
                      </a:r>
                    </a:p>
                  </a:txBody>
                  <a:tcPr/>
                </a:tc>
                <a:tc>
                  <a:txBody>
                    <a:bodyPr/>
                    <a:lstStyle/>
                    <a:p>
                      <a:pPr algn="ctr"/>
                      <a:r>
                        <a:rPr lang="en-US" sz="1350" dirty="0"/>
                        <a:t>Narrower sensor ranges</a:t>
                      </a:r>
                    </a:p>
                  </a:txBody>
                  <a:tcPr/>
                </a:tc>
                <a:tc>
                  <a:txBody>
                    <a:bodyPr/>
                    <a:lstStyle/>
                    <a:p>
                      <a:pPr algn="ctr"/>
                      <a:r>
                        <a:rPr lang="en-US" sz="1350" dirty="0"/>
                        <a:t>Narrower sensor ranges</a:t>
                      </a:r>
                    </a:p>
                  </a:txBody>
                  <a:tcPr/>
                </a:tc>
                <a:extLst>
                  <a:ext uri="{0D108BD9-81ED-4DB2-BD59-A6C34878D82A}">
                    <a16:rowId xmlns:a16="http://schemas.microsoft.com/office/drawing/2014/main" val="2935991865"/>
                  </a:ext>
                </a:extLst>
              </a:tr>
              <a:tr h="370840">
                <a:tc>
                  <a:txBody>
                    <a:bodyPr/>
                    <a:lstStyle/>
                    <a:p>
                      <a:pPr algn="ctr"/>
                      <a:r>
                        <a:rPr lang="en-US" sz="1350" dirty="0"/>
                        <a:t>Alarm points</a:t>
                      </a:r>
                    </a:p>
                  </a:txBody>
                  <a:tcPr/>
                </a:tc>
                <a:tc>
                  <a:txBody>
                    <a:bodyPr/>
                    <a:lstStyle/>
                    <a:p>
                      <a:pPr algn="ctr"/>
                      <a:r>
                        <a:rPr lang="en-US" sz="1350" b="1" dirty="0"/>
                        <a:t>3 adjustable alarm points</a:t>
                      </a:r>
                    </a:p>
                  </a:txBody>
                  <a:tcPr/>
                </a:tc>
                <a:tc>
                  <a:txBody>
                    <a:bodyPr/>
                    <a:lstStyle/>
                    <a:p>
                      <a:pPr algn="ctr"/>
                      <a:r>
                        <a:rPr lang="en-US" sz="1350" dirty="0"/>
                        <a:t>2 alarm points</a:t>
                      </a:r>
                    </a:p>
                  </a:txBody>
                  <a:tcPr/>
                </a:tc>
                <a:tc>
                  <a:txBody>
                    <a:bodyPr/>
                    <a:lstStyle/>
                    <a:p>
                      <a:pPr algn="ctr"/>
                      <a:r>
                        <a:rPr lang="en-US" sz="1350" dirty="0"/>
                        <a:t>2 alarm points</a:t>
                      </a:r>
                    </a:p>
                  </a:txBody>
                  <a:tcPr/>
                </a:tc>
                <a:extLst>
                  <a:ext uri="{0D108BD9-81ED-4DB2-BD59-A6C34878D82A}">
                    <a16:rowId xmlns:a16="http://schemas.microsoft.com/office/drawing/2014/main" val="812608319"/>
                  </a:ext>
                </a:extLst>
              </a:tr>
              <a:tr h="370840">
                <a:tc>
                  <a:txBody>
                    <a:bodyPr/>
                    <a:lstStyle/>
                    <a:p>
                      <a:pPr algn="ctr"/>
                      <a:r>
                        <a:rPr lang="en-US" sz="1350" dirty="0"/>
                        <a:t>Warranty</a:t>
                      </a:r>
                    </a:p>
                  </a:txBody>
                  <a:tcPr/>
                </a:tc>
                <a:tc>
                  <a:txBody>
                    <a:bodyPr/>
                    <a:lstStyle/>
                    <a:p>
                      <a:pPr algn="ctr"/>
                      <a:r>
                        <a:rPr lang="en-US" sz="1350" b="1" dirty="0"/>
                        <a:t>3 year warranty</a:t>
                      </a:r>
                    </a:p>
                  </a:txBody>
                  <a:tcPr/>
                </a:tc>
                <a:tc>
                  <a:txBody>
                    <a:bodyPr/>
                    <a:lstStyle/>
                    <a:p>
                      <a:pPr algn="ctr"/>
                      <a:r>
                        <a:rPr lang="en-US" sz="1350" dirty="0"/>
                        <a:t>2 year warranty</a:t>
                      </a:r>
                    </a:p>
                  </a:txBody>
                  <a:tcPr/>
                </a:tc>
                <a:tc>
                  <a:txBody>
                    <a:bodyPr/>
                    <a:lstStyle/>
                    <a:p>
                      <a:pPr algn="ctr"/>
                      <a:r>
                        <a:rPr lang="en-US" sz="1350" dirty="0"/>
                        <a:t>2 year warranty</a:t>
                      </a:r>
                    </a:p>
                  </a:txBody>
                  <a:tcPr/>
                </a:tc>
                <a:extLst>
                  <a:ext uri="{0D108BD9-81ED-4DB2-BD59-A6C34878D82A}">
                    <a16:rowId xmlns:a16="http://schemas.microsoft.com/office/drawing/2014/main" val="1725860385"/>
                  </a:ext>
                </a:extLst>
              </a:tr>
              <a:tr h="370840">
                <a:tc>
                  <a:txBody>
                    <a:bodyPr/>
                    <a:lstStyle/>
                    <a:p>
                      <a:pPr algn="ctr"/>
                      <a:r>
                        <a:rPr lang="en-US" sz="1350" dirty="0"/>
                        <a:t>Attachable sample draw pump</a:t>
                      </a:r>
                    </a:p>
                  </a:txBody>
                  <a:tcPr/>
                </a:tc>
                <a:tc>
                  <a:txBody>
                    <a:bodyPr/>
                    <a:lstStyle/>
                    <a:p>
                      <a:pPr algn="ctr"/>
                      <a:r>
                        <a:rPr lang="en-US" sz="1350" b="1" dirty="0"/>
                        <a:t>Available sample draw pump</a:t>
                      </a:r>
                    </a:p>
                  </a:txBody>
                  <a:tcPr/>
                </a:tc>
                <a:tc>
                  <a:txBody>
                    <a:bodyPr/>
                    <a:lstStyle/>
                    <a:p>
                      <a:pPr algn="ctr"/>
                      <a:r>
                        <a:rPr lang="en-US" sz="1350" dirty="0"/>
                        <a:t>No sample draw option</a:t>
                      </a:r>
                    </a:p>
                  </a:txBody>
                  <a:tcPr/>
                </a:tc>
                <a:tc>
                  <a:txBody>
                    <a:bodyPr/>
                    <a:lstStyle/>
                    <a:p>
                      <a:pPr algn="ctr"/>
                      <a:r>
                        <a:rPr lang="en-US" sz="1350" dirty="0"/>
                        <a:t>No sample draw pump option</a:t>
                      </a:r>
                    </a:p>
                  </a:txBody>
                  <a:tcPr/>
                </a:tc>
                <a:extLst>
                  <a:ext uri="{0D108BD9-81ED-4DB2-BD59-A6C34878D82A}">
                    <a16:rowId xmlns:a16="http://schemas.microsoft.com/office/drawing/2014/main" val="1379049300"/>
                  </a:ext>
                </a:extLst>
              </a:tr>
              <a:tr h="370840">
                <a:tc>
                  <a:txBody>
                    <a:bodyPr/>
                    <a:lstStyle/>
                    <a:p>
                      <a:pPr algn="ctr"/>
                      <a:r>
                        <a:rPr lang="en-US" sz="1350" dirty="0"/>
                        <a:t>Cost of ownership</a:t>
                      </a:r>
                    </a:p>
                  </a:txBody>
                  <a:tcPr/>
                </a:tc>
                <a:tc>
                  <a:txBody>
                    <a:bodyPr/>
                    <a:lstStyle/>
                    <a:p>
                      <a:pPr algn="ctr"/>
                      <a:r>
                        <a:rPr lang="en-US" sz="1350" b="1" dirty="0"/>
                        <a:t>Lower cost of ownership</a:t>
                      </a:r>
                    </a:p>
                  </a:txBody>
                  <a:tcPr/>
                </a:tc>
                <a:tc>
                  <a:txBody>
                    <a:bodyPr/>
                    <a:lstStyle/>
                    <a:p>
                      <a:pPr algn="ctr"/>
                      <a:r>
                        <a:rPr lang="en-US" sz="1350" dirty="0"/>
                        <a:t>Disposable</a:t>
                      </a:r>
                    </a:p>
                  </a:txBody>
                  <a:tcPr/>
                </a:tc>
                <a:tc>
                  <a:txBody>
                    <a:bodyPr/>
                    <a:lstStyle/>
                    <a:p>
                      <a:pPr algn="ctr"/>
                      <a:r>
                        <a:rPr lang="en-US" sz="1350" dirty="0"/>
                        <a:t>Disposable</a:t>
                      </a:r>
                    </a:p>
                  </a:txBody>
                  <a:tcPr/>
                </a:tc>
                <a:extLst>
                  <a:ext uri="{0D108BD9-81ED-4DB2-BD59-A6C34878D82A}">
                    <a16:rowId xmlns:a16="http://schemas.microsoft.com/office/drawing/2014/main" val="2423892925"/>
                  </a:ext>
                </a:extLst>
              </a:tr>
            </a:tbl>
          </a:graphicData>
        </a:graphic>
      </p:graphicFrame>
      <p:pic>
        <p:nvPicPr>
          <p:cNvPr id="11" name="Picture 10">
            <a:extLst>
              <a:ext uri="{FF2B5EF4-FFF2-40B4-BE49-F238E27FC236}">
                <a16:creationId xmlns:a16="http://schemas.microsoft.com/office/drawing/2014/main" id="{DE2DFB36-5082-0744-85AF-06D8E96222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06025" y="5990154"/>
            <a:ext cx="973605" cy="973605"/>
          </a:xfrm>
          <a:prstGeom prst="rect">
            <a:avLst/>
          </a:prstGeom>
        </p:spPr>
      </p:pic>
      <p:pic>
        <p:nvPicPr>
          <p:cNvPr id="6" name="Picture 5">
            <a:extLst>
              <a:ext uri="{FF2B5EF4-FFF2-40B4-BE49-F238E27FC236}">
                <a16:creationId xmlns:a16="http://schemas.microsoft.com/office/drawing/2014/main" id="{68D6C3A7-C3F8-A949-93A9-92E8265F7A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16467" y="1048264"/>
            <a:ext cx="1524000" cy="1524000"/>
          </a:xfrm>
          <a:prstGeom prst="rect">
            <a:avLst/>
          </a:prstGeom>
        </p:spPr>
      </p:pic>
      <p:pic>
        <p:nvPicPr>
          <p:cNvPr id="10" name="Picture 9">
            <a:extLst>
              <a:ext uri="{FF2B5EF4-FFF2-40B4-BE49-F238E27FC236}">
                <a16:creationId xmlns:a16="http://schemas.microsoft.com/office/drawing/2014/main" id="{FFF4B48A-08B3-E14D-87D8-3610EE15FC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75881" y="1557867"/>
            <a:ext cx="882084" cy="1014397"/>
          </a:xfrm>
          <a:prstGeom prst="rect">
            <a:avLst/>
          </a:prstGeom>
        </p:spPr>
      </p:pic>
      <p:pic>
        <p:nvPicPr>
          <p:cNvPr id="5" name="Picture 4">
            <a:extLst>
              <a:ext uri="{FF2B5EF4-FFF2-40B4-BE49-F238E27FC236}">
                <a16:creationId xmlns:a16="http://schemas.microsoft.com/office/drawing/2014/main" id="{095B8922-ECD5-B74E-8B44-50FF823153B6}"/>
              </a:ext>
            </a:extLst>
          </p:cNvPr>
          <p:cNvPicPr>
            <a:picLocks noChangeAspect="1"/>
          </p:cNvPicPr>
          <p:nvPr/>
        </p:nvPicPr>
        <p:blipFill>
          <a:blip r:embed="rId5"/>
          <a:stretch>
            <a:fillRect/>
          </a:stretch>
        </p:blipFill>
        <p:spPr>
          <a:xfrm>
            <a:off x="7202417" y="1089450"/>
            <a:ext cx="862641" cy="1524000"/>
          </a:xfrm>
          <a:prstGeom prst="rect">
            <a:avLst/>
          </a:prstGeom>
        </p:spPr>
      </p:pic>
    </p:spTree>
    <p:extLst>
      <p:ext uri="{BB962C8B-B14F-4D97-AF65-F5344CB8AC3E}">
        <p14:creationId xmlns:p14="http://schemas.microsoft.com/office/powerpoint/2010/main" val="108153062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AC6620F-2EA5-934E-AD06-CD941786067A}"/>
              </a:ext>
            </a:extLst>
          </p:cNvPr>
          <p:cNvPicPr>
            <a:picLocks noChangeAspect="1"/>
          </p:cNvPicPr>
          <p:nvPr/>
        </p:nvPicPr>
        <p:blipFill>
          <a:blip r:embed="rId2"/>
          <a:stretch>
            <a:fillRect/>
          </a:stretch>
        </p:blipFill>
        <p:spPr>
          <a:xfrm>
            <a:off x="6783336" y="1015201"/>
            <a:ext cx="1661329" cy="1661329"/>
          </a:xfrm>
          <a:prstGeom prst="rect">
            <a:avLst/>
          </a:prstGeom>
        </p:spPr>
      </p:pic>
      <p:pic>
        <p:nvPicPr>
          <p:cNvPr id="5" name="Picture 4">
            <a:extLst>
              <a:ext uri="{FF2B5EF4-FFF2-40B4-BE49-F238E27FC236}">
                <a16:creationId xmlns:a16="http://schemas.microsoft.com/office/drawing/2014/main" id="{9F764119-CEBA-BD4E-95FE-384A7B1F1925}"/>
              </a:ext>
            </a:extLst>
          </p:cNvPr>
          <p:cNvPicPr>
            <a:picLocks noChangeAspect="1"/>
          </p:cNvPicPr>
          <p:nvPr/>
        </p:nvPicPr>
        <p:blipFill>
          <a:blip r:embed="rId3"/>
          <a:stretch>
            <a:fillRect/>
          </a:stretch>
        </p:blipFill>
        <p:spPr>
          <a:xfrm>
            <a:off x="4690072" y="862801"/>
            <a:ext cx="1831033" cy="1831033"/>
          </a:xfrm>
          <a:prstGeom prst="rect">
            <a:avLst/>
          </a:prstGeom>
        </p:spPr>
      </p:pic>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914400" y="330803"/>
            <a:ext cx="7772400" cy="676275"/>
          </a:xfrm>
        </p:spPr>
        <p:txBody>
          <a:bodyPr/>
          <a:lstStyle/>
          <a:p>
            <a:r>
              <a:rPr lang="en-US" b="1" dirty="0"/>
              <a:t>Stacking Up to the Competition</a:t>
            </a:r>
          </a:p>
        </p:txBody>
      </p:sp>
      <p:graphicFrame>
        <p:nvGraphicFramePr>
          <p:cNvPr id="4" name="Content Placeholder 3">
            <a:extLst>
              <a:ext uri="{FF2B5EF4-FFF2-40B4-BE49-F238E27FC236}">
                <a16:creationId xmlns:a16="http://schemas.microsoft.com/office/drawing/2014/main" id="{BEDBCA2C-05DC-4243-8F9C-ED870815F4A1}"/>
              </a:ext>
            </a:extLst>
          </p:cNvPr>
          <p:cNvGraphicFramePr>
            <a:graphicFrameLocks noGrp="1"/>
          </p:cNvGraphicFramePr>
          <p:nvPr>
            <p:ph idx="1"/>
            <p:extLst>
              <p:ext uri="{D42A27DB-BD31-4B8C-83A1-F6EECF244321}">
                <p14:modId xmlns:p14="http://schemas.microsoft.com/office/powerpoint/2010/main" val="3280831167"/>
              </p:ext>
            </p:extLst>
          </p:nvPr>
        </p:nvGraphicFramePr>
        <p:xfrm>
          <a:off x="457200" y="2613450"/>
          <a:ext cx="8229600" cy="336296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7527472"/>
                    </a:ext>
                  </a:extLst>
                </a:gridCol>
                <a:gridCol w="2057400">
                  <a:extLst>
                    <a:ext uri="{9D8B030D-6E8A-4147-A177-3AD203B41FA5}">
                      <a16:colId xmlns:a16="http://schemas.microsoft.com/office/drawing/2014/main" val="1041767529"/>
                    </a:ext>
                  </a:extLst>
                </a:gridCol>
                <a:gridCol w="2057400">
                  <a:extLst>
                    <a:ext uri="{9D8B030D-6E8A-4147-A177-3AD203B41FA5}">
                      <a16:colId xmlns:a16="http://schemas.microsoft.com/office/drawing/2014/main" val="1140604904"/>
                    </a:ext>
                  </a:extLst>
                </a:gridCol>
                <a:gridCol w="2057400">
                  <a:extLst>
                    <a:ext uri="{9D8B030D-6E8A-4147-A177-3AD203B41FA5}">
                      <a16:colId xmlns:a16="http://schemas.microsoft.com/office/drawing/2014/main" val="1128899503"/>
                    </a:ext>
                  </a:extLst>
                </a:gridCol>
              </a:tblGrid>
              <a:tr h="370840">
                <a:tc>
                  <a:txBody>
                    <a:bodyPr/>
                    <a:lstStyle/>
                    <a:p>
                      <a:pPr algn="ctr"/>
                      <a:r>
                        <a:rPr lang="en-US" sz="1350" dirty="0"/>
                        <a:t>Feature</a:t>
                      </a:r>
                    </a:p>
                  </a:txBody>
                  <a:tcPr/>
                </a:tc>
                <a:tc>
                  <a:txBody>
                    <a:bodyPr/>
                    <a:lstStyle/>
                    <a:p>
                      <a:pPr algn="ctr"/>
                      <a:r>
                        <a:rPr lang="en-US" sz="1350" dirty="0"/>
                        <a:t>GX-3R</a:t>
                      </a:r>
                    </a:p>
                  </a:txBody>
                  <a:tcPr/>
                </a:tc>
                <a:tc>
                  <a:txBody>
                    <a:bodyPr/>
                    <a:lstStyle/>
                    <a:p>
                      <a:pPr algn="ctr"/>
                      <a:r>
                        <a:rPr lang="en-US" sz="1350" dirty="0"/>
                        <a:t>MSA Altair 4XR</a:t>
                      </a:r>
                    </a:p>
                  </a:txBody>
                  <a:tcPr/>
                </a:tc>
                <a:tc>
                  <a:txBody>
                    <a:bodyPr/>
                    <a:lstStyle/>
                    <a:p>
                      <a:pPr algn="ctr"/>
                      <a:r>
                        <a:rPr lang="en-US" sz="1350" dirty="0"/>
                        <a:t>ISC Ventis Pro 5</a:t>
                      </a:r>
                    </a:p>
                  </a:txBody>
                  <a:tcPr/>
                </a:tc>
                <a:extLst>
                  <a:ext uri="{0D108BD9-81ED-4DB2-BD59-A6C34878D82A}">
                    <a16:rowId xmlns:a16="http://schemas.microsoft.com/office/drawing/2014/main" val="687217622"/>
                  </a:ext>
                </a:extLst>
              </a:tr>
              <a:tr h="370840">
                <a:tc>
                  <a:txBody>
                    <a:bodyPr/>
                    <a:lstStyle/>
                    <a:p>
                      <a:pPr algn="ctr"/>
                      <a:r>
                        <a:rPr lang="en-US" sz="1350" dirty="0"/>
                        <a:t>Price</a:t>
                      </a:r>
                    </a:p>
                  </a:txBody>
                  <a:tcPr/>
                </a:tc>
                <a:tc>
                  <a:txBody>
                    <a:bodyPr/>
                    <a:lstStyle/>
                    <a:p>
                      <a:pPr algn="ctr"/>
                      <a:r>
                        <a:rPr lang="en-US" sz="1350" b="1" dirty="0"/>
                        <a:t>Lower list price</a:t>
                      </a:r>
                    </a:p>
                  </a:txBody>
                  <a:tcPr/>
                </a:tc>
                <a:tc>
                  <a:txBody>
                    <a:bodyPr/>
                    <a:lstStyle/>
                    <a:p>
                      <a:pPr algn="ctr"/>
                      <a:r>
                        <a:rPr lang="en-US" sz="1350" dirty="0"/>
                        <a:t>Higher list price</a:t>
                      </a:r>
                    </a:p>
                  </a:txBody>
                  <a:tcPr/>
                </a:tc>
                <a:tc>
                  <a:txBody>
                    <a:bodyPr/>
                    <a:lstStyle/>
                    <a:p>
                      <a:pPr algn="ctr"/>
                      <a:r>
                        <a:rPr lang="en-US" sz="1350" dirty="0"/>
                        <a:t>Even Higher List Price</a:t>
                      </a:r>
                    </a:p>
                  </a:txBody>
                  <a:tcPr/>
                </a:tc>
                <a:extLst>
                  <a:ext uri="{0D108BD9-81ED-4DB2-BD59-A6C34878D82A}">
                    <a16:rowId xmlns:a16="http://schemas.microsoft.com/office/drawing/2014/main" val="3408166526"/>
                  </a:ext>
                </a:extLst>
              </a:tr>
              <a:tr h="370840">
                <a:tc>
                  <a:txBody>
                    <a:bodyPr/>
                    <a:lstStyle/>
                    <a:p>
                      <a:pPr algn="ctr"/>
                      <a:r>
                        <a:rPr lang="en-US" sz="1350" dirty="0"/>
                        <a:t>Size and weight</a:t>
                      </a:r>
                    </a:p>
                  </a:txBody>
                  <a:tcPr/>
                </a:tc>
                <a:tc>
                  <a:txBody>
                    <a:bodyPr/>
                    <a:lstStyle/>
                    <a:p>
                      <a:pPr algn="ctr"/>
                      <a:r>
                        <a:rPr lang="en-US" sz="1350" b="1" dirty="0"/>
                        <a:t>Smaller and lighter</a:t>
                      </a:r>
                    </a:p>
                  </a:txBody>
                  <a:tcPr/>
                </a:tc>
                <a:tc>
                  <a:txBody>
                    <a:bodyPr/>
                    <a:lstStyle/>
                    <a:p>
                      <a:pPr algn="ctr"/>
                      <a:r>
                        <a:rPr lang="en-US" sz="1350" dirty="0"/>
                        <a:t>Larger and heavier</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350" dirty="0"/>
                        <a:t>Larger and heavier</a:t>
                      </a:r>
                    </a:p>
                  </a:txBody>
                  <a:tcPr/>
                </a:tc>
                <a:extLst>
                  <a:ext uri="{0D108BD9-81ED-4DB2-BD59-A6C34878D82A}">
                    <a16:rowId xmlns:a16="http://schemas.microsoft.com/office/drawing/2014/main" val="1462499618"/>
                  </a:ext>
                </a:extLst>
              </a:tr>
              <a:tr h="370840">
                <a:tc>
                  <a:txBody>
                    <a:bodyPr/>
                    <a:lstStyle/>
                    <a:p>
                      <a:pPr algn="ctr"/>
                      <a:r>
                        <a:rPr lang="en-US" sz="1350" dirty="0"/>
                        <a:t>Replacement sensors</a:t>
                      </a:r>
                    </a:p>
                  </a:txBody>
                  <a:tcPr/>
                </a:tc>
                <a:tc>
                  <a:txBody>
                    <a:bodyPr/>
                    <a:lstStyle/>
                    <a:p>
                      <a:pPr algn="ctr"/>
                      <a:r>
                        <a:rPr lang="en-US" sz="1350" b="1" dirty="0"/>
                        <a:t>Less expensive</a:t>
                      </a:r>
                    </a:p>
                  </a:txBody>
                  <a:tcPr/>
                </a:tc>
                <a:tc>
                  <a:txBody>
                    <a:bodyPr/>
                    <a:lstStyle/>
                    <a:p>
                      <a:pPr algn="ctr"/>
                      <a:r>
                        <a:rPr lang="en-US" sz="1350" dirty="0"/>
                        <a:t>More Expensive</a:t>
                      </a:r>
                    </a:p>
                  </a:txBody>
                  <a:tcPr/>
                </a:tc>
                <a:tc>
                  <a:txBody>
                    <a:bodyPr/>
                    <a:lstStyle/>
                    <a:p>
                      <a:pPr algn="ctr"/>
                      <a:r>
                        <a:rPr lang="en-US" sz="1350" dirty="0"/>
                        <a:t>More Expensive</a:t>
                      </a:r>
                    </a:p>
                  </a:txBody>
                  <a:tcPr/>
                </a:tc>
                <a:extLst>
                  <a:ext uri="{0D108BD9-81ED-4DB2-BD59-A6C34878D82A}">
                    <a16:rowId xmlns:a16="http://schemas.microsoft.com/office/drawing/2014/main" val="2935991865"/>
                  </a:ext>
                </a:extLst>
              </a:tr>
              <a:tr h="370840">
                <a:tc>
                  <a:txBody>
                    <a:bodyPr/>
                    <a:lstStyle/>
                    <a:p>
                      <a:pPr algn="ctr"/>
                      <a:r>
                        <a:rPr lang="en-US" sz="1350" dirty="0"/>
                        <a:t>Alarm points</a:t>
                      </a:r>
                    </a:p>
                  </a:txBody>
                  <a:tcPr/>
                </a:tc>
                <a:tc>
                  <a:txBody>
                    <a:bodyPr/>
                    <a:lstStyle/>
                    <a:p>
                      <a:pPr algn="ctr"/>
                      <a:r>
                        <a:rPr lang="en-US" sz="1350" b="1" dirty="0"/>
                        <a:t>3 adjustable alarm points</a:t>
                      </a:r>
                    </a:p>
                  </a:txBody>
                  <a:tcPr/>
                </a:tc>
                <a:tc>
                  <a:txBody>
                    <a:bodyPr/>
                    <a:lstStyle/>
                    <a:p>
                      <a:pPr algn="ctr"/>
                      <a:r>
                        <a:rPr lang="en-US" sz="1350" dirty="0"/>
                        <a:t>2 alarm points</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350" dirty="0"/>
                        <a:t>2 alarm points</a:t>
                      </a:r>
                    </a:p>
                    <a:p>
                      <a:pPr algn="ctr"/>
                      <a:endParaRPr lang="en-US" sz="1350" dirty="0"/>
                    </a:p>
                  </a:txBody>
                  <a:tcPr/>
                </a:tc>
                <a:extLst>
                  <a:ext uri="{0D108BD9-81ED-4DB2-BD59-A6C34878D82A}">
                    <a16:rowId xmlns:a16="http://schemas.microsoft.com/office/drawing/2014/main" val="812608319"/>
                  </a:ext>
                </a:extLst>
              </a:tr>
              <a:tr h="370840">
                <a:tc>
                  <a:txBody>
                    <a:bodyPr/>
                    <a:lstStyle/>
                    <a:p>
                      <a:pPr algn="ctr"/>
                      <a:r>
                        <a:rPr lang="en-US" sz="1350" dirty="0"/>
                        <a:t>Durability</a:t>
                      </a:r>
                    </a:p>
                  </a:txBody>
                  <a:tcPr/>
                </a:tc>
                <a:tc>
                  <a:txBody>
                    <a:bodyPr/>
                    <a:lstStyle/>
                    <a:p>
                      <a:pPr algn="ctr"/>
                      <a:r>
                        <a:rPr lang="en-US" sz="1350" b="1" dirty="0"/>
                        <a:t>IP-66 AND IP-68 rating</a:t>
                      </a:r>
                    </a:p>
                  </a:txBody>
                  <a:tcPr/>
                </a:tc>
                <a:tc>
                  <a:txBody>
                    <a:bodyPr/>
                    <a:lstStyle/>
                    <a:p>
                      <a:pPr algn="ctr"/>
                      <a:r>
                        <a:rPr lang="en-US" sz="1350" dirty="0"/>
                        <a:t>Only IP-68</a:t>
                      </a:r>
                    </a:p>
                  </a:txBody>
                  <a:tcPr/>
                </a:tc>
                <a:tc>
                  <a:txBody>
                    <a:bodyPr/>
                    <a:lstStyle/>
                    <a:p>
                      <a:pPr algn="ctr"/>
                      <a:r>
                        <a:rPr lang="en-US" sz="1350" dirty="0"/>
                        <a:t>Only IP-68</a:t>
                      </a:r>
                    </a:p>
                  </a:txBody>
                  <a:tcPr/>
                </a:tc>
                <a:extLst>
                  <a:ext uri="{0D108BD9-81ED-4DB2-BD59-A6C34878D82A}">
                    <a16:rowId xmlns:a16="http://schemas.microsoft.com/office/drawing/2014/main" val="3621406332"/>
                  </a:ext>
                </a:extLst>
              </a:tr>
              <a:tr h="370840">
                <a:tc>
                  <a:txBody>
                    <a:bodyPr/>
                    <a:lstStyle/>
                    <a:p>
                      <a:pPr algn="ctr"/>
                      <a:r>
                        <a:rPr lang="en-US" sz="1350" dirty="0"/>
                        <a:t>Attachable sample draw</a:t>
                      </a:r>
                    </a:p>
                  </a:txBody>
                  <a:tcPr/>
                </a:tc>
                <a:tc>
                  <a:txBody>
                    <a:bodyPr/>
                    <a:lstStyle/>
                    <a:p>
                      <a:pPr algn="ctr"/>
                      <a:r>
                        <a:rPr lang="en-US" sz="1350" b="1" dirty="0"/>
                        <a:t>Available sample draw attachment</a:t>
                      </a:r>
                    </a:p>
                  </a:txBody>
                  <a:tcPr/>
                </a:tc>
                <a:tc>
                  <a:txBody>
                    <a:bodyPr/>
                    <a:lstStyle/>
                    <a:p>
                      <a:pPr algn="ctr"/>
                      <a:r>
                        <a:rPr lang="en-US" sz="1350" dirty="0"/>
                        <a:t>More expensive sample draw</a:t>
                      </a:r>
                    </a:p>
                  </a:txBody>
                  <a:tcPr/>
                </a:tc>
                <a:tc>
                  <a:txBody>
                    <a:bodyPr/>
                    <a:lstStyle/>
                    <a:p>
                      <a:pPr algn="ctr"/>
                      <a:r>
                        <a:rPr lang="en-US" sz="1350" dirty="0"/>
                        <a:t>More expensive sample draw</a:t>
                      </a:r>
                    </a:p>
                  </a:txBody>
                  <a:tcPr/>
                </a:tc>
                <a:extLst>
                  <a:ext uri="{0D108BD9-81ED-4DB2-BD59-A6C34878D82A}">
                    <a16:rowId xmlns:a16="http://schemas.microsoft.com/office/drawing/2014/main" val="1379049300"/>
                  </a:ext>
                </a:extLst>
              </a:tr>
              <a:tr h="370840">
                <a:tc>
                  <a:txBody>
                    <a:bodyPr/>
                    <a:lstStyle/>
                    <a:p>
                      <a:pPr algn="ctr"/>
                      <a:r>
                        <a:rPr lang="en-US" sz="1350" dirty="0"/>
                        <a:t>Cost of ownership</a:t>
                      </a:r>
                    </a:p>
                  </a:txBody>
                  <a:tcPr/>
                </a:tc>
                <a:tc>
                  <a:txBody>
                    <a:bodyPr/>
                    <a:lstStyle/>
                    <a:p>
                      <a:pPr algn="ctr"/>
                      <a:r>
                        <a:rPr lang="en-US" sz="1350" b="1" dirty="0"/>
                        <a:t>Lower cost of ownership</a:t>
                      </a:r>
                    </a:p>
                  </a:txBody>
                  <a:tcPr/>
                </a:tc>
                <a:tc>
                  <a:txBody>
                    <a:bodyPr/>
                    <a:lstStyle/>
                    <a:p>
                      <a:pPr algn="ctr"/>
                      <a:r>
                        <a:rPr lang="en-US" sz="1350" dirty="0"/>
                        <a:t>Higher cost of ownership</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350" dirty="0"/>
                        <a:t>Higher cost of ownership</a:t>
                      </a:r>
                    </a:p>
                  </a:txBody>
                  <a:tcPr/>
                </a:tc>
                <a:extLst>
                  <a:ext uri="{0D108BD9-81ED-4DB2-BD59-A6C34878D82A}">
                    <a16:rowId xmlns:a16="http://schemas.microsoft.com/office/drawing/2014/main" val="2423892925"/>
                  </a:ext>
                </a:extLst>
              </a:tr>
            </a:tbl>
          </a:graphicData>
        </a:graphic>
      </p:graphicFrame>
      <p:pic>
        <p:nvPicPr>
          <p:cNvPr id="11" name="Picture 10">
            <a:extLst>
              <a:ext uri="{FF2B5EF4-FFF2-40B4-BE49-F238E27FC236}">
                <a16:creationId xmlns:a16="http://schemas.microsoft.com/office/drawing/2014/main" id="{DE2DFB36-5082-0744-85AF-06D8E96222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06027" y="5864299"/>
            <a:ext cx="1074088" cy="1074088"/>
          </a:xfrm>
          <a:prstGeom prst="rect">
            <a:avLst/>
          </a:prstGeom>
        </p:spPr>
      </p:pic>
      <p:pic>
        <p:nvPicPr>
          <p:cNvPr id="10" name="Picture 9">
            <a:extLst>
              <a:ext uri="{FF2B5EF4-FFF2-40B4-BE49-F238E27FC236}">
                <a16:creationId xmlns:a16="http://schemas.microsoft.com/office/drawing/2014/main" id="{FFF4B48A-08B3-E14D-87D8-3610EE15FC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83959" y="1563106"/>
            <a:ext cx="874583" cy="1005771"/>
          </a:xfrm>
          <a:prstGeom prst="rect">
            <a:avLst/>
          </a:prstGeom>
        </p:spPr>
      </p:pic>
    </p:spTree>
    <p:extLst>
      <p:ext uri="{BB962C8B-B14F-4D97-AF65-F5344CB8AC3E}">
        <p14:creationId xmlns:p14="http://schemas.microsoft.com/office/powerpoint/2010/main" val="39435110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26572F9-D6FE-C34A-9AD4-883E58303A21}"/>
              </a:ext>
            </a:extLst>
          </p:cNvPr>
          <p:cNvGraphicFramePr>
            <a:graphicFrameLocks noGrp="1"/>
          </p:cNvGraphicFramePr>
          <p:nvPr>
            <p:ph idx="1"/>
            <p:extLst>
              <p:ext uri="{D42A27DB-BD31-4B8C-83A1-F6EECF244321}">
                <p14:modId xmlns:p14="http://schemas.microsoft.com/office/powerpoint/2010/main" val="300414394"/>
              </p:ext>
            </p:extLst>
          </p:nvPr>
        </p:nvGraphicFramePr>
        <p:xfrm>
          <a:off x="457200" y="2615184"/>
          <a:ext cx="8229600" cy="30988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4134632051"/>
                    </a:ext>
                  </a:extLst>
                </a:gridCol>
                <a:gridCol w="2743200">
                  <a:extLst>
                    <a:ext uri="{9D8B030D-6E8A-4147-A177-3AD203B41FA5}">
                      <a16:colId xmlns:a16="http://schemas.microsoft.com/office/drawing/2014/main" val="3816497044"/>
                    </a:ext>
                  </a:extLst>
                </a:gridCol>
                <a:gridCol w="2743200">
                  <a:extLst>
                    <a:ext uri="{9D8B030D-6E8A-4147-A177-3AD203B41FA5}">
                      <a16:colId xmlns:a16="http://schemas.microsoft.com/office/drawing/2014/main" val="3672818426"/>
                    </a:ext>
                  </a:extLst>
                </a:gridCol>
              </a:tblGrid>
              <a:tr h="370840">
                <a:tc>
                  <a:txBody>
                    <a:bodyPr/>
                    <a:lstStyle/>
                    <a:p>
                      <a:pPr algn="ctr"/>
                      <a:r>
                        <a:rPr lang="en-US" sz="1350" dirty="0"/>
                        <a:t>Feature</a:t>
                      </a:r>
                    </a:p>
                  </a:txBody>
                  <a:tcPr/>
                </a:tc>
                <a:tc>
                  <a:txBody>
                    <a:bodyPr/>
                    <a:lstStyle/>
                    <a:p>
                      <a:pPr algn="ctr"/>
                      <a:r>
                        <a:rPr lang="en-US" sz="1350" dirty="0"/>
                        <a:t>GX-3R Pro</a:t>
                      </a:r>
                    </a:p>
                  </a:txBody>
                  <a:tcPr/>
                </a:tc>
                <a:tc>
                  <a:txBody>
                    <a:bodyPr/>
                    <a:lstStyle/>
                    <a:p>
                      <a:pPr algn="ctr"/>
                      <a:r>
                        <a:rPr lang="en-US" sz="1350" dirty="0"/>
                        <a:t>BW Ultra (5-gas)</a:t>
                      </a:r>
                    </a:p>
                  </a:txBody>
                  <a:tcPr/>
                </a:tc>
                <a:extLst>
                  <a:ext uri="{0D108BD9-81ED-4DB2-BD59-A6C34878D82A}">
                    <a16:rowId xmlns:a16="http://schemas.microsoft.com/office/drawing/2014/main" val="4215143774"/>
                  </a:ext>
                </a:extLst>
              </a:tr>
              <a:tr h="370840">
                <a:tc>
                  <a:txBody>
                    <a:bodyPr/>
                    <a:lstStyle/>
                    <a:p>
                      <a:pPr algn="ctr"/>
                      <a:r>
                        <a:rPr lang="en-US" sz="1350" dirty="0"/>
                        <a:t>Price</a:t>
                      </a:r>
                    </a:p>
                  </a:txBody>
                  <a:tcPr/>
                </a:tc>
                <a:tc>
                  <a:txBody>
                    <a:bodyPr/>
                    <a:lstStyle/>
                    <a:p>
                      <a:pPr algn="ctr"/>
                      <a:r>
                        <a:rPr lang="en-US" sz="1350" b="1" dirty="0"/>
                        <a:t>Lower list price</a:t>
                      </a:r>
                    </a:p>
                  </a:txBody>
                  <a:tcPr/>
                </a:tc>
                <a:tc>
                  <a:txBody>
                    <a:bodyPr/>
                    <a:lstStyle/>
                    <a:p>
                      <a:pPr algn="ctr"/>
                      <a:r>
                        <a:rPr lang="en-US" sz="1350" dirty="0"/>
                        <a:t>Higher list price</a:t>
                      </a:r>
                    </a:p>
                  </a:txBody>
                  <a:tcPr/>
                </a:tc>
                <a:extLst>
                  <a:ext uri="{0D108BD9-81ED-4DB2-BD59-A6C34878D82A}">
                    <a16:rowId xmlns:a16="http://schemas.microsoft.com/office/drawing/2014/main" val="3565578514"/>
                  </a:ext>
                </a:extLst>
              </a:tr>
              <a:tr h="370840">
                <a:tc>
                  <a:txBody>
                    <a:bodyPr/>
                    <a:lstStyle/>
                    <a:p>
                      <a:pPr algn="ctr"/>
                      <a:r>
                        <a:rPr lang="en-US" sz="1350" dirty="0"/>
                        <a:t>Size and weight</a:t>
                      </a:r>
                    </a:p>
                  </a:txBody>
                  <a:tcPr/>
                </a:tc>
                <a:tc>
                  <a:txBody>
                    <a:bodyPr/>
                    <a:lstStyle/>
                    <a:p>
                      <a:pPr algn="ctr"/>
                      <a:r>
                        <a:rPr lang="en-US" sz="1350" b="1" dirty="0"/>
                        <a:t>Smaller and lighter</a:t>
                      </a:r>
                    </a:p>
                  </a:txBody>
                  <a:tcPr/>
                </a:tc>
                <a:tc>
                  <a:txBody>
                    <a:bodyPr/>
                    <a:lstStyle/>
                    <a:p>
                      <a:pPr algn="ctr"/>
                      <a:r>
                        <a:rPr lang="en-US" sz="1350" dirty="0"/>
                        <a:t>Larger and Heavier</a:t>
                      </a:r>
                    </a:p>
                  </a:txBody>
                  <a:tcPr/>
                </a:tc>
                <a:extLst>
                  <a:ext uri="{0D108BD9-81ED-4DB2-BD59-A6C34878D82A}">
                    <a16:rowId xmlns:a16="http://schemas.microsoft.com/office/drawing/2014/main" val="3885419192"/>
                  </a:ext>
                </a:extLst>
              </a:tr>
              <a:tr h="370840">
                <a:tc>
                  <a:txBody>
                    <a:bodyPr/>
                    <a:lstStyle/>
                    <a:p>
                      <a:pPr algn="ctr"/>
                      <a:r>
                        <a:rPr lang="en-US" sz="1350" dirty="0"/>
                        <a:t>Sensor ranges</a:t>
                      </a:r>
                    </a:p>
                  </a:txBody>
                  <a:tcPr/>
                </a:tc>
                <a:tc>
                  <a:txBody>
                    <a:bodyPr/>
                    <a:lstStyle/>
                    <a:p>
                      <a:pPr algn="ctr"/>
                      <a:r>
                        <a:rPr lang="en-US" sz="1350" b="1" dirty="0"/>
                        <a:t>Better sensor ranges</a:t>
                      </a:r>
                    </a:p>
                  </a:txBody>
                  <a:tcPr/>
                </a:tc>
                <a:tc>
                  <a:txBody>
                    <a:bodyPr/>
                    <a:lstStyle/>
                    <a:p>
                      <a:pPr algn="ctr"/>
                      <a:r>
                        <a:rPr lang="en-US" sz="1350" dirty="0"/>
                        <a:t>Narrower sensor ranges</a:t>
                      </a:r>
                    </a:p>
                  </a:txBody>
                  <a:tcPr/>
                </a:tc>
                <a:extLst>
                  <a:ext uri="{0D108BD9-81ED-4DB2-BD59-A6C34878D82A}">
                    <a16:rowId xmlns:a16="http://schemas.microsoft.com/office/drawing/2014/main" val="1107652538"/>
                  </a:ext>
                </a:extLst>
              </a:tr>
              <a:tr h="370840">
                <a:tc>
                  <a:txBody>
                    <a:bodyPr/>
                    <a:lstStyle/>
                    <a:p>
                      <a:pPr algn="ctr"/>
                      <a:r>
                        <a:rPr lang="en-US" sz="1350" dirty="0"/>
                        <a:t>Sensor costs</a:t>
                      </a:r>
                    </a:p>
                  </a:txBody>
                  <a:tcPr/>
                </a:tc>
                <a:tc>
                  <a:txBody>
                    <a:bodyPr/>
                    <a:lstStyle/>
                    <a:p>
                      <a:pPr algn="ctr"/>
                      <a:r>
                        <a:rPr lang="en-US" sz="1350" b="1" dirty="0"/>
                        <a:t>Lower sensor costs</a:t>
                      </a:r>
                    </a:p>
                  </a:txBody>
                  <a:tcPr/>
                </a:tc>
                <a:tc>
                  <a:txBody>
                    <a:bodyPr/>
                    <a:lstStyle/>
                    <a:p>
                      <a:pPr algn="ctr"/>
                      <a:r>
                        <a:rPr lang="en-US" sz="1350" dirty="0"/>
                        <a:t>Higher sensors costs</a:t>
                      </a:r>
                    </a:p>
                  </a:txBody>
                  <a:tcPr/>
                </a:tc>
                <a:extLst>
                  <a:ext uri="{0D108BD9-81ED-4DB2-BD59-A6C34878D82A}">
                    <a16:rowId xmlns:a16="http://schemas.microsoft.com/office/drawing/2014/main" val="2577124710"/>
                  </a:ext>
                </a:extLst>
              </a:tr>
              <a:tr h="370840">
                <a:tc>
                  <a:txBody>
                    <a:bodyPr/>
                    <a:lstStyle/>
                    <a:p>
                      <a:pPr algn="ctr"/>
                      <a:r>
                        <a:rPr lang="en-US" sz="1350" dirty="0"/>
                        <a:t>Battery life</a:t>
                      </a:r>
                    </a:p>
                  </a:txBody>
                  <a:tcPr/>
                </a:tc>
                <a:tc>
                  <a:txBody>
                    <a:bodyPr/>
                    <a:lstStyle/>
                    <a:p>
                      <a:pPr algn="ctr"/>
                      <a:r>
                        <a:rPr lang="en-US" sz="1350" b="1" dirty="0"/>
                        <a:t>Longer battery life</a:t>
                      </a:r>
                    </a:p>
                  </a:txBody>
                  <a:tcPr/>
                </a:tc>
                <a:tc>
                  <a:txBody>
                    <a:bodyPr/>
                    <a:lstStyle/>
                    <a:p>
                      <a:pPr algn="ctr"/>
                      <a:r>
                        <a:rPr lang="en-US" sz="1350" dirty="0"/>
                        <a:t>Shorter Battery Life</a:t>
                      </a:r>
                    </a:p>
                  </a:txBody>
                  <a:tcPr/>
                </a:tc>
                <a:extLst>
                  <a:ext uri="{0D108BD9-81ED-4DB2-BD59-A6C34878D82A}">
                    <a16:rowId xmlns:a16="http://schemas.microsoft.com/office/drawing/2014/main" val="2272342221"/>
                  </a:ext>
                </a:extLst>
              </a:tr>
              <a:tr h="370840">
                <a:tc>
                  <a:txBody>
                    <a:bodyPr/>
                    <a:lstStyle/>
                    <a:p>
                      <a:pPr algn="ctr"/>
                      <a:r>
                        <a:rPr lang="en-US" sz="1350" dirty="0"/>
                        <a:t>Alarm points</a:t>
                      </a:r>
                    </a:p>
                  </a:txBody>
                  <a:tcPr/>
                </a:tc>
                <a:tc>
                  <a:txBody>
                    <a:bodyPr/>
                    <a:lstStyle/>
                    <a:p>
                      <a:pPr algn="ctr"/>
                      <a:r>
                        <a:rPr lang="en-US" sz="1350" b="1" dirty="0"/>
                        <a:t>3 alarm points</a:t>
                      </a:r>
                    </a:p>
                  </a:txBody>
                  <a:tcPr/>
                </a:tc>
                <a:tc>
                  <a:txBody>
                    <a:bodyPr/>
                    <a:lstStyle/>
                    <a:p>
                      <a:pPr algn="ctr"/>
                      <a:r>
                        <a:rPr lang="en-US" sz="1350" dirty="0"/>
                        <a:t>2 alarm points</a:t>
                      </a:r>
                    </a:p>
                  </a:txBody>
                  <a:tcPr/>
                </a:tc>
                <a:extLst>
                  <a:ext uri="{0D108BD9-81ED-4DB2-BD59-A6C34878D82A}">
                    <a16:rowId xmlns:a16="http://schemas.microsoft.com/office/drawing/2014/main" val="1124882634"/>
                  </a:ext>
                </a:extLst>
              </a:tr>
              <a:tr h="370840">
                <a:tc>
                  <a:txBody>
                    <a:bodyPr/>
                    <a:lstStyle/>
                    <a:p>
                      <a:pPr algn="ctr"/>
                      <a:r>
                        <a:rPr lang="en-US" sz="1350" dirty="0"/>
                        <a:t>Warranty</a:t>
                      </a:r>
                    </a:p>
                  </a:txBody>
                  <a:tcPr/>
                </a:tc>
                <a:tc>
                  <a:txBody>
                    <a:bodyPr/>
                    <a:lstStyle/>
                    <a:p>
                      <a:pPr algn="ctr"/>
                      <a:r>
                        <a:rPr lang="en-US" sz="1350" b="1" dirty="0"/>
                        <a:t>3 Years – Instrument and Sensors</a:t>
                      </a:r>
                    </a:p>
                  </a:txBody>
                  <a:tcPr/>
                </a:tc>
                <a:tc>
                  <a:txBody>
                    <a:bodyPr/>
                    <a:lstStyle/>
                    <a:p>
                      <a:pPr algn="ctr"/>
                      <a:r>
                        <a:rPr lang="en-US" sz="1350" dirty="0"/>
                        <a:t>Instrument – 3 years, Sensors – 2 or 3 years, Battery – 2 years</a:t>
                      </a:r>
                    </a:p>
                  </a:txBody>
                  <a:tcPr/>
                </a:tc>
                <a:extLst>
                  <a:ext uri="{0D108BD9-81ED-4DB2-BD59-A6C34878D82A}">
                    <a16:rowId xmlns:a16="http://schemas.microsoft.com/office/drawing/2014/main" val="2638589166"/>
                  </a:ext>
                </a:extLst>
              </a:tr>
            </a:tbl>
          </a:graphicData>
        </a:graphic>
      </p:graphicFrame>
      <p:pic>
        <p:nvPicPr>
          <p:cNvPr id="5" name="Picture 4">
            <a:extLst>
              <a:ext uri="{FF2B5EF4-FFF2-40B4-BE49-F238E27FC236}">
                <a16:creationId xmlns:a16="http://schemas.microsoft.com/office/drawing/2014/main" id="{57F2ECB1-1876-C24D-8E7D-B526F514C0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38320" y="5614092"/>
            <a:ext cx="1243908" cy="1243908"/>
          </a:xfrm>
          <a:prstGeom prst="rect">
            <a:avLst/>
          </a:prstGeom>
        </p:spPr>
      </p:pic>
      <p:pic>
        <p:nvPicPr>
          <p:cNvPr id="10" name="Picture 9">
            <a:extLst>
              <a:ext uri="{FF2B5EF4-FFF2-40B4-BE49-F238E27FC236}">
                <a16:creationId xmlns:a16="http://schemas.microsoft.com/office/drawing/2014/main" id="{79890583-935A-C441-A5E2-16263D6756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49216" y="1565116"/>
            <a:ext cx="1045567" cy="998516"/>
          </a:xfrm>
          <a:prstGeom prst="rect">
            <a:avLst/>
          </a:prstGeom>
        </p:spPr>
      </p:pic>
      <p:sp>
        <p:nvSpPr>
          <p:cNvPr id="11" name="Title 1">
            <a:extLst>
              <a:ext uri="{FF2B5EF4-FFF2-40B4-BE49-F238E27FC236}">
                <a16:creationId xmlns:a16="http://schemas.microsoft.com/office/drawing/2014/main" id="{8A9643AE-175F-1945-BA4A-C65AA73C4C29}"/>
              </a:ext>
            </a:extLst>
          </p:cNvPr>
          <p:cNvSpPr>
            <a:spLocks noGrp="1"/>
          </p:cNvSpPr>
          <p:nvPr>
            <p:ph type="title"/>
          </p:nvPr>
        </p:nvSpPr>
        <p:spPr>
          <a:xfrm>
            <a:off x="914400" y="330803"/>
            <a:ext cx="7772400" cy="676275"/>
          </a:xfrm>
        </p:spPr>
        <p:txBody>
          <a:bodyPr/>
          <a:lstStyle/>
          <a:p>
            <a:r>
              <a:rPr lang="en-US" b="1" dirty="0"/>
              <a:t>Stacking Up to the Competition</a:t>
            </a:r>
          </a:p>
        </p:txBody>
      </p:sp>
      <p:pic>
        <p:nvPicPr>
          <p:cNvPr id="3" name="Picture 2">
            <a:extLst>
              <a:ext uri="{FF2B5EF4-FFF2-40B4-BE49-F238E27FC236}">
                <a16:creationId xmlns:a16="http://schemas.microsoft.com/office/drawing/2014/main" id="{A014CA80-8B64-AB47-8172-BE9AA92A42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33527" y="822519"/>
            <a:ext cx="1095166" cy="1760378"/>
          </a:xfrm>
          <a:prstGeom prst="rect">
            <a:avLst/>
          </a:prstGeom>
        </p:spPr>
      </p:pic>
    </p:spTree>
    <p:extLst>
      <p:ext uri="{BB962C8B-B14F-4D97-AF65-F5344CB8AC3E}">
        <p14:creationId xmlns:p14="http://schemas.microsoft.com/office/powerpoint/2010/main" val="11036882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CD9DB-5E8C-EA4B-962B-93E1B2E8AFD5}"/>
              </a:ext>
            </a:extLst>
          </p:cNvPr>
          <p:cNvSpPr>
            <a:spLocks noGrp="1"/>
          </p:cNvSpPr>
          <p:nvPr>
            <p:ph type="title"/>
          </p:nvPr>
        </p:nvSpPr>
        <p:spPr/>
        <p:txBody>
          <a:bodyPr/>
          <a:lstStyle/>
          <a:p>
            <a:r>
              <a:rPr lang="en-US" b="1" dirty="0"/>
              <a:t>Single Gas Monitors</a:t>
            </a:r>
          </a:p>
        </p:txBody>
      </p:sp>
      <p:pic>
        <p:nvPicPr>
          <p:cNvPr id="5" name="Content Placeholder 4" descr="O3-Series-group.jpg">
            <a:extLst>
              <a:ext uri="{FF2B5EF4-FFF2-40B4-BE49-F238E27FC236}">
                <a16:creationId xmlns:a16="http://schemas.microsoft.com/office/drawing/2014/main" id="{4CCAC209-F5F1-3A47-A518-AB1394DF1A04}"/>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5987332" y="1422583"/>
            <a:ext cx="2417721" cy="1722626"/>
          </a:xfrm>
          <a:prstGeom prst="rect">
            <a:avLst/>
          </a:prstGeom>
        </p:spPr>
      </p:pic>
      <p:sp>
        <p:nvSpPr>
          <p:cNvPr id="6" name="TextBox 5">
            <a:extLst>
              <a:ext uri="{FF2B5EF4-FFF2-40B4-BE49-F238E27FC236}">
                <a16:creationId xmlns:a16="http://schemas.microsoft.com/office/drawing/2014/main" id="{0023F5C2-32C7-8C42-BA45-BC13CDFA7DA2}"/>
              </a:ext>
            </a:extLst>
          </p:cNvPr>
          <p:cNvSpPr txBox="1"/>
          <p:nvPr/>
        </p:nvSpPr>
        <p:spPr>
          <a:xfrm>
            <a:off x="1229064" y="1762281"/>
            <a:ext cx="4758268" cy="1938992"/>
          </a:xfrm>
          <a:prstGeom prst="rect">
            <a:avLst/>
          </a:prstGeom>
          <a:noFill/>
        </p:spPr>
        <p:txBody>
          <a:bodyPr wrap="square" rtlCol="0">
            <a:spAutoFit/>
          </a:bodyPr>
          <a:lstStyle/>
          <a:p>
            <a:pPr marL="342900" indent="-342900">
              <a:buFont typeface="Courier New" panose="02070309020205020404" pitchFamily="49" charset="0"/>
              <a:buChar char="o"/>
            </a:pPr>
            <a:r>
              <a:rPr lang="en-US" sz="2000" dirty="0"/>
              <a:t>Hands-free gas monitoring</a:t>
            </a:r>
          </a:p>
          <a:p>
            <a:pPr marL="342900" indent="-342900">
              <a:buFont typeface="Courier New" panose="02070309020205020404" pitchFamily="49" charset="0"/>
              <a:buChar char="o"/>
            </a:pPr>
            <a:r>
              <a:rPr lang="en-US" sz="2000" dirty="0"/>
              <a:t>4 gases to choose from</a:t>
            </a:r>
          </a:p>
          <a:p>
            <a:pPr marL="342900" indent="-342900">
              <a:buFont typeface="Courier New" panose="02070309020205020404" pitchFamily="49" charset="0"/>
              <a:buChar char="o"/>
            </a:pPr>
            <a:r>
              <a:rPr lang="en-US" sz="2000" dirty="0"/>
              <a:t>2,000-3,000 battery life</a:t>
            </a:r>
          </a:p>
          <a:p>
            <a:pPr marL="342900" indent="-342900">
              <a:buFont typeface="Courier New" panose="02070309020205020404" pitchFamily="49" charset="0"/>
              <a:buChar char="o"/>
            </a:pPr>
            <a:r>
              <a:rPr lang="en-US" sz="2000" dirty="0"/>
              <a:t>Small, lightweight and durable</a:t>
            </a:r>
          </a:p>
          <a:p>
            <a:pPr marL="342900" indent="-342900">
              <a:buFont typeface="Courier New" panose="02070309020205020404" pitchFamily="49" charset="0"/>
              <a:buChar char="o"/>
            </a:pPr>
            <a:r>
              <a:rPr lang="en-US" sz="2000" dirty="0"/>
              <a:t>Datalogging</a:t>
            </a:r>
          </a:p>
          <a:p>
            <a:pPr marL="342900" indent="-342900">
              <a:buFont typeface="Courier New" panose="02070309020205020404" pitchFamily="49" charset="0"/>
              <a:buChar char="o"/>
            </a:pPr>
            <a:r>
              <a:rPr lang="en-US" sz="2000" dirty="0"/>
              <a:t>Overall warranty rate &lt;5%</a:t>
            </a:r>
          </a:p>
        </p:txBody>
      </p:sp>
      <p:sp>
        <p:nvSpPr>
          <p:cNvPr id="7" name="TextBox 6">
            <a:extLst>
              <a:ext uri="{FF2B5EF4-FFF2-40B4-BE49-F238E27FC236}">
                <a16:creationId xmlns:a16="http://schemas.microsoft.com/office/drawing/2014/main" id="{892A8567-B04D-8643-B411-3218FF829298}"/>
              </a:ext>
            </a:extLst>
          </p:cNvPr>
          <p:cNvSpPr txBox="1"/>
          <p:nvPr/>
        </p:nvSpPr>
        <p:spPr>
          <a:xfrm>
            <a:off x="762441" y="4224042"/>
            <a:ext cx="1856087" cy="523220"/>
          </a:xfrm>
          <a:prstGeom prst="rect">
            <a:avLst/>
          </a:prstGeom>
          <a:noFill/>
        </p:spPr>
        <p:txBody>
          <a:bodyPr wrap="square" rtlCol="0">
            <a:spAutoFit/>
          </a:bodyPr>
          <a:lstStyle/>
          <a:p>
            <a:r>
              <a:rPr lang="en-US" sz="2800" b="1" dirty="0"/>
              <a:t>04 Series</a:t>
            </a:r>
            <a:endParaRPr lang="en-US" sz="2000" i="1" dirty="0"/>
          </a:p>
        </p:txBody>
      </p:sp>
      <p:sp>
        <p:nvSpPr>
          <p:cNvPr id="3" name="TextBox 2">
            <a:extLst>
              <a:ext uri="{FF2B5EF4-FFF2-40B4-BE49-F238E27FC236}">
                <a16:creationId xmlns:a16="http://schemas.microsoft.com/office/drawing/2014/main" id="{522E6203-9576-9743-81A8-5464E6BC0138}"/>
              </a:ext>
            </a:extLst>
          </p:cNvPr>
          <p:cNvSpPr txBox="1"/>
          <p:nvPr/>
        </p:nvSpPr>
        <p:spPr>
          <a:xfrm>
            <a:off x="1229064" y="1239061"/>
            <a:ext cx="2169042" cy="523220"/>
          </a:xfrm>
          <a:prstGeom prst="rect">
            <a:avLst/>
          </a:prstGeom>
          <a:noFill/>
        </p:spPr>
        <p:txBody>
          <a:bodyPr wrap="square" rtlCol="0">
            <a:spAutoFit/>
          </a:bodyPr>
          <a:lstStyle/>
          <a:p>
            <a:r>
              <a:rPr lang="en-US" sz="2800" b="1" dirty="0"/>
              <a:t>03 Series</a:t>
            </a:r>
            <a:endParaRPr lang="en-US" b="1" dirty="0"/>
          </a:p>
        </p:txBody>
      </p:sp>
      <p:pic>
        <p:nvPicPr>
          <p:cNvPr id="8" name="Picture 7">
            <a:extLst>
              <a:ext uri="{FF2B5EF4-FFF2-40B4-BE49-F238E27FC236}">
                <a16:creationId xmlns:a16="http://schemas.microsoft.com/office/drawing/2014/main" id="{5B98E089-D9D8-A14F-96C9-257E2BA514B8}"/>
              </a:ext>
            </a:extLst>
          </p:cNvPr>
          <p:cNvPicPr>
            <a:picLocks noChangeAspect="1"/>
          </p:cNvPicPr>
          <p:nvPr/>
        </p:nvPicPr>
        <p:blipFill>
          <a:blip r:embed="rId3"/>
          <a:stretch>
            <a:fillRect/>
          </a:stretch>
        </p:blipFill>
        <p:spPr>
          <a:xfrm>
            <a:off x="5842547" y="4353619"/>
            <a:ext cx="3301453" cy="2504381"/>
          </a:xfrm>
          <a:prstGeom prst="rect">
            <a:avLst/>
          </a:prstGeom>
        </p:spPr>
      </p:pic>
      <p:sp>
        <p:nvSpPr>
          <p:cNvPr id="9" name="TextBox 8">
            <a:extLst>
              <a:ext uri="{FF2B5EF4-FFF2-40B4-BE49-F238E27FC236}">
                <a16:creationId xmlns:a16="http://schemas.microsoft.com/office/drawing/2014/main" id="{0C13C7B6-2B4F-6C4D-9750-8298480EC133}"/>
              </a:ext>
            </a:extLst>
          </p:cNvPr>
          <p:cNvSpPr txBox="1"/>
          <p:nvPr/>
        </p:nvSpPr>
        <p:spPr>
          <a:xfrm>
            <a:off x="818099" y="4747262"/>
            <a:ext cx="5278889" cy="1631216"/>
          </a:xfrm>
          <a:prstGeom prst="rect">
            <a:avLst/>
          </a:prstGeom>
          <a:noFill/>
        </p:spPr>
        <p:txBody>
          <a:bodyPr wrap="square" rtlCol="0">
            <a:spAutoFit/>
          </a:bodyPr>
          <a:lstStyle/>
          <a:p>
            <a:pPr marL="342900" indent="-342900">
              <a:buFont typeface="Courier New" panose="02070309020205020404" pitchFamily="49" charset="0"/>
              <a:buChar char="o"/>
            </a:pPr>
            <a:r>
              <a:rPr lang="en-US" sz="2000" dirty="0"/>
              <a:t>Hands-free toxic gas monitoring</a:t>
            </a:r>
          </a:p>
          <a:p>
            <a:pPr marL="800100" lvl="1" indent="-342900">
              <a:buFont typeface="Arial" panose="020B0604020202020204" pitchFamily="34" charset="0"/>
              <a:buChar char="•"/>
            </a:pPr>
            <a:r>
              <a:rPr lang="en-US" sz="2000" dirty="0"/>
              <a:t>HCN, NO2, PH3, SO2, CO (-H2)</a:t>
            </a:r>
          </a:p>
          <a:p>
            <a:pPr marL="342900" indent="-342900">
              <a:buFont typeface="Courier New" panose="02070309020205020404" pitchFamily="49" charset="0"/>
              <a:buChar char="o"/>
            </a:pPr>
            <a:r>
              <a:rPr lang="en-US" sz="2000" dirty="0"/>
              <a:t>O2 / CO combo available</a:t>
            </a:r>
          </a:p>
          <a:p>
            <a:pPr marL="342900" indent="-342900">
              <a:buFont typeface="Courier New" panose="02070309020205020404" pitchFamily="49" charset="0"/>
              <a:buChar char="o"/>
            </a:pPr>
            <a:r>
              <a:rPr lang="en-US" sz="2000" dirty="0"/>
              <a:t>3,000 battery life</a:t>
            </a:r>
          </a:p>
          <a:p>
            <a:pPr marL="342900" indent="-342900">
              <a:buFont typeface="Courier New" panose="02070309020205020404" pitchFamily="49" charset="0"/>
              <a:buChar char="o"/>
            </a:pPr>
            <a:r>
              <a:rPr lang="en-US" sz="2000" dirty="0"/>
              <a:t>Small, lightweight and durable</a:t>
            </a:r>
          </a:p>
        </p:txBody>
      </p:sp>
    </p:spTree>
    <p:extLst>
      <p:ext uri="{BB962C8B-B14F-4D97-AF65-F5344CB8AC3E}">
        <p14:creationId xmlns:p14="http://schemas.microsoft.com/office/powerpoint/2010/main" val="19155337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7DC9ECB-41E1-3246-8E0C-A566F679BE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721" y="1685207"/>
            <a:ext cx="2459016" cy="1725502"/>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709E0F7B-558D-8C42-9A40-A98AA84698D0}"/>
              </a:ext>
            </a:extLst>
          </p:cNvPr>
          <p:cNvSpPr>
            <a:spLocks noGrp="1"/>
          </p:cNvSpPr>
          <p:nvPr>
            <p:ph type="title"/>
          </p:nvPr>
        </p:nvSpPr>
        <p:spPr>
          <a:xfrm>
            <a:off x="813098" y="203793"/>
            <a:ext cx="7772400" cy="676275"/>
          </a:xfrm>
        </p:spPr>
        <p:txBody>
          <a:bodyPr>
            <a:normAutofit fontScale="90000"/>
          </a:bodyPr>
          <a:lstStyle/>
          <a:p>
            <a:r>
              <a:rPr lang="en-US" b="1" dirty="0"/>
              <a:t>GX-2012</a:t>
            </a:r>
            <a:br>
              <a:rPr lang="en-US" b="1" dirty="0"/>
            </a:br>
            <a:r>
              <a:rPr lang="en-US" sz="2400" b="1" dirty="0"/>
              <a:t>One Monitor – Four Functions</a:t>
            </a:r>
          </a:p>
        </p:txBody>
      </p:sp>
      <p:sp>
        <p:nvSpPr>
          <p:cNvPr id="3" name="Content Placeholder 2">
            <a:extLst>
              <a:ext uri="{FF2B5EF4-FFF2-40B4-BE49-F238E27FC236}">
                <a16:creationId xmlns:a16="http://schemas.microsoft.com/office/drawing/2014/main" id="{37C13A35-59AF-154B-8BD4-3C21550A9B4E}"/>
              </a:ext>
            </a:extLst>
          </p:cNvPr>
          <p:cNvSpPr>
            <a:spLocks noGrp="1"/>
          </p:cNvSpPr>
          <p:nvPr>
            <p:ph idx="1"/>
          </p:nvPr>
        </p:nvSpPr>
        <p:spPr>
          <a:xfrm>
            <a:off x="90071" y="1363496"/>
            <a:ext cx="3280315" cy="400110"/>
          </a:xfrm>
        </p:spPr>
        <p:txBody>
          <a:bodyPr/>
          <a:lstStyle/>
          <a:p>
            <a:pPr marL="0" indent="0">
              <a:buNone/>
            </a:pPr>
            <a:r>
              <a:rPr lang="en-US" sz="1800" dirty="0"/>
              <a:t>Confined Space Monitoring</a:t>
            </a:r>
          </a:p>
        </p:txBody>
      </p:sp>
      <p:sp>
        <p:nvSpPr>
          <p:cNvPr id="4" name="TextBox 3">
            <a:extLst>
              <a:ext uri="{FF2B5EF4-FFF2-40B4-BE49-F238E27FC236}">
                <a16:creationId xmlns:a16="http://schemas.microsoft.com/office/drawing/2014/main" id="{2302DE17-682B-5948-B3F6-0DF5DB9D2293}"/>
              </a:ext>
            </a:extLst>
          </p:cNvPr>
          <p:cNvSpPr txBox="1"/>
          <p:nvPr/>
        </p:nvSpPr>
        <p:spPr>
          <a:xfrm>
            <a:off x="1931302" y="4907100"/>
            <a:ext cx="4483730" cy="1754326"/>
          </a:xfrm>
          <a:prstGeom prst="rect">
            <a:avLst/>
          </a:prstGeom>
          <a:noFill/>
        </p:spPr>
        <p:txBody>
          <a:bodyPr wrap="square" rtlCol="0">
            <a:spAutoFit/>
          </a:bodyPr>
          <a:lstStyle/>
          <a:p>
            <a:pPr marL="285750" indent="-285750" algn="r">
              <a:buFont typeface="Arial" panose="020B0604020202020204" pitchFamily="34" charset="0"/>
              <a:buChar char="•"/>
            </a:pPr>
            <a:r>
              <a:rPr lang="en-US" altLang="en-US" dirty="0">
                <a:ea typeface="ＭＳ Ｐゴシック" panose="020B0600070205080204" pitchFamily="34" charset="-128"/>
              </a:rPr>
              <a:t>Monitor LEL, O2, CO, H2S</a:t>
            </a:r>
          </a:p>
          <a:p>
            <a:pPr marL="285750" indent="-285750" algn="r">
              <a:buFont typeface="Arial" panose="020B0604020202020204" pitchFamily="34" charset="0"/>
              <a:buChar char="•"/>
            </a:pPr>
            <a:r>
              <a:rPr lang="en-US" altLang="en-US" dirty="0">
                <a:ea typeface="ＭＳ Ｐゴシック" panose="020B0600070205080204" pitchFamily="34" charset="-128"/>
              </a:rPr>
              <a:t>Detects down to 100 ppm CH4</a:t>
            </a:r>
          </a:p>
          <a:p>
            <a:pPr marL="285750" indent="-285750" algn="r">
              <a:buFont typeface="Arial" panose="020B0604020202020204" pitchFamily="34" charset="0"/>
              <a:buChar char="•"/>
            </a:pPr>
            <a:r>
              <a:rPr lang="en-US" altLang="en-US" dirty="0">
                <a:ea typeface="ＭＳ Ｐゴシック" panose="020B0600070205080204" pitchFamily="34" charset="-128"/>
              </a:rPr>
              <a:t>0-100% vol methane range</a:t>
            </a:r>
          </a:p>
          <a:p>
            <a:pPr marL="285750" indent="-285750" algn="r">
              <a:buFont typeface="Arial" panose="020B0604020202020204" pitchFamily="34" charset="0"/>
              <a:buChar char="•"/>
            </a:pPr>
            <a:r>
              <a:rPr lang="en-US" altLang="en-US" dirty="0">
                <a:ea typeface="ＭＳ Ｐゴシック" panose="020B0600070205080204" pitchFamily="34" charset="-128"/>
              </a:rPr>
              <a:t>Internal sample pump </a:t>
            </a:r>
            <a:br>
              <a:rPr lang="en-US" altLang="en-US" dirty="0">
                <a:ea typeface="ＭＳ Ｐゴシック" panose="020B0600070205080204" pitchFamily="34" charset="-128"/>
              </a:rPr>
            </a:br>
            <a:r>
              <a:rPr lang="en-US" altLang="en-US" dirty="0">
                <a:ea typeface="ＭＳ Ｐゴシック" panose="020B0600070205080204" pitchFamily="34" charset="-128"/>
              </a:rPr>
              <a:t>pulls samples up to 50’</a:t>
            </a:r>
          </a:p>
          <a:p>
            <a:pPr marL="285750" indent="-285750" algn="r">
              <a:buFont typeface="Arial" panose="020B0604020202020204" pitchFamily="34" charset="0"/>
              <a:buChar char="•"/>
            </a:pPr>
            <a:r>
              <a:rPr lang="en-US" altLang="en-US" dirty="0">
                <a:ea typeface="ＭＳ Ｐゴシック" panose="020B0600070205080204" pitchFamily="34" charset="-128"/>
              </a:rPr>
              <a:t>Auto-ranging (from %LEL to %. vol)</a:t>
            </a:r>
          </a:p>
        </p:txBody>
      </p:sp>
      <p:pic>
        <p:nvPicPr>
          <p:cNvPr id="5" name="Picture 4" descr="gx2012-glove.png">
            <a:extLst>
              <a:ext uri="{FF2B5EF4-FFF2-40B4-BE49-F238E27FC236}">
                <a16:creationId xmlns:a16="http://schemas.microsoft.com/office/drawing/2014/main" id="{4AE37C2E-2160-3F40-9F1A-0F913B18D91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3968730"/>
            <a:ext cx="1984651" cy="289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1C796237-7C49-594B-9B52-CE4644C2493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7059629" y="4049094"/>
            <a:ext cx="1524000" cy="2140150"/>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0F6740C5-B5DF-2A42-938D-1470C050D2FF}"/>
              </a:ext>
            </a:extLst>
          </p:cNvPr>
          <p:cNvSpPr txBox="1"/>
          <p:nvPr/>
        </p:nvSpPr>
        <p:spPr>
          <a:xfrm>
            <a:off x="6603186" y="3659644"/>
            <a:ext cx="2436886" cy="400110"/>
          </a:xfrm>
          <a:prstGeom prst="rect">
            <a:avLst/>
          </a:prstGeom>
          <a:noFill/>
        </p:spPr>
        <p:txBody>
          <a:bodyPr wrap="none" rtlCol="0">
            <a:spAutoFit/>
          </a:bodyPr>
          <a:lstStyle/>
          <a:p>
            <a:r>
              <a:rPr lang="en-US" sz="2000" dirty="0"/>
              <a:t>Bar Hole Sampling</a:t>
            </a:r>
          </a:p>
        </p:txBody>
      </p:sp>
      <p:pic>
        <p:nvPicPr>
          <p:cNvPr id="11" name="Picture 10" descr="Plumage">
            <a:extLst>
              <a:ext uri="{FF2B5EF4-FFF2-40B4-BE49-F238E27FC236}">
                <a16:creationId xmlns:a16="http://schemas.microsoft.com/office/drawing/2014/main" id="{C5F87D89-81EE-FE4E-94A8-7407869C8B83}"/>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437131" y="2486051"/>
            <a:ext cx="1984651" cy="19846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BDF89C08-DD55-D342-9202-1BDBD875C979}"/>
              </a:ext>
            </a:extLst>
          </p:cNvPr>
          <p:cNvSpPr txBox="1"/>
          <p:nvPr/>
        </p:nvSpPr>
        <p:spPr>
          <a:xfrm>
            <a:off x="3286206" y="2106037"/>
            <a:ext cx="2459016" cy="400110"/>
          </a:xfrm>
          <a:prstGeom prst="rect">
            <a:avLst/>
          </a:prstGeom>
          <a:noFill/>
        </p:spPr>
        <p:txBody>
          <a:bodyPr wrap="square" rtlCol="0">
            <a:spAutoFit/>
          </a:bodyPr>
          <a:lstStyle/>
          <a:p>
            <a:r>
              <a:rPr lang="en-US" sz="2000" dirty="0"/>
              <a:t>Line Purge Testing</a:t>
            </a:r>
          </a:p>
        </p:txBody>
      </p:sp>
      <p:sp>
        <p:nvSpPr>
          <p:cNvPr id="13" name="TextBox 12">
            <a:extLst>
              <a:ext uri="{FF2B5EF4-FFF2-40B4-BE49-F238E27FC236}">
                <a16:creationId xmlns:a16="http://schemas.microsoft.com/office/drawing/2014/main" id="{30546C79-D1E6-8B44-B455-3FD10E8ACE01}"/>
              </a:ext>
            </a:extLst>
          </p:cNvPr>
          <p:cNvSpPr txBox="1"/>
          <p:nvPr/>
        </p:nvSpPr>
        <p:spPr>
          <a:xfrm>
            <a:off x="5841186" y="1041034"/>
            <a:ext cx="2436886" cy="400110"/>
          </a:xfrm>
          <a:prstGeom prst="rect">
            <a:avLst/>
          </a:prstGeom>
          <a:noFill/>
        </p:spPr>
        <p:txBody>
          <a:bodyPr wrap="square" rtlCol="0">
            <a:spAutoFit/>
          </a:bodyPr>
          <a:lstStyle/>
          <a:p>
            <a:r>
              <a:rPr lang="en-US" sz="2000" dirty="0"/>
              <a:t>Leak Investigation</a:t>
            </a:r>
          </a:p>
        </p:txBody>
      </p:sp>
      <p:pic>
        <p:nvPicPr>
          <p:cNvPr id="15" name="Picture 14">
            <a:extLst>
              <a:ext uri="{FF2B5EF4-FFF2-40B4-BE49-F238E27FC236}">
                <a16:creationId xmlns:a16="http://schemas.microsoft.com/office/drawing/2014/main" id="{B83D0725-4545-E340-B5A0-2A2C87BF9A1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913500" y="1411000"/>
            <a:ext cx="2157119" cy="20673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974158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P spid="12" grpId="0"/>
      <p:bldP spid="1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9040C75-AE31-7043-AAAD-725DECB4DD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51720" y="1626360"/>
            <a:ext cx="579942" cy="1026713"/>
          </a:xfrm>
          <a:prstGeom prst="rect">
            <a:avLst/>
          </a:prstGeom>
        </p:spPr>
      </p:pic>
      <p:pic>
        <p:nvPicPr>
          <p:cNvPr id="8" name="Picture 7">
            <a:extLst>
              <a:ext uri="{FF2B5EF4-FFF2-40B4-BE49-F238E27FC236}">
                <a16:creationId xmlns:a16="http://schemas.microsoft.com/office/drawing/2014/main" id="{C08FA99D-D188-384B-8C1B-42015437952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98917" y="793899"/>
            <a:ext cx="1234824" cy="1859174"/>
          </a:xfrm>
          <a:prstGeom prst="rect">
            <a:avLst/>
          </a:prstGeom>
        </p:spPr>
      </p:pic>
      <p:graphicFrame>
        <p:nvGraphicFramePr>
          <p:cNvPr id="4" name="Content Placeholder 3">
            <a:extLst>
              <a:ext uri="{FF2B5EF4-FFF2-40B4-BE49-F238E27FC236}">
                <a16:creationId xmlns:a16="http://schemas.microsoft.com/office/drawing/2014/main" id="{626572F9-D6FE-C34A-9AD4-883E58303A21}"/>
              </a:ext>
            </a:extLst>
          </p:cNvPr>
          <p:cNvGraphicFramePr>
            <a:graphicFrameLocks noGrp="1"/>
          </p:cNvGraphicFramePr>
          <p:nvPr>
            <p:ph idx="1"/>
          </p:nvPr>
        </p:nvGraphicFramePr>
        <p:xfrm>
          <a:off x="457200" y="2684658"/>
          <a:ext cx="8229600" cy="2873762"/>
        </p:xfrm>
        <a:graphic>
          <a:graphicData uri="http://schemas.openxmlformats.org/drawingml/2006/table">
            <a:tbl>
              <a:tblPr firstRow="1" bandRow="1">
                <a:tableStyleId>{5C22544A-7EE6-4342-B048-85BDC9FD1C3A}</a:tableStyleId>
              </a:tblPr>
              <a:tblGrid>
                <a:gridCol w="1853921">
                  <a:extLst>
                    <a:ext uri="{9D8B030D-6E8A-4147-A177-3AD203B41FA5}">
                      <a16:colId xmlns:a16="http://schemas.microsoft.com/office/drawing/2014/main" val="4134632051"/>
                    </a:ext>
                  </a:extLst>
                </a:gridCol>
                <a:gridCol w="4026179">
                  <a:extLst>
                    <a:ext uri="{9D8B030D-6E8A-4147-A177-3AD203B41FA5}">
                      <a16:colId xmlns:a16="http://schemas.microsoft.com/office/drawing/2014/main" val="3816497044"/>
                    </a:ext>
                  </a:extLst>
                </a:gridCol>
                <a:gridCol w="2349500">
                  <a:extLst>
                    <a:ext uri="{9D8B030D-6E8A-4147-A177-3AD203B41FA5}">
                      <a16:colId xmlns:a16="http://schemas.microsoft.com/office/drawing/2014/main" val="3672818426"/>
                    </a:ext>
                  </a:extLst>
                </a:gridCol>
              </a:tblGrid>
              <a:tr h="370840">
                <a:tc>
                  <a:txBody>
                    <a:bodyPr/>
                    <a:lstStyle/>
                    <a:p>
                      <a:pPr algn="ctr"/>
                      <a:r>
                        <a:rPr lang="en-US" sz="1400" dirty="0"/>
                        <a:t>Feature</a:t>
                      </a:r>
                    </a:p>
                  </a:txBody>
                  <a:tcPr anchor="ctr"/>
                </a:tc>
                <a:tc>
                  <a:txBody>
                    <a:bodyPr/>
                    <a:lstStyle/>
                    <a:p>
                      <a:pPr algn="ctr"/>
                      <a:r>
                        <a:rPr lang="en-US" sz="1400" dirty="0"/>
                        <a:t>GX-2012</a:t>
                      </a:r>
                    </a:p>
                  </a:txBody>
                  <a:tcPr anchor="ctr"/>
                </a:tc>
                <a:tc>
                  <a:txBody>
                    <a:bodyPr/>
                    <a:lstStyle/>
                    <a:p>
                      <a:pPr algn="ctr"/>
                      <a:r>
                        <a:rPr lang="en-US" sz="1400" dirty="0"/>
                        <a:t>BW </a:t>
                      </a:r>
                      <a:r>
                        <a:rPr lang="en-US" sz="1400" dirty="0" err="1"/>
                        <a:t>GasAlertMax</a:t>
                      </a:r>
                      <a:r>
                        <a:rPr lang="en-US" sz="1400" dirty="0"/>
                        <a:t> XT II</a:t>
                      </a:r>
                    </a:p>
                  </a:txBody>
                  <a:tcPr anchor="ctr"/>
                </a:tc>
                <a:extLst>
                  <a:ext uri="{0D108BD9-81ED-4DB2-BD59-A6C34878D82A}">
                    <a16:rowId xmlns:a16="http://schemas.microsoft.com/office/drawing/2014/main" val="4215143774"/>
                  </a:ext>
                </a:extLst>
              </a:tr>
              <a:tr h="370840">
                <a:tc>
                  <a:txBody>
                    <a:bodyPr/>
                    <a:lstStyle/>
                    <a:p>
                      <a:pPr algn="ctr"/>
                      <a:r>
                        <a:rPr lang="en-US" sz="1350" dirty="0"/>
                        <a:t>Battery options</a:t>
                      </a:r>
                    </a:p>
                  </a:txBody>
                  <a:tcPr anchor="ctr"/>
                </a:tc>
                <a:tc>
                  <a:txBody>
                    <a:bodyPr/>
                    <a:lstStyle/>
                    <a:p>
                      <a:pPr algn="ctr"/>
                      <a:r>
                        <a:rPr lang="en-US" sz="1350" b="1" dirty="0"/>
                        <a:t>Alkaline or rechargeable</a:t>
                      </a:r>
                    </a:p>
                  </a:txBody>
                  <a:tcPr anchor="ctr"/>
                </a:tc>
                <a:tc>
                  <a:txBody>
                    <a:bodyPr/>
                    <a:lstStyle/>
                    <a:p>
                      <a:pPr algn="ctr"/>
                      <a:r>
                        <a:rPr lang="en-US" sz="1350" dirty="0"/>
                        <a:t>Rechargeable only</a:t>
                      </a:r>
                    </a:p>
                  </a:txBody>
                  <a:tcPr anchor="ctr"/>
                </a:tc>
                <a:extLst>
                  <a:ext uri="{0D108BD9-81ED-4DB2-BD59-A6C34878D82A}">
                    <a16:rowId xmlns:a16="http://schemas.microsoft.com/office/drawing/2014/main" val="3565578514"/>
                  </a:ext>
                </a:extLst>
              </a:tr>
              <a:tr h="370840">
                <a:tc>
                  <a:txBody>
                    <a:bodyPr/>
                    <a:lstStyle/>
                    <a:p>
                      <a:pPr algn="ctr"/>
                      <a:r>
                        <a:rPr lang="en-US" sz="1350" dirty="0"/>
                        <a:t>Operating modes</a:t>
                      </a:r>
                    </a:p>
                  </a:txBody>
                  <a:tcPr anchor="ctr"/>
                </a:tc>
                <a:tc>
                  <a:txBody>
                    <a:bodyPr/>
                    <a:lstStyle/>
                    <a:p>
                      <a:pPr algn="ctr"/>
                      <a:r>
                        <a:rPr lang="en-US" sz="1350" b="1" dirty="0"/>
                        <a:t>Normal – Confined space</a:t>
                      </a:r>
                    </a:p>
                    <a:p>
                      <a:pPr algn="ctr"/>
                      <a:r>
                        <a:rPr lang="en-US" sz="1350" b="1" dirty="0"/>
                        <a:t>Leak Check – ppm CH4 and CO surveying</a:t>
                      </a:r>
                    </a:p>
                    <a:p>
                      <a:pPr algn="ctr"/>
                      <a:r>
                        <a:rPr lang="en-US" sz="1350" b="1" dirty="0"/>
                        <a:t>Line Purge – 100% vol CH4</a:t>
                      </a:r>
                    </a:p>
                    <a:p>
                      <a:pPr algn="ctr"/>
                      <a:r>
                        <a:rPr lang="en-US" sz="1350" b="1" dirty="0"/>
                        <a:t>Bar Hole – Timed underground CH4 sampling</a:t>
                      </a:r>
                    </a:p>
                  </a:txBody>
                  <a:tcPr anchor="ctr"/>
                </a:tc>
                <a:tc>
                  <a:txBody>
                    <a:bodyPr/>
                    <a:lstStyle/>
                    <a:p>
                      <a:pPr algn="ctr"/>
                      <a:r>
                        <a:rPr lang="en-US" sz="1350" dirty="0"/>
                        <a:t>One operating mode</a:t>
                      </a:r>
                    </a:p>
                  </a:txBody>
                  <a:tcPr anchor="ctr"/>
                </a:tc>
                <a:extLst>
                  <a:ext uri="{0D108BD9-81ED-4DB2-BD59-A6C34878D82A}">
                    <a16:rowId xmlns:a16="http://schemas.microsoft.com/office/drawing/2014/main" val="1821700798"/>
                  </a:ext>
                </a:extLst>
              </a:tr>
              <a:tr h="343922">
                <a:tc>
                  <a:txBody>
                    <a:bodyPr/>
                    <a:lstStyle/>
                    <a:p>
                      <a:pPr algn="ctr"/>
                      <a:r>
                        <a:rPr lang="en-US" sz="1350" dirty="0"/>
                        <a:t>Sensor slots</a:t>
                      </a:r>
                    </a:p>
                  </a:txBody>
                  <a:tcPr anchor="ctr"/>
                </a:tc>
                <a:tc>
                  <a:txBody>
                    <a:bodyPr/>
                    <a:lstStyle/>
                    <a:p>
                      <a:pPr algn="ctr"/>
                      <a:r>
                        <a:rPr lang="en-US" sz="1350" b="1" dirty="0"/>
                        <a:t>5 sensor slots</a:t>
                      </a:r>
                    </a:p>
                  </a:txBody>
                  <a:tcPr anchor="ctr"/>
                </a:tc>
                <a:tc>
                  <a:txBody>
                    <a:bodyPr/>
                    <a:lstStyle/>
                    <a:p>
                      <a:pPr algn="ctr"/>
                      <a:r>
                        <a:rPr lang="en-US" sz="1350" dirty="0"/>
                        <a:t>4 sensor slots</a:t>
                      </a:r>
                    </a:p>
                  </a:txBody>
                  <a:tcPr anchor="ctr"/>
                </a:tc>
                <a:extLst>
                  <a:ext uri="{0D108BD9-81ED-4DB2-BD59-A6C34878D82A}">
                    <a16:rowId xmlns:a16="http://schemas.microsoft.com/office/drawing/2014/main" val="3419429581"/>
                  </a:ext>
                </a:extLst>
              </a:tr>
              <a:tr h="370840">
                <a:tc>
                  <a:txBody>
                    <a:bodyPr/>
                    <a:lstStyle/>
                    <a:p>
                      <a:pPr algn="ctr"/>
                      <a:r>
                        <a:rPr lang="en-US" sz="1350" dirty="0"/>
                        <a:t>ppm/LEL/%vol </a:t>
                      </a:r>
                    </a:p>
                    <a:p>
                      <a:pPr algn="ctr"/>
                      <a:r>
                        <a:rPr lang="en-US" sz="1350" dirty="0"/>
                        <a:t>auto-ranging</a:t>
                      </a:r>
                    </a:p>
                  </a:txBody>
                  <a:tcPr anchor="ctr"/>
                </a:tc>
                <a:tc>
                  <a:txBody>
                    <a:bodyPr/>
                    <a:lstStyle/>
                    <a:p>
                      <a:pPr algn="ctr"/>
                      <a:r>
                        <a:rPr lang="en-US" sz="1350" b="1" dirty="0"/>
                        <a:t>Auto-range readings from ppm → LEL → %vol*</a:t>
                      </a:r>
                    </a:p>
                  </a:txBody>
                  <a:tcPr anchor="ctr"/>
                </a:tc>
                <a:tc>
                  <a:txBody>
                    <a:bodyPr/>
                    <a:lstStyle/>
                    <a:p>
                      <a:pPr algn="ctr"/>
                      <a:r>
                        <a:rPr lang="en-US" sz="1350" dirty="0"/>
                        <a:t>LEL range only</a:t>
                      </a:r>
                    </a:p>
                  </a:txBody>
                  <a:tcPr anchor="ctr"/>
                </a:tc>
                <a:extLst>
                  <a:ext uri="{0D108BD9-81ED-4DB2-BD59-A6C34878D82A}">
                    <a16:rowId xmlns:a16="http://schemas.microsoft.com/office/drawing/2014/main" val="3885419192"/>
                  </a:ext>
                </a:extLst>
              </a:tr>
              <a:tr h="370840">
                <a:tc>
                  <a:txBody>
                    <a:bodyPr/>
                    <a:lstStyle/>
                    <a:p>
                      <a:pPr algn="ctr"/>
                      <a:r>
                        <a:rPr lang="en-US" sz="1350" dirty="0"/>
                        <a:t>Pump</a:t>
                      </a:r>
                    </a:p>
                  </a:txBody>
                  <a:tcPr anchor="ctr"/>
                </a:tc>
                <a:tc>
                  <a:txBody>
                    <a:bodyPr/>
                    <a:lstStyle/>
                    <a:p>
                      <a:pPr algn="ctr"/>
                      <a:r>
                        <a:rPr lang="en-US" sz="1350" b="1" dirty="0"/>
                        <a:t>100’ max sample distance</a:t>
                      </a:r>
                    </a:p>
                  </a:txBody>
                  <a:tcPr anchor="ctr"/>
                </a:tc>
                <a:tc>
                  <a:txBody>
                    <a:bodyPr/>
                    <a:lstStyle/>
                    <a:p>
                      <a:pPr algn="ctr"/>
                      <a:r>
                        <a:rPr lang="en-US" sz="1350" dirty="0"/>
                        <a:t>75’ max sample distance</a:t>
                      </a:r>
                    </a:p>
                  </a:txBody>
                  <a:tcPr anchor="ctr"/>
                </a:tc>
                <a:extLst>
                  <a:ext uri="{0D108BD9-81ED-4DB2-BD59-A6C34878D82A}">
                    <a16:rowId xmlns:a16="http://schemas.microsoft.com/office/drawing/2014/main" val="4041247017"/>
                  </a:ext>
                </a:extLst>
              </a:tr>
            </a:tbl>
          </a:graphicData>
        </a:graphic>
      </p:graphicFrame>
      <p:pic>
        <p:nvPicPr>
          <p:cNvPr id="5" name="Picture 4">
            <a:extLst>
              <a:ext uri="{FF2B5EF4-FFF2-40B4-BE49-F238E27FC236}">
                <a16:creationId xmlns:a16="http://schemas.microsoft.com/office/drawing/2014/main" id="{57F2ECB1-1876-C24D-8E7D-B526F514C0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89764" y="5513805"/>
            <a:ext cx="1344195" cy="1344195"/>
          </a:xfrm>
          <a:prstGeom prst="rect">
            <a:avLst/>
          </a:prstGeom>
        </p:spPr>
      </p:pic>
      <p:sp>
        <p:nvSpPr>
          <p:cNvPr id="11" name="Title 1">
            <a:extLst>
              <a:ext uri="{FF2B5EF4-FFF2-40B4-BE49-F238E27FC236}">
                <a16:creationId xmlns:a16="http://schemas.microsoft.com/office/drawing/2014/main" id="{8A9643AE-175F-1945-BA4A-C65AA73C4C29}"/>
              </a:ext>
            </a:extLst>
          </p:cNvPr>
          <p:cNvSpPr>
            <a:spLocks noGrp="1"/>
          </p:cNvSpPr>
          <p:nvPr>
            <p:ph type="title"/>
          </p:nvPr>
        </p:nvSpPr>
        <p:spPr>
          <a:xfrm>
            <a:off x="914400" y="330803"/>
            <a:ext cx="7772400" cy="676275"/>
          </a:xfrm>
        </p:spPr>
        <p:txBody>
          <a:bodyPr/>
          <a:lstStyle/>
          <a:p>
            <a:r>
              <a:rPr lang="en-US" b="1" dirty="0"/>
              <a:t>Stacking Up to the Competition</a:t>
            </a:r>
          </a:p>
        </p:txBody>
      </p:sp>
      <p:sp>
        <p:nvSpPr>
          <p:cNvPr id="14" name="TextBox 13">
            <a:extLst>
              <a:ext uri="{FF2B5EF4-FFF2-40B4-BE49-F238E27FC236}">
                <a16:creationId xmlns:a16="http://schemas.microsoft.com/office/drawing/2014/main" id="{AA9DDA1D-36B6-CE45-B83B-5938DFD0493F}"/>
              </a:ext>
            </a:extLst>
          </p:cNvPr>
          <p:cNvSpPr txBox="1"/>
          <p:nvPr/>
        </p:nvSpPr>
        <p:spPr>
          <a:xfrm>
            <a:off x="457200" y="5590005"/>
            <a:ext cx="2479005" cy="276999"/>
          </a:xfrm>
          <a:prstGeom prst="rect">
            <a:avLst/>
          </a:prstGeom>
          <a:noFill/>
        </p:spPr>
        <p:txBody>
          <a:bodyPr wrap="square" rtlCol="0">
            <a:spAutoFit/>
          </a:bodyPr>
          <a:lstStyle/>
          <a:p>
            <a:r>
              <a:rPr lang="en-US" sz="1200" dirty="0"/>
              <a:t>*Requires optional TC sensor</a:t>
            </a:r>
          </a:p>
        </p:txBody>
      </p:sp>
    </p:spTree>
    <p:extLst>
      <p:ext uri="{BB962C8B-B14F-4D97-AF65-F5344CB8AC3E}">
        <p14:creationId xmlns:p14="http://schemas.microsoft.com/office/powerpoint/2010/main" val="20114624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9BFE86D-CAD6-6B47-842C-5943434BFBE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8" name="Title 15">
            <a:extLst>
              <a:ext uri="{FF2B5EF4-FFF2-40B4-BE49-F238E27FC236}">
                <a16:creationId xmlns:a16="http://schemas.microsoft.com/office/drawing/2014/main" id="{A2FAEBEC-CAAE-FC42-A907-603138F1D1CE}"/>
              </a:ext>
            </a:extLst>
          </p:cNvPr>
          <p:cNvSpPr txBox="1">
            <a:spLocks/>
          </p:cNvSpPr>
          <p:nvPr/>
        </p:nvSpPr>
        <p:spPr bwMode="auto">
          <a:xfrm>
            <a:off x="764242" y="4312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9" name="Rectangle 8">
            <a:extLst>
              <a:ext uri="{FF2B5EF4-FFF2-40B4-BE49-F238E27FC236}">
                <a16:creationId xmlns:a16="http://schemas.microsoft.com/office/drawing/2014/main" id="{423A675D-ACD9-0D41-94C3-57ACA35C9C03}"/>
              </a:ext>
            </a:extLst>
          </p:cNvPr>
          <p:cNvSpPr/>
          <p:nvPr/>
        </p:nvSpPr>
        <p:spPr>
          <a:xfrm>
            <a:off x="827488" y="656022"/>
            <a:ext cx="8137900" cy="430887"/>
          </a:xfrm>
          <a:prstGeom prst="rect">
            <a:avLst/>
          </a:prstGeom>
        </p:spPr>
        <p:txBody>
          <a:bodyPr wrap="square">
            <a:spAutoFit/>
          </a:bodyPr>
          <a:lstStyle/>
          <a:p>
            <a:pPr algn="ctr"/>
            <a:r>
              <a:rPr lang="en-US" sz="2200" dirty="0"/>
              <a:t>6-gas, sample draw with smart PID, IR &amp; super toxics</a:t>
            </a:r>
          </a:p>
        </p:txBody>
      </p:sp>
      <p:grpSp>
        <p:nvGrpSpPr>
          <p:cNvPr id="15" name="Group 14">
            <a:extLst>
              <a:ext uri="{FF2B5EF4-FFF2-40B4-BE49-F238E27FC236}">
                <a16:creationId xmlns:a16="http://schemas.microsoft.com/office/drawing/2014/main" id="{8E7E97C5-3682-BD45-90A5-E3FF8F70DA70}"/>
              </a:ext>
            </a:extLst>
          </p:cNvPr>
          <p:cNvGrpSpPr/>
          <p:nvPr/>
        </p:nvGrpSpPr>
        <p:grpSpPr>
          <a:xfrm>
            <a:off x="1787265" y="2514599"/>
            <a:ext cx="7401552" cy="2092882"/>
            <a:chOff x="1787265" y="2514599"/>
            <a:chExt cx="7401552" cy="2092882"/>
          </a:xfrm>
        </p:grpSpPr>
        <p:pic>
          <p:nvPicPr>
            <p:cNvPr id="16" name="Picture 15">
              <a:extLst>
                <a:ext uri="{FF2B5EF4-FFF2-40B4-BE49-F238E27FC236}">
                  <a16:creationId xmlns:a16="http://schemas.microsoft.com/office/drawing/2014/main" id="{429887DF-34CA-6D4A-BCE1-26AB2917EA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511" b="9821"/>
            <a:stretch/>
          </p:blipFill>
          <p:spPr>
            <a:xfrm>
              <a:off x="6016584" y="2514599"/>
              <a:ext cx="3172233" cy="2092881"/>
            </a:xfrm>
            <a:prstGeom prst="rect">
              <a:avLst/>
            </a:prstGeom>
          </p:spPr>
        </p:pic>
        <p:sp>
          <p:nvSpPr>
            <p:cNvPr id="17" name="TextBox 16">
              <a:extLst>
                <a:ext uri="{FF2B5EF4-FFF2-40B4-BE49-F238E27FC236}">
                  <a16:creationId xmlns:a16="http://schemas.microsoft.com/office/drawing/2014/main" id="{C86F2F38-D5D8-6F4F-B58E-0C7C1786CC6D}"/>
                </a:ext>
              </a:extLst>
            </p:cNvPr>
            <p:cNvSpPr txBox="1"/>
            <p:nvPr/>
          </p:nvSpPr>
          <p:spPr>
            <a:xfrm>
              <a:off x="1787265" y="2514600"/>
              <a:ext cx="4229319" cy="2092881"/>
            </a:xfrm>
            <a:prstGeom prst="rect">
              <a:avLst/>
            </a:prstGeom>
            <a:noFill/>
          </p:spPr>
          <p:txBody>
            <a:bodyPr wrap="square" rtlCol="0">
              <a:spAutoFit/>
            </a:bodyPr>
            <a:lstStyle/>
            <a:p>
              <a:r>
                <a:rPr lang="en-US" b="1" dirty="0"/>
                <a:t>VOC MONITORING</a:t>
              </a:r>
              <a:endParaRPr lang="en-US" dirty="0"/>
            </a:p>
            <a:p>
              <a:pPr marL="285750" indent="-285750">
                <a:buClr>
                  <a:srgbClr val="00B050"/>
                </a:buClr>
                <a:buFont typeface="Courier New" panose="02070309020205020404" pitchFamily="49" charset="0"/>
                <a:buChar char="o"/>
              </a:pPr>
              <a:r>
                <a:rPr lang="en-US" sz="1400" dirty="0"/>
                <a:t>PID library of over 600 VOCs (10.6eV lamp)</a:t>
              </a:r>
            </a:p>
            <a:p>
              <a:pPr marL="285750" indent="-285750">
                <a:buClr>
                  <a:srgbClr val="00B050"/>
                </a:buClr>
                <a:buFont typeface="Courier New" panose="02070309020205020404" pitchFamily="49" charset="0"/>
                <a:buChar char="o"/>
              </a:pPr>
              <a:r>
                <a:rPr lang="en-US" sz="1400" dirty="0"/>
                <a:t>Two ranges available:</a:t>
              </a:r>
            </a:p>
            <a:p>
              <a:pPr marL="742950" lvl="2" indent="-285750">
                <a:buClr>
                  <a:srgbClr val="00B050"/>
                </a:buClr>
                <a:buFont typeface="Courier New" panose="02070309020205020404" pitchFamily="49" charset="0"/>
                <a:buChar char="o"/>
              </a:pPr>
              <a:r>
                <a:rPr lang="en-US" sz="1400" dirty="0"/>
                <a:t>0-50,000 ppb or 0-6,000 ppm</a:t>
              </a:r>
            </a:p>
            <a:p>
              <a:pPr marL="285750" indent="-285750">
                <a:buClr>
                  <a:srgbClr val="00B050"/>
                </a:buClr>
                <a:buFont typeface="Courier New" panose="02070309020205020404" pitchFamily="49" charset="0"/>
                <a:buChar char="o"/>
              </a:pPr>
              <a:r>
                <a:rPr lang="en-US" sz="1400" dirty="0"/>
                <a:t>Accepts 10.6eV/10.0eV/11.7eV PID lamps</a:t>
              </a:r>
            </a:p>
            <a:p>
              <a:pPr marL="285750" indent="-285750">
                <a:buClr>
                  <a:srgbClr val="00B050"/>
                </a:buClr>
                <a:buFont typeface="Courier New" panose="02070309020205020404" pitchFamily="49" charset="0"/>
                <a:buChar char="o"/>
              </a:pPr>
              <a:r>
                <a:rPr lang="en-US" sz="1400" dirty="0"/>
                <a:t>Robust photo ionization detector (PID)</a:t>
              </a:r>
            </a:p>
            <a:p>
              <a:pPr marL="285750" indent="-285750">
                <a:buClr>
                  <a:srgbClr val="00B050"/>
                </a:buClr>
                <a:buFont typeface="Courier New" panose="02070309020205020404" pitchFamily="49" charset="0"/>
                <a:buChar char="o"/>
              </a:pPr>
              <a:r>
                <a:rPr lang="en-US" sz="1400" dirty="0"/>
                <a:t>Can be combined with other sensors to maximize capacity</a:t>
              </a:r>
            </a:p>
            <a:p>
              <a:pPr marL="285750" indent="-285750">
                <a:buClr>
                  <a:srgbClr val="00B050"/>
                </a:buClr>
                <a:buFont typeface="Courier New" panose="02070309020205020404" pitchFamily="49" charset="0"/>
                <a:buChar char="o"/>
              </a:pPr>
              <a:r>
                <a:rPr lang="en-US" sz="1400" dirty="0"/>
                <a:t>Benzene specific pre-filter tube available</a:t>
              </a:r>
            </a:p>
          </p:txBody>
        </p:sp>
      </p:grpSp>
    </p:spTree>
    <p:extLst>
      <p:ext uri="{BB962C8B-B14F-4D97-AF65-F5344CB8AC3E}">
        <p14:creationId xmlns:p14="http://schemas.microsoft.com/office/powerpoint/2010/main" val="11035007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20A4C88-718F-1F44-87F8-8AF68AC0A2F4}"/>
              </a:ext>
            </a:extLst>
          </p:cNvPr>
          <p:cNvGrpSpPr/>
          <p:nvPr/>
        </p:nvGrpSpPr>
        <p:grpSpPr>
          <a:xfrm>
            <a:off x="1783080" y="2514599"/>
            <a:ext cx="7406640" cy="2100512"/>
            <a:chOff x="1783080" y="2514599"/>
            <a:chExt cx="7406640" cy="2100512"/>
          </a:xfrm>
        </p:grpSpPr>
        <p:sp>
          <p:nvSpPr>
            <p:cNvPr id="2" name="TextBox 1">
              <a:extLst>
                <a:ext uri="{FF2B5EF4-FFF2-40B4-BE49-F238E27FC236}">
                  <a16:creationId xmlns:a16="http://schemas.microsoft.com/office/drawing/2014/main" id="{750549F5-889A-9240-AE2E-0EB8FB7A82C6}"/>
                </a:ext>
              </a:extLst>
            </p:cNvPr>
            <p:cNvSpPr txBox="1"/>
            <p:nvPr/>
          </p:nvSpPr>
          <p:spPr>
            <a:xfrm>
              <a:off x="1783080" y="2514599"/>
              <a:ext cx="4233672" cy="2093976"/>
            </a:xfrm>
            <a:prstGeom prst="rect">
              <a:avLst/>
            </a:prstGeom>
            <a:noFill/>
          </p:spPr>
          <p:txBody>
            <a:bodyPr wrap="square" rtlCol="0">
              <a:spAutoFit/>
            </a:bodyPr>
            <a:lstStyle/>
            <a:p>
              <a:r>
                <a:rPr lang="en-US" b="1" dirty="0"/>
                <a:t>FIRE INDUSTRY</a:t>
              </a:r>
            </a:p>
            <a:p>
              <a:pPr marL="171450" indent="-171450">
                <a:buClr>
                  <a:srgbClr val="00B050"/>
                </a:buClr>
                <a:buFont typeface="Courier New" panose="02070309020205020404" pitchFamily="49" charset="0"/>
                <a:buChar char="o"/>
              </a:pPr>
              <a:r>
                <a:rPr lang="en-US" sz="1100" dirty="0"/>
                <a:t>Monitor low ppm levels of dangerous gases like NH3 or H2S commonly found in meth labs</a:t>
              </a:r>
            </a:p>
            <a:p>
              <a:pPr marL="171450" indent="-171450">
                <a:buClr>
                  <a:srgbClr val="00B050"/>
                </a:buClr>
                <a:buFont typeface="Courier New" panose="02070309020205020404" pitchFamily="49" charset="0"/>
                <a:buChar char="o"/>
              </a:pPr>
              <a:r>
                <a:rPr lang="en-US" sz="1100" dirty="0"/>
                <a:t>Simultaneously monitor typical confined space hazards like LEL combustibles, O2 deficiency, CO &amp; H2S</a:t>
              </a:r>
            </a:p>
            <a:p>
              <a:pPr marL="171450" indent="-171450">
                <a:buClr>
                  <a:srgbClr val="00B050"/>
                </a:buClr>
                <a:buFont typeface="Courier New" panose="02070309020205020404" pitchFamily="49" charset="0"/>
                <a:buChar char="o"/>
              </a:pPr>
              <a:r>
                <a:rPr lang="en-US" sz="1100" dirty="0"/>
                <a:t>Find trace levels of flammables or HCN in arson investigation</a:t>
              </a:r>
            </a:p>
            <a:p>
              <a:pPr marL="171450" indent="-171450">
                <a:buClr>
                  <a:srgbClr val="00B050"/>
                </a:buClr>
                <a:buFont typeface="Courier New" panose="02070309020205020404" pitchFamily="49" charset="0"/>
                <a:buChar char="o"/>
              </a:pPr>
              <a:r>
                <a:rPr lang="en-US" sz="1100" dirty="0"/>
                <a:t>Detect CO leaks or strange odors confidently</a:t>
              </a:r>
            </a:p>
            <a:p>
              <a:pPr marL="171450" indent="-171450">
                <a:buClr>
                  <a:srgbClr val="00B050"/>
                </a:buClr>
                <a:buFont typeface="Courier New" panose="02070309020205020404" pitchFamily="49" charset="0"/>
                <a:buChar char="o"/>
              </a:pPr>
              <a:r>
                <a:rPr lang="en-US" sz="1100" dirty="0"/>
                <a:t>Man down alarm</a:t>
              </a:r>
            </a:p>
          </p:txBody>
        </p:sp>
        <p:pic>
          <p:nvPicPr>
            <p:cNvPr id="3" name="Picture 2">
              <a:extLst>
                <a:ext uri="{FF2B5EF4-FFF2-40B4-BE49-F238E27FC236}">
                  <a16:creationId xmlns:a16="http://schemas.microsoft.com/office/drawing/2014/main" id="{AC5C498F-23E3-AC47-9F39-887D3E4825C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79" t="7916" r="-1079" b="12118"/>
            <a:stretch/>
          </p:blipFill>
          <p:spPr>
            <a:xfrm>
              <a:off x="6016752" y="2514600"/>
              <a:ext cx="3172968" cy="2100511"/>
            </a:xfrm>
            <a:prstGeom prst="rect">
              <a:avLst/>
            </a:prstGeom>
          </p:spPr>
        </p:pic>
      </p:grpSp>
      <p:pic>
        <p:nvPicPr>
          <p:cNvPr id="5" name="Picture 4">
            <a:extLst>
              <a:ext uri="{FF2B5EF4-FFF2-40B4-BE49-F238E27FC236}">
                <a16:creationId xmlns:a16="http://schemas.microsoft.com/office/drawing/2014/main" id="{B834075D-8AED-8E47-A6A4-F934D72357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6" name="Title 15">
            <a:extLst>
              <a:ext uri="{FF2B5EF4-FFF2-40B4-BE49-F238E27FC236}">
                <a16:creationId xmlns:a16="http://schemas.microsoft.com/office/drawing/2014/main" id="{8530352A-98DA-9846-A69F-CFB6D5467F04}"/>
              </a:ext>
            </a:extLst>
          </p:cNvPr>
          <p:cNvSpPr txBox="1">
            <a:spLocks/>
          </p:cNvSpPr>
          <p:nvPr/>
        </p:nvSpPr>
        <p:spPr bwMode="auto">
          <a:xfrm>
            <a:off x="764242" y="4312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7" name="Rectangle 6">
            <a:extLst>
              <a:ext uri="{FF2B5EF4-FFF2-40B4-BE49-F238E27FC236}">
                <a16:creationId xmlns:a16="http://schemas.microsoft.com/office/drawing/2014/main" id="{C57D56FB-64F6-8C4E-97FB-A19169496595}"/>
              </a:ext>
            </a:extLst>
          </p:cNvPr>
          <p:cNvSpPr/>
          <p:nvPr/>
        </p:nvSpPr>
        <p:spPr>
          <a:xfrm>
            <a:off x="827488" y="656022"/>
            <a:ext cx="8137900" cy="430887"/>
          </a:xfrm>
          <a:prstGeom prst="rect">
            <a:avLst/>
          </a:prstGeom>
        </p:spPr>
        <p:txBody>
          <a:bodyPr wrap="square">
            <a:spAutoFit/>
          </a:bodyPr>
          <a:lstStyle/>
          <a:p>
            <a:pPr algn="ctr"/>
            <a:r>
              <a:rPr lang="en-US" sz="2200" dirty="0"/>
              <a:t>6-gas, sample draw with smart PID, IR &amp; super toxics</a:t>
            </a:r>
          </a:p>
        </p:txBody>
      </p:sp>
    </p:spTree>
    <p:extLst>
      <p:ext uri="{BB962C8B-B14F-4D97-AF65-F5344CB8AC3E}">
        <p14:creationId xmlns:p14="http://schemas.microsoft.com/office/powerpoint/2010/main" val="12953774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34075D-8AED-8E47-A6A4-F934D72357C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6" name="Title 15">
            <a:extLst>
              <a:ext uri="{FF2B5EF4-FFF2-40B4-BE49-F238E27FC236}">
                <a16:creationId xmlns:a16="http://schemas.microsoft.com/office/drawing/2014/main" id="{8530352A-98DA-9846-A69F-CFB6D5467F04}"/>
              </a:ext>
            </a:extLst>
          </p:cNvPr>
          <p:cNvSpPr txBox="1">
            <a:spLocks/>
          </p:cNvSpPr>
          <p:nvPr/>
        </p:nvSpPr>
        <p:spPr bwMode="auto">
          <a:xfrm>
            <a:off x="764242" y="4312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7" name="Rectangle 6">
            <a:extLst>
              <a:ext uri="{FF2B5EF4-FFF2-40B4-BE49-F238E27FC236}">
                <a16:creationId xmlns:a16="http://schemas.microsoft.com/office/drawing/2014/main" id="{C57D56FB-64F6-8C4E-97FB-A19169496595}"/>
              </a:ext>
            </a:extLst>
          </p:cNvPr>
          <p:cNvSpPr/>
          <p:nvPr/>
        </p:nvSpPr>
        <p:spPr>
          <a:xfrm>
            <a:off x="827488" y="656022"/>
            <a:ext cx="8137900" cy="430887"/>
          </a:xfrm>
          <a:prstGeom prst="rect">
            <a:avLst/>
          </a:prstGeom>
        </p:spPr>
        <p:txBody>
          <a:bodyPr wrap="square">
            <a:spAutoFit/>
          </a:bodyPr>
          <a:lstStyle/>
          <a:p>
            <a:pPr algn="ctr"/>
            <a:r>
              <a:rPr lang="en-US" sz="2200" dirty="0"/>
              <a:t>6-gas, sample draw with smart PID, IR &amp; super toxics</a:t>
            </a:r>
          </a:p>
        </p:txBody>
      </p:sp>
      <p:pic>
        <p:nvPicPr>
          <p:cNvPr id="8" name="Picture 7">
            <a:extLst>
              <a:ext uri="{FF2B5EF4-FFF2-40B4-BE49-F238E27FC236}">
                <a16:creationId xmlns:a16="http://schemas.microsoft.com/office/drawing/2014/main" id="{9F2260D7-44E8-4747-96AD-4B0946DC1E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56" t="8706" r="556" b="7917"/>
          <a:stretch/>
        </p:blipFill>
        <p:spPr>
          <a:xfrm>
            <a:off x="6016752" y="2514600"/>
            <a:ext cx="3172968" cy="2195552"/>
          </a:xfrm>
          <a:prstGeom prst="rect">
            <a:avLst/>
          </a:prstGeom>
        </p:spPr>
      </p:pic>
      <p:sp>
        <p:nvSpPr>
          <p:cNvPr id="9" name="TextBox 8">
            <a:extLst>
              <a:ext uri="{FF2B5EF4-FFF2-40B4-BE49-F238E27FC236}">
                <a16:creationId xmlns:a16="http://schemas.microsoft.com/office/drawing/2014/main" id="{801D378C-2CBA-034B-A7BF-22A7CC738A97}"/>
              </a:ext>
            </a:extLst>
          </p:cNvPr>
          <p:cNvSpPr txBox="1"/>
          <p:nvPr/>
        </p:nvSpPr>
        <p:spPr>
          <a:xfrm>
            <a:off x="1783080" y="2514600"/>
            <a:ext cx="4233672" cy="1554272"/>
          </a:xfrm>
          <a:prstGeom prst="rect">
            <a:avLst/>
          </a:prstGeom>
          <a:noFill/>
        </p:spPr>
        <p:txBody>
          <a:bodyPr wrap="square" rtlCol="0">
            <a:spAutoFit/>
          </a:bodyPr>
          <a:lstStyle/>
          <a:p>
            <a:r>
              <a:rPr lang="en-US" b="1" dirty="0"/>
              <a:t>CONFINED SPACE ENTRY</a:t>
            </a:r>
          </a:p>
          <a:p>
            <a:pPr marL="171450" indent="-171450">
              <a:buClr>
                <a:srgbClr val="00B050"/>
              </a:buClr>
              <a:buFont typeface="Courier New" panose="02070309020205020404" pitchFamily="49" charset="0"/>
              <a:buChar char="o"/>
            </a:pPr>
            <a:r>
              <a:rPr lang="en-US" sz="1100" dirty="0"/>
              <a:t>Monitor LEL, O2, CO &amp; H2S</a:t>
            </a:r>
          </a:p>
          <a:p>
            <a:pPr marL="171450" indent="-171450">
              <a:buClr>
                <a:srgbClr val="00B050"/>
              </a:buClr>
              <a:buFont typeface="Courier New" panose="02070309020205020404" pitchFamily="49" charset="0"/>
              <a:buChar char="o"/>
            </a:pPr>
            <a:r>
              <a:rPr lang="en-US" sz="1100" dirty="0"/>
              <a:t>Internal sample pump</a:t>
            </a:r>
          </a:p>
          <a:p>
            <a:pPr marL="171450" indent="-171450">
              <a:buClr>
                <a:srgbClr val="00B050"/>
              </a:buClr>
              <a:buFont typeface="Courier New" panose="02070309020205020404" pitchFamily="49" charset="0"/>
              <a:buChar char="o"/>
            </a:pPr>
            <a:r>
              <a:rPr lang="en-US" sz="1100" dirty="0"/>
              <a:t>Audible, visual  and vibration alarms</a:t>
            </a:r>
          </a:p>
          <a:p>
            <a:pPr marL="171450" indent="-171450">
              <a:buClr>
                <a:srgbClr val="00B050"/>
              </a:buClr>
              <a:buFont typeface="Courier New" panose="02070309020205020404" pitchFamily="49" charset="0"/>
              <a:buChar char="o"/>
            </a:pPr>
            <a:r>
              <a:rPr lang="en-US" sz="1100" dirty="0"/>
              <a:t>Ideal for refinery applications</a:t>
            </a:r>
          </a:p>
          <a:p>
            <a:pPr marL="171450" indent="-171450">
              <a:buClr>
                <a:srgbClr val="00B050"/>
              </a:buClr>
              <a:buFont typeface="Courier New" panose="02070309020205020404" pitchFamily="49" charset="0"/>
              <a:buChar char="o"/>
            </a:pPr>
            <a:r>
              <a:rPr lang="en-US" sz="1100" dirty="0"/>
              <a:t>Man down alarm</a:t>
            </a:r>
          </a:p>
          <a:p>
            <a:pPr marL="171450" indent="-171450">
              <a:buClr>
                <a:srgbClr val="00B050"/>
              </a:buClr>
              <a:buFont typeface="Courier New" panose="02070309020205020404" pitchFamily="49" charset="0"/>
              <a:buChar char="o"/>
            </a:pPr>
            <a:r>
              <a:rPr lang="en-US" sz="1100" dirty="0"/>
              <a:t>Panic alarm</a:t>
            </a:r>
          </a:p>
          <a:p>
            <a:pPr marL="171450" indent="-171450">
              <a:buClr>
                <a:srgbClr val="00B050"/>
              </a:buClr>
              <a:buFont typeface="Courier New" panose="02070309020205020404" pitchFamily="49" charset="0"/>
              <a:buChar char="o"/>
            </a:pPr>
            <a:r>
              <a:rPr lang="en-US" sz="1100" dirty="0"/>
              <a:t>Optional sensors for toxic gases</a:t>
            </a:r>
          </a:p>
        </p:txBody>
      </p:sp>
    </p:spTree>
    <p:extLst>
      <p:ext uri="{BB962C8B-B14F-4D97-AF65-F5344CB8AC3E}">
        <p14:creationId xmlns:p14="http://schemas.microsoft.com/office/powerpoint/2010/main" val="41877153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768F7B-1AD4-C44E-8517-90F8D20D863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16752" y="2514600"/>
            <a:ext cx="3172968" cy="2293062"/>
          </a:xfrm>
          <a:prstGeom prst="rect">
            <a:avLst/>
          </a:prstGeom>
        </p:spPr>
      </p:pic>
      <p:sp>
        <p:nvSpPr>
          <p:cNvPr id="3" name="TextBox 2">
            <a:extLst>
              <a:ext uri="{FF2B5EF4-FFF2-40B4-BE49-F238E27FC236}">
                <a16:creationId xmlns:a16="http://schemas.microsoft.com/office/drawing/2014/main" id="{7B973DD1-BF11-AD47-A886-F50120B3B34D}"/>
              </a:ext>
            </a:extLst>
          </p:cNvPr>
          <p:cNvSpPr txBox="1"/>
          <p:nvPr/>
        </p:nvSpPr>
        <p:spPr>
          <a:xfrm>
            <a:off x="1783080" y="2514600"/>
            <a:ext cx="4233672" cy="1723549"/>
          </a:xfrm>
          <a:prstGeom prst="rect">
            <a:avLst/>
          </a:prstGeom>
          <a:noFill/>
        </p:spPr>
        <p:txBody>
          <a:bodyPr wrap="square" rtlCol="0">
            <a:spAutoFit/>
          </a:bodyPr>
          <a:lstStyle/>
          <a:p>
            <a:r>
              <a:rPr lang="en-US" b="1" dirty="0"/>
              <a:t>LEAK INVESTIGATION</a:t>
            </a:r>
          </a:p>
          <a:p>
            <a:pPr marL="171450" indent="-171450">
              <a:buClr>
                <a:srgbClr val="00B050"/>
              </a:buClr>
              <a:buFont typeface="Courier New" panose="02070309020205020404" pitchFamily="49" charset="0"/>
              <a:buChar char="o"/>
            </a:pPr>
            <a:r>
              <a:rPr lang="en-US" sz="1100" dirty="0"/>
              <a:t>Provides ppm detection of combustible gas</a:t>
            </a:r>
          </a:p>
          <a:p>
            <a:pPr marL="171450" indent="-171450">
              <a:buClr>
                <a:srgbClr val="00B050"/>
              </a:buClr>
              <a:buFont typeface="Courier New" panose="02070309020205020404" pitchFamily="49" charset="0"/>
              <a:buChar char="o"/>
            </a:pPr>
            <a:r>
              <a:rPr lang="en-US" sz="1100" dirty="0"/>
              <a:t>Leak check with changing blink/pulsing rate</a:t>
            </a:r>
          </a:p>
          <a:p>
            <a:pPr marL="403225" lvl="2" indent="-171450">
              <a:buClr>
                <a:srgbClr val="00B050"/>
              </a:buClr>
              <a:buFont typeface="Courier New" panose="02070309020205020404" pitchFamily="49" charset="0"/>
              <a:buChar char="o"/>
            </a:pPr>
            <a:r>
              <a:rPr lang="en-US" sz="1100" i="1" dirty="0"/>
              <a:t>LEDs and alarm tones increase in frequency as gas concentration increases</a:t>
            </a:r>
          </a:p>
          <a:p>
            <a:pPr marL="171450" indent="-171450">
              <a:buClr>
                <a:srgbClr val="00B050"/>
              </a:buClr>
              <a:buFont typeface="Courier New" panose="02070309020205020404" pitchFamily="49" charset="0"/>
              <a:buChar char="o"/>
            </a:pPr>
            <a:r>
              <a:rPr lang="en-US" sz="1100" dirty="0"/>
              <a:t>Leak check mode displays both CO &amp; combustible levels</a:t>
            </a:r>
          </a:p>
          <a:p>
            <a:pPr marL="171450" indent="-171450">
              <a:buClr>
                <a:srgbClr val="00B050"/>
              </a:buClr>
              <a:buFont typeface="Courier New" panose="02070309020205020404" pitchFamily="49" charset="0"/>
              <a:buChar char="o"/>
            </a:pPr>
            <a:r>
              <a:rPr lang="en-US" sz="1100" dirty="0"/>
              <a:t>Audible alarm silence</a:t>
            </a:r>
          </a:p>
          <a:p>
            <a:pPr marL="403225" lvl="2" indent="-171450">
              <a:buClr>
                <a:srgbClr val="00B050"/>
              </a:buClr>
              <a:buFont typeface="Courier New" panose="02070309020205020404" pitchFamily="49" charset="0"/>
              <a:buChar char="o"/>
            </a:pPr>
            <a:r>
              <a:rPr lang="en-US" sz="1100" i="1" dirty="0"/>
              <a:t>Investigate leaks without alarming residents</a:t>
            </a:r>
          </a:p>
          <a:p>
            <a:pPr marL="171450" indent="-171450">
              <a:buClr>
                <a:srgbClr val="00B050"/>
              </a:buClr>
              <a:buFont typeface="Courier New" panose="02070309020205020404" pitchFamily="49" charset="0"/>
              <a:buChar char="o"/>
            </a:pPr>
            <a:r>
              <a:rPr lang="en-US" sz="1100" dirty="0"/>
              <a:t>Barhole mode for tracking leak migration</a:t>
            </a:r>
          </a:p>
        </p:txBody>
      </p:sp>
      <p:pic>
        <p:nvPicPr>
          <p:cNvPr id="4" name="Picture 3">
            <a:extLst>
              <a:ext uri="{FF2B5EF4-FFF2-40B4-BE49-F238E27FC236}">
                <a16:creationId xmlns:a16="http://schemas.microsoft.com/office/drawing/2014/main" id="{FCDC141F-FD29-2447-AC87-EF28F946B8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5" name="Title 15">
            <a:extLst>
              <a:ext uri="{FF2B5EF4-FFF2-40B4-BE49-F238E27FC236}">
                <a16:creationId xmlns:a16="http://schemas.microsoft.com/office/drawing/2014/main" id="{8F4E7700-85D3-AF49-9A41-63A9701850E5}"/>
              </a:ext>
            </a:extLst>
          </p:cNvPr>
          <p:cNvSpPr txBox="1">
            <a:spLocks/>
          </p:cNvSpPr>
          <p:nvPr/>
        </p:nvSpPr>
        <p:spPr bwMode="auto">
          <a:xfrm>
            <a:off x="764242" y="4312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6" name="Rectangle 5">
            <a:extLst>
              <a:ext uri="{FF2B5EF4-FFF2-40B4-BE49-F238E27FC236}">
                <a16:creationId xmlns:a16="http://schemas.microsoft.com/office/drawing/2014/main" id="{0C88AC9D-24E7-944F-B7F4-2C841BDD5388}"/>
              </a:ext>
            </a:extLst>
          </p:cNvPr>
          <p:cNvSpPr/>
          <p:nvPr/>
        </p:nvSpPr>
        <p:spPr>
          <a:xfrm>
            <a:off x="827488" y="656022"/>
            <a:ext cx="8137900" cy="430887"/>
          </a:xfrm>
          <a:prstGeom prst="rect">
            <a:avLst/>
          </a:prstGeom>
        </p:spPr>
        <p:txBody>
          <a:bodyPr wrap="square">
            <a:spAutoFit/>
          </a:bodyPr>
          <a:lstStyle/>
          <a:p>
            <a:pPr algn="ctr"/>
            <a:r>
              <a:rPr lang="en-US" sz="2200" dirty="0"/>
              <a:t>6-gas, sample draw with smart PID, IR &amp; super toxics</a:t>
            </a:r>
          </a:p>
        </p:txBody>
      </p:sp>
    </p:spTree>
    <p:extLst>
      <p:ext uri="{BB962C8B-B14F-4D97-AF65-F5344CB8AC3E}">
        <p14:creationId xmlns:p14="http://schemas.microsoft.com/office/powerpoint/2010/main" val="27132941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X-6000_fron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13944" y="339725"/>
            <a:ext cx="1916112" cy="6181726"/>
          </a:xfrm>
          <a:prstGeom prst="rect">
            <a:avLst/>
          </a:prstGeom>
        </p:spPr>
      </p:pic>
      <p:sp>
        <p:nvSpPr>
          <p:cNvPr id="4" name="TextBox 3"/>
          <p:cNvSpPr txBox="1"/>
          <p:nvPr/>
        </p:nvSpPr>
        <p:spPr>
          <a:xfrm>
            <a:off x="985652" y="2852936"/>
            <a:ext cx="2088232" cy="1231106"/>
          </a:xfrm>
          <a:prstGeom prst="rect">
            <a:avLst/>
          </a:prstGeom>
          <a:noFill/>
        </p:spPr>
        <p:txBody>
          <a:bodyPr wrap="square" rtlCol="0">
            <a:spAutoFit/>
          </a:bodyPr>
          <a:lstStyle/>
          <a:p>
            <a:r>
              <a:rPr lang="en-US" sz="1400" b="1" dirty="0"/>
              <a:t>5 operating modes</a:t>
            </a:r>
          </a:p>
          <a:p>
            <a:pPr marL="171450" indent="-171450">
              <a:buFont typeface="Courier New"/>
              <a:buChar char="o"/>
            </a:pPr>
            <a:r>
              <a:rPr lang="en-US" sz="1200" dirty="0"/>
              <a:t>Normal</a:t>
            </a:r>
          </a:p>
          <a:p>
            <a:pPr marL="171450" indent="-171450">
              <a:buFont typeface="Courier New"/>
              <a:buChar char="o"/>
            </a:pPr>
            <a:r>
              <a:rPr lang="en-US" sz="1200" dirty="0"/>
              <a:t>Leak check</a:t>
            </a:r>
          </a:p>
          <a:p>
            <a:pPr marL="171450" indent="-171450">
              <a:buFont typeface="Courier New"/>
              <a:buChar char="o"/>
            </a:pPr>
            <a:r>
              <a:rPr lang="en-US" sz="1200" dirty="0"/>
              <a:t>Inert</a:t>
            </a:r>
          </a:p>
          <a:p>
            <a:pPr marL="171450" indent="-171450">
              <a:buFont typeface="Courier New"/>
              <a:buChar char="o"/>
            </a:pPr>
            <a:r>
              <a:rPr lang="en-US" sz="1200" dirty="0"/>
              <a:t>Bar hole</a:t>
            </a:r>
          </a:p>
          <a:p>
            <a:pPr marL="171450" indent="-171450">
              <a:buFont typeface="Courier New"/>
              <a:buChar char="o"/>
            </a:pPr>
            <a:r>
              <a:rPr lang="en-US" sz="1200" dirty="0"/>
              <a:t>Snap Log</a:t>
            </a:r>
          </a:p>
        </p:txBody>
      </p:sp>
      <p:sp>
        <p:nvSpPr>
          <p:cNvPr id="5" name="TextBox 4"/>
          <p:cNvSpPr txBox="1"/>
          <p:nvPr/>
        </p:nvSpPr>
        <p:spPr>
          <a:xfrm>
            <a:off x="1345692" y="883166"/>
            <a:ext cx="3456384" cy="1415772"/>
          </a:xfrm>
          <a:prstGeom prst="rect">
            <a:avLst/>
          </a:prstGeom>
          <a:noFill/>
        </p:spPr>
        <p:txBody>
          <a:bodyPr wrap="square" rtlCol="0">
            <a:spAutoFit/>
          </a:bodyPr>
          <a:lstStyle/>
          <a:p>
            <a:r>
              <a:rPr lang="en-US" sz="1400" b="1" dirty="0"/>
              <a:t>Monitor up to 6 Gases</a:t>
            </a:r>
          </a:p>
          <a:p>
            <a:pPr marL="171450" indent="-171450">
              <a:buFont typeface="Courier New"/>
              <a:buChar char="o"/>
            </a:pPr>
            <a:r>
              <a:rPr lang="en-US" sz="1200" dirty="0"/>
              <a:t>H2S, CO, O2, LEL</a:t>
            </a:r>
          </a:p>
          <a:p>
            <a:pPr marL="171450" indent="-171450">
              <a:buFont typeface="Courier New"/>
              <a:buChar char="o"/>
            </a:pPr>
            <a:r>
              <a:rPr lang="en-US" sz="1200" dirty="0"/>
              <a:t>2 smart sensor slots</a:t>
            </a:r>
          </a:p>
          <a:p>
            <a:pPr marL="628650" lvl="1" indent="-171450">
              <a:buFont typeface="Courier New"/>
              <a:buChar char="o"/>
            </a:pPr>
            <a:r>
              <a:rPr lang="en-US" sz="1200" dirty="0"/>
              <a:t>PID for VOC’s (10.0, 10.6 &amp; 11.7 eV)</a:t>
            </a:r>
          </a:p>
          <a:p>
            <a:pPr marL="628650" lvl="1" indent="-171450">
              <a:buFont typeface="Courier New"/>
              <a:buChar char="o"/>
            </a:pPr>
            <a:r>
              <a:rPr lang="en-US" sz="1200" dirty="0"/>
              <a:t>IR for CH4, HC, &amp; CO2</a:t>
            </a:r>
          </a:p>
          <a:p>
            <a:pPr marL="628650" lvl="1" indent="-171450">
              <a:buFont typeface="Courier New"/>
              <a:buChar char="o"/>
            </a:pPr>
            <a:r>
              <a:rPr lang="en-US" sz="1200" dirty="0"/>
              <a:t>EC for NH3, Cl2, HCN, NO2, &amp; SO2</a:t>
            </a:r>
          </a:p>
          <a:p>
            <a:pPr marL="628650" lvl="1" indent="-171450">
              <a:buFont typeface="Courier New"/>
              <a:buChar char="o"/>
            </a:pPr>
            <a:r>
              <a:rPr lang="en-US" sz="1200" dirty="0"/>
              <a:t>Dual PID capability</a:t>
            </a:r>
          </a:p>
        </p:txBody>
      </p:sp>
      <p:sp>
        <p:nvSpPr>
          <p:cNvPr id="6" name="TextBox 5"/>
          <p:cNvSpPr txBox="1"/>
          <p:nvPr/>
        </p:nvSpPr>
        <p:spPr>
          <a:xfrm>
            <a:off x="445592" y="4643844"/>
            <a:ext cx="3168352" cy="1046440"/>
          </a:xfrm>
          <a:prstGeom prst="rect">
            <a:avLst/>
          </a:prstGeom>
          <a:noFill/>
        </p:spPr>
        <p:txBody>
          <a:bodyPr wrap="square" rtlCol="0">
            <a:spAutoFit/>
          </a:bodyPr>
          <a:lstStyle/>
          <a:p>
            <a:r>
              <a:rPr lang="en-US" sz="1400" b="1" dirty="0"/>
              <a:t>PID library of more than 600 VOC’s</a:t>
            </a:r>
          </a:p>
          <a:p>
            <a:pPr marL="171450" indent="-171450">
              <a:buFont typeface="Courier New"/>
              <a:buChar char="o"/>
            </a:pPr>
            <a:r>
              <a:rPr lang="en-US" sz="1200" dirty="0"/>
              <a:t>0-6,000 ppm/ 0-50,000 ppb ranges</a:t>
            </a:r>
          </a:p>
          <a:p>
            <a:pPr marL="171450" indent="-171450">
              <a:buFont typeface="Courier New"/>
              <a:buChar char="o"/>
            </a:pPr>
            <a:r>
              <a:rPr lang="en-US" sz="1200" dirty="0"/>
              <a:t>Easily choose a target VOC</a:t>
            </a:r>
          </a:p>
          <a:p>
            <a:pPr marL="628650" lvl="1" indent="-171450">
              <a:buFont typeface="Courier New"/>
              <a:buChar char="o"/>
            </a:pPr>
            <a:r>
              <a:rPr lang="en-US" sz="1200" dirty="0"/>
              <a:t>User defined VOC list of 30</a:t>
            </a:r>
          </a:p>
          <a:p>
            <a:pPr marL="628650" lvl="1" indent="-171450">
              <a:buFont typeface="Courier New"/>
              <a:buChar char="o"/>
            </a:pPr>
            <a:r>
              <a:rPr lang="en-US" sz="1200" dirty="0"/>
              <a:t>Recently used VOC list last 8</a:t>
            </a:r>
          </a:p>
        </p:txBody>
      </p:sp>
      <p:sp>
        <p:nvSpPr>
          <p:cNvPr id="7" name="TextBox 6"/>
          <p:cNvSpPr txBox="1"/>
          <p:nvPr/>
        </p:nvSpPr>
        <p:spPr>
          <a:xfrm>
            <a:off x="5940152" y="4997985"/>
            <a:ext cx="2808312" cy="677108"/>
          </a:xfrm>
          <a:prstGeom prst="rect">
            <a:avLst/>
          </a:prstGeom>
          <a:noFill/>
        </p:spPr>
        <p:txBody>
          <a:bodyPr wrap="square" rtlCol="0">
            <a:spAutoFit/>
          </a:bodyPr>
          <a:lstStyle/>
          <a:p>
            <a:r>
              <a:rPr lang="en-US" sz="1400" b="1" dirty="0"/>
              <a:t>LEL Protection mode</a:t>
            </a:r>
          </a:p>
          <a:p>
            <a:r>
              <a:rPr lang="en-US" sz="1200" dirty="0"/>
              <a:t>Shields LEL sensor from damaging VOC exposure</a:t>
            </a:r>
          </a:p>
        </p:txBody>
      </p:sp>
      <p:sp>
        <p:nvSpPr>
          <p:cNvPr id="9" name="TextBox 8"/>
          <p:cNvSpPr txBox="1"/>
          <p:nvPr/>
        </p:nvSpPr>
        <p:spPr>
          <a:xfrm>
            <a:off x="5868144" y="1052736"/>
            <a:ext cx="2808312" cy="1415772"/>
          </a:xfrm>
          <a:prstGeom prst="rect">
            <a:avLst/>
          </a:prstGeom>
          <a:noFill/>
        </p:spPr>
        <p:txBody>
          <a:bodyPr wrap="square" rtlCol="0">
            <a:spAutoFit/>
          </a:bodyPr>
          <a:lstStyle/>
          <a:p>
            <a:r>
              <a:rPr lang="en-US" sz="1400" b="1" dirty="0"/>
              <a:t>LCD display</a:t>
            </a:r>
          </a:p>
          <a:p>
            <a:pPr marL="171450" indent="-171450">
              <a:buFont typeface="Courier New"/>
              <a:buChar char="o"/>
            </a:pPr>
            <a:r>
              <a:rPr lang="en-US" sz="1200" dirty="0"/>
              <a:t>Auto flip display</a:t>
            </a:r>
          </a:p>
          <a:p>
            <a:pPr marL="171450" indent="-171450">
              <a:buFont typeface="Courier New"/>
              <a:buChar char="o"/>
            </a:pPr>
            <a:r>
              <a:rPr lang="en-US" sz="1200" dirty="0"/>
              <a:t>Peak bar graphs</a:t>
            </a:r>
          </a:p>
          <a:p>
            <a:pPr marL="171450" indent="-171450">
              <a:buFont typeface="Courier New"/>
              <a:buChar char="o"/>
            </a:pPr>
            <a:r>
              <a:rPr lang="en-US" sz="1200" dirty="0"/>
              <a:t>Adjustable auto backlight</a:t>
            </a:r>
          </a:p>
          <a:p>
            <a:pPr marL="171450" indent="-171450">
              <a:buFont typeface="Courier New"/>
              <a:buChar char="o"/>
            </a:pPr>
            <a:r>
              <a:rPr lang="en-US" sz="1200" dirty="0"/>
              <a:t>Customize order of gases</a:t>
            </a:r>
          </a:p>
          <a:p>
            <a:pPr marL="171450" indent="-171450">
              <a:buFont typeface="Courier New"/>
              <a:buChar char="o"/>
            </a:pPr>
            <a:r>
              <a:rPr lang="en-US" sz="1200" dirty="0"/>
              <a:t>Single gas view with large font &amp; auto sequence </a:t>
            </a:r>
          </a:p>
        </p:txBody>
      </p:sp>
      <p:sp>
        <p:nvSpPr>
          <p:cNvPr id="14" name="TextBox 13"/>
          <p:cNvSpPr txBox="1"/>
          <p:nvPr/>
        </p:nvSpPr>
        <p:spPr>
          <a:xfrm>
            <a:off x="5933008" y="2852936"/>
            <a:ext cx="3203848" cy="1785104"/>
          </a:xfrm>
          <a:prstGeom prst="rect">
            <a:avLst/>
          </a:prstGeom>
          <a:noFill/>
        </p:spPr>
        <p:txBody>
          <a:bodyPr wrap="square" rtlCol="0">
            <a:spAutoFit/>
          </a:bodyPr>
          <a:lstStyle/>
          <a:p>
            <a:r>
              <a:rPr lang="en-US" sz="1400" b="1" dirty="0"/>
              <a:t>Alarms</a:t>
            </a:r>
          </a:p>
          <a:p>
            <a:pPr marL="171450" indent="-171450">
              <a:buFont typeface="Courier New"/>
              <a:buChar char="o"/>
            </a:pPr>
            <a:r>
              <a:rPr lang="en-US" sz="1200" dirty="0"/>
              <a:t>2 adjustable gas alarms per channel</a:t>
            </a:r>
          </a:p>
          <a:p>
            <a:pPr marL="171450" indent="-171450">
              <a:buFont typeface="Courier New"/>
              <a:buChar char="o"/>
            </a:pPr>
            <a:r>
              <a:rPr lang="en-US" sz="1200" dirty="0"/>
              <a:t>Man Down alarm</a:t>
            </a:r>
          </a:p>
          <a:p>
            <a:pPr marL="171450" indent="-171450">
              <a:buFont typeface="Courier New"/>
              <a:buChar char="o"/>
            </a:pPr>
            <a:r>
              <a:rPr lang="en-US" sz="1200" dirty="0"/>
              <a:t>4 alarm LED’s</a:t>
            </a:r>
          </a:p>
          <a:p>
            <a:pPr marL="171450" indent="-171450">
              <a:buFont typeface="Courier New"/>
              <a:buChar char="o"/>
            </a:pPr>
            <a:r>
              <a:rPr lang="en-US" sz="1200" dirty="0"/>
              <a:t>Audible and vibration alarms</a:t>
            </a:r>
          </a:p>
          <a:p>
            <a:pPr marL="171450" indent="-171450">
              <a:buFont typeface="Courier New"/>
              <a:buChar char="o"/>
            </a:pPr>
            <a:r>
              <a:rPr lang="en-US" sz="1200" dirty="0"/>
              <a:t>Trouble alarms for low flow, sensor connection, low battery, circuit error, &amp; calibration</a:t>
            </a:r>
          </a:p>
          <a:p>
            <a:pPr marL="171450" indent="-171450">
              <a:buFont typeface="Arial"/>
              <a:buChar char="•"/>
            </a:pPr>
            <a:endParaRPr lang="en-US" sz="1200" dirty="0"/>
          </a:p>
        </p:txBody>
      </p:sp>
      <p:sp>
        <p:nvSpPr>
          <p:cNvPr id="2" name="TextBox 1">
            <a:extLst>
              <a:ext uri="{FF2B5EF4-FFF2-40B4-BE49-F238E27FC236}">
                <a16:creationId xmlns:a16="http://schemas.microsoft.com/office/drawing/2014/main" id="{94073CAE-5CC9-804A-A40D-F164E8BC435E}"/>
              </a:ext>
            </a:extLst>
          </p:cNvPr>
          <p:cNvSpPr txBox="1"/>
          <p:nvPr/>
        </p:nvSpPr>
        <p:spPr>
          <a:xfrm>
            <a:off x="6620780" y="68144"/>
            <a:ext cx="2077628" cy="600164"/>
          </a:xfrm>
          <a:prstGeom prst="rect">
            <a:avLst/>
          </a:prstGeom>
          <a:noFill/>
        </p:spPr>
        <p:txBody>
          <a:bodyPr wrap="square" rtlCol="0">
            <a:spAutoFit/>
          </a:bodyPr>
          <a:lstStyle/>
          <a:p>
            <a:r>
              <a:rPr lang="en-US" sz="3300" b="1" dirty="0"/>
              <a:t>Features</a:t>
            </a:r>
          </a:p>
        </p:txBody>
      </p:sp>
    </p:spTree>
    <p:extLst>
      <p:ext uri="{BB962C8B-B14F-4D97-AF65-F5344CB8AC3E}">
        <p14:creationId xmlns:p14="http://schemas.microsoft.com/office/powerpoint/2010/main" val="13154493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X-6000_fron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613944" y="339725"/>
            <a:ext cx="1916112" cy="6181726"/>
          </a:xfrm>
          <a:prstGeom prst="rect">
            <a:avLst/>
          </a:prstGeom>
        </p:spPr>
      </p:pic>
      <p:sp>
        <p:nvSpPr>
          <p:cNvPr id="4" name="TextBox 3"/>
          <p:cNvSpPr txBox="1"/>
          <p:nvPr/>
        </p:nvSpPr>
        <p:spPr>
          <a:xfrm>
            <a:off x="6084168" y="2725877"/>
            <a:ext cx="2376264" cy="707886"/>
          </a:xfrm>
          <a:prstGeom prst="rect">
            <a:avLst/>
          </a:prstGeom>
          <a:noFill/>
        </p:spPr>
        <p:txBody>
          <a:bodyPr wrap="square" rtlCol="0">
            <a:spAutoFit/>
          </a:bodyPr>
          <a:lstStyle/>
          <a:p>
            <a:r>
              <a:rPr lang="en-US" sz="1400" b="1" dirty="0"/>
              <a:t>Weather &amp; Dust Resistant</a:t>
            </a:r>
          </a:p>
          <a:p>
            <a:pPr marL="285750" indent="-285750">
              <a:buFont typeface="Courier New"/>
              <a:buChar char="o"/>
            </a:pPr>
            <a:r>
              <a:rPr lang="en-US" sz="1400" dirty="0"/>
              <a:t>IP-67</a:t>
            </a:r>
            <a:endParaRPr lang="en-US" sz="1400" b="1" dirty="0"/>
          </a:p>
          <a:p>
            <a:endParaRPr lang="en-US" sz="1200" dirty="0"/>
          </a:p>
        </p:txBody>
      </p:sp>
      <p:sp>
        <p:nvSpPr>
          <p:cNvPr id="5" name="TextBox 4"/>
          <p:cNvSpPr txBox="1"/>
          <p:nvPr/>
        </p:nvSpPr>
        <p:spPr>
          <a:xfrm>
            <a:off x="899592" y="1340768"/>
            <a:ext cx="3672408" cy="861774"/>
          </a:xfrm>
          <a:prstGeom prst="rect">
            <a:avLst/>
          </a:prstGeom>
          <a:noFill/>
        </p:spPr>
        <p:txBody>
          <a:bodyPr wrap="square" rtlCol="0">
            <a:spAutoFit/>
          </a:bodyPr>
          <a:lstStyle/>
          <a:p>
            <a:r>
              <a:rPr lang="en-US" sz="1400" b="1" dirty="0"/>
              <a:t>Smallest 6 gas sample draw</a:t>
            </a:r>
          </a:p>
          <a:p>
            <a:pPr marL="171450" indent="-171450">
              <a:buFont typeface="Courier New"/>
              <a:buChar char="o"/>
            </a:pPr>
            <a:r>
              <a:rPr lang="en-US" sz="1200" dirty="0"/>
              <a:t>Lightweight &amp; Ergonomic</a:t>
            </a:r>
          </a:p>
          <a:p>
            <a:pPr marL="171450" indent="-171450">
              <a:buFont typeface="Courier New"/>
              <a:buChar char="o"/>
            </a:pPr>
            <a:r>
              <a:rPr lang="en-US" sz="1200" dirty="0"/>
              <a:t>High impact rubber boot</a:t>
            </a:r>
          </a:p>
          <a:p>
            <a:pPr marL="171450" indent="-171450">
              <a:buFont typeface="Courier New"/>
              <a:buChar char="o"/>
            </a:pPr>
            <a:r>
              <a:rPr lang="en-US" sz="1200" dirty="0"/>
              <a:t>Ergonomic design fits comfortable in hand</a:t>
            </a:r>
          </a:p>
        </p:txBody>
      </p:sp>
      <p:sp>
        <p:nvSpPr>
          <p:cNvPr id="6" name="TextBox 5"/>
          <p:cNvSpPr txBox="1"/>
          <p:nvPr/>
        </p:nvSpPr>
        <p:spPr>
          <a:xfrm>
            <a:off x="323528" y="3789040"/>
            <a:ext cx="3168352" cy="861774"/>
          </a:xfrm>
          <a:prstGeom prst="rect">
            <a:avLst/>
          </a:prstGeom>
          <a:noFill/>
        </p:spPr>
        <p:txBody>
          <a:bodyPr wrap="square" rtlCol="0">
            <a:spAutoFit/>
          </a:bodyPr>
          <a:lstStyle/>
          <a:p>
            <a:r>
              <a:rPr lang="en-US" sz="1400" b="1" dirty="0"/>
              <a:t>Interchangeable battery options</a:t>
            </a:r>
          </a:p>
          <a:p>
            <a:pPr marL="171450" indent="-171450">
              <a:buFont typeface="Courier New"/>
              <a:buChar char="o"/>
            </a:pPr>
            <a:r>
              <a:rPr lang="en-US" sz="1200" dirty="0"/>
              <a:t>Lithium-ion pack operates 14 hours</a:t>
            </a:r>
          </a:p>
          <a:p>
            <a:pPr marL="628650" lvl="1" indent="-171450">
              <a:buFont typeface="Courier New"/>
              <a:buChar char="o"/>
            </a:pPr>
            <a:r>
              <a:rPr lang="en-US" sz="1200" dirty="0"/>
              <a:t>Complete recharge in 3 hours</a:t>
            </a:r>
          </a:p>
          <a:p>
            <a:pPr marL="171450" indent="-171450">
              <a:buFont typeface="Courier New"/>
              <a:buChar char="o"/>
            </a:pPr>
            <a:r>
              <a:rPr lang="en-US" sz="1200" dirty="0"/>
              <a:t>Alkaline pack operates 8 hours</a:t>
            </a:r>
          </a:p>
        </p:txBody>
      </p:sp>
      <p:sp>
        <p:nvSpPr>
          <p:cNvPr id="11" name="TextBox 10"/>
          <p:cNvSpPr txBox="1"/>
          <p:nvPr/>
        </p:nvSpPr>
        <p:spPr>
          <a:xfrm>
            <a:off x="467544" y="2852936"/>
            <a:ext cx="2808312" cy="492443"/>
          </a:xfrm>
          <a:prstGeom prst="rect">
            <a:avLst/>
          </a:prstGeom>
          <a:noFill/>
        </p:spPr>
        <p:txBody>
          <a:bodyPr wrap="square" rtlCol="0">
            <a:spAutoFit/>
          </a:bodyPr>
          <a:lstStyle/>
          <a:p>
            <a:r>
              <a:rPr lang="en-US" sz="1400" b="1" dirty="0"/>
              <a:t>Internal Sample Pump</a:t>
            </a:r>
          </a:p>
          <a:p>
            <a:r>
              <a:rPr lang="en-US" sz="1200" dirty="0"/>
              <a:t>50’ sampling range</a:t>
            </a:r>
          </a:p>
        </p:txBody>
      </p:sp>
      <p:sp>
        <p:nvSpPr>
          <p:cNvPr id="12" name="TextBox 11"/>
          <p:cNvSpPr txBox="1"/>
          <p:nvPr/>
        </p:nvSpPr>
        <p:spPr>
          <a:xfrm>
            <a:off x="5652120" y="1340768"/>
            <a:ext cx="3168352" cy="861774"/>
          </a:xfrm>
          <a:prstGeom prst="rect">
            <a:avLst/>
          </a:prstGeom>
          <a:noFill/>
        </p:spPr>
        <p:txBody>
          <a:bodyPr wrap="square" rtlCol="0">
            <a:spAutoFit/>
          </a:bodyPr>
          <a:lstStyle/>
          <a:p>
            <a:r>
              <a:rPr lang="en-US" sz="1400" b="1" dirty="0"/>
              <a:t>Custom Unit Identification</a:t>
            </a:r>
          </a:p>
          <a:p>
            <a:pPr marL="171450" indent="-171450">
              <a:buFont typeface="Courier New"/>
              <a:buChar char="o"/>
            </a:pPr>
            <a:r>
              <a:rPr lang="en-US" sz="1200" dirty="0"/>
              <a:t>User &amp; Station ID selection Menu</a:t>
            </a:r>
          </a:p>
          <a:p>
            <a:pPr marL="171450" indent="-171450">
              <a:buFont typeface="Courier New"/>
              <a:buChar char="o"/>
            </a:pPr>
            <a:r>
              <a:rPr lang="en-US" sz="1200" dirty="0"/>
              <a:t>Assign multiple users to select within one instrument</a:t>
            </a:r>
          </a:p>
        </p:txBody>
      </p:sp>
      <p:sp>
        <p:nvSpPr>
          <p:cNvPr id="13" name="TextBox 12"/>
          <p:cNvSpPr txBox="1"/>
          <p:nvPr/>
        </p:nvSpPr>
        <p:spPr>
          <a:xfrm>
            <a:off x="6228184" y="3861048"/>
            <a:ext cx="2808312" cy="861774"/>
          </a:xfrm>
          <a:prstGeom prst="rect">
            <a:avLst/>
          </a:prstGeom>
          <a:noFill/>
        </p:spPr>
        <p:txBody>
          <a:bodyPr wrap="square" rtlCol="0">
            <a:spAutoFit/>
          </a:bodyPr>
          <a:lstStyle/>
          <a:p>
            <a:r>
              <a:rPr lang="en-US" sz="1400" b="1" dirty="0"/>
              <a:t>9 Languages </a:t>
            </a:r>
          </a:p>
          <a:p>
            <a:r>
              <a:rPr lang="en-US" sz="1200" dirty="0"/>
              <a:t>English, Germany, Italian, French, Portuguese, Spanish, Japanese, Korean, Russian </a:t>
            </a:r>
          </a:p>
        </p:txBody>
      </p:sp>
      <p:sp>
        <p:nvSpPr>
          <p:cNvPr id="10" name="TextBox 9">
            <a:extLst>
              <a:ext uri="{FF2B5EF4-FFF2-40B4-BE49-F238E27FC236}">
                <a16:creationId xmlns:a16="http://schemas.microsoft.com/office/drawing/2014/main" id="{0CF46B64-543D-DF40-8D5B-7BC7F67C2C1C}"/>
              </a:ext>
            </a:extLst>
          </p:cNvPr>
          <p:cNvSpPr txBox="1"/>
          <p:nvPr/>
        </p:nvSpPr>
        <p:spPr>
          <a:xfrm>
            <a:off x="6620780" y="68144"/>
            <a:ext cx="2077628" cy="600164"/>
          </a:xfrm>
          <a:prstGeom prst="rect">
            <a:avLst/>
          </a:prstGeom>
          <a:noFill/>
        </p:spPr>
        <p:txBody>
          <a:bodyPr wrap="square" rtlCol="0">
            <a:spAutoFit/>
          </a:bodyPr>
          <a:lstStyle/>
          <a:p>
            <a:r>
              <a:rPr lang="en-US" sz="3300" b="1" dirty="0"/>
              <a:t>Features</a:t>
            </a:r>
          </a:p>
        </p:txBody>
      </p:sp>
    </p:spTree>
    <p:extLst>
      <p:ext uri="{BB962C8B-B14F-4D97-AF65-F5344CB8AC3E}">
        <p14:creationId xmlns:p14="http://schemas.microsoft.com/office/powerpoint/2010/main" val="44579123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p:bldP spid="12" grpId="0"/>
      <p:bldP spid="1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446DF-DA48-3742-8D1D-87622F8707C6}"/>
              </a:ext>
            </a:extLst>
          </p:cNvPr>
          <p:cNvSpPr>
            <a:spLocks noGrp="1"/>
          </p:cNvSpPr>
          <p:nvPr>
            <p:ph type="title"/>
          </p:nvPr>
        </p:nvSpPr>
        <p:spPr/>
        <p:txBody>
          <a:bodyPr/>
          <a:lstStyle/>
          <a:p>
            <a:r>
              <a:rPr lang="en-US" b="1" dirty="0"/>
              <a:t>SDM-6000 Docking Station</a:t>
            </a:r>
          </a:p>
        </p:txBody>
      </p:sp>
      <p:sp>
        <p:nvSpPr>
          <p:cNvPr id="3" name="Content Placeholder 2">
            <a:extLst>
              <a:ext uri="{FF2B5EF4-FFF2-40B4-BE49-F238E27FC236}">
                <a16:creationId xmlns:a16="http://schemas.microsoft.com/office/drawing/2014/main" id="{C0B0B3E7-DBCE-794A-9879-ED710C7C7AD2}"/>
              </a:ext>
            </a:extLst>
          </p:cNvPr>
          <p:cNvSpPr>
            <a:spLocks noGrp="1"/>
          </p:cNvSpPr>
          <p:nvPr>
            <p:ph idx="1"/>
          </p:nvPr>
        </p:nvSpPr>
        <p:spPr>
          <a:xfrm>
            <a:off x="420129" y="1187976"/>
            <a:ext cx="6981567" cy="2230393"/>
          </a:xfrm>
        </p:spPr>
        <p:txBody>
          <a:bodyPr/>
          <a:lstStyle/>
          <a:p>
            <a:pPr marL="800100" lvl="1" indent="-342900" eaLnBrk="0" hangingPunct="0">
              <a:spcBef>
                <a:spcPct val="0"/>
              </a:spcBef>
              <a:buFont typeface="Arial"/>
              <a:buChar char="•"/>
              <a:defRPr/>
            </a:pPr>
            <a:r>
              <a:rPr lang="en-US" altLang="ja-JP" sz="1600" kern="0" dirty="0"/>
              <a:t>Stand alone station (no PC required)</a:t>
            </a:r>
          </a:p>
          <a:p>
            <a:pPr marL="800100" lvl="1" indent="-342900" eaLnBrk="0" hangingPunct="0">
              <a:spcBef>
                <a:spcPct val="0"/>
              </a:spcBef>
              <a:buFont typeface="Arial"/>
              <a:buChar char="•"/>
              <a:defRPr/>
            </a:pPr>
            <a:r>
              <a:rPr lang="en-US" altLang="ja-JP" sz="1600" kern="0" dirty="0"/>
              <a:t>Charging</a:t>
            </a:r>
          </a:p>
          <a:p>
            <a:pPr marL="800100" lvl="1" indent="-342900" eaLnBrk="0" hangingPunct="0">
              <a:spcBef>
                <a:spcPct val="0"/>
              </a:spcBef>
              <a:buFont typeface="Arial"/>
              <a:buChar char="•"/>
              <a:defRPr/>
            </a:pPr>
            <a:r>
              <a:rPr lang="en-US" altLang="ja-JP" sz="1600" kern="0" dirty="0"/>
              <a:t>Bump, Calibrate, and Alarm tests</a:t>
            </a:r>
          </a:p>
          <a:p>
            <a:pPr marL="800100" lvl="1" indent="-342900" eaLnBrk="0" hangingPunct="0">
              <a:spcBef>
                <a:spcPct val="0"/>
              </a:spcBef>
              <a:buFont typeface="Arial"/>
              <a:buChar char="•"/>
              <a:defRPr/>
            </a:pPr>
            <a:r>
              <a:rPr lang="en-US" altLang="ja-JP" sz="1600" kern="0" dirty="0"/>
              <a:t>Touch screen menu display</a:t>
            </a:r>
          </a:p>
          <a:p>
            <a:pPr marL="800100" lvl="1" indent="-342900" eaLnBrk="0" hangingPunct="0">
              <a:spcBef>
                <a:spcPct val="0"/>
              </a:spcBef>
              <a:buFont typeface="Arial"/>
              <a:buChar char="•"/>
              <a:defRPr/>
            </a:pPr>
            <a:r>
              <a:rPr lang="en-US" altLang="ja-JP" sz="1600" kern="0" dirty="0"/>
              <a:t>Save calibration, bump tests, alarm history and exposure data to an SD memory card or to a computer</a:t>
            </a:r>
          </a:p>
          <a:p>
            <a:pPr marL="800100" lvl="1" indent="-342900" eaLnBrk="0" hangingPunct="0">
              <a:spcBef>
                <a:spcPct val="0"/>
              </a:spcBef>
              <a:buFont typeface="Arial"/>
              <a:buChar char="•"/>
              <a:defRPr/>
            </a:pPr>
            <a:r>
              <a:rPr lang="en-US" altLang="ja-JP" sz="1600" kern="0" dirty="0"/>
              <a:t>Automatically power on or off for scheduled maintenance</a:t>
            </a:r>
          </a:p>
          <a:p>
            <a:pPr marL="800100" lvl="1" indent="-342900" eaLnBrk="0" hangingPunct="0">
              <a:spcBef>
                <a:spcPct val="0"/>
              </a:spcBef>
              <a:buFont typeface="Arial"/>
              <a:buChar char="•"/>
              <a:defRPr/>
            </a:pPr>
            <a:r>
              <a:rPr lang="en-US" altLang="ja-JP" sz="1600" kern="0" dirty="0"/>
              <a:t>Up to 3 ports for separate calibration gas cylinders</a:t>
            </a:r>
          </a:p>
          <a:p>
            <a:pPr marL="0" indent="0">
              <a:buNone/>
            </a:pPr>
            <a:endParaRPr lang="en-US" dirty="0"/>
          </a:p>
        </p:txBody>
      </p:sp>
      <p:pic>
        <p:nvPicPr>
          <p:cNvPr id="4" name="Picture 3" descr="SDM-Side-view-2.png">
            <a:extLst>
              <a:ext uri="{FF2B5EF4-FFF2-40B4-BE49-F238E27FC236}">
                <a16:creationId xmlns:a16="http://schemas.microsoft.com/office/drawing/2014/main" id="{ED3AC6D8-A6E8-E44B-81BE-9A16797B77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14730" y="1076758"/>
            <a:ext cx="1771548" cy="2657323"/>
          </a:xfrm>
          <a:prstGeom prst="rect">
            <a:avLst/>
          </a:prstGeom>
        </p:spPr>
      </p:pic>
      <p:pic>
        <p:nvPicPr>
          <p:cNvPr id="5" name="Picture 4" descr="SDM-6000-Gang-Sm.png">
            <a:extLst>
              <a:ext uri="{FF2B5EF4-FFF2-40B4-BE49-F238E27FC236}">
                <a16:creationId xmlns:a16="http://schemas.microsoft.com/office/drawing/2014/main" id="{D454C627-59BF-4540-9370-76EA9AF140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5310" y="3379012"/>
            <a:ext cx="3265019" cy="1634687"/>
          </a:xfrm>
          <a:prstGeom prst="rect">
            <a:avLst/>
          </a:prstGeom>
        </p:spPr>
      </p:pic>
      <p:sp>
        <p:nvSpPr>
          <p:cNvPr id="6" name="Rectangle 5">
            <a:extLst>
              <a:ext uri="{FF2B5EF4-FFF2-40B4-BE49-F238E27FC236}">
                <a16:creationId xmlns:a16="http://schemas.microsoft.com/office/drawing/2014/main" id="{21574E24-3F49-2B43-BD32-DCB606C28F27}"/>
              </a:ext>
            </a:extLst>
          </p:cNvPr>
          <p:cNvSpPr/>
          <p:nvPr/>
        </p:nvSpPr>
        <p:spPr>
          <a:xfrm>
            <a:off x="4273981" y="3659914"/>
            <a:ext cx="4572000" cy="1569660"/>
          </a:xfrm>
          <a:prstGeom prst="rect">
            <a:avLst/>
          </a:prstGeom>
        </p:spPr>
        <p:txBody>
          <a:bodyPr>
            <a:spAutoFit/>
          </a:bodyPr>
          <a:lstStyle/>
          <a:p>
            <a:pPr marL="800100" lvl="1" indent="-342900" eaLnBrk="0" fontAlgn="base" hangingPunct="0">
              <a:spcBef>
                <a:spcPct val="0"/>
              </a:spcBef>
              <a:spcAft>
                <a:spcPct val="0"/>
              </a:spcAft>
              <a:buFont typeface="Arial"/>
              <a:buChar char="•"/>
              <a:defRPr/>
            </a:pPr>
            <a:r>
              <a:rPr kumimoji="0" lang="en-US" altLang="ja-JP" sz="1600" kern="0" dirty="0"/>
              <a:t>Manage up to 10 instruments with one power source, calibration source, and computer</a:t>
            </a:r>
          </a:p>
          <a:p>
            <a:pPr marL="800100" lvl="1" indent="-342900" eaLnBrk="0" fontAlgn="base" hangingPunct="0">
              <a:spcBef>
                <a:spcPct val="0"/>
              </a:spcBef>
              <a:spcAft>
                <a:spcPct val="0"/>
              </a:spcAft>
              <a:buFont typeface="Arial"/>
              <a:buChar char="•"/>
              <a:defRPr/>
            </a:pPr>
            <a:r>
              <a:rPr kumimoji="0" lang="en-US" altLang="ja-JP" sz="1600" kern="0" dirty="0"/>
              <a:t>Configure GX-6000 parameters</a:t>
            </a:r>
          </a:p>
          <a:p>
            <a:pPr marL="800100" lvl="1" indent="-342900" eaLnBrk="0" fontAlgn="base" hangingPunct="0">
              <a:spcBef>
                <a:spcPct val="0"/>
              </a:spcBef>
              <a:spcAft>
                <a:spcPct val="0"/>
              </a:spcAft>
              <a:buFont typeface="Arial"/>
              <a:buChar char="•"/>
              <a:defRPr/>
            </a:pPr>
            <a:r>
              <a:rPr kumimoji="0" lang="en-US" altLang="ja-JP" sz="1600" kern="0" dirty="0"/>
              <a:t>SV-3 unit expands calibration ports up to 6 ports</a:t>
            </a:r>
          </a:p>
        </p:txBody>
      </p:sp>
      <p:sp>
        <p:nvSpPr>
          <p:cNvPr id="7" name="Rectangle 6">
            <a:extLst>
              <a:ext uri="{FF2B5EF4-FFF2-40B4-BE49-F238E27FC236}">
                <a16:creationId xmlns:a16="http://schemas.microsoft.com/office/drawing/2014/main" id="{A2EA197E-4EDB-3645-BB8F-C6D0ED757ED0}"/>
              </a:ext>
            </a:extLst>
          </p:cNvPr>
          <p:cNvSpPr/>
          <p:nvPr/>
        </p:nvSpPr>
        <p:spPr>
          <a:xfrm>
            <a:off x="419767" y="5294157"/>
            <a:ext cx="6647935" cy="1323439"/>
          </a:xfrm>
          <a:prstGeom prst="rect">
            <a:avLst/>
          </a:prstGeom>
        </p:spPr>
        <p:txBody>
          <a:bodyPr wrap="square">
            <a:spAutoFit/>
          </a:bodyPr>
          <a:lstStyle/>
          <a:p>
            <a:pPr marL="800100" lvl="1" indent="-342900" eaLnBrk="0" fontAlgn="base" hangingPunct="0">
              <a:spcBef>
                <a:spcPct val="0"/>
              </a:spcBef>
              <a:spcAft>
                <a:spcPct val="0"/>
              </a:spcAft>
              <a:buFont typeface="Arial"/>
              <a:buChar char="•"/>
              <a:defRPr/>
            </a:pPr>
            <a:r>
              <a:rPr kumimoji="0" lang="en-US" altLang="ja-JP" sz="1600" kern="0" dirty="0"/>
              <a:t>Easily connects to adjacent docks</a:t>
            </a:r>
          </a:p>
          <a:p>
            <a:pPr marL="800100" lvl="1" indent="-342900" eaLnBrk="0" fontAlgn="base" hangingPunct="0">
              <a:spcBef>
                <a:spcPct val="0"/>
              </a:spcBef>
              <a:spcAft>
                <a:spcPct val="0"/>
              </a:spcAft>
              <a:buFont typeface="Arial"/>
              <a:buChar char="•"/>
              <a:defRPr/>
            </a:pPr>
            <a:r>
              <a:rPr kumimoji="0" lang="en-US" altLang="ja-JP" sz="1600" kern="0" dirty="0"/>
              <a:t>Automatically distributes power, calibration gas, and data once connected</a:t>
            </a:r>
          </a:p>
          <a:p>
            <a:pPr marL="800100" lvl="1" indent="-342900" eaLnBrk="0" fontAlgn="base" hangingPunct="0">
              <a:spcBef>
                <a:spcPct val="0"/>
              </a:spcBef>
              <a:spcAft>
                <a:spcPct val="0"/>
              </a:spcAft>
              <a:buFont typeface="Arial"/>
              <a:buChar char="•"/>
              <a:defRPr/>
            </a:pPr>
            <a:r>
              <a:rPr kumimoji="0" lang="en-US" altLang="ja-JP" sz="1600" kern="0" dirty="0"/>
              <a:t>DIN Rail wall mount</a:t>
            </a:r>
          </a:p>
          <a:p>
            <a:pPr marL="800100" lvl="1" indent="-342900" eaLnBrk="0" fontAlgn="base" hangingPunct="0">
              <a:spcBef>
                <a:spcPct val="0"/>
              </a:spcBef>
              <a:spcAft>
                <a:spcPct val="0"/>
              </a:spcAft>
              <a:buFont typeface="Arial"/>
              <a:buChar char="•"/>
              <a:defRPr/>
            </a:pPr>
            <a:r>
              <a:rPr kumimoji="0" lang="en-US" altLang="ja-JP" sz="1600" kern="0" dirty="0"/>
              <a:t>Local print out of calibration/bump and alarm test results</a:t>
            </a:r>
          </a:p>
        </p:txBody>
      </p:sp>
    </p:spTree>
    <p:extLst>
      <p:ext uri="{BB962C8B-B14F-4D97-AF65-F5344CB8AC3E}">
        <p14:creationId xmlns:p14="http://schemas.microsoft.com/office/powerpoint/2010/main" val="28803561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8513D-2F39-B643-A0C9-9166F6C8DF47}"/>
              </a:ext>
            </a:extLst>
          </p:cNvPr>
          <p:cNvSpPr>
            <a:spLocks noGrp="1"/>
          </p:cNvSpPr>
          <p:nvPr>
            <p:ph type="title"/>
          </p:nvPr>
        </p:nvSpPr>
        <p:spPr/>
        <p:txBody>
          <a:bodyPr/>
          <a:lstStyle/>
          <a:p>
            <a:r>
              <a:rPr lang="en-US" b="1" dirty="0"/>
              <a:t>PID Options – GX-6000</a:t>
            </a:r>
            <a:endParaRPr lang="en-US" dirty="0"/>
          </a:p>
        </p:txBody>
      </p:sp>
      <p:graphicFrame>
        <p:nvGraphicFramePr>
          <p:cNvPr id="4" name="Content Placeholder 3">
            <a:extLst>
              <a:ext uri="{FF2B5EF4-FFF2-40B4-BE49-F238E27FC236}">
                <a16:creationId xmlns:a16="http://schemas.microsoft.com/office/drawing/2014/main" id="{AC37C2D8-42BC-F24F-98C4-63A7AFF1889F}"/>
              </a:ext>
            </a:extLst>
          </p:cNvPr>
          <p:cNvGraphicFramePr>
            <a:graphicFrameLocks noGrp="1"/>
          </p:cNvGraphicFramePr>
          <p:nvPr>
            <p:ph idx="1"/>
          </p:nvPr>
        </p:nvGraphicFramePr>
        <p:xfrm>
          <a:off x="453067" y="1600427"/>
          <a:ext cx="5040487" cy="2385928"/>
        </p:xfrm>
        <a:graphic>
          <a:graphicData uri="http://schemas.openxmlformats.org/drawingml/2006/table">
            <a:tbl>
              <a:tblPr firstRow="1" bandRow="1">
                <a:tableStyleId>{5940675A-B579-460E-94D1-54222C63F5DA}</a:tableStyleId>
              </a:tblPr>
              <a:tblGrid>
                <a:gridCol w="1266407">
                  <a:extLst>
                    <a:ext uri="{9D8B030D-6E8A-4147-A177-3AD203B41FA5}">
                      <a16:colId xmlns:a16="http://schemas.microsoft.com/office/drawing/2014/main" val="91544729"/>
                    </a:ext>
                  </a:extLst>
                </a:gridCol>
                <a:gridCol w="1381497">
                  <a:extLst>
                    <a:ext uri="{9D8B030D-6E8A-4147-A177-3AD203B41FA5}">
                      <a16:colId xmlns:a16="http://schemas.microsoft.com/office/drawing/2014/main" val="1623606513"/>
                    </a:ext>
                  </a:extLst>
                </a:gridCol>
                <a:gridCol w="1309816">
                  <a:extLst>
                    <a:ext uri="{9D8B030D-6E8A-4147-A177-3AD203B41FA5}">
                      <a16:colId xmlns:a16="http://schemas.microsoft.com/office/drawing/2014/main" val="1612508582"/>
                    </a:ext>
                  </a:extLst>
                </a:gridCol>
                <a:gridCol w="1082767">
                  <a:extLst>
                    <a:ext uri="{9D8B030D-6E8A-4147-A177-3AD203B41FA5}">
                      <a16:colId xmlns:a16="http://schemas.microsoft.com/office/drawing/2014/main" val="3959012427"/>
                    </a:ext>
                  </a:extLst>
                </a:gridCol>
              </a:tblGrid>
              <a:tr h="431398">
                <a:tc gridSpan="2">
                  <a:txBody>
                    <a:bodyPr/>
                    <a:lstStyle/>
                    <a:p>
                      <a:pPr algn="ctr"/>
                      <a:r>
                        <a:rPr lang="en-US" sz="1350" dirty="0"/>
                        <a:t>PID /gas</a:t>
                      </a:r>
                    </a:p>
                  </a:txBody>
                  <a:tcPr anchor="ctr"/>
                </a:tc>
                <a:tc hMerge="1">
                  <a:txBody>
                    <a:bodyPr/>
                    <a:lstStyle/>
                    <a:p>
                      <a:endParaRPr lang="en-US"/>
                    </a:p>
                  </a:txBody>
                  <a:tcPr/>
                </a:tc>
                <a:tc>
                  <a:txBody>
                    <a:bodyPr/>
                    <a:lstStyle/>
                    <a:p>
                      <a:pPr algn="ctr"/>
                      <a:r>
                        <a:rPr lang="en-US" sz="1350" dirty="0"/>
                        <a:t>Range</a:t>
                      </a:r>
                    </a:p>
                  </a:txBody>
                  <a:tcPr anchor="ctr"/>
                </a:tc>
                <a:tc>
                  <a:txBody>
                    <a:bodyPr/>
                    <a:lstStyle/>
                    <a:p>
                      <a:pPr algn="ctr"/>
                      <a:r>
                        <a:rPr lang="en-US" sz="1350" dirty="0"/>
                        <a:t>Accuracy</a:t>
                      </a:r>
                    </a:p>
                  </a:txBody>
                  <a:tcPr anchor="ctr"/>
                </a:tc>
                <a:extLst>
                  <a:ext uri="{0D108BD9-81ED-4DB2-BD59-A6C34878D82A}">
                    <a16:rowId xmlns:a16="http://schemas.microsoft.com/office/drawing/2014/main" val="4278535764"/>
                  </a:ext>
                </a:extLst>
              </a:tr>
              <a:tr h="184009">
                <a:tc>
                  <a:txBody>
                    <a:bodyPr/>
                    <a:lstStyle/>
                    <a:p>
                      <a:pPr algn="ctr"/>
                      <a:r>
                        <a:rPr lang="en-US" sz="1350" dirty="0"/>
                        <a:t>10.6 eV low</a:t>
                      </a:r>
                    </a:p>
                  </a:txBody>
                  <a:tcPr anchor="ctr"/>
                </a:tc>
                <a:tc rowSpan="2">
                  <a:txBody>
                    <a:bodyPr/>
                    <a:lstStyle/>
                    <a:p>
                      <a:pPr algn="ctr"/>
                      <a:r>
                        <a:rPr lang="en-US" sz="1350" dirty="0"/>
                        <a:t>600 VOC’s</a:t>
                      </a:r>
                    </a:p>
                  </a:txBody>
                  <a:tcPr anchor="ctr"/>
                </a:tc>
                <a:tc>
                  <a:txBody>
                    <a:bodyPr/>
                    <a:lstStyle/>
                    <a:p>
                      <a:pPr algn="ctr"/>
                      <a:r>
                        <a:rPr lang="en-US" sz="1350" dirty="0"/>
                        <a:t>0-50,000 ppb</a:t>
                      </a:r>
                    </a:p>
                  </a:txBody>
                  <a:tcPr anchor="ctr"/>
                </a:tc>
                <a:tc rowSpan="5">
                  <a:txBody>
                    <a:bodyPr/>
                    <a:lstStyle/>
                    <a:p>
                      <a:pPr algn="ctr"/>
                      <a:r>
                        <a:rPr lang="en-US" sz="1350" dirty="0"/>
                        <a:t>+/- 10% of reading, </a:t>
                      </a:r>
                    </a:p>
                    <a:p>
                      <a:pPr algn="ctr"/>
                      <a:r>
                        <a:rPr lang="en-US" sz="1350" dirty="0"/>
                        <a:t>+/- 1 digit</a:t>
                      </a:r>
                    </a:p>
                  </a:txBody>
                  <a:tcPr anchor="ctr"/>
                </a:tc>
                <a:extLst>
                  <a:ext uri="{0D108BD9-81ED-4DB2-BD59-A6C34878D82A}">
                    <a16:rowId xmlns:a16="http://schemas.microsoft.com/office/drawing/2014/main" val="1200877762"/>
                  </a:ext>
                </a:extLst>
              </a:tr>
              <a:tr h="184009">
                <a:tc>
                  <a:txBody>
                    <a:bodyPr/>
                    <a:lstStyle/>
                    <a:p>
                      <a:pPr algn="ctr"/>
                      <a:r>
                        <a:rPr lang="en-US" sz="1350" dirty="0"/>
                        <a:t>10.6 eV high</a:t>
                      </a:r>
                    </a:p>
                  </a:txBody>
                  <a:tcPr anchor="ctr"/>
                </a:tc>
                <a:tc vMerge="1">
                  <a:txBody>
                    <a:bodyPr/>
                    <a:lstStyle/>
                    <a:p>
                      <a:endParaRPr lang="en-US" dirty="0"/>
                    </a:p>
                  </a:txBody>
                  <a:tcPr/>
                </a:tc>
                <a:tc>
                  <a:txBody>
                    <a:bodyPr/>
                    <a:lstStyle/>
                    <a:p>
                      <a:pPr algn="ctr"/>
                      <a:r>
                        <a:rPr lang="en-US" sz="1350" dirty="0"/>
                        <a:t>0-6,000 ppm</a:t>
                      </a:r>
                    </a:p>
                  </a:txBody>
                  <a:tcPr anchor="ctr"/>
                </a:tc>
                <a:tc vMerge="1">
                  <a:txBody>
                    <a:bodyPr/>
                    <a:lstStyle/>
                    <a:p>
                      <a:endParaRPr lang="en-US"/>
                    </a:p>
                  </a:txBody>
                  <a:tcPr/>
                </a:tc>
                <a:extLst>
                  <a:ext uri="{0D108BD9-81ED-4DB2-BD59-A6C34878D82A}">
                    <a16:rowId xmlns:a16="http://schemas.microsoft.com/office/drawing/2014/main" val="862608207"/>
                  </a:ext>
                </a:extLst>
              </a:tr>
              <a:tr h="354330">
                <a:tc rowSpan="2">
                  <a:txBody>
                    <a:bodyPr/>
                    <a:lstStyle/>
                    <a:p>
                      <a:pPr algn="ctr"/>
                      <a:r>
                        <a:rPr lang="en-US" sz="1350" dirty="0"/>
                        <a:t>10.0  eV</a:t>
                      </a:r>
                    </a:p>
                  </a:txBody>
                  <a:tcPr anchor="ctr"/>
                </a:tc>
                <a:tc>
                  <a:txBody>
                    <a:bodyPr/>
                    <a:lstStyle/>
                    <a:p>
                      <a:pPr algn="ctr"/>
                      <a:r>
                        <a:rPr lang="en-US" sz="1350" dirty="0"/>
                        <a:t>Benzene specific</a:t>
                      </a:r>
                    </a:p>
                  </a:txBody>
                  <a:tcPr anchor="ctr"/>
                </a:tc>
                <a:tc>
                  <a:txBody>
                    <a:bodyPr/>
                    <a:lstStyle/>
                    <a:p>
                      <a:pPr algn="ctr"/>
                      <a:r>
                        <a:rPr lang="en-US" sz="1350" dirty="0"/>
                        <a:t>0.1-50 ppm</a:t>
                      </a:r>
                    </a:p>
                  </a:txBody>
                  <a:tcPr anchor="ctr"/>
                </a:tc>
                <a:tc vMerge="1">
                  <a:txBody>
                    <a:bodyPr/>
                    <a:lstStyle/>
                    <a:p>
                      <a:endParaRPr lang="en-US" dirty="0"/>
                    </a:p>
                  </a:txBody>
                  <a:tcPr/>
                </a:tc>
                <a:extLst>
                  <a:ext uri="{0D108BD9-81ED-4DB2-BD59-A6C34878D82A}">
                    <a16:rowId xmlns:a16="http://schemas.microsoft.com/office/drawing/2014/main" val="923813393"/>
                  </a:ext>
                </a:extLst>
              </a:tr>
              <a:tr h="354330">
                <a:tc vMerge="1">
                  <a:txBody>
                    <a:bodyPr/>
                    <a:lstStyle/>
                    <a:p>
                      <a:endParaRPr lang="en-US"/>
                    </a:p>
                  </a:txBody>
                  <a:tcPr/>
                </a:tc>
                <a:tc>
                  <a:txBody>
                    <a:bodyPr/>
                    <a:lstStyle/>
                    <a:p>
                      <a:pPr algn="ctr"/>
                      <a:r>
                        <a:rPr lang="en-US" sz="1350" dirty="0"/>
                        <a:t>300 VOC’s</a:t>
                      </a:r>
                    </a:p>
                  </a:txBody>
                  <a:tcPr anchor="ctr"/>
                </a:tc>
                <a:tc>
                  <a:txBody>
                    <a:bodyPr/>
                    <a:lstStyle/>
                    <a:p>
                      <a:pPr algn="ctr"/>
                      <a:r>
                        <a:rPr lang="en-US" sz="1350" dirty="0"/>
                        <a:t>0-100 ppm</a:t>
                      </a:r>
                    </a:p>
                  </a:txBody>
                  <a:tcPr anchor="ctr"/>
                </a:tc>
                <a:tc vMerge="1">
                  <a:txBody>
                    <a:bodyPr/>
                    <a:lstStyle/>
                    <a:p>
                      <a:endParaRPr lang="en-US"/>
                    </a:p>
                  </a:txBody>
                  <a:tcPr/>
                </a:tc>
                <a:extLst>
                  <a:ext uri="{0D108BD9-81ED-4DB2-BD59-A6C34878D82A}">
                    <a16:rowId xmlns:a16="http://schemas.microsoft.com/office/drawing/2014/main" val="799146264"/>
                  </a:ext>
                </a:extLst>
              </a:tr>
              <a:tr h="368018">
                <a:tc>
                  <a:txBody>
                    <a:bodyPr/>
                    <a:lstStyle/>
                    <a:p>
                      <a:pPr algn="ctr"/>
                      <a:r>
                        <a:rPr lang="en-US" sz="1350" dirty="0"/>
                        <a:t>11.7 eV</a:t>
                      </a:r>
                    </a:p>
                  </a:txBody>
                  <a:tcPr anchor="ctr"/>
                </a:tc>
                <a:tc>
                  <a:txBody>
                    <a:bodyPr/>
                    <a:lstStyle/>
                    <a:p>
                      <a:pPr algn="ctr"/>
                      <a:r>
                        <a:rPr lang="en-US" sz="1350" dirty="0"/>
                        <a:t>High- voltage lamp</a:t>
                      </a:r>
                    </a:p>
                  </a:txBody>
                  <a:tcPr anchor="ctr"/>
                </a:tc>
                <a:tc>
                  <a:txBody>
                    <a:bodyPr/>
                    <a:lstStyle/>
                    <a:p>
                      <a:pPr algn="ctr"/>
                      <a:r>
                        <a:rPr lang="en-US" sz="1350" dirty="0"/>
                        <a:t>0-1,000 ppm</a:t>
                      </a:r>
                    </a:p>
                  </a:txBody>
                  <a:tcPr anchor="ctr"/>
                </a:tc>
                <a:tc vMerge="1">
                  <a:txBody>
                    <a:bodyPr/>
                    <a:lstStyle/>
                    <a:p>
                      <a:endParaRPr lang="en-US" dirty="0"/>
                    </a:p>
                  </a:txBody>
                  <a:tcPr/>
                </a:tc>
                <a:extLst>
                  <a:ext uri="{0D108BD9-81ED-4DB2-BD59-A6C34878D82A}">
                    <a16:rowId xmlns:a16="http://schemas.microsoft.com/office/drawing/2014/main" val="2175993757"/>
                  </a:ext>
                </a:extLst>
              </a:tr>
            </a:tbl>
          </a:graphicData>
        </a:graphic>
      </p:graphicFrame>
      <p:sp>
        <p:nvSpPr>
          <p:cNvPr id="13" name="TextBox 12">
            <a:extLst>
              <a:ext uri="{FF2B5EF4-FFF2-40B4-BE49-F238E27FC236}">
                <a16:creationId xmlns:a16="http://schemas.microsoft.com/office/drawing/2014/main" id="{F9790155-5252-E549-BAB5-496358B21E55}"/>
              </a:ext>
            </a:extLst>
          </p:cNvPr>
          <p:cNvSpPr txBox="1"/>
          <p:nvPr/>
        </p:nvSpPr>
        <p:spPr>
          <a:xfrm>
            <a:off x="580947" y="4389475"/>
            <a:ext cx="6394681" cy="2292935"/>
          </a:xfrm>
          <a:prstGeom prst="rect">
            <a:avLst/>
          </a:prstGeom>
          <a:noFill/>
        </p:spPr>
        <p:txBody>
          <a:bodyPr wrap="square" rtlCol="0">
            <a:spAutoFit/>
          </a:bodyPr>
          <a:lstStyle/>
          <a:p>
            <a:pPr marL="285750" indent="-285750">
              <a:buFont typeface="Arial" panose="020B0604020202020204" pitchFamily="34" charset="0"/>
              <a:buChar char="•"/>
            </a:pPr>
            <a:r>
              <a:rPr lang="en-US" dirty="0"/>
              <a:t>The GX-6000 is the only multi-gas</a:t>
            </a:r>
            <a:r>
              <a:rPr lang="en-US" b="1" i="1" dirty="0"/>
              <a:t> </a:t>
            </a:r>
            <a:r>
              <a:rPr lang="en-US" dirty="0"/>
              <a:t>monitor with simultaneous dual-PID capability</a:t>
            </a:r>
          </a:p>
          <a:p>
            <a:pPr marL="285750" indent="-285750">
              <a:buFont typeface="Arial" panose="020B0604020202020204" pitchFamily="34" charset="0"/>
              <a:buChar char="•"/>
            </a:pPr>
            <a:r>
              <a:rPr lang="en-US" b="1" dirty="0"/>
              <a:t>Long life 11.7 eV lamp</a:t>
            </a:r>
          </a:p>
          <a:p>
            <a:pPr marL="742950" lvl="1" indent="-285750">
              <a:buFont typeface="Wingdings" pitchFamily="2" charset="2"/>
              <a:buChar char="Ø"/>
            </a:pPr>
            <a:r>
              <a:rPr lang="en-US" dirty="0"/>
              <a:t>Typical 9 to 12 month life!</a:t>
            </a:r>
          </a:p>
          <a:p>
            <a:pPr marL="742950" lvl="1" indent="-285750">
              <a:buFont typeface="Arial" panose="020B0604020202020204" pitchFamily="34" charset="0"/>
              <a:buChar char="•"/>
            </a:pPr>
            <a:r>
              <a:rPr lang="en-US" dirty="0"/>
              <a:t>Monitor carbon tetrachloride, acrylonitrile, chloroform, methanol, refrigerants (R-143, R-132A), and more</a:t>
            </a:r>
          </a:p>
          <a:p>
            <a:endParaRPr lang="en-US" sz="1700" dirty="0"/>
          </a:p>
        </p:txBody>
      </p:sp>
      <p:grpSp>
        <p:nvGrpSpPr>
          <p:cNvPr id="19" name="Group 18">
            <a:extLst>
              <a:ext uri="{FF2B5EF4-FFF2-40B4-BE49-F238E27FC236}">
                <a16:creationId xmlns:a16="http://schemas.microsoft.com/office/drawing/2014/main" id="{BA78B77E-A934-3246-868C-A1136761F712}"/>
              </a:ext>
            </a:extLst>
          </p:cNvPr>
          <p:cNvGrpSpPr/>
          <p:nvPr/>
        </p:nvGrpSpPr>
        <p:grpSpPr>
          <a:xfrm>
            <a:off x="6634633" y="1260290"/>
            <a:ext cx="2461815" cy="4933136"/>
            <a:chOff x="6531766" y="309016"/>
            <a:chExt cx="2461815" cy="4933136"/>
          </a:xfrm>
        </p:grpSpPr>
        <p:grpSp>
          <p:nvGrpSpPr>
            <p:cNvPr id="14" name="Group 13">
              <a:extLst>
                <a:ext uri="{FF2B5EF4-FFF2-40B4-BE49-F238E27FC236}">
                  <a16:creationId xmlns:a16="http://schemas.microsoft.com/office/drawing/2014/main" id="{4C79155B-3129-974E-94A8-AD683B11A712}"/>
                </a:ext>
              </a:extLst>
            </p:cNvPr>
            <p:cNvGrpSpPr/>
            <p:nvPr/>
          </p:nvGrpSpPr>
          <p:grpSpPr>
            <a:xfrm>
              <a:off x="6531766" y="309016"/>
              <a:ext cx="2461815" cy="4933136"/>
              <a:chOff x="6422690" y="417340"/>
              <a:chExt cx="2461815" cy="4933136"/>
            </a:xfrm>
          </p:grpSpPr>
          <p:grpSp>
            <p:nvGrpSpPr>
              <p:cNvPr id="9" name="Group 8">
                <a:extLst>
                  <a:ext uri="{FF2B5EF4-FFF2-40B4-BE49-F238E27FC236}">
                    <a16:creationId xmlns:a16="http://schemas.microsoft.com/office/drawing/2014/main" id="{92E934E5-BC62-754D-AEBE-B852EF4A7F2D}"/>
                  </a:ext>
                </a:extLst>
              </p:cNvPr>
              <p:cNvGrpSpPr>
                <a:grpSpLocks noChangeAspect="1"/>
              </p:cNvGrpSpPr>
              <p:nvPr/>
            </p:nvGrpSpPr>
            <p:grpSpPr>
              <a:xfrm>
                <a:off x="6422690" y="417340"/>
                <a:ext cx="2461815" cy="4933136"/>
                <a:chOff x="6051990" y="727641"/>
                <a:chExt cx="3092010" cy="6195959"/>
              </a:xfrm>
            </p:grpSpPr>
            <p:pic>
              <p:nvPicPr>
                <p:cNvPr id="5" name="Picture 4">
                  <a:extLst>
                    <a:ext uri="{FF2B5EF4-FFF2-40B4-BE49-F238E27FC236}">
                      <a16:creationId xmlns:a16="http://schemas.microsoft.com/office/drawing/2014/main" id="{7026F271-AEB6-9448-A404-C08BFA6FC13E}"/>
                    </a:ext>
                  </a:extLst>
                </p:cNvPr>
                <p:cNvPicPr>
                  <a:picLocks noChangeAspect="1"/>
                </p:cNvPicPr>
                <p:nvPr/>
              </p:nvPicPr>
              <p:blipFill>
                <a:blip r:embed="rId3"/>
                <a:stretch>
                  <a:fillRect/>
                </a:stretch>
              </p:blipFill>
              <p:spPr>
                <a:xfrm>
                  <a:off x="6629488" y="862013"/>
                  <a:ext cx="1878100" cy="4953351"/>
                </a:xfrm>
                <a:prstGeom prst="rect">
                  <a:avLst/>
                </a:prstGeom>
              </p:spPr>
            </p:pic>
            <p:pic>
              <p:nvPicPr>
                <p:cNvPr id="6" name="Picture 5">
                  <a:extLst>
                    <a:ext uri="{FF2B5EF4-FFF2-40B4-BE49-F238E27FC236}">
                      <a16:creationId xmlns:a16="http://schemas.microsoft.com/office/drawing/2014/main" id="{7023B9CD-B5EB-A746-B4D2-F73E2532474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51990" y="3087510"/>
                  <a:ext cx="810583" cy="3836090"/>
                </a:xfrm>
                <a:prstGeom prst="rect">
                  <a:avLst/>
                </a:prstGeom>
              </p:spPr>
            </p:pic>
            <p:pic>
              <p:nvPicPr>
                <p:cNvPr id="8" name="Picture 7">
                  <a:extLst>
                    <a:ext uri="{FF2B5EF4-FFF2-40B4-BE49-F238E27FC236}">
                      <a16:creationId xmlns:a16="http://schemas.microsoft.com/office/drawing/2014/main" id="{17B3225D-C12A-3A42-9EA8-B71FE6ACAA8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53771" t="4398" r="10613" b="48807"/>
                <a:stretch/>
              </p:blipFill>
              <p:spPr>
                <a:xfrm>
                  <a:off x="8184443" y="727641"/>
                  <a:ext cx="959557" cy="3209217"/>
                </a:xfrm>
                <a:prstGeom prst="rect">
                  <a:avLst/>
                </a:prstGeom>
              </p:spPr>
            </p:pic>
          </p:grpSp>
          <p:sp>
            <p:nvSpPr>
              <p:cNvPr id="11" name="Rectangle 10">
                <a:extLst>
                  <a:ext uri="{FF2B5EF4-FFF2-40B4-BE49-F238E27FC236}">
                    <a16:creationId xmlns:a16="http://schemas.microsoft.com/office/drawing/2014/main" id="{93AAB67A-AE69-0E41-A293-8E3423EA86D4}"/>
                  </a:ext>
                </a:extLst>
              </p:cNvPr>
              <p:cNvSpPr/>
              <p:nvPr/>
            </p:nvSpPr>
            <p:spPr>
              <a:xfrm>
                <a:off x="6660292" y="4831492"/>
                <a:ext cx="407773" cy="4324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8282928-D1BF-9B4D-B622-1DD50CE46003}"/>
                  </a:ext>
                </a:extLst>
              </p:cNvPr>
              <p:cNvSpPr/>
              <p:nvPr/>
            </p:nvSpPr>
            <p:spPr>
              <a:xfrm>
                <a:off x="8120519" y="524325"/>
                <a:ext cx="541567" cy="5630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E7D69F13-B778-284F-9E14-A92BA8875E1E}"/>
                </a:ext>
              </a:extLst>
            </p:cNvPr>
            <p:cNvSpPr txBox="1"/>
            <p:nvPr/>
          </p:nvSpPr>
          <p:spPr>
            <a:xfrm>
              <a:off x="7856685" y="513260"/>
              <a:ext cx="1008191" cy="646331"/>
            </a:xfrm>
            <a:prstGeom prst="rect">
              <a:avLst/>
            </a:prstGeom>
            <a:noFill/>
          </p:spPr>
          <p:txBody>
            <a:bodyPr wrap="square" rtlCol="0">
              <a:spAutoFit/>
            </a:bodyPr>
            <a:lstStyle/>
            <a:p>
              <a:r>
                <a:rPr lang="en-US" sz="1200" b="1" dirty="0"/>
                <a:t>Standard 4-gas sensor slots</a:t>
              </a:r>
            </a:p>
          </p:txBody>
        </p:sp>
        <p:sp>
          <p:nvSpPr>
            <p:cNvPr id="16" name="TextBox 15">
              <a:extLst>
                <a:ext uri="{FF2B5EF4-FFF2-40B4-BE49-F238E27FC236}">
                  <a16:creationId xmlns:a16="http://schemas.microsoft.com/office/drawing/2014/main" id="{3CEE51DA-7E22-7042-8A08-0BB5D14900B8}"/>
                </a:ext>
              </a:extLst>
            </p:cNvPr>
            <p:cNvSpPr txBox="1"/>
            <p:nvPr/>
          </p:nvSpPr>
          <p:spPr>
            <a:xfrm>
              <a:off x="6854452" y="4723168"/>
              <a:ext cx="1375143" cy="461665"/>
            </a:xfrm>
            <a:prstGeom prst="rect">
              <a:avLst/>
            </a:prstGeom>
            <a:noFill/>
          </p:spPr>
          <p:txBody>
            <a:bodyPr wrap="square" rtlCol="0">
              <a:spAutoFit/>
            </a:bodyPr>
            <a:lstStyle/>
            <a:p>
              <a:r>
                <a:rPr lang="en-US" sz="1200" b="1" dirty="0"/>
                <a:t>Two PID / smart sensor slots</a:t>
              </a:r>
            </a:p>
          </p:txBody>
        </p:sp>
      </p:grpSp>
      <p:pic>
        <p:nvPicPr>
          <p:cNvPr id="18" name="Picture 17">
            <a:extLst>
              <a:ext uri="{FF2B5EF4-FFF2-40B4-BE49-F238E27FC236}">
                <a16:creationId xmlns:a16="http://schemas.microsoft.com/office/drawing/2014/main" id="{689E2B0F-2826-AE4F-B2E8-119F0150241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47669" y="1309471"/>
            <a:ext cx="1328452" cy="1615848"/>
          </a:xfrm>
          <a:prstGeom prst="rect">
            <a:avLst/>
          </a:prstGeom>
        </p:spPr>
      </p:pic>
      <p:sp>
        <p:nvSpPr>
          <p:cNvPr id="20" name="TextBox 19">
            <a:extLst>
              <a:ext uri="{FF2B5EF4-FFF2-40B4-BE49-F238E27FC236}">
                <a16:creationId xmlns:a16="http://schemas.microsoft.com/office/drawing/2014/main" id="{300AD6B7-1CF4-994E-9AFD-816C206A6D32}"/>
              </a:ext>
            </a:extLst>
          </p:cNvPr>
          <p:cNvSpPr txBox="1"/>
          <p:nvPr/>
        </p:nvSpPr>
        <p:spPr>
          <a:xfrm>
            <a:off x="1609176" y="1124805"/>
            <a:ext cx="2728267" cy="369332"/>
          </a:xfrm>
          <a:prstGeom prst="rect">
            <a:avLst/>
          </a:prstGeom>
          <a:noFill/>
        </p:spPr>
        <p:txBody>
          <a:bodyPr wrap="square" rtlCol="0">
            <a:spAutoFit/>
          </a:bodyPr>
          <a:lstStyle/>
          <a:p>
            <a:r>
              <a:rPr lang="en-US" dirty="0"/>
              <a:t>4 PID’s to choose from:</a:t>
            </a:r>
          </a:p>
        </p:txBody>
      </p:sp>
    </p:spTree>
    <p:extLst>
      <p:ext uri="{BB962C8B-B14F-4D97-AF65-F5344CB8AC3E}">
        <p14:creationId xmlns:p14="http://schemas.microsoft.com/office/powerpoint/2010/main" val="40362594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037617-C85B-B74A-83AB-745C12BE91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25935" y="664380"/>
            <a:ext cx="827720" cy="1330483"/>
          </a:xfrm>
          <a:prstGeom prst="rect">
            <a:avLst/>
          </a:prstGeom>
        </p:spPr>
      </p:pic>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1132919" y="53104"/>
            <a:ext cx="7772400" cy="676275"/>
          </a:xfrm>
        </p:spPr>
        <p:txBody>
          <a:bodyPr/>
          <a:lstStyle/>
          <a:p>
            <a:r>
              <a:rPr lang="en-US" b="1" dirty="0"/>
              <a:t>Stacking Up to the Competition</a:t>
            </a:r>
          </a:p>
        </p:txBody>
      </p:sp>
      <p:graphicFrame>
        <p:nvGraphicFramePr>
          <p:cNvPr id="6" name="Content Placeholder 5">
            <a:extLst>
              <a:ext uri="{FF2B5EF4-FFF2-40B4-BE49-F238E27FC236}">
                <a16:creationId xmlns:a16="http://schemas.microsoft.com/office/drawing/2014/main" id="{08DE984C-4E71-4642-B261-067C29442051}"/>
              </a:ext>
            </a:extLst>
          </p:cNvPr>
          <p:cNvGraphicFramePr>
            <a:graphicFrameLocks noGrp="1"/>
          </p:cNvGraphicFramePr>
          <p:nvPr>
            <p:ph idx="1"/>
          </p:nvPr>
        </p:nvGraphicFramePr>
        <p:xfrm>
          <a:off x="271849" y="1958287"/>
          <a:ext cx="8628036" cy="4040374"/>
        </p:xfrm>
        <a:graphic>
          <a:graphicData uri="http://schemas.openxmlformats.org/drawingml/2006/table">
            <a:tbl>
              <a:tblPr firstRow="1" bandRow="1">
                <a:tableStyleId>{5C22544A-7EE6-4342-B048-85BDC9FD1C3A}</a:tableStyleId>
              </a:tblPr>
              <a:tblGrid>
                <a:gridCol w="2228261">
                  <a:extLst>
                    <a:ext uri="{9D8B030D-6E8A-4147-A177-3AD203B41FA5}">
                      <a16:colId xmlns:a16="http://schemas.microsoft.com/office/drawing/2014/main" val="425584940"/>
                    </a:ext>
                  </a:extLst>
                </a:gridCol>
                <a:gridCol w="2267127">
                  <a:extLst>
                    <a:ext uri="{9D8B030D-6E8A-4147-A177-3AD203B41FA5}">
                      <a16:colId xmlns:a16="http://schemas.microsoft.com/office/drawing/2014/main" val="2650973926"/>
                    </a:ext>
                  </a:extLst>
                </a:gridCol>
                <a:gridCol w="2066049">
                  <a:extLst>
                    <a:ext uri="{9D8B030D-6E8A-4147-A177-3AD203B41FA5}">
                      <a16:colId xmlns:a16="http://schemas.microsoft.com/office/drawing/2014/main" val="3285114804"/>
                    </a:ext>
                  </a:extLst>
                </a:gridCol>
                <a:gridCol w="2066599">
                  <a:extLst>
                    <a:ext uri="{9D8B030D-6E8A-4147-A177-3AD203B41FA5}">
                      <a16:colId xmlns:a16="http://schemas.microsoft.com/office/drawing/2014/main" val="1783846458"/>
                    </a:ext>
                  </a:extLst>
                </a:gridCol>
              </a:tblGrid>
              <a:tr h="370840">
                <a:tc>
                  <a:txBody>
                    <a:bodyPr/>
                    <a:lstStyle/>
                    <a:p>
                      <a:pPr algn="ctr"/>
                      <a:r>
                        <a:rPr lang="en-US" sz="1250" dirty="0"/>
                        <a:t>Feature</a:t>
                      </a:r>
                    </a:p>
                  </a:txBody>
                  <a:tcPr/>
                </a:tc>
                <a:tc>
                  <a:txBody>
                    <a:bodyPr/>
                    <a:lstStyle/>
                    <a:p>
                      <a:pPr algn="ctr"/>
                      <a:r>
                        <a:rPr lang="en-US" sz="1250" dirty="0"/>
                        <a:t>GX-6000</a:t>
                      </a:r>
                    </a:p>
                  </a:txBody>
                  <a:tcPr/>
                </a:tc>
                <a:tc>
                  <a:txBody>
                    <a:bodyPr/>
                    <a:lstStyle/>
                    <a:p>
                      <a:pPr algn="ctr"/>
                      <a:r>
                        <a:rPr lang="en-US" sz="1250" dirty="0"/>
                        <a:t>BW ultra (PID)</a:t>
                      </a:r>
                    </a:p>
                  </a:txBody>
                  <a:tcPr/>
                </a:tc>
                <a:tc>
                  <a:txBody>
                    <a:bodyPr/>
                    <a:lstStyle/>
                    <a:p>
                      <a:pPr algn="ctr"/>
                      <a:r>
                        <a:rPr lang="en-US" sz="1250" dirty="0"/>
                        <a:t>RAE Systems </a:t>
                      </a:r>
                      <a:r>
                        <a:rPr lang="en-US" sz="1250" dirty="0" err="1"/>
                        <a:t>MultiRAE</a:t>
                      </a:r>
                      <a:endParaRPr lang="en-US" sz="1250" dirty="0"/>
                    </a:p>
                  </a:txBody>
                  <a:tcPr/>
                </a:tc>
                <a:extLst>
                  <a:ext uri="{0D108BD9-81ED-4DB2-BD59-A6C34878D82A}">
                    <a16:rowId xmlns:a16="http://schemas.microsoft.com/office/drawing/2014/main" val="2535323051"/>
                  </a:ext>
                </a:extLst>
              </a:tr>
              <a:tr h="333594">
                <a:tc>
                  <a:txBody>
                    <a:bodyPr/>
                    <a:lstStyle/>
                    <a:p>
                      <a:pPr algn="ctr"/>
                      <a:r>
                        <a:rPr lang="en-US" sz="1250" dirty="0"/>
                        <a:t>Size and weight</a:t>
                      </a:r>
                    </a:p>
                  </a:txBody>
                  <a:tcPr/>
                </a:tc>
                <a:tc>
                  <a:txBody>
                    <a:bodyPr/>
                    <a:lstStyle/>
                    <a:p>
                      <a:pPr algn="ctr"/>
                      <a:r>
                        <a:rPr lang="en-US" sz="1250" b="1" dirty="0"/>
                        <a:t>Smaller and lighter</a:t>
                      </a:r>
                    </a:p>
                  </a:txBody>
                  <a:tcPr/>
                </a:tc>
                <a:tc>
                  <a:txBody>
                    <a:bodyPr/>
                    <a:lstStyle/>
                    <a:p>
                      <a:pPr algn="ctr"/>
                      <a:r>
                        <a:rPr lang="en-US" sz="1250" dirty="0"/>
                        <a:t>Larger and heavier</a:t>
                      </a:r>
                    </a:p>
                  </a:txBody>
                  <a:tcPr/>
                </a:tc>
                <a:tc>
                  <a:txBody>
                    <a:bodyPr/>
                    <a:lstStyle/>
                    <a:p>
                      <a:pPr algn="ctr"/>
                      <a:r>
                        <a:rPr lang="en-US" sz="1250" dirty="0"/>
                        <a:t>Larger and heavier</a:t>
                      </a:r>
                    </a:p>
                  </a:txBody>
                  <a:tcPr/>
                </a:tc>
                <a:extLst>
                  <a:ext uri="{0D108BD9-81ED-4DB2-BD59-A6C34878D82A}">
                    <a16:rowId xmlns:a16="http://schemas.microsoft.com/office/drawing/2014/main" val="4262510628"/>
                  </a:ext>
                </a:extLst>
              </a:tr>
              <a:tr h="333594">
                <a:tc>
                  <a:txBody>
                    <a:bodyPr/>
                    <a:lstStyle/>
                    <a:p>
                      <a:pPr algn="ctr"/>
                      <a:r>
                        <a:rPr lang="en-US" sz="1250" dirty="0"/>
                        <a:t># of PID options</a:t>
                      </a:r>
                    </a:p>
                  </a:txBody>
                  <a:tcPr/>
                </a:tc>
                <a:tc>
                  <a:txBody>
                    <a:bodyPr/>
                    <a:lstStyle/>
                    <a:p>
                      <a:pPr algn="ctr"/>
                      <a:r>
                        <a:rPr lang="en-US" sz="1250" b="1" dirty="0"/>
                        <a:t>4 PID options</a:t>
                      </a:r>
                    </a:p>
                  </a:txBody>
                  <a:tcPr/>
                </a:tc>
                <a:tc>
                  <a:txBody>
                    <a:bodyPr/>
                    <a:lstStyle/>
                    <a:p>
                      <a:pPr algn="ctr"/>
                      <a:r>
                        <a:rPr lang="en-US" sz="1250" dirty="0"/>
                        <a:t>1 PID option</a:t>
                      </a:r>
                    </a:p>
                  </a:txBody>
                  <a:tcPr/>
                </a:tc>
                <a:tc>
                  <a:txBody>
                    <a:bodyPr/>
                    <a:lstStyle/>
                    <a:p>
                      <a:pPr algn="ctr"/>
                      <a:r>
                        <a:rPr lang="en-US" sz="1250" dirty="0"/>
                        <a:t>1 PID option</a:t>
                      </a:r>
                    </a:p>
                  </a:txBody>
                  <a:tcPr/>
                </a:tc>
                <a:extLst>
                  <a:ext uri="{0D108BD9-81ED-4DB2-BD59-A6C34878D82A}">
                    <a16:rowId xmlns:a16="http://schemas.microsoft.com/office/drawing/2014/main" val="1846227761"/>
                  </a:ext>
                </a:extLst>
              </a:tr>
              <a:tr h="333594">
                <a:tc>
                  <a:txBody>
                    <a:bodyPr/>
                    <a:lstStyle/>
                    <a:p>
                      <a:pPr algn="ctr"/>
                      <a:r>
                        <a:rPr lang="en-US" sz="1250" dirty="0"/>
                        <a:t>11.7 eV PID</a:t>
                      </a:r>
                    </a:p>
                  </a:txBody>
                  <a:tcPr/>
                </a:tc>
                <a:tc>
                  <a:txBody>
                    <a:bodyPr/>
                    <a:lstStyle/>
                    <a:p>
                      <a:pPr algn="ctr"/>
                      <a:r>
                        <a:rPr lang="en-US" sz="1250" b="1" dirty="0"/>
                        <a:t>11.7 PID available</a:t>
                      </a:r>
                    </a:p>
                  </a:txBody>
                  <a:tcPr/>
                </a:tc>
                <a:tc>
                  <a:txBody>
                    <a:bodyPr/>
                    <a:lstStyle/>
                    <a:p>
                      <a:pPr algn="ctr"/>
                      <a:r>
                        <a:rPr lang="en-US" sz="1250" dirty="0"/>
                        <a:t>Not available</a:t>
                      </a:r>
                    </a:p>
                  </a:txBody>
                  <a:tcPr/>
                </a:tc>
                <a:tc>
                  <a:txBody>
                    <a:bodyPr/>
                    <a:lstStyle/>
                    <a:p>
                      <a:pPr algn="ctr"/>
                      <a:r>
                        <a:rPr lang="en-US" sz="1250" dirty="0"/>
                        <a:t>Not available</a:t>
                      </a:r>
                    </a:p>
                  </a:txBody>
                  <a:tcPr/>
                </a:tc>
                <a:extLst>
                  <a:ext uri="{0D108BD9-81ED-4DB2-BD59-A6C34878D82A}">
                    <a16:rowId xmlns:a16="http://schemas.microsoft.com/office/drawing/2014/main" val="192239620"/>
                  </a:ext>
                </a:extLst>
              </a:tr>
              <a:tr h="333594">
                <a:tc>
                  <a:txBody>
                    <a:bodyPr/>
                    <a:lstStyle/>
                    <a:p>
                      <a:pPr algn="ctr"/>
                      <a:r>
                        <a:rPr lang="en-US" sz="1250" dirty="0"/>
                        <a:t>PID life</a:t>
                      </a:r>
                    </a:p>
                  </a:txBody>
                  <a:tcPr/>
                </a:tc>
                <a:tc>
                  <a:txBody>
                    <a:bodyPr/>
                    <a:lstStyle/>
                    <a:p>
                      <a:pPr algn="ctr"/>
                      <a:r>
                        <a:rPr lang="en-US" sz="1250" b="1" dirty="0"/>
                        <a:t>Longer PID life</a:t>
                      </a:r>
                    </a:p>
                  </a:txBody>
                  <a:tcPr/>
                </a:tc>
                <a:tc>
                  <a:txBody>
                    <a:bodyPr/>
                    <a:lstStyle/>
                    <a:p>
                      <a:pPr algn="ctr"/>
                      <a:r>
                        <a:rPr lang="en-US" sz="1250" dirty="0"/>
                        <a:t>Shorter PID life</a:t>
                      </a:r>
                    </a:p>
                  </a:txBody>
                  <a:tcPr/>
                </a:tc>
                <a:tc>
                  <a:txBody>
                    <a:bodyPr/>
                    <a:lstStyle/>
                    <a:p>
                      <a:pPr algn="ctr"/>
                      <a:r>
                        <a:rPr lang="en-US" sz="1250" dirty="0"/>
                        <a:t>Shorter PID life</a:t>
                      </a:r>
                    </a:p>
                  </a:txBody>
                  <a:tcPr/>
                </a:tc>
                <a:extLst>
                  <a:ext uri="{0D108BD9-81ED-4DB2-BD59-A6C34878D82A}">
                    <a16:rowId xmlns:a16="http://schemas.microsoft.com/office/drawing/2014/main" val="3681819535"/>
                  </a:ext>
                </a:extLst>
              </a:tr>
              <a:tr h="333594">
                <a:tc>
                  <a:txBody>
                    <a:bodyPr/>
                    <a:lstStyle/>
                    <a:p>
                      <a:pPr algn="ctr"/>
                      <a:r>
                        <a:rPr lang="en-US" sz="1250" dirty="0"/>
                        <a:t>Dual PID capable</a:t>
                      </a:r>
                    </a:p>
                  </a:txBody>
                  <a:tcPr/>
                </a:tc>
                <a:tc>
                  <a:txBody>
                    <a:bodyPr/>
                    <a:lstStyle/>
                    <a:p>
                      <a:pPr algn="ctr"/>
                      <a:r>
                        <a:rPr lang="en-US" sz="1250" b="1" dirty="0"/>
                        <a:t>Simultaneous dual PID</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340952412"/>
                  </a:ext>
                </a:extLst>
              </a:tr>
              <a:tr h="333594">
                <a:tc>
                  <a:txBody>
                    <a:bodyPr/>
                    <a:lstStyle/>
                    <a:p>
                      <a:pPr algn="ctr"/>
                      <a:r>
                        <a:rPr lang="en-US" sz="1250" dirty="0"/>
                        <a:t>Benzene specific mode</a:t>
                      </a:r>
                    </a:p>
                  </a:txBody>
                  <a:tcPr/>
                </a:tc>
                <a:tc>
                  <a:txBody>
                    <a:bodyPr/>
                    <a:lstStyle/>
                    <a:p>
                      <a:pPr algn="ctr"/>
                      <a:r>
                        <a:rPr lang="en-US" sz="1250" b="1" dirty="0"/>
                        <a:t>Benzene specific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057363310"/>
                  </a:ext>
                </a:extLst>
              </a:tr>
              <a:tr h="333594">
                <a:tc>
                  <a:txBody>
                    <a:bodyPr/>
                    <a:lstStyle/>
                    <a:p>
                      <a:pPr algn="ctr"/>
                      <a:r>
                        <a:rPr lang="en-US" sz="1250" dirty="0"/>
                        <a:t>Leak check mode</a:t>
                      </a:r>
                    </a:p>
                  </a:txBody>
                  <a:tcPr/>
                </a:tc>
                <a:tc>
                  <a:txBody>
                    <a:bodyPr/>
                    <a:lstStyle/>
                    <a:p>
                      <a:pPr algn="ctr"/>
                      <a:r>
                        <a:rPr lang="en-US" sz="1250" b="1" dirty="0"/>
                        <a:t>Leak check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782893690"/>
                  </a:ext>
                </a:extLst>
              </a:tr>
              <a:tr h="333594">
                <a:tc>
                  <a:txBody>
                    <a:bodyPr/>
                    <a:lstStyle/>
                    <a:p>
                      <a:pPr algn="ctr"/>
                      <a:r>
                        <a:rPr lang="en-US" sz="1250" dirty="0"/>
                        <a:t>Bar hole mode</a:t>
                      </a:r>
                    </a:p>
                  </a:txBody>
                  <a:tcPr/>
                </a:tc>
                <a:tc>
                  <a:txBody>
                    <a:bodyPr/>
                    <a:lstStyle/>
                    <a:p>
                      <a:pPr algn="ctr"/>
                      <a:r>
                        <a:rPr lang="en-US" sz="1250" b="1" dirty="0"/>
                        <a:t>Bar hole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2229131461"/>
                  </a:ext>
                </a:extLst>
              </a:tr>
              <a:tr h="333594">
                <a:tc>
                  <a:txBody>
                    <a:bodyPr/>
                    <a:lstStyle/>
                    <a:p>
                      <a:pPr algn="ctr"/>
                      <a:r>
                        <a:rPr lang="en-US" sz="1250" dirty="0"/>
                        <a:t>Sensor costs</a:t>
                      </a:r>
                    </a:p>
                  </a:txBody>
                  <a:tcPr/>
                </a:tc>
                <a:tc>
                  <a:txBody>
                    <a:bodyPr/>
                    <a:lstStyle/>
                    <a:p>
                      <a:pPr algn="ctr"/>
                      <a:r>
                        <a:rPr lang="en-US" sz="1250" b="1" dirty="0"/>
                        <a:t>Lower sensor costs</a:t>
                      </a:r>
                    </a:p>
                  </a:txBody>
                  <a:tcPr/>
                </a:tc>
                <a:tc>
                  <a:txBody>
                    <a:bodyPr/>
                    <a:lstStyle/>
                    <a:p>
                      <a:pPr algn="ctr"/>
                      <a:r>
                        <a:rPr lang="en-US" sz="1250" dirty="0"/>
                        <a:t>Higher sensor costs</a:t>
                      </a:r>
                    </a:p>
                  </a:txBody>
                  <a:tcPr/>
                </a:tc>
                <a:tc>
                  <a:txBody>
                    <a:bodyPr/>
                    <a:lstStyle/>
                    <a:p>
                      <a:pPr algn="ctr"/>
                      <a:r>
                        <a:rPr lang="en-US" sz="1250" dirty="0"/>
                        <a:t>Higher sensor costs</a:t>
                      </a:r>
                    </a:p>
                  </a:txBody>
                  <a:tcPr/>
                </a:tc>
                <a:extLst>
                  <a:ext uri="{0D108BD9-81ED-4DB2-BD59-A6C34878D82A}">
                    <a16:rowId xmlns:a16="http://schemas.microsoft.com/office/drawing/2014/main" val="3539600116"/>
                  </a:ext>
                </a:extLst>
              </a:tr>
              <a:tr h="333594">
                <a:tc>
                  <a:txBody>
                    <a:bodyPr/>
                    <a:lstStyle/>
                    <a:p>
                      <a:pPr algn="ctr"/>
                      <a:r>
                        <a:rPr lang="en-US" sz="1250" dirty="0"/>
                        <a:t>Battery life</a:t>
                      </a:r>
                    </a:p>
                  </a:txBody>
                  <a:tcPr/>
                </a:tc>
                <a:tc>
                  <a:txBody>
                    <a:bodyPr/>
                    <a:lstStyle/>
                    <a:p>
                      <a:pPr algn="ctr"/>
                      <a:r>
                        <a:rPr lang="en-US" sz="1250" b="1" dirty="0"/>
                        <a:t>Longer battery life</a:t>
                      </a:r>
                    </a:p>
                  </a:txBody>
                  <a:tcPr/>
                </a:tc>
                <a:tc>
                  <a:txBody>
                    <a:bodyPr/>
                    <a:lstStyle/>
                    <a:p>
                      <a:pPr algn="ctr"/>
                      <a:r>
                        <a:rPr lang="en-US" sz="1250" dirty="0"/>
                        <a:t>Shorter battery life</a:t>
                      </a:r>
                    </a:p>
                  </a:txBody>
                  <a:tcPr/>
                </a:tc>
                <a:tc>
                  <a:txBody>
                    <a:bodyPr/>
                    <a:lstStyle/>
                    <a:p>
                      <a:pPr algn="ctr"/>
                      <a:r>
                        <a:rPr lang="en-US" sz="1250" dirty="0"/>
                        <a:t>Shorter battery life</a:t>
                      </a:r>
                    </a:p>
                  </a:txBody>
                  <a:tcPr/>
                </a:tc>
                <a:extLst>
                  <a:ext uri="{0D108BD9-81ED-4DB2-BD59-A6C34878D82A}">
                    <a16:rowId xmlns:a16="http://schemas.microsoft.com/office/drawing/2014/main" val="853716740"/>
                  </a:ext>
                </a:extLst>
              </a:tr>
              <a:tr h="333594">
                <a:tc>
                  <a:txBody>
                    <a:bodyPr/>
                    <a:lstStyle/>
                    <a:p>
                      <a:pPr algn="ctr"/>
                      <a:r>
                        <a:rPr lang="en-US" sz="1250" dirty="0"/>
                        <a:t>Cost of ownership</a:t>
                      </a:r>
                    </a:p>
                  </a:txBody>
                  <a:tcPr/>
                </a:tc>
                <a:tc>
                  <a:txBody>
                    <a:bodyPr/>
                    <a:lstStyle/>
                    <a:p>
                      <a:pPr algn="ctr"/>
                      <a:r>
                        <a:rPr lang="en-US" sz="1250" b="1" dirty="0"/>
                        <a:t>Lower cost of ownership</a:t>
                      </a:r>
                    </a:p>
                  </a:txBody>
                  <a:tcPr/>
                </a:tc>
                <a:tc>
                  <a:txBody>
                    <a:bodyPr/>
                    <a:lstStyle/>
                    <a:p>
                      <a:pPr algn="ctr"/>
                      <a:r>
                        <a:rPr lang="en-US" sz="1250" dirty="0"/>
                        <a:t>Higher cost of ownership</a:t>
                      </a:r>
                    </a:p>
                  </a:txBody>
                  <a:tcPr/>
                </a:tc>
                <a:tc>
                  <a:txBody>
                    <a:bodyPr/>
                    <a:lstStyle/>
                    <a:p>
                      <a:pPr algn="ctr"/>
                      <a:r>
                        <a:rPr lang="en-US" sz="1250" dirty="0"/>
                        <a:t>Higher cost of ownership</a:t>
                      </a:r>
                    </a:p>
                  </a:txBody>
                  <a:tcPr/>
                </a:tc>
                <a:extLst>
                  <a:ext uri="{0D108BD9-81ED-4DB2-BD59-A6C34878D82A}">
                    <a16:rowId xmlns:a16="http://schemas.microsoft.com/office/drawing/2014/main" val="1889319694"/>
                  </a:ext>
                </a:extLst>
              </a:tr>
            </a:tbl>
          </a:graphicData>
        </a:graphic>
      </p:graphicFrame>
      <p:pic>
        <p:nvPicPr>
          <p:cNvPr id="9" name="Picture 8">
            <a:extLst>
              <a:ext uri="{FF2B5EF4-FFF2-40B4-BE49-F238E27FC236}">
                <a16:creationId xmlns:a16="http://schemas.microsoft.com/office/drawing/2014/main" id="{420331C4-6F80-6745-BC42-AECA72D533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62735" y="5912985"/>
            <a:ext cx="1006800" cy="1006800"/>
          </a:xfrm>
          <a:prstGeom prst="rect">
            <a:avLst/>
          </a:prstGeom>
        </p:spPr>
      </p:pic>
      <p:pic>
        <p:nvPicPr>
          <p:cNvPr id="5" name="Picture 4">
            <a:extLst>
              <a:ext uri="{FF2B5EF4-FFF2-40B4-BE49-F238E27FC236}">
                <a16:creationId xmlns:a16="http://schemas.microsoft.com/office/drawing/2014/main" id="{F9A83AC9-014D-A542-A466-146C198B9D48}"/>
              </a:ext>
            </a:extLst>
          </p:cNvPr>
          <p:cNvPicPr preferRelativeResize="0">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13068" y="626446"/>
            <a:ext cx="1331842" cy="1331842"/>
          </a:xfrm>
          <a:prstGeom prst="rect">
            <a:avLst/>
          </a:prstGeom>
        </p:spPr>
      </p:pic>
      <p:pic>
        <p:nvPicPr>
          <p:cNvPr id="13" name="Picture 12">
            <a:extLst>
              <a:ext uri="{FF2B5EF4-FFF2-40B4-BE49-F238E27FC236}">
                <a16:creationId xmlns:a16="http://schemas.microsoft.com/office/drawing/2014/main" id="{76FCE653-5078-8245-B7C4-93817F769447}"/>
              </a:ext>
            </a:extLst>
          </p:cNvPr>
          <p:cNvPicPr preferRelativeResize="0">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45319" y="487001"/>
            <a:ext cx="475832" cy="1471286"/>
          </a:xfrm>
          <a:prstGeom prst="rect">
            <a:avLst/>
          </a:prstGeom>
        </p:spPr>
      </p:pic>
    </p:spTree>
    <p:extLst>
      <p:ext uri="{BB962C8B-B14F-4D97-AF65-F5344CB8AC3E}">
        <p14:creationId xmlns:p14="http://schemas.microsoft.com/office/powerpoint/2010/main" val="23504221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1132919" y="53104"/>
            <a:ext cx="7772400" cy="676275"/>
          </a:xfrm>
        </p:spPr>
        <p:txBody>
          <a:bodyPr/>
          <a:lstStyle/>
          <a:p>
            <a:r>
              <a:rPr lang="en-US" b="1" dirty="0"/>
              <a:t>Stacking Up to the Competition</a:t>
            </a:r>
          </a:p>
        </p:txBody>
      </p:sp>
      <p:graphicFrame>
        <p:nvGraphicFramePr>
          <p:cNvPr id="6" name="Content Placeholder 5">
            <a:extLst>
              <a:ext uri="{FF2B5EF4-FFF2-40B4-BE49-F238E27FC236}">
                <a16:creationId xmlns:a16="http://schemas.microsoft.com/office/drawing/2014/main" id="{08DE984C-4E71-4642-B261-067C29442051}"/>
              </a:ext>
            </a:extLst>
          </p:cNvPr>
          <p:cNvGraphicFramePr>
            <a:graphicFrameLocks noGrp="1"/>
          </p:cNvGraphicFramePr>
          <p:nvPr>
            <p:ph idx="1"/>
            <p:extLst>
              <p:ext uri="{D42A27DB-BD31-4B8C-83A1-F6EECF244321}">
                <p14:modId xmlns:p14="http://schemas.microsoft.com/office/powerpoint/2010/main" val="2421064106"/>
              </p:ext>
            </p:extLst>
          </p:nvPr>
        </p:nvGraphicFramePr>
        <p:xfrm>
          <a:off x="271849" y="1958287"/>
          <a:ext cx="8628036" cy="4040374"/>
        </p:xfrm>
        <a:graphic>
          <a:graphicData uri="http://schemas.openxmlformats.org/drawingml/2006/table">
            <a:tbl>
              <a:tblPr firstRow="1" bandRow="1">
                <a:tableStyleId>{5C22544A-7EE6-4342-B048-85BDC9FD1C3A}</a:tableStyleId>
              </a:tblPr>
              <a:tblGrid>
                <a:gridCol w="2228261">
                  <a:extLst>
                    <a:ext uri="{9D8B030D-6E8A-4147-A177-3AD203B41FA5}">
                      <a16:colId xmlns:a16="http://schemas.microsoft.com/office/drawing/2014/main" val="425584940"/>
                    </a:ext>
                  </a:extLst>
                </a:gridCol>
                <a:gridCol w="2267127">
                  <a:extLst>
                    <a:ext uri="{9D8B030D-6E8A-4147-A177-3AD203B41FA5}">
                      <a16:colId xmlns:a16="http://schemas.microsoft.com/office/drawing/2014/main" val="2650973926"/>
                    </a:ext>
                  </a:extLst>
                </a:gridCol>
                <a:gridCol w="2066049">
                  <a:extLst>
                    <a:ext uri="{9D8B030D-6E8A-4147-A177-3AD203B41FA5}">
                      <a16:colId xmlns:a16="http://schemas.microsoft.com/office/drawing/2014/main" val="3285114804"/>
                    </a:ext>
                  </a:extLst>
                </a:gridCol>
                <a:gridCol w="2066599">
                  <a:extLst>
                    <a:ext uri="{9D8B030D-6E8A-4147-A177-3AD203B41FA5}">
                      <a16:colId xmlns:a16="http://schemas.microsoft.com/office/drawing/2014/main" val="1783846458"/>
                    </a:ext>
                  </a:extLst>
                </a:gridCol>
              </a:tblGrid>
              <a:tr h="370840">
                <a:tc>
                  <a:txBody>
                    <a:bodyPr/>
                    <a:lstStyle/>
                    <a:p>
                      <a:pPr algn="ctr"/>
                      <a:r>
                        <a:rPr lang="en-US" sz="1250" dirty="0"/>
                        <a:t>Feature</a:t>
                      </a:r>
                    </a:p>
                  </a:txBody>
                  <a:tcPr/>
                </a:tc>
                <a:tc>
                  <a:txBody>
                    <a:bodyPr/>
                    <a:lstStyle/>
                    <a:p>
                      <a:pPr algn="ctr"/>
                      <a:r>
                        <a:rPr lang="en-US" sz="1250" dirty="0"/>
                        <a:t>GX-6000</a:t>
                      </a:r>
                    </a:p>
                  </a:txBody>
                  <a:tcPr/>
                </a:tc>
                <a:tc>
                  <a:txBody>
                    <a:bodyPr/>
                    <a:lstStyle/>
                    <a:p>
                      <a:pPr algn="ctr"/>
                      <a:r>
                        <a:rPr lang="en-US" sz="1250" dirty="0"/>
                        <a:t>Altair 4XR (PID)</a:t>
                      </a:r>
                    </a:p>
                  </a:txBody>
                  <a:tcPr/>
                </a:tc>
                <a:tc>
                  <a:txBody>
                    <a:bodyPr/>
                    <a:lstStyle/>
                    <a:p>
                      <a:pPr algn="ctr"/>
                      <a:r>
                        <a:rPr lang="en-US" sz="1250" dirty="0"/>
                        <a:t>Ventis Pro 5 (PID)</a:t>
                      </a:r>
                    </a:p>
                  </a:txBody>
                  <a:tcPr/>
                </a:tc>
                <a:extLst>
                  <a:ext uri="{0D108BD9-81ED-4DB2-BD59-A6C34878D82A}">
                    <a16:rowId xmlns:a16="http://schemas.microsoft.com/office/drawing/2014/main" val="2535323051"/>
                  </a:ext>
                </a:extLst>
              </a:tr>
              <a:tr h="333594">
                <a:tc>
                  <a:txBody>
                    <a:bodyPr/>
                    <a:lstStyle/>
                    <a:p>
                      <a:pPr algn="ctr"/>
                      <a:r>
                        <a:rPr lang="en-US" sz="1250" dirty="0"/>
                        <a:t>Size and weight</a:t>
                      </a:r>
                    </a:p>
                  </a:txBody>
                  <a:tcPr/>
                </a:tc>
                <a:tc>
                  <a:txBody>
                    <a:bodyPr/>
                    <a:lstStyle/>
                    <a:p>
                      <a:pPr algn="ctr"/>
                      <a:r>
                        <a:rPr lang="en-US" sz="1250" b="1" dirty="0"/>
                        <a:t>Smaller and lighter</a:t>
                      </a:r>
                    </a:p>
                  </a:txBody>
                  <a:tcPr/>
                </a:tc>
                <a:tc>
                  <a:txBody>
                    <a:bodyPr/>
                    <a:lstStyle/>
                    <a:p>
                      <a:pPr algn="ctr"/>
                      <a:r>
                        <a:rPr lang="en-US" sz="1250" dirty="0"/>
                        <a:t>Larger and heavier</a:t>
                      </a:r>
                    </a:p>
                  </a:txBody>
                  <a:tcPr/>
                </a:tc>
                <a:tc>
                  <a:txBody>
                    <a:bodyPr/>
                    <a:lstStyle/>
                    <a:p>
                      <a:pPr algn="ctr"/>
                      <a:r>
                        <a:rPr lang="en-US" sz="1250" dirty="0"/>
                        <a:t>Larger and heavier</a:t>
                      </a:r>
                    </a:p>
                  </a:txBody>
                  <a:tcPr/>
                </a:tc>
                <a:extLst>
                  <a:ext uri="{0D108BD9-81ED-4DB2-BD59-A6C34878D82A}">
                    <a16:rowId xmlns:a16="http://schemas.microsoft.com/office/drawing/2014/main" val="4262510628"/>
                  </a:ext>
                </a:extLst>
              </a:tr>
              <a:tr h="333594">
                <a:tc>
                  <a:txBody>
                    <a:bodyPr/>
                    <a:lstStyle/>
                    <a:p>
                      <a:pPr algn="ctr"/>
                      <a:r>
                        <a:rPr lang="en-US" sz="1250" dirty="0"/>
                        <a:t># of PID options</a:t>
                      </a:r>
                    </a:p>
                  </a:txBody>
                  <a:tcPr/>
                </a:tc>
                <a:tc>
                  <a:txBody>
                    <a:bodyPr/>
                    <a:lstStyle/>
                    <a:p>
                      <a:pPr algn="ctr"/>
                      <a:r>
                        <a:rPr lang="en-US" sz="1250" b="1" dirty="0"/>
                        <a:t>4 PID options</a:t>
                      </a:r>
                    </a:p>
                  </a:txBody>
                  <a:tcPr/>
                </a:tc>
                <a:tc>
                  <a:txBody>
                    <a:bodyPr/>
                    <a:lstStyle/>
                    <a:p>
                      <a:pPr algn="ctr"/>
                      <a:r>
                        <a:rPr lang="en-US" sz="1250" dirty="0"/>
                        <a:t>1 PID option</a:t>
                      </a:r>
                    </a:p>
                  </a:txBody>
                  <a:tcPr/>
                </a:tc>
                <a:tc>
                  <a:txBody>
                    <a:bodyPr/>
                    <a:lstStyle/>
                    <a:p>
                      <a:pPr algn="ctr"/>
                      <a:r>
                        <a:rPr lang="en-US" sz="1250" dirty="0"/>
                        <a:t>1 PID option</a:t>
                      </a:r>
                    </a:p>
                  </a:txBody>
                  <a:tcPr/>
                </a:tc>
                <a:extLst>
                  <a:ext uri="{0D108BD9-81ED-4DB2-BD59-A6C34878D82A}">
                    <a16:rowId xmlns:a16="http://schemas.microsoft.com/office/drawing/2014/main" val="1846227761"/>
                  </a:ext>
                </a:extLst>
              </a:tr>
              <a:tr h="333594">
                <a:tc>
                  <a:txBody>
                    <a:bodyPr/>
                    <a:lstStyle/>
                    <a:p>
                      <a:pPr algn="ctr"/>
                      <a:r>
                        <a:rPr lang="en-US" sz="1250" dirty="0"/>
                        <a:t>11.7 eV PID</a:t>
                      </a:r>
                    </a:p>
                  </a:txBody>
                  <a:tcPr/>
                </a:tc>
                <a:tc>
                  <a:txBody>
                    <a:bodyPr/>
                    <a:lstStyle/>
                    <a:p>
                      <a:pPr algn="ctr"/>
                      <a:r>
                        <a:rPr lang="en-US" sz="1250" b="1" dirty="0"/>
                        <a:t>11.7 PID available</a:t>
                      </a:r>
                    </a:p>
                  </a:txBody>
                  <a:tcPr/>
                </a:tc>
                <a:tc>
                  <a:txBody>
                    <a:bodyPr/>
                    <a:lstStyle/>
                    <a:p>
                      <a:pPr algn="ctr"/>
                      <a:r>
                        <a:rPr lang="en-US" sz="1250" dirty="0"/>
                        <a:t>Not available</a:t>
                      </a:r>
                    </a:p>
                  </a:txBody>
                  <a:tcPr/>
                </a:tc>
                <a:tc>
                  <a:txBody>
                    <a:bodyPr/>
                    <a:lstStyle/>
                    <a:p>
                      <a:pPr algn="ctr"/>
                      <a:r>
                        <a:rPr lang="en-US" sz="1250" dirty="0"/>
                        <a:t>Not available</a:t>
                      </a:r>
                    </a:p>
                  </a:txBody>
                  <a:tcPr/>
                </a:tc>
                <a:extLst>
                  <a:ext uri="{0D108BD9-81ED-4DB2-BD59-A6C34878D82A}">
                    <a16:rowId xmlns:a16="http://schemas.microsoft.com/office/drawing/2014/main" val="192239620"/>
                  </a:ext>
                </a:extLst>
              </a:tr>
              <a:tr h="333594">
                <a:tc>
                  <a:txBody>
                    <a:bodyPr/>
                    <a:lstStyle/>
                    <a:p>
                      <a:pPr algn="ctr"/>
                      <a:r>
                        <a:rPr lang="en-US" sz="1250" dirty="0"/>
                        <a:t>PID life</a:t>
                      </a:r>
                    </a:p>
                  </a:txBody>
                  <a:tcPr/>
                </a:tc>
                <a:tc>
                  <a:txBody>
                    <a:bodyPr/>
                    <a:lstStyle/>
                    <a:p>
                      <a:pPr algn="ctr"/>
                      <a:r>
                        <a:rPr lang="en-US" sz="1250" b="1" dirty="0"/>
                        <a:t>Longer PID life</a:t>
                      </a:r>
                    </a:p>
                  </a:txBody>
                  <a:tcPr/>
                </a:tc>
                <a:tc>
                  <a:txBody>
                    <a:bodyPr/>
                    <a:lstStyle/>
                    <a:p>
                      <a:pPr algn="ctr"/>
                      <a:r>
                        <a:rPr lang="en-US" sz="1250" dirty="0"/>
                        <a:t>Shorter PID life</a:t>
                      </a:r>
                    </a:p>
                  </a:txBody>
                  <a:tcPr/>
                </a:tc>
                <a:tc>
                  <a:txBody>
                    <a:bodyPr/>
                    <a:lstStyle/>
                    <a:p>
                      <a:pPr algn="ctr"/>
                      <a:r>
                        <a:rPr lang="en-US" sz="1250" dirty="0"/>
                        <a:t>Shorter PID life</a:t>
                      </a:r>
                    </a:p>
                  </a:txBody>
                  <a:tcPr/>
                </a:tc>
                <a:extLst>
                  <a:ext uri="{0D108BD9-81ED-4DB2-BD59-A6C34878D82A}">
                    <a16:rowId xmlns:a16="http://schemas.microsoft.com/office/drawing/2014/main" val="3681819535"/>
                  </a:ext>
                </a:extLst>
              </a:tr>
              <a:tr h="333594">
                <a:tc>
                  <a:txBody>
                    <a:bodyPr/>
                    <a:lstStyle/>
                    <a:p>
                      <a:pPr algn="ctr"/>
                      <a:r>
                        <a:rPr lang="en-US" sz="1250" dirty="0"/>
                        <a:t>Dual PID capable</a:t>
                      </a:r>
                    </a:p>
                  </a:txBody>
                  <a:tcPr/>
                </a:tc>
                <a:tc>
                  <a:txBody>
                    <a:bodyPr/>
                    <a:lstStyle/>
                    <a:p>
                      <a:pPr algn="ctr"/>
                      <a:r>
                        <a:rPr lang="en-US" sz="1250" b="1" dirty="0"/>
                        <a:t>Simultaneous dual PID</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340952412"/>
                  </a:ext>
                </a:extLst>
              </a:tr>
              <a:tr h="333594">
                <a:tc>
                  <a:txBody>
                    <a:bodyPr/>
                    <a:lstStyle/>
                    <a:p>
                      <a:pPr algn="ctr"/>
                      <a:r>
                        <a:rPr lang="en-US" sz="1250" dirty="0"/>
                        <a:t>Benzene specific mode</a:t>
                      </a:r>
                    </a:p>
                  </a:txBody>
                  <a:tcPr/>
                </a:tc>
                <a:tc>
                  <a:txBody>
                    <a:bodyPr/>
                    <a:lstStyle/>
                    <a:p>
                      <a:pPr algn="ctr"/>
                      <a:r>
                        <a:rPr lang="en-US" sz="1250" b="1" dirty="0"/>
                        <a:t>Benzene specific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057363310"/>
                  </a:ext>
                </a:extLst>
              </a:tr>
              <a:tr h="333594">
                <a:tc>
                  <a:txBody>
                    <a:bodyPr/>
                    <a:lstStyle/>
                    <a:p>
                      <a:pPr algn="ctr"/>
                      <a:r>
                        <a:rPr lang="en-US" sz="1250" dirty="0"/>
                        <a:t>Leak check mode</a:t>
                      </a:r>
                    </a:p>
                  </a:txBody>
                  <a:tcPr/>
                </a:tc>
                <a:tc>
                  <a:txBody>
                    <a:bodyPr/>
                    <a:lstStyle/>
                    <a:p>
                      <a:pPr algn="ctr"/>
                      <a:r>
                        <a:rPr lang="en-US" sz="1250" b="1" dirty="0"/>
                        <a:t>Leak check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782893690"/>
                  </a:ext>
                </a:extLst>
              </a:tr>
              <a:tr h="333594">
                <a:tc>
                  <a:txBody>
                    <a:bodyPr/>
                    <a:lstStyle/>
                    <a:p>
                      <a:pPr algn="ctr"/>
                      <a:r>
                        <a:rPr lang="en-US" sz="1250" dirty="0"/>
                        <a:t>Bar hole mode</a:t>
                      </a:r>
                    </a:p>
                  </a:txBody>
                  <a:tcPr/>
                </a:tc>
                <a:tc>
                  <a:txBody>
                    <a:bodyPr/>
                    <a:lstStyle/>
                    <a:p>
                      <a:pPr algn="ctr"/>
                      <a:r>
                        <a:rPr lang="en-US" sz="1250" b="1" dirty="0"/>
                        <a:t>Bar hole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2229131461"/>
                  </a:ext>
                </a:extLst>
              </a:tr>
              <a:tr h="333594">
                <a:tc>
                  <a:txBody>
                    <a:bodyPr/>
                    <a:lstStyle/>
                    <a:p>
                      <a:pPr algn="ctr"/>
                      <a:r>
                        <a:rPr lang="en-US" sz="1250" dirty="0"/>
                        <a:t>Sensor costs</a:t>
                      </a:r>
                    </a:p>
                  </a:txBody>
                  <a:tcPr/>
                </a:tc>
                <a:tc>
                  <a:txBody>
                    <a:bodyPr/>
                    <a:lstStyle/>
                    <a:p>
                      <a:pPr algn="ctr"/>
                      <a:r>
                        <a:rPr lang="en-US" sz="1250" b="1" dirty="0"/>
                        <a:t>Lower sensor costs</a:t>
                      </a:r>
                    </a:p>
                  </a:txBody>
                  <a:tcPr/>
                </a:tc>
                <a:tc>
                  <a:txBody>
                    <a:bodyPr/>
                    <a:lstStyle/>
                    <a:p>
                      <a:pPr algn="ctr"/>
                      <a:r>
                        <a:rPr lang="en-US" sz="1250" dirty="0"/>
                        <a:t>Higher sensor costs</a:t>
                      </a:r>
                    </a:p>
                  </a:txBody>
                  <a:tcPr/>
                </a:tc>
                <a:tc>
                  <a:txBody>
                    <a:bodyPr/>
                    <a:lstStyle/>
                    <a:p>
                      <a:pPr algn="ctr"/>
                      <a:r>
                        <a:rPr lang="en-US" sz="1250" dirty="0"/>
                        <a:t>Higher sensor costs</a:t>
                      </a:r>
                    </a:p>
                  </a:txBody>
                  <a:tcPr/>
                </a:tc>
                <a:extLst>
                  <a:ext uri="{0D108BD9-81ED-4DB2-BD59-A6C34878D82A}">
                    <a16:rowId xmlns:a16="http://schemas.microsoft.com/office/drawing/2014/main" val="3539600116"/>
                  </a:ext>
                </a:extLst>
              </a:tr>
              <a:tr h="333594">
                <a:tc>
                  <a:txBody>
                    <a:bodyPr/>
                    <a:lstStyle/>
                    <a:p>
                      <a:pPr algn="ctr"/>
                      <a:r>
                        <a:rPr lang="en-US" sz="1250" dirty="0"/>
                        <a:t>Battery life</a:t>
                      </a:r>
                    </a:p>
                  </a:txBody>
                  <a:tcPr/>
                </a:tc>
                <a:tc>
                  <a:txBody>
                    <a:bodyPr/>
                    <a:lstStyle/>
                    <a:p>
                      <a:pPr algn="ctr"/>
                      <a:r>
                        <a:rPr lang="en-US" sz="1250" b="1" dirty="0"/>
                        <a:t>Longer battery life</a:t>
                      </a:r>
                    </a:p>
                  </a:txBody>
                  <a:tcPr/>
                </a:tc>
                <a:tc>
                  <a:txBody>
                    <a:bodyPr/>
                    <a:lstStyle/>
                    <a:p>
                      <a:pPr algn="ctr"/>
                      <a:r>
                        <a:rPr lang="en-US" sz="1250" dirty="0"/>
                        <a:t>Shorter battery life</a:t>
                      </a:r>
                    </a:p>
                  </a:txBody>
                  <a:tcPr/>
                </a:tc>
                <a:tc>
                  <a:txBody>
                    <a:bodyPr/>
                    <a:lstStyle/>
                    <a:p>
                      <a:pPr algn="ctr"/>
                      <a:r>
                        <a:rPr lang="en-US" sz="1250" dirty="0"/>
                        <a:t>Shorter battery life</a:t>
                      </a:r>
                    </a:p>
                  </a:txBody>
                  <a:tcPr/>
                </a:tc>
                <a:extLst>
                  <a:ext uri="{0D108BD9-81ED-4DB2-BD59-A6C34878D82A}">
                    <a16:rowId xmlns:a16="http://schemas.microsoft.com/office/drawing/2014/main" val="853716740"/>
                  </a:ext>
                </a:extLst>
              </a:tr>
              <a:tr h="333594">
                <a:tc>
                  <a:txBody>
                    <a:bodyPr/>
                    <a:lstStyle/>
                    <a:p>
                      <a:pPr algn="ctr"/>
                      <a:r>
                        <a:rPr lang="en-US" sz="1250" dirty="0"/>
                        <a:t>Cost of ownership</a:t>
                      </a:r>
                    </a:p>
                  </a:txBody>
                  <a:tcPr/>
                </a:tc>
                <a:tc>
                  <a:txBody>
                    <a:bodyPr/>
                    <a:lstStyle/>
                    <a:p>
                      <a:pPr algn="ctr"/>
                      <a:r>
                        <a:rPr lang="en-US" sz="1250" b="1" dirty="0"/>
                        <a:t>Lower cost of ownership</a:t>
                      </a:r>
                    </a:p>
                  </a:txBody>
                  <a:tcPr/>
                </a:tc>
                <a:tc>
                  <a:txBody>
                    <a:bodyPr/>
                    <a:lstStyle/>
                    <a:p>
                      <a:pPr algn="ctr"/>
                      <a:r>
                        <a:rPr lang="en-US" sz="1250" dirty="0"/>
                        <a:t>Higher cost of ownership</a:t>
                      </a:r>
                    </a:p>
                  </a:txBody>
                  <a:tcPr/>
                </a:tc>
                <a:tc>
                  <a:txBody>
                    <a:bodyPr/>
                    <a:lstStyle/>
                    <a:p>
                      <a:pPr algn="ctr"/>
                      <a:r>
                        <a:rPr lang="en-US" sz="1250" dirty="0"/>
                        <a:t>Higher cost of ownership</a:t>
                      </a:r>
                    </a:p>
                  </a:txBody>
                  <a:tcPr/>
                </a:tc>
                <a:extLst>
                  <a:ext uri="{0D108BD9-81ED-4DB2-BD59-A6C34878D82A}">
                    <a16:rowId xmlns:a16="http://schemas.microsoft.com/office/drawing/2014/main" val="1889319694"/>
                  </a:ext>
                </a:extLst>
              </a:tr>
            </a:tbl>
          </a:graphicData>
        </a:graphic>
      </p:graphicFrame>
      <p:pic>
        <p:nvPicPr>
          <p:cNvPr id="9" name="Picture 8">
            <a:extLst>
              <a:ext uri="{FF2B5EF4-FFF2-40B4-BE49-F238E27FC236}">
                <a16:creationId xmlns:a16="http://schemas.microsoft.com/office/drawing/2014/main" id="{420331C4-6F80-6745-BC42-AECA72D533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62735" y="5912985"/>
            <a:ext cx="1006800" cy="1006800"/>
          </a:xfrm>
          <a:prstGeom prst="rect">
            <a:avLst/>
          </a:prstGeom>
        </p:spPr>
      </p:pic>
      <p:pic>
        <p:nvPicPr>
          <p:cNvPr id="13" name="Picture 12">
            <a:extLst>
              <a:ext uri="{FF2B5EF4-FFF2-40B4-BE49-F238E27FC236}">
                <a16:creationId xmlns:a16="http://schemas.microsoft.com/office/drawing/2014/main" id="{76FCE653-5078-8245-B7C4-93817F769447}"/>
              </a:ext>
            </a:extLst>
          </p:cNvPr>
          <p:cNvPicPr preferRelativeResize="0">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45319" y="487001"/>
            <a:ext cx="475832" cy="1471286"/>
          </a:xfrm>
          <a:prstGeom prst="rect">
            <a:avLst/>
          </a:prstGeom>
        </p:spPr>
      </p:pic>
      <p:pic>
        <p:nvPicPr>
          <p:cNvPr id="7" name="Picture 6">
            <a:extLst>
              <a:ext uri="{FF2B5EF4-FFF2-40B4-BE49-F238E27FC236}">
                <a16:creationId xmlns:a16="http://schemas.microsoft.com/office/drawing/2014/main" id="{162C376C-69E1-A243-AB2A-32EDAFF8E0A7}"/>
              </a:ext>
            </a:extLst>
          </p:cNvPr>
          <p:cNvPicPr>
            <a:picLocks noChangeAspect="1"/>
          </p:cNvPicPr>
          <p:nvPr/>
        </p:nvPicPr>
        <p:blipFill>
          <a:blip r:embed="rId5"/>
          <a:stretch>
            <a:fillRect/>
          </a:stretch>
        </p:blipFill>
        <p:spPr>
          <a:xfrm>
            <a:off x="5289870" y="941832"/>
            <a:ext cx="1016455" cy="1016455"/>
          </a:xfrm>
          <a:prstGeom prst="rect">
            <a:avLst/>
          </a:prstGeom>
        </p:spPr>
      </p:pic>
      <p:pic>
        <p:nvPicPr>
          <p:cNvPr id="8" name="Picture 7">
            <a:extLst>
              <a:ext uri="{FF2B5EF4-FFF2-40B4-BE49-F238E27FC236}">
                <a16:creationId xmlns:a16="http://schemas.microsoft.com/office/drawing/2014/main" id="{C8A41859-1EFE-B446-85DE-651F8C48D5E2}"/>
              </a:ext>
            </a:extLst>
          </p:cNvPr>
          <p:cNvPicPr>
            <a:picLocks noChangeAspect="1"/>
          </p:cNvPicPr>
          <p:nvPr/>
        </p:nvPicPr>
        <p:blipFill>
          <a:blip r:embed="rId6"/>
          <a:stretch>
            <a:fillRect/>
          </a:stretch>
        </p:blipFill>
        <p:spPr>
          <a:xfrm>
            <a:off x="7324390" y="941831"/>
            <a:ext cx="1016455" cy="1016455"/>
          </a:xfrm>
          <a:prstGeom prst="rect">
            <a:avLst/>
          </a:prstGeom>
        </p:spPr>
      </p:pic>
    </p:spTree>
    <p:extLst>
      <p:ext uri="{BB962C8B-B14F-4D97-AF65-F5344CB8AC3E}">
        <p14:creationId xmlns:p14="http://schemas.microsoft.com/office/powerpoint/2010/main" val="40746401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130426"/>
            <a:ext cx="8022771" cy="1470025"/>
          </a:xfrm>
        </p:spPr>
        <p:txBody>
          <a:bodyPr/>
          <a:lstStyle/>
          <a:p>
            <a:r>
              <a:rPr lang="en-US" dirty="0"/>
              <a:t>Selling Gas Detection</a:t>
            </a:r>
          </a:p>
        </p:txBody>
      </p:sp>
      <p:sp>
        <p:nvSpPr>
          <p:cNvPr id="3" name="Subtitle 2"/>
          <p:cNvSpPr>
            <a:spLocks noGrp="1"/>
          </p:cNvSpPr>
          <p:nvPr>
            <p:ph type="subTitle" idx="1"/>
          </p:nvPr>
        </p:nvSpPr>
        <p:spPr/>
        <p:txBody>
          <a:bodyPr/>
          <a:lstStyle/>
          <a:p>
            <a:r>
              <a:rPr lang="en-US" dirty="0"/>
              <a:t>Who to call</a:t>
            </a:r>
          </a:p>
          <a:p>
            <a:r>
              <a:rPr lang="en-US" dirty="0"/>
              <a:t>What to ask</a:t>
            </a:r>
          </a:p>
          <a:p>
            <a:r>
              <a:rPr lang="en-US" dirty="0"/>
              <a:t>Where to go</a:t>
            </a:r>
          </a:p>
        </p:txBody>
      </p:sp>
    </p:spTree>
    <p:extLst>
      <p:ext uri="{BB962C8B-B14F-4D97-AF65-F5344CB8AC3E}">
        <p14:creationId xmlns:p14="http://schemas.microsoft.com/office/powerpoint/2010/main" val="22273594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Who To Call</a:t>
            </a:r>
          </a:p>
        </p:txBody>
      </p:sp>
      <p:sp>
        <p:nvSpPr>
          <p:cNvPr id="8" name="Content Placeholder 7"/>
          <p:cNvSpPr>
            <a:spLocks noGrp="1"/>
          </p:cNvSpPr>
          <p:nvPr>
            <p:ph idx="1"/>
          </p:nvPr>
        </p:nvSpPr>
        <p:spPr>
          <a:xfrm>
            <a:off x="160567" y="1608908"/>
            <a:ext cx="8355360" cy="4525963"/>
          </a:xfrm>
        </p:spPr>
        <p:txBody>
          <a:bodyPr/>
          <a:lstStyle/>
          <a:p>
            <a:pPr marL="0" indent="0">
              <a:buNone/>
            </a:pPr>
            <a:r>
              <a:rPr lang="en-US" sz="2400" dirty="0"/>
              <a:t>Looking for the person in charge of the following:</a:t>
            </a:r>
          </a:p>
          <a:p>
            <a:pPr lvl="1"/>
            <a:r>
              <a:rPr lang="en-US" sz="1800" dirty="0"/>
              <a:t>PPE (personal protective equipment)</a:t>
            </a:r>
          </a:p>
          <a:p>
            <a:pPr lvl="1"/>
            <a:r>
              <a:rPr lang="en-US" sz="1800" dirty="0"/>
              <a:t>HSE or EHS (Health, Safety, &amp; Environment or Environmental, Health, &amp; Safety)</a:t>
            </a:r>
          </a:p>
          <a:p>
            <a:pPr lvl="1"/>
            <a:r>
              <a:rPr lang="en-US" sz="1800" dirty="0"/>
              <a:t>Industrial Hygiene</a:t>
            </a:r>
          </a:p>
          <a:p>
            <a:pPr lvl="1"/>
            <a:r>
              <a:rPr lang="en-US" sz="1800" dirty="0"/>
              <a:t>Safety </a:t>
            </a:r>
          </a:p>
          <a:p>
            <a:pPr lvl="1"/>
            <a:r>
              <a:rPr lang="en-US" sz="1800" dirty="0"/>
              <a:t>Instrumentation shop</a:t>
            </a:r>
          </a:p>
          <a:p>
            <a:pPr lvl="1"/>
            <a:endParaRPr lang="en-US" sz="2000" dirty="0"/>
          </a:p>
          <a:p>
            <a:endParaRPr lang="en-US" sz="2000" dirty="0"/>
          </a:p>
        </p:txBody>
      </p:sp>
      <p:pic>
        <p:nvPicPr>
          <p:cNvPr id="2" name="Picture 1" descr="transfer-call-clipart-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1387" y="3125745"/>
            <a:ext cx="4322614" cy="3732255"/>
          </a:xfrm>
          <a:prstGeom prst="rect">
            <a:avLst/>
          </a:prstGeom>
        </p:spPr>
      </p:pic>
    </p:spTree>
    <p:extLst>
      <p:ext uri="{BB962C8B-B14F-4D97-AF65-F5344CB8AC3E}">
        <p14:creationId xmlns:p14="http://schemas.microsoft.com/office/powerpoint/2010/main" val="201779942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9F354-8AD9-EA49-8D26-B72A2ACB2AAF}"/>
              </a:ext>
            </a:extLst>
          </p:cNvPr>
          <p:cNvSpPr>
            <a:spLocks noGrp="1"/>
          </p:cNvSpPr>
          <p:nvPr>
            <p:ph type="title"/>
          </p:nvPr>
        </p:nvSpPr>
        <p:spPr/>
        <p:txBody>
          <a:bodyPr/>
          <a:lstStyle/>
          <a:p>
            <a:r>
              <a:rPr lang="en-US" dirty="0"/>
              <a:t>What to ask?</a:t>
            </a:r>
          </a:p>
        </p:txBody>
      </p:sp>
      <p:sp>
        <p:nvSpPr>
          <p:cNvPr id="3" name="Content Placeholder 7">
            <a:extLst>
              <a:ext uri="{FF2B5EF4-FFF2-40B4-BE49-F238E27FC236}">
                <a16:creationId xmlns:a16="http://schemas.microsoft.com/office/drawing/2014/main" id="{865106E9-3227-8A49-8945-BB394EF98ED9}"/>
              </a:ext>
            </a:extLst>
          </p:cNvPr>
          <p:cNvSpPr txBox="1">
            <a:spLocks/>
          </p:cNvSpPr>
          <p:nvPr/>
        </p:nvSpPr>
        <p:spPr>
          <a:xfrm>
            <a:off x="160567" y="1608908"/>
            <a:ext cx="7440960" cy="4525963"/>
          </a:xfrm>
          <a:prstGeom prst="rect">
            <a:avLst/>
          </a:prstGeom>
        </p:spPr>
        <p:txBody>
          <a:bodyPr/>
          <a:lst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dirty="0"/>
              <a:t>What are you using for gas detection?</a:t>
            </a:r>
          </a:p>
          <a:p>
            <a:r>
              <a:rPr lang="en-US" dirty="0"/>
              <a:t>Do you use gas detection?</a:t>
            </a:r>
          </a:p>
          <a:p>
            <a:r>
              <a:rPr lang="en-US" dirty="0"/>
              <a:t>What do you use for confined space monitors?</a:t>
            </a:r>
          </a:p>
          <a:p>
            <a:r>
              <a:rPr lang="en-US" dirty="0"/>
              <a:t>Are you happy with your gas detection?</a:t>
            </a:r>
          </a:p>
          <a:p>
            <a:r>
              <a:rPr lang="en-US" dirty="0"/>
              <a:t>Who handles the gas detection here?</a:t>
            </a:r>
          </a:p>
          <a:p>
            <a:r>
              <a:rPr lang="en-US" dirty="0"/>
              <a:t>Can I see what you use for gas detection?</a:t>
            </a:r>
          </a:p>
          <a:p>
            <a:r>
              <a:rPr lang="en-US" dirty="0"/>
              <a:t>Who does your repairs of gas detection?</a:t>
            </a:r>
          </a:p>
          <a:p>
            <a:r>
              <a:rPr lang="en-US" dirty="0"/>
              <a:t>Do you have any failures?</a:t>
            </a:r>
          </a:p>
        </p:txBody>
      </p:sp>
      <p:pic>
        <p:nvPicPr>
          <p:cNvPr id="5" name="Picture 4">
            <a:extLst>
              <a:ext uri="{FF2B5EF4-FFF2-40B4-BE49-F238E27FC236}">
                <a16:creationId xmlns:a16="http://schemas.microsoft.com/office/drawing/2014/main" id="{E8F812F9-76F0-0841-A458-1435B0A13A5E}"/>
              </a:ext>
            </a:extLst>
          </p:cNvPr>
          <p:cNvPicPr>
            <a:picLocks noChangeAspect="1"/>
          </p:cNvPicPr>
          <p:nvPr/>
        </p:nvPicPr>
        <p:blipFill>
          <a:blip r:embed="rId2"/>
          <a:stretch>
            <a:fillRect/>
          </a:stretch>
        </p:blipFill>
        <p:spPr>
          <a:xfrm>
            <a:off x="6858000" y="3429000"/>
            <a:ext cx="2286000" cy="3429000"/>
          </a:xfrm>
          <a:prstGeom prst="rect">
            <a:avLst/>
          </a:prstGeom>
        </p:spPr>
      </p:pic>
    </p:spTree>
    <p:extLst>
      <p:ext uri="{BB962C8B-B14F-4D97-AF65-F5344CB8AC3E}">
        <p14:creationId xmlns:p14="http://schemas.microsoft.com/office/powerpoint/2010/main" val="1533649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7">
            <a:extLst>
              <a:ext uri="{FF2B5EF4-FFF2-40B4-BE49-F238E27FC236}">
                <a16:creationId xmlns:a16="http://schemas.microsoft.com/office/drawing/2014/main" id="{8AD62178-0E71-E145-9FA2-CCAC6CEE6B05}"/>
              </a:ext>
            </a:extLst>
          </p:cNvPr>
          <p:cNvSpPr txBox="1">
            <a:spLocks/>
          </p:cNvSpPr>
          <p:nvPr/>
        </p:nvSpPr>
        <p:spPr bwMode="auto">
          <a:xfrm>
            <a:off x="2032630" y="3830269"/>
            <a:ext cx="6482720" cy="26626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b="0" dirty="0"/>
              <a:t>GX-3R &amp; GX-3R Pro advantages:  </a:t>
            </a:r>
          </a:p>
          <a:p>
            <a:pPr lvl="3"/>
            <a:r>
              <a:rPr lang="en-US" sz="1200" b="0" dirty="0"/>
              <a:t>Smallest &amp; lightest available</a:t>
            </a:r>
          </a:p>
          <a:p>
            <a:pPr lvl="3"/>
            <a:r>
              <a:rPr lang="en-US" sz="1200" b="0" dirty="0"/>
              <a:t>Ideal for workers wearing monitors in the breathing zone for entire shifts</a:t>
            </a:r>
          </a:p>
          <a:p>
            <a:pPr lvl="3"/>
            <a:r>
              <a:rPr lang="en-US" sz="1200" dirty="0"/>
              <a:t>Bluetooth connectivity and toxic sensors for GX-3R Pro</a:t>
            </a:r>
            <a:endParaRPr lang="en-US" sz="1200" b="0" dirty="0"/>
          </a:p>
          <a:p>
            <a:pPr lvl="2"/>
            <a:r>
              <a:rPr lang="en-US" sz="1600" b="0" dirty="0"/>
              <a:t>GX-6000 advantages:</a:t>
            </a:r>
          </a:p>
          <a:p>
            <a:pPr lvl="3"/>
            <a:r>
              <a:rPr lang="en-US" sz="1200" b="0" dirty="0"/>
              <a:t>6 Gas channels</a:t>
            </a:r>
          </a:p>
          <a:p>
            <a:pPr lvl="3"/>
            <a:r>
              <a:rPr lang="en-US" sz="1200" b="0" dirty="0"/>
              <a:t>5 operating modes</a:t>
            </a:r>
          </a:p>
          <a:p>
            <a:pPr lvl="3"/>
            <a:r>
              <a:rPr lang="en-US" sz="1200" b="0" dirty="0"/>
              <a:t>Benzene specific PID</a:t>
            </a:r>
          </a:p>
          <a:p>
            <a:pPr lvl="3"/>
            <a:r>
              <a:rPr lang="en-US" sz="1200" b="0" dirty="0"/>
              <a:t>Smart sensors with toxic and PID options</a:t>
            </a:r>
          </a:p>
        </p:txBody>
      </p:sp>
      <p:sp>
        <p:nvSpPr>
          <p:cNvPr id="7" name="Title 6"/>
          <p:cNvSpPr>
            <a:spLocks noGrp="1"/>
          </p:cNvSpPr>
          <p:nvPr>
            <p:ph type="title"/>
          </p:nvPr>
        </p:nvSpPr>
        <p:spPr/>
        <p:txBody>
          <a:bodyPr>
            <a:normAutofit/>
          </a:bodyPr>
          <a:lstStyle/>
          <a:p>
            <a:r>
              <a:rPr lang="en-US" sz="3300" b="1" dirty="0"/>
              <a:t>Products and Market</a:t>
            </a:r>
          </a:p>
        </p:txBody>
      </p:sp>
      <p:sp>
        <p:nvSpPr>
          <p:cNvPr id="8" name="Content Placeholder 7"/>
          <p:cNvSpPr>
            <a:spLocks noGrp="1"/>
          </p:cNvSpPr>
          <p:nvPr>
            <p:ph idx="1"/>
          </p:nvPr>
        </p:nvSpPr>
        <p:spPr>
          <a:xfrm>
            <a:off x="457200" y="1390108"/>
            <a:ext cx="8229600" cy="2031274"/>
          </a:xfrm>
        </p:spPr>
        <p:txBody>
          <a:bodyPr>
            <a:normAutofit fontScale="92500" lnSpcReduction="10000"/>
          </a:bodyPr>
          <a:lstStyle/>
          <a:p>
            <a:pPr marL="0" indent="0">
              <a:buNone/>
            </a:pPr>
            <a:r>
              <a:rPr lang="en-US" sz="2400" b="1" dirty="0"/>
              <a:t>Oil &amp; Gas Production </a:t>
            </a:r>
            <a:r>
              <a:rPr lang="en-US" sz="1800" dirty="0"/>
              <a:t>(downstream operations)</a:t>
            </a:r>
          </a:p>
          <a:p>
            <a:pPr lvl="1"/>
            <a:r>
              <a:rPr lang="en-US" sz="2000" dirty="0"/>
              <a:t>Gases encountered:  </a:t>
            </a:r>
          </a:p>
          <a:p>
            <a:pPr lvl="2"/>
            <a:r>
              <a:rPr lang="en-US" sz="1600" dirty="0"/>
              <a:t>Combustibles</a:t>
            </a:r>
          </a:p>
          <a:p>
            <a:pPr lvl="2"/>
            <a:r>
              <a:rPr lang="en-US" sz="1600" dirty="0"/>
              <a:t>O2 deficiency</a:t>
            </a:r>
          </a:p>
          <a:p>
            <a:pPr lvl="2"/>
            <a:r>
              <a:rPr lang="en-US" sz="1600" dirty="0"/>
              <a:t>H2S, CO</a:t>
            </a:r>
          </a:p>
          <a:p>
            <a:pPr lvl="2"/>
            <a:r>
              <a:rPr lang="en-US" sz="1600" dirty="0"/>
              <a:t>SO2, HCN, NH3</a:t>
            </a:r>
          </a:p>
          <a:p>
            <a:pPr lvl="2"/>
            <a:r>
              <a:rPr lang="en-US" sz="1600" dirty="0"/>
              <a:t>Benzene (C6H6)</a:t>
            </a:r>
          </a:p>
          <a:p>
            <a:endParaRPr lang="en-US" sz="2400" dirty="0"/>
          </a:p>
        </p:txBody>
      </p:sp>
      <p:pic>
        <p:nvPicPr>
          <p:cNvPr id="9" name="Picture 8" descr="GX-6000-Front-small.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pic>
        <p:nvPicPr>
          <p:cNvPr id="11" name="Picture 10">
            <a:extLst>
              <a:ext uri="{FF2B5EF4-FFF2-40B4-BE49-F238E27FC236}">
                <a16:creationId xmlns:a16="http://schemas.microsoft.com/office/drawing/2014/main" id="{F9D7789C-DE62-F34F-86D2-07E3B4DCE3FF}"/>
              </a:ext>
            </a:extLst>
          </p:cNvPr>
          <p:cNvPicPr>
            <a:picLocks noChangeAspect="1"/>
          </p:cNvPicPr>
          <p:nvPr/>
        </p:nvPicPr>
        <p:blipFill>
          <a:blip r:embed="rId4"/>
          <a:stretch>
            <a:fillRect/>
          </a:stretch>
        </p:blipFill>
        <p:spPr>
          <a:xfrm>
            <a:off x="6273876" y="574772"/>
            <a:ext cx="2847925" cy="2951111"/>
          </a:xfrm>
          <a:prstGeom prst="rect">
            <a:avLst/>
          </a:prstGeom>
        </p:spPr>
      </p:pic>
      <p:cxnSp>
        <p:nvCxnSpPr>
          <p:cNvPr id="12" name="Straight Connector 11">
            <a:extLst>
              <a:ext uri="{FF2B5EF4-FFF2-40B4-BE49-F238E27FC236}">
                <a16:creationId xmlns:a16="http://schemas.microsoft.com/office/drawing/2014/main" id="{C21415CB-719D-E74F-BB56-8D6428E95E99}"/>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90BE40EA-E113-294E-878E-399DB044F0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4" name="Picture 13">
            <a:extLst>
              <a:ext uri="{FF2B5EF4-FFF2-40B4-BE49-F238E27FC236}">
                <a16:creationId xmlns:a16="http://schemas.microsoft.com/office/drawing/2014/main" id="{0430BC5E-88CB-0148-B303-658656E0968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spTree>
    <p:extLst>
      <p:ext uri="{BB962C8B-B14F-4D97-AF65-F5344CB8AC3E}">
        <p14:creationId xmlns:p14="http://schemas.microsoft.com/office/powerpoint/2010/main" val="19920855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EC8A41D4-D6D0-1C4D-A73C-7FAAA0CEA816}"/>
              </a:ext>
            </a:extLst>
          </p:cNvPr>
          <p:cNvSpPr txBox="1">
            <a:spLocks/>
          </p:cNvSpPr>
          <p:nvPr/>
        </p:nvSpPr>
        <p:spPr bwMode="auto">
          <a:xfrm>
            <a:off x="2029968" y="3831336"/>
            <a:ext cx="6574536" cy="2445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GX-3R &amp; GX-3R Pro advantages:  </a:t>
            </a:r>
          </a:p>
          <a:p>
            <a:pPr lvl="3"/>
            <a:r>
              <a:rPr lang="en-US" sz="1200" dirty="0"/>
              <a:t>Smallest &amp; lightest available</a:t>
            </a:r>
          </a:p>
          <a:p>
            <a:pPr lvl="3"/>
            <a:r>
              <a:rPr lang="en-US" sz="1200" dirty="0"/>
              <a:t>Bluetooth capability and toxic sensors for GX-3R Pro</a:t>
            </a:r>
          </a:p>
          <a:p>
            <a:pPr lvl="2"/>
            <a:r>
              <a:rPr lang="en-US" sz="1600" b="0" dirty="0"/>
              <a:t>GX-2012 advantages:</a:t>
            </a:r>
          </a:p>
          <a:p>
            <a:pPr lvl="3"/>
            <a:r>
              <a:rPr lang="en-US" sz="1200" dirty="0"/>
              <a:t>3 operating modes:  Normal, leak check, and bar hole sampling</a:t>
            </a:r>
            <a:endParaRPr lang="en-US" sz="1200" b="0" dirty="0"/>
          </a:p>
          <a:p>
            <a:pPr lvl="3"/>
            <a:r>
              <a:rPr lang="en-US" sz="1200" b="0" dirty="0"/>
              <a:t>Internal sample pump</a:t>
            </a:r>
          </a:p>
          <a:p>
            <a:pPr lvl="3"/>
            <a:r>
              <a:rPr lang="en-US" sz="1200" dirty="0"/>
              <a:t>Ideal for pre-entry sampling of manholes</a:t>
            </a:r>
          </a:p>
          <a:p>
            <a:pPr lvl="2"/>
            <a:r>
              <a:rPr lang="en-US" sz="1600" b="0" dirty="0"/>
              <a:t>Eagle 2 advantages:</a:t>
            </a:r>
          </a:p>
          <a:p>
            <a:pPr lvl="3"/>
            <a:r>
              <a:rPr lang="en-US" sz="1200" dirty="0"/>
              <a:t>Special transformer testing configuration</a:t>
            </a:r>
            <a:endParaRPr lang="en-US" sz="1200" b="0" dirty="0"/>
          </a:p>
          <a:p>
            <a:endParaRPr lang="en-US" sz="2000" b="0" dirty="0"/>
          </a:p>
        </p:txBody>
      </p:sp>
      <p:sp>
        <p:nvSpPr>
          <p:cNvPr id="3" name="Content Placeholder 2"/>
          <p:cNvSpPr>
            <a:spLocks noGrp="1"/>
          </p:cNvSpPr>
          <p:nvPr>
            <p:ph idx="1"/>
          </p:nvPr>
        </p:nvSpPr>
        <p:spPr>
          <a:xfrm>
            <a:off x="457200" y="1389888"/>
            <a:ext cx="8229600" cy="1828800"/>
          </a:xfrm>
        </p:spPr>
        <p:txBody>
          <a:bodyPr>
            <a:normAutofit lnSpcReduction="10000"/>
          </a:bodyPr>
          <a:lstStyle/>
          <a:p>
            <a:pPr marL="0" indent="0">
              <a:buNone/>
            </a:pPr>
            <a:r>
              <a:rPr lang="en-US" sz="2400" b="1" dirty="0"/>
              <a:t>Energy – Power Utilities</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H2</a:t>
            </a:r>
          </a:p>
          <a:p>
            <a:endParaRPr lang="en-US" sz="2400" dirty="0"/>
          </a:p>
        </p:txBody>
      </p:sp>
      <p:pic>
        <p:nvPicPr>
          <p:cNvPr id="6" name="Picture 5" descr="151913-200.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68571" y="965845"/>
            <a:ext cx="2540000" cy="2540000"/>
          </a:xfrm>
          <a:prstGeom prst="rect">
            <a:avLst/>
          </a:prstGeom>
        </p:spPr>
      </p:pic>
      <p:pic>
        <p:nvPicPr>
          <p:cNvPr id="9" name="Picture 8" descr="GX-2012-Normal-Mode-Screen.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14628" y="4463643"/>
            <a:ext cx="1042405" cy="2303713"/>
          </a:xfrm>
          <a:prstGeom prst="rect">
            <a:avLst/>
          </a:prstGeom>
        </p:spPr>
      </p:pic>
      <p:cxnSp>
        <p:nvCxnSpPr>
          <p:cNvPr id="10" name="Straight Connector 9">
            <a:extLst>
              <a:ext uri="{FF2B5EF4-FFF2-40B4-BE49-F238E27FC236}">
                <a16:creationId xmlns:a16="http://schemas.microsoft.com/office/drawing/2014/main" id="{7DFF690D-1E5A-2148-B14C-8DC75F5D9C35}"/>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itle 6">
            <a:extLst>
              <a:ext uri="{FF2B5EF4-FFF2-40B4-BE49-F238E27FC236}">
                <a16:creationId xmlns:a16="http://schemas.microsoft.com/office/drawing/2014/main" id="{FDF56213-8319-6644-A80A-F633A73253CC}"/>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BEE8305F-D6D9-5B47-8DD4-66949E6251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2" name="Picture 11">
            <a:extLst>
              <a:ext uri="{FF2B5EF4-FFF2-40B4-BE49-F238E27FC236}">
                <a16:creationId xmlns:a16="http://schemas.microsoft.com/office/drawing/2014/main" id="{89FE8D43-E885-CD46-BA81-CB01E9B6270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13" name="Picture 12">
            <a:extLst>
              <a:ext uri="{FF2B5EF4-FFF2-40B4-BE49-F238E27FC236}">
                <a16:creationId xmlns:a16="http://schemas.microsoft.com/office/drawing/2014/main" id="{F33E3286-A83C-B04E-8761-49DBEAA2E63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9552" y="4893226"/>
            <a:ext cx="1627851" cy="1994116"/>
          </a:xfrm>
          <a:prstGeom prst="rect">
            <a:avLst/>
          </a:prstGeom>
        </p:spPr>
      </p:pic>
    </p:spTree>
    <p:extLst>
      <p:ext uri="{BB962C8B-B14F-4D97-AF65-F5344CB8AC3E}">
        <p14:creationId xmlns:p14="http://schemas.microsoft.com/office/powerpoint/2010/main" val="34850799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9"/>
            <a:ext cx="6700157" cy="2163436"/>
          </a:xfrm>
        </p:spPr>
        <p:txBody>
          <a:bodyPr>
            <a:normAutofit fontScale="92500" lnSpcReduction="10000"/>
          </a:bodyPr>
          <a:lstStyle/>
          <a:p>
            <a:pPr marL="0" indent="0">
              <a:buNone/>
            </a:pPr>
            <a:r>
              <a:rPr lang="en-US" sz="2400" b="1" dirty="0"/>
              <a:t>Construction</a:t>
            </a:r>
          </a:p>
          <a:p>
            <a:pPr lvl="1"/>
            <a:r>
              <a:rPr lang="en-US" sz="2000" dirty="0"/>
              <a:t>OSHA CFR 1926 </a:t>
            </a:r>
            <a:r>
              <a:rPr lang="mr-IN" sz="2000" dirty="0"/>
              <a:t>–</a:t>
            </a:r>
            <a:r>
              <a:rPr lang="en-US" sz="2000" dirty="0"/>
              <a:t> </a:t>
            </a:r>
          </a:p>
          <a:p>
            <a:pPr lvl="2"/>
            <a:r>
              <a:rPr lang="en-US" sz="1600" dirty="0"/>
              <a:t>Confined Spaces in Construction</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endParaRPr lang="en-US" sz="2400" dirty="0"/>
          </a:p>
        </p:txBody>
      </p:sp>
      <p:pic>
        <p:nvPicPr>
          <p:cNvPr id="5" name="Picture 4" descr="trench-construction.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49319" y="1104900"/>
            <a:ext cx="3887787" cy="1943894"/>
          </a:xfrm>
          <a:prstGeom prst="rect">
            <a:avLst/>
          </a:prstGeom>
        </p:spPr>
      </p:pic>
      <p:sp>
        <p:nvSpPr>
          <p:cNvPr id="8" name="Content Placeholder 2">
            <a:extLst>
              <a:ext uri="{FF2B5EF4-FFF2-40B4-BE49-F238E27FC236}">
                <a16:creationId xmlns:a16="http://schemas.microsoft.com/office/drawing/2014/main" id="{A6CF4D09-5D32-6547-BF5A-D716D695D92B}"/>
              </a:ext>
            </a:extLst>
          </p:cNvPr>
          <p:cNvSpPr txBox="1">
            <a:spLocks/>
          </p:cNvSpPr>
          <p:nvPr/>
        </p:nvSpPr>
        <p:spPr bwMode="auto">
          <a:xfrm>
            <a:off x="2029967" y="3831336"/>
            <a:ext cx="6556249" cy="2457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GX-3R &amp; GX-3R Pro advantages:  </a:t>
            </a:r>
          </a:p>
          <a:p>
            <a:pPr lvl="3"/>
            <a:r>
              <a:rPr lang="en-US" sz="1200" dirty="0"/>
              <a:t>Smallest &amp; lightest available</a:t>
            </a:r>
          </a:p>
          <a:p>
            <a:pPr lvl="3"/>
            <a:r>
              <a:rPr lang="en-US" sz="1200" dirty="0"/>
              <a:t>Ideal for workers wearing monitors in the breathing zone for entire shifts</a:t>
            </a:r>
          </a:p>
          <a:p>
            <a:pPr lvl="3"/>
            <a:r>
              <a:rPr lang="en-US" sz="1200" dirty="0"/>
              <a:t>Man-down and panic alarms for GX-3R Pro</a:t>
            </a:r>
          </a:p>
          <a:p>
            <a:pPr lvl="2"/>
            <a:r>
              <a:rPr lang="en-US" sz="1600" b="0" dirty="0"/>
              <a:t>GX-6000 advantages:</a:t>
            </a:r>
          </a:p>
          <a:p>
            <a:pPr lvl="3"/>
            <a:r>
              <a:rPr lang="en-US" sz="1200" b="0" dirty="0"/>
              <a:t>Internal sample pump for pre-entry sampling</a:t>
            </a:r>
          </a:p>
          <a:p>
            <a:pPr lvl="3"/>
            <a:r>
              <a:rPr lang="en-US" sz="1200" b="0" dirty="0"/>
              <a:t>PID sensors for VOC monitoring</a:t>
            </a:r>
          </a:p>
          <a:p>
            <a:pPr lvl="3"/>
            <a:r>
              <a:rPr lang="en-US" sz="1200" b="0" dirty="0"/>
              <a:t>6 operating modes:  </a:t>
            </a:r>
            <a:br>
              <a:rPr lang="en-US" sz="1200" b="0" dirty="0"/>
            </a:br>
            <a:r>
              <a:rPr lang="en-US" sz="1200" b="0" dirty="0"/>
              <a:t>Normal, leak check, and bar-hole sampling</a:t>
            </a:r>
          </a:p>
          <a:p>
            <a:endParaRPr lang="en-US" sz="2400" b="0" dirty="0"/>
          </a:p>
        </p:txBody>
      </p:sp>
      <p:cxnSp>
        <p:nvCxnSpPr>
          <p:cNvPr id="9" name="Straight Connector 8">
            <a:extLst>
              <a:ext uri="{FF2B5EF4-FFF2-40B4-BE49-F238E27FC236}">
                <a16:creationId xmlns:a16="http://schemas.microsoft.com/office/drawing/2014/main" id="{956B91E0-A4FE-F54C-BB0E-7B36875705EE}"/>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Title 6">
            <a:extLst>
              <a:ext uri="{FF2B5EF4-FFF2-40B4-BE49-F238E27FC236}">
                <a16:creationId xmlns:a16="http://schemas.microsoft.com/office/drawing/2014/main" id="{5577ABE1-5BBE-CA46-98E4-606352CA57D5}"/>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7" name="Picture 16">
            <a:extLst>
              <a:ext uri="{FF2B5EF4-FFF2-40B4-BE49-F238E27FC236}">
                <a16:creationId xmlns:a16="http://schemas.microsoft.com/office/drawing/2014/main" id="{1A9AF486-64D6-B240-BD23-34A1F709BD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 y="4024118"/>
            <a:ext cx="743502" cy="785666"/>
          </a:xfrm>
          <a:prstGeom prst="rect">
            <a:avLst/>
          </a:prstGeom>
        </p:spPr>
      </p:pic>
      <p:pic>
        <p:nvPicPr>
          <p:cNvPr id="10" name="Picture 9">
            <a:extLst>
              <a:ext uri="{FF2B5EF4-FFF2-40B4-BE49-F238E27FC236}">
                <a16:creationId xmlns:a16="http://schemas.microsoft.com/office/drawing/2014/main" id="{CF9D355D-8A74-AF40-8E7E-07C5073A59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11" name="Picture 10" descr="GX-6000-Front-small.png">
            <a:extLst>
              <a:ext uri="{FF2B5EF4-FFF2-40B4-BE49-F238E27FC236}">
                <a16:creationId xmlns:a16="http://schemas.microsoft.com/office/drawing/2014/main" id="{61ECC05D-3632-3947-9D59-309129860D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spTree>
    <p:extLst>
      <p:ext uri="{BB962C8B-B14F-4D97-AF65-F5344CB8AC3E}">
        <p14:creationId xmlns:p14="http://schemas.microsoft.com/office/powerpoint/2010/main" val="8163512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1918516"/>
          </a:xfrm>
        </p:spPr>
        <p:txBody>
          <a:bodyPr/>
          <a:lstStyle/>
          <a:p>
            <a:pPr marL="0" indent="0">
              <a:buNone/>
            </a:pPr>
            <a:r>
              <a:rPr lang="en-US" sz="2400" b="1" dirty="0"/>
              <a:t>Water &amp; Waste Water</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Ammonia, Chlorine, Ozone, Sulfur Dioxide, &amp; VOC’s</a:t>
            </a:r>
            <a:endParaRPr lang="en-US" sz="1200" dirty="0"/>
          </a:p>
        </p:txBody>
      </p:sp>
      <p:pic>
        <p:nvPicPr>
          <p:cNvPr id="7" name="Picture 6" descr="wastewater-clipart-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91990" y="1086630"/>
            <a:ext cx="2313214" cy="2313214"/>
          </a:xfrm>
          <a:prstGeom prst="rect">
            <a:avLst/>
          </a:prstGeom>
        </p:spPr>
      </p:pic>
      <p:cxnSp>
        <p:nvCxnSpPr>
          <p:cNvPr id="8" name="Straight Connector 7">
            <a:extLst>
              <a:ext uri="{FF2B5EF4-FFF2-40B4-BE49-F238E27FC236}">
                <a16:creationId xmlns:a16="http://schemas.microsoft.com/office/drawing/2014/main" id="{420B59F2-BE2F-6846-BF54-CB2CE339B3EE}"/>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id="{AB8FA1E0-7CFE-114F-9847-8DE698EA9D7E}"/>
              </a:ext>
            </a:extLst>
          </p:cNvPr>
          <p:cNvSpPr txBox="1">
            <a:spLocks/>
          </p:cNvSpPr>
          <p:nvPr/>
        </p:nvSpPr>
        <p:spPr bwMode="auto">
          <a:xfrm>
            <a:off x="2029968" y="3831335"/>
            <a:ext cx="6089904" cy="2890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GX-3R &amp; GX-3R Pro advantages:  </a:t>
            </a:r>
          </a:p>
          <a:p>
            <a:pPr lvl="3"/>
            <a:r>
              <a:rPr lang="en-US" sz="1200" dirty="0"/>
              <a:t>Smallest &amp; lightest available</a:t>
            </a:r>
          </a:p>
          <a:p>
            <a:pPr lvl="3"/>
            <a:r>
              <a:rPr lang="en-US" sz="1200" dirty="0"/>
              <a:t>Ideal for workers wearing monitors in the breathing zone for entire shifts</a:t>
            </a:r>
          </a:p>
          <a:p>
            <a:pPr lvl="3"/>
            <a:r>
              <a:rPr lang="en-US" sz="1200" dirty="0"/>
              <a:t>Bluetooth connectivity and toxic sensors for GX-3R Pro</a:t>
            </a:r>
          </a:p>
          <a:p>
            <a:pPr lvl="2"/>
            <a:r>
              <a:rPr lang="en-US" sz="1600" b="0" dirty="0"/>
              <a:t>GX-6000 advantages:</a:t>
            </a:r>
          </a:p>
          <a:p>
            <a:pPr lvl="3"/>
            <a:r>
              <a:rPr lang="en-US" sz="1200" dirty="0"/>
              <a:t>2 Smart sensor slots to monitor NH3, Cl2, SO2, &amp; VOC’s</a:t>
            </a:r>
            <a:endParaRPr lang="en-US" sz="1200" b="0" dirty="0"/>
          </a:p>
          <a:p>
            <a:pPr lvl="3"/>
            <a:r>
              <a:rPr lang="en-US" sz="1200" b="0" dirty="0"/>
              <a:t>6 Gas channels</a:t>
            </a:r>
          </a:p>
          <a:p>
            <a:pPr lvl="2"/>
            <a:r>
              <a:rPr lang="en-US" sz="1600" dirty="0"/>
              <a:t>Fixed System Products</a:t>
            </a:r>
          </a:p>
          <a:p>
            <a:pPr lvl="3"/>
            <a:r>
              <a:rPr lang="en-US" sz="1200" dirty="0"/>
              <a:t>High range H2S solutions for extreme environments</a:t>
            </a:r>
          </a:p>
          <a:p>
            <a:pPr marL="914400" lvl="2" indent="0">
              <a:buNone/>
            </a:pPr>
            <a:endParaRPr lang="en-US" sz="1600" b="0" dirty="0"/>
          </a:p>
        </p:txBody>
      </p:sp>
      <p:sp>
        <p:nvSpPr>
          <p:cNvPr id="13" name="Title 6">
            <a:extLst>
              <a:ext uri="{FF2B5EF4-FFF2-40B4-BE49-F238E27FC236}">
                <a16:creationId xmlns:a16="http://schemas.microsoft.com/office/drawing/2014/main" id="{F85CC101-0B7C-1940-8CD2-42BEE6829E74}"/>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73520636-3C52-D744-BFF1-7E593E208E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6" name="Picture 15">
            <a:extLst>
              <a:ext uri="{FF2B5EF4-FFF2-40B4-BE49-F238E27FC236}">
                <a16:creationId xmlns:a16="http://schemas.microsoft.com/office/drawing/2014/main" id="{1333C076-08B8-8E45-82F8-208DA6174A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4" name="Picture 3">
            <a:extLst>
              <a:ext uri="{FF2B5EF4-FFF2-40B4-BE49-F238E27FC236}">
                <a16:creationId xmlns:a16="http://schemas.microsoft.com/office/drawing/2014/main" id="{B48CF8DF-9A9B-2346-8DC9-FF87C28DF43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4853" y="4729958"/>
            <a:ext cx="1755103" cy="2314421"/>
          </a:xfrm>
          <a:prstGeom prst="rect">
            <a:avLst/>
          </a:prstGeom>
        </p:spPr>
      </p:pic>
      <p:pic>
        <p:nvPicPr>
          <p:cNvPr id="17" name="Picture 16" descr="GX-6000-Front-small.png">
            <a:extLst>
              <a:ext uri="{FF2B5EF4-FFF2-40B4-BE49-F238E27FC236}">
                <a16:creationId xmlns:a16="http://schemas.microsoft.com/office/drawing/2014/main" id="{68D18202-21AF-8B42-88B0-A3E65377FE3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spTree>
    <p:extLst>
      <p:ext uri="{BB962C8B-B14F-4D97-AF65-F5344CB8AC3E}">
        <p14:creationId xmlns:p14="http://schemas.microsoft.com/office/powerpoint/2010/main" val="37865450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1918516"/>
          </a:xfrm>
        </p:spPr>
        <p:txBody>
          <a:bodyPr/>
          <a:lstStyle/>
          <a:p>
            <a:pPr marL="0" indent="0">
              <a:buNone/>
            </a:pPr>
            <a:r>
              <a:rPr lang="en-US" sz="2400" b="1" dirty="0"/>
              <a:t>Landfill / Waste</a:t>
            </a:r>
          </a:p>
          <a:p>
            <a:pPr lvl="1"/>
            <a:r>
              <a:rPr lang="en-US" sz="2000" dirty="0"/>
              <a:t>Gases Encountered</a:t>
            </a:r>
          </a:p>
          <a:p>
            <a:pPr lvl="2"/>
            <a:r>
              <a:rPr lang="en-US" sz="1600" dirty="0"/>
              <a:t>EPA Method 21</a:t>
            </a:r>
          </a:p>
          <a:p>
            <a:pPr lvl="2"/>
            <a:r>
              <a:rPr lang="en-US" sz="1600" dirty="0"/>
              <a:t>CH4</a:t>
            </a:r>
          </a:p>
          <a:p>
            <a:pPr lvl="2"/>
            <a:r>
              <a:rPr lang="en-US" sz="1600" dirty="0"/>
              <a:t>CO2</a:t>
            </a:r>
          </a:p>
          <a:p>
            <a:pPr lvl="2"/>
            <a:r>
              <a:rPr lang="en-US" sz="1600" dirty="0"/>
              <a:t>Ammonia, Chlorine, Sulfur Dioxide, &amp; NMOC’s &amp; VOC’s</a:t>
            </a:r>
            <a:endParaRPr lang="en-US" sz="1200" dirty="0"/>
          </a:p>
        </p:txBody>
      </p:sp>
      <p:cxnSp>
        <p:nvCxnSpPr>
          <p:cNvPr id="8" name="Straight Connector 7">
            <a:extLst>
              <a:ext uri="{FF2B5EF4-FFF2-40B4-BE49-F238E27FC236}">
                <a16:creationId xmlns:a16="http://schemas.microsoft.com/office/drawing/2014/main" id="{420B59F2-BE2F-6846-BF54-CB2CE339B3EE}"/>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id="{AB8FA1E0-7CFE-114F-9847-8DE698EA9D7E}"/>
              </a:ext>
            </a:extLst>
          </p:cNvPr>
          <p:cNvSpPr txBox="1">
            <a:spLocks/>
          </p:cNvSpPr>
          <p:nvPr/>
        </p:nvSpPr>
        <p:spPr bwMode="auto">
          <a:xfrm>
            <a:off x="2029968" y="3831335"/>
            <a:ext cx="6313932" cy="2890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GX-6000 advantages:</a:t>
            </a:r>
          </a:p>
          <a:p>
            <a:pPr lvl="3"/>
            <a:r>
              <a:rPr lang="en-US" sz="1200" dirty="0"/>
              <a:t>2 Smart sensor slots to monitor NH3, Cl2, SO2, &amp; VOC’s</a:t>
            </a:r>
          </a:p>
          <a:p>
            <a:pPr lvl="3"/>
            <a:r>
              <a:rPr lang="en-US" sz="1200" dirty="0"/>
              <a:t>6 Gas channels</a:t>
            </a:r>
          </a:p>
          <a:p>
            <a:pPr lvl="3"/>
            <a:r>
              <a:rPr lang="en-US" sz="1200" dirty="0"/>
              <a:t>6 operating modes:  </a:t>
            </a:r>
            <a:br>
              <a:rPr lang="en-US" sz="1200" dirty="0"/>
            </a:br>
            <a:r>
              <a:rPr lang="en-US" sz="1200" dirty="0"/>
              <a:t>Normal, leak check, and bar-hole sampling</a:t>
            </a:r>
          </a:p>
          <a:p>
            <a:pPr lvl="2"/>
            <a:r>
              <a:rPr lang="en-US" sz="1600" dirty="0"/>
              <a:t>Eagle 2 advantages:</a:t>
            </a:r>
          </a:p>
          <a:p>
            <a:pPr lvl="3"/>
            <a:r>
              <a:rPr lang="en-US" sz="1200" dirty="0"/>
              <a:t>6 Gas channels</a:t>
            </a:r>
          </a:p>
          <a:p>
            <a:pPr lvl="3"/>
            <a:r>
              <a:rPr lang="en-US" sz="1200" dirty="0"/>
              <a:t>PPM, % LEL, or % Vol. auto-ranging combustible detection</a:t>
            </a:r>
          </a:p>
          <a:p>
            <a:pPr lvl="3"/>
            <a:r>
              <a:rPr lang="en-US" sz="1200" dirty="0"/>
              <a:t>Infrared (IR) CO2, % LEL CH4, % Vol. CH4, % LEL HC, % Vol. HC</a:t>
            </a:r>
          </a:p>
          <a:p>
            <a:pPr lvl="3"/>
            <a:r>
              <a:rPr lang="en-US" sz="1200" dirty="0"/>
              <a:t>Powerful long-life pump up to 125’ range</a:t>
            </a:r>
          </a:p>
          <a:p>
            <a:pPr lvl="3"/>
            <a:endParaRPr lang="en-US" sz="1200" dirty="0"/>
          </a:p>
          <a:p>
            <a:pPr lvl="3"/>
            <a:endParaRPr lang="en-US" sz="1200" dirty="0"/>
          </a:p>
          <a:p>
            <a:pPr lvl="3"/>
            <a:endParaRPr lang="en-US" sz="1200" b="0" dirty="0"/>
          </a:p>
          <a:p>
            <a:pPr marL="914400" lvl="2" indent="0">
              <a:buNone/>
            </a:pPr>
            <a:endParaRPr lang="en-US" sz="1600" b="0" dirty="0"/>
          </a:p>
        </p:txBody>
      </p:sp>
      <p:sp>
        <p:nvSpPr>
          <p:cNvPr id="13" name="Title 6">
            <a:extLst>
              <a:ext uri="{FF2B5EF4-FFF2-40B4-BE49-F238E27FC236}">
                <a16:creationId xmlns:a16="http://schemas.microsoft.com/office/drawing/2014/main" id="{F85CC101-0B7C-1940-8CD2-42BEE6829E74}"/>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7" name="Picture 16" descr="GX-6000-Front-small.png">
            <a:extLst>
              <a:ext uri="{FF2B5EF4-FFF2-40B4-BE49-F238E27FC236}">
                <a16:creationId xmlns:a16="http://schemas.microsoft.com/office/drawing/2014/main" id="{68D18202-21AF-8B42-88B0-A3E65377FE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pic>
        <p:nvPicPr>
          <p:cNvPr id="5" name="Picture 4">
            <a:extLst>
              <a:ext uri="{FF2B5EF4-FFF2-40B4-BE49-F238E27FC236}">
                <a16:creationId xmlns:a16="http://schemas.microsoft.com/office/drawing/2014/main" id="{5D41B5A9-DAE1-CE46-A890-841916FDA5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53817" y="768401"/>
            <a:ext cx="1964711" cy="1646109"/>
          </a:xfrm>
          <a:prstGeom prst="rect">
            <a:avLst/>
          </a:prstGeom>
        </p:spPr>
      </p:pic>
      <p:pic>
        <p:nvPicPr>
          <p:cNvPr id="9" name="Picture 8">
            <a:extLst>
              <a:ext uri="{FF2B5EF4-FFF2-40B4-BE49-F238E27FC236}">
                <a16:creationId xmlns:a16="http://schemas.microsoft.com/office/drawing/2014/main" id="{7BFC54E4-46DE-FC4B-9AAC-AB376E2A80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7049326" y="2280977"/>
            <a:ext cx="1472960" cy="1325657"/>
          </a:xfrm>
          <a:prstGeom prst="rect">
            <a:avLst/>
          </a:prstGeom>
        </p:spPr>
      </p:pic>
      <p:pic>
        <p:nvPicPr>
          <p:cNvPr id="14" name="Picture 13">
            <a:extLst>
              <a:ext uri="{FF2B5EF4-FFF2-40B4-BE49-F238E27FC236}">
                <a16:creationId xmlns:a16="http://schemas.microsoft.com/office/drawing/2014/main" id="{87E4A9A2-772B-844C-AC5D-F691CEA8C37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6976" y="3897828"/>
            <a:ext cx="1627851" cy="1994116"/>
          </a:xfrm>
          <a:prstGeom prst="rect">
            <a:avLst/>
          </a:prstGeom>
        </p:spPr>
      </p:pic>
    </p:spTree>
    <p:extLst>
      <p:ext uri="{BB962C8B-B14F-4D97-AF65-F5344CB8AC3E}">
        <p14:creationId xmlns:p14="http://schemas.microsoft.com/office/powerpoint/2010/main" val="364922041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2031274"/>
          </a:xfrm>
        </p:spPr>
        <p:txBody>
          <a:bodyPr/>
          <a:lstStyle/>
          <a:p>
            <a:pPr marL="0" indent="0">
              <a:buNone/>
            </a:pPr>
            <a:r>
              <a:rPr lang="en-US" sz="2400" b="1" dirty="0"/>
              <a:t>Fire/First Responders</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HCN, NH3, &amp; VOC’s</a:t>
            </a:r>
            <a:endParaRPr lang="en-US" sz="1200" dirty="0"/>
          </a:p>
        </p:txBody>
      </p:sp>
      <p:pic>
        <p:nvPicPr>
          <p:cNvPr id="6" name="Picture 5">
            <a:extLst>
              <a:ext uri="{FF2B5EF4-FFF2-40B4-BE49-F238E27FC236}">
                <a16:creationId xmlns:a16="http://schemas.microsoft.com/office/drawing/2014/main" id="{3DAD9D23-FBEA-B641-85AE-81A84CFCEE95}"/>
              </a:ext>
            </a:extLst>
          </p:cNvPr>
          <p:cNvPicPr>
            <a:picLocks noChangeAspect="1"/>
          </p:cNvPicPr>
          <p:nvPr/>
        </p:nvPicPr>
        <p:blipFill>
          <a:blip r:embed="rId2"/>
          <a:stretch>
            <a:fillRect/>
          </a:stretch>
        </p:blipFill>
        <p:spPr>
          <a:xfrm>
            <a:off x="4240530" y="1387475"/>
            <a:ext cx="4686300" cy="1727200"/>
          </a:xfrm>
          <a:prstGeom prst="rect">
            <a:avLst/>
          </a:prstGeom>
        </p:spPr>
      </p:pic>
      <p:sp>
        <p:nvSpPr>
          <p:cNvPr id="11" name="Content Placeholder 2">
            <a:extLst>
              <a:ext uri="{FF2B5EF4-FFF2-40B4-BE49-F238E27FC236}">
                <a16:creationId xmlns:a16="http://schemas.microsoft.com/office/drawing/2014/main" id="{2527B9A5-5BAE-1341-B4BB-715992A022A3}"/>
              </a:ext>
            </a:extLst>
          </p:cNvPr>
          <p:cNvSpPr txBox="1">
            <a:spLocks/>
          </p:cNvSpPr>
          <p:nvPr/>
        </p:nvSpPr>
        <p:spPr bwMode="auto">
          <a:xfrm>
            <a:off x="2029968" y="3831335"/>
            <a:ext cx="6344642" cy="3026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b="0" dirty="0"/>
              <a:t>CO-03:</a:t>
            </a:r>
          </a:p>
          <a:p>
            <a:pPr lvl="3"/>
            <a:r>
              <a:rPr lang="en-US" sz="1200" b="0" dirty="0"/>
              <a:t>Clipped to gear bags, nuisance calls, Verify SCBA removal</a:t>
            </a:r>
          </a:p>
          <a:p>
            <a:pPr lvl="2"/>
            <a:r>
              <a:rPr lang="en-US" sz="1600" dirty="0"/>
              <a:t>GX-3R &amp; GX-3R Pro advantages:  </a:t>
            </a:r>
          </a:p>
          <a:p>
            <a:pPr lvl="3"/>
            <a:r>
              <a:rPr lang="en-US" sz="1200" dirty="0"/>
              <a:t>Stealth mode for law enforcement applications</a:t>
            </a:r>
          </a:p>
          <a:p>
            <a:pPr lvl="3"/>
            <a:r>
              <a:rPr lang="en-US" sz="1200" dirty="0"/>
              <a:t>Man-down and panic alarms for GX-3R Pro</a:t>
            </a:r>
          </a:p>
          <a:p>
            <a:pPr lvl="2"/>
            <a:r>
              <a:rPr lang="en-US" sz="1600" b="0" dirty="0"/>
              <a:t>GX-6000 advantages:</a:t>
            </a:r>
          </a:p>
          <a:p>
            <a:pPr lvl="3"/>
            <a:r>
              <a:rPr lang="en-US" sz="1200" dirty="0"/>
              <a:t>Monitor low ppm levels of dangerous toxics like NH3 or H2S commonly found in meth labs</a:t>
            </a:r>
            <a:endParaRPr lang="en-US" sz="1200" b="0" dirty="0"/>
          </a:p>
          <a:p>
            <a:pPr lvl="3"/>
            <a:r>
              <a:rPr lang="en-US" sz="1200" dirty="0"/>
              <a:t>Find trace levels of flammables or HCN</a:t>
            </a:r>
            <a:br>
              <a:rPr lang="en-US" sz="1200" dirty="0"/>
            </a:br>
            <a:r>
              <a:rPr lang="en-US" sz="1200" dirty="0"/>
              <a:t>in arson investigation</a:t>
            </a:r>
          </a:p>
          <a:p>
            <a:pPr lvl="3"/>
            <a:r>
              <a:rPr lang="en-US" sz="1200" dirty="0"/>
              <a:t>Avoid HCN exposure in overhaul</a:t>
            </a:r>
          </a:p>
          <a:p>
            <a:pPr lvl="3"/>
            <a:endParaRPr lang="en-US" sz="1200" b="0" dirty="0"/>
          </a:p>
        </p:txBody>
      </p:sp>
      <p:cxnSp>
        <p:nvCxnSpPr>
          <p:cNvPr id="12" name="Straight Connector 11">
            <a:extLst>
              <a:ext uri="{FF2B5EF4-FFF2-40B4-BE49-F238E27FC236}">
                <a16:creationId xmlns:a16="http://schemas.microsoft.com/office/drawing/2014/main" id="{C15F6050-1FF9-694B-A082-0EA78E72CB63}"/>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97838494-0DE3-3047-9F3F-2185358FA8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3623" y="4082598"/>
            <a:ext cx="594969" cy="731520"/>
          </a:xfrm>
          <a:prstGeom prst="rect">
            <a:avLst/>
          </a:prstGeom>
        </p:spPr>
      </p:pic>
      <p:sp>
        <p:nvSpPr>
          <p:cNvPr id="14" name="Title 6">
            <a:extLst>
              <a:ext uri="{FF2B5EF4-FFF2-40B4-BE49-F238E27FC236}">
                <a16:creationId xmlns:a16="http://schemas.microsoft.com/office/drawing/2014/main" id="{6196720E-8233-C047-8DAA-D553C13572FC}"/>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7DB5EC11-D827-1040-94B4-A22B89721F0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151293" y="4348111"/>
            <a:ext cx="771704" cy="2384480"/>
          </a:xfrm>
          <a:prstGeom prst="rect">
            <a:avLst/>
          </a:prstGeom>
        </p:spPr>
      </p:pic>
      <p:pic>
        <p:nvPicPr>
          <p:cNvPr id="16" name="Picture 15">
            <a:extLst>
              <a:ext uri="{FF2B5EF4-FFF2-40B4-BE49-F238E27FC236}">
                <a16:creationId xmlns:a16="http://schemas.microsoft.com/office/drawing/2014/main" id="{1BE3A99D-4608-C242-965A-046AD12013A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7" name="Picture 16">
            <a:extLst>
              <a:ext uri="{FF2B5EF4-FFF2-40B4-BE49-F238E27FC236}">
                <a16:creationId xmlns:a16="http://schemas.microsoft.com/office/drawing/2014/main" id="{4AE63F1F-1796-6F4E-9BB0-82782065DA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9390" y="4922049"/>
            <a:ext cx="1042405" cy="940561"/>
          </a:xfrm>
          <a:prstGeom prst="rect">
            <a:avLst/>
          </a:prstGeom>
        </p:spPr>
      </p:pic>
    </p:spTree>
    <p:extLst>
      <p:ext uri="{BB962C8B-B14F-4D97-AF65-F5344CB8AC3E}">
        <p14:creationId xmlns:p14="http://schemas.microsoft.com/office/powerpoint/2010/main" val="97671608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2031274"/>
          </a:xfrm>
        </p:spPr>
        <p:txBody>
          <a:bodyPr>
            <a:normAutofit/>
          </a:bodyPr>
          <a:lstStyle/>
          <a:p>
            <a:pPr marL="0" indent="0">
              <a:buNone/>
            </a:pPr>
            <a:r>
              <a:rPr lang="en-US" sz="2400" b="1" dirty="0"/>
              <a:t>Food &amp; Beverage</a:t>
            </a:r>
          </a:p>
          <a:p>
            <a:pPr lvl="1"/>
            <a:r>
              <a:rPr lang="en-US" sz="2000" dirty="0"/>
              <a:t>Gases Encountered</a:t>
            </a:r>
          </a:p>
          <a:p>
            <a:pPr lvl="2"/>
            <a:r>
              <a:rPr lang="en-US" sz="1600" dirty="0"/>
              <a:t> CO2</a:t>
            </a:r>
          </a:p>
          <a:p>
            <a:pPr lvl="2"/>
            <a:r>
              <a:rPr lang="en-US" sz="1600" dirty="0"/>
              <a:t>Combustibles, O2 deficiency</a:t>
            </a:r>
          </a:p>
          <a:p>
            <a:pPr lvl="2"/>
            <a:r>
              <a:rPr lang="en-US" sz="1600" dirty="0"/>
              <a:t>H2S, CO</a:t>
            </a:r>
          </a:p>
          <a:p>
            <a:pPr lvl="2"/>
            <a:r>
              <a:rPr lang="en-US" sz="1600" dirty="0"/>
              <a:t>HCN, NH3, PH3</a:t>
            </a:r>
            <a:endParaRPr lang="en-US" sz="1200" dirty="0"/>
          </a:p>
        </p:txBody>
      </p:sp>
      <p:sp>
        <p:nvSpPr>
          <p:cNvPr id="11" name="Content Placeholder 2">
            <a:extLst>
              <a:ext uri="{FF2B5EF4-FFF2-40B4-BE49-F238E27FC236}">
                <a16:creationId xmlns:a16="http://schemas.microsoft.com/office/drawing/2014/main" id="{2527B9A5-5BAE-1341-B4BB-715992A022A3}"/>
              </a:ext>
            </a:extLst>
          </p:cNvPr>
          <p:cNvSpPr txBox="1">
            <a:spLocks/>
          </p:cNvSpPr>
          <p:nvPr/>
        </p:nvSpPr>
        <p:spPr bwMode="auto">
          <a:xfrm>
            <a:off x="2029968" y="3831335"/>
            <a:ext cx="6344642" cy="3026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GX-3R &amp; GX-3R Pro advantages:  </a:t>
            </a:r>
          </a:p>
          <a:p>
            <a:pPr lvl="3"/>
            <a:r>
              <a:rPr lang="en-US" sz="1200" dirty="0"/>
              <a:t>Smallest &amp; lightest available</a:t>
            </a:r>
          </a:p>
          <a:p>
            <a:pPr lvl="3"/>
            <a:r>
              <a:rPr lang="en-US" sz="1200" dirty="0"/>
              <a:t>Infrared CO2 sensors available for GX-3R Pro</a:t>
            </a:r>
          </a:p>
          <a:p>
            <a:pPr lvl="2"/>
            <a:r>
              <a:rPr lang="en-US" sz="1600" b="0" dirty="0"/>
              <a:t>GX-6000 advantages:</a:t>
            </a:r>
          </a:p>
          <a:p>
            <a:pPr lvl="3"/>
            <a:r>
              <a:rPr lang="en-US" sz="1200" dirty="0"/>
              <a:t>Monitor dangerous toxics like NH3, H2S, HCN or PH3</a:t>
            </a:r>
            <a:endParaRPr lang="en-US" sz="1200" b="0" dirty="0"/>
          </a:p>
          <a:p>
            <a:pPr lvl="2"/>
            <a:r>
              <a:rPr lang="en-US" sz="1600" dirty="0"/>
              <a:t>Fixed System Products</a:t>
            </a:r>
          </a:p>
          <a:p>
            <a:pPr lvl="3"/>
            <a:r>
              <a:rPr lang="en-US" sz="1200" dirty="0"/>
              <a:t>Continuously monitor for oxygen deficiency, </a:t>
            </a:r>
            <a:br>
              <a:rPr lang="en-US" sz="1200" dirty="0"/>
            </a:br>
            <a:r>
              <a:rPr lang="en-US" sz="1200" dirty="0"/>
              <a:t>NH3 refrigeration leaks, CO2 levels in beverage</a:t>
            </a:r>
            <a:br>
              <a:rPr lang="en-US" sz="1200" dirty="0"/>
            </a:br>
            <a:r>
              <a:rPr lang="en-US" sz="1200" dirty="0"/>
              <a:t>dispensing locations</a:t>
            </a:r>
          </a:p>
          <a:p>
            <a:pPr lvl="3"/>
            <a:endParaRPr lang="en-US" sz="1200" dirty="0"/>
          </a:p>
          <a:p>
            <a:pPr lvl="3"/>
            <a:endParaRPr lang="en-US" sz="1200" b="0" dirty="0"/>
          </a:p>
        </p:txBody>
      </p:sp>
      <p:cxnSp>
        <p:nvCxnSpPr>
          <p:cNvPr id="12" name="Straight Connector 11">
            <a:extLst>
              <a:ext uri="{FF2B5EF4-FFF2-40B4-BE49-F238E27FC236}">
                <a16:creationId xmlns:a16="http://schemas.microsoft.com/office/drawing/2014/main" id="{C15F6050-1FF9-694B-A082-0EA78E72CB63}"/>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itle 6">
            <a:extLst>
              <a:ext uri="{FF2B5EF4-FFF2-40B4-BE49-F238E27FC236}">
                <a16:creationId xmlns:a16="http://schemas.microsoft.com/office/drawing/2014/main" id="{6196720E-8233-C047-8DAA-D553C13572FC}"/>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7DB5EC11-D827-1040-94B4-A22B89721F0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51293" y="4348111"/>
            <a:ext cx="771704" cy="2384480"/>
          </a:xfrm>
          <a:prstGeom prst="rect">
            <a:avLst/>
          </a:prstGeom>
        </p:spPr>
      </p:pic>
      <p:pic>
        <p:nvPicPr>
          <p:cNvPr id="18" name="Picture 17">
            <a:extLst>
              <a:ext uri="{FF2B5EF4-FFF2-40B4-BE49-F238E27FC236}">
                <a16:creationId xmlns:a16="http://schemas.microsoft.com/office/drawing/2014/main" id="{D100FFE2-C286-3945-9171-83FCA75D54BC}"/>
              </a:ext>
            </a:extLst>
          </p:cNvPr>
          <p:cNvPicPr>
            <a:picLocks noChangeAspect="1"/>
          </p:cNvPicPr>
          <p:nvPr/>
        </p:nvPicPr>
        <p:blipFill>
          <a:blip r:embed="rId3"/>
          <a:stretch>
            <a:fillRect/>
          </a:stretch>
        </p:blipFill>
        <p:spPr>
          <a:xfrm>
            <a:off x="5879624" y="883888"/>
            <a:ext cx="2494986" cy="2537274"/>
          </a:xfrm>
          <a:prstGeom prst="rect">
            <a:avLst/>
          </a:prstGeom>
        </p:spPr>
      </p:pic>
      <p:pic>
        <p:nvPicPr>
          <p:cNvPr id="4" name="Picture 3">
            <a:extLst>
              <a:ext uri="{FF2B5EF4-FFF2-40B4-BE49-F238E27FC236}">
                <a16:creationId xmlns:a16="http://schemas.microsoft.com/office/drawing/2014/main" id="{4CCA0E92-3D7C-C141-A7C9-FC43A77F433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855" y="5155283"/>
            <a:ext cx="1310266" cy="1273142"/>
          </a:xfrm>
          <a:prstGeom prst="rect">
            <a:avLst/>
          </a:prstGeom>
        </p:spPr>
      </p:pic>
      <p:pic>
        <p:nvPicPr>
          <p:cNvPr id="19" name="Picture 18">
            <a:extLst>
              <a:ext uri="{FF2B5EF4-FFF2-40B4-BE49-F238E27FC236}">
                <a16:creationId xmlns:a16="http://schemas.microsoft.com/office/drawing/2014/main" id="{3BC13690-87FD-B04B-BD63-35C0E373DC1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20" name="Picture 19">
            <a:extLst>
              <a:ext uri="{FF2B5EF4-FFF2-40B4-BE49-F238E27FC236}">
                <a16:creationId xmlns:a16="http://schemas.microsoft.com/office/drawing/2014/main" id="{786D22B9-CED7-0B41-B059-EA9D2E0233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spTree>
    <p:extLst>
      <p:ext uri="{BB962C8B-B14F-4D97-AF65-F5344CB8AC3E}">
        <p14:creationId xmlns:p14="http://schemas.microsoft.com/office/powerpoint/2010/main" val="422197177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1987730"/>
          </a:xfrm>
        </p:spPr>
        <p:txBody>
          <a:bodyPr/>
          <a:lstStyle/>
          <a:p>
            <a:pPr marL="0" indent="0">
              <a:buNone/>
            </a:pPr>
            <a:r>
              <a:rPr lang="en-US" sz="2400" b="1" dirty="0"/>
              <a:t>Manufacturing</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Process gases like Carbon Dioxide, Ammonia</a:t>
            </a:r>
          </a:p>
        </p:txBody>
      </p:sp>
      <p:pic>
        <p:nvPicPr>
          <p:cNvPr id="6" name="Picture 5">
            <a:extLst>
              <a:ext uri="{FF2B5EF4-FFF2-40B4-BE49-F238E27FC236}">
                <a16:creationId xmlns:a16="http://schemas.microsoft.com/office/drawing/2014/main" id="{4D88C610-575F-8645-9923-1A482104152E}"/>
              </a:ext>
            </a:extLst>
          </p:cNvPr>
          <p:cNvPicPr>
            <a:picLocks noChangeAspect="1"/>
          </p:cNvPicPr>
          <p:nvPr/>
        </p:nvPicPr>
        <p:blipFill>
          <a:blip r:embed="rId2"/>
          <a:stretch>
            <a:fillRect/>
          </a:stretch>
        </p:blipFill>
        <p:spPr>
          <a:xfrm>
            <a:off x="6471920" y="977900"/>
            <a:ext cx="2540000" cy="2540000"/>
          </a:xfrm>
          <a:prstGeom prst="rect">
            <a:avLst/>
          </a:prstGeom>
        </p:spPr>
      </p:pic>
      <p:cxnSp>
        <p:nvCxnSpPr>
          <p:cNvPr id="12" name="Straight Connector 11">
            <a:extLst>
              <a:ext uri="{FF2B5EF4-FFF2-40B4-BE49-F238E27FC236}">
                <a16:creationId xmlns:a16="http://schemas.microsoft.com/office/drawing/2014/main" id="{83176077-3E49-9A4A-A501-6095ED0F3D45}"/>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12" descr="M2A-Front-View.png">
            <a:extLst>
              <a:ext uri="{FF2B5EF4-FFF2-40B4-BE49-F238E27FC236}">
                <a16:creationId xmlns:a16="http://schemas.microsoft.com/office/drawing/2014/main" id="{B40D3A2E-D93D-5545-A48B-C5BD4983CD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9607" y="4976828"/>
            <a:ext cx="1284117" cy="1861971"/>
          </a:xfrm>
          <a:prstGeom prst="rect">
            <a:avLst/>
          </a:prstGeom>
        </p:spPr>
      </p:pic>
      <p:sp>
        <p:nvSpPr>
          <p:cNvPr id="16" name="Content Placeholder 2">
            <a:extLst>
              <a:ext uri="{FF2B5EF4-FFF2-40B4-BE49-F238E27FC236}">
                <a16:creationId xmlns:a16="http://schemas.microsoft.com/office/drawing/2014/main" id="{8AE27B0C-ED00-B043-BFB1-56BBEE821FA4}"/>
              </a:ext>
            </a:extLst>
          </p:cNvPr>
          <p:cNvSpPr txBox="1">
            <a:spLocks/>
          </p:cNvSpPr>
          <p:nvPr/>
        </p:nvSpPr>
        <p:spPr bwMode="auto">
          <a:xfrm>
            <a:off x="2029968" y="3831336"/>
            <a:ext cx="7035800" cy="28352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GX-3R &amp; GX-3R Pro advantages:  </a:t>
            </a:r>
          </a:p>
          <a:p>
            <a:pPr lvl="3"/>
            <a:r>
              <a:rPr lang="en-US" sz="1200" dirty="0"/>
              <a:t>Smallest &amp; lightest available</a:t>
            </a:r>
          </a:p>
          <a:p>
            <a:pPr lvl="3"/>
            <a:r>
              <a:rPr lang="en-US" sz="1200" dirty="0"/>
              <a:t>Ideal for workers wearing monitors in the breathing zone for entire shifts</a:t>
            </a:r>
          </a:p>
          <a:p>
            <a:pPr lvl="3"/>
            <a:r>
              <a:rPr lang="en-US" sz="1200" dirty="0"/>
              <a:t>Bluetooth connectivity and toxic sensors for GX-3R Pro</a:t>
            </a:r>
          </a:p>
          <a:p>
            <a:pPr lvl="2"/>
            <a:r>
              <a:rPr lang="en-US" sz="1600" b="0" dirty="0"/>
              <a:t>GX-6000 advantages:</a:t>
            </a:r>
          </a:p>
          <a:p>
            <a:pPr lvl="3"/>
            <a:r>
              <a:rPr lang="en-US" sz="1200" b="0" dirty="0"/>
              <a:t>6 Gas channels</a:t>
            </a:r>
          </a:p>
          <a:p>
            <a:pPr lvl="3"/>
            <a:r>
              <a:rPr lang="en-US" sz="1200" b="0" dirty="0"/>
              <a:t>5 operating modes</a:t>
            </a:r>
          </a:p>
          <a:p>
            <a:pPr lvl="2"/>
            <a:r>
              <a:rPr lang="en-US" sz="1600" b="0" dirty="0"/>
              <a:t>Fixed System Products</a:t>
            </a:r>
          </a:p>
          <a:p>
            <a:pPr lvl="3"/>
            <a:r>
              <a:rPr lang="en-US" sz="1200" b="0" dirty="0"/>
              <a:t>Continuously monitor process gases</a:t>
            </a:r>
          </a:p>
        </p:txBody>
      </p:sp>
      <p:sp>
        <p:nvSpPr>
          <p:cNvPr id="14" name="Title 6">
            <a:extLst>
              <a:ext uri="{FF2B5EF4-FFF2-40B4-BE49-F238E27FC236}">
                <a16:creationId xmlns:a16="http://schemas.microsoft.com/office/drawing/2014/main" id="{7A91E57E-9204-F741-8626-B9AD7C4C4393}"/>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descr="GX-6000-Front-small.png">
            <a:extLst>
              <a:ext uri="{FF2B5EF4-FFF2-40B4-BE49-F238E27FC236}">
                <a16:creationId xmlns:a16="http://schemas.microsoft.com/office/drawing/2014/main" id="{3750736A-E9E5-1C49-9B28-DD3F1F37E7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pic>
        <p:nvPicPr>
          <p:cNvPr id="17" name="Picture 16">
            <a:extLst>
              <a:ext uri="{FF2B5EF4-FFF2-40B4-BE49-F238E27FC236}">
                <a16:creationId xmlns:a16="http://schemas.microsoft.com/office/drawing/2014/main" id="{31C950F9-3D90-084C-ACFC-299B7ED6BF2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1" name="Picture 10">
            <a:extLst>
              <a:ext uri="{FF2B5EF4-FFF2-40B4-BE49-F238E27FC236}">
                <a16:creationId xmlns:a16="http://schemas.microsoft.com/office/drawing/2014/main" id="{EABE7A67-84E1-F04F-9C82-C4815890DB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spTree>
    <p:extLst>
      <p:ext uri="{BB962C8B-B14F-4D97-AF65-F5344CB8AC3E}">
        <p14:creationId xmlns:p14="http://schemas.microsoft.com/office/powerpoint/2010/main" val="22008009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1987730"/>
          </a:xfrm>
        </p:spPr>
        <p:txBody>
          <a:bodyPr/>
          <a:lstStyle/>
          <a:p>
            <a:pPr marL="0" indent="0">
              <a:buNone/>
            </a:pPr>
            <a:r>
              <a:rPr lang="en-US" sz="2400" b="1" dirty="0"/>
              <a:t>Chemical Manufacturing</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Cl2, H2, HCl, NO2, SO2, VOC’s</a:t>
            </a:r>
          </a:p>
        </p:txBody>
      </p:sp>
      <p:cxnSp>
        <p:nvCxnSpPr>
          <p:cNvPr id="12" name="Straight Connector 11">
            <a:extLst>
              <a:ext uri="{FF2B5EF4-FFF2-40B4-BE49-F238E27FC236}">
                <a16:creationId xmlns:a16="http://schemas.microsoft.com/office/drawing/2014/main" id="{83176077-3E49-9A4A-A501-6095ED0F3D45}"/>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12" descr="M2A-Front-View.png">
            <a:extLst>
              <a:ext uri="{FF2B5EF4-FFF2-40B4-BE49-F238E27FC236}">
                <a16:creationId xmlns:a16="http://schemas.microsoft.com/office/drawing/2014/main" id="{B40D3A2E-D93D-5545-A48B-C5BD4983CD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9607" y="4976828"/>
            <a:ext cx="1284117" cy="1861971"/>
          </a:xfrm>
          <a:prstGeom prst="rect">
            <a:avLst/>
          </a:prstGeom>
        </p:spPr>
      </p:pic>
      <p:sp>
        <p:nvSpPr>
          <p:cNvPr id="16" name="Content Placeholder 2">
            <a:extLst>
              <a:ext uri="{FF2B5EF4-FFF2-40B4-BE49-F238E27FC236}">
                <a16:creationId xmlns:a16="http://schemas.microsoft.com/office/drawing/2014/main" id="{8AE27B0C-ED00-B043-BFB1-56BBEE821FA4}"/>
              </a:ext>
            </a:extLst>
          </p:cNvPr>
          <p:cNvSpPr txBox="1">
            <a:spLocks/>
          </p:cNvSpPr>
          <p:nvPr/>
        </p:nvSpPr>
        <p:spPr bwMode="auto">
          <a:xfrm>
            <a:off x="2029968" y="3831336"/>
            <a:ext cx="7035800" cy="28352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t>RKI Products</a:t>
            </a:r>
          </a:p>
          <a:p>
            <a:pPr lvl="2"/>
            <a:r>
              <a:rPr lang="en-US" sz="1600" dirty="0"/>
              <a:t>GX-3R &amp; GX-3R Pro advantages:  </a:t>
            </a:r>
          </a:p>
          <a:p>
            <a:pPr lvl="3"/>
            <a:r>
              <a:rPr lang="en-US" sz="1200" dirty="0"/>
              <a:t>Smallest &amp; lightest available</a:t>
            </a:r>
          </a:p>
          <a:p>
            <a:pPr lvl="3"/>
            <a:r>
              <a:rPr lang="en-US" sz="1200" dirty="0"/>
              <a:t>Ideal for workers wearing monitors in the breathing zone for entire shifts</a:t>
            </a:r>
          </a:p>
          <a:p>
            <a:pPr lvl="3"/>
            <a:r>
              <a:rPr lang="en-US" sz="1200" dirty="0"/>
              <a:t>Bluetooth connectivity and toxic sensors for GX-3R Pro</a:t>
            </a:r>
          </a:p>
          <a:p>
            <a:pPr lvl="2"/>
            <a:r>
              <a:rPr lang="en-US" sz="1600" b="0" dirty="0"/>
              <a:t>GX-6000 advantages:</a:t>
            </a:r>
          </a:p>
          <a:p>
            <a:pPr lvl="3"/>
            <a:r>
              <a:rPr lang="en-US" sz="1200" b="0" dirty="0"/>
              <a:t>6 Gas channels</a:t>
            </a:r>
          </a:p>
          <a:p>
            <a:pPr lvl="3"/>
            <a:r>
              <a:rPr lang="en-US" sz="1200" b="0" dirty="0"/>
              <a:t>5 operating modes</a:t>
            </a:r>
          </a:p>
          <a:p>
            <a:pPr lvl="3"/>
            <a:r>
              <a:rPr lang="en-US" sz="1200" dirty="0"/>
              <a:t>2 Smart sensor slots to monitor NO2, Cl2, SO2, &amp; VOC’s</a:t>
            </a:r>
            <a:endParaRPr lang="en-US" sz="1200" b="0" dirty="0"/>
          </a:p>
          <a:p>
            <a:pPr lvl="2"/>
            <a:r>
              <a:rPr lang="en-US" sz="1600" b="0" dirty="0"/>
              <a:t>Fixed System Products</a:t>
            </a:r>
          </a:p>
          <a:p>
            <a:pPr lvl="3"/>
            <a:r>
              <a:rPr lang="en-US" sz="1200" b="0" dirty="0"/>
              <a:t>Continuously monitor process gases</a:t>
            </a:r>
          </a:p>
        </p:txBody>
      </p:sp>
      <p:sp>
        <p:nvSpPr>
          <p:cNvPr id="14" name="Title 6">
            <a:extLst>
              <a:ext uri="{FF2B5EF4-FFF2-40B4-BE49-F238E27FC236}">
                <a16:creationId xmlns:a16="http://schemas.microsoft.com/office/drawing/2014/main" id="{7A91E57E-9204-F741-8626-B9AD7C4C4393}"/>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3750736A-E9E5-1C49-9B28-DD3F1F37E7D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151293" y="4348111"/>
            <a:ext cx="771704" cy="2384480"/>
          </a:xfrm>
          <a:prstGeom prst="rect">
            <a:avLst/>
          </a:prstGeom>
        </p:spPr>
      </p:pic>
      <p:pic>
        <p:nvPicPr>
          <p:cNvPr id="17" name="Picture 16">
            <a:extLst>
              <a:ext uri="{FF2B5EF4-FFF2-40B4-BE49-F238E27FC236}">
                <a16:creationId xmlns:a16="http://schemas.microsoft.com/office/drawing/2014/main" id="{31C950F9-3D90-084C-ACFC-299B7ED6BF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1" name="Picture 10">
            <a:extLst>
              <a:ext uri="{FF2B5EF4-FFF2-40B4-BE49-F238E27FC236}">
                <a16:creationId xmlns:a16="http://schemas.microsoft.com/office/drawing/2014/main" id="{EABE7A67-84E1-F04F-9C82-C4815890DB6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18" name="Picture 17">
            <a:extLst>
              <a:ext uri="{FF2B5EF4-FFF2-40B4-BE49-F238E27FC236}">
                <a16:creationId xmlns:a16="http://schemas.microsoft.com/office/drawing/2014/main" id="{CDB6D054-7B14-B944-A90F-00F895BF44A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61340" y="1255600"/>
            <a:ext cx="2171036" cy="2055838"/>
          </a:xfrm>
          <a:prstGeom prst="rect">
            <a:avLst/>
          </a:prstGeom>
        </p:spPr>
      </p:pic>
    </p:spTree>
    <p:extLst>
      <p:ext uri="{BB962C8B-B14F-4D97-AF65-F5344CB8AC3E}">
        <p14:creationId xmlns:p14="http://schemas.microsoft.com/office/powerpoint/2010/main" val="2672532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B34E7-3855-F846-BBC7-66F858343E16}"/>
              </a:ext>
            </a:extLst>
          </p:cNvPr>
          <p:cNvSpPr>
            <a:spLocks noGrp="1"/>
          </p:cNvSpPr>
          <p:nvPr>
            <p:ph type="title"/>
          </p:nvPr>
        </p:nvSpPr>
        <p:spPr/>
        <p:txBody>
          <a:bodyPr>
            <a:noAutofit/>
          </a:bodyPr>
          <a:lstStyle/>
          <a:p>
            <a:r>
              <a:rPr lang="en-US" sz="3300" b="1" dirty="0"/>
              <a:t>Common Gas Hazards by Industry</a:t>
            </a:r>
          </a:p>
        </p:txBody>
      </p:sp>
      <p:graphicFrame>
        <p:nvGraphicFramePr>
          <p:cNvPr id="4" name="Content Placeholder 3">
            <a:extLst>
              <a:ext uri="{FF2B5EF4-FFF2-40B4-BE49-F238E27FC236}">
                <a16:creationId xmlns:a16="http://schemas.microsoft.com/office/drawing/2014/main" id="{833865A5-2EF0-3441-91C8-E3844A85BF48}"/>
              </a:ext>
            </a:extLst>
          </p:cNvPr>
          <p:cNvGraphicFramePr>
            <a:graphicFrameLocks noGrp="1"/>
          </p:cNvGraphicFramePr>
          <p:nvPr>
            <p:ph idx="1"/>
            <p:extLst>
              <p:ext uri="{D42A27DB-BD31-4B8C-83A1-F6EECF244321}">
                <p14:modId xmlns:p14="http://schemas.microsoft.com/office/powerpoint/2010/main" val="3891534770"/>
              </p:ext>
            </p:extLst>
          </p:nvPr>
        </p:nvGraphicFramePr>
        <p:xfrm>
          <a:off x="628650" y="1391813"/>
          <a:ext cx="7886700" cy="44856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693055186"/>
                    </a:ext>
                  </a:extLst>
                </a:gridCol>
                <a:gridCol w="2628900">
                  <a:extLst>
                    <a:ext uri="{9D8B030D-6E8A-4147-A177-3AD203B41FA5}">
                      <a16:colId xmlns:a16="http://schemas.microsoft.com/office/drawing/2014/main" val="1261879017"/>
                    </a:ext>
                  </a:extLst>
                </a:gridCol>
                <a:gridCol w="2628900">
                  <a:extLst>
                    <a:ext uri="{9D8B030D-6E8A-4147-A177-3AD203B41FA5}">
                      <a16:colId xmlns:a16="http://schemas.microsoft.com/office/drawing/2014/main" val="4203689922"/>
                    </a:ext>
                  </a:extLst>
                </a:gridCol>
              </a:tblGrid>
              <a:tr h="370840">
                <a:tc>
                  <a:txBody>
                    <a:bodyPr/>
                    <a:lstStyle/>
                    <a:p>
                      <a:pPr algn="ctr"/>
                      <a:r>
                        <a:rPr lang="en-US" dirty="0"/>
                        <a:t>Industry</a:t>
                      </a:r>
                    </a:p>
                  </a:txBody>
                  <a:tcPr/>
                </a:tc>
                <a:tc>
                  <a:txBody>
                    <a:bodyPr/>
                    <a:lstStyle/>
                    <a:p>
                      <a:pPr algn="ctr"/>
                      <a:r>
                        <a:rPr lang="en-US" dirty="0"/>
                        <a:t>Hazards/Gases</a:t>
                      </a:r>
                    </a:p>
                  </a:txBody>
                  <a:tcPr/>
                </a:tc>
                <a:tc>
                  <a:txBody>
                    <a:bodyPr/>
                    <a:lstStyle/>
                    <a:p>
                      <a:pPr algn="ctr"/>
                      <a:r>
                        <a:rPr lang="en-US" dirty="0"/>
                        <a:t>Portable Products</a:t>
                      </a:r>
                    </a:p>
                  </a:txBody>
                  <a:tcPr/>
                </a:tc>
                <a:extLst>
                  <a:ext uri="{0D108BD9-81ED-4DB2-BD59-A6C34878D82A}">
                    <a16:rowId xmlns:a16="http://schemas.microsoft.com/office/drawing/2014/main" val="2090893510"/>
                  </a:ext>
                </a:extLst>
              </a:tr>
              <a:tr h="370840">
                <a:tc>
                  <a:txBody>
                    <a:bodyPr/>
                    <a:lstStyle/>
                    <a:p>
                      <a:pPr algn="l"/>
                      <a:r>
                        <a:rPr lang="en-US" sz="1200" dirty="0"/>
                        <a:t>Oil &amp; Gas</a:t>
                      </a:r>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200" dirty="0"/>
                        <a:t>LEL, O2, H2S, CO, SO2, HCN, NH3, Benzene (C6H6)</a:t>
                      </a:r>
                    </a:p>
                  </a:txBody>
                  <a:tcPr/>
                </a:tc>
                <a:tc>
                  <a:txBody>
                    <a:bodyPr/>
                    <a:lstStyle/>
                    <a:p>
                      <a:pPr algn="l"/>
                      <a:r>
                        <a:rPr lang="en-US" sz="1200" dirty="0"/>
                        <a:t>GX-3R &amp; GX-3R Pro, GX-2012, GX-6000, Eagle 2</a:t>
                      </a:r>
                    </a:p>
                  </a:txBody>
                  <a:tcPr/>
                </a:tc>
                <a:extLst>
                  <a:ext uri="{0D108BD9-81ED-4DB2-BD59-A6C34878D82A}">
                    <a16:rowId xmlns:a16="http://schemas.microsoft.com/office/drawing/2014/main" val="3972155760"/>
                  </a:ext>
                </a:extLst>
              </a:tr>
              <a:tr h="370840">
                <a:tc>
                  <a:txBody>
                    <a:bodyPr/>
                    <a:lstStyle/>
                    <a:p>
                      <a:pPr algn="l"/>
                      <a:r>
                        <a:rPr lang="en-US" sz="1200" dirty="0"/>
                        <a:t>Energy/Utilities</a:t>
                      </a:r>
                    </a:p>
                  </a:txBody>
                  <a:tcPr/>
                </a:tc>
                <a:tc>
                  <a:txBody>
                    <a:bodyPr/>
                    <a:lstStyle/>
                    <a:p>
                      <a:pPr algn="l"/>
                      <a:r>
                        <a:rPr lang="en-US" sz="1200" dirty="0"/>
                        <a:t>LEL, O2, H2S, CO, SO2, H2</a:t>
                      </a:r>
                    </a:p>
                  </a:txBody>
                  <a:tcPr/>
                </a:tc>
                <a:tc>
                  <a:txBody>
                    <a:bodyPr/>
                    <a:lstStyle/>
                    <a:p>
                      <a:pPr algn="l"/>
                      <a:r>
                        <a:rPr lang="en-US" sz="1200" dirty="0"/>
                        <a:t>GX-3R &amp; GX-3R Pro, GX-2012, Eagle 2</a:t>
                      </a:r>
                    </a:p>
                  </a:txBody>
                  <a:tcPr/>
                </a:tc>
                <a:extLst>
                  <a:ext uri="{0D108BD9-81ED-4DB2-BD59-A6C34878D82A}">
                    <a16:rowId xmlns:a16="http://schemas.microsoft.com/office/drawing/2014/main" val="2402366802"/>
                  </a:ext>
                </a:extLst>
              </a:tr>
              <a:tr h="370840">
                <a:tc>
                  <a:txBody>
                    <a:bodyPr/>
                    <a:lstStyle/>
                    <a:p>
                      <a:pPr algn="l"/>
                      <a:r>
                        <a:rPr lang="en-US" sz="1200" dirty="0"/>
                        <a:t>Construction</a:t>
                      </a:r>
                    </a:p>
                  </a:txBody>
                  <a:tcPr/>
                </a:tc>
                <a:tc>
                  <a:txBody>
                    <a:bodyPr/>
                    <a:lstStyle/>
                    <a:p>
                      <a:pPr algn="l"/>
                      <a:r>
                        <a:rPr lang="en-US" sz="1200" dirty="0"/>
                        <a:t>LEL, O2, H2S, CO, NO2</a:t>
                      </a:r>
                    </a:p>
                  </a:txBody>
                  <a:tcPr/>
                </a:tc>
                <a:tc>
                  <a:txBody>
                    <a:bodyPr/>
                    <a:lstStyle/>
                    <a:p>
                      <a:pPr algn="l"/>
                      <a:r>
                        <a:rPr lang="en-US" sz="1200" dirty="0"/>
                        <a:t>GX-3R &amp; GX-3R Pro, GX-2009 MSHA (</a:t>
                      </a:r>
                      <a:r>
                        <a:rPr lang="en-US" sz="1200" i="1" dirty="0"/>
                        <a:t>for</a:t>
                      </a:r>
                      <a:r>
                        <a:rPr lang="en-US" sz="1200" dirty="0"/>
                        <a:t> </a:t>
                      </a:r>
                      <a:r>
                        <a:rPr lang="en-US" sz="1200" i="1" dirty="0"/>
                        <a:t>NO2</a:t>
                      </a:r>
                      <a:r>
                        <a:rPr lang="en-US" sz="1200" dirty="0"/>
                        <a:t>), GX-6000</a:t>
                      </a:r>
                    </a:p>
                  </a:txBody>
                  <a:tcPr/>
                </a:tc>
                <a:extLst>
                  <a:ext uri="{0D108BD9-81ED-4DB2-BD59-A6C34878D82A}">
                    <a16:rowId xmlns:a16="http://schemas.microsoft.com/office/drawing/2014/main" val="643245773"/>
                  </a:ext>
                </a:extLst>
              </a:tr>
              <a:tr h="370840">
                <a:tc>
                  <a:txBody>
                    <a:bodyPr/>
                    <a:lstStyle/>
                    <a:p>
                      <a:pPr algn="l"/>
                      <a:r>
                        <a:rPr lang="en-US" sz="1200" dirty="0"/>
                        <a:t>Water/Wastewater</a:t>
                      </a:r>
                    </a:p>
                  </a:txBody>
                  <a:tcPr/>
                </a:tc>
                <a:tc>
                  <a:txBody>
                    <a:bodyPr/>
                    <a:lstStyle/>
                    <a:p>
                      <a:pPr algn="l"/>
                      <a:r>
                        <a:rPr lang="en-US" sz="1200" dirty="0"/>
                        <a:t>LEL, O2, H2S, CO, NH3, Cl, O3, SO2, VOC’s</a:t>
                      </a:r>
                    </a:p>
                  </a:txBody>
                  <a:tcPr/>
                </a:tc>
                <a:tc>
                  <a:txBody>
                    <a:bodyPr/>
                    <a:lstStyle/>
                    <a:p>
                      <a:pPr algn="l"/>
                      <a:r>
                        <a:rPr lang="en-US" sz="1200" dirty="0"/>
                        <a:t>GX-3R &amp; GX-3R Pro, GX-6000</a:t>
                      </a:r>
                    </a:p>
                  </a:txBody>
                  <a:tcPr/>
                </a:tc>
                <a:extLst>
                  <a:ext uri="{0D108BD9-81ED-4DB2-BD59-A6C34878D82A}">
                    <a16:rowId xmlns:a16="http://schemas.microsoft.com/office/drawing/2014/main" val="1120582853"/>
                  </a:ext>
                </a:extLst>
              </a:tr>
              <a:tr h="370840">
                <a:tc>
                  <a:txBody>
                    <a:bodyPr/>
                    <a:lstStyle/>
                    <a:p>
                      <a:pPr algn="l"/>
                      <a:r>
                        <a:rPr lang="en-US" sz="1200"/>
                        <a:t>Landfill/Waste</a:t>
                      </a:r>
                      <a:endParaRPr lang="en-US" sz="1200" dirty="0"/>
                    </a:p>
                  </a:txBody>
                  <a:tcPr/>
                </a:tc>
                <a:tc>
                  <a:txBody>
                    <a:bodyPr/>
                    <a:lstStyle/>
                    <a:p>
                      <a:pPr algn="l"/>
                      <a:r>
                        <a:rPr lang="en-US" sz="1200" dirty="0"/>
                        <a:t>CH4, CO2, NH3, CL2, NMOC’s, VOC’s</a:t>
                      </a:r>
                    </a:p>
                  </a:txBody>
                  <a:tcPr/>
                </a:tc>
                <a:tc>
                  <a:txBody>
                    <a:bodyPr/>
                    <a:lstStyle/>
                    <a:p>
                      <a:pPr algn="l"/>
                      <a:r>
                        <a:rPr lang="en-US" sz="1200" dirty="0"/>
                        <a:t>GX-6000, Eagle 2</a:t>
                      </a:r>
                    </a:p>
                  </a:txBody>
                  <a:tcPr/>
                </a:tc>
                <a:extLst>
                  <a:ext uri="{0D108BD9-81ED-4DB2-BD59-A6C34878D82A}">
                    <a16:rowId xmlns:a16="http://schemas.microsoft.com/office/drawing/2014/main" val="1550164743"/>
                  </a:ext>
                </a:extLst>
              </a:tr>
              <a:tr h="370840">
                <a:tc>
                  <a:txBody>
                    <a:bodyPr/>
                    <a:lstStyle/>
                    <a:p>
                      <a:pPr algn="l"/>
                      <a:r>
                        <a:rPr lang="en-US" sz="1200" dirty="0"/>
                        <a:t>Fire/First Responders</a:t>
                      </a:r>
                    </a:p>
                  </a:txBody>
                  <a:tcPr/>
                </a:tc>
                <a:tc>
                  <a:txBody>
                    <a:bodyPr/>
                    <a:lstStyle/>
                    <a:p>
                      <a:pPr algn="l"/>
                      <a:r>
                        <a:rPr lang="en-US" sz="1200" dirty="0"/>
                        <a:t>LEL, O2, H2S, CO, HCN, NH3, VOC’s</a:t>
                      </a:r>
                    </a:p>
                  </a:txBody>
                  <a:tcPr/>
                </a:tc>
                <a:tc>
                  <a:txBody>
                    <a:bodyPr/>
                    <a:lstStyle/>
                    <a:p>
                      <a:pPr algn="l"/>
                      <a:r>
                        <a:rPr lang="en-US" sz="1200" dirty="0"/>
                        <a:t>CO-03, GX-3R &amp; GX-3R Pro, </a:t>
                      </a:r>
                      <a:br>
                        <a:rPr lang="en-US" sz="1200" dirty="0"/>
                      </a:br>
                      <a:r>
                        <a:rPr lang="en-US" sz="1200" dirty="0"/>
                        <a:t>GX-6000</a:t>
                      </a:r>
                    </a:p>
                  </a:txBody>
                  <a:tcPr/>
                </a:tc>
                <a:extLst>
                  <a:ext uri="{0D108BD9-81ED-4DB2-BD59-A6C34878D82A}">
                    <a16:rowId xmlns:a16="http://schemas.microsoft.com/office/drawing/2014/main" val="2048590887"/>
                  </a:ext>
                </a:extLst>
              </a:tr>
              <a:tr h="370840">
                <a:tc>
                  <a:txBody>
                    <a:bodyPr/>
                    <a:lstStyle/>
                    <a:p>
                      <a:pPr algn="l"/>
                      <a:r>
                        <a:rPr lang="en-US" sz="1200" dirty="0"/>
                        <a:t>Food and Beverage Production</a:t>
                      </a:r>
                    </a:p>
                  </a:txBody>
                  <a:tcPr/>
                </a:tc>
                <a:tc>
                  <a:txBody>
                    <a:bodyPr/>
                    <a:lstStyle/>
                    <a:p>
                      <a:pPr algn="l"/>
                      <a:r>
                        <a:rPr lang="en-US" sz="1200" dirty="0"/>
                        <a:t>LEL, O2, H2S, CO, HCN, NH3, CO2, PH3</a:t>
                      </a:r>
                    </a:p>
                  </a:txBody>
                  <a:tcPr/>
                </a:tc>
                <a:tc>
                  <a:txBody>
                    <a:bodyPr/>
                    <a:lstStyle/>
                    <a:p>
                      <a:pPr algn="l"/>
                      <a:r>
                        <a:rPr lang="en-US" sz="1200" dirty="0"/>
                        <a:t>GX-3R &amp; GX-3R Pro, GX-6000</a:t>
                      </a:r>
                    </a:p>
                  </a:txBody>
                  <a:tcPr/>
                </a:tc>
                <a:extLst>
                  <a:ext uri="{0D108BD9-81ED-4DB2-BD59-A6C34878D82A}">
                    <a16:rowId xmlns:a16="http://schemas.microsoft.com/office/drawing/2014/main" val="3530793756"/>
                  </a:ext>
                </a:extLst>
              </a:tr>
              <a:tr h="370840">
                <a:tc>
                  <a:txBody>
                    <a:bodyPr/>
                    <a:lstStyle/>
                    <a:p>
                      <a:pPr algn="l"/>
                      <a:r>
                        <a:rPr lang="en-US" sz="1200" dirty="0"/>
                        <a:t>Manufacturing</a:t>
                      </a:r>
                    </a:p>
                  </a:txBody>
                  <a:tcPr/>
                </a:tc>
                <a:tc>
                  <a:txBody>
                    <a:bodyPr/>
                    <a:lstStyle/>
                    <a:p>
                      <a:pPr algn="l"/>
                      <a:r>
                        <a:rPr lang="en-US" sz="1200" dirty="0"/>
                        <a:t>LEL, O2, H2S, CO, Process gases like CO2, NH3</a:t>
                      </a:r>
                    </a:p>
                  </a:txBody>
                  <a:tcPr/>
                </a:tc>
                <a:tc>
                  <a:txBody>
                    <a:bodyPr/>
                    <a:lstStyle/>
                    <a:p>
                      <a:pPr algn="l"/>
                      <a:r>
                        <a:rPr lang="en-US" sz="1200" dirty="0"/>
                        <a:t>GX-3R &amp; GX-3R Pro, GX-6000</a:t>
                      </a:r>
                    </a:p>
                  </a:txBody>
                  <a:tcPr/>
                </a:tc>
                <a:extLst>
                  <a:ext uri="{0D108BD9-81ED-4DB2-BD59-A6C34878D82A}">
                    <a16:rowId xmlns:a16="http://schemas.microsoft.com/office/drawing/2014/main" val="730900381"/>
                  </a:ext>
                </a:extLst>
              </a:tr>
              <a:tr h="370840">
                <a:tc>
                  <a:txBody>
                    <a:bodyPr/>
                    <a:lstStyle/>
                    <a:p>
                      <a:pPr algn="l"/>
                      <a:r>
                        <a:rPr lang="en-US" sz="1200" dirty="0"/>
                        <a:t>Chemical</a:t>
                      </a:r>
                    </a:p>
                  </a:txBody>
                  <a:tcPr/>
                </a:tc>
                <a:tc>
                  <a:txBody>
                    <a:bodyPr/>
                    <a:lstStyle/>
                    <a:p>
                      <a:pPr algn="l"/>
                      <a:r>
                        <a:rPr lang="en-US" sz="1200" dirty="0"/>
                        <a:t>LEL, O2, H2S, CO, Cl2, H2, HCl, NO2, SO2, VOC’s</a:t>
                      </a:r>
                    </a:p>
                  </a:txBody>
                  <a:tcPr/>
                </a:tc>
                <a:tc>
                  <a:txBody>
                    <a:bodyPr/>
                    <a:lstStyle/>
                    <a:p>
                      <a:pPr algn="l"/>
                      <a:r>
                        <a:rPr lang="en-US" sz="1200" dirty="0"/>
                        <a:t>GX-3R &amp; GX-3R Pro, GX-6000, Eagle 2</a:t>
                      </a:r>
                    </a:p>
                  </a:txBody>
                  <a:tcPr/>
                </a:tc>
                <a:extLst>
                  <a:ext uri="{0D108BD9-81ED-4DB2-BD59-A6C34878D82A}">
                    <a16:rowId xmlns:a16="http://schemas.microsoft.com/office/drawing/2014/main" val="2024884147"/>
                  </a:ext>
                </a:extLst>
              </a:tr>
            </a:tbl>
          </a:graphicData>
        </a:graphic>
      </p:graphicFrame>
    </p:spTree>
    <p:extLst>
      <p:ext uri="{BB962C8B-B14F-4D97-AF65-F5344CB8AC3E}">
        <p14:creationId xmlns:p14="http://schemas.microsoft.com/office/powerpoint/2010/main" val="91864096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B0FFC-BED8-4028-B094-1D8E14042434}"/>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622C2C75-A63A-4543-9280-91E3ED74C6E3}"/>
              </a:ext>
            </a:extLst>
          </p:cNvPr>
          <p:cNvGraphicFramePr>
            <a:graphicFrameLocks noGrp="1" noChangeAspect="1"/>
          </p:cNvGraphicFramePr>
          <p:nvPr>
            <p:ph idx="1"/>
            <p:extLst>
              <p:ext uri="{D42A27DB-BD31-4B8C-83A1-F6EECF244321}">
                <p14:modId xmlns:p14="http://schemas.microsoft.com/office/powerpoint/2010/main" val="1200410780"/>
              </p:ext>
            </p:extLst>
          </p:nvPr>
        </p:nvGraphicFramePr>
        <p:xfrm>
          <a:off x="2819400" y="1600200"/>
          <a:ext cx="3503613" cy="4525963"/>
        </p:xfrm>
        <a:graphic>
          <a:graphicData uri="http://schemas.openxmlformats.org/presentationml/2006/ole">
            <mc:AlternateContent xmlns:mc="http://schemas.openxmlformats.org/markup-compatibility/2006">
              <mc:Choice xmlns:v="urn:schemas-microsoft-com:vml" Requires="v">
                <p:oleObj spid="_x0000_s1059" name="Acrobat Document" r:id="rId3" imgW="3892365" imgH="5028936" progId="AcroExch.Document.DC">
                  <p:embed/>
                </p:oleObj>
              </mc:Choice>
              <mc:Fallback>
                <p:oleObj name="Acrobat Document" r:id="rId3" imgW="3892365" imgH="5028936" progId="AcroExch.Document.DC">
                  <p:embed/>
                  <p:pic>
                    <p:nvPicPr>
                      <p:cNvPr id="4" name="Content Placeholder 3">
                        <a:extLst>
                          <a:ext uri="{FF2B5EF4-FFF2-40B4-BE49-F238E27FC236}">
                            <a16:creationId xmlns:a16="http://schemas.microsoft.com/office/drawing/2014/main" id="{622C2C75-A63A-4543-9280-91E3ED74C6E3}"/>
                          </a:ext>
                        </a:extLst>
                      </p:cNvPr>
                      <p:cNvPicPr/>
                      <p:nvPr/>
                    </p:nvPicPr>
                    <p:blipFill>
                      <a:blip r:embed="rId4"/>
                      <a:stretch>
                        <a:fillRect/>
                      </a:stretch>
                    </p:blipFill>
                    <p:spPr>
                      <a:xfrm>
                        <a:off x="2819400" y="1600200"/>
                        <a:ext cx="3503613" cy="4525963"/>
                      </a:xfrm>
                      <a:prstGeom prst="rect">
                        <a:avLst/>
                      </a:prstGeom>
                    </p:spPr>
                  </p:pic>
                </p:oleObj>
              </mc:Fallback>
            </mc:AlternateContent>
          </a:graphicData>
        </a:graphic>
      </p:graphicFrame>
    </p:spTree>
    <p:extLst>
      <p:ext uri="{BB962C8B-B14F-4D97-AF65-F5344CB8AC3E}">
        <p14:creationId xmlns:p14="http://schemas.microsoft.com/office/powerpoint/2010/main" val="40659575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912" y="2018632"/>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pic>
        <p:nvPicPr>
          <p:cNvPr id="6" name="Picture 5" descr="Beacon-410A-Angle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0026" y="1381603"/>
            <a:ext cx="1910656" cy="2101722"/>
          </a:xfrm>
          <a:prstGeom prst="rect">
            <a:avLst/>
          </a:prstGeom>
        </p:spPr>
      </p:pic>
      <p:sp>
        <p:nvSpPr>
          <p:cNvPr id="22" name="TextBox 21"/>
          <p:cNvSpPr txBox="1"/>
          <p:nvPr/>
        </p:nvSpPr>
        <p:spPr>
          <a:xfrm>
            <a:off x="1214428" y="1116447"/>
            <a:ext cx="1081852" cy="523220"/>
          </a:xfrm>
          <a:prstGeom prst="rect">
            <a:avLst/>
          </a:prstGeom>
          <a:noFill/>
        </p:spPr>
        <p:txBody>
          <a:bodyPr wrap="square" rtlCol="0">
            <a:spAutoFit/>
          </a:bodyPr>
          <a:lstStyle/>
          <a:p>
            <a:pPr lvl="0" algn="ctr"/>
            <a:r>
              <a:rPr lang="en-US" altLang="ja-JP" sz="1000" kern="0" dirty="0">
                <a:latin typeface="+mn-lt"/>
              </a:rPr>
              <a:t>Beacon 410A Controller</a:t>
            </a:r>
          </a:p>
          <a:p>
            <a:endParaRPr lang="en-US" sz="800" b="0" dirty="0">
              <a:latin typeface="Century Gothic" panose="020B0502020202020204" pitchFamily="34" charset="0"/>
            </a:endParaRPr>
          </a:p>
        </p:txBody>
      </p:sp>
      <p:pic>
        <p:nvPicPr>
          <p:cNvPr id="4" name="Picture 3" descr="S2_Serie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98567" y="2326949"/>
            <a:ext cx="1023536" cy="1787776"/>
          </a:xfrm>
          <a:prstGeom prst="rect">
            <a:avLst/>
          </a:prstGeom>
        </p:spPr>
      </p:pic>
      <p:pic>
        <p:nvPicPr>
          <p:cNvPr id="9" name="Picture 8" descr="M2A.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47770" y="2326949"/>
            <a:ext cx="1287426" cy="1364392"/>
          </a:xfrm>
          <a:prstGeom prst="rect">
            <a:avLst/>
          </a:prstGeom>
        </p:spPr>
      </p:pic>
      <p:pic>
        <p:nvPicPr>
          <p:cNvPr id="10" name="Picture 9" descr="65-2394RK-CH4-4.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94359" y="2326949"/>
            <a:ext cx="1197631" cy="2626194"/>
          </a:xfrm>
          <a:prstGeom prst="rect">
            <a:avLst/>
          </a:prstGeom>
        </p:spPr>
      </p:pic>
      <p:pic>
        <p:nvPicPr>
          <p:cNvPr id="11" name="Picture 10" descr="iStock-152146539.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38914" y="4770918"/>
            <a:ext cx="1210267" cy="1242541"/>
          </a:xfrm>
          <a:prstGeom prst="rect">
            <a:avLst/>
          </a:prstGeom>
        </p:spPr>
      </p:pic>
      <p:cxnSp>
        <p:nvCxnSpPr>
          <p:cNvPr id="53" name="Straight Connector 52"/>
          <p:cNvCxnSpPr/>
          <p:nvPr/>
        </p:nvCxnSpPr>
        <p:spPr>
          <a:xfrm>
            <a:off x="2183700" y="3383280"/>
            <a:ext cx="0" cy="73144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2183700" y="4114725"/>
            <a:ext cx="101486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3198567" y="1899920"/>
            <a:ext cx="0" cy="221480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198567" y="1899920"/>
            <a:ext cx="50913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a:endCxn id="4" idx="0"/>
          </p:cNvCxnSpPr>
          <p:nvPr/>
        </p:nvCxnSpPr>
        <p:spPr>
          <a:xfrm>
            <a:off x="3707700" y="1899920"/>
            <a:ext cx="2635"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1970340" y="3383280"/>
            <a:ext cx="0" cy="174752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1970340" y="5130800"/>
            <a:ext cx="0"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970340" y="5130801"/>
            <a:ext cx="266192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4632260" y="1899920"/>
            <a:ext cx="0" cy="323088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4632260" y="1899920"/>
            <a:ext cx="133096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5963220" y="1899920"/>
            <a:ext cx="0"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5963220" y="3574143"/>
            <a:ext cx="0" cy="90344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5963220" y="4477583"/>
            <a:ext cx="80808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flipV="1">
            <a:off x="6771303" y="1899921"/>
            <a:ext cx="0" cy="2577662"/>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6771303" y="1899920"/>
            <a:ext cx="816428"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a:endCxn id="10" idx="0"/>
          </p:cNvCxnSpPr>
          <p:nvPr/>
        </p:nvCxnSpPr>
        <p:spPr>
          <a:xfrm>
            <a:off x="7587731" y="1899920"/>
            <a:ext cx="5444"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1621474" y="3470602"/>
            <a:ext cx="0" cy="201396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a:cxnSpLocks/>
          </p:cNvCxnSpPr>
          <p:nvPr/>
        </p:nvCxnSpPr>
        <p:spPr>
          <a:xfrm>
            <a:off x="1621474" y="5497286"/>
            <a:ext cx="4024972"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2901717" y="1650520"/>
            <a:ext cx="1081852" cy="369332"/>
          </a:xfrm>
          <a:prstGeom prst="rect">
            <a:avLst/>
          </a:prstGeom>
          <a:noFill/>
        </p:spPr>
        <p:txBody>
          <a:bodyPr wrap="square" rtlCol="0">
            <a:spAutoFit/>
          </a:bodyPr>
          <a:lstStyle/>
          <a:p>
            <a:pPr lvl="0" algn="ctr"/>
            <a:r>
              <a:rPr lang="en-US" altLang="ja-JP" sz="1000" kern="0" dirty="0">
                <a:latin typeface="+mn-lt"/>
              </a:rPr>
              <a:t>S2 Transmitter</a:t>
            </a:r>
          </a:p>
          <a:p>
            <a:endParaRPr lang="en-US" sz="800" b="0" dirty="0">
              <a:latin typeface="Century Gothic" panose="020B0502020202020204" pitchFamily="34" charset="0"/>
            </a:endParaRPr>
          </a:p>
        </p:txBody>
      </p:sp>
      <p:sp>
        <p:nvSpPr>
          <p:cNvPr id="98" name="TextBox 97"/>
          <p:cNvSpPr txBox="1"/>
          <p:nvPr/>
        </p:nvSpPr>
        <p:spPr>
          <a:xfrm>
            <a:off x="4717757" y="1516626"/>
            <a:ext cx="1081852" cy="523220"/>
          </a:xfrm>
          <a:prstGeom prst="rect">
            <a:avLst/>
          </a:prstGeom>
          <a:noFill/>
        </p:spPr>
        <p:txBody>
          <a:bodyPr wrap="square" rtlCol="0">
            <a:spAutoFit/>
          </a:bodyPr>
          <a:lstStyle/>
          <a:p>
            <a:pPr lvl="0" algn="ctr"/>
            <a:r>
              <a:rPr lang="en-US" altLang="ja-JP" sz="1000" kern="0" dirty="0">
                <a:latin typeface="+mn-lt"/>
              </a:rPr>
              <a:t>M2A Transmitter</a:t>
            </a:r>
          </a:p>
          <a:p>
            <a:endParaRPr lang="en-US" sz="800" b="0" dirty="0">
              <a:latin typeface="Century Gothic" panose="020B0502020202020204" pitchFamily="34" charset="0"/>
            </a:endParaRPr>
          </a:p>
        </p:txBody>
      </p:sp>
      <p:sp>
        <p:nvSpPr>
          <p:cNvPr id="99" name="TextBox 98"/>
          <p:cNvSpPr txBox="1"/>
          <p:nvPr/>
        </p:nvSpPr>
        <p:spPr>
          <a:xfrm>
            <a:off x="6312528" y="1481791"/>
            <a:ext cx="1719717" cy="677108"/>
          </a:xfrm>
          <a:prstGeom prst="rect">
            <a:avLst/>
          </a:prstGeom>
          <a:noFill/>
        </p:spPr>
        <p:txBody>
          <a:bodyPr wrap="square" rtlCol="0">
            <a:spAutoFit/>
          </a:bodyPr>
          <a:lstStyle/>
          <a:p>
            <a:pPr lvl="0" algn="ctr"/>
            <a:r>
              <a:rPr lang="en-US" altLang="ja-JP" sz="1000" kern="0" dirty="0">
                <a:latin typeface="+mn-lt"/>
              </a:rPr>
              <a:t>Remote Mount Sensor</a:t>
            </a:r>
          </a:p>
          <a:p>
            <a:pPr lvl="0" algn="ctr"/>
            <a:r>
              <a:rPr lang="en-US" altLang="ja-JP" sz="1000" kern="0" dirty="0"/>
              <a:t>w</a:t>
            </a:r>
            <a:r>
              <a:rPr lang="en-US" altLang="ja-JP" sz="1000" kern="0" dirty="0">
                <a:latin typeface="+mn-lt"/>
              </a:rPr>
              <a:t>ith Cal Cup</a:t>
            </a:r>
          </a:p>
          <a:p>
            <a:pPr lvl="0" algn="ctr"/>
            <a:endParaRPr lang="en-US" altLang="ja-JP" sz="1000" kern="0" dirty="0">
              <a:latin typeface="+mn-lt"/>
            </a:endParaRPr>
          </a:p>
          <a:p>
            <a:endParaRPr lang="en-US" sz="800" b="0" dirty="0">
              <a:latin typeface="Century Gothic" panose="020B0502020202020204" pitchFamily="34" charset="0"/>
            </a:endParaRPr>
          </a:p>
        </p:txBody>
      </p:sp>
      <p:sp>
        <p:nvSpPr>
          <p:cNvPr id="100" name="TextBox 99"/>
          <p:cNvSpPr txBox="1"/>
          <p:nvPr/>
        </p:nvSpPr>
        <p:spPr>
          <a:xfrm>
            <a:off x="1355660" y="5526851"/>
            <a:ext cx="3871446" cy="246221"/>
          </a:xfrm>
          <a:prstGeom prst="rect">
            <a:avLst/>
          </a:prstGeom>
          <a:noFill/>
        </p:spPr>
        <p:txBody>
          <a:bodyPr wrap="square" rtlCol="0">
            <a:spAutoFit/>
          </a:bodyPr>
          <a:lstStyle/>
          <a:p>
            <a:pPr lvl="0" algn="ctr"/>
            <a:r>
              <a:rPr lang="en-US" altLang="ja-JP" sz="1000" b="0" kern="0" dirty="0">
                <a:latin typeface="+mn-lt"/>
              </a:rPr>
              <a:t>Alarm Relays Activate Ventilation / Exhaust System</a:t>
            </a:r>
            <a:endParaRPr lang="en-US" sz="800" b="0" dirty="0">
              <a:latin typeface="Century Gothic" panose="020B0502020202020204" pitchFamily="34" charset="0"/>
            </a:endParaRPr>
          </a:p>
        </p:txBody>
      </p:sp>
      <p:sp>
        <p:nvSpPr>
          <p:cNvPr id="101" name="TextBox 100"/>
          <p:cNvSpPr txBox="1"/>
          <p:nvPr/>
        </p:nvSpPr>
        <p:spPr>
          <a:xfrm>
            <a:off x="7003430" y="4899790"/>
            <a:ext cx="2081087" cy="707886"/>
          </a:xfrm>
          <a:prstGeom prst="rect">
            <a:avLst/>
          </a:prstGeom>
          <a:noFill/>
        </p:spPr>
        <p:txBody>
          <a:bodyPr wrap="square" rtlCol="0">
            <a:spAutoFit/>
          </a:bodyPr>
          <a:lstStyle/>
          <a:p>
            <a:pPr lvl="0" algn="l"/>
            <a:r>
              <a:rPr lang="en-US" altLang="ja-JP" sz="1000" b="0" kern="0" dirty="0">
                <a:latin typeface="+mn-lt"/>
              </a:rPr>
              <a:t>RKI’s diffusion style remote mount detectors allow for easy calibrations in difficult access areas</a:t>
            </a:r>
            <a:endParaRPr lang="en-US" sz="800" b="0" dirty="0">
              <a:latin typeface="Century Gothic" panose="020B0502020202020204" pitchFamily="34" charset="0"/>
            </a:endParaRPr>
          </a:p>
        </p:txBody>
      </p:sp>
      <p:cxnSp>
        <p:nvCxnSpPr>
          <p:cNvPr id="33" name="Straight Connector 32">
            <a:extLst>
              <a:ext uri="{FF2B5EF4-FFF2-40B4-BE49-F238E27FC236}">
                <a16:creationId xmlns:a16="http://schemas.microsoft.com/office/drawing/2014/main" id="{FD9A175E-AA45-CD4E-A53C-92E5E01806FC}"/>
              </a:ext>
            </a:extLst>
          </p:cNvPr>
          <p:cNvCxnSpPr>
            <a:cxnSpLocks/>
          </p:cNvCxnSpPr>
          <p:nvPr/>
        </p:nvCxnSpPr>
        <p:spPr>
          <a:xfrm>
            <a:off x="1355660" y="3470602"/>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3686E5AA-6A77-E549-93DE-FF73F180367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4541" y="4298698"/>
            <a:ext cx="970929" cy="1967151"/>
          </a:xfrm>
          <a:prstGeom prst="rect">
            <a:avLst/>
          </a:prstGeom>
        </p:spPr>
      </p:pic>
      <p:sp>
        <p:nvSpPr>
          <p:cNvPr id="39" name="TextBox 38">
            <a:extLst>
              <a:ext uri="{FF2B5EF4-FFF2-40B4-BE49-F238E27FC236}">
                <a16:creationId xmlns:a16="http://schemas.microsoft.com/office/drawing/2014/main" id="{F1A71470-9710-2A4E-80AF-92AEFBCB8BE2}"/>
              </a:ext>
            </a:extLst>
          </p:cNvPr>
          <p:cNvSpPr txBox="1"/>
          <p:nvPr/>
        </p:nvSpPr>
        <p:spPr>
          <a:xfrm>
            <a:off x="178325" y="3534755"/>
            <a:ext cx="1220094" cy="523220"/>
          </a:xfrm>
          <a:prstGeom prst="rect">
            <a:avLst/>
          </a:prstGeom>
          <a:noFill/>
        </p:spPr>
        <p:txBody>
          <a:bodyPr wrap="square" rtlCol="0">
            <a:spAutoFit/>
          </a:bodyPr>
          <a:lstStyle/>
          <a:p>
            <a:pPr lvl="0" algn="ctr"/>
            <a:r>
              <a:rPr lang="en-US" altLang="ja-JP" sz="1000" kern="0" dirty="0">
                <a:latin typeface="+mn-lt"/>
              </a:rPr>
              <a:t>Direct Connect Sensor</a:t>
            </a:r>
          </a:p>
          <a:p>
            <a:endParaRPr lang="en-US" sz="800" b="0" dirty="0">
              <a:latin typeface="Century Gothic" panose="020B0502020202020204" pitchFamily="34" charset="0"/>
            </a:endParaRPr>
          </a:p>
        </p:txBody>
      </p:sp>
      <p:cxnSp>
        <p:nvCxnSpPr>
          <p:cNvPr id="40" name="Straight Connector 39">
            <a:extLst>
              <a:ext uri="{FF2B5EF4-FFF2-40B4-BE49-F238E27FC236}">
                <a16:creationId xmlns:a16="http://schemas.microsoft.com/office/drawing/2014/main" id="{F0CFDF08-E5C7-0841-BEF5-D2BEC1CB190E}"/>
              </a:ext>
            </a:extLst>
          </p:cNvPr>
          <p:cNvCxnSpPr>
            <a:cxnSpLocks/>
          </p:cNvCxnSpPr>
          <p:nvPr/>
        </p:nvCxnSpPr>
        <p:spPr>
          <a:xfrm>
            <a:off x="987065" y="3902149"/>
            <a:ext cx="368595"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8798D98B-BE79-CF44-8959-314833534EF8}"/>
              </a:ext>
            </a:extLst>
          </p:cNvPr>
          <p:cNvCxnSpPr>
            <a:cxnSpLocks/>
          </p:cNvCxnSpPr>
          <p:nvPr/>
        </p:nvCxnSpPr>
        <p:spPr>
          <a:xfrm>
            <a:off x="993156" y="3902149"/>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4" name="Title 1">
            <a:extLst>
              <a:ext uri="{FF2B5EF4-FFF2-40B4-BE49-F238E27FC236}">
                <a16:creationId xmlns:a16="http://schemas.microsoft.com/office/drawing/2014/main" id="{D6CF783E-A22B-6447-88EE-B1BCAF78F0CC}"/>
              </a:ext>
            </a:extLst>
          </p:cNvPr>
          <p:cNvSpPr txBox="1">
            <a:spLocks/>
          </p:cNvSpPr>
          <p:nvPr/>
        </p:nvSpPr>
        <p:spPr bwMode="auto">
          <a:xfrm>
            <a:off x="1069975" y="301627"/>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Common Fixed System Components</a:t>
            </a:r>
          </a:p>
        </p:txBody>
      </p:sp>
    </p:spTree>
    <p:extLst>
      <p:ext uri="{BB962C8B-B14F-4D97-AF65-F5344CB8AC3E}">
        <p14:creationId xmlns:p14="http://schemas.microsoft.com/office/powerpoint/2010/main" val="224067846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748" y="2018632"/>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sp>
        <p:nvSpPr>
          <p:cNvPr id="22" name="TextBox 21"/>
          <p:cNvSpPr txBox="1"/>
          <p:nvPr/>
        </p:nvSpPr>
        <p:spPr>
          <a:xfrm>
            <a:off x="1096956" y="2786600"/>
            <a:ext cx="1328078" cy="369332"/>
          </a:xfrm>
          <a:prstGeom prst="rect">
            <a:avLst/>
          </a:prstGeom>
          <a:noFill/>
        </p:spPr>
        <p:txBody>
          <a:bodyPr wrap="square" rtlCol="0">
            <a:spAutoFit/>
          </a:bodyPr>
          <a:lstStyle/>
          <a:p>
            <a:pPr lvl="0" algn="ctr"/>
            <a:r>
              <a:rPr lang="en-US" altLang="ja-JP" sz="1000" kern="0" dirty="0">
                <a:latin typeface="+mn-lt"/>
              </a:rPr>
              <a:t>Direct Connect</a:t>
            </a:r>
          </a:p>
          <a:p>
            <a:pPr algn="ctr"/>
            <a:endParaRPr lang="en-US" sz="800" b="0" dirty="0">
              <a:latin typeface="Century Gothic" panose="020B0502020202020204" pitchFamily="34" charset="0"/>
            </a:endParaRPr>
          </a:p>
        </p:txBody>
      </p:sp>
      <p:pic>
        <p:nvPicPr>
          <p:cNvPr id="3" name="Picture 2" descr="Exp_O2_H2S_CO_directcnct-copy.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50896" y="1017258"/>
            <a:ext cx="986220" cy="1843211"/>
          </a:xfrm>
          <a:prstGeom prst="rect">
            <a:avLst/>
          </a:prstGeom>
        </p:spPr>
      </p:pic>
      <p:pic>
        <p:nvPicPr>
          <p:cNvPr id="5" name="Picture 4" descr="S2_Serie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50824" y="925296"/>
            <a:ext cx="1102730" cy="1926102"/>
          </a:xfrm>
          <a:prstGeom prst="rect">
            <a:avLst/>
          </a:prstGeom>
        </p:spPr>
      </p:pic>
      <p:sp>
        <p:nvSpPr>
          <p:cNvPr id="35" name="TextBox 34"/>
          <p:cNvSpPr txBox="1"/>
          <p:nvPr/>
        </p:nvSpPr>
        <p:spPr>
          <a:xfrm>
            <a:off x="3887324" y="2777529"/>
            <a:ext cx="1081852" cy="369332"/>
          </a:xfrm>
          <a:prstGeom prst="rect">
            <a:avLst/>
          </a:prstGeom>
          <a:noFill/>
        </p:spPr>
        <p:txBody>
          <a:bodyPr wrap="square" rtlCol="0">
            <a:spAutoFit/>
          </a:bodyPr>
          <a:lstStyle/>
          <a:p>
            <a:pPr lvl="0"/>
            <a:r>
              <a:rPr lang="en-US" altLang="ja-JP" sz="1000" kern="0" dirty="0">
                <a:latin typeface="+mn-lt"/>
              </a:rPr>
              <a:t>S2 Transmitter</a:t>
            </a:r>
          </a:p>
          <a:p>
            <a:endParaRPr lang="en-US" sz="800" b="0" dirty="0">
              <a:latin typeface="Century Gothic" panose="020B0502020202020204" pitchFamily="34" charset="0"/>
            </a:endParaRPr>
          </a:p>
        </p:txBody>
      </p:sp>
      <p:pic>
        <p:nvPicPr>
          <p:cNvPr id="7" name="Picture 6" descr="M2A-Front-Vie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21338" y="804760"/>
            <a:ext cx="1339686" cy="1942545"/>
          </a:xfrm>
          <a:prstGeom prst="rect">
            <a:avLst/>
          </a:prstGeom>
        </p:spPr>
      </p:pic>
      <p:pic>
        <p:nvPicPr>
          <p:cNvPr id="8" name="Picture 7" descr="35-3001.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7452" y="3922905"/>
            <a:ext cx="1351865" cy="1662794"/>
          </a:xfrm>
          <a:prstGeom prst="rect">
            <a:avLst/>
          </a:prstGeom>
        </p:spPr>
      </p:pic>
      <p:pic>
        <p:nvPicPr>
          <p:cNvPr id="12" name="Picture 11" descr="SD-1RI-High-res.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48656" y="4336019"/>
            <a:ext cx="1311827" cy="1460500"/>
          </a:xfrm>
          <a:prstGeom prst="rect">
            <a:avLst/>
          </a:prstGeom>
        </p:spPr>
      </p:pic>
      <p:graphicFrame>
        <p:nvGraphicFramePr>
          <p:cNvPr id="39" name="Table 38"/>
          <p:cNvGraphicFramePr>
            <a:graphicFrameLocks noGrp="1"/>
          </p:cNvGraphicFramePr>
          <p:nvPr/>
        </p:nvGraphicFramePr>
        <p:xfrm>
          <a:off x="873871" y="3031444"/>
          <a:ext cx="1705103" cy="577427"/>
        </p:xfrm>
        <a:graphic>
          <a:graphicData uri="http://schemas.openxmlformats.org/drawingml/2006/table">
            <a:tbl>
              <a:tblPr firstRow="1" bandRow="1">
                <a:tableStyleId>{69CF1AB2-1976-4502-BF36-3FF5EA218861}</a:tableStyleId>
              </a:tblPr>
              <a:tblGrid>
                <a:gridCol w="1705103">
                  <a:extLst>
                    <a:ext uri="{9D8B030D-6E8A-4147-A177-3AD203B41FA5}">
                      <a16:colId xmlns:a16="http://schemas.microsoft.com/office/drawing/2014/main" val="20000"/>
                    </a:ext>
                  </a:extLst>
                </a:gridCol>
              </a:tblGrid>
              <a:tr h="147852">
                <a:tc>
                  <a:txBody>
                    <a:bodyPr/>
                    <a:lstStyle/>
                    <a:p>
                      <a:r>
                        <a:rPr lang="en-US" sz="800" b="0" dirty="0"/>
                        <a:t>Cost Effective</a:t>
                      </a:r>
                      <a:endParaRPr lang="en-US" sz="8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800" dirty="0"/>
                        <a:t>Water repellent sensor coating</a:t>
                      </a:r>
                      <a:endParaRPr lang="en-US" sz="8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800" dirty="0"/>
                        <a:t>Explosion</a:t>
                      </a:r>
                      <a:r>
                        <a:rPr lang="en-US" sz="800" baseline="0" dirty="0"/>
                        <a:t> Proof</a:t>
                      </a:r>
                      <a:endParaRPr lang="en-US" sz="800" dirty="0"/>
                    </a:p>
                  </a:txBody>
                  <a:tcPr marL="48323" marR="48323" marT="24161" marB="24161"/>
                </a:tc>
                <a:extLst>
                  <a:ext uri="{0D108BD9-81ED-4DB2-BD59-A6C34878D82A}">
                    <a16:rowId xmlns:a16="http://schemas.microsoft.com/office/drawing/2014/main" val="10002"/>
                  </a:ext>
                </a:extLst>
              </a:tr>
            </a:tbl>
          </a:graphicData>
        </a:graphic>
      </p:graphicFrame>
      <p:graphicFrame>
        <p:nvGraphicFramePr>
          <p:cNvPr id="40" name="Table 39"/>
          <p:cNvGraphicFramePr>
            <a:graphicFrameLocks noGrp="1"/>
          </p:cNvGraphicFramePr>
          <p:nvPr/>
        </p:nvGraphicFramePr>
        <p:xfrm>
          <a:off x="645545" y="5712465"/>
          <a:ext cx="1989579" cy="577427"/>
        </p:xfrm>
        <a:graphic>
          <a:graphicData uri="http://schemas.openxmlformats.org/drawingml/2006/table">
            <a:tbl>
              <a:tblPr firstRow="1" bandRow="1">
                <a:tableStyleId>{69CF1AB2-1976-4502-BF36-3FF5EA218861}</a:tableStyleId>
              </a:tblPr>
              <a:tblGrid>
                <a:gridCol w="1989579">
                  <a:extLst>
                    <a:ext uri="{9D8B030D-6E8A-4147-A177-3AD203B41FA5}">
                      <a16:colId xmlns:a16="http://schemas.microsoft.com/office/drawing/2014/main" val="20000"/>
                    </a:ext>
                  </a:extLst>
                </a:gridCol>
              </a:tblGrid>
              <a:tr h="147852">
                <a:tc>
                  <a:txBody>
                    <a:bodyPr/>
                    <a:lstStyle/>
                    <a:p>
                      <a:r>
                        <a:rPr lang="en-US" sz="800" b="0" dirty="0"/>
                        <a:t>LEL, O2, H2S, CO CO2, &amp;</a:t>
                      </a:r>
                      <a:r>
                        <a:rPr lang="en-US" sz="800" b="0" baseline="0" dirty="0"/>
                        <a:t> H2 available</a:t>
                      </a:r>
                    </a:p>
                  </a:txBody>
                  <a:tcPr marL="48323" marR="48323" marT="24161" marB="24161"/>
                </a:tc>
                <a:extLst>
                  <a:ext uri="{0D108BD9-81ED-4DB2-BD59-A6C34878D82A}">
                    <a16:rowId xmlns:a16="http://schemas.microsoft.com/office/drawing/2014/main" val="10000"/>
                  </a:ext>
                </a:extLst>
              </a:tr>
              <a:tr h="195976">
                <a:tc>
                  <a:txBody>
                    <a:bodyPr/>
                    <a:lstStyle/>
                    <a:p>
                      <a:r>
                        <a:rPr lang="en-US" sz="800" baseline="0" dirty="0" err="1"/>
                        <a:t>Multigas</a:t>
                      </a:r>
                      <a:r>
                        <a:rPr lang="en-US" sz="800" baseline="0" dirty="0"/>
                        <a:t> versions</a:t>
                      </a:r>
                    </a:p>
                  </a:txBody>
                  <a:tcPr marL="48323" marR="48323" marT="24161" marB="24161"/>
                </a:tc>
                <a:extLst>
                  <a:ext uri="{0D108BD9-81ED-4DB2-BD59-A6C34878D82A}">
                    <a16:rowId xmlns:a16="http://schemas.microsoft.com/office/drawing/2014/main" val="10001"/>
                  </a:ext>
                </a:extLst>
              </a:tr>
              <a:tr h="211209">
                <a:tc>
                  <a:txBody>
                    <a:bodyPr/>
                    <a:lstStyle/>
                    <a:p>
                      <a:r>
                        <a:rPr lang="en-US" sz="800" dirty="0"/>
                        <a:t>Internal</a:t>
                      </a:r>
                      <a:r>
                        <a:rPr lang="en-US" sz="800" baseline="0" dirty="0"/>
                        <a:t> sample pump with 100’ range</a:t>
                      </a:r>
                      <a:endParaRPr lang="en-US" sz="800" dirty="0"/>
                    </a:p>
                  </a:txBody>
                  <a:tcPr marL="48323" marR="48323" marT="24161" marB="24161"/>
                </a:tc>
                <a:extLst>
                  <a:ext uri="{0D108BD9-81ED-4DB2-BD59-A6C34878D82A}">
                    <a16:rowId xmlns:a16="http://schemas.microsoft.com/office/drawing/2014/main" val="10002"/>
                  </a:ext>
                </a:extLst>
              </a:tr>
            </a:tbl>
          </a:graphicData>
        </a:graphic>
      </p:graphicFrame>
      <p:sp>
        <p:nvSpPr>
          <p:cNvPr id="41" name="TextBox 40"/>
          <p:cNvSpPr txBox="1"/>
          <p:nvPr/>
        </p:nvSpPr>
        <p:spPr>
          <a:xfrm>
            <a:off x="802681" y="5483039"/>
            <a:ext cx="1558657" cy="369332"/>
          </a:xfrm>
          <a:prstGeom prst="rect">
            <a:avLst/>
          </a:prstGeom>
          <a:noFill/>
        </p:spPr>
        <p:txBody>
          <a:bodyPr wrap="square" rtlCol="0">
            <a:spAutoFit/>
          </a:bodyPr>
          <a:lstStyle/>
          <a:p>
            <a:pPr lvl="0"/>
            <a:r>
              <a:rPr lang="en-US" altLang="ja-JP" sz="1000" kern="0" dirty="0">
                <a:latin typeface="+mn-lt"/>
              </a:rPr>
              <a:t>35-3001 Sample Draw</a:t>
            </a:r>
          </a:p>
          <a:p>
            <a:endParaRPr lang="en-US" sz="800" b="0" dirty="0">
              <a:latin typeface="Century Gothic" panose="020B0502020202020204" pitchFamily="34" charset="0"/>
            </a:endParaRPr>
          </a:p>
        </p:txBody>
      </p:sp>
      <p:sp>
        <p:nvSpPr>
          <p:cNvPr id="42" name="TextBox 41"/>
          <p:cNvSpPr txBox="1"/>
          <p:nvPr/>
        </p:nvSpPr>
        <p:spPr>
          <a:xfrm>
            <a:off x="7129552" y="2725917"/>
            <a:ext cx="1212455" cy="369332"/>
          </a:xfrm>
          <a:prstGeom prst="rect">
            <a:avLst/>
          </a:prstGeom>
          <a:noFill/>
        </p:spPr>
        <p:txBody>
          <a:bodyPr wrap="square" rtlCol="0">
            <a:spAutoFit/>
          </a:bodyPr>
          <a:lstStyle/>
          <a:p>
            <a:pPr lvl="0"/>
            <a:r>
              <a:rPr lang="en-US" altLang="ja-JP" sz="1000" kern="0" dirty="0">
                <a:latin typeface="+mn-lt"/>
              </a:rPr>
              <a:t>M2A Transmitter</a:t>
            </a:r>
          </a:p>
          <a:p>
            <a:endParaRPr lang="en-US" sz="800" b="0" dirty="0">
              <a:latin typeface="Century Gothic" panose="020B0502020202020204" pitchFamily="34" charset="0"/>
            </a:endParaRPr>
          </a:p>
        </p:txBody>
      </p:sp>
      <p:sp>
        <p:nvSpPr>
          <p:cNvPr id="43" name="TextBox 42"/>
          <p:cNvSpPr txBox="1"/>
          <p:nvPr/>
        </p:nvSpPr>
        <p:spPr>
          <a:xfrm>
            <a:off x="6611852" y="5588254"/>
            <a:ext cx="1558657" cy="369332"/>
          </a:xfrm>
          <a:prstGeom prst="rect">
            <a:avLst/>
          </a:prstGeom>
          <a:noFill/>
        </p:spPr>
        <p:txBody>
          <a:bodyPr wrap="square" rtlCol="0">
            <a:spAutoFit/>
          </a:bodyPr>
          <a:lstStyle/>
          <a:p>
            <a:pPr lvl="0" algn="ctr"/>
            <a:r>
              <a:rPr lang="en-US" altLang="ja-JP" sz="1000" kern="0" dirty="0">
                <a:latin typeface="+mn-lt"/>
              </a:rPr>
              <a:t>SD-1 Series</a:t>
            </a:r>
          </a:p>
          <a:p>
            <a:endParaRPr lang="en-US" sz="800" b="0" dirty="0">
              <a:latin typeface="Century Gothic" panose="020B0502020202020204" pitchFamily="34" charset="0"/>
            </a:endParaRPr>
          </a:p>
        </p:txBody>
      </p:sp>
      <p:graphicFrame>
        <p:nvGraphicFramePr>
          <p:cNvPr id="44" name="Table 43"/>
          <p:cNvGraphicFramePr>
            <a:graphicFrameLocks noGrp="1"/>
          </p:cNvGraphicFramePr>
          <p:nvPr/>
        </p:nvGraphicFramePr>
        <p:xfrm>
          <a:off x="3772218" y="3031444"/>
          <a:ext cx="1498278" cy="577427"/>
        </p:xfrm>
        <a:graphic>
          <a:graphicData uri="http://schemas.openxmlformats.org/drawingml/2006/table">
            <a:tbl>
              <a:tblPr firstRow="1" bandRow="1">
                <a:tableStyleId>{69CF1AB2-1976-4502-BF36-3FF5EA218861}</a:tableStyleId>
              </a:tblPr>
              <a:tblGrid>
                <a:gridCol w="1498278">
                  <a:extLst>
                    <a:ext uri="{9D8B030D-6E8A-4147-A177-3AD203B41FA5}">
                      <a16:colId xmlns:a16="http://schemas.microsoft.com/office/drawing/2014/main" val="20000"/>
                    </a:ext>
                  </a:extLst>
                </a:gridCol>
              </a:tblGrid>
              <a:tr h="147852">
                <a:tc>
                  <a:txBody>
                    <a:bodyPr/>
                    <a:lstStyle/>
                    <a:p>
                      <a:r>
                        <a:rPr lang="en-US" sz="800" b="0" baseline="0" dirty="0"/>
                        <a:t>Transmitters 4-20mA output</a:t>
                      </a:r>
                    </a:p>
                  </a:txBody>
                  <a:tcPr marL="48323" marR="48323" marT="24161" marB="24161"/>
                </a:tc>
                <a:extLst>
                  <a:ext uri="{0D108BD9-81ED-4DB2-BD59-A6C34878D82A}">
                    <a16:rowId xmlns:a16="http://schemas.microsoft.com/office/drawing/2014/main" val="10000"/>
                  </a:ext>
                </a:extLst>
              </a:tr>
              <a:tr h="195976">
                <a:tc>
                  <a:txBody>
                    <a:bodyPr/>
                    <a:lstStyle/>
                    <a:p>
                      <a:r>
                        <a:rPr lang="en-US" sz="800" dirty="0"/>
                        <a:t>Explosion Proof</a:t>
                      </a:r>
                      <a:endParaRPr lang="en-US" sz="8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800" dirty="0"/>
                        <a:t>Stainless steel option</a:t>
                      </a:r>
                      <a:r>
                        <a:rPr lang="en-US" sz="800" baseline="0" dirty="0"/>
                        <a:t> </a:t>
                      </a:r>
                      <a:endParaRPr lang="en-US" sz="800" dirty="0"/>
                    </a:p>
                  </a:txBody>
                  <a:tcPr marL="48323" marR="48323" marT="24161" marB="24161"/>
                </a:tc>
                <a:extLst>
                  <a:ext uri="{0D108BD9-81ED-4DB2-BD59-A6C34878D82A}">
                    <a16:rowId xmlns:a16="http://schemas.microsoft.com/office/drawing/2014/main" val="10002"/>
                  </a:ext>
                </a:extLst>
              </a:tr>
            </a:tbl>
          </a:graphicData>
        </a:graphic>
      </p:graphicFrame>
      <p:graphicFrame>
        <p:nvGraphicFramePr>
          <p:cNvPr id="45" name="Table 44"/>
          <p:cNvGraphicFramePr>
            <a:graphicFrameLocks noGrp="1"/>
          </p:cNvGraphicFramePr>
          <p:nvPr/>
        </p:nvGraphicFramePr>
        <p:xfrm>
          <a:off x="6863035" y="2987356"/>
          <a:ext cx="1808660" cy="999845"/>
        </p:xfrm>
        <a:graphic>
          <a:graphicData uri="http://schemas.openxmlformats.org/drawingml/2006/table">
            <a:tbl>
              <a:tblPr firstRow="1" bandRow="1">
                <a:tableStyleId>{69CF1AB2-1976-4502-BF36-3FF5EA218861}</a:tableStyleId>
              </a:tblPr>
              <a:tblGrid>
                <a:gridCol w="1808660">
                  <a:extLst>
                    <a:ext uri="{9D8B030D-6E8A-4147-A177-3AD203B41FA5}">
                      <a16:colId xmlns:a16="http://schemas.microsoft.com/office/drawing/2014/main" val="20000"/>
                    </a:ext>
                  </a:extLst>
                </a:gridCol>
              </a:tblGrid>
              <a:tr h="147852">
                <a:tc>
                  <a:txBody>
                    <a:bodyPr/>
                    <a:lstStyle/>
                    <a:p>
                      <a:r>
                        <a:rPr lang="en-US" sz="800" b="0" baseline="0" dirty="0"/>
                        <a:t>Operates with or without controller</a:t>
                      </a:r>
                    </a:p>
                  </a:txBody>
                  <a:tcPr marL="48323" marR="48323" marT="24161" marB="24161"/>
                </a:tc>
                <a:extLst>
                  <a:ext uri="{0D108BD9-81ED-4DB2-BD59-A6C34878D82A}">
                    <a16:rowId xmlns:a16="http://schemas.microsoft.com/office/drawing/2014/main" val="10000"/>
                  </a:ext>
                </a:extLst>
              </a:tr>
              <a:tr h="195976">
                <a:tc>
                  <a:txBody>
                    <a:bodyPr/>
                    <a:lstStyle/>
                    <a:p>
                      <a:r>
                        <a:rPr lang="en-US" sz="800" dirty="0"/>
                        <a:t>OLED display</a:t>
                      </a:r>
                      <a:endParaRPr lang="en-US" sz="8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800" dirty="0"/>
                        <a:t>2 programmable alarm relays</a:t>
                      </a:r>
                    </a:p>
                  </a:txBody>
                  <a:tcPr marL="48323" marR="48323" marT="24161" marB="24161"/>
                </a:tc>
                <a:extLst>
                  <a:ext uri="{0D108BD9-81ED-4DB2-BD59-A6C34878D82A}">
                    <a16:rowId xmlns:a16="http://schemas.microsoft.com/office/drawing/2014/main" val="10002"/>
                  </a:ext>
                </a:extLst>
              </a:tr>
              <a:tr h="211209">
                <a:tc>
                  <a:txBody>
                    <a:bodyPr/>
                    <a:lstStyle/>
                    <a:p>
                      <a:r>
                        <a:rPr lang="en-US" sz="800" dirty="0"/>
                        <a:t>Non intrusive calibration</a:t>
                      </a:r>
                    </a:p>
                  </a:txBody>
                  <a:tcPr marL="48323" marR="48323" marT="24161" marB="24161"/>
                </a:tc>
                <a:extLst>
                  <a:ext uri="{0D108BD9-81ED-4DB2-BD59-A6C34878D82A}">
                    <a16:rowId xmlns:a16="http://schemas.microsoft.com/office/drawing/2014/main" val="10003"/>
                  </a:ext>
                </a:extLst>
              </a:tr>
              <a:tr h="211209">
                <a:tc>
                  <a:txBody>
                    <a:bodyPr/>
                    <a:lstStyle/>
                    <a:p>
                      <a:r>
                        <a:rPr lang="en-US" sz="800" dirty="0"/>
                        <a:t>4-20mA</a:t>
                      </a:r>
                      <a:r>
                        <a:rPr lang="en-US" sz="800" baseline="0" dirty="0"/>
                        <a:t> and Modbus outputs</a:t>
                      </a:r>
                      <a:endParaRPr lang="en-US" sz="800" dirty="0"/>
                    </a:p>
                  </a:txBody>
                  <a:tcPr marL="48323" marR="48323" marT="24161" marB="24161"/>
                </a:tc>
                <a:extLst>
                  <a:ext uri="{0D108BD9-81ED-4DB2-BD59-A6C34878D82A}">
                    <a16:rowId xmlns:a16="http://schemas.microsoft.com/office/drawing/2014/main" val="10004"/>
                  </a:ext>
                </a:extLst>
              </a:tr>
            </a:tbl>
          </a:graphicData>
        </a:graphic>
      </p:graphicFrame>
      <p:graphicFrame>
        <p:nvGraphicFramePr>
          <p:cNvPr id="46" name="Table 45"/>
          <p:cNvGraphicFramePr>
            <a:graphicFrameLocks noGrp="1"/>
          </p:cNvGraphicFramePr>
          <p:nvPr/>
        </p:nvGraphicFramePr>
        <p:xfrm>
          <a:off x="5757519" y="5980443"/>
          <a:ext cx="1847882" cy="658380"/>
        </p:xfrm>
        <a:graphic>
          <a:graphicData uri="http://schemas.openxmlformats.org/drawingml/2006/table">
            <a:tbl>
              <a:tblPr firstRow="1" bandRow="1">
                <a:tableStyleId>{69CF1AB2-1976-4502-BF36-3FF5EA218861}</a:tableStyleId>
              </a:tblPr>
              <a:tblGrid>
                <a:gridCol w="1847882">
                  <a:extLst>
                    <a:ext uri="{9D8B030D-6E8A-4147-A177-3AD203B41FA5}">
                      <a16:colId xmlns:a16="http://schemas.microsoft.com/office/drawing/2014/main" val="20000"/>
                    </a:ext>
                  </a:extLst>
                </a:gridCol>
              </a:tblGrid>
              <a:tr h="147852">
                <a:tc>
                  <a:txBody>
                    <a:bodyPr/>
                    <a:lstStyle/>
                    <a:p>
                      <a:r>
                        <a:rPr lang="en-US" sz="800" b="0" dirty="0"/>
                        <a:t>Explosion proof, IP-65/67</a:t>
                      </a:r>
                      <a:endParaRPr lang="en-US" sz="8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800" baseline="0" dirty="0"/>
                        <a:t>Monitor ppm or % LEL ranges</a:t>
                      </a:r>
                    </a:p>
                  </a:txBody>
                  <a:tcPr marL="48323" marR="48323" marT="24161" marB="24161"/>
                </a:tc>
                <a:extLst>
                  <a:ext uri="{0D108BD9-81ED-4DB2-BD59-A6C34878D82A}">
                    <a16:rowId xmlns:a16="http://schemas.microsoft.com/office/drawing/2014/main" val="10001"/>
                  </a:ext>
                </a:extLst>
              </a:tr>
              <a:tr h="211209">
                <a:tc>
                  <a:txBody>
                    <a:bodyPr/>
                    <a:lstStyle/>
                    <a:p>
                      <a:r>
                        <a:rPr lang="en-US" sz="800" dirty="0"/>
                        <a:t>Available for H2, IPA, CAN, and ETO</a:t>
                      </a:r>
                    </a:p>
                  </a:txBody>
                  <a:tcPr marL="48323" marR="48323" marT="24161" marB="24161"/>
                </a:tc>
                <a:extLst>
                  <a:ext uri="{0D108BD9-81ED-4DB2-BD59-A6C34878D82A}">
                    <a16:rowId xmlns:a16="http://schemas.microsoft.com/office/drawing/2014/main" val="10002"/>
                  </a:ext>
                </a:extLst>
              </a:tr>
            </a:tbl>
          </a:graphicData>
        </a:graphic>
      </p:graphicFrame>
      <p:sp>
        <p:nvSpPr>
          <p:cNvPr id="20" name="TextBox 19"/>
          <p:cNvSpPr txBox="1"/>
          <p:nvPr/>
        </p:nvSpPr>
        <p:spPr>
          <a:xfrm>
            <a:off x="3701805" y="5320782"/>
            <a:ext cx="1558657" cy="369332"/>
          </a:xfrm>
          <a:prstGeom prst="rect">
            <a:avLst/>
          </a:prstGeom>
          <a:noFill/>
        </p:spPr>
        <p:txBody>
          <a:bodyPr wrap="square" rtlCol="0">
            <a:spAutoFit/>
          </a:bodyPr>
          <a:lstStyle/>
          <a:p>
            <a:pPr lvl="0" algn="ctr"/>
            <a:r>
              <a:rPr lang="en-US" altLang="ja-JP" sz="1000" kern="0" dirty="0">
                <a:latin typeface="+mn-lt"/>
              </a:rPr>
              <a:t>GD-70D</a:t>
            </a:r>
          </a:p>
          <a:p>
            <a:endParaRPr lang="en-US" sz="800" b="0" dirty="0">
              <a:latin typeface="Century Gothic" panose="020B0502020202020204" pitchFamily="34" charset="0"/>
            </a:endParaRPr>
          </a:p>
        </p:txBody>
      </p:sp>
      <p:graphicFrame>
        <p:nvGraphicFramePr>
          <p:cNvPr id="21" name="Table 20"/>
          <p:cNvGraphicFramePr>
            <a:graphicFrameLocks noGrp="1"/>
          </p:cNvGraphicFramePr>
          <p:nvPr/>
        </p:nvGraphicFramePr>
        <p:xfrm>
          <a:off x="3515801" y="5550208"/>
          <a:ext cx="1847882" cy="577427"/>
        </p:xfrm>
        <a:graphic>
          <a:graphicData uri="http://schemas.openxmlformats.org/drawingml/2006/table">
            <a:tbl>
              <a:tblPr firstRow="1" bandRow="1">
                <a:tableStyleId>{69CF1AB2-1976-4502-BF36-3FF5EA218861}</a:tableStyleId>
              </a:tblPr>
              <a:tblGrid>
                <a:gridCol w="1847882">
                  <a:extLst>
                    <a:ext uri="{9D8B030D-6E8A-4147-A177-3AD203B41FA5}">
                      <a16:colId xmlns:a16="http://schemas.microsoft.com/office/drawing/2014/main" val="20000"/>
                    </a:ext>
                  </a:extLst>
                </a:gridCol>
              </a:tblGrid>
              <a:tr h="147852">
                <a:tc>
                  <a:txBody>
                    <a:bodyPr/>
                    <a:lstStyle/>
                    <a:p>
                      <a:r>
                        <a:rPr lang="en-US" sz="800" b="0" dirty="0"/>
                        <a:t>Smart Sample Draw</a:t>
                      </a:r>
                      <a:endParaRPr lang="en-US" sz="8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800" baseline="0" dirty="0"/>
                        <a:t>Wide range of plug &amp; play sensors</a:t>
                      </a:r>
                    </a:p>
                  </a:txBody>
                  <a:tcPr marL="48323" marR="48323" marT="24161" marB="24161"/>
                </a:tc>
                <a:extLst>
                  <a:ext uri="{0D108BD9-81ED-4DB2-BD59-A6C34878D82A}">
                    <a16:rowId xmlns:a16="http://schemas.microsoft.com/office/drawing/2014/main" val="10001"/>
                  </a:ext>
                </a:extLst>
              </a:tr>
              <a:tr h="211209">
                <a:tc>
                  <a:txBody>
                    <a:bodyPr/>
                    <a:lstStyle/>
                    <a:p>
                      <a:r>
                        <a:rPr lang="en-US" sz="800" dirty="0"/>
                        <a:t>Large LCD Display</a:t>
                      </a:r>
                    </a:p>
                  </a:txBody>
                  <a:tcPr marL="48323" marR="48323" marT="24161" marB="24161"/>
                </a:tc>
                <a:extLst>
                  <a:ext uri="{0D108BD9-81ED-4DB2-BD59-A6C34878D82A}">
                    <a16:rowId xmlns:a16="http://schemas.microsoft.com/office/drawing/2014/main" val="10002"/>
                  </a:ext>
                </a:extLst>
              </a:tr>
            </a:tbl>
          </a:graphicData>
        </a:graphic>
      </p:graphicFrame>
      <p:pic>
        <p:nvPicPr>
          <p:cNvPr id="4" name="Picture 3" descr="GD-70D-angled-view.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45350" y="3896001"/>
            <a:ext cx="1027818" cy="1397336"/>
          </a:xfrm>
          <a:prstGeom prst="rect">
            <a:avLst/>
          </a:prstGeom>
        </p:spPr>
      </p:pic>
      <p:sp>
        <p:nvSpPr>
          <p:cNvPr id="23" name="Title 1">
            <a:extLst>
              <a:ext uri="{FF2B5EF4-FFF2-40B4-BE49-F238E27FC236}">
                <a16:creationId xmlns:a16="http://schemas.microsoft.com/office/drawing/2014/main" id="{667BE4B3-8D42-F843-B5C4-CA1F13C9CE89}"/>
              </a:ext>
            </a:extLst>
          </p:cNvPr>
          <p:cNvSpPr txBox="1">
            <a:spLocks/>
          </p:cNvSpPr>
          <p:nvPr/>
        </p:nvSpPr>
        <p:spPr bwMode="auto">
          <a:xfrm>
            <a:off x="1082976" y="207761"/>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Fixed Sensors and Transmitters</a:t>
            </a:r>
          </a:p>
        </p:txBody>
      </p:sp>
      <p:pic>
        <p:nvPicPr>
          <p:cNvPr id="9" name="Picture 8">
            <a:extLst>
              <a:ext uri="{FF2B5EF4-FFF2-40B4-BE49-F238E27FC236}">
                <a16:creationId xmlns:a16="http://schemas.microsoft.com/office/drawing/2014/main" id="{4B1E2672-540E-7743-885C-7C19E025060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531918" y="4995624"/>
            <a:ext cx="1072745" cy="365070"/>
          </a:xfrm>
          <a:prstGeom prst="rect">
            <a:avLst/>
          </a:prstGeom>
        </p:spPr>
      </p:pic>
    </p:spTree>
    <p:extLst>
      <p:ext uri="{BB962C8B-B14F-4D97-AF65-F5344CB8AC3E}">
        <p14:creationId xmlns:p14="http://schemas.microsoft.com/office/powerpoint/2010/main" val="294211934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532B195-27B2-504A-BD7E-DC99295626E1}"/>
              </a:ext>
            </a:extLst>
          </p:cNvPr>
          <p:cNvPicPr>
            <a:picLocks noChangeAspect="1"/>
          </p:cNvPicPr>
          <p:nvPr/>
        </p:nvPicPr>
        <p:blipFill>
          <a:blip r:embed="rId2"/>
          <a:stretch>
            <a:fillRect/>
          </a:stretch>
        </p:blipFill>
        <p:spPr>
          <a:xfrm>
            <a:off x="4861499" y="5185486"/>
            <a:ext cx="1414572" cy="1634805"/>
          </a:xfrm>
          <a:prstGeom prst="rect">
            <a:avLst/>
          </a:prstGeom>
        </p:spPr>
      </p:pic>
      <p:pic>
        <p:nvPicPr>
          <p:cNvPr id="12" name="Picture 11">
            <a:extLst>
              <a:ext uri="{FF2B5EF4-FFF2-40B4-BE49-F238E27FC236}">
                <a16:creationId xmlns:a16="http://schemas.microsoft.com/office/drawing/2014/main" id="{42918B12-15B2-F04F-9F94-728272B1A5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592" b="30523"/>
          <a:stretch/>
        </p:blipFill>
        <p:spPr>
          <a:xfrm>
            <a:off x="5543380" y="4083532"/>
            <a:ext cx="2095924" cy="940744"/>
          </a:xfrm>
          <a:prstGeom prst="rect">
            <a:avLst/>
          </a:prstGeom>
        </p:spPr>
      </p:pic>
      <p:pic>
        <p:nvPicPr>
          <p:cNvPr id="14" name="Picture 13">
            <a:extLst>
              <a:ext uri="{FF2B5EF4-FFF2-40B4-BE49-F238E27FC236}">
                <a16:creationId xmlns:a16="http://schemas.microsoft.com/office/drawing/2014/main" id="{234CAA3F-8926-0745-A2B0-548A23EA0A8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04074" y="5452502"/>
            <a:ext cx="1630202" cy="821469"/>
          </a:xfrm>
          <a:prstGeom prst="rect">
            <a:avLst/>
          </a:prstGeom>
        </p:spPr>
      </p:pic>
      <p:pic>
        <p:nvPicPr>
          <p:cNvPr id="22" name="Picture 21">
            <a:extLst>
              <a:ext uri="{FF2B5EF4-FFF2-40B4-BE49-F238E27FC236}">
                <a16:creationId xmlns:a16="http://schemas.microsoft.com/office/drawing/2014/main" id="{A6FD1FB7-4BE7-E249-801F-9A12586B990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9200" b="31226"/>
          <a:stretch/>
        </p:blipFill>
        <p:spPr>
          <a:xfrm>
            <a:off x="308260" y="1437924"/>
            <a:ext cx="1952753" cy="772788"/>
          </a:xfrm>
          <a:prstGeom prst="rect">
            <a:avLst/>
          </a:prstGeom>
        </p:spPr>
      </p:pic>
      <p:pic>
        <p:nvPicPr>
          <p:cNvPr id="29" name="Picture 28">
            <a:extLst>
              <a:ext uri="{FF2B5EF4-FFF2-40B4-BE49-F238E27FC236}">
                <a16:creationId xmlns:a16="http://schemas.microsoft.com/office/drawing/2014/main" id="{957E3E32-EAAE-364A-8DA8-21C3A666270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20324" b="16149"/>
          <a:stretch/>
        </p:blipFill>
        <p:spPr>
          <a:xfrm>
            <a:off x="6591342" y="6164934"/>
            <a:ext cx="2552658" cy="496420"/>
          </a:xfrm>
          <a:prstGeom prst="rect">
            <a:avLst/>
          </a:prstGeom>
        </p:spPr>
      </p:pic>
      <p:pic>
        <p:nvPicPr>
          <p:cNvPr id="33" name="Picture 32">
            <a:extLst>
              <a:ext uri="{FF2B5EF4-FFF2-40B4-BE49-F238E27FC236}">
                <a16:creationId xmlns:a16="http://schemas.microsoft.com/office/drawing/2014/main" id="{52686C00-AA9C-4F42-AA86-60440AB61892}"/>
              </a:ext>
            </a:extLst>
          </p:cNvPr>
          <p:cNvPicPr>
            <a:picLocks noChangeAspect="1"/>
          </p:cNvPicPr>
          <p:nvPr/>
        </p:nvPicPr>
        <p:blipFill>
          <a:blip r:embed="rId7"/>
          <a:stretch>
            <a:fillRect/>
          </a:stretch>
        </p:blipFill>
        <p:spPr>
          <a:xfrm>
            <a:off x="7723952" y="1052558"/>
            <a:ext cx="1057106" cy="3268599"/>
          </a:xfrm>
          <a:prstGeom prst="rect">
            <a:avLst/>
          </a:prstGeom>
          <a:effectLst>
            <a:outerShdw blurRad="76200" dir="13500000" sy="23000" kx="1200000" algn="br" rotWithShape="0">
              <a:prstClr val="black">
                <a:alpha val="20000"/>
              </a:prstClr>
            </a:outerShdw>
          </a:effectLst>
        </p:spPr>
      </p:pic>
      <p:pic>
        <p:nvPicPr>
          <p:cNvPr id="34" name="Picture 33">
            <a:extLst>
              <a:ext uri="{FF2B5EF4-FFF2-40B4-BE49-F238E27FC236}">
                <a16:creationId xmlns:a16="http://schemas.microsoft.com/office/drawing/2014/main" id="{9D34D732-BB6E-854E-A103-CEEE5C1E5CC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583521" y="1151819"/>
            <a:ext cx="1786529" cy="1706135"/>
          </a:xfrm>
          <a:prstGeom prst="rect">
            <a:avLst/>
          </a:prstGeom>
          <a:effectLst>
            <a:outerShdw blurRad="76200" dir="13500000" sy="23000" kx="1200000" algn="br" rotWithShape="0">
              <a:prstClr val="black">
                <a:alpha val="20000"/>
              </a:prstClr>
            </a:outerShdw>
          </a:effectLst>
        </p:spPr>
      </p:pic>
      <p:pic>
        <p:nvPicPr>
          <p:cNvPr id="36" name="Picture 35">
            <a:extLst>
              <a:ext uri="{FF2B5EF4-FFF2-40B4-BE49-F238E27FC236}">
                <a16:creationId xmlns:a16="http://schemas.microsoft.com/office/drawing/2014/main" id="{ECA421DA-6C8A-274C-9658-86E79FAB3DF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58894" y="2379244"/>
            <a:ext cx="1494333" cy="1773773"/>
          </a:xfrm>
          <a:prstGeom prst="rect">
            <a:avLst/>
          </a:prstGeom>
          <a:effectLst>
            <a:outerShdw blurRad="76200" dir="13500000" sy="23000" kx="1200000" algn="br" rotWithShape="0">
              <a:prstClr val="black">
                <a:alpha val="20000"/>
              </a:prstClr>
            </a:outerShdw>
          </a:effectLst>
        </p:spPr>
      </p:pic>
      <p:pic>
        <p:nvPicPr>
          <p:cNvPr id="9" name="Picture 8">
            <a:extLst>
              <a:ext uri="{FF2B5EF4-FFF2-40B4-BE49-F238E27FC236}">
                <a16:creationId xmlns:a16="http://schemas.microsoft.com/office/drawing/2014/main" id="{D2A7C4ED-42A9-4643-A5A0-8285E64BDB6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14013" y="5313583"/>
            <a:ext cx="1341248" cy="1341248"/>
          </a:xfrm>
          <a:prstGeom prst="rect">
            <a:avLst/>
          </a:prstGeom>
        </p:spPr>
      </p:pic>
      <p:pic>
        <p:nvPicPr>
          <p:cNvPr id="11" name="Picture 10">
            <a:extLst>
              <a:ext uri="{FF2B5EF4-FFF2-40B4-BE49-F238E27FC236}">
                <a16:creationId xmlns:a16="http://schemas.microsoft.com/office/drawing/2014/main" id="{E854BDD2-4133-1D49-A3EC-81D7BB85E84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566326" y="5344390"/>
            <a:ext cx="1813348" cy="540253"/>
          </a:xfrm>
          <a:prstGeom prst="rect">
            <a:avLst/>
          </a:prstGeom>
        </p:spPr>
      </p:pic>
      <p:pic>
        <p:nvPicPr>
          <p:cNvPr id="15" name="Picture 14">
            <a:extLst>
              <a:ext uri="{FF2B5EF4-FFF2-40B4-BE49-F238E27FC236}">
                <a16:creationId xmlns:a16="http://schemas.microsoft.com/office/drawing/2014/main" id="{3CFD7C3C-B7A4-194D-A5E0-67A642D5FDE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5854" y="4402327"/>
            <a:ext cx="2126325" cy="619541"/>
          </a:xfrm>
          <a:prstGeom prst="rect">
            <a:avLst/>
          </a:prstGeom>
        </p:spPr>
      </p:pic>
      <p:pic>
        <p:nvPicPr>
          <p:cNvPr id="23" name="Picture 22">
            <a:extLst>
              <a:ext uri="{FF2B5EF4-FFF2-40B4-BE49-F238E27FC236}">
                <a16:creationId xmlns:a16="http://schemas.microsoft.com/office/drawing/2014/main" id="{4D3F1FEB-F65A-0D45-92EE-DEE0BAA895D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653765" y="4180633"/>
            <a:ext cx="2627781" cy="920278"/>
          </a:xfrm>
          <a:prstGeom prst="rect">
            <a:avLst/>
          </a:prstGeom>
        </p:spPr>
      </p:pic>
      <p:pic>
        <p:nvPicPr>
          <p:cNvPr id="10" name="Picture 9">
            <a:extLst>
              <a:ext uri="{FF2B5EF4-FFF2-40B4-BE49-F238E27FC236}">
                <a16:creationId xmlns:a16="http://schemas.microsoft.com/office/drawing/2014/main" id="{8A072EDD-01EA-7C40-8894-22084DB209CD}"/>
              </a:ext>
            </a:extLst>
          </p:cNvPr>
          <p:cNvPicPr>
            <a:picLocks noChangeAspect="1"/>
          </p:cNvPicPr>
          <p:nvPr/>
        </p:nvPicPr>
        <p:blipFill rotWithShape="1">
          <a:blip r:embed="rId14"/>
          <a:srcRect l="9938" t="15376" r="6496" b="12156"/>
          <a:stretch/>
        </p:blipFill>
        <p:spPr>
          <a:xfrm>
            <a:off x="4861499" y="3266130"/>
            <a:ext cx="2133156" cy="739939"/>
          </a:xfrm>
          <a:prstGeom prst="rect">
            <a:avLst/>
          </a:prstGeom>
        </p:spPr>
      </p:pic>
      <p:pic>
        <p:nvPicPr>
          <p:cNvPr id="16" name="Picture 15">
            <a:extLst>
              <a:ext uri="{FF2B5EF4-FFF2-40B4-BE49-F238E27FC236}">
                <a16:creationId xmlns:a16="http://schemas.microsoft.com/office/drawing/2014/main" id="{0AFE43A9-9D77-1844-A66B-7264D1DBC41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207532" y="210461"/>
            <a:ext cx="1643409" cy="728136"/>
          </a:xfrm>
          <a:prstGeom prst="rect">
            <a:avLst/>
          </a:prstGeom>
        </p:spPr>
      </p:pic>
      <p:pic>
        <p:nvPicPr>
          <p:cNvPr id="17" name="Picture 16">
            <a:extLst>
              <a:ext uri="{FF2B5EF4-FFF2-40B4-BE49-F238E27FC236}">
                <a16:creationId xmlns:a16="http://schemas.microsoft.com/office/drawing/2014/main" id="{3A260253-ADF0-E84E-B851-0F665CD39FE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716089" y="164881"/>
            <a:ext cx="2133155" cy="864063"/>
          </a:xfrm>
          <a:prstGeom prst="rect">
            <a:avLst/>
          </a:prstGeom>
        </p:spPr>
      </p:pic>
      <p:pic>
        <p:nvPicPr>
          <p:cNvPr id="18" name="Picture 2">
            <a:extLst>
              <a:ext uri="{FF2B5EF4-FFF2-40B4-BE49-F238E27FC236}">
                <a16:creationId xmlns:a16="http://schemas.microsoft.com/office/drawing/2014/main" id="{BA5278CA-00FB-B54F-A35E-35AF4FC5136F}"/>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7147" t="12885" r="5299" b="10542"/>
          <a:stretch/>
        </p:blipFill>
        <p:spPr bwMode="auto">
          <a:xfrm>
            <a:off x="6446680" y="1006126"/>
            <a:ext cx="1759118" cy="86406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875D161A-ABDC-E14B-B8F2-AA0F4F8F261D}"/>
              </a:ext>
            </a:extLst>
          </p:cNvPr>
          <p:cNvPicPr>
            <a:picLocks noChangeAspect="1"/>
          </p:cNvPicPr>
          <p:nvPr/>
        </p:nvPicPr>
        <p:blipFill>
          <a:blip r:embed="rId18"/>
          <a:stretch>
            <a:fillRect/>
          </a:stretch>
        </p:blipFill>
        <p:spPr>
          <a:xfrm>
            <a:off x="1721068" y="415808"/>
            <a:ext cx="2364249" cy="853585"/>
          </a:xfrm>
          <a:prstGeom prst="rect">
            <a:avLst/>
          </a:prstGeom>
        </p:spPr>
      </p:pic>
      <p:pic>
        <p:nvPicPr>
          <p:cNvPr id="21" name="Picture 20">
            <a:extLst>
              <a:ext uri="{FF2B5EF4-FFF2-40B4-BE49-F238E27FC236}">
                <a16:creationId xmlns:a16="http://schemas.microsoft.com/office/drawing/2014/main" id="{6C2FC8B4-62A1-6444-90D8-1BC0B228B1B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53765" y="1580791"/>
            <a:ext cx="1702657" cy="635119"/>
          </a:xfrm>
          <a:prstGeom prst="rect">
            <a:avLst/>
          </a:prstGeom>
        </p:spPr>
      </p:pic>
      <p:pic>
        <p:nvPicPr>
          <p:cNvPr id="2052" name="Picture 4">
            <a:extLst>
              <a:ext uri="{FF2B5EF4-FFF2-40B4-BE49-F238E27FC236}">
                <a16:creationId xmlns:a16="http://schemas.microsoft.com/office/drawing/2014/main" id="{3C97DDA9-4A74-B54A-95C1-131A62FBA5F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102786" y="2592072"/>
            <a:ext cx="1032778" cy="1094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7027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ADB5CBBD-1631-634B-B918-5DFB8BFB5AC1}"/>
              </a:ext>
            </a:extLst>
          </p:cNvPr>
          <p:cNvPicPr>
            <a:picLocks noChangeAspect="1"/>
          </p:cNvPicPr>
          <p:nvPr/>
        </p:nvPicPr>
        <p:blipFill>
          <a:blip r:embed="rId2"/>
          <a:stretch>
            <a:fillRect/>
          </a:stretch>
        </p:blipFill>
        <p:spPr>
          <a:xfrm>
            <a:off x="1004148" y="1288209"/>
            <a:ext cx="6916779" cy="4640007"/>
          </a:xfrm>
          <a:prstGeom prst="rect">
            <a:avLst/>
          </a:prstGeom>
        </p:spPr>
      </p:pic>
      <p:sp>
        <p:nvSpPr>
          <p:cNvPr id="8" name="正方形/長方形 7"/>
          <p:cNvSpPr/>
          <p:nvPr/>
        </p:nvSpPr>
        <p:spPr>
          <a:xfrm>
            <a:off x="2123728" y="116632"/>
            <a:ext cx="5616624" cy="600164"/>
          </a:xfrm>
          <a:prstGeom prst="rect">
            <a:avLst/>
          </a:prstGeom>
        </p:spPr>
        <p:txBody>
          <a:bodyPr wrap="square">
            <a:spAutoFit/>
          </a:bodyPr>
          <a:lstStyle/>
          <a:p>
            <a:pPr algn="ctr" eaLnBrk="1" fontAlgn="auto" hangingPunct="1">
              <a:spcBef>
                <a:spcPts val="0"/>
              </a:spcBef>
              <a:spcAft>
                <a:spcPts val="0"/>
              </a:spcAft>
            </a:pPr>
            <a:r>
              <a:rPr kumimoji="1" lang="en-US" altLang="ja-JP" sz="3300" b="1" dirty="0">
                <a:solidFill>
                  <a:prstClr val="black"/>
                </a:solidFill>
                <a:effectLst>
                  <a:outerShdw blurRad="38100" dist="38100" dir="2700000" algn="tl">
                    <a:srgbClr val="000000">
                      <a:alpha val="43137"/>
                    </a:srgbClr>
                  </a:outerShdw>
                </a:effectLst>
                <a:latin typeface="+mj-lt"/>
                <a:ea typeface="ヒラギノ丸ゴ Pro W4"/>
                <a:cs typeface="Arial" panose="020B0604020202020204" pitchFamily="34" charset="0"/>
              </a:rPr>
              <a:t>RKI Regional Reps</a:t>
            </a:r>
            <a:endParaRPr kumimoji="1" lang="ja-JP" altLang="en-US" sz="3300" b="1" dirty="0">
              <a:solidFill>
                <a:prstClr val="black"/>
              </a:solidFill>
              <a:effectLst>
                <a:outerShdw blurRad="38100" dist="38100" dir="2700000" algn="tl">
                  <a:srgbClr val="000000">
                    <a:alpha val="43137"/>
                  </a:srgbClr>
                </a:outerShdw>
              </a:effectLst>
              <a:latin typeface="+mj-lt"/>
              <a:ea typeface="ヒラギノ丸ゴ Pro W4"/>
              <a:cs typeface="Arial" panose="020B0604020202020204" pitchFamily="34" charset="0"/>
            </a:endParaRPr>
          </a:p>
        </p:txBody>
      </p:sp>
      <p:sp>
        <p:nvSpPr>
          <p:cNvPr id="4" name="TextBox 3"/>
          <p:cNvSpPr txBox="1"/>
          <p:nvPr/>
        </p:nvSpPr>
        <p:spPr>
          <a:xfrm>
            <a:off x="3340404" y="1622258"/>
            <a:ext cx="1728192"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8064A2">
                    <a:lumMod val="75000"/>
                  </a:srgbClr>
                </a:solidFill>
                <a:latin typeface="Century Gothic"/>
                <a:ea typeface="+mn-ea"/>
                <a:cs typeface="+mn-cs"/>
              </a:rPr>
              <a:t>CENTRAL &amp; MICHIGAN</a:t>
            </a:r>
          </a:p>
          <a:p>
            <a:pPr algn="l" eaLnBrk="1" fontAlgn="auto" hangingPunct="1">
              <a:spcBef>
                <a:spcPts val="0"/>
              </a:spcBef>
              <a:spcAft>
                <a:spcPts val="0"/>
              </a:spcAft>
            </a:pPr>
            <a:r>
              <a:rPr kumimoji="1" lang="en-US" sz="900" b="0" dirty="0">
                <a:solidFill>
                  <a:prstClr val="black"/>
                </a:solidFill>
                <a:latin typeface="Century Gothic"/>
                <a:ea typeface="+mn-ea"/>
                <a:cs typeface="+mn-cs"/>
              </a:rPr>
              <a:t>Dave McEndarffer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(913) 634-0396</a:t>
            </a:r>
          </a:p>
        </p:txBody>
      </p:sp>
      <p:sp>
        <p:nvSpPr>
          <p:cNvPr id="7" name="TextBox 6"/>
          <p:cNvSpPr txBox="1"/>
          <p:nvPr/>
        </p:nvSpPr>
        <p:spPr>
          <a:xfrm>
            <a:off x="105481" y="1399302"/>
            <a:ext cx="1224136" cy="2300630"/>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prstClr val="black"/>
                </a:solidFill>
                <a:latin typeface="Century Gothic"/>
                <a:ea typeface="+mn-ea"/>
                <a:cs typeface="+mn-cs"/>
              </a:rPr>
              <a:t>NORTH WEST</a:t>
            </a:r>
          </a:p>
          <a:p>
            <a:pPr algn="l" eaLnBrk="1" fontAlgn="auto" hangingPunct="1">
              <a:spcBef>
                <a:spcPts val="0"/>
              </a:spcBef>
              <a:spcAft>
                <a:spcPts val="0"/>
              </a:spcAft>
            </a:pPr>
            <a:r>
              <a:rPr kumimoji="1" lang="en-US" sz="900" b="0" dirty="0">
                <a:solidFill>
                  <a:prstClr val="black"/>
                </a:solidFill>
                <a:latin typeface="Century Gothic"/>
                <a:ea typeface="+mn-ea"/>
                <a:cs typeface="+mn-cs"/>
              </a:rPr>
              <a:t>John Foster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(509) 299-6777</a:t>
            </a: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a:p>
            <a:pPr algn="l" eaLnBrk="1" fontAlgn="auto" hangingPunct="1">
              <a:spcBef>
                <a:spcPts val="0"/>
              </a:spcBef>
              <a:spcAft>
                <a:spcPts val="0"/>
              </a:spcAft>
            </a:pPr>
            <a:r>
              <a:rPr kumimoji="1" lang="en-US" sz="900" b="0" dirty="0">
                <a:solidFill>
                  <a:prstClr val="black"/>
                </a:solidFill>
                <a:latin typeface="Century Gothic"/>
                <a:ea typeface="+mn-ea"/>
                <a:cs typeface="+mn-cs"/>
              </a:rPr>
              <a:t>Todd Rosencrans</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(509) 299-6777</a:t>
            </a: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a:p>
            <a:pPr algn="l" eaLnBrk="1" fontAlgn="auto" hangingPunct="1">
              <a:spcBef>
                <a:spcPts val="0"/>
              </a:spcBef>
              <a:spcAft>
                <a:spcPts val="0"/>
              </a:spcAft>
            </a:pPr>
            <a:r>
              <a:rPr kumimoji="1" lang="en-US" sz="900" b="0" dirty="0" err="1">
                <a:solidFill>
                  <a:prstClr val="black"/>
                </a:solidFill>
                <a:latin typeface="Century Gothic"/>
              </a:rPr>
              <a:t>Jeremie</a:t>
            </a:r>
            <a:r>
              <a:rPr kumimoji="1" lang="en-US" sz="900" b="0" dirty="0">
                <a:solidFill>
                  <a:prstClr val="black"/>
                </a:solidFill>
                <a:latin typeface="Century Gothic"/>
              </a:rPr>
              <a:t> Wise</a:t>
            </a:r>
          </a:p>
          <a:p>
            <a:pPr algn="l" eaLnBrk="1" fontAlgn="auto" hangingPunct="1">
              <a:spcBef>
                <a:spcPts val="0"/>
              </a:spcBef>
              <a:spcAft>
                <a:spcPts val="0"/>
              </a:spcAft>
            </a:pPr>
            <a:r>
              <a:rPr kumimoji="1" lang="en-US" sz="800" b="0" i="1" dirty="0">
                <a:solidFill>
                  <a:prstClr val="black"/>
                </a:solidFill>
                <a:latin typeface="Century Gothic"/>
              </a:rPr>
              <a:t>Cell: (208) 659-2564</a:t>
            </a:r>
          </a:p>
          <a:p>
            <a:pPr algn="l" eaLnBrk="1" fontAlgn="auto" hangingPunct="1">
              <a:spcBef>
                <a:spcPts val="0"/>
              </a:spcBef>
              <a:spcAft>
                <a:spcPts val="0"/>
              </a:spcAft>
            </a:pPr>
            <a:endParaRPr kumimoji="1" lang="en-US" sz="800" b="0" i="1" dirty="0">
              <a:solidFill>
                <a:prstClr val="black"/>
              </a:solidFill>
              <a:latin typeface="Century Gothic"/>
            </a:endParaRPr>
          </a:p>
          <a:p>
            <a:pPr algn="l" eaLnBrk="1" fontAlgn="auto" hangingPunct="1">
              <a:spcBef>
                <a:spcPts val="0"/>
              </a:spcBef>
              <a:spcAft>
                <a:spcPts val="0"/>
              </a:spcAft>
            </a:pPr>
            <a:r>
              <a:rPr kumimoji="1" lang="en-US" sz="900" b="0" dirty="0">
                <a:solidFill>
                  <a:prstClr val="black"/>
                </a:solidFill>
                <a:latin typeface="Century Gothic"/>
              </a:rPr>
              <a:t>Justin. Wise</a:t>
            </a:r>
          </a:p>
          <a:p>
            <a:pPr algn="l" eaLnBrk="1" fontAlgn="auto" hangingPunct="1">
              <a:spcBef>
                <a:spcPts val="0"/>
              </a:spcBef>
              <a:spcAft>
                <a:spcPts val="0"/>
              </a:spcAft>
            </a:pPr>
            <a:r>
              <a:rPr kumimoji="1" lang="en-US" sz="800" b="0" i="1" dirty="0">
                <a:solidFill>
                  <a:prstClr val="black"/>
                </a:solidFill>
                <a:latin typeface="Century Gothic"/>
              </a:rPr>
              <a:t>Cell: (208) 640-1564</a:t>
            </a:r>
          </a:p>
          <a:p>
            <a:pPr algn="l" eaLnBrk="1" fontAlgn="auto" hangingPunct="1">
              <a:spcBef>
                <a:spcPts val="0"/>
              </a:spcBef>
              <a:spcAft>
                <a:spcPts val="0"/>
              </a:spcAft>
            </a:pPr>
            <a:endParaRPr kumimoji="1" lang="en-US" sz="800" b="0" i="1" dirty="0">
              <a:solidFill>
                <a:prstClr val="black"/>
              </a:solidFill>
              <a:latin typeface="Century Gothic"/>
            </a:endParaRPr>
          </a:p>
          <a:p>
            <a:pPr algn="l" eaLnBrk="1" fontAlgn="auto" hangingPunct="1">
              <a:spcBef>
                <a:spcPts val="0"/>
              </a:spcBef>
              <a:spcAft>
                <a:spcPts val="0"/>
              </a:spcAft>
            </a:pPr>
            <a:r>
              <a:rPr kumimoji="1" lang="en-US" sz="900" b="0" dirty="0">
                <a:solidFill>
                  <a:prstClr val="black"/>
                </a:solidFill>
                <a:latin typeface="Century Gothic"/>
              </a:rPr>
              <a:t>Henry </a:t>
            </a:r>
            <a:r>
              <a:rPr kumimoji="1" lang="en-US" sz="900" b="0" dirty="0" err="1">
                <a:solidFill>
                  <a:prstClr val="black"/>
                </a:solidFill>
                <a:latin typeface="Century Gothic"/>
              </a:rPr>
              <a:t>Dukart</a:t>
            </a:r>
            <a:endParaRPr kumimoji="1" lang="en-US" sz="900" b="0" dirty="0">
              <a:solidFill>
                <a:prstClr val="black"/>
              </a:solidFill>
              <a:latin typeface="Century Gothic"/>
            </a:endParaRPr>
          </a:p>
          <a:p>
            <a:pPr algn="l" eaLnBrk="1" fontAlgn="auto" hangingPunct="1">
              <a:spcBef>
                <a:spcPts val="0"/>
              </a:spcBef>
              <a:spcAft>
                <a:spcPts val="0"/>
              </a:spcAft>
            </a:pPr>
            <a:r>
              <a:rPr kumimoji="1" lang="en-US" sz="800" b="0" i="1" dirty="0">
                <a:solidFill>
                  <a:prstClr val="black"/>
                </a:solidFill>
                <a:latin typeface="Century Gothic"/>
              </a:rPr>
              <a:t>Cell: (720) 301-1160</a:t>
            </a: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p:txBody>
      </p:sp>
      <p:sp>
        <p:nvSpPr>
          <p:cNvPr id="9" name="TextBox 8"/>
          <p:cNvSpPr txBox="1"/>
          <p:nvPr/>
        </p:nvSpPr>
        <p:spPr>
          <a:xfrm>
            <a:off x="94648" y="3776102"/>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F50000"/>
                </a:solidFill>
                <a:latin typeface="Century Gothic"/>
                <a:ea typeface="+mn-ea"/>
                <a:cs typeface="+mn-cs"/>
              </a:rPr>
              <a:t>N. CALIFORNIA</a:t>
            </a:r>
          </a:p>
          <a:p>
            <a:pPr algn="l" eaLnBrk="1" fontAlgn="auto" hangingPunct="1">
              <a:spcBef>
                <a:spcPts val="0"/>
              </a:spcBef>
              <a:spcAft>
                <a:spcPts val="0"/>
              </a:spcAft>
            </a:pPr>
            <a:r>
              <a:rPr kumimoji="1" lang="en-US" sz="900" b="0" dirty="0">
                <a:solidFill>
                  <a:prstClr val="black"/>
                </a:solidFill>
                <a:latin typeface="Century Gothic"/>
                <a:ea typeface="+mn-ea"/>
                <a:cs typeface="+mn-cs"/>
              </a:rPr>
              <a:t>Ramey Packer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(510) 285-7506</a:t>
            </a:r>
          </a:p>
        </p:txBody>
      </p:sp>
      <p:sp>
        <p:nvSpPr>
          <p:cNvPr id="10" name="TextBox 9"/>
          <p:cNvSpPr txBox="1"/>
          <p:nvPr/>
        </p:nvSpPr>
        <p:spPr>
          <a:xfrm>
            <a:off x="923257" y="5113226"/>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FF9966"/>
                </a:solidFill>
                <a:latin typeface="Century Gothic"/>
                <a:ea typeface="+mn-ea"/>
                <a:cs typeface="+mn-cs"/>
              </a:rPr>
              <a:t>SOUTH WEST</a:t>
            </a:r>
          </a:p>
          <a:p>
            <a:pPr algn="l" eaLnBrk="1" fontAlgn="auto" hangingPunct="1">
              <a:spcBef>
                <a:spcPts val="0"/>
              </a:spcBef>
              <a:spcAft>
                <a:spcPts val="0"/>
              </a:spcAft>
            </a:pPr>
            <a:r>
              <a:rPr kumimoji="1" lang="en-US" sz="900" b="0" dirty="0">
                <a:solidFill>
                  <a:prstClr val="black"/>
                </a:solidFill>
                <a:latin typeface="Century Gothic"/>
                <a:ea typeface="+mn-ea"/>
                <a:cs typeface="+mn-cs"/>
              </a:rPr>
              <a:t>Tammy Girton</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(949) 397-5040</a:t>
            </a:r>
          </a:p>
        </p:txBody>
      </p:sp>
      <p:sp>
        <p:nvSpPr>
          <p:cNvPr id="12" name="TextBox 11"/>
          <p:cNvSpPr txBox="1"/>
          <p:nvPr/>
        </p:nvSpPr>
        <p:spPr>
          <a:xfrm>
            <a:off x="4780564" y="608675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008000"/>
                </a:solidFill>
                <a:latin typeface="Century Gothic"/>
                <a:ea typeface="+mn-ea"/>
                <a:cs typeface="+mn-cs"/>
              </a:rPr>
              <a:t>SOUTH CENTRAL</a:t>
            </a:r>
          </a:p>
          <a:p>
            <a:pPr algn="l" eaLnBrk="1" fontAlgn="auto" hangingPunct="1">
              <a:spcBef>
                <a:spcPts val="0"/>
              </a:spcBef>
              <a:spcAft>
                <a:spcPts val="0"/>
              </a:spcAft>
            </a:pPr>
            <a:r>
              <a:rPr kumimoji="1" lang="en-US" sz="900" b="0" dirty="0">
                <a:solidFill>
                  <a:prstClr val="black"/>
                </a:solidFill>
                <a:latin typeface="Century Gothic"/>
                <a:ea typeface="+mn-ea"/>
                <a:cs typeface="+mn-cs"/>
              </a:rPr>
              <a:t>James Emmons</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(214) 980-4002</a:t>
            </a:r>
          </a:p>
        </p:txBody>
      </p:sp>
      <p:sp>
        <p:nvSpPr>
          <p:cNvPr id="13" name="TextBox 12"/>
          <p:cNvSpPr txBox="1"/>
          <p:nvPr/>
        </p:nvSpPr>
        <p:spPr>
          <a:xfrm>
            <a:off x="3052372" y="608675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DCDD32"/>
                </a:solidFill>
                <a:latin typeface="Century Gothic"/>
                <a:ea typeface="+mn-ea"/>
                <a:cs typeface="+mn-cs"/>
              </a:rPr>
              <a:t>GULF COAST</a:t>
            </a:r>
          </a:p>
          <a:p>
            <a:pPr algn="l" eaLnBrk="1" fontAlgn="auto" hangingPunct="1">
              <a:spcBef>
                <a:spcPts val="0"/>
              </a:spcBef>
              <a:spcAft>
                <a:spcPts val="0"/>
              </a:spcAft>
            </a:pPr>
            <a:r>
              <a:rPr kumimoji="1" lang="en-US" sz="900" b="0" dirty="0">
                <a:solidFill>
                  <a:prstClr val="black"/>
                </a:solidFill>
                <a:latin typeface="Century Gothic"/>
                <a:ea typeface="+mn-ea"/>
                <a:cs typeface="+mn-cs"/>
              </a:rPr>
              <a:t>Darrell Pinckard</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(713) 732-0513</a:t>
            </a:r>
          </a:p>
        </p:txBody>
      </p:sp>
      <p:sp>
        <p:nvSpPr>
          <p:cNvPr id="14" name="TextBox 13"/>
          <p:cNvSpPr txBox="1"/>
          <p:nvPr/>
        </p:nvSpPr>
        <p:spPr>
          <a:xfrm>
            <a:off x="5572652" y="1622258"/>
            <a:ext cx="180020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3366FF"/>
                </a:solidFill>
                <a:latin typeface="Century Gothic"/>
                <a:ea typeface="+mn-ea"/>
                <a:cs typeface="+mn-cs"/>
              </a:rPr>
              <a:t>CENTRAL GREAT LAKES</a:t>
            </a:r>
          </a:p>
          <a:p>
            <a:pPr algn="l" eaLnBrk="1" fontAlgn="auto" hangingPunct="1">
              <a:spcBef>
                <a:spcPts val="0"/>
              </a:spcBef>
              <a:spcAft>
                <a:spcPts val="0"/>
              </a:spcAft>
            </a:pPr>
            <a:r>
              <a:rPr kumimoji="1" lang="en-US" sz="900" b="0" dirty="0">
                <a:solidFill>
                  <a:prstClr val="black"/>
                </a:solidFill>
                <a:latin typeface="Century Gothic"/>
                <a:ea typeface="+mn-ea"/>
                <a:cs typeface="+mn-cs"/>
              </a:rPr>
              <a:t>John Maslowski</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(262) 271-8956</a:t>
            </a:r>
          </a:p>
        </p:txBody>
      </p:sp>
      <p:sp>
        <p:nvSpPr>
          <p:cNvPr id="15" name="TextBox 14"/>
          <p:cNvSpPr txBox="1"/>
          <p:nvPr/>
        </p:nvSpPr>
        <p:spPr>
          <a:xfrm>
            <a:off x="7300844" y="5582698"/>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1F497D">
                    <a:lumMod val="60000"/>
                    <a:lumOff val="40000"/>
                  </a:srgbClr>
                </a:solidFill>
                <a:latin typeface="Century Gothic"/>
                <a:ea typeface="+mn-ea"/>
                <a:cs typeface="+mn-cs"/>
              </a:rPr>
              <a:t>SOUTH EAST</a:t>
            </a:r>
          </a:p>
          <a:p>
            <a:pPr algn="l" eaLnBrk="1" fontAlgn="auto" hangingPunct="1">
              <a:spcBef>
                <a:spcPts val="0"/>
              </a:spcBef>
              <a:spcAft>
                <a:spcPts val="0"/>
              </a:spcAft>
            </a:pPr>
            <a:r>
              <a:rPr kumimoji="1" lang="en-US" sz="900" b="0" dirty="0">
                <a:solidFill>
                  <a:prstClr val="black"/>
                </a:solidFill>
                <a:latin typeface="Century Gothic"/>
                <a:ea typeface="+mn-ea"/>
                <a:cs typeface="+mn-cs"/>
              </a:rPr>
              <a:t>Todd Sauls</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(770) 654-7443</a:t>
            </a:r>
          </a:p>
        </p:txBody>
      </p:sp>
      <p:sp>
        <p:nvSpPr>
          <p:cNvPr id="16" name="TextBox 15"/>
          <p:cNvSpPr txBox="1"/>
          <p:nvPr/>
        </p:nvSpPr>
        <p:spPr>
          <a:xfrm>
            <a:off x="7718898" y="433009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000090"/>
                </a:solidFill>
                <a:latin typeface="Century Gothic"/>
                <a:ea typeface="+mn-ea"/>
                <a:cs typeface="+mn-cs"/>
              </a:rPr>
              <a:t>MID ATLANTIC</a:t>
            </a:r>
          </a:p>
          <a:p>
            <a:pPr algn="l" eaLnBrk="1" fontAlgn="auto" hangingPunct="1">
              <a:spcBef>
                <a:spcPts val="0"/>
              </a:spcBef>
              <a:spcAft>
                <a:spcPts val="0"/>
              </a:spcAft>
            </a:pPr>
            <a:r>
              <a:rPr kumimoji="1" lang="en-US" sz="900" b="0" dirty="0">
                <a:solidFill>
                  <a:prstClr val="black"/>
                </a:solidFill>
                <a:latin typeface="Century Gothic"/>
                <a:ea typeface="+mn-ea"/>
                <a:cs typeface="+mn-cs"/>
              </a:rPr>
              <a:t>Don Brauninger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(571) 278-0478</a:t>
            </a:r>
          </a:p>
        </p:txBody>
      </p:sp>
      <p:sp>
        <p:nvSpPr>
          <p:cNvPr id="17" name="TextBox 16"/>
          <p:cNvSpPr txBox="1"/>
          <p:nvPr/>
        </p:nvSpPr>
        <p:spPr>
          <a:xfrm>
            <a:off x="7740352" y="3441169"/>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CAE048"/>
                </a:solidFill>
                <a:latin typeface="Century Gothic"/>
                <a:ea typeface="+mn-ea"/>
                <a:cs typeface="+mn-cs"/>
              </a:rPr>
              <a:t>TRI-STATE</a:t>
            </a:r>
          </a:p>
          <a:p>
            <a:pPr algn="l" eaLnBrk="1" fontAlgn="auto" hangingPunct="1">
              <a:spcBef>
                <a:spcPts val="0"/>
              </a:spcBef>
              <a:spcAft>
                <a:spcPts val="0"/>
              </a:spcAft>
            </a:pPr>
            <a:r>
              <a:rPr kumimoji="1" lang="en-US" sz="900" b="0" dirty="0">
                <a:solidFill>
                  <a:prstClr val="black"/>
                </a:solidFill>
                <a:latin typeface="Century Gothic"/>
                <a:ea typeface="+mn-ea"/>
                <a:cs typeface="+mn-cs"/>
              </a:rPr>
              <a:t>Nino </a:t>
            </a:r>
            <a:r>
              <a:rPr kumimoji="1" lang="en-US" sz="900" b="0" dirty="0" err="1">
                <a:solidFill>
                  <a:prstClr val="black"/>
                </a:solidFill>
                <a:latin typeface="Century Gothic"/>
                <a:ea typeface="+mn-ea"/>
                <a:cs typeface="+mn-cs"/>
              </a:rPr>
              <a:t>Misiti</a:t>
            </a:r>
            <a:endParaRPr kumimoji="1" lang="en-US" sz="900" b="0" dirty="0">
              <a:solidFill>
                <a:prstClr val="black"/>
              </a:solidFill>
              <a:latin typeface="Century Gothic"/>
              <a:ea typeface="+mn-ea"/>
              <a:cs typeface="+mn-cs"/>
            </a:endParaRP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(610) 216-0393</a:t>
            </a:r>
          </a:p>
        </p:txBody>
      </p:sp>
      <p:sp>
        <p:nvSpPr>
          <p:cNvPr id="18" name="TextBox 17"/>
          <p:cNvSpPr txBox="1"/>
          <p:nvPr/>
        </p:nvSpPr>
        <p:spPr>
          <a:xfrm>
            <a:off x="8020924" y="176627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DD77AC"/>
                </a:solidFill>
                <a:latin typeface="Century Gothic"/>
                <a:ea typeface="+mn-ea"/>
                <a:cs typeface="+mn-cs"/>
              </a:rPr>
              <a:t>NEW ENGLAND</a:t>
            </a:r>
          </a:p>
          <a:p>
            <a:pPr algn="l" eaLnBrk="1" fontAlgn="auto" hangingPunct="1">
              <a:spcBef>
                <a:spcPts val="0"/>
              </a:spcBef>
              <a:spcAft>
                <a:spcPts val="0"/>
              </a:spcAft>
            </a:pPr>
            <a:r>
              <a:rPr kumimoji="1" lang="en-US" sz="900" b="0" dirty="0">
                <a:solidFill>
                  <a:prstClr val="black"/>
                </a:solidFill>
                <a:latin typeface="Century Gothic"/>
                <a:ea typeface="+mn-ea"/>
                <a:cs typeface="+mn-cs"/>
              </a:rPr>
              <a:t>Bob Carroll</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(716) 725-3112</a:t>
            </a:r>
          </a:p>
        </p:txBody>
      </p:sp>
      <p:cxnSp>
        <p:nvCxnSpPr>
          <p:cNvPr id="21" name="Straight Connector 20"/>
          <p:cNvCxnSpPr>
            <a:cxnSpLocks/>
          </p:cNvCxnSpPr>
          <p:nvPr/>
        </p:nvCxnSpPr>
        <p:spPr>
          <a:xfrm flipV="1">
            <a:off x="1223073" y="3608212"/>
            <a:ext cx="311735" cy="25776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a:cxnSpLocks/>
          </p:cNvCxnSpPr>
          <p:nvPr/>
        </p:nvCxnSpPr>
        <p:spPr>
          <a:xfrm flipV="1">
            <a:off x="1726702" y="4590412"/>
            <a:ext cx="504056" cy="423336"/>
          </a:xfrm>
          <a:prstGeom prst="line">
            <a:avLst/>
          </a:prstGeom>
          <a:ln>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3484420" y="5582698"/>
            <a:ext cx="504056" cy="504056"/>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flipV="1">
            <a:off x="4852572" y="5222658"/>
            <a:ext cx="432048" cy="864096"/>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H="1" flipV="1">
            <a:off x="6796788" y="4934626"/>
            <a:ext cx="936104" cy="648072"/>
          </a:xfrm>
          <a:prstGeom prst="line">
            <a:avLst/>
          </a:prstGeom>
          <a:ln>
            <a:solidFill>
              <a:schemeClr val="tx2">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H="1" flipV="1">
            <a:off x="7142834" y="4056142"/>
            <a:ext cx="576064" cy="360040"/>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7380312" y="3450926"/>
            <a:ext cx="360040" cy="144016"/>
          </a:xfrm>
          <a:prstGeom prst="line">
            <a:avLst/>
          </a:prstGeom>
          <a:ln>
            <a:solidFill>
              <a:srgbClr val="CAE048"/>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V="1">
            <a:off x="7876908" y="2126314"/>
            <a:ext cx="216024" cy="216024"/>
          </a:xfrm>
          <a:prstGeom prst="line">
            <a:avLst/>
          </a:prstGeom>
          <a:ln>
            <a:solidFill>
              <a:srgbClr val="DD77AC"/>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flipV="1">
            <a:off x="6148716" y="2126314"/>
            <a:ext cx="72008" cy="1008112"/>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flipV="1">
            <a:off x="3988476" y="2126314"/>
            <a:ext cx="144016" cy="216024"/>
          </a:xfrm>
          <a:prstGeom prst="line">
            <a:avLst/>
          </a:prstGeom>
          <a:ln>
            <a:solidFill>
              <a:schemeClr val="accent4">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0E9CCFA1-F58E-3342-B85E-8D4520C3D301}"/>
              </a:ext>
            </a:extLst>
          </p:cNvPr>
          <p:cNvCxnSpPr>
            <a:cxnSpLocks/>
          </p:cNvCxnSpPr>
          <p:nvPr/>
        </p:nvCxnSpPr>
        <p:spPr>
          <a:xfrm flipH="1" flipV="1">
            <a:off x="1223073" y="1880021"/>
            <a:ext cx="599767" cy="540136"/>
          </a:xfrm>
          <a:prstGeom prst="line">
            <a:avLst/>
          </a:prstGeom>
          <a:ln>
            <a:solidFill>
              <a:srgbClr val="63656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4526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621" y="1600906"/>
            <a:ext cx="7772400" cy="676275"/>
          </a:xfrm>
          <a:effectLst>
            <a:outerShdw blurRad="50800" dist="38100" dir="8100000" algn="tr" rotWithShape="0">
              <a:prstClr val="black">
                <a:alpha val="40000"/>
              </a:prstClr>
            </a:outerShdw>
          </a:effectLst>
        </p:spPr>
        <p:txBody>
          <a:bodyPr>
            <a:normAutofit/>
          </a:bodyPr>
          <a:lstStyle/>
          <a:p>
            <a:r>
              <a:rPr lang="en-US" b="1" dirty="0"/>
              <a:t>Questions?</a:t>
            </a:r>
          </a:p>
        </p:txBody>
      </p:sp>
      <p:pic>
        <p:nvPicPr>
          <p:cNvPr id="5" name="Picture 4" descr="question-mark-guy.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90869" y="2445630"/>
            <a:ext cx="3426450" cy="2966021"/>
          </a:xfrm>
          <a:prstGeom prst="rect">
            <a:avLst/>
          </a:prstGeom>
        </p:spPr>
      </p:pic>
    </p:spTree>
    <p:extLst>
      <p:ext uri="{BB962C8B-B14F-4D97-AF65-F5344CB8AC3E}">
        <p14:creationId xmlns:p14="http://schemas.microsoft.com/office/powerpoint/2010/main" val="10360789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4C59C1-D99D-2444-B26A-6079B1A181A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80386" y="2016323"/>
            <a:ext cx="2183228" cy="2825353"/>
          </a:xfrm>
          <a:prstGeom prst="rect">
            <a:avLst/>
          </a:prstGeom>
        </p:spPr>
      </p:pic>
    </p:spTree>
    <p:extLst>
      <p:ext uri="{BB962C8B-B14F-4D97-AF65-F5344CB8AC3E}">
        <p14:creationId xmlns:p14="http://schemas.microsoft.com/office/powerpoint/2010/main" val="40925867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swatch3 Features and Benefits" id="{A4A2955F-A501-4C4B-A762-8F2BA1E1C628}" vid="{B2F1A490-1324-9843-BD3B-BC09C394E7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Powerpoint</Template>
  <TotalTime>35693</TotalTime>
  <Words>5632</Words>
  <Application>Microsoft Macintosh PowerPoint</Application>
  <PresentationFormat>On-screen Show (4:3)</PresentationFormat>
  <Paragraphs>1136</Paragraphs>
  <Slides>82</Slides>
  <Notes>26</Notes>
  <HiddenSlides>0</HiddenSlides>
  <MMClips>1</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82</vt:i4>
      </vt:variant>
    </vt:vector>
  </HeadingPairs>
  <TitlesOfParts>
    <vt:vector size="95" baseType="lpstr">
      <vt:lpstr>Arial</vt:lpstr>
      <vt:lpstr>Arial Black</vt:lpstr>
      <vt:lpstr>Book Antiqua</vt:lpstr>
      <vt:lpstr>Calibri</vt:lpstr>
      <vt:lpstr>Century Gothic</vt:lpstr>
      <vt:lpstr>Courier New</vt:lpstr>
      <vt:lpstr>inherit</vt:lpstr>
      <vt:lpstr>Roboto Condensed</vt:lpstr>
      <vt:lpstr>Times New Roman</vt:lpstr>
      <vt:lpstr>Verdana</vt:lpstr>
      <vt:lpstr>Wingdings</vt:lpstr>
      <vt:lpstr>Standard Powerpoint</vt:lpstr>
      <vt:lpstr>Acrobat Document</vt:lpstr>
      <vt:lpstr>PowerPoint Presentation</vt:lpstr>
      <vt:lpstr>Who are these people?</vt:lpstr>
      <vt:lpstr>Who is RKI?</vt:lpstr>
      <vt:lpstr>Company Culture</vt:lpstr>
      <vt:lpstr>Safety vs Process Control</vt:lpstr>
      <vt:lpstr>Some Gas Detection Basics</vt:lpstr>
      <vt:lpstr>PowerPoint Presentation</vt:lpstr>
      <vt:lpstr>Applicable Standard</vt:lpstr>
      <vt:lpstr>What is a Confined Space?</vt:lpstr>
      <vt:lpstr>Permit-Required</vt:lpstr>
      <vt:lpstr>Types of Gases/Compounds</vt:lpstr>
      <vt:lpstr>Flammability Monitoring</vt:lpstr>
      <vt:lpstr>Flammability Band</vt:lpstr>
      <vt:lpstr>Combustible Sensor </vt:lpstr>
      <vt:lpstr>Catalytic Bead Sensor</vt:lpstr>
      <vt:lpstr>Catalytic Oxidation</vt:lpstr>
      <vt:lpstr>Understanding LEL </vt:lpstr>
      <vt:lpstr>PowerPoint Presentation</vt:lpstr>
      <vt:lpstr>Combustible Alarm Points </vt:lpstr>
      <vt:lpstr>PowerPoint Presentation</vt:lpstr>
      <vt:lpstr>TWA, PEL, REL TLV</vt:lpstr>
      <vt:lpstr>TWA, STEL, IDLH</vt:lpstr>
      <vt:lpstr>Toxic Sensor Technology </vt:lpstr>
      <vt:lpstr>Photo Ionization Detector</vt:lpstr>
      <vt:lpstr>Partial List of PID Detectable Compounds</vt:lpstr>
      <vt:lpstr>Toxic Monitoring</vt:lpstr>
      <vt:lpstr>Monitoring Toxicity with O2 Sensor</vt:lpstr>
      <vt:lpstr>Examples of some Toxic Gases </vt:lpstr>
      <vt:lpstr>Gas Detection Basics </vt:lpstr>
      <vt:lpstr>Oxygen Monitoring</vt:lpstr>
      <vt:lpstr>Oxygen Monitoring </vt:lpstr>
      <vt:lpstr>Oxygen Alarms</vt:lpstr>
      <vt:lpstr>Product Family</vt:lpstr>
      <vt:lpstr>PowerPoint Presentation</vt:lpstr>
      <vt:lpstr>GX-3R &amp; GX-3R Pro</vt:lpstr>
      <vt:lpstr>Competitor Comparison</vt:lpstr>
      <vt:lpstr>GX-3R</vt:lpstr>
      <vt:lpstr>PowerPoint Presentation</vt:lpstr>
      <vt:lpstr>No-Fee Lone Worker Solution</vt:lpstr>
      <vt:lpstr>Alert Different Team Members  Based on Alarm Type</vt:lpstr>
      <vt:lpstr>PowerPoint Presentation</vt:lpstr>
      <vt:lpstr>Alerts Include Alarm Data and GPS Location</vt:lpstr>
      <vt:lpstr>PowerPoint Presentation</vt:lpstr>
      <vt:lpstr>Sensors The Heart of Every Instrument</vt:lpstr>
      <vt:lpstr>Sensor Options GX-3R and GX-3R Pro</vt:lpstr>
      <vt:lpstr>Attachable Pump and Cal Station</vt:lpstr>
      <vt:lpstr>Stacking Up to the Competition</vt:lpstr>
      <vt:lpstr>Stacking Up to the Competition</vt:lpstr>
      <vt:lpstr>Stacking Up to the Competition</vt:lpstr>
      <vt:lpstr>Single Gas Monitors</vt:lpstr>
      <vt:lpstr>GX-2012 One Monitor – Four Functions</vt:lpstr>
      <vt:lpstr>Stacking Up to the Competition</vt:lpstr>
      <vt:lpstr>PowerPoint Presentation</vt:lpstr>
      <vt:lpstr>PowerPoint Presentation</vt:lpstr>
      <vt:lpstr>PowerPoint Presentation</vt:lpstr>
      <vt:lpstr>PowerPoint Presentation</vt:lpstr>
      <vt:lpstr>PowerPoint Presentation</vt:lpstr>
      <vt:lpstr>PowerPoint Presentation</vt:lpstr>
      <vt:lpstr>SDM-6000 Docking Station</vt:lpstr>
      <vt:lpstr>PID Options – GX-6000</vt:lpstr>
      <vt:lpstr>Stacking Up to the Competition</vt:lpstr>
      <vt:lpstr>Stacking Up to the Competition</vt:lpstr>
      <vt:lpstr>Selling Gas Detection</vt:lpstr>
      <vt:lpstr>Who To Call</vt:lpstr>
      <vt:lpstr>What to ask?</vt:lpstr>
      <vt:lpstr>Products and Market</vt:lpstr>
      <vt:lpstr>Products and Market</vt:lpstr>
      <vt:lpstr>Products and Market</vt:lpstr>
      <vt:lpstr>Products and Market</vt:lpstr>
      <vt:lpstr>Products and Market</vt:lpstr>
      <vt:lpstr>Products and Market</vt:lpstr>
      <vt:lpstr>Products and Market</vt:lpstr>
      <vt:lpstr>Products and Market</vt:lpstr>
      <vt:lpstr>Products and Market</vt:lpstr>
      <vt:lpstr>Common Gas Hazards by Industry</vt:lpstr>
      <vt:lpstr>PowerPoint Presentation</vt:lpstr>
      <vt:lpstr>PowerPoint Presentation</vt:lpstr>
      <vt:lpstr>PowerPoint Presentation</vt:lpstr>
      <vt:lpstr>PowerPoint Presentation</vt:lpstr>
      <vt:lpstr>PowerPoint Presentation</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Mike Johnson</cp:lastModifiedBy>
  <cp:revision>141</cp:revision>
  <cp:lastPrinted>2020-03-03T19:45:23Z</cp:lastPrinted>
  <dcterms:created xsi:type="dcterms:W3CDTF">2020-02-07T23:18:37Z</dcterms:created>
  <dcterms:modified xsi:type="dcterms:W3CDTF">2021-06-22T21:18:01Z</dcterms:modified>
</cp:coreProperties>
</file>