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132" r:id="rId1"/>
  </p:sldMasterIdLst>
  <p:notesMasterIdLst>
    <p:notesMasterId r:id="rId12"/>
  </p:notesMasterIdLst>
  <p:handoutMasterIdLst>
    <p:handoutMasterId r:id="rId13"/>
  </p:handoutMasterIdLst>
  <p:sldIdLst>
    <p:sldId id="358" r:id="rId2"/>
    <p:sldId id="257" r:id="rId3"/>
    <p:sldId id="264" r:id="rId4"/>
    <p:sldId id="260" r:id="rId5"/>
    <p:sldId id="262" r:id="rId6"/>
    <p:sldId id="263" r:id="rId7"/>
    <p:sldId id="265" r:id="rId8"/>
    <p:sldId id="377" r:id="rId9"/>
    <p:sldId id="378" r:id="rId10"/>
    <p:sldId id="266" r:id="rId11"/>
  </p:sldIdLst>
  <p:sldSz cx="9144000" cy="6858000" type="letter"/>
  <p:notesSz cx="9144000" cy="6858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3"/>
    <p:restoredTop sz="94714"/>
  </p:normalViewPr>
  <p:slideViewPr>
    <p:cSldViewPr snapToGrid="0" snapToObjects="1" showGuides="1">
      <p:cViewPr varScale="1">
        <p:scale>
          <a:sx n="150" d="100"/>
          <a:sy n="150" d="100"/>
        </p:scale>
        <p:origin x="1952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B968651-169D-6B44-BAC1-F07D5DBF92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BBA41-D249-1E40-BC98-2F1C473A12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876B9-0A80-E641-ADEC-53125E5C7747}" type="datetimeFigureOut">
              <a:rPr lang="en-US" smtClean="0"/>
              <a:t>10/8/19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1862BD-59EF-754F-8D31-C69373854FC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32A6E7-EE9E-2349-9C07-858DBAB6042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FDE48-415D-E84A-A7EC-28472CD94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065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A88B6-3CA1-4148-8995-BD408300FBD1}" type="datetimeFigureOut">
              <a:rPr lang="en-US" smtClean="0"/>
              <a:t>10/8/19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8674F-773E-954E-8CE2-2FC27C9E8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92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FC9D1-199E-EE4C-AD04-C6F593C0FA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330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FC9D1-199E-EE4C-AD04-C6F593C0FA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585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FC9D1-199E-EE4C-AD04-C6F593C0FA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1780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FC9D1-199E-EE4C-AD04-C6F593C0FA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26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FC9D1-199E-EE4C-AD04-C6F593C0FA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942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BE178-276B-704A-9F3D-36D395C385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736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75D50-7285-1E4D-ADB4-9BB68C9EFC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154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3E043-6B5E-6346-BE0B-8C642EEEA6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311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6402D-C015-8345-ABA0-BF33C2E398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97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138D9-54D0-0E49-826D-DEE6E81494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26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192B6-4315-8D43-B3B5-75E87927B6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172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42941-8EC1-394D-B187-CF45B73EC3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210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578D8-4EAA-8944-A463-DAD69E4AE2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32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65764-BD7F-464C-B47D-16D748C659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74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C9AB6-0B62-3D47-A860-0487A95F78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05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6FA5C-BBCD-A241-929E-09379EB25A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83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88841-75D7-9A44-BF52-928F27CD38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948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C3CEA-2E8F-2A48-A633-28F1B0FF3D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937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9975" y="301625"/>
            <a:ext cx="77724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www.rkiinstruments.com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43141AE-6D6C-2849-A814-A0674F8D48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9144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34" r:id="rId2"/>
    <p:sldLayoutId id="2147484135" r:id="rId3"/>
    <p:sldLayoutId id="2147484136" r:id="rId4"/>
    <p:sldLayoutId id="2147484137" r:id="rId5"/>
    <p:sldLayoutId id="2147484138" r:id="rId6"/>
    <p:sldLayoutId id="2147484139" r:id="rId7"/>
    <p:sldLayoutId id="2147484140" r:id="rId8"/>
    <p:sldLayoutId id="2147484141" r:id="rId9"/>
    <p:sldLayoutId id="2147484142" r:id="rId10"/>
    <p:sldLayoutId id="2147484143" r:id="rId11"/>
    <p:sldLayoutId id="2147484144" r:id="rId12"/>
    <p:sldLayoutId id="2147484145" r:id="rId13"/>
  </p:sldLayoutIdLst>
  <p:hf sldNum="0"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01B188B-CE29-1E4B-AABD-FBE9EE4BF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/>
              <a:t>Manual Calibration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5516F0-288E-C047-BE81-2FE6CD82DB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5088" y="1066098"/>
            <a:ext cx="3673824" cy="55580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766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F2B55-AB04-5D4F-85F7-8BB2B4384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41513"/>
            <a:ext cx="8229600" cy="491486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AUTO CAL pass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Remove the calibration adapter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The unit will read “PASS,” then go through its start up sequence and enter measurement mode, ready for use</a:t>
            </a:r>
          </a:p>
          <a:p>
            <a:pPr lvl="1"/>
            <a:endParaRPr lang="en-US" sz="2000" dirty="0"/>
          </a:p>
          <a:p>
            <a:pPr marL="0" indent="0">
              <a:buNone/>
            </a:pPr>
            <a:r>
              <a:rPr lang="en-US" sz="2400" dirty="0"/>
              <a:t>AUTO CAL fail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The unit will read “FAIL” and return to the AUTO CAL menu in User Mode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r>
              <a:rPr lang="en-US" sz="2000" i="1" dirty="0"/>
              <a:t>NOTE: In the “CAL EXPD” User Mode menu item, you can set the instrument to “CANT USE” to prevent the end user from continuing without calibration</a:t>
            </a:r>
          </a:p>
          <a:p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D5E90D6-3846-4147-B7CA-39DCBB8B5E74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kumimoji="0" lang="en-US" b="1" dirty="0"/>
              <a:t>Calibration</a:t>
            </a:r>
          </a:p>
        </p:txBody>
      </p:sp>
    </p:spTree>
    <p:extLst>
      <p:ext uri="{BB962C8B-B14F-4D97-AF65-F5344CB8AC3E}">
        <p14:creationId xmlns:p14="http://schemas.microsoft.com/office/powerpoint/2010/main" val="1932819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4B315-4162-EF4B-AF05-37F04EE0A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/>
              <a:t>Calibration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3996C7-1C79-0349-9D49-2E76AE4675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885" y="895042"/>
            <a:ext cx="2146416" cy="25506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8836A6C-46DB-0846-84F7-271B939746F9}"/>
              </a:ext>
            </a:extLst>
          </p:cNvPr>
          <p:cNvSpPr txBox="1"/>
          <p:nvPr/>
        </p:nvSpPr>
        <p:spPr>
          <a:xfrm>
            <a:off x="459090" y="3933056"/>
            <a:ext cx="26939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>
                <a:latin typeface="+mn-lt"/>
              </a:rPr>
              <a:t>If your instrument is past its 90 day (factory set default) calibration limit, you will see a CAL-LMT reminder at start-up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DAF097A-19E0-5A4D-95F2-53C9C70EDAD7}"/>
              </a:ext>
            </a:extLst>
          </p:cNvPr>
          <p:cNvCxnSpPr>
            <a:cxnSpLocks/>
          </p:cNvCxnSpPr>
          <p:nvPr/>
        </p:nvCxnSpPr>
        <p:spPr>
          <a:xfrm flipV="1">
            <a:off x="1187624" y="2170369"/>
            <a:ext cx="548393" cy="1690679"/>
          </a:xfrm>
          <a:prstGeom prst="straightConnector1">
            <a:avLst/>
          </a:prstGeom>
          <a:ln w="38100">
            <a:tailEnd type="arrow" w="lg" len="med"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DA730CC0-3CF4-0F4F-B350-108489DB60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8792" y="895041"/>
            <a:ext cx="2146416" cy="255065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CCF86E0-7D05-E549-A2C9-F2AFB1311EA7}"/>
              </a:ext>
            </a:extLst>
          </p:cNvPr>
          <p:cNvSpPr txBox="1"/>
          <p:nvPr/>
        </p:nvSpPr>
        <p:spPr>
          <a:xfrm>
            <a:off x="3512891" y="4442336"/>
            <a:ext cx="251991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>
                <a:latin typeface="+mn-lt"/>
              </a:rPr>
              <a:t>Press the AIR button to continue without performing a calibration</a:t>
            </a:r>
          </a:p>
          <a:p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6B5268E-BB78-A44D-BA88-1B4A68AF0846}"/>
              </a:ext>
            </a:extLst>
          </p:cNvPr>
          <p:cNvSpPr txBox="1">
            <a:spLocks/>
          </p:cNvSpPr>
          <p:nvPr/>
        </p:nvSpPr>
        <p:spPr bwMode="auto">
          <a:xfrm>
            <a:off x="3096799" y="3506010"/>
            <a:ext cx="1780681" cy="412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Acknowledge and use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05C857D-13B2-934B-98AF-9F6D13DB0850}"/>
              </a:ext>
            </a:extLst>
          </p:cNvPr>
          <p:cNvCxnSpPr>
            <a:cxnSpLocks/>
          </p:cNvCxnSpPr>
          <p:nvPr/>
        </p:nvCxnSpPr>
        <p:spPr>
          <a:xfrm flipV="1">
            <a:off x="3811836" y="2499538"/>
            <a:ext cx="334329" cy="1061602"/>
          </a:xfrm>
          <a:prstGeom prst="straightConnector1">
            <a:avLst/>
          </a:prstGeom>
          <a:ln w="38100">
            <a:tailEnd type="arrow" w="lg" len="med"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697890A2-A985-E34F-BA32-A2A0D0223F9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699" y="895040"/>
            <a:ext cx="2146416" cy="2550657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B9BF5EF-EC65-E440-9059-E3A117C9901C}"/>
              </a:ext>
            </a:extLst>
          </p:cNvPr>
          <p:cNvSpPr txBox="1">
            <a:spLocks/>
          </p:cNvSpPr>
          <p:nvPr/>
        </p:nvSpPr>
        <p:spPr bwMode="auto">
          <a:xfrm>
            <a:off x="6392650" y="4416489"/>
            <a:ext cx="2297627" cy="193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0" dirty="0"/>
              <a:t>Press the POWER/MODE button to perform calibration. 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6A128F32-ADE5-0F41-90BD-4B9B9E35FE1A}"/>
              </a:ext>
            </a:extLst>
          </p:cNvPr>
          <p:cNvSpPr txBox="1">
            <a:spLocks/>
          </p:cNvSpPr>
          <p:nvPr/>
        </p:nvSpPr>
        <p:spPr bwMode="auto">
          <a:xfrm>
            <a:off x="6392650" y="3561140"/>
            <a:ext cx="2880320" cy="412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Perform a calibration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E5071FF-A05D-4F46-8EA8-4E852A30ED22}"/>
              </a:ext>
            </a:extLst>
          </p:cNvPr>
          <p:cNvCxnSpPr>
            <a:cxnSpLocks/>
          </p:cNvCxnSpPr>
          <p:nvPr/>
        </p:nvCxnSpPr>
        <p:spPr>
          <a:xfrm flipV="1">
            <a:off x="7733841" y="2540836"/>
            <a:ext cx="0" cy="1020304"/>
          </a:xfrm>
          <a:prstGeom prst="straightConnector1">
            <a:avLst/>
          </a:prstGeom>
          <a:ln w="38100">
            <a:tailEnd type="arrow" w="lg" len="med"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723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1758A-29EE-2F43-AFAB-B3A87C3529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To perform a fresh air calibration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br>
              <a:rPr lang="en-US" sz="2400" dirty="0"/>
            </a:br>
            <a:r>
              <a:rPr lang="en-US" sz="2400" dirty="0"/>
              <a:t>	⎯ Make sure you are in a gas free environment</a:t>
            </a:r>
          </a:p>
          <a:p>
            <a:pPr marL="0" indent="0">
              <a:buNone/>
            </a:pPr>
            <a:r>
              <a:rPr lang="en-US" sz="2400" dirty="0"/>
              <a:t>	⎯ Press and hold the “</a:t>
            </a:r>
            <a:r>
              <a:rPr lang="en-US" sz="2400" b="1" dirty="0"/>
              <a:t>AIR</a:t>
            </a:r>
            <a:r>
              <a:rPr lang="en-US" sz="2400" dirty="0"/>
              <a:t>” button</a:t>
            </a:r>
          </a:p>
          <a:p>
            <a:pPr marL="0" indent="0">
              <a:buNone/>
            </a:pPr>
            <a:r>
              <a:rPr lang="en-US" sz="2400" dirty="0"/>
              <a:t>	⎯ When prompted, release the button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000" i="1" dirty="0"/>
              <a:t>Note: If you are unable to perform a Fresh Air adjustment, it may be that “DEM ZERO” in Maintenance Mode has been turned off.</a:t>
            </a:r>
            <a:br>
              <a:rPr lang="en-US" sz="2000" i="1" dirty="0"/>
            </a:br>
            <a:br>
              <a:rPr lang="en-US" sz="2000" i="1" dirty="0"/>
            </a:br>
            <a:r>
              <a:rPr lang="en-US" sz="2000" i="1" dirty="0"/>
              <a:t>In this case, you will have to enter User Mode and select </a:t>
            </a:r>
            <a:br>
              <a:rPr lang="en-US" sz="2000" i="1" dirty="0"/>
            </a:br>
            <a:r>
              <a:rPr lang="en-US" sz="2000" i="1" dirty="0"/>
              <a:t>GAS CAL </a:t>
            </a:r>
            <a:r>
              <a:rPr lang="en-US" sz="2000" i="1" dirty="0">
                <a:sym typeface="Wingdings" pitchFamily="2" charset="2"/>
              </a:rPr>
              <a:t></a:t>
            </a:r>
            <a:r>
              <a:rPr lang="en-US" sz="2000" i="1" dirty="0"/>
              <a:t> AIR CAL to perform one.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B576D39-2E75-D340-861B-19DCE93BB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/>
              <a:t>Calibration</a:t>
            </a:r>
          </a:p>
        </p:txBody>
      </p:sp>
    </p:spTree>
    <p:extLst>
      <p:ext uri="{BB962C8B-B14F-4D97-AF65-F5344CB8AC3E}">
        <p14:creationId xmlns:p14="http://schemas.microsoft.com/office/powerpoint/2010/main" val="346079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696DCF5-2D43-0B40-AE12-61ACD0F80E26}"/>
              </a:ext>
            </a:extLst>
          </p:cNvPr>
          <p:cNvSpPr txBox="1">
            <a:spLocks/>
          </p:cNvSpPr>
          <p:nvPr/>
        </p:nvSpPr>
        <p:spPr bwMode="auto">
          <a:xfrm>
            <a:off x="1222375" y="454025"/>
            <a:ext cx="77724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kumimoji="0" lang="en-US" b="1" dirty="0"/>
              <a:t>Calibration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9278EC-6BA8-F941-8551-70D10A7D49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90540"/>
            <a:ext cx="8229600" cy="526746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To perform a calibration without being prompted by the calibration reminder (CAL RMDR) turn the instrument off and restart it in User Mode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To enter User Mode: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Turn the GX-3R off</a:t>
            </a:r>
          </a:p>
          <a:p>
            <a:r>
              <a:rPr lang="en-US" sz="2400" dirty="0"/>
              <a:t>Press and hold the “</a:t>
            </a:r>
            <a:r>
              <a:rPr lang="en-US" sz="2400" b="1" dirty="0"/>
              <a:t>AIR</a:t>
            </a:r>
            <a:r>
              <a:rPr lang="en-US" sz="2400" dirty="0"/>
              <a:t>” button</a:t>
            </a:r>
          </a:p>
          <a:p>
            <a:r>
              <a:rPr lang="en-US" sz="2400" dirty="0"/>
              <a:t>Then press and hold the </a:t>
            </a:r>
            <a:r>
              <a:rPr lang="en-US" sz="2400" b="1" dirty="0"/>
              <a:t>“POWER/MODE” </a:t>
            </a:r>
            <a:r>
              <a:rPr lang="en-US" sz="2400" dirty="0"/>
              <a:t>button</a:t>
            </a:r>
          </a:p>
          <a:p>
            <a:r>
              <a:rPr lang="en-US" sz="2400" dirty="0"/>
              <a:t>Release after one beep</a:t>
            </a:r>
          </a:p>
        </p:txBody>
      </p:sp>
    </p:spTree>
    <p:extLst>
      <p:ext uri="{BB962C8B-B14F-4D97-AF65-F5344CB8AC3E}">
        <p14:creationId xmlns:p14="http://schemas.microsoft.com/office/powerpoint/2010/main" val="51971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A506C66-291A-3749-922C-7D52A7D424E4}"/>
              </a:ext>
            </a:extLst>
          </p:cNvPr>
          <p:cNvSpPr txBox="1"/>
          <p:nvPr/>
        </p:nvSpPr>
        <p:spPr>
          <a:xfrm>
            <a:off x="265730" y="2871880"/>
            <a:ext cx="6002867" cy="267765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400" b="0" dirty="0">
                <a:latin typeface="+mn-lt"/>
              </a:rPr>
              <a:t>Select “GAS CAL”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+mn-lt"/>
              </a:rPr>
              <a:t>Note your sub-menu options are “AIR CAL” and “AUTO CAL”</a:t>
            </a:r>
          </a:p>
          <a:p>
            <a:pPr lvl="2" algn="l"/>
            <a:r>
              <a:rPr lang="en-US" sz="1600" b="0" i="1" dirty="0">
                <a:latin typeface="+mn-lt"/>
              </a:rPr>
              <a:t>(NOTE: This is where you can do a “fresh air” calibration if you did not on start-up)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+mn-lt"/>
              </a:rPr>
              <a:t>Select “AUTO CAL”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b="0" dirty="0">
                <a:latin typeface="+mn-lt"/>
              </a:rPr>
              <a:t>Calibration values will be displayed</a:t>
            </a:r>
          </a:p>
          <a:p>
            <a:pPr lvl="2" algn="l"/>
            <a:r>
              <a:rPr lang="en-US" sz="1600" b="0" dirty="0">
                <a:latin typeface="+mn-lt"/>
              </a:rPr>
              <a:t>(</a:t>
            </a:r>
            <a:r>
              <a:rPr lang="en-US" sz="1600" b="0" dirty="0">
                <a:highlight>
                  <a:srgbClr val="C0C0C0"/>
                </a:highlight>
                <a:latin typeface="+mn-lt"/>
              </a:rPr>
              <a:t>LEL – 50%, O2 – 12%, CO – 50ppm, H2S – 25ppm</a:t>
            </a:r>
            <a:r>
              <a:rPr lang="en-US" sz="1600" b="0" dirty="0">
                <a:latin typeface="+mn-lt"/>
              </a:rPr>
              <a:t>)</a:t>
            </a:r>
            <a:br>
              <a:rPr lang="en-US" sz="1600" b="0" dirty="0">
                <a:latin typeface="+mn-lt"/>
              </a:rPr>
            </a:br>
            <a:r>
              <a:rPr lang="en-US" sz="1600" b="0" i="1" dirty="0">
                <a:latin typeface="+mn-lt"/>
              </a:rPr>
              <a:t>(factory set default values)</a:t>
            </a:r>
            <a:endParaRPr lang="en-US" sz="1600" b="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069C6-7A8E-C64D-81D7-F4736AC3F7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209" y="1402475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In the User Mode menu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Use the “</a:t>
            </a:r>
            <a:r>
              <a:rPr lang="en-US" sz="2000" b="1" dirty="0"/>
              <a:t>AIR</a:t>
            </a:r>
            <a:r>
              <a:rPr lang="en-US" sz="2000" dirty="0"/>
              <a:t>” button to scroll options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Use the “</a:t>
            </a:r>
            <a:r>
              <a:rPr lang="en-US" sz="2000" b="1" dirty="0"/>
              <a:t>POWER/MODE</a:t>
            </a:r>
            <a:r>
              <a:rPr lang="en-US" sz="2000" dirty="0"/>
              <a:t>” button to select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A53EC31-22E0-184F-AC98-9C71F1BB5452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kumimoji="0" lang="en-US" b="1" dirty="0"/>
              <a:t>Calibration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ADA819-2A6E-E540-B0FD-FC187CF825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4015" y="2281547"/>
            <a:ext cx="3246835" cy="385832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F0AC2C4-0789-9E44-BDFE-469ED130CA7D}"/>
              </a:ext>
            </a:extLst>
          </p:cNvPr>
          <p:cNvCxnSpPr>
            <a:cxnSpLocks/>
          </p:cNvCxnSpPr>
          <p:nvPr/>
        </p:nvCxnSpPr>
        <p:spPr>
          <a:xfrm flipV="1">
            <a:off x="5689600" y="3866920"/>
            <a:ext cx="1350178" cy="952158"/>
          </a:xfrm>
          <a:prstGeom prst="straightConnector1">
            <a:avLst/>
          </a:prstGeom>
          <a:ln w="38100">
            <a:tailEnd type="arrow" w="lg" len="med"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832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0C9BD3-900F-294D-B621-8E5BF2184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43137"/>
            <a:ext cx="8229600" cy="5390357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If the calibration values displayed do </a:t>
            </a:r>
            <a:r>
              <a:rPr lang="en-US" sz="2400" b="1" u="sng" dirty="0"/>
              <a:t>NOT</a:t>
            </a:r>
            <a:r>
              <a:rPr lang="en-US" sz="2400" dirty="0"/>
              <a:t> match the gas cylinder values:</a:t>
            </a:r>
            <a:br>
              <a:rPr lang="en-US" sz="2400" dirty="0"/>
            </a:br>
            <a:endParaRPr lang="en-US" sz="2400" dirty="0"/>
          </a:p>
          <a:p>
            <a:r>
              <a:rPr lang="en-US" sz="1800" dirty="0"/>
              <a:t>Enter the </a:t>
            </a:r>
            <a:r>
              <a:rPr lang="en-US" sz="1800" b="1" dirty="0"/>
              <a:t>AUTO CAL </a:t>
            </a:r>
            <a:r>
              <a:rPr lang="en-US" sz="1800" dirty="0"/>
              <a:t>menu (</a:t>
            </a:r>
            <a:r>
              <a:rPr lang="en-US" sz="1800" i="1" dirty="0"/>
              <a:t>User Mode</a:t>
            </a:r>
            <a:r>
              <a:rPr lang="en-US" sz="1800" i="1" dirty="0">
                <a:sym typeface="Wingdings" pitchFamily="2" charset="2"/>
              </a:rPr>
              <a:t> </a:t>
            </a:r>
            <a:r>
              <a:rPr lang="en-US" sz="1800" i="1" dirty="0"/>
              <a:t>Gas Cal</a:t>
            </a:r>
            <a:r>
              <a:rPr lang="en-US" sz="1800" i="1" dirty="0">
                <a:sym typeface="Wingdings" pitchFamily="2" charset="2"/>
              </a:rPr>
              <a:t> </a:t>
            </a:r>
            <a:r>
              <a:rPr lang="en-US" sz="1800" i="1" dirty="0"/>
              <a:t>Auto Cal</a:t>
            </a:r>
            <a:r>
              <a:rPr lang="en-US" sz="1800" dirty="0"/>
              <a:t>)</a:t>
            </a:r>
          </a:p>
          <a:p>
            <a:r>
              <a:rPr lang="en-US" sz="1800" dirty="0"/>
              <a:t>Scroll with “</a:t>
            </a:r>
            <a:r>
              <a:rPr lang="en-US" sz="1800" b="1" dirty="0"/>
              <a:t>AIR</a:t>
            </a:r>
            <a:r>
              <a:rPr lang="en-US" sz="1800" dirty="0"/>
              <a:t>” and select “</a:t>
            </a:r>
            <a:r>
              <a:rPr lang="en-US" sz="1800" b="1" dirty="0"/>
              <a:t>CAL-P</a:t>
            </a:r>
            <a:r>
              <a:rPr lang="en-US" sz="1800" dirty="0"/>
              <a:t>” with “</a:t>
            </a:r>
            <a:r>
              <a:rPr lang="en-US" sz="1800" b="1" dirty="0"/>
              <a:t>POWER/MODE</a:t>
            </a:r>
            <a:r>
              <a:rPr lang="en-US" sz="1800" dirty="0"/>
              <a:t>” </a:t>
            </a:r>
          </a:p>
          <a:p>
            <a:r>
              <a:rPr lang="en-US" sz="1800" dirty="0"/>
              <a:t>You should see the active channel marked with 3 dashes (- - -)</a:t>
            </a:r>
          </a:p>
          <a:p>
            <a:r>
              <a:rPr lang="en-US" sz="1800" dirty="0"/>
              <a:t>Use “</a:t>
            </a:r>
            <a:r>
              <a:rPr lang="en-US" sz="1800" b="1" dirty="0"/>
              <a:t>AIR</a:t>
            </a:r>
            <a:r>
              <a:rPr lang="en-US" sz="1800" dirty="0"/>
              <a:t>” to select which gas you want to change the value of</a:t>
            </a:r>
          </a:p>
          <a:p>
            <a:r>
              <a:rPr lang="en-US" sz="1800" dirty="0"/>
              <a:t>Press “</a:t>
            </a:r>
            <a:r>
              <a:rPr lang="en-US" sz="1800" b="1" dirty="0"/>
              <a:t>POWER/MODE</a:t>
            </a:r>
            <a:r>
              <a:rPr lang="en-US" sz="1800" dirty="0"/>
              <a:t>” to select</a:t>
            </a:r>
          </a:p>
          <a:p>
            <a:r>
              <a:rPr lang="en-US" sz="1800" dirty="0"/>
              <a:t>Use ”</a:t>
            </a:r>
            <a:r>
              <a:rPr lang="en-US" sz="1800" b="1" dirty="0"/>
              <a:t>AIR</a:t>
            </a:r>
            <a:r>
              <a:rPr lang="en-US" sz="1800" dirty="0"/>
              <a:t>” to adjust to the value matching your cylinder</a:t>
            </a:r>
          </a:p>
          <a:p>
            <a:pPr marL="0" indent="0">
              <a:buNone/>
            </a:pPr>
            <a:r>
              <a:rPr lang="en-US" sz="1800" dirty="0"/>
              <a:t>	  (</a:t>
            </a:r>
            <a:r>
              <a:rPr lang="en-US" sz="1800" i="1" dirty="0"/>
              <a:t>HINT: if you need to reverse the direction of your numbers, press 	   	   </a:t>
            </a:r>
            <a:r>
              <a:rPr lang="en-US" sz="1800" b="1" i="1" dirty="0"/>
              <a:t>AIR</a:t>
            </a:r>
            <a:r>
              <a:rPr lang="en-US" sz="1800" i="1" dirty="0"/>
              <a:t> and </a:t>
            </a:r>
            <a:r>
              <a:rPr lang="en-US" sz="1800" b="1" i="1" dirty="0"/>
              <a:t>POWER/MODE </a:t>
            </a:r>
            <a:r>
              <a:rPr lang="en-US" sz="1800" i="1" dirty="0"/>
              <a:t>together quickly)</a:t>
            </a:r>
            <a:endParaRPr lang="en-US" sz="1800" dirty="0"/>
          </a:p>
          <a:p>
            <a:r>
              <a:rPr lang="en-US" sz="1800" dirty="0"/>
              <a:t>Press the “</a:t>
            </a:r>
            <a:r>
              <a:rPr lang="en-US" sz="1800" b="1" dirty="0"/>
              <a:t>POWER/MODE</a:t>
            </a:r>
            <a:r>
              <a:rPr lang="en-US" sz="1800" dirty="0"/>
              <a:t>” button to save</a:t>
            </a:r>
          </a:p>
          <a:p>
            <a:r>
              <a:rPr lang="en-US" sz="1800" dirty="0"/>
              <a:t>Press “</a:t>
            </a:r>
            <a:r>
              <a:rPr lang="en-US" sz="1800" b="1" dirty="0"/>
              <a:t>AIR</a:t>
            </a:r>
            <a:r>
              <a:rPr lang="en-US" sz="1800" dirty="0"/>
              <a:t>” to move to the next gas. Repeat as necessary</a:t>
            </a:r>
          </a:p>
          <a:p>
            <a:r>
              <a:rPr lang="en-US" sz="1800" dirty="0"/>
              <a:t>Select “</a:t>
            </a:r>
            <a:r>
              <a:rPr lang="en-US" sz="1800" b="1" dirty="0"/>
              <a:t>ESCAPE</a:t>
            </a:r>
            <a:r>
              <a:rPr lang="en-US" sz="1800" dirty="0"/>
              <a:t>” to return to the Auto Cal menu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1718291-C24F-EF4B-94EE-AC9255230939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kumimoji="0" lang="en-US" b="1" dirty="0"/>
              <a:t>Calibration</a:t>
            </a:r>
          </a:p>
        </p:txBody>
      </p:sp>
    </p:spTree>
    <p:extLst>
      <p:ext uri="{BB962C8B-B14F-4D97-AF65-F5344CB8AC3E}">
        <p14:creationId xmlns:p14="http://schemas.microsoft.com/office/powerpoint/2010/main" val="423549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3FA5D-B973-2047-91F3-192B7AB8A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740" y="1537598"/>
            <a:ext cx="4438185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Applying gas to the GX-3R</a:t>
            </a:r>
            <a:br>
              <a:rPr lang="en-US" sz="2400" dirty="0"/>
            </a:br>
            <a:endParaRPr lang="en-US" sz="2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Attach a fixed flow regulator to the calibration gas cylinder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Attach the calibration adapter to the instrument and connect it to the 0.25 LPM regulator with tubing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With “</a:t>
            </a:r>
            <a:r>
              <a:rPr lang="en-US" sz="2000" b="1" dirty="0"/>
              <a:t>AUTO CAL</a:t>
            </a:r>
            <a:r>
              <a:rPr lang="en-US" sz="2000" dirty="0"/>
              <a:t>” highlighted, press ”</a:t>
            </a:r>
            <a:r>
              <a:rPr lang="en-US" sz="2000" b="1" dirty="0"/>
              <a:t>POWER/MODE</a:t>
            </a:r>
            <a:r>
              <a:rPr lang="en-US" sz="2000" dirty="0"/>
              <a:t>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Turn on the regulator</a:t>
            </a:r>
          </a:p>
          <a:p>
            <a:pPr lvl="1"/>
            <a:endParaRPr lang="en-US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E87E78C-4B66-D44E-AE77-14CAEE53AEF6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kumimoji="0" lang="en-US" b="1" dirty="0"/>
              <a:t>Calibration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3F6520-8BEA-3244-9F58-4A1B39851A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2684" y="2500830"/>
            <a:ext cx="3773576" cy="32850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67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2DC2E3-7CC9-DD46-85AC-3749BC865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928" y="2041650"/>
            <a:ext cx="4091290" cy="3459732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“</a:t>
            </a:r>
            <a:r>
              <a:rPr lang="en-US" sz="2000" b="1" dirty="0"/>
              <a:t>AUTO CAL/CYL A</a:t>
            </a:r>
            <a:r>
              <a:rPr lang="en-US" sz="2000" dirty="0"/>
              <a:t>” should be alternating on the display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Press “</a:t>
            </a:r>
            <a:r>
              <a:rPr lang="en-US" sz="2000" b="1" dirty="0"/>
              <a:t>POWER/MODE</a:t>
            </a:r>
            <a:r>
              <a:rPr lang="en-US" sz="2000" dirty="0"/>
              <a:t>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Apply gas until readings stabilize or for 2 minutes maximum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Press “</a:t>
            </a:r>
            <a:r>
              <a:rPr lang="en-US" sz="2000" b="1" dirty="0"/>
              <a:t>POWER/MODE</a:t>
            </a:r>
            <a:r>
              <a:rPr lang="en-US" sz="2000" dirty="0"/>
              <a:t>” Turn the gas regulator off</a:t>
            </a:r>
          </a:p>
          <a:p>
            <a:pPr lvl="1"/>
            <a:endParaRPr lang="en-US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918A7D-D64D-6F40-AAC7-4BA6804D8B1A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kumimoji="0" lang="en-US" b="1" dirty="0"/>
              <a:t>Calibration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B6F8AB-7FDD-4A4D-AFDF-AEC943A872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783" y="1643060"/>
            <a:ext cx="3246835" cy="385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32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0F5EE-C12B-EC4D-9EC5-D726DD206D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If the calibration is successful, the unit will read “</a:t>
            </a:r>
            <a:r>
              <a:rPr lang="en-US" sz="2000" b="1" dirty="0"/>
              <a:t>PASS</a:t>
            </a:r>
            <a:r>
              <a:rPr lang="en-US" sz="2000" dirty="0"/>
              <a:t>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If the calibration is unsuccessful, the unit will read “</a:t>
            </a:r>
            <a:r>
              <a:rPr lang="en-US" sz="2000" b="1" dirty="0"/>
              <a:t>FAIL</a:t>
            </a:r>
            <a:r>
              <a:rPr lang="en-US" sz="2000" dirty="0"/>
              <a:t>”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3A4C64-5225-F54D-9414-9A4C4A2AA666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kumimoji="0" lang="en-US" b="1" dirty="0"/>
              <a:t>Calibration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727813-36CA-FD4A-82DC-1DA38C8E3B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981" y="2412807"/>
            <a:ext cx="3124844" cy="37133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194E63-4922-504F-B50B-A3F540C965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175" y="2412807"/>
            <a:ext cx="3124844" cy="37133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2349825-5F82-574C-8BBF-72FD183CB6A2}"/>
              </a:ext>
            </a:extLst>
          </p:cNvPr>
          <p:cNvSpPr txBox="1"/>
          <p:nvPr/>
        </p:nvSpPr>
        <p:spPr>
          <a:xfrm>
            <a:off x="1443579" y="6126163"/>
            <a:ext cx="6256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Note that the fail message gives status for each sensor</a:t>
            </a:r>
          </a:p>
        </p:txBody>
      </p:sp>
    </p:spTree>
    <p:extLst>
      <p:ext uri="{BB962C8B-B14F-4D97-AF65-F5344CB8AC3E}">
        <p14:creationId xmlns:p14="http://schemas.microsoft.com/office/powerpoint/2010/main" val="225496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</TotalTime>
  <Words>369</Words>
  <Application>Microsoft Macintosh PowerPoint</Application>
  <PresentationFormat>Letter Paper (8.5x11 in)</PresentationFormat>
  <Paragraphs>74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Default Theme</vt:lpstr>
      <vt:lpstr>Manual Calibration</vt:lpstr>
      <vt:lpstr>Calibration</vt:lpstr>
      <vt:lpstr>Calibration</vt:lpstr>
      <vt:lpstr>PowerPoint Presentation</vt:lpstr>
      <vt:lpstr>Calibration</vt:lpstr>
      <vt:lpstr>Calibration</vt:lpstr>
      <vt:lpstr>Calibration</vt:lpstr>
      <vt:lpstr>Calibration</vt:lpstr>
      <vt:lpstr>Calibration</vt:lpstr>
      <vt:lpstr>Calibration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Manual Calibration</dc:title>
  <dc:creator>Michael Johnson</dc:creator>
  <cp:lastModifiedBy>Michael Johnson</cp:lastModifiedBy>
  <cp:revision>1</cp:revision>
  <cp:lastPrinted>2019-10-08T17:34:31Z</cp:lastPrinted>
  <dcterms:created xsi:type="dcterms:W3CDTF">2019-10-08T17:32:53Z</dcterms:created>
  <dcterms:modified xsi:type="dcterms:W3CDTF">2019-10-08T17:41:42Z</dcterms:modified>
</cp:coreProperties>
</file>