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51"/>
  </p:notesMasterIdLst>
  <p:sldIdLst>
    <p:sldId id="256" r:id="rId2"/>
    <p:sldId id="261" r:id="rId3"/>
    <p:sldId id="308" r:id="rId4"/>
    <p:sldId id="389" r:id="rId5"/>
    <p:sldId id="392" r:id="rId6"/>
    <p:sldId id="390" r:id="rId7"/>
    <p:sldId id="363" r:id="rId8"/>
    <p:sldId id="365" r:id="rId9"/>
    <p:sldId id="364" r:id="rId10"/>
    <p:sldId id="387" r:id="rId11"/>
    <p:sldId id="367" r:id="rId12"/>
    <p:sldId id="366" r:id="rId13"/>
    <p:sldId id="368" r:id="rId14"/>
    <p:sldId id="369" r:id="rId15"/>
    <p:sldId id="370" r:id="rId16"/>
    <p:sldId id="388" r:id="rId17"/>
    <p:sldId id="379" r:id="rId18"/>
    <p:sldId id="380" r:id="rId19"/>
    <p:sldId id="381" r:id="rId20"/>
    <p:sldId id="393" r:id="rId21"/>
    <p:sldId id="394" r:id="rId22"/>
    <p:sldId id="383" r:id="rId23"/>
    <p:sldId id="384" r:id="rId24"/>
    <p:sldId id="385" r:id="rId25"/>
    <p:sldId id="356" r:id="rId26"/>
    <p:sldId id="257" r:id="rId27"/>
    <p:sldId id="264" r:id="rId28"/>
    <p:sldId id="260" r:id="rId29"/>
    <p:sldId id="262" r:id="rId30"/>
    <p:sldId id="263" r:id="rId31"/>
    <p:sldId id="265" r:id="rId32"/>
    <p:sldId id="377" r:id="rId33"/>
    <p:sldId id="378" r:id="rId34"/>
    <p:sldId id="266" r:id="rId35"/>
    <p:sldId id="267" r:id="rId36"/>
    <p:sldId id="355" r:id="rId37"/>
    <p:sldId id="354" r:id="rId38"/>
    <p:sldId id="360" r:id="rId39"/>
    <p:sldId id="359" r:id="rId40"/>
    <p:sldId id="358" r:id="rId41"/>
    <p:sldId id="361" r:id="rId42"/>
    <p:sldId id="372" r:id="rId43"/>
    <p:sldId id="362" r:id="rId44"/>
    <p:sldId id="373" r:id="rId45"/>
    <p:sldId id="374" r:id="rId46"/>
    <p:sldId id="375" r:id="rId47"/>
    <p:sldId id="376" r:id="rId48"/>
    <p:sldId id="391" r:id="rId49"/>
    <p:sldId id="334" r:id="rId50"/>
  </p:sldIdLst>
  <p:sldSz cx="9144000" cy="6858000" type="screen4x3"/>
  <p:notesSz cx="6742113" cy="9872663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704">
          <p15:clr>
            <a:srgbClr val="A4A3A4"/>
          </p15:clr>
        </p15:guide>
        <p15:guide id="2" pos="61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6925"/>
    <p:restoredTop sz="94674"/>
  </p:normalViewPr>
  <p:slideViewPr>
    <p:cSldViewPr snapToGrid="0" snapToObjects="1">
      <p:cViewPr varScale="1">
        <p:scale>
          <a:sx n="160" d="100"/>
          <a:sy n="160" d="100"/>
        </p:scale>
        <p:origin x="824" y="184"/>
      </p:cViewPr>
      <p:guideLst>
        <p:guide orient="horz" pos="2704"/>
        <p:guide pos="61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 snapToObjects="1">
      <p:cViewPr varScale="1">
        <p:scale>
          <a:sx n="92" d="100"/>
          <a:sy n="92" d="100"/>
        </p:scale>
        <p:origin x="3248" y="17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1000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19525" y="0"/>
            <a:ext cx="2921000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C321D5-7834-F44E-ADDA-EF74C4D212B3}" type="datetimeFigureOut">
              <a:rPr lang="en-US" smtClean="0"/>
              <a:t>11/8/21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9350" y="1233488"/>
            <a:ext cx="4443413" cy="33321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4688" y="4751388"/>
            <a:ext cx="5392737" cy="38877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7363"/>
            <a:ext cx="2921000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19525" y="9377363"/>
            <a:ext cx="2921000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5FC9D1-199E-EE4C-AD04-C6F593C0F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31459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2376183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36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821722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37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7100586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FC9D1-199E-EE4C-AD04-C6F593C0FAFD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181840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49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636824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FC9D1-199E-EE4C-AD04-C6F593C0FAF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9427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FC9D1-199E-EE4C-AD04-C6F593C0FAF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1965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FC9D1-199E-EE4C-AD04-C6F593C0FAFD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54015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FC9D1-199E-EE4C-AD04-C6F593C0FAFD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89215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FC9D1-199E-EE4C-AD04-C6F593C0FAFD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07832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FC9D1-199E-EE4C-AD04-C6F593C0FAFD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94307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FC9D1-199E-EE4C-AD04-C6F593C0FAFD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14296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FC9D1-199E-EE4C-AD04-C6F593C0FAFD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63048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0ED720-0104-4369-84BC-D37694168613}" type="datetimeFigureOut">
              <a:rPr kumimoji="1" lang="ja-JP" altLang="en-US" smtClean="0"/>
              <a:t>2021/11/8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74736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0ED720-0104-4369-84BC-D37694168613}" type="datetimeFigureOut">
              <a:rPr kumimoji="1" lang="ja-JP" altLang="en-US" smtClean="0"/>
              <a:t>2021/11/8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19154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0ED720-0104-4369-84BC-D37694168613}" type="datetimeFigureOut">
              <a:rPr kumimoji="1" lang="ja-JP" altLang="en-US" smtClean="0"/>
              <a:t>2021/11/8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11311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4648200" y="1981200"/>
            <a:ext cx="3810000" cy="4114800"/>
          </a:xfrm>
        </p:spPr>
        <p:txBody>
          <a:bodyPr rtlCol="0">
            <a:normAutofit/>
          </a:bodyPr>
          <a:lstStyle/>
          <a:p>
            <a:pPr lvl="0"/>
            <a:r>
              <a:rPr lang="en-US" noProof="0"/>
              <a:t>Click icon to add chart</a:t>
            </a:r>
            <a:endParaRPr lang="en-US" noProof="0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0ED720-0104-4369-84BC-D37694168613}" type="datetimeFigureOut">
              <a:rPr kumimoji="1" lang="ja-JP" altLang="en-US" smtClean="0"/>
              <a:t>2021/11/8</a:t>
            </a:fld>
            <a:endParaRPr kumimoji="1" lang="ja-JP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52978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0ED720-0104-4369-84BC-D37694168613}" type="datetimeFigureOut">
              <a:rPr kumimoji="1" lang="ja-JP" altLang="en-US" smtClean="0"/>
              <a:t>2021/11/8</a:t>
            </a:fld>
            <a:endParaRPr kumimoji="1" lang="ja-JP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26261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0ED720-0104-4369-84BC-D37694168613}" type="datetimeFigureOut">
              <a:rPr kumimoji="1" lang="ja-JP" altLang="en-US" smtClean="0"/>
              <a:t>2021/11/8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47172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0ED720-0104-4369-84BC-D37694168613}" type="datetimeFigureOut">
              <a:rPr kumimoji="1" lang="ja-JP" altLang="en-US" smtClean="0"/>
              <a:t>2021/11/8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6210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0ED720-0104-4369-84BC-D37694168613}" type="datetimeFigureOut">
              <a:rPr kumimoji="1" lang="ja-JP" altLang="en-US" smtClean="0"/>
              <a:t>2021/11/8</a:t>
            </a:fld>
            <a:endParaRPr kumimoji="1" lang="ja-JP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30328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0ED720-0104-4369-84BC-D37694168613}" type="datetimeFigureOut">
              <a:rPr kumimoji="1" lang="ja-JP" altLang="en-US" smtClean="0"/>
              <a:t>2021/11/8</a:t>
            </a:fld>
            <a:endParaRPr kumimoji="1" lang="ja-JP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0574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0ED720-0104-4369-84BC-D37694168613}" type="datetimeFigureOut">
              <a:rPr kumimoji="1" lang="ja-JP" altLang="en-US" smtClean="0"/>
              <a:t>2021/11/8</a:t>
            </a:fld>
            <a:endParaRPr kumimoji="1" lang="ja-JP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1605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0ED720-0104-4369-84BC-D37694168613}" type="datetimeFigureOut">
              <a:rPr kumimoji="1" lang="ja-JP" altLang="en-US" smtClean="0"/>
              <a:t>2021/11/8</a:t>
            </a:fld>
            <a:endParaRPr kumimoji="1" lang="ja-JP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76839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0ED720-0104-4369-84BC-D37694168613}" type="datetimeFigureOut">
              <a:rPr kumimoji="1" lang="ja-JP" altLang="en-US" smtClean="0"/>
              <a:t>2021/11/8</a:t>
            </a:fld>
            <a:endParaRPr kumimoji="1" lang="ja-JP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20948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0ED720-0104-4369-84BC-D37694168613}" type="datetimeFigureOut">
              <a:rPr kumimoji="1" lang="ja-JP" altLang="en-US" smtClean="0"/>
              <a:t>2021/11/8</a:t>
            </a:fld>
            <a:endParaRPr kumimoji="1" lang="ja-JP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22937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1069975" y="301625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2021/11/8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600" y="228600"/>
            <a:ext cx="914400" cy="88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</p:sldLayoutIdLst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  <p:txStyles>
    <p:titleStyle>
      <a:lvl1pPr algn="ctr" defTabSz="457200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charset="0"/>
          <a:ea typeface="ＭＳ Ｐゴシック" charset="0"/>
          <a:cs typeface="ＭＳ Ｐゴシック" charset="0"/>
        </a:defRPr>
      </a:lvl2pPr>
      <a:lvl3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charset="0"/>
          <a:ea typeface="ＭＳ Ｐゴシック" charset="0"/>
          <a:cs typeface="ＭＳ Ｐゴシック" charset="0"/>
        </a:defRPr>
      </a:lvl3pPr>
      <a:lvl4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charset="0"/>
          <a:ea typeface="ＭＳ Ｐゴシック" charset="0"/>
          <a:cs typeface="ＭＳ Ｐゴシック" charset="0"/>
        </a:defRPr>
      </a:lvl4pPr>
      <a:lvl5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charset="0"/>
          <a:ea typeface="ＭＳ Ｐゴシック" charset="0"/>
          <a:cs typeface="ＭＳ Ｐゴシック" charset="0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charset="0"/>
          <a:ea typeface="ＭＳ Ｐゴシック" charset="0"/>
          <a:cs typeface="ＭＳ Ｐゴシック" charset="0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charset="0"/>
          <a:ea typeface="ＭＳ Ｐゴシック" charset="0"/>
          <a:cs typeface="ＭＳ Ｐゴシック" charset="0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charset="0"/>
          <a:ea typeface="ＭＳ Ｐゴシック" charset="0"/>
          <a:cs typeface="ＭＳ Ｐゴシック" charset="0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12" Type="http://schemas.openxmlformats.org/officeDocument/2006/relationships/image" Target="../media/image30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11" Type="http://schemas.openxmlformats.org/officeDocument/2006/relationships/image" Target="../media/image29.jpg"/><Relationship Id="rId5" Type="http://schemas.openxmlformats.org/officeDocument/2006/relationships/image" Target="../media/image23.png"/><Relationship Id="rId10" Type="http://schemas.openxmlformats.org/officeDocument/2006/relationships/image" Target="../media/image28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BA45A1-5315-634A-A8AF-B111225457C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0"/>
            <a:ext cx="7772400" cy="1470025"/>
          </a:xfrm>
        </p:spPr>
        <p:txBody>
          <a:bodyPr/>
          <a:lstStyle/>
          <a:p>
            <a:r>
              <a:rPr lang="en-US" b="1" dirty="0"/>
              <a:t>GX-3R &amp; GX-3R Pro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6BABC43-2D30-0547-9A32-A6BD16F882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5572699"/>
            <a:ext cx="6400800" cy="733540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Service Training Module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7BAAD82-9C1F-EB47-8D1E-1F855D92856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76326" y="2140300"/>
            <a:ext cx="2658348" cy="28976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C83B722-642D-C44C-B404-3459B55AA56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3303" y="1862050"/>
            <a:ext cx="3443214" cy="3305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901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75CB35E-DC33-2843-9F1D-40AD98C38592}"/>
              </a:ext>
            </a:extLst>
          </p:cNvPr>
          <p:cNvSpPr/>
          <p:nvPr/>
        </p:nvSpPr>
        <p:spPr>
          <a:xfrm>
            <a:off x="597033" y="1470618"/>
            <a:ext cx="64780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/>
              <a:t>User Mode menu options (</a:t>
            </a:r>
            <a:r>
              <a:rPr lang="en-US" sz="2400" u="sng" dirty="0"/>
              <a:t>GX-3R Pro only</a:t>
            </a:r>
            <a:r>
              <a:rPr lang="en-US" sz="2400" dirty="0"/>
              <a:t>):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DBCAEB8-8B23-3D45-BB1E-2F31432B88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b="1" dirty="0"/>
              <a:t>User Mode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EDD671D-F450-5E47-B669-B78389A5F488}"/>
              </a:ext>
            </a:extLst>
          </p:cNvPr>
          <p:cNvSpPr txBox="1"/>
          <p:nvPr/>
        </p:nvSpPr>
        <p:spPr>
          <a:xfrm>
            <a:off x="754655" y="2363446"/>
            <a:ext cx="808772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MAN DOWN – Turn Man Down and Panic alarms on/off, set intervals for Man Down alarm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AUTO BACKLIGHT – The GX-3R Pro’s backlight automatically turns on in a low-light environment, on/off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LANGUAGE - Set the language of the instrument (10 options)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IR UNIT SELECT – Select the units for the IR CO2 sensor (%vol/ppm)*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CO2 AIR SETTING – 	</a:t>
            </a:r>
          </a:p>
          <a:p>
            <a:pPr lvl="1"/>
            <a:r>
              <a:rPr lang="en-US" dirty="0"/>
              <a:t>On: channel is set to 400ppm (0.04%vol) when performing demand zero, auto zero or air calibration </a:t>
            </a:r>
          </a:p>
          <a:p>
            <a:pPr lvl="1"/>
            <a:r>
              <a:rPr lang="en-US" dirty="0"/>
              <a:t>Off: channel is not adjusted in those processes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DATE FORMAT – Set the date format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RADIO STANDARD – Approval number for radio agencies</a:t>
            </a:r>
          </a:p>
        </p:txBody>
      </p:sp>
    </p:spTree>
    <p:extLst>
      <p:ext uri="{BB962C8B-B14F-4D97-AF65-F5344CB8AC3E}">
        <p14:creationId xmlns:p14="http://schemas.microsoft.com/office/powerpoint/2010/main" val="4183617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D982C8-45FC-8D47-8C5B-1D32109EE9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740872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/>
              <a:t>Navigation</a:t>
            </a:r>
          </a:p>
          <a:p>
            <a:endParaRPr lang="en-US" sz="2400" dirty="0"/>
          </a:p>
          <a:p>
            <a:r>
              <a:rPr lang="en-US" sz="2400" dirty="0"/>
              <a:t>To enter any menu option, select it and press the “</a:t>
            </a:r>
            <a:r>
              <a:rPr lang="en-US" sz="2400" b="1" dirty="0"/>
              <a:t>POWER/MODE</a:t>
            </a:r>
            <a:r>
              <a:rPr lang="en-US" sz="2400" dirty="0"/>
              <a:t>” button</a:t>
            </a:r>
          </a:p>
          <a:p>
            <a:r>
              <a:rPr lang="en-US" sz="2400" dirty="0"/>
              <a:t>To scroll to the next option press the “</a:t>
            </a:r>
            <a:r>
              <a:rPr lang="en-US" sz="2400" b="1" dirty="0"/>
              <a:t>AIR</a:t>
            </a:r>
            <a:r>
              <a:rPr lang="en-US" sz="2400" dirty="0"/>
              <a:t>” button</a:t>
            </a:r>
          </a:p>
          <a:p>
            <a:pPr marL="457200" lvl="1" indent="0">
              <a:buNone/>
            </a:pPr>
            <a:endParaRPr lang="en-US" sz="2400" dirty="0"/>
          </a:p>
          <a:p>
            <a:pPr marL="457200" lvl="1" indent="0">
              <a:buNone/>
            </a:pPr>
            <a:endParaRPr lang="en-US" sz="2400" dirty="0"/>
          </a:p>
          <a:p>
            <a:pPr marL="457200" lvl="1" indent="0">
              <a:buNone/>
            </a:pPr>
            <a:endParaRPr lang="en-US" sz="2400" dirty="0"/>
          </a:p>
          <a:p>
            <a:pPr marL="457200" lvl="1" indent="0">
              <a:buNone/>
            </a:pPr>
            <a:endParaRPr lang="en-US" sz="2400" dirty="0"/>
          </a:p>
          <a:p>
            <a:pPr marL="457200" lvl="1" indent="0">
              <a:buNone/>
            </a:pPr>
            <a:r>
              <a:rPr lang="en-US" sz="2400" dirty="0"/>
              <a:t>EXAMPLE: CAL SET</a:t>
            </a:r>
            <a:endParaRPr lang="en-US" sz="2000" dirty="0"/>
          </a:p>
          <a:p>
            <a:endParaRPr lang="en-US" sz="24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B16C602-83F4-4748-8AB3-B6C2AAB69D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b="1" dirty="0"/>
              <a:t>User Mode</a:t>
            </a:r>
          </a:p>
        </p:txBody>
      </p:sp>
    </p:spTree>
    <p:extLst>
      <p:ext uri="{BB962C8B-B14F-4D97-AF65-F5344CB8AC3E}">
        <p14:creationId xmlns:p14="http://schemas.microsoft.com/office/powerpoint/2010/main" val="3627536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7A652C-D355-C048-9B29-A2D179EDE9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9" y="1527759"/>
            <a:ext cx="8296507" cy="4525963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/>
              <a:t>CAL SET</a:t>
            </a:r>
            <a:br>
              <a:rPr lang="en-US" sz="1800" dirty="0"/>
            </a:br>
            <a:endParaRPr lang="en-US" sz="180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dirty="0"/>
              <a:t>CAL RMDR – turn calibration reminders on or off (default is ON)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dirty="0"/>
              <a:t>CAL INT – Set the interval of your CAL RMDR (default – 90 days)</a:t>
            </a:r>
            <a:br>
              <a:rPr lang="en-US" sz="1800" dirty="0"/>
            </a:br>
            <a:r>
              <a:rPr lang="en-US" sz="1800" dirty="0"/>
              <a:t>(</a:t>
            </a:r>
            <a:r>
              <a:rPr lang="en-US" sz="1800" i="1" dirty="0"/>
              <a:t>REMEMBER: if you need to reverse the direction of your numbers, press </a:t>
            </a:r>
            <a:r>
              <a:rPr lang="en-US" sz="1800" b="1" i="1" dirty="0"/>
              <a:t>AIR</a:t>
            </a:r>
            <a:r>
              <a:rPr lang="en-US" sz="1800" i="1" dirty="0"/>
              <a:t> and </a:t>
            </a:r>
            <a:r>
              <a:rPr lang="en-US" sz="1800" b="1" i="1" dirty="0"/>
              <a:t>POWER/MODE </a:t>
            </a:r>
            <a:r>
              <a:rPr lang="en-US" sz="1800" i="1" dirty="0"/>
              <a:t>together quickly, then use </a:t>
            </a:r>
            <a:r>
              <a:rPr lang="en-US" sz="1800" b="1" i="1" dirty="0"/>
              <a:t>AIR</a:t>
            </a:r>
            <a:r>
              <a:rPr lang="en-US" sz="1800" i="1" dirty="0"/>
              <a:t> to scroll back)</a:t>
            </a:r>
            <a:endParaRPr lang="en-US" sz="180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dirty="0"/>
              <a:t>CAL EXPD (default: CONFIRM)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en-US" sz="1800" dirty="0"/>
              <a:t>CONFIRM – allow the end user to acknowledge they are out of compliance and continue without calibration 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en-US" sz="1800" dirty="0"/>
              <a:t>CANT USE – will not allow the instrument to be used if not calibrated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en-US" sz="1800" dirty="0"/>
              <a:t>NONE – The user can decide to calibrate, or if they do nothing the instrument will go into measurement (normal) mode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36F25F0-E0C6-1D49-9744-029358D66D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b="1" dirty="0"/>
              <a:t>User Mode</a:t>
            </a:r>
          </a:p>
        </p:txBody>
      </p:sp>
    </p:spTree>
    <p:extLst>
      <p:ext uri="{BB962C8B-B14F-4D97-AF65-F5344CB8AC3E}">
        <p14:creationId xmlns:p14="http://schemas.microsoft.com/office/powerpoint/2010/main" val="1203357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B9105D-C4C1-EB4E-95DB-CF15DB110E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b="1" dirty="0"/>
              <a:t>Maintenance Mode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182CAD-F4A5-F847-80E0-136FCA9C1E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2102615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/>
              <a:t>To enter Maintenance Mode:</a:t>
            </a:r>
          </a:p>
          <a:p>
            <a:endParaRPr lang="en-US" sz="240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/>
              <a:t>Make sure instrument is off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/>
              <a:t>Press and hold “</a:t>
            </a:r>
            <a:r>
              <a:rPr lang="en-US" sz="2400" b="1" dirty="0"/>
              <a:t>AIR”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/>
              <a:t>Then press and hold “</a:t>
            </a:r>
            <a:r>
              <a:rPr lang="en-US" sz="2400" b="1" dirty="0"/>
              <a:t>POWER/MODE</a:t>
            </a:r>
            <a:r>
              <a:rPr lang="en-US" sz="2400" dirty="0"/>
              <a:t>”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/>
              <a:t>Release after 2 beeps</a:t>
            </a:r>
          </a:p>
          <a:p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216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2330AD-2BA8-664B-95B1-8797DC56A9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745233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/>
              <a:t>PASSWORD</a:t>
            </a:r>
            <a:br>
              <a:rPr lang="en-US" sz="2400" dirty="0"/>
            </a:br>
            <a:endParaRPr lang="en-US" sz="240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/>
              <a:t>The default is set to </a:t>
            </a:r>
            <a:r>
              <a:rPr lang="en-US" sz="2400" b="1" dirty="0"/>
              <a:t>ON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/>
              <a:t>If PASSWORD is required, then, “</a:t>
            </a:r>
            <a:r>
              <a:rPr lang="en-US" sz="2400" b="1" dirty="0"/>
              <a:t>PASSWORD 0000</a:t>
            </a:r>
            <a:r>
              <a:rPr lang="en-US" sz="2400" dirty="0"/>
              <a:t>” will be displayed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/>
              <a:t>The default password is </a:t>
            </a:r>
            <a:r>
              <a:rPr lang="en-US" sz="2400" b="1" dirty="0"/>
              <a:t>8102</a:t>
            </a:r>
          </a:p>
          <a:p>
            <a:pPr lvl="1"/>
            <a:endParaRPr lang="en-US" sz="2400" b="1" dirty="0"/>
          </a:p>
          <a:p>
            <a:pPr marL="457200" lvl="1" indent="0">
              <a:buNone/>
            </a:pPr>
            <a:r>
              <a:rPr lang="en-US" sz="2000" i="1" dirty="0"/>
              <a:t>NOTE: 8102 will act as backdoor password if assigned one is forgotten or not given by end user</a:t>
            </a:r>
            <a:endParaRPr lang="en-US" sz="2000" b="1" i="1" dirty="0"/>
          </a:p>
          <a:p>
            <a:pPr lvl="1"/>
            <a:endParaRPr lang="en-US" sz="2400" b="1" dirty="0"/>
          </a:p>
          <a:p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10422B5-7CD1-C747-A128-EB7FC72DB2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b="1" dirty="0"/>
              <a:t>Maintenance Mode</a:t>
            </a:r>
          </a:p>
        </p:txBody>
      </p:sp>
    </p:spTree>
    <p:extLst>
      <p:ext uri="{BB962C8B-B14F-4D97-AF65-F5344CB8AC3E}">
        <p14:creationId xmlns:p14="http://schemas.microsoft.com/office/powerpoint/2010/main" val="1566523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7C889CD-D09C-B745-BBB3-42CFE5928EBA}"/>
              </a:ext>
            </a:extLst>
          </p:cNvPr>
          <p:cNvSpPr/>
          <p:nvPr/>
        </p:nvSpPr>
        <p:spPr>
          <a:xfrm>
            <a:off x="173315" y="1572644"/>
            <a:ext cx="4795292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400" dirty="0">
              <a:solidFill>
                <a:srgbClr val="C00000"/>
              </a:solidFill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GAS CAL - </a:t>
            </a:r>
            <a:r>
              <a:rPr lang="en-US" sz="1600" dirty="0"/>
              <a:t>Perform a fresh air adjustment, perform a span adjustment, change calibration gas concentration, set the cylinder group</a:t>
            </a:r>
            <a:endParaRPr lang="en-US" sz="2000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GAS TEST – </a:t>
            </a:r>
            <a:r>
              <a:rPr lang="en-US" sz="1600" dirty="0"/>
              <a:t>Apply gas to test sensor and observe alarm indications without alarm event being recorded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SEN DATE – </a:t>
            </a:r>
            <a:r>
              <a:rPr lang="en-US" sz="1600" dirty="0"/>
              <a:t>View replacement date of sensors and battery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BUMP – </a:t>
            </a:r>
            <a:r>
              <a:rPr lang="en-US" sz="1600" dirty="0"/>
              <a:t>Perform a bump test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LATCHING - </a:t>
            </a:r>
            <a:r>
              <a:rPr lang="en-US" sz="1600" dirty="0"/>
              <a:t>Turn alarm latching on/off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DEM ZERO – </a:t>
            </a:r>
            <a:r>
              <a:rPr lang="en-US" sz="1600" dirty="0"/>
              <a:t>Allow “Fresh Air” adjustment in measuring mode, on/off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AUTOZERO – </a:t>
            </a:r>
            <a:r>
              <a:rPr lang="en-US" sz="1600" dirty="0"/>
              <a:t>Offer “Fresh Air” adjustment at end of start-up, on/off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B34BFEE-3382-AC41-9E68-D9FCFC13813B}"/>
              </a:ext>
            </a:extLst>
          </p:cNvPr>
          <p:cNvSpPr txBox="1"/>
          <p:nvPr/>
        </p:nvSpPr>
        <p:spPr>
          <a:xfrm>
            <a:off x="4572000" y="1959813"/>
            <a:ext cx="4398684" cy="4862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ID DISP – </a:t>
            </a:r>
            <a:r>
              <a:rPr lang="en-US" sz="1600" dirty="0"/>
              <a:t>User IDs and Station IDs appear in start-up, on/off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ZERO SUP – </a:t>
            </a:r>
            <a:r>
              <a:rPr lang="en-US" sz="1600" dirty="0"/>
              <a:t>Default is ON. Not intended for field adjustment. The suppression values are: LEL: 2%, O2: 0.5%vol, H2S: 0.3ppm, CO: 2ppm, CO2: 0ppm, SO2: 0.2ppm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ZEROFLWR - </a:t>
            </a:r>
            <a:r>
              <a:rPr lang="en-US" sz="1600" dirty="0"/>
              <a:t>Factory setting is on except O2 channel, O2 does not support zero follower functionality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ZSUP.DISP – </a:t>
            </a:r>
            <a:r>
              <a:rPr lang="en-US" sz="1600" dirty="0"/>
              <a:t>Zero Suppression menu appears in User Mode, on/off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Z.FLW.DISP – </a:t>
            </a:r>
            <a:r>
              <a:rPr lang="en-US" sz="1600" dirty="0"/>
              <a:t>Zero follower menu appears in User Mode, on/off</a:t>
            </a:r>
          </a:p>
          <a:p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4911059-9886-074A-B616-55D21EB5D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b="1" dirty="0"/>
              <a:t>Maintenance Mode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B3A4D31-99A5-4842-9863-EDF24E60D81D}"/>
              </a:ext>
            </a:extLst>
          </p:cNvPr>
          <p:cNvSpPr txBox="1"/>
          <p:nvPr/>
        </p:nvSpPr>
        <p:spPr>
          <a:xfrm>
            <a:off x="374573" y="1203312"/>
            <a:ext cx="572877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Maintenance Mode menu options: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701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1323B826-4B07-C748-875F-F67F8797CE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b="1" dirty="0"/>
              <a:t>Maintenance Mode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D57B8E5-C250-8C41-8072-93E78B132F3A}"/>
              </a:ext>
            </a:extLst>
          </p:cNvPr>
          <p:cNvSpPr/>
          <p:nvPr/>
        </p:nvSpPr>
        <p:spPr>
          <a:xfrm>
            <a:off x="278795" y="4209712"/>
            <a:ext cx="79872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Maintenance Mode menu options (</a:t>
            </a:r>
            <a:r>
              <a:rPr lang="en-US" sz="2400" u="sng" dirty="0"/>
              <a:t>GX-3R Pro on</a:t>
            </a:r>
            <a:r>
              <a:rPr lang="en-US" sz="2400" dirty="0"/>
              <a:t>ly):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C031B62-F1DB-8D4C-8E34-BB8EC0598006}"/>
              </a:ext>
            </a:extLst>
          </p:cNvPr>
          <p:cNvSpPr txBox="1"/>
          <p:nvPr/>
        </p:nvSpPr>
        <p:spPr>
          <a:xfrm>
            <a:off x="278795" y="1478294"/>
            <a:ext cx="7026282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Maintenance Mode menu options continued:</a:t>
            </a:r>
          </a:p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460FFB3-866F-BF4F-953E-DBAE3AEEA7A6}"/>
              </a:ext>
            </a:extLst>
          </p:cNvPr>
          <p:cNvSpPr txBox="1"/>
          <p:nvPr/>
        </p:nvSpPr>
        <p:spPr>
          <a:xfrm>
            <a:off x="347031" y="1989662"/>
            <a:ext cx="8449937" cy="2154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DATE – </a:t>
            </a:r>
            <a:r>
              <a:rPr lang="en-US" sz="1600" dirty="0"/>
              <a:t>Set the date and time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PASSWORD - </a:t>
            </a:r>
            <a:r>
              <a:rPr lang="en-US" sz="1600" dirty="0"/>
              <a:t>Password needed to access Maintenance Mode on/off, set password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ROM/SUM – </a:t>
            </a:r>
            <a:r>
              <a:rPr lang="en-US" sz="1600" dirty="0"/>
              <a:t>View firmware info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M.DEFAULT – S</a:t>
            </a:r>
            <a:r>
              <a:rPr lang="en-US" sz="1600" dirty="0"/>
              <a:t>et all parameters back to RKI factory settings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START - </a:t>
            </a:r>
            <a:r>
              <a:rPr lang="en-US" sz="1600" dirty="0"/>
              <a:t>start up and enter measurement mode</a:t>
            </a:r>
          </a:p>
          <a:p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8A1AC-3E68-784E-8B86-3E05797D781F}"/>
              </a:ext>
            </a:extLst>
          </p:cNvPr>
          <p:cNvSpPr txBox="1"/>
          <p:nvPr/>
        </p:nvSpPr>
        <p:spPr>
          <a:xfrm>
            <a:off x="809741" y="4799195"/>
            <a:ext cx="798722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DATE FORMAT – Set the date format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LANGUAGE – Set the language of the instrument (10 options)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LCD CONTRAST – Adjust contrast of the LCD display</a:t>
            </a:r>
          </a:p>
        </p:txBody>
      </p:sp>
    </p:spTree>
    <p:extLst>
      <p:ext uri="{BB962C8B-B14F-4D97-AF65-F5344CB8AC3E}">
        <p14:creationId xmlns:p14="http://schemas.microsoft.com/office/powerpoint/2010/main" val="2011338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4EAD58-9809-8D4E-951B-8AD8EE55D0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b="1" dirty="0"/>
              <a:t>Gas Select Mode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6B149DCB-E913-1248-84D0-789AE4BDFD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32845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/>
              <a:t>Gas Select Mode is essential for changing target gases for each channel on your instrument, or for turning those channels off if desired.</a:t>
            </a:r>
          </a:p>
          <a:p>
            <a:endParaRPr lang="en-US" sz="2400" dirty="0"/>
          </a:p>
          <a:p>
            <a:pPr marL="0" indent="0">
              <a:buNone/>
            </a:pPr>
            <a:r>
              <a:rPr lang="en-US" sz="2400" dirty="0"/>
              <a:t>To enter Gas Select Mode:</a:t>
            </a:r>
          </a:p>
          <a:p>
            <a:endParaRPr lang="en-US" sz="240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/>
              <a:t>Make sure instrument is off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/>
              <a:t>Press and hold “</a:t>
            </a:r>
            <a:r>
              <a:rPr lang="en-US" sz="2400" b="1" dirty="0"/>
              <a:t>AIR”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/>
              <a:t>Then press and hold “</a:t>
            </a:r>
            <a:r>
              <a:rPr lang="en-US" sz="2400" b="1" dirty="0"/>
              <a:t>POWER/MODE</a:t>
            </a:r>
            <a:r>
              <a:rPr lang="en-US" sz="2400" dirty="0"/>
              <a:t>”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/>
              <a:t>Release after 3 beeps</a:t>
            </a:r>
          </a:p>
        </p:txBody>
      </p:sp>
    </p:spTree>
    <p:extLst>
      <p:ext uri="{BB962C8B-B14F-4D97-AF65-F5344CB8AC3E}">
        <p14:creationId xmlns:p14="http://schemas.microsoft.com/office/powerpoint/2010/main" val="1732747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F6EEEC38-01B2-2B40-99CB-0365582BF2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911699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/>
              <a:t>PASSWORD</a:t>
            </a:r>
          </a:p>
          <a:p>
            <a:endParaRPr lang="en-US" sz="240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/>
              <a:t>The default is set to </a:t>
            </a:r>
            <a:r>
              <a:rPr lang="en-US" sz="2400" b="1" dirty="0"/>
              <a:t>ON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/>
              <a:t>If PASSWORD is required, then, “</a:t>
            </a:r>
            <a:r>
              <a:rPr lang="en-US" sz="2400" b="1" dirty="0"/>
              <a:t>PASSWORD 0000</a:t>
            </a:r>
            <a:r>
              <a:rPr lang="en-US" sz="2400" dirty="0"/>
              <a:t>” will be displayed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/>
              <a:t>The default password is </a:t>
            </a:r>
            <a:r>
              <a:rPr lang="en-US" sz="2400" b="1" dirty="0"/>
              <a:t>2014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BF2D106-B25F-D94A-8865-3CE98771FD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975" y="301625"/>
            <a:ext cx="7772400" cy="676275"/>
          </a:xfrm>
        </p:spPr>
        <p:txBody>
          <a:bodyPr/>
          <a:lstStyle/>
          <a:p>
            <a:pPr algn="r"/>
            <a:r>
              <a:rPr lang="en-US" b="1" dirty="0"/>
              <a:t>Gas Select Mode</a:t>
            </a:r>
          </a:p>
        </p:txBody>
      </p:sp>
    </p:spTree>
    <p:extLst>
      <p:ext uri="{BB962C8B-B14F-4D97-AF65-F5344CB8AC3E}">
        <p14:creationId xmlns:p14="http://schemas.microsoft.com/office/powerpoint/2010/main" val="3820540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DEC55040-AFEE-0747-884C-681CD54E495D}"/>
              </a:ext>
            </a:extLst>
          </p:cNvPr>
          <p:cNvSpPr/>
          <p:nvPr/>
        </p:nvSpPr>
        <p:spPr>
          <a:xfrm>
            <a:off x="578385" y="1803386"/>
            <a:ext cx="7987229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Gas Select Mode menu options:</a:t>
            </a:r>
          </a:p>
          <a:p>
            <a:endParaRPr lang="en-US" sz="2400" dirty="0">
              <a:solidFill>
                <a:srgbClr val="C00000"/>
              </a:solidFill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GAS COMB – Change target gas for channels, turn channels ON/OFF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SAVE AP – Set current alarm points as default alarm points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MAX SPAN – Maximum span screen appears after calibration, ON/OFF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STEALTH – Disable backlight, LED and buzzer, ON/OFF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CHG LEL – Apply standard, IEC, or ISO settings for LEL ppm values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sz="2000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C62E4F8-346D-A942-9D83-07B0113A5D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975" y="301625"/>
            <a:ext cx="7772400" cy="676275"/>
          </a:xfrm>
        </p:spPr>
        <p:txBody>
          <a:bodyPr/>
          <a:lstStyle/>
          <a:p>
            <a:pPr algn="r"/>
            <a:r>
              <a:rPr lang="en-US" b="1" dirty="0"/>
              <a:t>Gas Select Mode</a:t>
            </a:r>
          </a:p>
        </p:txBody>
      </p:sp>
    </p:spTree>
    <p:extLst>
      <p:ext uri="{BB962C8B-B14F-4D97-AF65-F5344CB8AC3E}">
        <p14:creationId xmlns:p14="http://schemas.microsoft.com/office/powerpoint/2010/main" val="2660169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F0F1B3-2667-9942-8478-D86AC77537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b="1" dirty="0"/>
              <a:t>Agenda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DD039F-8C8F-9A44-B515-2FAA9E330C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803400"/>
            <a:ext cx="8229600" cy="3946276"/>
          </a:xfrm>
        </p:spPr>
        <p:txBody>
          <a:bodyPr/>
          <a:lstStyle/>
          <a:p>
            <a:r>
              <a:rPr lang="en-US" sz="2400"/>
              <a:t>Display </a:t>
            </a:r>
            <a:r>
              <a:rPr lang="en-US" sz="2400" dirty="0"/>
              <a:t>Mode</a:t>
            </a:r>
          </a:p>
          <a:p>
            <a:r>
              <a:rPr lang="en-US" sz="2400" dirty="0"/>
              <a:t>User Mode</a:t>
            </a:r>
          </a:p>
          <a:p>
            <a:r>
              <a:rPr lang="en-US" sz="2400" dirty="0"/>
              <a:t>Maintenance Mode</a:t>
            </a:r>
          </a:p>
          <a:p>
            <a:r>
              <a:rPr lang="en-US" sz="2400" dirty="0"/>
              <a:t>Gas Select Mode</a:t>
            </a:r>
          </a:p>
          <a:p>
            <a:r>
              <a:rPr lang="en-US" sz="2400" dirty="0"/>
              <a:t>Factory Mode</a:t>
            </a:r>
          </a:p>
          <a:p>
            <a:r>
              <a:rPr lang="en-US" sz="2400" dirty="0"/>
              <a:t>Calibration</a:t>
            </a:r>
          </a:p>
          <a:p>
            <a:r>
              <a:rPr lang="en-US" sz="2400" dirty="0"/>
              <a:t>Filter maintenance</a:t>
            </a:r>
          </a:p>
          <a:p>
            <a:r>
              <a:rPr lang="en-US" sz="2400" dirty="0"/>
              <a:t>Sensor replacement</a:t>
            </a:r>
          </a:p>
          <a:p>
            <a:r>
              <a:rPr lang="en-US" sz="2400" dirty="0"/>
              <a:t>Disassembly</a:t>
            </a:r>
          </a:p>
          <a:p>
            <a:endParaRPr lang="en-US" sz="28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8C7CE00-FCB1-4745-A5BD-E80B3CFE68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56554" y="1803400"/>
            <a:ext cx="3251200" cy="325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768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53D51030-F126-BC46-A10E-99C958EDFF0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40442128"/>
              </p:ext>
            </p:extLst>
          </p:nvPr>
        </p:nvGraphicFramePr>
        <p:xfrm>
          <a:off x="457200" y="1364615"/>
          <a:ext cx="8229600" cy="519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>
                  <a:extLst>
                    <a:ext uri="{9D8B030D-6E8A-4147-A177-3AD203B41FA5}">
                      <a16:colId xmlns:a16="http://schemas.microsoft.com/office/drawing/2014/main" val="1332667819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4221115404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738753518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27299629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000" dirty="0">
                          <a:effectLst/>
                          <a:latin typeface="TimesNewRoman,Bold"/>
                        </a:rPr>
                        <a:t>Gas </a:t>
                      </a:r>
                      <a:endParaRPr lang="en-US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effectLst/>
                          <a:latin typeface="TimesNewRoman,Bold"/>
                        </a:rPr>
                        <a:t>Standard (ppm) </a:t>
                      </a:r>
                      <a:endParaRPr lang="en-US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,Bold"/>
                        </a:rPr>
                        <a:t>IEC (ppm)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,Bold"/>
                        </a:rPr>
                        <a:t>ISO (ppm)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631466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000" dirty="0">
                          <a:effectLst/>
                          <a:latin typeface="TimesNewRoman"/>
                        </a:rPr>
                        <a:t>Methane (CH4) </a:t>
                      </a:r>
                      <a:endParaRPr lang="en-US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50,000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44,000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effectLst/>
                          <a:latin typeface="TimesNewRoman"/>
                        </a:rPr>
                        <a:t>44,000 </a:t>
                      </a:r>
                      <a:endParaRPr lang="en-US" dirty="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564378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Isobutane (i-C4H10)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18,000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13,000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15,000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642408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Hydrogen (H2)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40,000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40,000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40,000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25204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Methanol (CH3OH)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55,000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60,000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60,000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562461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Acetylene (C2H2)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15,000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effectLst/>
                          <a:latin typeface="TimesNewRoman"/>
                        </a:rPr>
                        <a:t>23,000 </a:t>
                      </a:r>
                      <a:endParaRPr lang="en-US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23,000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332683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Ethylene (C2H4)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27,000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23,000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24,000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428590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Ethane (C2H6)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30,000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24,000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24,000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449578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Ethanol (C2H5OH)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33,000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31,000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31,000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440014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Propylene (C3H6)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20,000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20,000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18,000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76939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Acetone (C3H6O)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21,500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25,000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25,000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29067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Propane (C3H8)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20,000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17,000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17,000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208131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Butadiene (C4H6)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11,000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14,000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14,000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253675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000" dirty="0">
                          <a:effectLst/>
                          <a:latin typeface="TimesNewRoman"/>
                        </a:rPr>
                        <a:t>Cyclopentane (C5H10) </a:t>
                      </a:r>
                      <a:endParaRPr lang="en-US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14,000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14,000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effectLst/>
                          <a:latin typeface="TimesNewRoman"/>
                        </a:rPr>
                        <a:t>14,000 </a:t>
                      </a:r>
                      <a:endParaRPr lang="en-US" dirty="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9662401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0D0C6C5A-407C-634E-B1EE-EBCA405E2A6C}"/>
              </a:ext>
            </a:extLst>
          </p:cNvPr>
          <p:cNvSpPr txBox="1"/>
          <p:nvPr/>
        </p:nvSpPr>
        <p:spPr>
          <a:xfrm>
            <a:off x="3298372" y="995283"/>
            <a:ext cx="75360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CHANGE LEL: PPM Values for Different Standards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76633FE-2C65-AC4F-8BD7-DA1BD9E436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b="1" dirty="0"/>
              <a:t>Gas Select Mode</a:t>
            </a:r>
          </a:p>
        </p:txBody>
      </p:sp>
    </p:spTree>
    <p:extLst>
      <p:ext uri="{BB962C8B-B14F-4D97-AF65-F5344CB8AC3E}">
        <p14:creationId xmlns:p14="http://schemas.microsoft.com/office/powerpoint/2010/main" val="2046987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79388906-E7AF-5742-8CE9-D68278F568F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78940327"/>
              </p:ext>
            </p:extLst>
          </p:nvPr>
        </p:nvGraphicFramePr>
        <p:xfrm>
          <a:off x="457200" y="1364615"/>
          <a:ext cx="8229600" cy="519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>
                  <a:extLst>
                    <a:ext uri="{9D8B030D-6E8A-4147-A177-3AD203B41FA5}">
                      <a16:colId xmlns:a16="http://schemas.microsoft.com/office/drawing/2014/main" val="1332667819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4221115404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738753518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27299629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000" dirty="0">
                          <a:effectLst/>
                          <a:latin typeface="TimesNewRoman,Bold"/>
                        </a:rPr>
                        <a:t>Gas </a:t>
                      </a:r>
                      <a:endParaRPr lang="en-US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effectLst/>
                          <a:latin typeface="TimesNewRoman,Bold"/>
                        </a:rPr>
                        <a:t>Standard (ppm) </a:t>
                      </a:r>
                      <a:endParaRPr lang="en-US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,Bold"/>
                        </a:rPr>
                        <a:t>IEC (ppm)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effectLst/>
                          <a:latin typeface="TimesNewRoman,Bold"/>
                        </a:rPr>
                        <a:t>ISO (ppm) </a:t>
                      </a:r>
                      <a:endParaRPr lang="en-US" dirty="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631466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Benzene (C6H6)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12,000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12,000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effectLst/>
                          <a:latin typeface="TimesNewRoman"/>
                        </a:rPr>
                        <a:t>12,000 </a:t>
                      </a:r>
                      <a:endParaRPr lang="en-US" dirty="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054045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N-hexane (n-C6H14)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12,000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10,000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10,000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743216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Toluene (C7H8)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12,000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10,000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10,000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328563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N-heptane (n-C7H16)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11,000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8,500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8,000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025529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Xylene (C8H10)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10,000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10,000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10,000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959875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N-nonane (n-C9H20)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7,000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7,000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7,000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671467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Ethyl acetate (EtAc)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21,000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20,000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20,000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151193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Isopropyl alcohol (IPA)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20,000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20,000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20,000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949877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Methyl ethyl ketone (MEK)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18,000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15,000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15,000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845324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Methyl methacrylate (MMA)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17,000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17,000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17,000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46653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Dimethyl ether (DME)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30,000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27,000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27,000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915963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Methyl isobutyl ketone (MIBK)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12,000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12,000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12,000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016187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Tetrahydrofuran (THK)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20,000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15,000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effectLst/>
                          <a:latin typeface="TimesNewRoman"/>
                        </a:rPr>
                        <a:t>15,000 </a:t>
                      </a:r>
                      <a:endParaRPr lang="en-US" dirty="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85534137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5A2E2350-AD52-3747-BD62-15F3AF185532}"/>
              </a:ext>
            </a:extLst>
          </p:cNvPr>
          <p:cNvSpPr txBox="1"/>
          <p:nvPr/>
        </p:nvSpPr>
        <p:spPr>
          <a:xfrm>
            <a:off x="3298372" y="995283"/>
            <a:ext cx="75360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CHANGE LEL: PPM Values for Different Standards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7E9FD4A-D516-2F4E-88CB-1D01EB8713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975" y="301625"/>
            <a:ext cx="7772400" cy="676275"/>
          </a:xfrm>
        </p:spPr>
        <p:txBody>
          <a:bodyPr/>
          <a:lstStyle/>
          <a:p>
            <a:pPr algn="r"/>
            <a:r>
              <a:rPr lang="en-US" b="1" dirty="0"/>
              <a:t>Gas Select Mode</a:t>
            </a:r>
          </a:p>
        </p:txBody>
      </p:sp>
    </p:spTree>
    <p:extLst>
      <p:ext uri="{BB962C8B-B14F-4D97-AF65-F5344CB8AC3E}">
        <p14:creationId xmlns:p14="http://schemas.microsoft.com/office/powerpoint/2010/main" val="3490284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1E4D2E8B-0284-9C47-B5AB-AEE040CD06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975" y="301625"/>
            <a:ext cx="7772400" cy="676275"/>
          </a:xfrm>
        </p:spPr>
        <p:txBody>
          <a:bodyPr/>
          <a:lstStyle/>
          <a:p>
            <a:pPr algn="r"/>
            <a:r>
              <a:rPr lang="en-US" b="1" dirty="0"/>
              <a:t>Factory Mode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D71B882-492F-3D48-811C-AE74E6E948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2102615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/>
              <a:t>To enter Factory Mode:</a:t>
            </a:r>
          </a:p>
          <a:p>
            <a:endParaRPr lang="en-US" sz="240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/>
              <a:t>Make sure instrument is off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/>
              <a:t>Press and hold “</a:t>
            </a:r>
            <a:r>
              <a:rPr lang="en-US" sz="2400" b="1" dirty="0"/>
              <a:t>AIR” and </a:t>
            </a:r>
            <a:r>
              <a:rPr lang="en-US" sz="2400" dirty="0"/>
              <a:t>“</a:t>
            </a:r>
            <a:r>
              <a:rPr lang="en-US" sz="2400" b="1" dirty="0"/>
              <a:t>POWER/MODE</a:t>
            </a:r>
            <a:r>
              <a:rPr lang="en-US" sz="2400" dirty="0"/>
              <a:t>” at the same time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/>
              <a:t>Release after 3 beeps</a:t>
            </a:r>
          </a:p>
          <a:p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4895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C21CE90-4632-EA4E-8846-FBFCB294B3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911699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/>
              <a:t>PASSWORD</a:t>
            </a:r>
          </a:p>
          <a:p>
            <a:endParaRPr lang="en-US" sz="240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/>
              <a:t>The default is set to </a:t>
            </a:r>
            <a:r>
              <a:rPr lang="en-US" sz="2400" b="1" dirty="0"/>
              <a:t>ON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/>
              <a:t>“</a:t>
            </a:r>
            <a:r>
              <a:rPr lang="en-US" sz="2400" b="1" dirty="0"/>
              <a:t>PASSWORD 0000</a:t>
            </a:r>
            <a:r>
              <a:rPr lang="en-US" sz="2400" dirty="0"/>
              <a:t>” will be displayed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/>
              <a:t>The default password is </a:t>
            </a:r>
            <a:r>
              <a:rPr lang="en-US" sz="2400" b="1" dirty="0"/>
              <a:t>1994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8102A1B-2F93-E64A-B5CF-21764A441B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975" y="301625"/>
            <a:ext cx="7772400" cy="676275"/>
          </a:xfrm>
        </p:spPr>
        <p:txBody>
          <a:bodyPr/>
          <a:lstStyle/>
          <a:p>
            <a:pPr algn="r"/>
            <a:r>
              <a:rPr lang="en-US" b="1" dirty="0"/>
              <a:t>Factory Mode</a:t>
            </a:r>
          </a:p>
        </p:txBody>
      </p:sp>
    </p:spTree>
    <p:extLst>
      <p:ext uri="{BB962C8B-B14F-4D97-AF65-F5344CB8AC3E}">
        <p14:creationId xmlns:p14="http://schemas.microsoft.com/office/powerpoint/2010/main" val="1511924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32748B08-42FF-904F-A0A8-64A80775A801}"/>
              </a:ext>
            </a:extLst>
          </p:cNvPr>
          <p:cNvSpPr/>
          <p:nvPr/>
        </p:nvSpPr>
        <p:spPr>
          <a:xfrm>
            <a:off x="563199" y="1335702"/>
            <a:ext cx="7772400" cy="4216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Factory Mode menu options:</a:t>
            </a:r>
          </a:p>
          <a:p>
            <a:endParaRPr lang="en-US" sz="2400" dirty="0">
              <a:solidFill>
                <a:srgbClr val="C00000"/>
              </a:solidFill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GAS COMB - Change target gas for channels, turn channels ON/OFF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DATE - Set the date and time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ROM/SUM - View firmware info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A/D VAL – View A/D values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SAVE DEF – Save a file to default to when performing M.DEFAULT in Maintenance Mode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F.DEFAULT – Set to RKK (Japan) defaults</a:t>
            </a:r>
          </a:p>
          <a:p>
            <a:pPr lvl="2"/>
            <a:r>
              <a:rPr lang="en-US" sz="2000" dirty="0"/>
              <a:t>-Press POWER/MODE to enter</a:t>
            </a:r>
          </a:p>
          <a:p>
            <a:pPr lvl="2"/>
            <a:r>
              <a:rPr lang="en-US" sz="2000" dirty="0"/>
              <a:t>-Press AIR and POWER/MODE together to perform   default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EC0D54E-BE97-AA43-BB94-02501356A0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975" y="301625"/>
            <a:ext cx="7772400" cy="676275"/>
          </a:xfrm>
        </p:spPr>
        <p:txBody>
          <a:bodyPr/>
          <a:lstStyle/>
          <a:p>
            <a:pPr algn="r"/>
            <a:r>
              <a:rPr lang="en-US" b="1" dirty="0"/>
              <a:t>Factory Mode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0B297DE-ADDD-A84B-9450-E7AF7661C0AD}"/>
              </a:ext>
            </a:extLst>
          </p:cNvPr>
          <p:cNvSpPr txBox="1"/>
          <p:nvPr/>
        </p:nvSpPr>
        <p:spPr>
          <a:xfrm>
            <a:off x="325667" y="5910044"/>
            <a:ext cx="84926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NOTE: It is advised to avoid using F.DEFAULT unless you are sure you can restore the instrument. Please contact RKI support if you have issues.</a:t>
            </a:r>
          </a:p>
        </p:txBody>
      </p:sp>
    </p:spTree>
    <p:extLst>
      <p:ext uri="{BB962C8B-B14F-4D97-AF65-F5344CB8AC3E}">
        <p14:creationId xmlns:p14="http://schemas.microsoft.com/office/powerpoint/2010/main" val="1440325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573CA4B1-EF3A-E443-B9EA-76BB8445BEF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62207" y="1429592"/>
            <a:ext cx="3359013" cy="3359013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401B188B-CE29-1E4B-AABD-FBE9EE4BF8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b="1" dirty="0"/>
              <a:t>Calibration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F5516F0-288E-C047-BE81-2FE6CD82DB2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9179" y="977900"/>
            <a:ext cx="3673824" cy="555801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980121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14B315-4162-EF4B-AF05-37F04EE0A4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b="1" dirty="0"/>
              <a:t>Calibration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03996C7-1C79-0349-9D49-2E76AE4675B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9885" y="1156436"/>
            <a:ext cx="2146416" cy="2550657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8836A6C-46DB-0846-84F7-271B939746F9}"/>
              </a:ext>
            </a:extLst>
          </p:cNvPr>
          <p:cNvSpPr txBox="1"/>
          <p:nvPr/>
        </p:nvSpPr>
        <p:spPr>
          <a:xfrm>
            <a:off x="459090" y="4703730"/>
            <a:ext cx="269396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If your instrument is past its 90 day (factory set default) calibration limit, you will see a CAL-LMT reminder at start-up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7DAF097A-19E0-5A4D-95F2-53C9C70EDAD7}"/>
              </a:ext>
            </a:extLst>
          </p:cNvPr>
          <p:cNvCxnSpPr>
            <a:cxnSpLocks/>
          </p:cNvCxnSpPr>
          <p:nvPr/>
        </p:nvCxnSpPr>
        <p:spPr>
          <a:xfrm flipV="1">
            <a:off x="1198499" y="2431762"/>
            <a:ext cx="537518" cy="2246121"/>
          </a:xfrm>
          <a:prstGeom prst="straightConnector1">
            <a:avLst/>
          </a:prstGeom>
          <a:ln w="38100">
            <a:tailEnd type="arrow" w="lg" len="med"/>
          </a:ln>
          <a:effectLst>
            <a:outerShdw blurRad="50800" dist="381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DA730CC0-3CF4-0F4F-B350-108489DB60B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8792" y="1156435"/>
            <a:ext cx="2146416" cy="2550657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FCCF86E0-7D05-E549-A2C9-F2AFB1311EA7}"/>
              </a:ext>
            </a:extLst>
          </p:cNvPr>
          <p:cNvSpPr txBox="1"/>
          <p:nvPr/>
        </p:nvSpPr>
        <p:spPr>
          <a:xfrm>
            <a:off x="3512891" y="4703730"/>
            <a:ext cx="2519919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Press the </a:t>
            </a:r>
            <a:r>
              <a:rPr lang="en-US" sz="2000" b="1" dirty="0"/>
              <a:t>AIR</a:t>
            </a:r>
            <a:r>
              <a:rPr lang="en-US" sz="2000" dirty="0"/>
              <a:t> button to continue without performing a calibration</a:t>
            </a:r>
          </a:p>
          <a:p>
            <a:endParaRPr lang="en-US" dirty="0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06B5268E-BB78-A44D-BA88-1B4A68AF0846}"/>
              </a:ext>
            </a:extLst>
          </p:cNvPr>
          <p:cNvSpPr txBox="1">
            <a:spLocks/>
          </p:cNvSpPr>
          <p:nvPr/>
        </p:nvSpPr>
        <p:spPr bwMode="auto">
          <a:xfrm>
            <a:off x="3096799" y="3767404"/>
            <a:ext cx="1780681" cy="412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400" dirty="0"/>
              <a:t>Acknowledge and use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505C857D-13B2-934B-98AF-9F6D13DB0850}"/>
              </a:ext>
            </a:extLst>
          </p:cNvPr>
          <p:cNvCxnSpPr>
            <a:cxnSpLocks/>
          </p:cNvCxnSpPr>
          <p:nvPr/>
        </p:nvCxnSpPr>
        <p:spPr>
          <a:xfrm flipV="1">
            <a:off x="3811836" y="2760931"/>
            <a:ext cx="334329" cy="1061603"/>
          </a:xfrm>
          <a:prstGeom prst="straightConnector1">
            <a:avLst/>
          </a:prstGeom>
          <a:ln w="38100">
            <a:tailEnd type="arrow" w="lg" len="med"/>
          </a:ln>
          <a:effectLst>
            <a:outerShdw blurRad="50800" dist="381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9" name="Picture 18">
            <a:extLst>
              <a:ext uri="{FF2B5EF4-FFF2-40B4-BE49-F238E27FC236}">
                <a16:creationId xmlns:a16="http://schemas.microsoft.com/office/drawing/2014/main" id="{697890A2-A985-E34F-BA32-A2A0D0223F9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7699" y="1156434"/>
            <a:ext cx="2146416" cy="2550657"/>
          </a:xfrm>
          <a:prstGeom prst="rect">
            <a:avLst/>
          </a:prstGeom>
        </p:spPr>
      </p:pic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8B9BF5EF-EC65-E440-9059-E3A117C9901C}"/>
              </a:ext>
            </a:extLst>
          </p:cNvPr>
          <p:cNvSpPr txBox="1">
            <a:spLocks/>
          </p:cNvSpPr>
          <p:nvPr/>
        </p:nvSpPr>
        <p:spPr bwMode="auto">
          <a:xfrm>
            <a:off x="6392650" y="4677883"/>
            <a:ext cx="2297627" cy="1938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/>
              <a:t>Press the </a:t>
            </a:r>
            <a:r>
              <a:rPr lang="en-US" sz="2000" b="1" dirty="0"/>
              <a:t>POWER/MODE </a:t>
            </a:r>
            <a:r>
              <a:rPr lang="en-US" sz="2000" dirty="0"/>
              <a:t>button to perform calibration. 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6A128F32-ADE5-0F41-90BD-4B9B9E35FE1A}"/>
              </a:ext>
            </a:extLst>
          </p:cNvPr>
          <p:cNvSpPr txBox="1">
            <a:spLocks/>
          </p:cNvSpPr>
          <p:nvPr/>
        </p:nvSpPr>
        <p:spPr bwMode="auto">
          <a:xfrm>
            <a:off x="6392650" y="3822534"/>
            <a:ext cx="2880320" cy="412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400" dirty="0"/>
              <a:t>Perform a calibration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1E5071FF-A05D-4F46-8EA8-4E852A30ED22}"/>
              </a:ext>
            </a:extLst>
          </p:cNvPr>
          <p:cNvCxnSpPr>
            <a:cxnSpLocks/>
          </p:cNvCxnSpPr>
          <p:nvPr/>
        </p:nvCxnSpPr>
        <p:spPr>
          <a:xfrm flipV="1">
            <a:off x="7733841" y="2802230"/>
            <a:ext cx="0" cy="1020304"/>
          </a:xfrm>
          <a:prstGeom prst="straightConnector1">
            <a:avLst/>
          </a:prstGeom>
          <a:ln w="38100">
            <a:tailEnd type="arrow" w="lg" len="med"/>
          </a:ln>
          <a:effectLst>
            <a:outerShdw blurRad="50800" dist="381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69909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81758A-29EE-2F43-AFAB-B3A87C3529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To perform a fresh air calibration</a:t>
            </a:r>
          </a:p>
          <a:p>
            <a:pPr marL="0" indent="0">
              <a:buNone/>
            </a:pPr>
            <a:r>
              <a:rPr lang="en-US" sz="2400" dirty="0"/>
              <a:t>	</a:t>
            </a:r>
            <a:br>
              <a:rPr lang="en-US" sz="2400" dirty="0"/>
            </a:br>
            <a:r>
              <a:rPr lang="en-US" sz="2400" dirty="0"/>
              <a:t>	⎯ Make sure you are in a gas free environment</a:t>
            </a:r>
          </a:p>
          <a:p>
            <a:pPr marL="0" indent="0">
              <a:buNone/>
            </a:pPr>
            <a:r>
              <a:rPr lang="en-US" sz="2400" dirty="0"/>
              <a:t>	⎯ Press and hold the “</a:t>
            </a:r>
            <a:r>
              <a:rPr lang="en-US" sz="2400" b="1" dirty="0"/>
              <a:t>AIR</a:t>
            </a:r>
            <a:r>
              <a:rPr lang="en-US" sz="2400" dirty="0"/>
              <a:t>” button</a:t>
            </a:r>
          </a:p>
          <a:p>
            <a:pPr marL="0" indent="0">
              <a:buNone/>
            </a:pPr>
            <a:r>
              <a:rPr lang="en-US" sz="2400" dirty="0"/>
              <a:t>	⎯ When prompted, release the button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000" i="1" dirty="0"/>
              <a:t>Note: If you are unable to perform a Fresh Air adjustment, it may be that “DEM ZERO” in Maintenance Mode has been turned off.</a:t>
            </a:r>
            <a:br>
              <a:rPr lang="en-US" sz="2000" i="1" dirty="0"/>
            </a:br>
            <a:br>
              <a:rPr lang="en-US" sz="2000" i="1" dirty="0"/>
            </a:br>
            <a:r>
              <a:rPr lang="en-US" sz="2000" i="1" dirty="0"/>
              <a:t>In this case, you will have to enter User Mode and select </a:t>
            </a:r>
            <a:br>
              <a:rPr lang="en-US" sz="2000" i="1" dirty="0"/>
            </a:br>
            <a:r>
              <a:rPr lang="en-US" sz="2000" i="1" dirty="0"/>
              <a:t>GAS CAL </a:t>
            </a:r>
            <a:r>
              <a:rPr lang="en-US" sz="2000" i="1" dirty="0">
                <a:sym typeface="Wingdings" pitchFamily="2" charset="2"/>
              </a:rPr>
              <a:t></a:t>
            </a:r>
            <a:r>
              <a:rPr lang="en-US" sz="2000" i="1" dirty="0"/>
              <a:t> AIR CAL to perform one.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B576D39-2E75-D340-861B-19DCE93BB5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b="1" dirty="0"/>
              <a:t>Calibration</a:t>
            </a:r>
          </a:p>
        </p:txBody>
      </p:sp>
    </p:spTree>
    <p:extLst>
      <p:ext uri="{BB962C8B-B14F-4D97-AF65-F5344CB8AC3E}">
        <p14:creationId xmlns:p14="http://schemas.microsoft.com/office/powerpoint/2010/main" val="3481823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D696DCF5-2D43-0B40-AE12-61ACD0F80E26}"/>
              </a:ext>
            </a:extLst>
          </p:cNvPr>
          <p:cNvSpPr txBox="1">
            <a:spLocks/>
          </p:cNvSpPr>
          <p:nvPr/>
        </p:nvSpPr>
        <p:spPr bwMode="auto">
          <a:xfrm>
            <a:off x="1222375" y="454025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kumimoji="0" lang="en-US" b="1" dirty="0"/>
              <a:t>Calibration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B9278EC-6BA8-F941-8551-70D10A7D49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90540"/>
            <a:ext cx="8229600" cy="5267460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/>
              <a:t>To perform a calibration without being prompted by the calibration reminder (CAL RMDR) turn the instrument off and restart it in User Mode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dirty="0"/>
              <a:t>To enter User Mode:</a:t>
            </a:r>
            <a:br>
              <a:rPr lang="en-US" sz="2400" dirty="0"/>
            </a:br>
            <a:endParaRPr lang="en-US" sz="2400" dirty="0"/>
          </a:p>
          <a:p>
            <a:r>
              <a:rPr lang="en-US" sz="2400" dirty="0"/>
              <a:t>Turn the GX-3R off</a:t>
            </a:r>
          </a:p>
          <a:p>
            <a:r>
              <a:rPr lang="en-US" sz="2400" dirty="0"/>
              <a:t>Press and hold the “</a:t>
            </a:r>
            <a:r>
              <a:rPr lang="en-US" sz="2400" b="1" dirty="0"/>
              <a:t>AIR</a:t>
            </a:r>
            <a:r>
              <a:rPr lang="en-US" sz="2400" dirty="0"/>
              <a:t>” button</a:t>
            </a:r>
          </a:p>
          <a:p>
            <a:r>
              <a:rPr lang="en-US" sz="2400" dirty="0"/>
              <a:t>Then press and hold the </a:t>
            </a:r>
            <a:r>
              <a:rPr lang="en-US" sz="2400" b="1" dirty="0"/>
              <a:t>“POWER/MODE” </a:t>
            </a:r>
            <a:r>
              <a:rPr lang="en-US" sz="2400" dirty="0"/>
              <a:t>button</a:t>
            </a:r>
          </a:p>
          <a:p>
            <a:r>
              <a:rPr lang="en-US" sz="2400" dirty="0"/>
              <a:t>Release after one beep</a:t>
            </a:r>
          </a:p>
        </p:txBody>
      </p:sp>
    </p:spTree>
    <p:extLst>
      <p:ext uri="{BB962C8B-B14F-4D97-AF65-F5344CB8AC3E}">
        <p14:creationId xmlns:p14="http://schemas.microsoft.com/office/powerpoint/2010/main" val="1112697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C069C6-7A8E-C64D-81D7-F4736AC3F7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4191" y="1419408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/>
              <a:t>In the User Mode menu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000" dirty="0"/>
              <a:t>Use the “</a:t>
            </a:r>
            <a:r>
              <a:rPr lang="en-US" sz="2000" b="1" dirty="0"/>
              <a:t>AIR</a:t>
            </a:r>
            <a:r>
              <a:rPr lang="en-US" sz="2000" dirty="0"/>
              <a:t>” button to scroll options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000" dirty="0"/>
              <a:t>Use the “</a:t>
            </a:r>
            <a:r>
              <a:rPr lang="en-US" sz="2000" b="1" dirty="0"/>
              <a:t>POWER/MODE</a:t>
            </a:r>
            <a:r>
              <a:rPr lang="en-US" sz="2000" dirty="0"/>
              <a:t>” button to select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endParaRPr lang="en-US" sz="2400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A53EC31-22E0-184F-AC98-9C71F1BB5452}"/>
              </a:ext>
            </a:extLst>
          </p:cNvPr>
          <p:cNvSpPr txBox="1">
            <a:spLocks noGrp="1"/>
          </p:cNvSpPr>
          <p:nvPr>
            <p:ph type="title"/>
          </p:nvPr>
        </p:nvSpPr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kumimoji="0" lang="en-US" b="1" dirty="0"/>
              <a:t>Calibration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A506C66-291A-3749-922C-7D52A7D424E4}"/>
              </a:ext>
            </a:extLst>
          </p:cNvPr>
          <p:cNvSpPr txBox="1"/>
          <p:nvPr/>
        </p:nvSpPr>
        <p:spPr>
          <a:xfrm>
            <a:off x="450209" y="2943496"/>
            <a:ext cx="5480989" cy="353943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/>
              <a:t>Select “</a:t>
            </a:r>
            <a:r>
              <a:rPr lang="en-US" sz="2400" b="1" dirty="0"/>
              <a:t>GAS CAL</a:t>
            </a:r>
            <a:r>
              <a:rPr lang="en-US" sz="2400" dirty="0"/>
              <a:t>”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Note your sub-menu options are “AIR CAL” and “AUTO CAL”</a:t>
            </a:r>
          </a:p>
          <a:p>
            <a:pPr lvl="1"/>
            <a:r>
              <a:rPr lang="en-US" sz="2000" i="1" dirty="0"/>
              <a:t>(NOTE: This is where you can do a “fresh air” calibration if you did not on start-up)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Select “</a:t>
            </a:r>
            <a:r>
              <a:rPr lang="en-US" sz="2000" b="1" dirty="0"/>
              <a:t>AUTO CAL</a:t>
            </a:r>
            <a:r>
              <a:rPr lang="en-US" sz="2000" dirty="0"/>
              <a:t>”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Calibration values will be displayed</a:t>
            </a:r>
          </a:p>
          <a:p>
            <a:pPr lvl="1"/>
            <a:r>
              <a:rPr lang="en-US" sz="2000" dirty="0"/>
              <a:t>(</a:t>
            </a:r>
            <a:r>
              <a:rPr lang="en-US" sz="2000" dirty="0">
                <a:highlight>
                  <a:srgbClr val="C0C0C0"/>
                </a:highlight>
              </a:rPr>
              <a:t>LEL – 50%, O2 – 12%, CO – 50ppm, H2S – 25ppm</a:t>
            </a:r>
            <a:r>
              <a:rPr lang="en-US" sz="2000" dirty="0"/>
              <a:t>)</a:t>
            </a:r>
            <a:br>
              <a:rPr lang="en-US" sz="2000" dirty="0"/>
            </a:br>
            <a:r>
              <a:rPr lang="en-US" sz="1600" i="1" dirty="0"/>
              <a:t>(factory set default values)</a:t>
            </a:r>
            <a:endParaRPr lang="en-US" sz="16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AADA819-2A6E-E540-B0FD-FC187CF825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4015" y="2281547"/>
            <a:ext cx="3246835" cy="3858322"/>
          </a:xfrm>
          <a:prstGeom prst="rect">
            <a:avLst/>
          </a:prstGeom>
        </p:spPr>
      </p:pic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AF0AC2C4-0789-9E44-BDFE-469ED130CA7D}"/>
              </a:ext>
            </a:extLst>
          </p:cNvPr>
          <p:cNvCxnSpPr>
            <a:cxnSpLocks/>
          </p:cNvCxnSpPr>
          <p:nvPr/>
        </p:nvCxnSpPr>
        <p:spPr>
          <a:xfrm flipV="1">
            <a:off x="5497417" y="3866920"/>
            <a:ext cx="1542361" cy="1839818"/>
          </a:xfrm>
          <a:prstGeom prst="straightConnector1">
            <a:avLst/>
          </a:prstGeom>
          <a:ln w="38100">
            <a:tailEnd type="arrow" w="lg" len="med"/>
          </a:ln>
          <a:effectLst>
            <a:outerShdw blurRad="50800" dist="381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00877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525744" y="2313209"/>
            <a:ext cx="3600391" cy="1444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You will know you are in display mode if you see a display mode menu title on the bottom of your screen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845E687-379B-DE40-BD9B-5B0E732589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00821" y="1654050"/>
            <a:ext cx="3676620" cy="4365150"/>
          </a:xfrm>
          <a:prstGeom prst="rect">
            <a:avLst/>
          </a:prstGeom>
          <a:effectLst/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1E83EAC4-3178-834F-914C-0B48BD723841}"/>
              </a:ext>
            </a:extLst>
          </p:cNvPr>
          <p:cNvSpPr txBox="1">
            <a:spLocks/>
          </p:cNvSpPr>
          <p:nvPr/>
        </p:nvSpPr>
        <p:spPr bwMode="auto">
          <a:xfrm>
            <a:off x="525744" y="3836625"/>
            <a:ext cx="3139540" cy="1999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To return to normal operation, scroll all the way through the display menu using the POWER/MODE button, or wait 20 seconds and the unit will automatically return to normal mode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2643B47F-7218-EC4B-AA63-C35E0C2ABA15}"/>
              </a:ext>
            </a:extLst>
          </p:cNvPr>
          <p:cNvCxnSpPr>
            <a:cxnSpLocks/>
          </p:cNvCxnSpPr>
          <p:nvPr/>
        </p:nvCxnSpPr>
        <p:spPr>
          <a:xfrm>
            <a:off x="3569466" y="3252539"/>
            <a:ext cx="1773715" cy="372010"/>
          </a:xfrm>
          <a:prstGeom prst="straightConnector1">
            <a:avLst/>
          </a:prstGeom>
          <a:ln w="38100">
            <a:tailEnd type="arrow" w="lg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F5595354-C75E-D04F-B773-86CA2A146535}"/>
              </a:ext>
            </a:extLst>
          </p:cNvPr>
          <p:cNvSpPr txBox="1"/>
          <p:nvPr/>
        </p:nvSpPr>
        <p:spPr>
          <a:xfrm>
            <a:off x="297456" y="1349974"/>
            <a:ext cx="63346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To enter Display Mode, press </a:t>
            </a:r>
            <a:r>
              <a:rPr lang="en-US" b="1" dirty="0"/>
              <a:t>POWER/MODE </a:t>
            </a:r>
            <a:r>
              <a:rPr lang="en-US" dirty="0"/>
              <a:t>when in normal operation/measurement mode.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45AF7FF-35E6-6B45-AC89-7F2C7D2B6E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975" y="301625"/>
            <a:ext cx="7772400" cy="676275"/>
          </a:xfrm>
        </p:spPr>
        <p:txBody>
          <a:bodyPr/>
          <a:lstStyle/>
          <a:p>
            <a:pPr algn="r"/>
            <a:r>
              <a:rPr lang="en-US" b="1" dirty="0"/>
              <a:t>Display Mode</a:t>
            </a:r>
          </a:p>
        </p:txBody>
      </p:sp>
    </p:spTree>
    <p:extLst>
      <p:ext uri="{BB962C8B-B14F-4D97-AF65-F5344CB8AC3E}">
        <p14:creationId xmlns:p14="http://schemas.microsoft.com/office/powerpoint/2010/main" val="659672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0C9BD3-900F-294D-B621-8E5BF21841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43137"/>
            <a:ext cx="8229600" cy="5390357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/>
              <a:t>If the calibration values displayed do </a:t>
            </a:r>
            <a:r>
              <a:rPr lang="en-US" sz="2400" b="1" u="sng" dirty="0"/>
              <a:t>NOT</a:t>
            </a:r>
            <a:r>
              <a:rPr lang="en-US" sz="2400" dirty="0"/>
              <a:t> match the gas cylinder values:</a:t>
            </a:r>
            <a:br>
              <a:rPr lang="en-US" sz="2400" dirty="0"/>
            </a:br>
            <a:endParaRPr lang="en-US" sz="2400" dirty="0"/>
          </a:p>
          <a:p>
            <a:r>
              <a:rPr lang="en-US" sz="1800" dirty="0"/>
              <a:t>Enter the </a:t>
            </a:r>
            <a:r>
              <a:rPr lang="en-US" sz="1800" b="1" dirty="0"/>
              <a:t>AUTO CAL </a:t>
            </a:r>
            <a:r>
              <a:rPr lang="en-US" sz="1800" dirty="0"/>
              <a:t>menu (</a:t>
            </a:r>
            <a:r>
              <a:rPr lang="en-US" sz="1800" i="1" dirty="0"/>
              <a:t>User Mode</a:t>
            </a:r>
            <a:r>
              <a:rPr lang="en-US" sz="1800" i="1" dirty="0">
                <a:sym typeface="Wingdings" pitchFamily="2" charset="2"/>
              </a:rPr>
              <a:t> </a:t>
            </a:r>
            <a:r>
              <a:rPr lang="en-US" sz="1800" i="1" dirty="0"/>
              <a:t>Gas Cal</a:t>
            </a:r>
            <a:r>
              <a:rPr lang="en-US" sz="1800" i="1" dirty="0">
                <a:sym typeface="Wingdings" pitchFamily="2" charset="2"/>
              </a:rPr>
              <a:t> </a:t>
            </a:r>
            <a:r>
              <a:rPr lang="en-US" sz="1800" i="1" dirty="0"/>
              <a:t>Auto Cal</a:t>
            </a:r>
            <a:r>
              <a:rPr lang="en-US" sz="1800" dirty="0"/>
              <a:t>)</a:t>
            </a:r>
          </a:p>
          <a:p>
            <a:r>
              <a:rPr lang="en-US" sz="1800" dirty="0"/>
              <a:t>Scroll with “</a:t>
            </a:r>
            <a:r>
              <a:rPr lang="en-US" sz="1800" b="1" dirty="0"/>
              <a:t>AIR</a:t>
            </a:r>
            <a:r>
              <a:rPr lang="en-US" sz="1800" dirty="0"/>
              <a:t>” and select “</a:t>
            </a:r>
            <a:r>
              <a:rPr lang="en-US" sz="1800" b="1" dirty="0"/>
              <a:t>CAL-P</a:t>
            </a:r>
            <a:r>
              <a:rPr lang="en-US" sz="1800" dirty="0"/>
              <a:t>” with “</a:t>
            </a:r>
            <a:r>
              <a:rPr lang="en-US" sz="1800" b="1" dirty="0"/>
              <a:t>POWER/MODE</a:t>
            </a:r>
            <a:r>
              <a:rPr lang="en-US" sz="1800" dirty="0"/>
              <a:t>” </a:t>
            </a:r>
          </a:p>
          <a:p>
            <a:r>
              <a:rPr lang="en-US" sz="1800" dirty="0"/>
              <a:t>You should see the active channel marked with 3 dashes (- - -)</a:t>
            </a:r>
          </a:p>
          <a:p>
            <a:r>
              <a:rPr lang="en-US" sz="1800" dirty="0"/>
              <a:t>Use “</a:t>
            </a:r>
            <a:r>
              <a:rPr lang="en-US" sz="1800" b="1" dirty="0"/>
              <a:t>AIR</a:t>
            </a:r>
            <a:r>
              <a:rPr lang="en-US" sz="1800" dirty="0"/>
              <a:t>” to select which gas you want to change the value of</a:t>
            </a:r>
          </a:p>
          <a:p>
            <a:r>
              <a:rPr lang="en-US" sz="1800" dirty="0"/>
              <a:t>Press “</a:t>
            </a:r>
            <a:r>
              <a:rPr lang="en-US" sz="1800" b="1" dirty="0"/>
              <a:t>POWER/MODE</a:t>
            </a:r>
            <a:r>
              <a:rPr lang="en-US" sz="1800" dirty="0"/>
              <a:t>” to select</a:t>
            </a:r>
          </a:p>
          <a:p>
            <a:r>
              <a:rPr lang="en-US" sz="1800" dirty="0"/>
              <a:t>Use ”</a:t>
            </a:r>
            <a:r>
              <a:rPr lang="en-US" sz="1800" b="1" dirty="0"/>
              <a:t>AIR</a:t>
            </a:r>
            <a:r>
              <a:rPr lang="en-US" sz="1800" dirty="0"/>
              <a:t>” to adjust to the value matching your cylinder</a:t>
            </a:r>
          </a:p>
          <a:p>
            <a:pPr marL="0" indent="0">
              <a:buNone/>
            </a:pPr>
            <a:r>
              <a:rPr lang="en-US" sz="1800" dirty="0"/>
              <a:t>	  (</a:t>
            </a:r>
            <a:r>
              <a:rPr lang="en-US" sz="1800" i="1" dirty="0"/>
              <a:t>HINT: if you need to reverse the direction of your numbers, press 	   	   </a:t>
            </a:r>
            <a:r>
              <a:rPr lang="en-US" sz="1800" b="1" i="1" dirty="0"/>
              <a:t>AIR</a:t>
            </a:r>
            <a:r>
              <a:rPr lang="en-US" sz="1800" i="1" dirty="0"/>
              <a:t> and </a:t>
            </a:r>
            <a:r>
              <a:rPr lang="en-US" sz="1800" b="1" i="1" dirty="0"/>
              <a:t>POWER/MODE </a:t>
            </a:r>
            <a:r>
              <a:rPr lang="en-US" sz="1800" i="1" dirty="0"/>
              <a:t>together quickly)</a:t>
            </a:r>
            <a:endParaRPr lang="en-US" sz="1800" dirty="0"/>
          </a:p>
          <a:p>
            <a:r>
              <a:rPr lang="en-US" sz="1800" dirty="0"/>
              <a:t>Press the “</a:t>
            </a:r>
            <a:r>
              <a:rPr lang="en-US" sz="1800" b="1" dirty="0"/>
              <a:t>POWER/MODE</a:t>
            </a:r>
            <a:r>
              <a:rPr lang="en-US" sz="1800" dirty="0"/>
              <a:t>” button to save</a:t>
            </a:r>
          </a:p>
          <a:p>
            <a:r>
              <a:rPr lang="en-US" sz="1800" dirty="0"/>
              <a:t>Press “</a:t>
            </a:r>
            <a:r>
              <a:rPr lang="en-US" sz="1800" b="1" dirty="0"/>
              <a:t>AIR</a:t>
            </a:r>
            <a:r>
              <a:rPr lang="en-US" sz="1800" dirty="0"/>
              <a:t>” to move to the next gas. Repeat as necessary</a:t>
            </a:r>
          </a:p>
          <a:p>
            <a:r>
              <a:rPr lang="en-US" sz="1800" dirty="0"/>
              <a:t>Select “</a:t>
            </a:r>
            <a:r>
              <a:rPr lang="en-US" sz="1800" b="1" dirty="0"/>
              <a:t>ESCAPE</a:t>
            </a:r>
            <a:r>
              <a:rPr lang="en-US" sz="1800" dirty="0"/>
              <a:t>” to return to the Auto Cal menu</a:t>
            </a:r>
          </a:p>
          <a:p>
            <a:pPr marL="0" indent="0">
              <a:buNone/>
            </a:pPr>
            <a:endParaRPr lang="en-US" sz="18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1718291-C24F-EF4B-94EE-AC9255230939}"/>
              </a:ext>
            </a:extLst>
          </p:cNvPr>
          <p:cNvSpPr txBox="1">
            <a:spLocks noGrp="1"/>
          </p:cNvSpPr>
          <p:nvPr>
            <p:ph type="title"/>
          </p:nvPr>
        </p:nvSpPr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kumimoji="0" lang="en-US" b="1" dirty="0"/>
              <a:t>Calibration</a:t>
            </a:r>
          </a:p>
        </p:txBody>
      </p:sp>
    </p:spTree>
    <p:extLst>
      <p:ext uri="{BB962C8B-B14F-4D97-AF65-F5344CB8AC3E}">
        <p14:creationId xmlns:p14="http://schemas.microsoft.com/office/powerpoint/2010/main" val="1021716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23FA5D-B973-2047-91F3-192B7AB8AD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740" y="1537598"/>
            <a:ext cx="4438185" cy="4525963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/>
              <a:t>Applying gas to the GX-3R</a:t>
            </a:r>
            <a:br>
              <a:rPr lang="en-US" sz="2400" dirty="0"/>
            </a:br>
            <a:endParaRPr lang="en-US" sz="240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000" dirty="0"/>
              <a:t>Attach a fixed flow regulator to the calibration gas cylinder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000" dirty="0"/>
              <a:t>Attach the calibration adapter to the instrument and connect it to the 0.25 LPM regulator with tubing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000" dirty="0"/>
              <a:t>With “</a:t>
            </a:r>
            <a:r>
              <a:rPr lang="en-US" sz="2000" b="1" dirty="0"/>
              <a:t>AUTO CAL</a:t>
            </a:r>
            <a:r>
              <a:rPr lang="en-US" sz="2000" dirty="0"/>
              <a:t>” highlighted, press ”</a:t>
            </a:r>
            <a:r>
              <a:rPr lang="en-US" sz="2000" b="1" dirty="0"/>
              <a:t>POWER/MODE</a:t>
            </a:r>
            <a:r>
              <a:rPr lang="en-US" sz="2000" dirty="0"/>
              <a:t>”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000" dirty="0"/>
              <a:t>Turn on the regulator</a:t>
            </a:r>
          </a:p>
          <a:p>
            <a:pPr lvl="1"/>
            <a:endParaRPr lang="en-US" sz="20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E87E78C-4B66-D44E-AE77-14CAEE53AEF6}"/>
              </a:ext>
            </a:extLst>
          </p:cNvPr>
          <p:cNvSpPr txBox="1">
            <a:spLocks noGrp="1"/>
          </p:cNvSpPr>
          <p:nvPr>
            <p:ph type="title"/>
          </p:nvPr>
        </p:nvSpPr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kumimoji="0" lang="en-US" b="1" dirty="0"/>
              <a:t>Calibration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C3F6520-8BEA-3244-9F58-4A1B39851A1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2684" y="2500830"/>
            <a:ext cx="3773576" cy="328504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789022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DC2E3-7CC9-DD46-85AC-3749BC8652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1928" y="2041650"/>
            <a:ext cx="4091290" cy="3459732"/>
          </a:xfrm>
        </p:spPr>
        <p:txBody>
          <a:bodyPr/>
          <a:lstStyle/>
          <a:p>
            <a:pPr lvl="1">
              <a:buFont typeface="Arial" panose="020B0604020202020204" pitchFamily="34" charset="0"/>
              <a:buChar char="•"/>
            </a:pPr>
            <a:r>
              <a:rPr lang="en-US" sz="2000" dirty="0"/>
              <a:t>“</a:t>
            </a:r>
            <a:r>
              <a:rPr lang="en-US" sz="2000" b="1" dirty="0"/>
              <a:t>AUTO CAL/CYL A</a:t>
            </a:r>
            <a:r>
              <a:rPr lang="en-US" sz="2000" dirty="0"/>
              <a:t>” should be alternating on the display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000" dirty="0"/>
              <a:t>Press “</a:t>
            </a:r>
            <a:r>
              <a:rPr lang="en-US" sz="2000" b="1" dirty="0"/>
              <a:t>POWER/MODE</a:t>
            </a:r>
            <a:r>
              <a:rPr lang="en-US" sz="2000" dirty="0"/>
              <a:t>”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000" dirty="0"/>
              <a:t>Apply gas until readings stabilize or for 2 minutes maximum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000" dirty="0"/>
              <a:t>Press “</a:t>
            </a:r>
            <a:r>
              <a:rPr lang="en-US" sz="2000" b="1" dirty="0"/>
              <a:t>POWER/MODE</a:t>
            </a:r>
            <a:r>
              <a:rPr lang="en-US" sz="2000" dirty="0"/>
              <a:t>” Turn the gas regulator off</a:t>
            </a:r>
          </a:p>
          <a:p>
            <a:pPr lvl="1"/>
            <a:endParaRPr lang="en-US" sz="20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B918A7D-D64D-6F40-AAC7-4BA6804D8B1A}"/>
              </a:ext>
            </a:extLst>
          </p:cNvPr>
          <p:cNvSpPr txBox="1">
            <a:spLocks noGrp="1"/>
          </p:cNvSpPr>
          <p:nvPr>
            <p:ph type="title"/>
          </p:nvPr>
        </p:nvSpPr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kumimoji="0" lang="en-US" b="1" dirty="0"/>
              <a:t>Calibration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6B6F8AB-7FDD-4A4D-AFDF-AEC943A872C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50783" y="1643060"/>
            <a:ext cx="3246835" cy="3858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2253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30F5EE-C12B-EC4D-9EC5-D726DD206D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>
              <a:buFont typeface="Arial" panose="020B0604020202020204" pitchFamily="34" charset="0"/>
              <a:buChar char="•"/>
            </a:pPr>
            <a:r>
              <a:rPr lang="en-US" sz="2000" dirty="0"/>
              <a:t>If the calibration is successful, the unit will read “</a:t>
            </a:r>
            <a:r>
              <a:rPr lang="en-US" sz="2000" b="1" dirty="0"/>
              <a:t>PASS</a:t>
            </a:r>
            <a:r>
              <a:rPr lang="en-US" sz="2000" dirty="0"/>
              <a:t>”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000" dirty="0"/>
              <a:t>If the calibration is unsuccessful, the unit will read “</a:t>
            </a:r>
            <a:r>
              <a:rPr lang="en-US" sz="2000" b="1" dirty="0"/>
              <a:t>FAIL</a:t>
            </a:r>
            <a:r>
              <a:rPr lang="en-US" sz="2000" dirty="0"/>
              <a:t>”</a:t>
            </a:r>
          </a:p>
          <a:p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A3A4C64-5225-F54D-9414-9A4C4A2AA666}"/>
              </a:ext>
            </a:extLst>
          </p:cNvPr>
          <p:cNvSpPr txBox="1">
            <a:spLocks noGrp="1"/>
          </p:cNvSpPr>
          <p:nvPr>
            <p:ph type="title"/>
          </p:nvPr>
        </p:nvSpPr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kumimoji="0" lang="en-US" b="1" dirty="0"/>
              <a:t>Calibration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C727813-36CA-FD4A-82DC-1DA38C8E3BB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981" y="2412807"/>
            <a:ext cx="3124844" cy="371335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1194E63-4922-504F-B50B-A3F540C965A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56175" y="2412807"/>
            <a:ext cx="3124844" cy="371335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2349825-5F82-574C-8BBF-72FD183CB6A2}"/>
              </a:ext>
            </a:extLst>
          </p:cNvPr>
          <p:cNvSpPr txBox="1"/>
          <p:nvPr/>
        </p:nvSpPr>
        <p:spPr>
          <a:xfrm>
            <a:off x="1443579" y="6126163"/>
            <a:ext cx="62568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Note that the fail message gives status for each sensor</a:t>
            </a:r>
          </a:p>
        </p:txBody>
      </p:sp>
    </p:spTree>
    <p:extLst>
      <p:ext uri="{BB962C8B-B14F-4D97-AF65-F5344CB8AC3E}">
        <p14:creationId xmlns:p14="http://schemas.microsoft.com/office/powerpoint/2010/main" val="1064582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3F2B55-AB04-5D4F-85F7-8BB2B43846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41513"/>
            <a:ext cx="8229600" cy="4914862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/>
              <a:t>AUTO CAL pass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000" dirty="0"/>
              <a:t>Remove the calibration adapter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000" dirty="0"/>
              <a:t>The unit will read “PASS,” then go through its start up sequence and enter measurement mode, ready for use</a:t>
            </a:r>
          </a:p>
          <a:p>
            <a:pPr lvl="1"/>
            <a:endParaRPr lang="en-US" sz="2000" dirty="0"/>
          </a:p>
          <a:p>
            <a:pPr marL="0" indent="0">
              <a:buNone/>
            </a:pPr>
            <a:r>
              <a:rPr lang="en-US" sz="2400" dirty="0"/>
              <a:t>AUTO CAL fail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000" dirty="0"/>
              <a:t>The unit will read “FAIL” and return to the AUTO CAL menu in User Mode</a:t>
            </a:r>
          </a:p>
          <a:p>
            <a:pPr marL="457200" lvl="1" indent="0">
              <a:buNone/>
            </a:pPr>
            <a:endParaRPr lang="en-US" sz="2000" dirty="0"/>
          </a:p>
          <a:p>
            <a:pPr marL="457200" lvl="1" indent="0">
              <a:buNone/>
            </a:pPr>
            <a:r>
              <a:rPr lang="en-US" sz="2000" i="1" dirty="0"/>
              <a:t>NOTE: In the “CAL EXPD” User Mode menu item, you can set the instrument to “CANT USE” to prevent the end user from continuing without calibration</a:t>
            </a:r>
          </a:p>
          <a:p>
            <a:endParaRPr lang="en-US" sz="2000" dirty="0"/>
          </a:p>
          <a:p>
            <a:pPr marL="457200" lvl="1" indent="0">
              <a:buNone/>
            </a:pPr>
            <a:endParaRPr lang="en-US" sz="2000" dirty="0"/>
          </a:p>
          <a:p>
            <a:pPr marL="457200" lvl="1" indent="0">
              <a:buNone/>
            </a:pPr>
            <a:endParaRPr lang="en-US" sz="20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D5E90D6-3846-4147-B7CA-39DCBB8B5E74}"/>
              </a:ext>
            </a:extLst>
          </p:cNvPr>
          <p:cNvSpPr txBox="1">
            <a:spLocks noGrp="1"/>
          </p:cNvSpPr>
          <p:nvPr>
            <p:ph type="title"/>
          </p:nvPr>
        </p:nvSpPr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kumimoji="0" lang="en-US" b="1" dirty="0"/>
              <a:t>Calibration</a:t>
            </a:r>
          </a:p>
        </p:txBody>
      </p:sp>
    </p:spTree>
    <p:extLst>
      <p:ext uri="{BB962C8B-B14F-4D97-AF65-F5344CB8AC3E}">
        <p14:creationId xmlns:p14="http://schemas.microsoft.com/office/powerpoint/2010/main" val="1836192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2F14FA-2986-CB4D-BAB8-9E61035B4B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b="1" dirty="0"/>
              <a:t>Maintenance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EB9A35D7-9413-504F-925C-A7AC5EF2C6C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09018" y="1600200"/>
            <a:ext cx="4525963" cy="4525963"/>
          </a:xfrm>
        </p:spPr>
      </p:pic>
    </p:spTree>
    <p:extLst>
      <p:ext uri="{BB962C8B-B14F-4D97-AF65-F5344CB8AC3E}">
        <p14:creationId xmlns:p14="http://schemas.microsoft.com/office/powerpoint/2010/main" val="2333589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1371600" y="133923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Sensor/Filter replacement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8CC5EA4-AEDA-9743-84F8-D8E790809BE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3419872" y="835620"/>
            <a:ext cx="2520899" cy="6022380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67A994E1-D556-A04A-B673-9872FB93C439}"/>
              </a:ext>
            </a:extLst>
          </p:cNvPr>
          <p:cNvSpPr txBox="1">
            <a:spLocks/>
          </p:cNvSpPr>
          <p:nvPr/>
        </p:nvSpPr>
        <p:spPr bwMode="auto">
          <a:xfrm>
            <a:off x="6732241" y="3031659"/>
            <a:ext cx="1008107" cy="502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200" dirty="0"/>
              <a:t>O2 Sensor:</a:t>
            </a:r>
          </a:p>
          <a:p>
            <a:pPr marL="0" indent="0">
              <a:buNone/>
            </a:pPr>
            <a:r>
              <a:rPr lang="en-US" sz="1050" b="1" i="1" dirty="0"/>
              <a:t>ESR-X13P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9222A89-BBB1-C643-B9A6-8DD9418737F3}"/>
              </a:ext>
            </a:extLst>
          </p:cNvPr>
          <p:cNvSpPr txBox="1">
            <a:spLocks/>
          </p:cNvSpPr>
          <p:nvPr/>
        </p:nvSpPr>
        <p:spPr bwMode="auto">
          <a:xfrm>
            <a:off x="6732241" y="3917559"/>
            <a:ext cx="1008107" cy="502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200" dirty="0"/>
              <a:t>LEL Sensor:</a:t>
            </a:r>
          </a:p>
          <a:p>
            <a:pPr marL="0" indent="0">
              <a:buNone/>
            </a:pPr>
            <a:r>
              <a:rPr lang="en-US" sz="1050" b="1" i="1" dirty="0"/>
              <a:t>NCR-6309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06498AB3-03F0-EA48-BA44-E29F392BC5DE}"/>
              </a:ext>
            </a:extLst>
          </p:cNvPr>
          <p:cNvSpPr txBox="1">
            <a:spLocks/>
          </p:cNvSpPr>
          <p:nvPr/>
        </p:nvSpPr>
        <p:spPr bwMode="auto">
          <a:xfrm>
            <a:off x="6732240" y="2132856"/>
            <a:ext cx="1008107" cy="502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200" dirty="0"/>
              <a:t>H2S/CO:</a:t>
            </a:r>
          </a:p>
          <a:p>
            <a:pPr marL="0" indent="0">
              <a:buNone/>
            </a:pPr>
            <a:r>
              <a:rPr lang="en-US" sz="1050" b="1" i="1" dirty="0"/>
              <a:t>ESR-A1DP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A3393563-8A0C-3B47-A68F-CB9C0A830A85}"/>
              </a:ext>
            </a:extLst>
          </p:cNvPr>
          <p:cNvSpPr txBox="1">
            <a:spLocks/>
          </p:cNvSpPr>
          <p:nvPr/>
        </p:nvSpPr>
        <p:spPr bwMode="auto">
          <a:xfrm>
            <a:off x="1259011" y="5445223"/>
            <a:ext cx="2318201" cy="1173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200" dirty="0"/>
              <a:t>Sensor Dust Filter:</a:t>
            </a:r>
          </a:p>
          <a:p>
            <a:pPr marL="0" indent="0">
              <a:buNone/>
            </a:pPr>
            <a:r>
              <a:rPr lang="en-US" sz="1050" b="1" i="1" dirty="0"/>
              <a:t>33-0181-10 (10 pk) – GX-3R</a:t>
            </a:r>
          </a:p>
          <a:p>
            <a:pPr marL="0" indent="0">
              <a:buNone/>
            </a:pPr>
            <a:r>
              <a:rPr lang="en-US" sz="1050" b="1" i="1" dirty="0"/>
              <a:t>33-0182-10 (10 pk) – GX-3R Pro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71AA88F2-880C-D046-868D-9D8DF077B26B}"/>
              </a:ext>
            </a:extLst>
          </p:cNvPr>
          <p:cNvSpPr txBox="1">
            <a:spLocks/>
          </p:cNvSpPr>
          <p:nvPr/>
        </p:nvSpPr>
        <p:spPr bwMode="auto">
          <a:xfrm>
            <a:off x="1259632" y="3184577"/>
            <a:ext cx="1440160" cy="6971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200" dirty="0"/>
              <a:t>Scrubber Disk Filter for H2S/CO:</a:t>
            </a:r>
          </a:p>
          <a:p>
            <a:pPr marL="0" indent="0">
              <a:buNone/>
            </a:pPr>
            <a:r>
              <a:rPr lang="en-US" sz="1050" b="1" i="1" dirty="0"/>
              <a:t>33-7130 (5 </a:t>
            </a:r>
            <a:r>
              <a:rPr lang="en-US" sz="1050" b="1" i="1" dirty="0" err="1"/>
              <a:t>pk</a:t>
            </a:r>
            <a:r>
              <a:rPr lang="en-US" sz="1050" b="1" i="1" dirty="0"/>
              <a:t>)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3DFE5E7E-057A-9B42-B1EE-7D79D40B8E1C}"/>
              </a:ext>
            </a:extLst>
          </p:cNvPr>
          <p:cNvSpPr txBox="1">
            <a:spLocks/>
          </p:cNvSpPr>
          <p:nvPr/>
        </p:nvSpPr>
        <p:spPr bwMode="auto">
          <a:xfrm>
            <a:off x="1259015" y="4314900"/>
            <a:ext cx="1440160" cy="6971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200" dirty="0"/>
              <a:t>Scrubber Disk Filter for LEL:</a:t>
            </a:r>
          </a:p>
          <a:p>
            <a:pPr marL="0" indent="0">
              <a:buNone/>
            </a:pPr>
            <a:r>
              <a:rPr lang="en-US" sz="1050" b="1" i="1" dirty="0"/>
              <a:t>33-7131 (5 </a:t>
            </a:r>
            <a:r>
              <a:rPr lang="en-US" sz="1050" b="1" i="1" dirty="0" err="1"/>
              <a:t>pk</a:t>
            </a:r>
            <a:r>
              <a:rPr lang="en-US" sz="1050" b="1" i="1" dirty="0"/>
              <a:t>)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368881C1-FF85-D34A-850D-5AAE6C5EDCE2}"/>
              </a:ext>
            </a:extLst>
          </p:cNvPr>
          <p:cNvCxnSpPr/>
          <p:nvPr/>
        </p:nvCxnSpPr>
        <p:spPr>
          <a:xfrm>
            <a:off x="2555161" y="3573016"/>
            <a:ext cx="1368767" cy="864096"/>
          </a:xfrm>
          <a:prstGeom prst="straightConnector1">
            <a:avLst/>
          </a:prstGeom>
          <a:ln w="31750">
            <a:tailEnd type="arrow" w="lg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5598F15B-6CA4-7B42-897C-8C034617C9A7}"/>
              </a:ext>
            </a:extLst>
          </p:cNvPr>
          <p:cNvCxnSpPr>
            <a:cxnSpLocks/>
          </p:cNvCxnSpPr>
          <p:nvPr/>
        </p:nvCxnSpPr>
        <p:spPr>
          <a:xfrm flipV="1">
            <a:off x="2411760" y="4653136"/>
            <a:ext cx="2160240" cy="216024"/>
          </a:xfrm>
          <a:prstGeom prst="straightConnector1">
            <a:avLst/>
          </a:prstGeom>
          <a:ln w="31750">
            <a:tailEnd type="arrow" w="lg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8BC9B6BF-2A2B-954C-A680-3406BCE342FC}"/>
              </a:ext>
            </a:extLst>
          </p:cNvPr>
          <p:cNvCxnSpPr>
            <a:cxnSpLocks/>
          </p:cNvCxnSpPr>
          <p:nvPr/>
        </p:nvCxnSpPr>
        <p:spPr>
          <a:xfrm flipV="1">
            <a:off x="2628401" y="5578092"/>
            <a:ext cx="1207534" cy="10048"/>
          </a:xfrm>
          <a:prstGeom prst="straightConnector1">
            <a:avLst/>
          </a:prstGeom>
          <a:ln w="31750">
            <a:tailEnd type="arrow" w="lg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0B9A8EA3-CC8A-B147-9991-1A87FD246B6D}"/>
              </a:ext>
            </a:extLst>
          </p:cNvPr>
          <p:cNvCxnSpPr/>
          <p:nvPr/>
        </p:nvCxnSpPr>
        <p:spPr>
          <a:xfrm flipH="1">
            <a:off x="4067944" y="2348880"/>
            <a:ext cx="2592288" cy="792088"/>
          </a:xfrm>
          <a:prstGeom prst="straightConnector1">
            <a:avLst/>
          </a:prstGeom>
          <a:ln w="31750">
            <a:tailEnd type="arrow" w="lg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6E1B1425-7F5A-034E-BD1D-7662090E1C95}"/>
              </a:ext>
            </a:extLst>
          </p:cNvPr>
          <p:cNvCxnSpPr>
            <a:stCxn id="9" idx="1"/>
          </p:cNvCxnSpPr>
          <p:nvPr/>
        </p:nvCxnSpPr>
        <p:spPr>
          <a:xfrm flipH="1">
            <a:off x="5652120" y="3283078"/>
            <a:ext cx="1080121" cy="1906"/>
          </a:xfrm>
          <a:prstGeom prst="straightConnector1">
            <a:avLst/>
          </a:prstGeom>
          <a:ln w="31750">
            <a:tailEnd type="arrow" w="lg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55CD8623-0692-7E44-8098-26108B6AA9F4}"/>
              </a:ext>
            </a:extLst>
          </p:cNvPr>
          <p:cNvCxnSpPr>
            <a:stCxn id="10" idx="1"/>
          </p:cNvCxnSpPr>
          <p:nvPr/>
        </p:nvCxnSpPr>
        <p:spPr>
          <a:xfrm flipH="1" flipV="1">
            <a:off x="4788024" y="3573016"/>
            <a:ext cx="1944217" cy="595962"/>
          </a:xfrm>
          <a:prstGeom prst="straightConnector1">
            <a:avLst/>
          </a:prstGeom>
          <a:ln w="31750">
            <a:tailEnd type="arrow" w="lg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46752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1371600" y="133923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Sensor/Filter replacement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BAE2052-EC77-3142-BB1C-AD5B4E88FE4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87616" y="1380739"/>
            <a:ext cx="6168767" cy="409652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5A0B21F-9D13-3749-987E-54CDCA656A85}"/>
              </a:ext>
            </a:extLst>
          </p:cNvPr>
          <p:cNvSpPr txBox="1"/>
          <p:nvPr/>
        </p:nvSpPr>
        <p:spPr>
          <a:xfrm>
            <a:off x="1112520" y="5816969"/>
            <a:ext cx="69189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Unscrew the screws on the bottom of the unit</a:t>
            </a:r>
          </a:p>
        </p:txBody>
      </p:sp>
    </p:spTree>
    <p:extLst>
      <p:ext uri="{BB962C8B-B14F-4D97-AF65-F5344CB8AC3E}">
        <p14:creationId xmlns:p14="http://schemas.microsoft.com/office/powerpoint/2010/main" val="1954113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201BE4-D7D6-9042-B46F-6DBDB226AC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8" y="5594245"/>
            <a:ext cx="8229600" cy="962130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/>
              <a:t>Use the flat side of your small screwdriver to gently pop up the edges of the sensor cap to remove it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6AC4AA4-368D-1A49-9116-0C800C0A94F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13242" y="1142275"/>
            <a:ext cx="5717513" cy="422857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Title 3">
            <a:extLst>
              <a:ext uri="{FF2B5EF4-FFF2-40B4-BE49-F238E27FC236}">
                <a16:creationId xmlns:a16="http://schemas.microsoft.com/office/drawing/2014/main" id="{4259F20B-C645-CF4E-BD28-3C83B5A7FBA7}"/>
              </a:ext>
            </a:extLst>
          </p:cNvPr>
          <p:cNvSpPr txBox="1">
            <a:spLocks noGrp="1"/>
          </p:cNvSpPr>
          <p:nvPr>
            <p:ph type="title"/>
          </p:nvPr>
        </p:nvSpPr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Sensor/Filter replacement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8369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B0331-24E0-A44E-9BC5-32FC07B2C7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13763"/>
            <a:ext cx="7926636" cy="1550624"/>
          </a:xfrm>
        </p:spPr>
        <p:txBody>
          <a:bodyPr/>
          <a:lstStyle/>
          <a:p>
            <a:r>
              <a:rPr lang="en-US" sz="2400" dirty="0"/>
              <a:t>Replace sensors when they cannot be calibrated or readings become unstable</a:t>
            </a:r>
          </a:p>
          <a:p>
            <a:r>
              <a:rPr lang="en-US" sz="2400" dirty="0"/>
              <a:t>Remember to always calibrate your instrument after replacing a sensor</a:t>
            </a:r>
          </a:p>
          <a:p>
            <a:endParaRPr lang="en-US" sz="24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9B805B7-4F09-3F4B-96C9-B131280F15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b="1" dirty="0"/>
              <a:t>Sensor Replacement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4F0ADC3-94FB-AC4A-A745-364FC38EA3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11375" y="2990076"/>
            <a:ext cx="5053106" cy="335564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382BA503-BD9F-3343-A46F-DE28CE7661C1}"/>
              </a:ext>
            </a:extLst>
          </p:cNvPr>
          <p:cNvCxnSpPr>
            <a:cxnSpLocks/>
          </p:cNvCxnSpPr>
          <p:nvPr/>
        </p:nvCxnSpPr>
        <p:spPr>
          <a:xfrm flipV="1">
            <a:off x="6012493" y="4972833"/>
            <a:ext cx="463463" cy="87682"/>
          </a:xfrm>
          <a:prstGeom prst="straightConnector1">
            <a:avLst/>
          </a:prstGeom>
          <a:ln w="38100">
            <a:solidFill>
              <a:srgbClr val="FFFF00"/>
            </a:solidFill>
            <a:headEnd type="arrow" w="lg" len="med"/>
            <a:tailEnd type="arrow" w="lg" len="med"/>
          </a:ln>
          <a:effectLst>
            <a:outerShdw blurRad="40000" dir="5400000" rotWithShape="0">
              <a:schemeClr val="tx1">
                <a:alpha val="35000"/>
              </a:schemeClr>
            </a:outerShdw>
          </a:effectLst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5BC63557-2A4D-EB4F-97BA-2DF28D799DD0}"/>
              </a:ext>
            </a:extLst>
          </p:cNvPr>
          <p:cNvSpPr txBox="1"/>
          <p:nvPr/>
        </p:nvSpPr>
        <p:spPr>
          <a:xfrm>
            <a:off x="457200" y="2958914"/>
            <a:ext cx="307921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Make sure the tabs of the sensors are aligned with the contacts and placed correctly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2902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D2DEDAE-A022-4548-8106-B543D3B9D57F}"/>
              </a:ext>
            </a:extLst>
          </p:cNvPr>
          <p:cNvSpPr txBox="1">
            <a:spLocks/>
          </p:cNvSpPr>
          <p:nvPr/>
        </p:nvSpPr>
        <p:spPr bwMode="auto">
          <a:xfrm>
            <a:off x="560527" y="2362900"/>
            <a:ext cx="8022945" cy="2506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/>
              <a:t>PEAK – Displays peak readings for each sensor</a:t>
            </a:r>
          </a:p>
          <a:p>
            <a:r>
              <a:rPr lang="en-US" sz="1800" dirty="0"/>
              <a:t>STEL – Displays STEL readings (CO, H2S, and CO2/Super-Toxic only)</a:t>
            </a:r>
          </a:p>
          <a:p>
            <a:r>
              <a:rPr lang="en-US" sz="1800" dirty="0"/>
              <a:t>TWA - Displays TWA readings (CO, H2S, and CO2/Super-Toxic only)</a:t>
            </a:r>
          </a:p>
          <a:p>
            <a:r>
              <a:rPr lang="en-US" sz="1800" dirty="0"/>
              <a:t>HC GAS LIST – Change the target gas for the LEL sensor</a:t>
            </a:r>
          </a:p>
          <a:p>
            <a:r>
              <a:rPr lang="en-US" sz="1800" dirty="0"/>
              <a:t>CAL DATA – Displays the last calibration date for each sensor</a:t>
            </a:r>
          </a:p>
          <a:p>
            <a:r>
              <a:rPr lang="en-US" sz="1800" dirty="0"/>
              <a:t>TEMPERATURE – Displays temperature, date and time</a:t>
            </a:r>
          </a:p>
          <a:p>
            <a:r>
              <a:rPr lang="en-US" sz="1800" dirty="0"/>
              <a:t>ALARM-PT – View alarm points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229F67D-F76E-E34E-AD00-633BD74F79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b="1" dirty="0"/>
              <a:t>Display Mode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8A1A089-C8FE-B242-81EE-4C36893C9023}"/>
              </a:ext>
            </a:extLst>
          </p:cNvPr>
          <p:cNvSpPr txBox="1"/>
          <p:nvPr/>
        </p:nvSpPr>
        <p:spPr>
          <a:xfrm>
            <a:off x="341522" y="1470345"/>
            <a:ext cx="55635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Display Mode menu options: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735D4EE-9394-2848-8E2B-A1FCA80813A8}"/>
              </a:ext>
            </a:extLst>
          </p:cNvPr>
          <p:cNvSpPr txBox="1"/>
          <p:nvPr/>
        </p:nvSpPr>
        <p:spPr>
          <a:xfrm>
            <a:off x="560527" y="5608122"/>
            <a:ext cx="80229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EXAMPLES: Re-setting PEAK readings, changing the LEL target gas</a:t>
            </a:r>
            <a:endParaRPr lang="en-US" sz="16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2029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65511A-AC76-264D-AD73-C6C2B47D04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b="1" dirty="0"/>
              <a:t>Sensor Replacement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0BB4EAC-60F0-854D-8BAE-1A4411E4B4C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909" y="1341793"/>
            <a:ext cx="877184" cy="78043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F7B65BE-6152-0F48-B16C-F37469508B0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1443" y="2325356"/>
            <a:ext cx="914117" cy="77148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D98C5BA-B4DB-E74B-A7B0-BC180AA3B9F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1443" y="3308921"/>
            <a:ext cx="914117" cy="84125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DF6A0C9-345D-1B4B-BC3E-2EBE6ACCBB2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1443" y="4383293"/>
            <a:ext cx="914117" cy="79596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D763465C-9DA2-A843-84A7-B9C64EF3A9B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9304" y="5309141"/>
            <a:ext cx="978394" cy="100760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89193EB3-132C-434C-B0CD-1495A7378BC0}"/>
              </a:ext>
            </a:extLst>
          </p:cNvPr>
          <p:cNvSpPr txBox="1"/>
          <p:nvPr/>
        </p:nvSpPr>
        <p:spPr>
          <a:xfrm>
            <a:off x="1483245" y="2357431"/>
            <a:ext cx="25647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u="sng" dirty="0"/>
              <a:t>NCR-6309</a:t>
            </a:r>
            <a:r>
              <a:rPr lang="en-US" sz="1600" dirty="0"/>
              <a:t> – </a:t>
            </a:r>
            <a:r>
              <a:rPr lang="en-US" sz="1600" b="1" dirty="0"/>
              <a:t>LEL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95FEDC4-B68B-A64D-AEA4-011BF3F95877}"/>
              </a:ext>
            </a:extLst>
          </p:cNvPr>
          <p:cNvSpPr txBox="1"/>
          <p:nvPr/>
        </p:nvSpPr>
        <p:spPr>
          <a:xfrm>
            <a:off x="1483245" y="1438926"/>
            <a:ext cx="2422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u="sng" dirty="0"/>
              <a:t>ESR-A1DP</a:t>
            </a:r>
            <a:r>
              <a:rPr lang="en-US" sz="1600" dirty="0"/>
              <a:t> – </a:t>
            </a:r>
            <a:r>
              <a:rPr lang="en-US" sz="1600" b="1" dirty="0"/>
              <a:t>H2S/CO combo  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A5BBB86-C9CF-CE47-B7BB-36A21A53C677}"/>
              </a:ext>
            </a:extLst>
          </p:cNvPr>
          <p:cNvSpPr/>
          <p:nvPr/>
        </p:nvSpPr>
        <p:spPr>
          <a:xfrm>
            <a:off x="1483245" y="3399785"/>
            <a:ext cx="162576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u="sng" dirty="0"/>
              <a:t>ESR-X13P</a:t>
            </a:r>
            <a:r>
              <a:rPr lang="en-US" sz="1600" dirty="0"/>
              <a:t> – </a:t>
            </a:r>
            <a:r>
              <a:rPr lang="en-US" sz="1600" b="1" dirty="0"/>
              <a:t>O2</a:t>
            </a:r>
            <a:r>
              <a:rPr lang="en-US" sz="1600" dirty="0"/>
              <a:t> 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82E5E60-D738-AF4A-ACD9-DDB9E944A62D}"/>
              </a:ext>
            </a:extLst>
          </p:cNvPr>
          <p:cNvSpPr txBox="1"/>
          <p:nvPr/>
        </p:nvSpPr>
        <p:spPr>
          <a:xfrm>
            <a:off x="1483245" y="4553143"/>
            <a:ext cx="173477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u="sng" dirty="0"/>
              <a:t>ESR-A13D</a:t>
            </a:r>
            <a:r>
              <a:rPr lang="en-US" sz="1600" dirty="0"/>
              <a:t> – </a:t>
            </a:r>
            <a:r>
              <a:rPr lang="en-US" sz="1600" b="1" dirty="0"/>
              <a:t>SO2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4190321-74B1-084E-ACB7-E949E02E8618}"/>
              </a:ext>
            </a:extLst>
          </p:cNvPr>
          <p:cNvSpPr txBox="1"/>
          <p:nvPr/>
        </p:nvSpPr>
        <p:spPr>
          <a:xfrm>
            <a:off x="1402875" y="5331106"/>
            <a:ext cx="21584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u="sng" dirty="0"/>
              <a:t>IRR-0409</a:t>
            </a:r>
            <a:r>
              <a:rPr lang="en-US" sz="1600" dirty="0"/>
              <a:t>  - </a:t>
            </a:r>
            <a:r>
              <a:rPr lang="en-US" sz="1600" b="1" dirty="0"/>
              <a:t>CO2, 0-10% volume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BCA74C3-F42E-4F46-A611-286AB8CE879A}"/>
              </a:ext>
            </a:extLst>
          </p:cNvPr>
          <p:cNvSpPr txBox="1"/>
          <p:nvPr/>
        </p:nvSpPr>
        <p:spPr>
          <a:xfrm>
            <a:off x="5310262" y="1451635"/>
            <a:ext cx="29327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u="sng" dirty="0"/>
              <a:t>ESR-A1CP</a:t>
            </a:r>
            <a:r>
              <a:rPr lang="en-US" sz="1600" dirty="0"/>
              <a:t>-</a:t>
            </a:r>
            <a:r>
              <a:rPr lang="en-US" sz="1600" b="1" dirty="0"/>
              <a:t>CO-H </a:t>
            </a:r>
            <a:r>
              <a:rPr lang="en-US" sz="1600" dirty="0"/>
              <a:t>w/ H2 compensation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C5256C7-4D2E-EE4B-BBBE-2B810202206A}"/>
              </a:ext>
            </a:extLst>
          </p:cNvPr>
          <p:cNvSpPr txBox="1"/>
          <p:nvPr/>
        </p:nvSpPr>
        <p:spPr>
          <a:xfrm>
            <a:off x="5310262" y="2603718"/>
            <a:ext cx="16642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u="sng" dirty="0"/>
              <a:t>ESR-A13P</a:t>
            </a:r>
            <a:r>
              <a:rPr lang="en-US" sz="1600" dirty="0"/>
              <a:t>  - </a:t>
            </a:r>
            <a:r>
              <a:rPr lang="en-US" sz="1600" b="1" dirty="0"/>
              <a:t>CO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C51C613-DE49-2B46-B4D5-D55C2B66B3F7}"/>
              </a:ext>
            </a:extLst>
          </p:cNvPr>
          <p:cNvSpPr txBox="1"/>
          <p:nvPr/>
        </p:nvSpPr>
        <p:spPr>
          <a:xfrm>
            <a:off x="5310262" y="3513107"/>
            <a:ext cx="16129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u="sng" dirty="0"/>
              <a:t>ESR-A13i</a:t>
            </a:r>
            <a:r>
              <a:rPr lang="en-US" sz="1600" dirty="0"/>
              <a:t>  - </a:t>
            </a:r>
            <a:r>
              <a:rPr lang="en-US" sz="1600" b="1" dirty="0"/>
              <a:t>H2S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6EA550A-7955-3B4E-8812-D0EF5886FAA9}"/>
              </a:ext>
            </a:extLst>
          </p:cNvPr>
          <p:cNvSpPr txBox="1"/>
          <p:nvPr/>
        </p:nvSpPr>
        <p:spPr>
          <a:xfrm>
            <a:off x="1292518" y="5915881"/>
            <a:ext cx="2456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u="sng" dirty="0"/>
              <a:t>IRR-0433</a:t>
            </a:r>
            <a:r>
              <a:rPr lang="en-US" sz="1600" dirty="0"/>
              <a:t>  - </a:t>
            </a:r>
            <a:r>
              <a:rPr lang="en-US" sz="1600" b="1" dirty="0"/>
              <a:t>CO2 0-10,000 ppm </a:t>
            </a:r>
            <a:endParaRPr lang="en-US" sz="1200" i="1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FF78C35-6637-AC43-81C8-69270F726DD5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86586" y="1243049"/>
            <a:ext cx="1074558" cy="111037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DA9C3B3-121D-7842-9228-C9C9A240C6EE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291971" y="2426313"/>
            <a:ext cx="863788" cy="86378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B9D555C-1036-574C-A525-A016951BAA9E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72021" y="3341083"/>
            <a:ext cx="903689" cy="841252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772A7F53-ED89-644C-AA7F-39730EE2E48B}"/>
              </a:ext>
            </a:extLst>
          </p:cNvPr>
          <p:cNvSpPr txBox="1"/>
          <p:nvPr/>
        </p:nvSpPr>
        <p:spPr>
          <a:xfrm>
            <a:off x="7024544" y="6042822"/>
            <a:ext cx="18178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/>
              <a:t>NH3 </a:t>
            </a:r>
            <a:r>
              <a:rPr lang="en-US" sz="1400" i="1" dirty="0"/>
              <a:t>Q4 2021</a:t>
            </a:r>
          </a:p>
          <a:p>
            <a:pPr algn="r"/>
            <a:r>
              <a:rPr lang="en-US" b="1" dirty="0"/>
              <a:t>Cl2 </a:t>
            </a:r>
            <a:r>
              <a:rPr lang="en-US" sz="1400" i="1" dirty="0"/>
              <a:t>Q1 2022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6193F66-1D53-ED4D-BF99-63FB2D24133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4512" y="5412303"/>
            <a:ext cx="818707" cy="79596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907D7B0-5580-FF46-99AD-4D07380EA3F3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4511" y="4416277"/>
            <a:ext cx="818708" cy="795966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5C96EC52-3780-474C-B02E-6CAE60195DD3}"/>
              </a:ext>
            </a:extLst>
          </p:cNvPr>
          <p:cNvSpPr txBox="1"/>
          <p:nvPr/>
        </p:nvSpPr>
        <p:spPr>
          <a:xfrm>
            <a:off x="5160871" y="5688450"/>
            <a:ext cx="17075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ESR-A13D-</a:t>
            </a:r>
            <a:r>
              <a:rPr lang="en-US" sz="1600" b="1" dirty="0"/>
              <a:t>HCN</a:t>
            </a:r>
            <a:r>
              <a:rPr lang="en-US" sz="1600" dirty="0"/>
              <a:t> </a:t>
            </a:r>
            <a:endParaRPr lang="en-US" sz="1600" b="1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034E88B-4EE6-4E48-92F9-D127019E6D45}"/>
              </a:ext>
            </a:extLst>
          </p:cNvPr>
          <p:cNvSpPr txBox="1"/>
          <p:nvPr/>
        </p:nvSpPr>
        <p:spPr>
          <a:xfrm>
            <a:off x="5220596" y="4640226"/>
            <a:ext cx="16930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ESR-A13D-</a:t>
            </a:r>
            <a:r>
              <a:rPr lang="en-US" sz="1600" b="1" dirty="0"/>
              <a:t>NO2</a:t>
            </a:r>
            <a:r>
              <a:rPr lang="en-US" sz="1600" dirty="0"/>
              <a:t> </a:t>
            </a:r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1297051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77F883-4FBA-FD47-8B33-E4924EB21E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b="1" dirty="0"/>
              <a:t>Disassembly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047F4E-2328-B244-A8A9-70BAEBCB9B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842974"/>
            <a:ext cx="4266186" cy="4525963"/>
          </a:xfrm>
        </p:spPr>
        <p:txBody>
          <a:bodyPr/>
          <a:lstStyle/>
          <a:p>
            <a:r>
              <a:rPr lang="en-US" sz="2400" dirty="0"/>
              <a:t>Turn the instrument off</a:t>
            </a:r>
          </a:p>
          <a:p>
            <a:r>
              <a:rPr lang="en-US" sz="2400" dirty="0"/>
              <a:t>Remove the rubber boot</a:t>
            </a:r>
          </a:p>
          <a:p>
            <a:r>
              <a:rPr lang="en-US" sz="2400" dirty="0"/>
              <a:t>Using a small Phillips head screwdriver, remove the 4 screws that are holding the 2 halves of the casing together</a:t>
            </a:r>
          </a:p>
          <a:p>
            <a:endParaRPr lang="en-US" sz="2400" dirty="0"/>
          </a:p>
          <a:p>
            <a:pPr marL="0" indent="0">
              <a:buNone/>
            </a:pPr>
            <a:endParaRPr lang="en-US" sz="24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66F512B-6AF4-934A-B157-5ADF39B0FC9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3386" y="1698008"/>
            <a:ext cx="3816570" cy="388062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984485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25D900-56C8-4445-B51D-51CA10D416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9" y="1300327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Grab the casing and separate it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2CC5A94-6D2B-D34A-9236-11697B7134C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1365" y="2129158"/>
            <a:ext cx="5081269" cy="423818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25D451F6-596F-2048-B9B5-89678097E4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b="1" dirty="0"/>
              <a:t>Disassembly</a:t>
            </a:r>
          </a:p>
        </p:txBody>
      </p:sp>
    </p:spTree>
    <p:extLst>
      <p:ext uri="{BB962C8B-B14F-4D97-AF65-F5344CB8AC3E}">
        <p14:creationId xmlns:p14="http://schemas.microsoft.com/office/powerpoint/2010/main" val="774401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0081F0-E9F1-D14A-B936-5C73DAAECF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67996"/>
            <a:ext cx="8051180" cy="4525963"/>
          </a:xfrm>
        </p:spPr>
        <p:txBody>
          <a:bodyPr/>
          <a:lstStyle/>
          <a:p>
            <a:pPr marL="457200" lvl="1" indent="0">
              <a:buNone/>
            </a:pPr>
            <a:r>
              <a:rPr lang="en-US" sz="2400" dirty="0"/>
              <a:t>Gently grab the plastic tabs, and pull the display and buzzer straight out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CA37F91-24B1-3444-A521-185AE4DDD1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b="1" dirty="0"/>
              <a:t>Disassembly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98285AE-1A1A-A74B-B57E-FF376533877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55776" y="2664599"/>
            <a:ext cx="4195044" cy="373565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500197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B69F16-00B5-A54B-A727-94EE03A545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31271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/>
              <a:t>Carefully detach the ribbon connector for the display from the board by very gently pulling it straight out. If you have a small plastic tool, use it. If not, your fingernail will do. Do </a:t>
            </a:r>
            <a:r>
              <a:rPr lang="en-US" sz="2400" b="1" u="sng" dirty="0"/>
              <a:t>NOT</a:t>
            </a:r>
            <a:r>
              <a:rPr lang="en-US" sz="2400" dirty="0"/>
              <a:t> use your flathead screwdriver.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102B273-8520-AB4E-862A-227677479B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b="1" dirty="0"/>
              <a:t>Disassembly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E65FB6B-AF1C-C848-9B6D-B5BD19F66B9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66203" y="3254965"/>
            <a:ext cx="3360014" cy="330140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6356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3C67629B-0616-414E-B577-5DA72BE80B6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8412" y="1527364"/>
            <a:ext cx="5727176" cy="380327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7641B0F5-DC8C-EB4C-9E1D-98130159C6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b="1" dirty="0"/>
              <a:t>Disassembly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8799865-5027-BB40-84C2-162BD729E704}"/>
              </a:ext>
            </a:extLst>
          </p:cNvPr>
          <p:cNvSpPr txBox="1"/>
          <p:nvPr/>
        </p:nvSpPr>
        <p:spPr>
          <a:xfrm>
            <a:off x="2643404" y="5649267"/>
            <a:ext cx="38571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Display assembly pieces</a:t>
            </a:r>
          </a:p>
        </p:txBody>
      </p:sp>
    </p:spTree>
    <p:extLst>
      <p:ext uri="{BB962C8B-B14F-4D97-AF65-F5344CB8AC3E}">
        <p14:creationId xmlns:p14="http://schemas.microsoft.com/office/powerpoint/2010/main" val="358852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6F9964-1C53-2545-9A61-F6FA13ED80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9" y="1265665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/>
              <a:t>Now remove the battery and board from the other side by unscrewing the 3 small screws, then pull the battery and PCB straight out to remove.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BB8CE90-99E7-AC47-9F4A-288CDEB832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b="1" dirty="0"/>
              <a:t>Disassembly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B6C2F9B-A4BB-BB43-B8F9-D1426A8393A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653" y="2878843"/>
            <a:ext cx="3242653" cy="32653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829AF58-6546-BA48-A2F7-DF75BD3780A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28589" y="2883704"/>
            <a:ext cx="3597758" cy="326046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64356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D5450D-0631-E641-99AE-4E83CB1F99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188092"/>
            <a:ext cx="8229600" cy="676275"/>
          </a:xfrm>
        </p:spPr>
        <p:txBody>
          <a:bodyPr/>
          <a:lstStyle/>
          <a:p>
            <a:r>
              <a:rPr lang="en-US" sz="2400" dirty="0"/>
              <a:t>The Li-Ion battery is replaceable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5CC93D-BE18-A348-B52C-905DDB3100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b="1" dirty="0"/>
              <a:t>Disassembly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72C9244-F4CF-AA42-8D96-4DC4C609636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" y="2074559"/>
            <a:ext cx="3656482" cy="259412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BA21650-032C-8848-B2AC-D8368DE6ABEF}"/>
              </a:ext>
            </a:extLst>
          </p:cNvPr>
          <p:cNvSpPr txBox="1"/>
          <p:nvPr/>
        </p:nvSpPr>
        <p:spPr>
          <a:xfrm>
            <a:off x="4572000" y="2074559"/>
            <a:ext cx="387816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Please note, the initial runs of the product have the battery soldered to the board. If this is the case, please send to RKI for service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1578170-5795-1E41-A7B4-E55B5C4B12D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5272913" y="3400832"/>
            <a:ext cx="2594126" cy="399595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164687F4-8025-6A48-BF7A-C4191B463345}"/>
              </a:ext>
            </a:extLst>
          </p:cNvPr>
          <p:cNvCxnSpPr>
            <a:cxnSpLocks/>
          </p:cNvCxnSpPr>
          <p:nvPr/>
        </p:nvCxnSpPr>
        <p:spPr>
          <a:xfrm flipH="1">
            <a:off x="5772839" y="3549883"/>
            <a:ext cx="264404" cy="1528893"/>
          </a:xfrm>
          <a:prstGeom prst="straightConnector1">
            <a:avLst/>
          </a:prstGeom>
          <a:ln w="38100">
            <a:solidFill>
              <a:srgbClr val="00B0F0"/>
            </a:solidFill>
            <a:tailEnd type="arrow" w="lg" len="med"/>
          </a:ln>
          <a:effectLst>
            <a:outerShdw blurRad="50800" dist="381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28DEADD4-6315-AC44-9B4F-A7B5FDACCFD3}"/>
              </a:ext>
            </a:extLst>
          </p:cNvPr>
          <p:cNvCxnSpPr>
            <a:cxnSpLocks/>
          </p:cNvCxnSpPr>
          <p:nvPr/>
        </p:nvCxnSpPr>
        <p:spPr>
          <a:xfrm>
            <a:off x="6037243" y="3549883"/>
            <a:ext cx="1762699" cy="1639062"/>
          </a:xfrm>
          <a:prstGeom prst="straightConnector1">
            <a:avLst/>
          </a:prstGeom>
          <a:ln w="38100">
            <a:solidFill>
              <a:srgbClr val="00B0F0"/>
            </a:solidFill>
            <a:tailEnd type="arrow" w="lg" len="med"/>
          </a:ln>
          <a:effectLst>
            <a:outerShdw blurRad="50800" dist="381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3326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E0E70F45-75AD-8444-B50F-D6687EBF40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b="1" dirty="0"/>
              <a:t>Disassembly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7BD6584-7456-E040-98BD-28B9B9FCD00E}"/>
              </a:ext>
            </a:extLst>
          </p:cNvPr>
          <p:cNvSpPr txBox="1"/>
          <p:nvPr/>
        </p:nvSpPr>
        <p:spPr>
          <a:xfrm>
            <a:off x="297456" y="1976197"/>
            <a:ext cx="27512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Turn the slot with your thumbnail until it aligns with “open,” then pull the cap straight out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7EB9DA1-487D-8247-8878-582B845450E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7456" y="4156573"/>
            <a:ext cx="2751270" cy="182704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C6F849C-5A76-5549-B09E-5965904CC75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64744" y="2202176"/>
            <a:ext cx="2730532" cy="181327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280CED8-793A-0547-A1E6-5F9D59AE4B93}"/>
              </a:ext>
            </a:extLst>
          </p:cNvPr>
          <p:cNvSpPr txBox="1"/>
          <p:nvPr/>
        </p:nvSpPr>
        <p:spPr>
          <a:xfrm>
            <a:off x="567366" y="1246216"/>
            <a:ext cx="7772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Alkaline battery pack (optional) for the GX-3R Pro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9F1EF7DB-55BF-F74D-8C0C-868C5B2055BF}"/>
              </a:ext>
            </a:extLst>
          </p:cNvPr>
          <p:cNvCxnSpPr>
            <a:cxnSpLocks/>
          </p:cNvCxnSpPr>
          <p:nvPr/>
        </p:nvCxnSpPr>
        <p:spPr>
          <a:xfrm>
            <a:off x="1457011" y="3176526"/>
            <a:ext cx="182157" cy="1754854"/>
          </a:xfrm>
          <a:prstGeom prst="straightConnector1">
            <a:avLst/>
          </a:prstGeom>
          <a:ln w="38100">
            <a:tailEnd type="arrow" w="lg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A76494C5-DC90-9640-B77F-81796C825FE2}"/>
              </a:ext>
            </a:extLst>
          </p:cNvPr>
          <p:cNvSpPr txBox="1"/>
          <p:nvPr/>
        </p:nvSpPr>
        <p:spPr>
          <a:xfrm>
            <a:off x="3377492" y="4931380"/>
            <a:ext cx="27305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Insert 2 AAA batteries according to diagram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08F9E228-80FA-8B4E-9742-D4F455B7029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73833" y="4156573"/>
            <a:ext cx="2688274" cy="182704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36223DA1-A517-D841-8145-0ADCE770211C}"/>
              </a:ext>
            </a:extLst>
          </p:cNvPr>
          <p:cNvSpPr txBox="1"/>
          <p:nvPr/>
        </p:nvSpPr>
        <p:spPr>
          <a:xfrm>
            <a:off x="6411294" y="2007427"/>
            <a:ext cx="246362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Screw the alkaline battery pack back on the unit to replace the Li-Ion battery assembly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72E2196C-730E-B543-8CC4-025C3E89A868}"/>
              </a:ext>
            </a:extLst>
          </p:cNvPr>
          <p:cNvCxnSpPr>
            <a:cxnSpLocks/>
          </p:cNvCxnSpPr>
          <p:nvPr/>
        </p:nvCxnSpPr>
        <p:spPr>
          <a:xfrm flipH="1">
            <a:off x="7580449" y="3484755"/>
            <a:ext cx="211921" cy="855891"/>
          </a:xfrm>
          <a:prstGeom prst="straightConnector1">
            <a:avLst/>
          </a:prstGeom>
          <a:ln w="38100">
            <a:tailEnd type="arrow" w="lg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5567F8F9-2A3C-4C41-86FC-15977CE7564A}"/>
              </a:ext>
            </a:extLst>
          </p:cNvPr>
          <p:cNvCxnSpPr>
            <a:cxnSpLocks/>
          </p:cNvCxnSpPr>
          <p:nvPr/>
        </p:nvCxnSpPr>
        <p:spPr>
          <a:xfrm flipV="1">
            <a:off x="4572000" y="3429000"/>
            <a:ext cx="170758" cy="1502380"/>
          </a:xfrm>
          <a:prstGeom prst="straightConnector1">
            <a:avLst/>
          </a:prstGeom>
          <a:ln w="38100">
            <a:tailEnd type="arrow" w="lg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39632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1371600" y="133923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Questions?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8A5D857-5631-DC4E-BC40-98A6E52971A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1000" y="1663700"/>
            <a:ext cx="5842000" cy="35306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05046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10D8BFD-F13B-704F-B12D-6F10C026E6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b="1" dirty="0"/>
              <a:t>Display Mode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81AF0D5-C3D2-B14C-B98F-FE2356892FBC}"/>
              </a:ext>
            </a:extLst>
          </p:cNvPr>
          <p:cNvSpPr txBox="1"/>
          <p:nvPr/>
        </p:nvSpPr>
        <p:spPr>
          <a:xfrm>
            <a:off x="1282473" y="1493859"/>
            <a:ext cx="6579054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Re-setting the PEAK readings</a:t>
            </a:r>
          </a:p>
          <a:p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Enter Display Mode by Pressing </a:t>
            </a:r>
            <a:r>
              <a:rPr lang="en-US" b="1" dirty="0"/>
              <a:t>POWER/MODE</a:t>
            </a:r>
            <a:r>
              <a:rPr lang="en-US" dirty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Press and hold </a:t>
            </a:r>
            <a:r>
              <a:rPr lang="en-US" b="1" dirty="0"/>
              <a:t>AIR</a:t>
            </a:r>
            <a:r>
              <a:rPr lang="en-US" dirty="0"/>
              <a:t>, The screen should read, “</a:t>
            </a:r>
            <a:r>
              <a:rPr lang="en-US" b="1" dirty="0" err="1"/>
              <a:t>CLEAr</a:t>
            </a:r>
            <a:r>
              <a:rPr lang="en-US" dirty="0"/>
              <a:t>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Release </a:t>
            </a:r>
            <a:r>
              <a:rPr lang="en-US" b="1" dirty="0"/>
              <a:t>AIR</a:t>
            </a:r>
            <a:r>
              <a:rPr lang="en-US" dirty="0"/>
              <a:t> when prompted to release</a:t>
            </a:r>
          </a:p>
          <a:p>
            <a:endParaRPr lang="en-US" dirty="0"/>
          </a:p>
          <a:p>
            <a:endParaRPr lang="en-US" dirty="0"/>
          </a:p>
          <a:p>
            <a:r>
              <a:rPr lang="en-US" sz="2400" dirty="0"/>
              <a:t>Changing the LEL target gas</a:t>
            </a:r>
          </a:p>
          <a:p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Enter Display Mode by pressing </a:t>
            </a:r>
            <a:r>
              <a:rPr lang="en-US" b="1" dirty="0"/>
              <a:t>POWER/MODE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Scroll to </a:t>
            </a:r>
            <a:r>
              <a:rPr lang="en-US" b="1" dirty="0"/>
              <a:t>HC GAS </a:t>
            </a:r>
            <a:r>
              <a:rPr lang="en-US" dirty="0"/>
              <a:t>using </a:t>
            </a:r>
            <a:r>
              <a:rPr lang="en-US" b="1" dirty="0"/>
              <a:t>POWER/MODE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Press </a:t>
            </a:r>
            <a:r>
              <a:rPr lang="en-US" b="1" dirty="0"/>
              <a:t>AIR</a:t>
            </a:r>
            <a:r>
              <a:rPr lang="en-US" dirty="0"/>
              <a:t> to select, CH4 should be blinking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Scroll to desired gas using </a:t>
            </a:r>
            <a:r>
              <a:rPr lang="en-US" b="1" dirty="0"/>
              <a:t>AIR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Select the gas (listed by atomic number) by pressing and releasing </a:t>
            </a:r>
            <a:r>
              <a:rPr lang="en-US" b="1" dirty="0"/>
              <a:t>POWER/MODE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You will be returned to the previous screen</a:t>
            </a:r>
          </a:p>
        </p:txBody>
      </p:sp>
    </p:spTree>
    <p:extLst>
      <p:ext uri="{BB962C8B-B14F-4D97-AF65-F5344CB8AC3E}">
        <p14:creationId xmlns:p14="http://schemas.microsoft.com/office/powerpoint/2010/main" val="2969324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2E024C10-1C9B-AC4E-9DA9-755BEE92E7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b="1" dirty="0"/>
              <a:t>Display Mode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29BDF5F-DE77-4140-95AD-495DBEE0A9C1}"/>
              </a:ext>
            </a:extLst>
          </p:cNvPr>
          <p:cNvSpPr txBox="1"/>
          <p:nvPr/>
        </p:nvSpPr>
        <p:spPr>
          <a:xfrm>
            <a:off x="341522" y="1679813"/>
            <a:ext cx="6984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Display Mode menu options (</a:t>
            </a:r>
            <a:r>
              <a:rPr lang="en-US" sz="2400" u="sng" dirty="0"/>
              <a:t>GX-3R Pro only</a:t>
            </a:r>
            <a:r>
              <a:rPr lang="en-US" sz="2400" dirty="0"/>
              <a:t>):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B1B827B-46B0-E741-AE86-848862CE99C4}"/>
              </a:ext>
            </a:extLst>
          </p:cNvPr>
          <p:cNvSpPr txBox="1"/>
          <p:nvPr/>
        </p:nvSpPr>
        <p:spPr>
          <a:xfrm>
            <a:off x="714763" y="2592864"/>
            <a:ext cx="7162297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USER ID – View/change the User ID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STN ID – View/change the Station ID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INVERT SELECT – Screen auto rotation, ON/OFF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LCD BACKGROUND – </a:t>
            </a:r>
          </a:p>
          <a:p>
            <a:pPr lvl="1"/>
            <a:r>
              <a:rPr lang="en-US" dirty="0"/>
              <a:t>ON – black background white characters</a:t>
            </a:r>
          </a:p>
          <a:p>
            <a:pPr lvl="1"/>
            <a:r>
              <a:rPr lang="en-US" dirty="0"/>
              <a:t>OFF – white background black characters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BLUETOOTH – Turn </a:t>
            </a:r>
            <a:r>
              <a:rPr lang="en-US" dirty="0" err="1"/>
              <a:t>BlueTooth</a:t>
            </a:r>
            <a:r>
              <a:rPr lang="en-US" dirty="0"/>
              <a:t> functionality ON/OFF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BUZZER VOLUME – Set buzzer volume, HIGH/LOW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5611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BDAA8F-A77E-E04C-A66B-F0102CBC8C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b="1" dirty="0"/>
              <a:t>User Mode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3354BE-A67F-3B46-9B95-0DEB3737DB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2030412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/>
              <a:t>To enter User Mode:</a:t>
            </a:r>
          </a:p>
          <a:p>
            <a:endParaRPr lang="en-US" sz="240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/>
              <a:t>Make sure instrument is off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/>
              <a:t>Press and hold “</a:t>
            </a:r>
            <a:r>
              <a:rPr lang="en-US" sz="2400" b="1" dirty="0"/>
              <a:t>AIR”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/>
              <a:t>Then press and hold “</a:t>
            </a:r>
            <a:r>
              <a:rPr lang="en-US" sz="2400" b="1" dirty="0"/>
              <a:t>POWER/MODE</a:t>
            </a:r>
            <a:r>
              <a:rPr lang="en-US" sz="2400" dirty="0"/>
              <a:t>”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/>
              <a:t>Release after 1 beep</a:t>
            </a:r>
          </a:p>
        </p:txBody>
      </p:sp>
    </p:spTree>
    <p:extLst>
      <p:ext uri="{BB962C8B-B14F-4D97-AF65-F5344CB8AC3E}">
        <p14:creationId xmlns:p14="http://schemas.microsoft.com/office/powerpoint/2010/main" val="3341602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7C64B5-6A5F-314F-8AB1-24367F9375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01654"/>
            <a:ext cx="8229600" cy="4918759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/>
              <a:t>PASSWORD</a:t>
            </a:r>
            <a:br>
              <a:rPr lang="en-US" sz="2400" dirty="0"/>
            </a:br>
            <a:endParaRPr lang="en-US" sz="240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/>
              <a:t>The default is set to </a:t>
            </a:r>
            <a:r>
              <a:rPr lang="en-US" sz="2400" b="1" dirty="0"/>
              <a:t>OFF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/>
              <a:t>If PASSWORD is set to on, then, “</a:t>
            </a:r>
            <a:r>
              <a:rPr lang="en-US" sz="2400" b="1" dirty="0"/>
              <a:t>PASSWORD 0000</a:t>
            </a:r>
            <a:r>
              <a:rPr lang="en-US" sz="2400" dirty="0"/>
              <a:t>” will be displayed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/>
              <a:t>If you turn it on, the default password is </a:t>
            </a:r>
            <a:r>
              <a:rPr lang="en-US" sz="2400" b="1" dirty="0"/>
              <a:t>0405</a:t>
            </a:r>
          </a:p>
          <a:p>
            <a:pPr lvl="1"/>
            <a:endParaRPr lang="en-US" sz="2400" b="1" dirty="0"/>
          </a:p>
          <a:p>
            <a:pPr marL="457200" lvl="1" indent="0">
              <a:buNone/>
            </a:pPr>
            <a:r>
              <a:rPr lang="en-US" sz="2000" i="1" dirty="0"/>
              <a:t>NOTE: </a:t>
            </a:r>
            <a:r>
              <a:rPr lang="en-US" sz="1800" i="1" dirty="0"/>
              <a:t>0405 will act as backdoor password if assigned one is forgotten or not given by end user</a:t>
            </a:r>
          </a:p>
          <a:p>
            <a:pPr marL="457200" lvl="1" indent="0">
              <a:buNone/>
            </a:pPr>
            <a:endParaRPr lang="en-US" sz="2000" b="1" i="1" dirty="0"/>
          </a:p>
          <a:p>
            <a:pPr marL="457200" lvl="1" indent="0">
              <a:buNone/>
            </a:pPr>
            <a:r>
              <a:rPr lang="en-US" sz="2000" i="1" dirty="0"/>
              <a:t>NOTE: </a:t>
            </a:r>
            <a:r>
              <a:rPr lang="en-US" sz="1800" i="1" dirty="0"/>
              <a:t>A small “M” will appear at the top of the screen, ”MAINTE” on the Pro. This indicator appears whether you are in User, Maintenance, Gas Select or Factory Mode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F241B16-0CBC-2141-8CA8-81FA1879D1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b="1" dirty="0"/>
              <a:t>User Mode</a:t>
            </a:r>
          </a:p>
        </p:txBody>
      </p:sp>
    </p:spTree>
    <p:extLst>
      <p:ext uri="{BB962C8B-B14F-4D97-AF65-F5344CB8AC3E}">
        <p14:creationId xmlns:p14="http://schemas.microsoft.com/office/powerpoint/2010/main" val="1228174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0DA5508-C5B2-FC47-825A-9123DD7921AA}"/>
              </a:ext>
            </a:extLst>
          </p:cNvPr>
          <p:cNvSpPr/>
          <p:nvPr/>
        </p:nvSpPr>
        <p:spPr>
          <a:xfrm>
            <a:off x="42047" y="1315972"/>
            <a:ext cx="4529953" cy="5570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400" dirty="0">
              <a:solidFill>
                <a:srgbClr val="C00000"/>
              </a:solidFill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BUMP – </a:t>
            </a:r>
            <a:r>
              <a:rPr lang="en-US" sz="1600" dirty="0"/>
              <a:t>Perform a bump test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GAS CAL – </a:t>
            </a:r>
            <a:r>
              <a:rPr lang="en-US" sz="1600" dirty="0"/>
              <a:t>Perform a fresh air adjustment, perform a span adjustment, change calibration gas concentration, set the cylinder group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CAL SET – </a:t>
            </a:r>
            <a:r>
              <a:rPr lang="en-US" sz="1600" dirty="0"/>
              <a:t>Change parameters related to calibration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BUMP SET – </a:t>
            </a:r>
            <a:r>
              <a:rPr lang="en-US" sz="1600" dirty="0"/>
              <a:t>Change parameters related to bump testing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ALARM-PT/ALARM SETTING – </a:t>
            </a:r>
            <a:r>
              <a:rPr lang="en-US" sz="1600" dirty="0"/>
              <a:t>Set alarm points for all channels(WARNING, ALARM, ALARM H, STEL, TWA) or restore alarm defaults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LUNCH – </a:t>
            </a:r>
            <a:r>
              <a:rPr lang="en-US" sz="1600" dirty="0"/>
              <a:t>turn lunch break on/off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BEEP/CONFIRMATION – </a:t>
            </a:r>
            <a:r>
              <a:rPr lang="en-US" sz="1600" dirty="0"/>
              <a:t>Set confirmation beep parameters</a:t>
            </a:r>
          </a:p>
          <a:p>
            <a:pPr lvl="1"/>
            <a:endParaRPr lang="en-US" sz="160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DB62875-D090-E349-8B4A-2177180D94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b="1" dirty="0"/>
              <a:t>User Mode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54BB4AC-C9CD-AD45-9BF9-7621F35AE5CE}"/>
              </a:ext>
            </a:extLst>
          </p:cNvPr>
          <p:cNvSpPr txBox="1"/>
          <p:nvPr/>
        </p:nvSpPr>
        <p:spPr>
          <a:xfrm>
            <a:off x="4316600" y="1677297"/>
            <a:ext cx="4464865" cy="4862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BL TIME – </a:t>
            </a:r>
            <a:r>
              <a:rPr lang="en-US" sz="1600" dirty="0"/>
              <a:t>Set backlight timer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KEY TONE – </a:t>
            </a:r>
            <a:r>
              <a:rPr lang="en-US" sz="1600" dirty="0"/>
              <a:t>set key tone on/off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DISP SET/ D MODE – </a:t>
            </a:r>
            <a:r>
              <a:rPr lang="en-US" sz="1600" dirty="0"/>
              <a:t>Adds or removes certain menu items from Display Mode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ZEROFLWR – </a:t>
            </a:r>
            <a:r>
              <a:rPr lang="en-US" sz="1600" dirty="0"/>
              <a:t>Not intended for field adjustment*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ZEROSUP – </a:t>
            </a:r>
            <a:r>
              <a:rPr lang="en-US" sz="1600" dirty="0"/>
              <a:t>Not intended for field adjustment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DATE – </a:t>
            </a:r>
            <a:r>
              <a:rPr lang="en-US" sz="1600" dirty="0"/>
              <a:t>Set the date and time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PASSWORD – </a:t>
            </a:r>
            <a:r>
              <a:rPr lang="en-US" sz="1600" dirty="0"/>
              <a:t>Password needed to access user mode on/off, set password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ROM/SUM – </a:t>
            </a:r>
            <a:r>
              <a:rPr lang="en-US" sz="1600" dirty="0"/>
              <a:t>View firmware info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START- </a:t>
            </a:r>
            <a:r>
              <a:rPr lang="en-US" sz="1600" dirty="0"/>
              <a:t>start up and enter measurement mode</a:t>
            </a:r>
          </a:p>
          <a:p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79255FA-1ED3-C247-9285-D20546641DA8}"/>
              </a:ext>
            </a:extLst>
          </p:cNvPr>
          <p:cNvSpPr txBox="1"/>
          <p:nvPr/>
        </p:nvSpPr>
        <p:spPr>
          <a:xfrm>
            <a:off x="5012675" y="6263168"/>
            <a:ext cx="408927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*</a:t>
            </a:r>
            <a:r>
              <a:rPr lang="en-US" sz="1200" dirty="0"/>
              <a:t>Factory setting is on except O2 channel, O2 channel  does not support zero follower functionality</a:t>
            </a: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69F6339-F3B7-B84B-98E8-96BFC40EBBF1}"/>
              </a:ext>
            </a:extLst>
          </p:cNvPr>
          <p:cNvSpPr txBox="1"/>
          <p:nvPr/>
        </p:nvSpPr>
        <p:spPr>
          <a:xfrm>
            <a:off x="1377109" y="938633"/>
            <a:ext cx="683045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User Mode menu options: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6179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theme/theme1.xml><?xml version="1.0" encoding="utf-8"?>
<a:theme xmlns:a="http://schemas.openxmlformats.org/drawingml/2006/main" name="Standard Powerpoint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ummer">
      <a:majorFont>
        <a:latin typeface="Century Gothic"/>
        <a:ea typeface=""/>
        <a:cs typeface=""/>
        <a:font script="Jpan" typeface="ヒラギノ丸ゴ Pro W4"/>
        <a:font script="Hans" typeface="宋体"/>
        <a:font script="Hant" typeface="新細明體"/>
      </a:majorFont>
      <a:minorFont>
        <a:latin typeface="Century Gothic"/>
        <a:ea typeface=""/>
        <a:cs typeface=""/>
        <a:font script="Jpan" typeface="ヒラギノ丸ゴ Pro W4"/>
        <a:font script="Hans" typeface="宋体"/>
        <a:font script="Hant" typeface="新細明體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Standard Powerpoint</Template>
  <TotalTime>14653</TotalTime>
  <Words>3015</Words>
  <Application>Microsoft Macintosh PowerPoint</Application>
  <PresentationFormat>On-screen Show (4:3)</PresentationFormat>
  <Paragraphs>462</Paragraphs>
  <Slides>49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56" baseType="lpstr">
      <vt:lpstr>Arial</vt:lpstr>
      <vt:lpstr>Calibri</vt:lpstr>
      <vt:lpstr>Century Gothic</vt:lpstr>
      <vt:lpstr>Courier New</vt:lpstr>
      <vt:lpstr>TimesNewRoman</vt:lpstr>
      <vt:lpstr>TimesNewRoman,Bold</vt:lpstr>
      <vt:lpstr>Standard Powerpoint</vt:lpstr>
      <vt:lpstr>GX-3R &amp; GX-3R Pro</vt:lpstr>
      <vt:lpstr>Agenda</vt:lpstr>
      <vt:lpstr>Display Mode</vt:lpstr>
      <vt:lpstr>Display Mode</vt:lpstr>
      <vt:lpstr>Display Mode</vt:lpstr>
      <vt:lpstr>Display Mode</vt:lpstr>
      <vt:lpstr>User Mode</vt:lpstr>
      <vt:lpstr>User Mode</vt:lpstr>
      <vt:lpstr>User Mode</vt:lpstr>
      <vt:lpstr>User Mode</vt:lpstr>
      <vt:lpstr>User Mode</vt:lpstr>
      <vt:lpstr>User Mode</vt:lpstr>
      <vt:lpstr>Maintenance Mode</vt:lpstr>
      <vt:lpstr>Maintenance Mode</vt:lpstr>
      <vt:lpstr>Maintenance Mode</vt:lpstr>
      <vt:lpstr>Maintenance Mode</vt:lpstr>
      <vt:lpstr>Gas Select Mode</vt:lpstr>
      <vt:lpstr>Gas Select Mode</vt:lpstr>
      <vt:lpstr>Gas Select Mode</vt:lpstr>
      <vt:lpstr>Gas Select Mode</vt:lpstr>
      <vt:lpstr>Gas Select Mode</vt:lpstr>
      <vt:lpstr>Factory Mode</vt:lpstr>
      <vt:lpstr>Factory Mode</vt:lpstr>
      <vt:lpstr>Factory Mode</vt:lpstr>
      <vt:lpstr>Calibration</vt:lpstr>
      <vt:lpstr>Calibration</vt:lpstr>
      <vt:lpstr>Calibration</vt:lpstr>
      <vt:lpstr>PowerPoint Presentation</vt:lpstr>
      <vt:lpstr>Calibration</vt:lpstr>
      <vt:lpstr>Calibration</vt:lpstr>
      <vt:lpstr>Calibration</vt:lpstr>
      <vt:lpstr>Calibration</vt:lpstr>
      <vt:lpstr>Calibration</vt:lpstr>
      <vt:lpstr>Calibration</vt:lpstr>
      <vt:lpstr>Maintenance</vt:lpstr>
      <vt:lpstr>PowerPoint Presentation</vt:lpstr>
      <vt:lpstr>PowerPoint Presentation</vt:lpstr>
      <vt:lpstr>Sensor/Filter replacement</vt:lpstr>
      <vt:lpstr>Sensor Replacement</vt:lpstr>
      <vt:lpstr>Sensor Replacement</vt:lpstr>
      <vt:lpstr>Disassembly</vt:lpstr>
      <vt:lpstr>Disassembly</vt:lpstr>
      <vt:lpstr>Disassembly</vt:lpstr>
      <vt:lpstr>Disassembly</vt:lpstr>
      <vt:lpstr>Disassembly</vt:lpstr>
      <vt:lpstr>Disassembly</vt:lpstr>
      <vt:lpstr>Disassembly</vt:lpstr>
      <vt:lpstr>Disassembly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GX-3R</dc:title>
  <dc:creator>Microsoft Office User</dc:creator>
  <cp:lastModifiedBy>Mike Johnson</cp:lastModifiedBy>
  <cp:revision>140</cp:revision>
  <dcterms:created xsi:type="dcterms:W3CDTF">2019-07-22T16:21:37Z</dcterms:created>
  <dcterms:modified xsi:type="dcterms:W3CDTF">2021-11-09T02:12:30Z</dcterms:modified>
</cp:coreProperties>
</file>