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7"/>
  </p:notesMasterIdLst>
  <p:sldIdLst>
    <p:sldId id="274" r:id="rId2"/>
    <p:sldId id="300" r:id="rId3"/>
    <p:sldId id="302" r:id="rId4"/>
    <p:sldId id="303" r:id="rId5"/>
    <p:sldId id="305" r:id="rId6"/>
    <p:sldId id="336" r:id="rId7"/>
    <p:sldId id="304" r:id="rId8"/>
    <p:sldId id="307" r:id="rId9"/>
    <p:sldId id="338" r:id="rId10"/>
    <p:sldId id="308" r:id="rId11"/>
    <p:sldId id="330" r:id="rId12"/>
    <p:sldId id="363" r:id="rId13"/>
    <p:sldId id="364" r:id="rId14"/>
    <p:sldId id="365" r:id="rId15"/>
    <p:sldId id="366" r:id="rId16"/>
    <p:sldId id="331" r:id="rId17"/>
    <p:sldId id="332" r:id="rId18"/>
    <p:sldId id="333" r:id="rId19"/>
    <p:sldId id="340" r:id="rId20"/>
    <p:sldId id="341" r:id="rId21"/>
    <p:sldId id="342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7" r:id="rId37"/>
    <p:sldId id="368" r:id="rId38"/>
    <p:sldId id="369" r:id="rId39"/>
    <p:sldId id="360" r:id="rId40"/>
    <p:sldId id="361" r:id="rId41"/>
    <p:sldId id="362" r:id="rId42"/>
    <p:sldId id="343" r:id="rId43"/>
    <p:sldId id="345" r:id="rId44"/>
    <p:sldId id="334" r:id="rId45"/>
    <p:sldId id="335" r:id="rId46"/>
  </p:sldIdLst>
  <p:sldSz cx="9144000" cy="6858000" type="screen4x3"/>
  <p:notesSz cx="674211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>
          <p15:clr>
            <a:srgbClr val="A4A3A4"/>
          </p15:clr>
        </p15:guide>
        <p15:guide id="2" pos="612">
          <p15:clr>
            <a:srgbClr val="A4A3A4"/>
          </p15:clr>
        </p15:guide>
        <p15:guide id="3" orient="horz" pos="1072">
          <p15:clr>
            <a:srgbClr val="A4A3A4"/>
          </p15:clr>
        </p15:guide>
        <p15:guide id="4" pos="7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66"/>
    <a:srgbClr val="F50000"/>
    <a:srgbClr val="F8F8F8"/>
    <a:srgbClr val="EAEAEA"/>
    <a:srgbClr val="FF6600"/>
    <a:srgbClr val="A00000"/>
    <a:srgbClr val="C80000"/>
    <a:srgbClr val="FF99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13" autoAdjust="0"/>
    <p:restoredTop sz="94452" autoAdjust="0"/>
  </p:normalViewPr>
  <p:slideViewPr>
    <p:cSldViewPr>
      <p:cViewPr varScale="1">
        <p:scale>
          <a:sx n="123" d="100"/>
          <a:sy n="123" d="100"/>
        </p:scale>
        <p:origin x="1544" y="192"/>
      </p:cViewPr>
      <p:guideLst>
        <p:guide orient="horz" pos="2704"/>
        <p:guide pos="612"/>
        <p:guide orient="horz" pos="1072"/>
        <p:guide pos="7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00" d="100"/>
        <a:sy n="100" d="100"/>
      </p:scale>
      <p:origin x="0" y="10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8971" y="1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r">
              <a:defRPr sz="1200"/>
            </a:lvl1pPr>
          </a:lstStyle>
          <a:p>
            <a:fld id="{6EFEF91A-C6C2-47C0-B71D-68DF066F66F5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41363"/>
            <a:ext cx="4933950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7" tIns="45363" rIns="90727" bIns="4536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0727" tIns="45363" rIns="90727" bIns="4536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7317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r">
              <a:defRPr sz="1200"/>
            </a:lvl1pPr>
          </a:lstStyle>
          <a:p>
            <a:fld id="{F96F9799-61E0-41BA-87E4-ED51E465AD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5266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3195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29635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429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0468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80807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35718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265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55144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4259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3855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0097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8254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7208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30172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3555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2835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4570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30437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86048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73882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67432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7253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5098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777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18391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04449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09139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02737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55690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66172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900723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815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1920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761324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5030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7613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41671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440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9599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659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736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15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131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/>
              <a:t>Click icon to add chart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978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C1A7925-6724-3440-A48D-E9A2A19B6B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6093296"/>
            <a:ext cx="693974" cy="74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210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328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7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05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0FC753-01E4-BC41-893A-1B31FF877A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6093296"/>
            <a:ext cx="693974" cy="74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3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09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3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NUL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187624" y="2606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218" y="6128012"/>
            <a:ext cx="693964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38D27D-616C-6A42-951A-77D73B6BFC4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6093296"/>
            <a:ext cx="693974" cy="7431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asdetecting.com/files/GX3R_IrDA_to_PC.pdf" TargetMode="Externa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asdetecting.com/files/SDM3R_to_flashdrive_to_PC.pdf" TargetMode="Externa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asdetecting.com/files/SDM3R_to_PC.pdf" TargetMode="Externa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g"/><Relationship Id="rId4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playlist?list=PLZQ9gH48lC4xrrF12HhrGWnfiT06YpqDC" TargetMode="External"/><Relationship Id="rId2" Type="http://schemas.openxmlformats.org/officeDocument/2006/relationships/hyperlink" Target="https://www.youtube.com/playlis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tif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1728192" y="404664"/>
            <a:ext cx="6012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GX-3R</a:t>
            </a:r>
            <a:b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</a:br>
            <a: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User Training</a:t>
            </a:r>
            <a:endParaRPr lang="ja-JP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B601F1-09E0-6D44-A2C4-73D1ED21FC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63704"/>
            <a:ext cx="954360" cy="10220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20308D1-87F6-6743-9D0C-ABE3331346D9}"/>
              </a:ext>
            </a:extLst>
          </p:cNvPr>
          <p:cNvSpPr/>
          <p:nvPr/>
        </p:nvSpPr>
        <p:spPr>
          <a:xfrm>
            <a:off x="0" y="5872930"/>
            <a:ext cx="1008112" cy="9850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30B246-3E4A-3743-82D4-0A34BDDE71F1}"/>
              </a:ext>
            </a:extLst>
          </p:cNvPr>
          <p:cNvSpPr/>
          <p:nvPr/>
        </p:nvSpPr>
        <p:spPr>
          <a:xfrm>
            <a:off x="7524328" y="6093296"/>
            <a:ext cx="1619672" cy="764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73D961-417B-6145-99DA-B75EE7CA00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040" y="2348880"/>
            <a:ext cx="3577920" cy="3899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0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436105" y="1844824"/>
            <a:ext cx="3600391" cy="144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You will know you are in display mode if you see a display mode menu title on the bottom of your screen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Display mode vs. Normal Operation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1844824"/>
            <a:ext cx="3676620" cy="4365150"/>
          </a:xfrm>
          <a:prstGeom prst="rect">
            <a:avLst/>
          </a:prstGeom>
          <a:effectLst/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3C8E8CC-1204-D647-9B58-0A43D40B9B3B}"/>
              </a:ext>
            </a:extLst>
          </p:cNvPr>
          <p:cNvSpPr txBox="1">
            <a:spLocks/>
          </p:cNvSpPr>
          <p:nvPr/>
        </p:nvSpPr>
        <p:spPr bwMode="auto">
          <a:xfrm>
            <a:off x="107504" y="1844824"/>
            <a:ext cx="2052217" cy="3421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PEAK</a:t>
            </a:r>
          </a:p>
          <a:p>
            <a:r>
              <a:rPr lang="en-US" sz="1800" dirty="0"/>
              <a:t>STEL</a:t>
            </a:r>
          </a:p>
          <a:p>
            <a:r>
              <a:rPr lang="en-US" sz="1800" dirty="0"/>
              <a:t>TWA</a:t>
            </a:r>
          </a:p>
          <a:p>
            <a:r>
              <a:rPr lang="en-US" sz="1800" dirty="0"/>
              <a:t>HC GAS LIST</a:t>
            </a:r>
          </a:p>
          <a:p>
            <a:r>
              <a:rPr lang="en-US" sz="1800" dirty="0"/>
              <a:t>USER ID</a:t>
            </a:r>
          </a:p>
          <a:p>
            <a:r>
              <a:rPr lang="en-US" sz="1800" dirty="0"/>
              <a:t>STN ID</a:t>
            </a:r>
          </a:p>
          <a:p>
            <a:r>
              <a:rPr lang="en-US" sz="1800" dirty="0"/>
              <a:t>CAL DATA</a:t>
            </a:r>
          </a:p>
          <a:p>
            <a:r>
              <a:rPr lang="en-US" sz="1800" dirty="0"/>
              <a:t>BUMP DATA</a:t>
            </a:r>
          </a:p>
          <a:p>
            <a:r>
              <a:rPr lang="en-US" sz="1800" dirty="0"/>
              <a:t>TEMPERATURE</a:t>
            </a:r>
          </a:p>
          <a:p>
            <a:r>
              <a:rPr lang="en-US" sz="1800" dirty="0"/>
              <a:t>ALARM-PT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3EAC4-3178-834F-914C-0B48BD723841}"/>
              </a:ext>
            </a:extLst>
          </p:cNvPr>
          <p:cNvSpPr txBox="1">
            <a:spLocks/>
          </p:cNvSpPr>
          <p:nvPr/>
        </p:nvSpPr>
        <p:spPr bwMode="auto">
          <a:xfrm>
            <a:off x="5436104" y="3568757"/>
            <a:ext cx="3139540" cy="19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return to normal operation, scroll all the way through the display menu using the AIR button, or wait 20 seconds and the GX-3R will automatically return to normal mode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0409F6D-9A84-C74C-8989-FE79B9593B2A}"/>
              </a:ext>
            </a:extLst>
          </p:cNvPr>
          <p:cNvCxnSpPr>
            <a:cxnSpLocks/>
          </p:cNvCxnSpPr>
          <p:nvPr/>
        </p:nvCxnSpPr>
        <p:spPr>
          <a:xfrm flipH="1">
            <a:off x="1259632" y="1988840"/>
            <a:ext cx="4176472" cy="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643B47F-7218-EC4B-AA63-C35E0C2ABA15}"/>
              </a:ext>
            </a:extLst>
          </p:cNvPr>
          <p:cNvCxnSpPr/>
          <p:nvPr/>
        </p:nvCxnSpPr>
        <p:spPr>
          <a:xfrm flipH="1">
            <a:off x="3823108" y="2996952"/>
            <a:ext cx="2160251" cy="86409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77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4F9C0C-9E95-CD46-AF89-10B1856083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2493609"/>
            <a:ext cx="3960440" cy="4391775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Charging the instrument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675420-FF23-204E-B3B6-101757AD10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804011"/>
            <a:ext cx="3004249" cy="4101038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717EE4C-BE36-DD42-8D48-0987EA6C3F3B}"/>
              </a:ext>
            </a:extLst>
          </p:cNvPr>
          <p:cNvSpPr txBox="1">
            <a:spLocks/>
          </p:cNvSpPr>
          <p:nvPr/>
        </p:nvSpPr>
        <p:spPr bwMode="auto">
          <a:xfrm>
            <a:off x="287528" y="804864"/>
            <a:ext cx="3600391" cy="19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Plug the charger into the instrument. A full charge takes 3 hours, and will power the instrument up to 25 hours.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Picture 1" descr="five-unitacadapter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120" y="1076624"/>
            <a:ext cx="3168352" cy="17673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293D43-B2E4-B04B-84B9-FA66AD861C58}"/>
              </a:ext>
            </a:extLst>
          </p:cNvPr>
          <p:cNvSpPr txBox="1"/>
          <p:nvPr/>
        </p:nvSpPr>
        <p:spPr>
          <a:xfrm>
            <a:off x="3707904" y="4161854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30 minute charge will provide 8 hours of operation time. 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491AE0-4196-9E42-9619-9F33BD711083}"/>
              </a:ext>
            </a:extLst>
          </p:cNvPr>
          <p:cNvSpPr txBox="1"/>
          <p:nvPr/>
        </p:nvSpPr>
        <p:spPr>
          <a:xfrm>
            <a:off x="3707913" y="2924944"/>
            <a:ext cx="3600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Once the GX-3R is charged, the light will go from orange to green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B966AB-628E-0045-A874-CD58AE3C45BF}"/>
              </a:ext>
            </a:extLst>
          </p:cNvPr>
          <p:cNvSpPr txBox="1"/>
          <p:nvPr/>
        </p:nvSpPr>
        <p:spPr>
          <a:xfrm>
            <a:off x="5688120" y="534949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Multi-unit AC Adapter is available</a:t>
            </a:r>
            <a:br>
              <a:rPr lang="en-US" dirty="0"/>
            </a:br>
            <a:r>
              <a:rPr lang="en-US" dirty="0"/>
              <a:t>(#49-0134)</a:t>
            </a:r>
          </a:p>
        </p:txBody>
      </p:sp>
    </p:spTree>
    <p:extLst>
      <p:ext uri="{BB962C8B-B14F-4D97-AF65-F5344CB8AC3E}">
        <p14:creationId xmlns:p14="http://schemas.microsoft.com/office/powerpoint/2010/main" val="11302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8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Downloading Data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717EE4C-BE36-DD42-8D48-0987EA6C3F3B}"/>
              </a:ext>
            </a:extLst>
          </p:cNvPr>
          <p:cNvSpPr txBox="1">
            <a:spLocks/>
          </p:cNvSpPr>
          <p:nvPr/>
        </p:nvSpPr>
        <p:spPr bwMode="auto">
          <a:xfrm>
            <a:off x="988089" y="5468753"/>
            <a:ext cx="7200800" cy="561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Three methods to downloading data from the GX-3R 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2AC81D-31F4-154E-8618-9A648A2258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089" y="2210536"/>
            <a:ext cx="1338494" cy="2205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074D4F2-6FBE-C142-A5FB-848243D06F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991241" y="2430673"/>
            <a:ext cx="2264713" cy="1698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B0C33A1-E806-064E-9D97-07C9081491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8289" y="2147583"/>
            <a:ext cx="3024336" cy="2268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C826E76-4879-8340-9EAA-DA8E846695D7}"/>
              </a:ext>
            </a:extLst>
          </p:cNvPr>
          <p:cNvSpPr txBox="1">
            <a:spLocks/>
          </p:cNvSpPr>
          <p:nvPr/>
        </p:nvSpPr>
        <p:spPr bwMode="auto">
          <a:xfrm>
            <a:off x="830628" y="4603141"/>
            <a:ext cx="1864847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IrDA cable to PC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E0C168F-EF36-A644-AF9B-9A17CDEAB382}"/>
              </a:ext>
            </a:extLst>
          </p:cNvPr>
          <p:cNvSpPr txBox="1">
            <a:spLocks/>
          </p:cNvSpPr>
          <p:nvPr/>
        </p:nvSpPr>
        <p:spPr bwMode="auto">
          <a:xfrm>
            <a:off x="3635896" y="4581128"/>
            <a:ext cx="1504807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SDM-3R to PC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6CCD974-A99B-5A47-981B-1F299C244927}"/>
              </a:ext>
            </a:extLst>
          </p:cNvPr>
          <p:cNvSpPr txBox="1">
            <a:spLocks/>
          </p:cNvSpPr>
          <p:nvPr/>
        </p:nvSpPr>
        <p:spPr bwMode="auto">
          <a:xfrm>
            <a:off x="6099649" y="4602021"/>
            <a:ext cx="2047895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/>
              <a:t>SDM-3R to flash drive to PC</a:t>
            </a:r>
          </a:p>
        </p:txBody>
      </p:sp>
    </p:spTree>
    <p:extLst>
      <p:ext uri="{BB962C8B-B14F-4D97-AF65-F5344CB8AC3E}">
        <p14:creationId xmlns:p14="http://schemas.microsoft.com/office/powerpoint/2010/main" val="174108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IrDA cable to PC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717EE4C-BE36-DD42-8D48-0987EA6C3F3B}"/>
              </a:ext>
            </a:extLst>
          </p:cNvPr>
          <p:cNvSpPr txBox="1">
            <a:spLocks/>
          </p:cNvSpPr>
          <p:nvPr/>
        </p:nvSpPr>
        <p:spPr bwMode="auto">
          <a:xfrm>
            <a:off x="3204023" y="4869160"/>
            <a:ext cx="518457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800" dirty="0"/>
              <a:t>Launch the GX-3R Datalogging program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Align the infrared ports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Turn on GX-3R</a:t>
            </a:r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2AC81D-31F4-154E-8618-9A648A2258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124744"/>
            <a:ext cx="2685471" cy="4424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1789B2-429B-024F-9A1C-DF0F416B98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1196752"/>
            <a:ext cx="5854056" cy="3384376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E71E2E9-76AD-164F-A516-7F6215539338}"/>
              </a:ext>
            </a:extLst>
          </p:cNvPr>
          <p:cNvSpPr txBox="1">
            <a:spLocks/>
          </p:cNvSpPr>
          <p:nvPr/>
        </p:nvSpPr>
        <p:spPr bwMode="auto">
          <a:xfrm>
            <a:off x="971600" y="5647841"/>
            <a:ext cx="1504807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/>
              <a:t>IrDA Cable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7927AA9-796A-F24C-9646-6E9267B7AD9E}"/>
              </a:ext>
            </a:extLst>
          </p:cNvPr>
          <p:cNvSpPr txBox="1">
            <a:spLocks/>
          </p:cNvSpPr>
          <p:nvPr/>
        </p:nvSpPr>
        <p:spPr bwMode="auto">
          <a:xfrm>
            <a:off x="2743439" y="6079889"/>
            <a:ext cx="3524712" cy="584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For More detailed instructions:</a:t>
            </a:r>
            <a:br>
              <a:rPr lang="en-US" sz="1400" dirty="0"/>
            </a:br>
            <a:r>
              <a:rPr lang="en-US" sz="1050" dirty="0">
                <a:hlinkClick r:id="rId5"/>
              </a:rPr>
              <a:t>www.gasdetecting.com/files/GX3R_IrDA_to_PC.pdf</a:t>
            </a: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2793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 to PC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717EE4C-BE36-DD42-8D48-0987EA6C3F3B}"/>
              </a:ext>
            </a:extLst>
          </p:cNvPr>
          <p:cNvSpPr txBox="1">
            <a:spLocks/>
          </p:cNvSpPr>
          <p:nvPr/>
        </p:nvSpPr>
        <p:spPr bwMode="auto">
          <a:xfrm>
            <a:off x="899592" y="4935378"/>
            <a:ext cx="626469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800" dirty="0"/>
              <a:t>Launch the SDM-3R PC Controller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Place GX-3R in the SDM-3R docking station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Turn on SDM-3R</a:t>
            </a:r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6A8D1B-11A2-DC41-BFCA-22D9A69CBC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490" y="1183742"/>
            <a:ext cx="3408379" cy="2556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8047BE-C58D-3443-ABA7-3492F1830F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1339" y="1155951"/>
            <a:ext cx="5110826" cy="3425177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40D3D48-0B4A-B749-879B-F5092319EB2A}"/>
              </a:ext>
            </a:extLst>
          </p:cNvPr>
          <p:cNvSpPr txBox="1">
            <a:spLocks/>
          </p:cNvSpPr>
          <p:nvPr/>
        </p:nvSpPr>
        <p:spPr bwMode="auto">
          <a:xfrm>
            <a:off x="1155275" y="3878252"/>
            <a:ext cx="1504807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/>
              <a:t>SDM-3R to PC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F76A4E8-4607-B348-B6FC-3AB8CCCD099E}"/>
              </a:ext>
            </a:extLst>
          </p:cNvPr>
          <p:cNvSpPr txBox="1">
            <a:spLocks/>
          </p:cNvSpPr>
          <p:nvPr/>
        </p:nvSpPr>
        <p:spPr bwMode="auto">
          <a:xfrm>
            <a:off x="2743438" y="6079889"/>
            <a:ext cx="4204825" cy="584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For More detailed instructions:</a:t>
            </a:r>
            <a:br>
              <a:rPr lang="en-US" sz="1400" dirty="0"/>
            </a:br>
            <a:r>
              <a:rPr lang="en-US" sz="1050" dirty="0">
                <a:hlinkClick r:id="rId5"/>
              </a:rPr>
              <a:t>www.gasdetecting.com/files/SDM3R_to_flashdrive_to_PC.pdf</a:t>
            </a: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2869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 to Flash drive to PC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717EE4C-BE36-DD42-8D48-0987EA6C3F3B}"/>
              </a:ext>
            </a:extLst>
          </p:cNvPr>
          <p:cNvSpPr txBox="1">
            <a:spLocks/>
          </p:cNvSpPr>
          <p:nvPr/>
        </p:nvSpPr>
        <p:spPr bwMode="auto">
          <a:xfrm>
            <a:off x="1907704" y="4941168"/>
            <a:ext cx="626469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800" dirty="0"/>
              <a:t>Insert flash drive into the SDM-3R and press </a:t>
            </a:r>
            <a:r>
              <a:rPr lang="en-US" sz="1800" b="1" dirty="0"/>
              <a:t>COPY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Launch the SDM-3R PC Controller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Insert flash drive into the computer’s USB slot</a:t>
            </a:r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057575-98EC-B747-A8DC-14E0547F49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05362" y="1593337"/>
            <a:ext cx="3431114" cy="2573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057128-F7BC-894D-BFE2-898F7BDC6D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1594" y="1164448"/>
            <a:ext cx="5568878" cy="3431113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1B84BE-DCB3-F046-BAFF-CB0F546F68C2}"/>
              </a:ext>
            </a:extLst>
          </p:cNvPr>
          <p:cNvSpPr txBox="1">
            <a:spLocks/>
          </p:cNvSpPr>
          <p:nvPr/>
        </p:nvSpPr>
        <p:spPr bwMode="auto">
          <a:xfrm>
            <a:off x="857791" y="4733785"/>
            <a:ext cx="1504807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/>
              <a:t>Flash drive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F34E8A7-23B8-8D48-8F58-C1D8BBFFDE29}"/>
              </a:ext>
            </a:extLst>
          </p:cNvPr>
          <p:cNvSpPr txBox="1">
            <a:spLocks/>
          </p:cNvSpPr>
          <p:nvPr/>
        </p:nvSpPr>
        <p:spPr bwMode="auto">
          <a:xfrm>
            <a:off x="2743438" y="6079889"/>
            <a:ext cx="4204825" cy="584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For More detailed instructions:</a:t>
            </a:r>
            <a:br>
              <a:rPr lang="en-US" sz="1400" dirty="0"/>
            </a:br>
            <a:r>
              <a:rPr lang="en-US" sz="1050" dirty="0">
                <a:hlinkClick r:id="rId5"/>
              </a:rPr>
              <a:t>www.gasdetecting.com/files/SDM3R_to_PC.pdf</a:t>
            </a: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4894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Attachable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547664" y="5755720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A0DFCB-98D5-E843-AD7D-D2C68176EA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810198"/>
            <a:ext cx="3216569" cy="516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1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-1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547664" y="5755720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669817-902F-CD40-8669-3C267F5E9B1F}"/>
              </a:ext>
            </a:extLst>
          </p:cNvPr>
          <p:cNvSpPr txBox="1">
            <a:spLocks/>
          </p:cNvSpPr>
          <p:nvPr/>
        </p:nvSpPr>
        <p:spPr bwMode="auto">
          <a:xfrm>
            <a:off x="1569760" y="5204739"/>
            <a:ext cx="6276901" cy="809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Place the GX-3R right bottom first (as illustrated above) and then seat the left side until the clip latches.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A1B188-C897-D840-979D-35B311833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56863"/>
            <a:ext cx="2691790" cy="37012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8223A8-784F-C54E-AC12-0F23DC54A7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651" y="937147"/>
            <a:ext cx="2304256" cy="37012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9B907E-C645-3647-9959-5C58B49D0C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224" y="1137985"/>
            <a:ext cx="2161857" cy="329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97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7A1843-EE53-2148-9129-68156DC3F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498" y="2961943"/>
            <a:ext cx="4025500" cy="19702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403648" y="4914585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669817-902F-CD40-8669-3C267F5E9B1F}"/>
              </a:ext>
            </a:extLst>
          </p:cNvPr>
          <p:cNvSpPr txBox="1">
            <a:spLocks/>
          </p:cNvSpPr>
          <p:nvPr/>
        </p:nvSpPr>
        <p:spPr bwMode="auto">
          <a:xfrm>
            <a:off x="637966" y="4990475"/>
            <a:ext cx="3891079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The attachable probe has a dust filter to ensure the quality of your samples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B64093-480D-554F-B8CF-19369DB058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548680"/>
            <a:ext cx="2952328" cy="39364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E608C32-E524-284A-90BC-B7B80BF56AFC}"/>
              </a:ext>
            </a:extLst>
          </p:cNvPr>
          <p:cNvSpPr txBox="1"/>
          <p:nvPr/>
        </p:nvSpPr>
        <p:spPr>
          <a:xfrm>
            <a:off x="4427984" y="134076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inlet filter housing contains a hydrophobic filter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2F912C-634E-A84D-B156-4A9035F30525}"/>
              </a:ext>
            </a:extLst>
          </p:cNvPr>
          <p:cNvCxnSpPr>
            <a:cxnSpLocks/>
          </p:cNvCxnSpPr>
          <p:nvPr/>
        </p:nvCxnSpPr>
        <p:spPr>
          <a:xfrm flipH="1">
            <a:off x="2583505" y="1641810"/>
            <a:ext cx="1916444" cy="697596"/>
          </a:xfrm>
          <a:prstGeom prst="straightConnector1">
            <a:avLst/>
          </a:prstGeom>
          <a:ln w="38100"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93070D-497A-C047-8A9E-118E4ED870FF}"/>
              </a:ext>
            </a:extLst>
          </p:cNvPr>
          <p:cNvCxnSpPr>
            <a:cxnSpLocks/>
          </p:cNvCxnSpPr>
          <p:nvPr/>
        </p:nvCxnSpPr>
        <p:spPr>
          <a:xfrm flipV="1">
            <a:off x="4427984" y="4365104"/>
            <a:ext cx="2592288" cy="796727"/>
          </a:xfrm>
          <a:prstGeom prst="straightConnector1">
            <a:avLst/>
          </a:prstGeom>
          <a:ln w="38100"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43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0D4E04-F418-7747-BCA5-DB60ED46B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912"/>
            <a:ext cx="4544947" cy="685800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403648" y="4914585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669817-902F-CD40-8669-3C267F5E9B1F}"/>
              </a:ext>
            </a:extLst>
          </p:cNvPr>
          <p:cNvSpPr txBox="1">
            <a:spLocks/>
          </p:cNvSpPr>
          <p:nvPr/>
        </p:nvSpPr>
        <p:spPr bwMode="auto">
          <a:xfrm>
            <a:off x="4788024" y="1566247"/>
            <a:ext cx="4248472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i="1" dirty="0"/>
              <a:t>Low flow alarm</a:t>
            </a:r>
          </a:p>
          <a:p>
            <a:pPr marL="0" indent="0">
              <a:buNone/>
            </a:pPr>
            <a:r>
              <a:rPr lang="en-US" sz="1800" dirty="0"/>
              <a:t>If the sample line is blocked, the amber flow LED will flash and the buzzer with intermittently sound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93070D-497A-C047-8A9E-118E4ED870FF}"/>
              </a:ext>
            </a:extLst>
          </p:cNvPr>
          <p:cNvCxnSpPr>
            <a:cxnSpLocks/>
          </p:cNvCxnSpPr>
          <p:nvPr/>
        </p:nvCxnSpPr>
        <p:spPr>
          <a:xfrm flipH="1">
            <a:off x="3347864" y="2993534"/>
            <a:ext cx="3384376" cy="1944216"/>
          </a:xfrm>
          <a:prstGeom prst="straightConnector1">
            <a:avLst/>
          </a:prstGeom>
          <a:ln w="38100"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757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733256"/>
            <a:ext cx="568863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Turn on the GX-3R by pressing and holding the </a:t>
            </a:r>
            <a:r>
              <a:rPr lang="en-US" sz="1800" b="1" dirty="0"/>
              <a:t>POWER MODE </a:t>
            </a:r>
            <a:r>
              <a:rPr lang="en-US" sz="1800" dirty="0"/>
              <a:t>button until you hear one beep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48429"/>
            <a:ext cx="3676622" cy="4365152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4932040" y="3356992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0D4E04-F418-7747-BCA5-DB60ED46B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692696"/>
            <a:ext cx="3384376" cy="5106782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669817-902F-CD40-8669-3C267F5E9B1F}"/>
              </a:ext>
            </a:extLst>
          </p:cNvPr>
          <p:cNvSpPr txBox="1">
            <a:spLocks/>
          </p:cNvSpPr>
          <p:nvPr/>
        </p:nvSpPr>
        <p:spPr bwMode="auto">
          <a:xfrm>
            <a:off x="4716016" y="1019697"/>
            <a:ext cx="424847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i="1" dirty="0"/>
              <a:t>Other Alarm Types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4CC7F2-6842-2E4F-805C-C217916FDA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995" y="1481414"/>
            <a:ext cx="57912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3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471007D-F7EB-CC4A-B691-FF633D04A8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90" y="1048429"/>
            <a:ext cx="3676621" cy="4365152"/>
          </a:xfrm>
          <a:prstGeom prst="rect">
            <a:avLst/>
          </a:prstGeom>
          <a:effectLst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DFDB22-04E3-B04A-9F0B-B6350BD22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6972" y="1048429"/>
            <a:ext cx="3673339" cy="4365152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733256"/>
            <a:ext cx="608467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Turn off the GX-3R by pressing and holding the </a:t>
            </a:r>
            <a:r>
              <a:rPr lang="en-US" sz="1800" b="1" dirty="0"/>
              <a:t>POWER MODE </a:t>
            </a:r>
            <a:r>
              <a:rPr lang="en-US" sz="1800" dirty="0"/>
              <a:t>button for approximately 5 seconds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off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90" y="1048429"/>
            <a:ext cx="3676622" cy="4365152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4965926" y="3375271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1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 Calibration Station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E12418-2138-A443-A678-33DA4A36C07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829" y="1772816"/>
            <a:ext cx="4252342" cy="3812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283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Gas Ports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1F7F32-1475-EE4D-86EF-6B58B86D2ED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016" y="1124744"/>
            <a:ext cx="5761968" cy="3825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ABE9B2A-C4AD-F94C-9987-850FA59FF86B}"/>
              </a:ext>
            </a:extLst>
          </p:cNvPr>
          <p:cNvCxnSpPr/>
          <p:nvPr/>
        </p:nvCxnSpPr>
        <p:spPr>
          <a:xfrm>
            <a:off x="5636137" y="4077072"/>
            <a:ext cx="1440160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4AFF5A7-3A47-7C47-A430-A084952C2378}"/>
              </a:ext>
            </a:extLst>
          </p:cNvPr>
          <p:cNvSpPr txBox="1">
            <a:spLocks/>
          </p:cNvSpPr>
          <p:nvPr/>
        </p:nvSpPr>
        <p:spPr bwMode="auto">
          <a:xfrm>
            <a:off x="6750574" y="5521492"/>
            <a:ext cx="142182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Air port:</a:t>
            </a:r>
          </a:p>
          <a:p>
            <a:pPr marL="0" indent="0">
              <a:buNone/>
            </a:pPr>
            <a:r>
              <a:rPr lang="en-US" sz="1800" dirty="0"/>
              <a:t>Dust Filter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>
            <a:off x="5065013" y="4081332"/>
            <a:ext cx="955351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436096" y="5521492"/>
            <a:ext cx="127847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1:</a:t>
            </a:r>
          </a:p>
          <a:p>
            <a:pPr marL="0" indent="0">
              <a:buNone/>
            </a:pPr>
            <a:r>
              <a:rPr lang="en-US" sz="1800" dirty="0"/>
              <a:t>4 gas mix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36DBF78-D7FE-9B44-865C-CCE3F87610A8}"/>
              </a:ext>
            </a:extLst>
          </p:cNvPr>
          <p:cNvCxnSpPr>
            <a:cxnSpLocks/>
          </p:cNvCxnSpPr>
          <p:nvPr/>
        </p:nvCxnSpPr>
        <p:spPr>
          <a:xfrm>
            <a:off x="4444392" y="4090707"/>
            <a:ext cx="271624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BF64CE3-662A-AE42-913D-8B17ED4F2681}"/>
              </a:ext>
            </a:extLst>
          </p:cNvPr>
          <p:cNvSpPr txBox="1">
            <a:spLocks/>
          </p:cNvSpPr>
          <p:nvPr/>
        </p:nvSpPr>
        <p:spPr bwMode="auto">
          <a:xfrm>
            <a:off x="4355976" y="5526607"/>
            <a:ext cx="111612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2:</a:t>
            </a:r>
          </a:p>
          <a:p>
            <a:pPr marL="0" indent="0">
              <a:buNone/>
            </a:pPr>
            <a:r>
              <a:rPr lang="en-US" sz="1200" i="1" dirty="0"/>
              <a:t>Not used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8FDE5E-8ACA-3D4D-A6F7-A7DACE629672}"/>
              </a:ext>
            </a:extLst>
          </p:cNvPr>
          <p:cNvCxnSpPr>
            <a:cxnSpLocks/>
          </p:cNvCxnSpPr>
          <p:nvPr/>
        </p:nvCxnSpPr>
        <p:spPr>
          <a:xfrm flipH="1">
            <a:off x="3563888" y="4090707"/>
            <a:ext cx="268087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6AB7A73-EF81-4C4E-928A-D4EE7BBA5840}"/>
              </a:ext>
            </a:extLst>
          </p:cNvPr>
          <p:cNvSpPr txBox="1">
            <a:spLocks/>
          </p:cNvSpPr>
          <p:nvPr/>
        </p:nvSpPr>
        <p:spPr bwMode="auto">
          <a:xfrm>
            <a:off x="3139869" y="5517232"/>
            <a:ext cx="111612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3</a:t>
            </a:r>
          </a:p>
          <a:p>
            <a:pPr marL="0" indent="0">
              <a:buNone/>
            </a:pPr>
            <a:r>
              <a:rPr lang="en-US" sz="1200" i="1" dirty="0"/>
              <a:t>Not used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8699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4777C21-D07E-614F-B16E-3F5D8524D3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304" y="1556792"/>
            <a:ext cx="4897392" cy="3251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USB port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 flipH="1" flipV="1">
            <a:off x="4716016" y="4037738"/>
            <a:ext cx="1296144" cy="1944215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455236" y="5981953"/>
            <a:ext cx="137728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USB port</a:t>
            </a:r>
          </a:p>
        </p:txBody>
      </p:sp>
    </p:spTree>
    <p:extLst>
      <p:ext uri="{BB962C8B-B14F-4D97-AF65-F5344CB8AC3E}">
        <p14:creationId xmlns:p14="http://schemas.microsoft.com/office/powerpoint/2010/main" val="127970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518930-7217-EC4E-AA01-B3D9346FE1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354460"/>
            <a:ext cx="4519421" cy="414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Rear ports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>
            <a:off x="4796240" y="4522812"/>
            <a:ext cx="955351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337877" y="5967232"/>
            <a:ext cx="137728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AC power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8FDE5E-8ACA-3D4D-A6F7-A7DACE629672}"/>
              </a:ext>
            </a:extLst>
          </p:cNvPr>
          <p:cNvCxnSpPr>
            <a:cxnSpLocks/>
          </p:cNvCxnSpPr>
          <p:nvPr/>
        </p:nvCxnSpPr>
        <p:spPr>
          <a:xfrm flipH="1">
            <a:off x="3303319" y="4522812"/>
            <a:ext cx="268087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36DBF78-D7FE-9B44-865C-CCE3F87610A8}"/>
              </a:ext>
            </a:extLst>
          </p:cNvPr>
          <p:cNvCxnSpPr>
            <a:cxnSpLocks/>
          </p:cNvCxnSpPr>
          <p:nvPr/>
        </p:nvCxnSpPr>
        <p:spPr>
          <a:xfrm>
            <a:off x="4183823" y="4522812"/>
            <a:ext cx="271624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6AB7A73-EF81-4C4E-928A-D4EE7BBA5840}"/>
              </a:ext>
            </a:extLst>
          </p:cNvPr>
          <p:cNvSpPr txBox="1">
            <a:spLocks/>
          </p:cNvSpPr>
          <p:nvPr/>
        </p:nvSpPr>
        <p:spPr bwMode="auto">
          <a:xfrm>
            <a:off x="2455282" y="5999731"/>
            <a:ext cx="111612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Ethernet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BF64CE3-662A-AE42-913D-8B17ED4F2681}"/>
              </a:ext>
            </a:extLst>
          </p:cNvPr>
          <p:cNvSpPr txBox="1">
            <a:spLocks/>
          </p:cNvSpPr>
          <p:nvPr/>
        </p:nvSpPr>
        <p:spPr bwMode="auto">
          <a:xfrm>
            <a:off x="3571406" y="5972347"/>
            <a:ext cx="176647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PC Connection</a:t>
            </a:r>
          </a:p>
        </p:txBody>
      </p:sp>
    </p:spTree>
    <p:extLst>
      <p:ext uri="{BB962C8B-B14F-4D97-AF65-F5344CB8AC3E}">
        <p14:creationId xmlns:p14="http://schemas.microsoft.com/office/powerpoint/2010/main" val="212072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44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920" y="1196752"/>
            <a:ext cx="6288160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Connect Cylinder to SDM-3R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7A24A1E-BB15-CF40-B7A0-189A4C428F30}"/>
              </a:ext>
            </a:extLst>
          </p:cNvPr>
          <p:cNvSpPr txBox="1">
            <a:spLocks/>
          </p:cNvSpPr>
          <p:nvPr/>
        </p:nvSpPr>
        <p:spPr bwMode="auto">
          <a:xfrm>
            <a:off x="1577802" y="5685971"/>
            <a:ext cx="59883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Connect a 4 gas mix cylinder into “Gas 1 “ port.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E51E30-5D4E-014B-94A3-15E6AF9DEABD}"/>
              </a:ext>
            </a:extLst>
          </p:cNvPr>
          <p:cNvSpPr txBox="1"/>
          <p:nvPr/>
        </p:nvSpPr>
        <p:spPr>
          <a:xfrm>
            <a:off x="1577802" y="6118019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Make sure to use a demand flow regulator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C42C508-1BAA-D24F-BB21-33EC888459AC}"/>
              </a:ext>
            </a:extLst>
          </p:cNvPr>
          <p:cNvCxnSpPr>
            <a:cxnSpLocks/>
          </p:cNvCxnSpPr>
          <p:nvPr/>
        </p:nvCxnSpPr>
        <p:spPr>
          <a:xfrm flipV="1">
            <a:off x="611560" y="2132856"/>
            <a:ext cx="2736304" cy="86409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477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GX-3R 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EB2373E-4F2C-CB4C-8A90-36B7FF04DEEA}"/>
              </a:ext>
            </a:extLst>
          </p:cNvPr>
          <p:cNvSpPr txBox="1">
            <a:spLocks/>
          </p:cNvSpPr>
          <p:nvPr/>
        </p:nvSpPr>
        <p:spPr bwMode="auto">
          <a:xfrm>
            <a:off x="3707904" y="1660159"/>
            <a:ext cx="5688632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Plug in power adaptor and turn on the SDM-3R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64F5F4-B18B-634D-8697-8B8D0F1429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994" y="1222471"/>
            <a:ext cx="2808311" cy="501484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9FA364-2540-D744-AB0A-FE9D90542CF6}"/>
              </a:ext>
            </a:extLst>
          </p:cNvPr>
          <p:cNvCxnSpPr>
            <a:cxnSpLocks/>
          </p:cNvCxnSpPr>
          <p:nvPr/>
        </p:nvCxnSpPr>
        <p:spPr>
          <a:xfrm>
            <a:off x="7092280" y="3789040"/>
            <a:ext cx="0" cy="234026"/>
          </a:xfrm>
          <a:prstGeom prst="line">
            <a:avLst/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A415703-4F15-E841-80B8-FAE8E58F03E3}"/>
              </a:ext>
            </a:extLst>
          </p:cNvPr>
          <p:cNvCxnSpPr>
            <a:cxnSpLocks/>
          </p:cNvCxnSpPr>
          <p:nvPr/>
        </p:nvCxnSpPr>
        <p:spPr>
          <a:xfrm flipH="1">
            <a:off x="3059832" y="3963918"/>
            <a:ext cx="4032448" cy="0"/>
          </a:xfrm>
          <a:prstGeom prst="line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C4978D-56B2-DB4D-ABBC-615C8BBA73C0}"/>
              </a:ext>
            </a:extLst>
          </p:cNvPr>
          <p:cNvCxnSpPr>
            <a:cxnSpLocks/>
          </p:cNvCxnSpPr>
          <p:nvPr/>
        </p:nvCxnSpPr>
        <p:spPr>
          <a:xfrm flipH="1">
            <a:off x="3132644" y="5908630"/>
            <a:ext cx="2808311" cy="0"/>
          </a:xfrm>
          <a:prstGeom prst="line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3E863B9-C4E4-C041-9380-C63095C17F71}"/>
              </a:ext>
            </a:extLst>
          </p:cNvPr>
          <p:cNvSpPr txBox="1"/>
          <p:nvPr/>
        </p:nvSpPr>
        <p:spPr>
          <a:xfrm>
            <a:off x="3707904" y="2254881"/>
            <a:ext cx="4680520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Make sure the GX-3R is powered </a:t>
            </a:r>
            <a:r>
              <a:rPr lang="en-US" b="1" u="sng" dirty="0"/>
              <a:t>off </a:t>
            </a:r>
            <a:r>
              <a:rPr lang="en-US" dirty="0"/>
              <a:t>before installing into the SDM-3R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ABB00E-8E70-6242-8623-BFBD0CAD5403}"/>
              </a:ext>
            </a:extLst>
          </p:cNvPr>
          <p:cNvSpPr txBox="1"/>
          <p:nvPr/>
        </p:nvSpPr>
        <p:spPr>
          <a:xfrm>
            <a:off x="3708707" y="2896185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When placing the GX-3R into the docking station, remember to have the </a:t>
            </a:r>
            <a:r>
              <a:rPr lang="en-US" u="sng" dirty="0"/>
              <a:t>yellow tab </a:t>
            </a:r>
            <a:r>
              <a:rPr lang="en-US" b="1" dirty="0"/>
              <a:t>engaged upwards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23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468D34-8E4E-964B-8EE0-1EB5187E48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1768" y="1014984"/>
            <a:ext cx="2203704" cy="4991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645283" y="5028112"/>
            <a:ext cx="3494669" cy="128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an automatic test is set up to occur, it will start as soon as the GX-3R is connected to the SDM-3R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4228E75-755C-1D4A-835D-45C504E0CEE7}"/>
              </a:ext>
            </a:extLst>
          </p:cNvPr>
          <p:cNvCxnSpPr>
            <a:cxnSpLocks/>
          </p:cNvCxnSpPr>
          <p:nvPr/>
        </p:nvCxnSpPr>
        <p:spPr>
          <a:xfrm>
            <a:off x="2555776" y="1700808"/>
            <a:ext cx="2795358" cy="216024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C68A49A-615E-EA4C-A889-E6ADF4E85469}"/>
              </a:ext>
            </a:extLst>
          </p:cNvPr>
          <p:cNvSpPr txBox="1">
            <a:spLocks/>
          </p:cNvSpPr>
          <p:nvPr/>
        </p:nvSpPr>
        <p:spPr bwMode="auto">
          <a:xfrm>
            <a:off x="668572" y="764704"/>
            <a:ext cx="251146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Close the red door completely, the GX-3R will turn on  automatically</a:t>
            </a:r>
          </a:p>
          <a:p>
            <a:endParaRPr lang="en-US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A859D8-77BA-7F42-A2CE-E77AAB217893}"/>
              </a:ext>
            </a:extLst>
          </p:cNvPr>
          <p:cNvSpPr txBox="1"/>
          <p:nvPr/>
        </p:nvSpPr>
        <p:spPr>
          <a:xfrm>
            <a:off x="665402" y="2348880"/>
            <a:ext cx="23762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When the GX-3R is connected to the SDM-3R, the GX-3R’s date and time are automatically updated to the SDM-3R’s current time and date</a:t>
            </a:r>
          </a:p>
        </p:txBody>
      </p:sp>
    </p:spTree>
    <p:extLst>
      <p:ext uri="{BB962C8B-B14F-4D97-AF65-F5344CB8AC3E}">
        <p14:creationId xmlns:p14="http://schemas.microsoft.com/office/powerpoint/2010/main" val="90426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1B8B74-B864-1740-8A4D-8E6E0EFC06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1768" y="1017796"/>
            <a:ext cx="2203704" cy="5003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2F7907F-06D3-5741-AF33-D1F2DD9CA2C1}"/>
              </a:ext>
            </a:extLst>
          </p:cNvPr>
          <p:cNvSpPr txBox="1">
            <a:spLocks/>
          </p:cNvSpPr>
          <p:nvPr/>
        </p:nvSpPr>
        <p:spPr bwMode="auto">
          <a:xfrm>
            <a:off x="1351674" y="1772816"/>
            <a:ext cx="2968376" cy="1272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BUMP</a:t>
            </a:r>
            <a:r>
              <a:rPr lang="en-US" sz="1800" dirty="0"/>
              <a:t> button to start bump test</a:t>
            </a:r>
            <a:r>
              <a:rPr lang="en-US" sz="1400" dirty="0"/>
              <a:t> </a:t>
            </a:r>
            <a:endParaRPr lang="en-US" sz="1400" b="1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4BF1F76-AFBD-E543-BBCC-70FD505DEEED}"/>
              </a:ext>
            </a:extLst>
          </p:cNvPr>
          <p:cNvCxnSpPr>
            <a:cxnSpLocks/>
          </p:cNvCxnSpPr>
          <p:nvPr/>
        </p:nvCxnSpPr>
        <p:spPr>
          <a:xfrm>
            <a:off x="3203848" y="2204864"/>
            <a:ext cx="2053952" cy="3240292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B92FE2D-2749-1247-97AD-6A66C60DDCCD}"/>
              </a:ext>
            </a:extLst>
          </p:cNvPr>
          <p:cNvSpPr txBox="1"/>
          <p:nvPr/>
        </p:nvSpPr>
        <p:spPr>
          <a:xfrm>
            <a:off x="827584" y="3812975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Note: Verify that the appropriate calibration gas cylinder is connected to the gas 1 fitting on the left side of the SDM-3R</a:t>
            </a:r>
          </a:p>
        </p:txBody>
      </p:sp>
    </p:spTree>
    <p:extLst>
      <p:ext uri="{BB962C8B-B14F-4D97-AF65-F5344CB8AC3E}">
        <p14:creationId xmlns:p14="http://schemas.microsoft.com/office/powerpoint/2010/main" val="422786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881D1EC-328C-9B44-A3F9-3D68DD229F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51560"/>
            <a:ext cx="3670425" cy="4361688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275211"/>
            <a:ext cx="5688632" cy="60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POWER/MODE </a:t>
            </a:r>
            <a:r>
              <a:rPr lang="en-US" sz="1800" dirty="0"/>
              <a:t>button to perform calibration. 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4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 Reminder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5A0E024-FAA1-3C4E-A08C-15CA4D657680}"/>
              </a:ext>
            </a:extLst>
          </p:cNvPr>
          <p:cNvSpPr txBox="1">
            <a:spLocks/>
          </p:cNvSpPr>
          <p:nvPr/>
        </p:nvSpPr>
        <p:spPr bwMode="auto">
          <a:xfrm>
            <a:off x="251520" y="1863874"/>
            <a:ext cx="2880320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Acknowledge and use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FCF08DE-B820-8547-A113-3513D7258D9C}"/>
              </a:ext>
            </a:extLst>
          </p:cNvPr>
          <p:cNvSpPr txBox="1">
            <a:spLocks/>
          </p:cNvSpPr>
          <p:nvPr/>
        </p:nvSpPr>
        <p:spPr bwMode="auto">
          <a:xfrm>
            <a:off x="6346111" y="2718445"/>
            <a:ext cx="2880320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Perform a calibration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13E264-CB8D-B64B-90CE-68E24E5F983E}"/>
              </a:ext>
            </a:extLst>
          </p:cNvPr>
          <p:cNvSpPr txBox="1"/>
          <p:nvPr/>
        </p:nvSpPr>
        <p:spPr>
          <a:xfrm>
            <a:off x="1727684" y="6023467"/>
            <a:ext cx="5760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Press </a:t>
            </a:r>
            <a:r>
              <a:rPr lang="en-US" b="1" dirty="0"/>
              <a:t>AIR</a:t>
            </a:r>
            <a:r>
              <a:rPr lang="en-US" dirty="0"/>
              <a:t> button to continue without performing a calibration</a:t>
            </a:r>
          </a:p>
          <a:p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998A016-18F8-4849-97DD-2E3126F9FE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51560"/>
            <a:ext cx="3670425" cy="436168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1EE2666-07E6-CF49-8B89-9DDB5B562E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51560"/>
            <a:ext cx="3670425" cy="4361688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299A5B2-59E1-4F45-91F1-DC7127909B8C}"/>
              </a:ext>
            </a:extLst>
          </p:cNvPr>
          <p:cNvCxnSpPr/>
          <p:nvPr/>
        </p:nvCxnSpPr>
        <p:spPr>
          <a:xfrm flipH="1">
            <a:off x="5580112" y="3284984"/>
            <a:ext cx="1152128" cy="36004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D7EE8CC-4BDA-714B-9E3B-15B2F9425558}"/>
              </a:ext>
            </a:extLst>
          </p:cNvPr>
          <p:cNvSpPr txBox="1"/>
          <p:nvPr/>
        </p:nvSpPr>
        <p:spPr>
          <a:xfrm>
            <a:off x="359532" y="2753312"/>
            <a:ext cx="2232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your instrument is past its 30 day calibration limit, you will see a CAL-LMT reminder at start-up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D74F13B-9A60-7B42-87D0-C6BEEDB12F18}"/>
              </a:ext>
            </a:extLst>
          </p:cNvPr>
          <p:cNvCxnSpPr>
            <a:cxnSpLocks/>
          </p:cNvCxnSpPr>
          <p:nvPr/>
        </p:nvCxnSpPr>
        <p:spPr>
          <a:xfrm flipV="1">
            <a:off x="2591780" y="3212976"/>
            <a:ext cx="1620180" cy="72008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6F499E2-03DA-C24B-B860-04222EC8AEE5}"/>
              </a:ext>
            </a:extLst>
          </p:cNvPr>
          <p:cNvCxnSpPr/>
          <p:nvPr/>
        </p:nvCxnSpPr>
        <p:spPr>
          <a:xfrm>
            <a:off x="1475656" y="2276872"/>
            <a:ext cx="2088232" cy="1296144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39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8" grpId="0"/>
      <p:bldP spid="14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1B8B74-B864-1740-8A4D-8E6E0EFC06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1768" y="1032984"/>
            <a:ext cx="2258568" cy="4988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2F7907F-06D3-5741-AF33-D1F2DD9CA2C1}"/>
              </a:ext>
            </a:extLst>
          </p:cNvPr>
          <p:cNvSpPr txBox="1">
            <a:spLocks/>
          </p:cNvSpPr>
          <p:nvPr/>
        </p:nvSpPr>
        <p:spPr bwMode="auto">
          <a:xfrm>
            <a:off x="1115616" y="2750565"/>
            <a:ext cx="309634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During the bump test, the GX-3R’s screen will display the current gas readings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4334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1B8B74-B864-1740-8A4D-8E6E0EFC06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8896" y="1037438"/>
            <a:ext cx="2200382" cy="4983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827584" y="937075"/>
            <a:ext cx="3312368" cy="124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Once a bump test is complete, the LCD screen will alternate between the gas concentration and pass/fail status (shown as P or F on screen) for each sensor.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“BUMP” LED light on the SDM-3R will be green when a bump test passes. 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GX-3R will shut off automatically after successful bump test.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67562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1B8B74-B864-1740-8A4D-8E6E0EFC06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2953" y="1029912"/>
            <a:ext cx="2121334" cy="4991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899592" y="932688"/>
            <a:ext cx="2882601" cy="523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the bump test fails, ”BUMP” LED light is red. The SDM-3R will then automatically perform a calibration </a:t>
            </a:r>
          </a:p>
          <a:p>
            <a:r>
              <a:rPr lang="en-US" sz="1800" dirty="0"/>
              <a:t>The LCD screen will alternate between the gas concentration and pass/fail status (shown as P or F on screen) for each sensor for both bump test and calibration </a:t>
            </a:r>
          </a:p>
          <a:p>
            <a:r>
              <a:rPr lang="en-US" sz="1800" dirty="0"/>
              <a:t>If calibration is successful, the GX-3R will automatically power off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55381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468D34-8E4E-964B-8EE0-1EB5187E48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1768" y="1038557"/>
            <a:ext cx="2194560" cy="4982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1171576" y="1412776"/>
            <a:ext cx="2952328" cy="124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CAL</a:t>
            </a:r>
            <a:r>
              <a:rPr lang="en-US" sz="1800" dirty="0"/>
              <a:t> button until you hear the pump to start calibration</a:t>
            </a:r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r>
              <a:rPr lang="en-US" sz="1800" b="1" dirty="0"/>
              <a:t>Make sure calibration gas concentrations match values shown on display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9817696-1277-A842-A774-13025A290161}"/>
              </a:ext>
            </a:extLst>
          </p:cNvPr>
          <p:cNvCxnSpPr>
            <a:cxnSpLocks/>
          </p:cNvCxnSpPr>
          <p:nvPr/>
        </p:nvCxnSpPr>
        <p:spPr>
          <a:xfrm>
            <a:off x="3635896" y="2036914"/>
            <a:ext cx="2016224" cy="340831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453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468D34-8E4E-964B-8EE0-1EB5187E48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1768" y="1037808"/>
            <a:ext cx="2131309" cy="498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1259632" y="2176152"/>
            <a:ext cx="2736304" cy="218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During calibration, the display shows current gas readings. 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Calibration will take approximately 90 seconds.</a:t>
            </a:r>
          </a:p>
        </p:txBody>
      </p:sp>
    </p:spTree>
    <p:extLst>
      <p:ext uri="{BB962C8B-B14F-4D97-AF65-F5344CB8AC3E}">
        <p14:creationId xmlns:p14="http://schemas.microsoft.com/office/powerpoint/2010/main" val="143265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468D34-8E4E-964B-8EE0-1EB5187E48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2215" y="1084471"/>
            <a:ext cx="2123881" cy="4744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323526" y="1056760"/>
            <a:ext cx="2520281" cy="516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Once calibration is complete, the LCD screen will alternate between the gas concentration and the letter “P” for pass or an “F” for fail for each sensor</a:t>
            </a:r>
          </a:p>
          <a:p>
            <a:r>
              <a:rPr lang="en-US" sz="1600" dirty="0"/>
              <a:t>The “CAL” LED light on the SDM-3R will be green when calibration is passed</a:t>
            </a:r>
          </a:p>
          <a:p>
            <a:r>
              <a:rPr lang="en-US" sz="1600" dirty="0"/>
              <a:t>“CAL” LED light is red if there if a failure. The GX-3R will power off after a successful calibration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0018DF-2CE4-E045-B29F-2052519543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1228" y="1056760"/>
            <a:ext cx="2095188" cy="4744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416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Setting Date/time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FD4E421-55F4-8C4A-8E26-74A6F3B90FE2}"/>
              </a:ext>
            </a:extLst>
          </p:cNvPr>
          <p:cNvSpPr txBox="1">
            <a:spLocks/>
          </p:cNvSpPr>
          <p:nvPr/>
        </p:nvSpPr>
        <p:spPr bwMode="auto">
          <a:xfrm>
            <a:off x="3671900" y="4221088"/>
            <a:ext cx="6264696" cy="162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800" dirty="0"/>
              <a:t>Insert GX-3R into the SDM-3R docking station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Press </a:t>
            </a:r>
            <a:r>
              <a:rPr lang="en-US" sz="1800" b="1" dirty="0"/>
              <a:t>POWER</a:t>
            </a:r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AF2C7C-0B78-D14F-97FC-CA43A2F6B0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379839" y="1750947"/>
            <a:ext cx="4474807" cy="3356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06CCC4-D7DA-E847-BD60-FD17EB3C18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593694"/>
            <a:ext cx="2880320" cy="1241461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A50B84C-BD59-4E48-9771-C97FB47FDF80}"/>
              </a:ext>
            </a:extLst>
          </p:cNvPr>
          <p:cNvSpPr/>
          <p:nvPr/>
        </p:nvSpPr>
        <p:spPr>
          <a:xfrm>
            <a:off x="6804248" y="3035272"/>
            <a:ext cx="648072" cy="648072"/>
          </a:xfrm>
          <a:prstGeom prst="ellipse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00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Setting Date/time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FD4E421-55F4-8C4A-8E26-74A6F3B90FE2}"/>
              </a:ext>
            </a:extLst>
          </p:cNvPr>
          <p:cNvSpPr txBox="1">
            <a:spLocks/>
          </p:cNvSpPr>
          <p:nvPr/>
        </p:nvSpPr>
        <p:spPr bwMode="auto">
          <a:xfrm>
            <a:off x="1041986" y="5802598"/>
            <a:ext cx="2377886" cy="434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</a:t>
            </a:r>
            <a:r>
              <a:rPr lang="en-US" sz="1800" b="1" dirty="0"/>
              <a:t>EDIT/ENTER </a:t>
            </a:r>
            <a:r>
              <a:rPr lang="en-US" sz="1800" dirty="0"/>
              <a:t>to enter settings menu</a:t>
            </a:r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AF2C7C-0B78-D14F-97FC-CA43A2F6B0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28918" y="1470092"/>
            <a:ext cx="3317522" cy="2488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633E17-B1EA-8345-9A4F-FADBC430F4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093414" y="1467427"/>
            <a:ext cx="3317521" cy="2488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ight Arrow 1">
            <a:extLst>
              <a:ext uri="{FF2B5EF4-FFF2-40B4-BE49-F238E27FC236}">
                <a16:creationId xmlns:a16="http://schemas.microsoft.com/office/drawing/2014/main" id="{A88B51F9-6475-B445-B928-02CAEF1CB803}"/>
              </a:ext>
            </a:extLst>
          </p:cNvPr>
          <p:cNvSpPr/>
          <p:nvPr/>
        </p:nvSpPr>
        <p:spPr>
          <a:xfrm>
            <a:off x="3943863" y="2523162"/>
            <a:ext cx="1152128" cy="5040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E308A91-549B-E840-A51D-B2281E4135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437112"/>
            <a:ext cx="2880320" cy="1241461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F2CC37B7-2029-BF4B-B8C3-B7FC8F88C7A5}"/>
              </a:ext>
            </a:extLst>
          </p:cNvPr>
          <p:cNvSpPr/>
          <p:nvPr/>
        </p:nvSpPr>
        <p:spPr>
          <a:xfrm>
            <a:off x="2015716" y="4870011"/>
            <a:ext cx="648072" cy="648072"/>
          </a:xfrm>
          <a:prstGeom prst="ellipse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817D0D6-3CB9-DC48-A733-44FF4CA877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437112"/>
            <a:ext cx="2880320" cy="1241461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2B7FEC0B-12D7-E647-AC21-D4D76B7A441F}"/>
              </a:ext>
            </a:extLst>
          </p:cNvPr>
          <p:cNvSpPr/>
          <p:nvPr/>
        </p:nvSpPr>
        <p:spPr>
          <a:xfrm>
            <a:off x="6588224" y="5013176"/>
            <a:ext cx="432048" cy="432048"/>
          </a:xfrm>
          <a:prstGeom prst="ellipse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FE73DBB-CA32-AD4D-9AD6-5F36696E9DFA}"/>
              </a:ext>
            </a:extLst>
          </p:cNvPr>
          <p:cNvSpPr/>
          <p:nvPr/>
        </p:nvSpPr>
        <p:spPr>
          <a:xfrm>
            <a:off x="5652120" y="5004454"/>
            <a:ext cx="432048" cy="432048"/>
          </a:xfrm>
          <a:prstGeom prst="ellipse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B2EFD0B-16B5-AC4D-8EDD-F2641CB6282C}"/>
              </a:ext>
            </a:extLst>
          </p:cNvPr>
          <p:cNvSpPr txBox="1">
            <a:spLocks/>
          </p:cNvSpPr>
          <p:nvPr/>
        </p:nvSpPr>
        <p:spPr bwMode="auto">
          <a:xfrm>
            <a:off x="4722156" y="5802598"/>
            <a:ext cx="4429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</a:t>
            </a:r>
            <a:r>
              <a:rPr lang="en-US" sz="1800" b="1" dirty="0"/>
              <a:t>BUMP</a:t>
            </a:r>
            <a:r>
              <a:rPr lang="en-US" sz="1800" dirty="0"/>
              <a:t> to scroll to </a:t>
            </a:r>
            <a:r>
              <a:rPr lang="en-US" sz="1800" u="sng" dirty="0"/>
              <a:t>date</a:t>
            </a:r>
            <a:r>
              <a:rPr lang="en-US" sz="1800" dirty="0"/>
              <a:t> and press</a:t>
            </a:r>
            <a:br>
              <a:rPr lang="en-US" sz="1800" dirty="0"/>
            </a:br>
            <a:r>
              <a:rPr lang="en-US" sz="1800" b="1" dirty="0"/>
              <a:t>EDIT/ENTER</a:t>
            </a:r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2379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Setting Date/time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FD4E421-55F4-8C4A-8E26-74A6F3B90FE2}"/>
              </a:ext>
            </a:extLst>
          </p:cNvPr>
          <p:cNvSpPr txBox="1">
            <a:spLocks/>
          </p:cNvSpPr>
          <p:nvPr/>
        </p:nvSpPr>
        <p:spPr bwMode="auto">
          <a:xfrm>
            <a:off x="4067944" y="4149080"/>
            <a:ext cx="4932040" cy="162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800" dirty="0"/>
              <a:t>Use </a:t>
            </a:r>
            <a:r>
              <a:rPr lang="en-US" sz="1800" b="1" dirty="0"/>
              <a:t>BUMP</a:t>
            </a:r>
            <a:r>
              <a:rPr lang="en-US" sz="1800" dirty="0"/>
              <a:t> and </a:t>
            </a:r>
            <a:r>
              <a:rPr lang="en-US" sz="1800" b="1" dirty="0"/>
              <a:t>CAL</a:t>
            </a:r>
            <a:r>
              <a:rPr lang="en-US" sz="1800" dirty="0"/>
              <a:t> to scroll to the date or time, and press </a:t>
            </a:r>
            <a:r>
              <a:rPr lang="en-US" sz="1800" b="1" dirty="0"/>
              <a:t>EDIT/ENTER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Use </a:t>
            </a:r>
            <a:r>
              <a:rPr lang="en-US" sz="1800" b="1" dirty="0"/>
              <a:t>BUMP</a:t>
            </a:r>
            <a:r>
              <a:rPr lang="en-US" sz="1800" dirty="0"/>
              <a:t> and </a:t>
            </a:r>
            <a:r>
              <a:rPr lang="en-US" sz="1800" b="1" dirty="0"/>
              <a:t>CAL</a:t>
            </a:r>
            <a:r>
              <a:rPr lang="en-US" sz="1800" dirty="0"/>
              <a:t> to change the value, and press </a:t>
            </a:r>
            <a:r>
              <a:rPr lang="en-US" sz="1800" b="1" dirty="0"/>
              <a:t>EDIT/ENTER </a:t>
            </a:r>
            <a:r>
              <a:rPr lang="en-US" sz="1800" dirty="0"/>
              <a:t>to accept changes.</a:t>
            </a:r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>
              <a:buFont typeface="+mj-lt"/>
              <a:buAutoNum type="arabicPeriod"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1AF2C7C-0B78-D14F-97FC-CA43A2F6B0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84518" y="1772815"/>
            <a:ext cx="4416491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56CC7F-6EAD-8D46-A9E8-0AEF9D48D8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492896"/>
            <a:ext cx="2880320" cy="1241461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B9485918-47B4-A54D-858C-34884A0A8905}"/>
              </a:ext>
            </a:extLst>
          </p:cNvPr>
          <p:cNvSpPr/>
          <p:nvPr/>
        </p:nvSpPr>
        <p:spPr>
          <a:xfrm>
            <a:off x="5292080" y="3068960"/>
            <a:ext cx="432048" cy="432048"/>
          </a:xfrm>
          <a:prstGeom prst="ellipse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D325358-D221-9940-A1DB-FD5C5997091C}"/>
              </a:ext>
            </a:extLst>
          </p:cNvPr>
          <p:cNvSpPr/>
          <p:nvPr/>
        </p:nvSpPr>
        <p:spPr>
          <a:xfrm>
            <a:off x="5765305" y="3068960"/>
            <a:ext cx="432048" cy="432048"/>
          </a:xfrm>
          <a:prstGeom prst="ellipse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996FDED-6B2F-A14A-8573-CB82954F2CE9}"/>
              </a:ext>
            </a:extLst>
          </p:cNvPr>
          <p:cNvSpPr/>
          <p:nvPr/>
        </p:nvSpPr>
        <p:spPr>
          <a:xfrm>
            <a:off x="6238530" y="3068960"/>
            <a:ext cx="432048" cy="432048"/>
          </a:xfrm>
          <a:prstGeom prst="ellipse">
            <a:avLst/>
          </a:prstGeom>
          <a:solidFill>
            <a:srgbClr val="FFFF00">
              <a:alpha val="3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78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Removing from SDM-3R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485943" y="2248530"/>
            <a:ext cx="2736304" cy="96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Release the tab on the red door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C14AA0-C339-304B-A3DC-5E94879269A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2547" y="1196752"/>
            <a:ext cx="2518905" cy="4797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AB86EFD-2CFE-6E46-B61B-1D20E69E464C}"/>
              </a:ext>
            </a:extLst>
          </p:cNvPr>
          <p:cNvSpPr/>
          <p:nvPr/>
        </p:nvSpPr>
        <p:spPr>
          <a:xfrm>
            <a:off x="6156176" y="4221088"/>
            <a:ext cx="2307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Remove the GX-3R</a:t>
            </a:r>
          </a:p>
        </p:txBody>
      </p:sp>
    </p:spTree>
    <p:extLst>
      <p:ext uri="{BB962C8B-B14F-4D97-AF65-F5344CB8AC3E}">
        <p14:creationId xmlns:p14="http://schemas.microsoft.com/office/powerpoint/2010/main" val="311884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733256"/>
            <a:ext cx="568863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After warm-up, the normal screen will appear.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Normal Mode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89" y="1048429"/>
            <a:ext cx="3676621" cy="436515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3037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77577-3EB2-524A-846C-82CC156DF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400" b="1" dirty="0"/>
              <a:t>Training Resources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9C290DB-CA50-8042-8337-72BB0F5BE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7824298" cy="57606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3BAA21-F114-9343-A71E-7ADFFA853DCE}"/>
              </a:ext>
            </a:extLst>
          </p:cNvPr>
          <p:cNvSpPr txBox="1"/>
          <p:nvPr/>
        </p:nvSpPr>
        <p:spPr>
          <a:xfrm>
            <a:off x="2852672" y="6093296"/>
            <a:ext cx="3054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SDM-3R Cal Station Poster</a:t>
            </a:r>
          </a:p>
          <a:p>
            <a:pPr algn="ctr"/>
            <a:r>
              <a:rPr lang="en-US" sz="1400" dirty="0"/>
              <a:t>Ships with each SDM-3R</a:t>
            </a:r>
          </a:p>
        </p:txBody>
      </p:sp>
    </p:spTree>
    <p:extLst>
      <p:ext uri="{BB962C8B-B14F-4D97-AF65-F5344CB8AC3E}">
        <p14:creationId xmlns:p14="http://schemas.microsoft.com/office/powerpoint/2010/main" val="28623020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77577-3EB2-524A-846C-82CC156DF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400" b="1" dirty="0"/>
              <a:t>Training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F69F3-DA32-DA41-9FF1-7DA724738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YouTube GX-3R Play List</a:t>
            </a:r>
          </a:p>
          <a:p>
            <a:pPr lvl="1"/>
            <a:r>
              <a:rPr lang="en-US" sz="2000" dirty="0">
                <a:hlinkClick r:id="rId2"/>
              </a:rPr>
              <a:t>https://www.youtube.com/playlist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A9DE549E-2420-1640-8FC0-679E577526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2060848"/>
            <a:ext cx="7264126" cy="40324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7876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77577-3EB2-524A-846C-82CC156DF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400" b="1" dirty="0"/>
              <a:t>Training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F69F3-DA32-DA41-9FF1-7DA724738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7864"/>
            <a:ext cx="8229600" cy="74868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GX-3R webpage</a:t>
            </a:r>
          </a:p>
          <a:p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005BB2-FA76-C941-8054-34DA88C93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700807"/>
            <a:ext cx="5832648" cy="510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352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77577-3EB2-524A-846C-82CC156DF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400" b="1" dirty="0"/>
              <a:t>Training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F69F3-DA32-DA41-9FF1-7DA724738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RKI Regional Representatives hosted webinars</a:t>
            </a:r>
          </a:p>
          <a:p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C6D3CA-6B94-B04A-A3B7-4FAED69F4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132856"/>
            <a:ext cx="6156176" cy="399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739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Questions?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4" name="Picture 3" descr="question-mark-guy.png">
            <a:extLst>
              <a:ext uri="{FF2B5EF4-FFF2-40B4-BE49-F238E27FC236}">
                <a16:creationId xmlns:a16="http://schemas.microsoft.com/office/drawing/2014/main" id="{0E47A089-E0C7-CA40-8706-BF61430E9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1916832"/>
            <a:ext cx="3426450" cy="296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0183FE-EE6C-0246-ACF2-D160146DECD4}"/>
              </a:ext>
            </a:extLst>
          </p:cNvPr>
          <p:cNvSpPr/>
          <p:nvPr/>
        </p:nvSpPr>
        <p:spPr>
          <a:xfrm>
            <a:off x="0" y="5733256"/>
            <a:ext cx="1691680" cy="11247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6BDFE8-9DF8-0242-8157-95D86012102D}"/>
              </a:ext>
            </a:extLst>
          </p:cNvPr>
          <p:cNvSpPr/>
          <p:nvPr/>
        </p:nvSpPr>
        <p:spPr>
          <a:xfrm>
            <a:off x="7308304" y="5732834"/>
            <a:ext cx="1691680" cy="11247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191CAB-8A25-CB4C-B296-FF2F965A75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20574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6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89" y="1048429"/>
            <a:ext cx="3676621" cy="4365152"/>
          </a:xfrm>
          <a:prstGeom prst="rect">
            <a:avLst/>
          </a:prstGeom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034ED3-774A-A949-8BBC-0058BE4E2683}"/>
              </a:ext>
            </a:extLst>
          </p:cNvPr>
          <p:cNvSpPr txBox="1"/>
          <p:nvPr/>
        </p:nvSpPr>
        <p:spPr>
          <a:xfrm>
            <a:off x="179328" y="1701800"/>
            <a:ext cx="25541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perform a fresh air adjustment, make sure you’re in a fresh air environment.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CD5A8E-F564-8345-9578-04AE222C5B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51560"/>
            <a:ext cx="3676621" cy="436515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6452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6EA4241-E849-0C47-8EB8-082392F14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51560"/>
            <a:ext cx="3676621" cy="4365152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733689" y="5568640"/>
            <a:ext cx="367662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and hold the </a:t>
            </a:r>
            <a:r>
              <a:rPr lang="en-US" sz="1800" b="1" dirty="0"/>
              <a:t>AIR</a:t>
            </a:r>
            <a:r>
              <a:rPr lang="en-US" sz="1800" dirty="0"/>
              <a:t> 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89" y="1048429"/>
            <a:ext cx="3676621" cy="4365152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3385706" y="3375271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7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51520" y="2439167"/>
            <a:ext cx="27220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When prompted, release the </a:t>
            </a:r>
            <a:r>
              <a:rPr lang="en-US" sz="1800" b="1" dirty="0"/>
              <a:t>AIR</a:t>
            </a:r>
            <a:r>
              <a:rPr lang="en-US" sz="1800" dirty="0"/>
              <a:t> 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89" y="1048429"/>
            <a:ext cx="3676620" cy="4365150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3385706" y="3375271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13448D-8172-C24C-A528-7C1A3894039A}"/>
              </a:ext>
            </a:extLst>
          </p:cNvPr>
          <p:cNvSpPr txBox="1"/>
          <p:nvPr/>
        </p:nvSpPr>
        <p:spPr>
          <a:xfrm>
            <a:off x="1371600" y="5413579"/>
            <a:ext cx="62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GX-3R will beep once and return to normal mode after the fresh air adjust is complete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5A183D-A0B0-7346-8627-41A977AEBB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51560"/>
            <a:ext cx="3676621" cy="436515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5780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413580"/>
            <a:ext cx="5688632" cy="798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reset the instrument, </a:t>
            </a:r>
            <a:r>
              <a:rPr lang="en-US" sz="1800" i="1" u="sng" dirty="0"/>
              <a:t>go to a safe location.</a:t>
            </a:r>
            <a:r>
              <a:rPr lang="en-US" sz="1800" dirty="0"/>
              <a:t> Once the readings return to fresh air values, then press the </a:t>
            </a:r>
            <a:r>
              <a:rPr lang="en-US" sz="1800" b="1" dirty="0"/>
              <a:t>POWER/MODE</a:t>
            </a:r>
            <a:r>
              <a:rPr lang="en-US" sz="1800" dirty="0"/>
              <a:t> button. 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Alarm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89C957-CDFE-5B48-930B-7B2099E32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51560"/>
            <a:ext cx="3675887" cy="4364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05B606-584F-8347-8F8F-D76A506AF9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51560"/>
            <a:ext cx="3675887" cy="436428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5004048" y="3367972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CBEC26-09B7-B848-AC78-AEB4C34DF8E7}"/>
              </a:ext>
            </a:extLst>
          </p:cNvPr>
          <p:cNvSpPr txBox="1"/>
          <p:nvPr/>
        </p:nvSpPr>
        <p:spPr>
          <a:xfrm>
            <a:off x="357792" y="1460854"/>
            <a:ext cx="23762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the event of an alarm, the GX-3R’s visual, audible and vibration alarms will alert you. </a:t>
            </a:r>
          </a:p>
          <a:p>
            <a:endParaRPr lang="en-US" dirty="0"/>
          </a:p>
          <a:p>
            <a:r>
              <a:rPr lang="en-US" dirty="0"/>
              <a:t>The readout will identify which sensor is in alarm.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BF3F5CF-C80B-7B40-B9FE-F8ADDB913187}"/>
              </a:ext>
            </a:extLst>
          </p:cNvPr>
          <p:cNvCxnSpPr>
            <a:cxnSpLocks/>
          </p:cNvCxnSpPr>
          <p:nvPr/>
        </p:nvCxnSpPr>
        <p:spPr>
          <a:xfrm flipV="1">
            <a:off x="2267744" y="2630192"/>
            <a:ext cx="2592288" cy="798807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396A95EB-F76D-8549-98C0-2E25541360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51560"/>
            <a:ext cx="3676621" cy="4365152"/>
          </a:xfrm>
          <a:prstGeom prst="rect">
            <a:avLst/>
          </a:prstGeom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C10AB9-8210-0D47-961F-13EC9AB075ED}"/>
              </a:ext>
            </a:extLst>
          </p:cNvPr>
          <p:cNvSpPr txBox="1"/>
          <p:nvPr/>
        </p:nvSpPr>
        <p:spPr>
          <a:xfrm>
            <a:off x="6427075" y="2690335"/>
            <a:ext cx="1978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visual, audible, and vibration alarms will stop.</a:t>
            </a:r>
          </a:p>
        </p:txBody>
      </p:sp>
    </p:spTree>
    <p:extLst>
      <p:ext uri="{BB962C8B-B14F-4D97-AF65-F5344CB8AC3E}">
        <p14:creationId xmlns:p14="http://schemas.microsoft.com/office/powerpoint/2010/main" val="78940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animBg="1"/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00935-75C6-1945-91E0-9490B2D36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000" b="1" dirty="0"/>
              <a:t>Display Mode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F8D407-18A9-DA4D-A532-E2378B9E0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88" y="1051560"/>
            <a:ext cx="3676621" cy="4365152"/>
          </a:xfrm>
          <a:prstGeom prst="rect">
            <a:avLst/>
          </a:prstGeom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A73F97-3B44-B841-BDB9-43568C425A4D}"/>
              </a:ext>
            </a:extLst>
          </p:cNvPr>
          <p:cNvSpPr txBox="1"/>
          <p:nvPr/>
        </p:nvSpPr>
        <p:spPr>
          <a:xfrm>
            <a:off x="791579" y="5413581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enter display mode, press and release the Power Mode button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452CEAA-4D33-7E4B-9E13-2C185762C030}"/>
              </a:ext>
            </a:extLst>
          </p:cNvPr>
          <p:cNvSpPr/>
          <p:nvPr/>
        </p:nvSpPr>
        <p:spPr>
          <a:xfrm>
            <a:off x="5004048" y="3375271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922D1D-CBB9-D845-98BE-B3DA901F1F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056" y="1051560"/>
            <a:ext cx="3675887" cy="436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23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37845</TotalTime>
  <Words>1242</Words>
  <Application>Microsoft Macintosh PowerPoint</Application>
  <PresentationFormat>On-screen Show (4:3)</PresentationFormat>
  <Paragraphs>203</Paragraphs>
  <Slides>45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Arial</vt:lpstr>
      <vt:lpstr>Calibri</vt:lpstr>
      <vt:lpstr>Century Gothic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Display Mode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Training Resources</vt:lpstr>
      <vt:lpstr>Training Resources</vt:lpstr>
      <vt:lpstr>Training Resources</vt:lpstr>
      <vt:lpstr>Training Resources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岡本　亮</dc:creator>
  <cp:lastModifiedBy>Marty Schwartz</cp:lastModifiedBy>
  <cp:revision>1056</cp:revision>
  <cp:lastPrinted>2019-05-08T20:14:32Z</cp:lastPrinted>
  <dcterms:created xsi:type="dcterms:W3CDTF">2014-03-07T04:48:04Z</dcterms:created>
  <dcterms:modified xsi:type="dcterms:W3CDTF">2020-09-01T21:14:41Z</dcterms:modified>
</cp:coreProperties>
</file>