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45" r:id="rId1"/>
  </p:sldMasterIdLst>
  <p:notesMasterIdLst>
    <p:notesMasterId r:id="rId27"/>
  </p:notesMasterIdLst>
  <p:handoutMasterIdLst>
    <p:handoutMasterId r:id="rId28"/>
  </p:handoutMasterIdLst>
  <p:sldIdLst>
    <p:sldId id="466" r:id="rId2"/>
    <p:sldId id="437" r:id="rId3"/>
    <p:sldId id="438" r:id="rId4"/>
    <p:sldId id="401" r:id="rId5"/>
    <p:sldId id="442" r:id="rId6"/>
    <p:sldId id="444" r:id="rId7"/>
    <p:sldId id="445" r:id="rId8"/>
    <p:sldId id="443" r:id="rId9"/>
    <p:sldId id="447" r:id="rId10"/>
    <p:sldId id="448" r:id="rId11"/>
    <p:sldId id="449" r:id="rId12"/>
    <p:sldId id="469" r:id="rId13"/>
    <p:sldId id="450" r:id="rId14"/>
    <p:sldId id="452" r:id="rId15"/>
    <p:sldId id="454" r:id="rId16"/>
    <p:sldId id="468" r:id="rId17"/>
    <p:sldId id="451" r:id="rId18"/>
    <p:sldId id="470" r:id="rId19"/>
    <p:sldId id="446" r:id="rId20"/>
    <p:sldId id="427" r:id="rId21"/>
    <p:sldId id="428" r:id="rId22"/>
    <p:sldId id="440" r:id="rId23"/>
    <p:sldId id="456" r:id="rId24"/>
    <p:sldId id="471" r:id="rId25"/>
    <p:sldId id="472" r:id="rId26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434">
          <p15:clr>
            <a:srgbClr val="A4A3A4"/>
          </p15:clr>
        </p15:guide>
        <p15:guide id="2" pos="97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EAEAEA"/>
    <a:srgbClr val="FF6600"/>
    <a:srgbClr val="FF9900"/>
    <a:srgbClr val="FFFF99"/>
    <a:srgbClr val="B8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中間スタイル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濃色スタイル 1 - アクセント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7292A2E-F333-43FB-9621-5CBBE7FDCDCB}" styleName="淡色スタイル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57" autoAdjust="0"/>
    <p:restoredTop sz="95533" autoAdjust="0"/>
  </p:normalViewPr>
  <p:slideViewPr>
    <p:cSldViewPr snapToGrid="0" showGuides="1">
      <p:cViewPr varScale="1">
        <p:scale>
          <a:sx n="142" d="100"/>
          <a:sy n="142" d="100"/>
        </p:scale>
        <p:origin x="-1336" y="-120"/>
      </p:cViewPr>
      <p:guideLst>
        <p:guide orient="horz" pos="2523"/>
        <p:guide pos="1905"/>
      </p:guideLst>
    </p:cSldViewPr>
  </p:slideViewPr>
  <p:outlineViewPr>
    <p:cViewPr>
      <p:scale>
        <a:sx n="33" d="100"/>
        <a:sy n="33" d="100"/>
      </p:scale>
      <p:origin x="0" y="4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65" d="100"/>
          <a:sy n="65" d="100"/>
        </p:scale>
        <p:origin x="-3432" y="-108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2125"/>
          </a:xfrm>
          <a:prstGeom prst="rect">
            <a:avLst/>
          </a:prstGeom>
        </p:spPr>
        <p:txBody>
          <a:bodyPr vert="horz" wrap="square" lIns="87544" tIns="43772" rIns="87544" bIns="43772" numCol="1" anchor="t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2125"/>
          </a:xfrm>
          <a:prstGeom prst="rect">
            <a:avLst/>
          </a:prstGeom>
        </p:spPr>
        <p:txBody>
          <a:bodyPr vert="horz" wrap="square" lIns="87544" tIns="43772" rIns="87544" bIns="43772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9413" cy="492125"/>
          </a:xfrm>
          <a:prstGeom prst="rect">
            <a:avLst/>
          </a:prstGeom>
        </p:spPr>
        <p:txBody>
          <a:bodyPr vert="horz" wrap="square" lIns="87544" tIns="43772" rIns="87544" bIns="43772" numCol="1" anchor="b" anchorCtr="0" compatLnSpc="1">
            <a:prstTxWarp prst="textNoShape">
              <a:avLst/>
            </a:prstTxWarp>
          </a:bodyPr>
          <a:lstStyle>
            <a:lvl1pPr>
              <a:defRPr sz="1100"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2600"/>
            <a:ext cx="2919412" cy="492125"/>
          </a:xfrm>
          <a:prstGeom prst="rect">
            <a:avLst/>
          </a:prstGeom>
        </p:spPr>
        <p:txBody>
          <a:bodyPr vert="horz" wrap="square" lIns="87544" tIns="43772" rIns="87544" bIns="43772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D31F177F-AAA5-224F-A5CA-2238747B7661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1661791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5DBFB56-A79B-B944-926A-6C959D7D1910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8504591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BFB56-A79B-B944-926A-6C959D7D1910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47642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BE178-276B-704A-9F3D-36D395C385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75D50-7285-1E4D-ADB4-9BB68C9EFC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3E043-6B5E-6346-BE0B-8C642EEEA6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chart</a:t>
            </a:r>
            <a:endParaRPr lang="en-US" noProof="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6402D-C015-8345-ABA0-BF33C2E398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138D9-54D0-0E49-826D-DEE6E81494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261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192B6-4315-8D43-B3B5-75E87927B6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42941-8EC1-394D-B187-CF45B73EC3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578D8-4EAA-8944-A463-DAD69E4AE2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65764-BD7F-464C-B47D-16D748C659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C9AB6-0B62-3D47-A860-0487A95F78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6FA5C-BBCD-A241-929E-09379EB25A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88841-75D7-9A44-BF52-928F27CD38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3CEA-2E8F-2A48-A633-28F1B0FF3DF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3016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3141AE-6D6C-2849-A814-A0674F8D48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144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46" r:id="rId1"/>
    <p:sldLayoutId id="2147484447" r:id="rId2"/>
    <p:sldLayoutId id="2147484448" r:id="rId3"/>
    <p:sldLayoutId id="2147484449" r:id="rId4"/>
    <p:sldLayoutId id="2147484450" r:id="rId5"/>
    <p:sldLayoutId id="2147484451" r:id="rId6"/>
    <p:sldLayoutId id="2147484452" r:id="rId7"/>
    <p:sldLayoutId id="2147484453" r:id="rId8"/>
    <p:sldLayoutId id="2147484454" r:id="rId9"/>
    <p:sldLayoutId id="2147484455" r:id="rId10"/>
    <p:sldLayoutId id="2147484456" r:id="rId11"/>
    <p:sldLayoutId id="2147484457" r:id="rId12"/>
    <p:sldLayoutId id="2147484458" r:id="rId13"/>
  </p:sldLayoutIdLst>
  <p:hf sldNum="0"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14.png"/><Relationship Id="rId5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14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8" Type="http://schemas.openxmlformats.org/officeDocument/2006/relationships/image" Target="../media/image39.png"/><Relationship Id="rId9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2402" y="193212"/>
            <a:ext cx="7772400" cy="1470025"/>
          </a:xfrm>
        </p:spPr>
        <p:txBody>
          <a:bodyPr/>
          <a:lstStyle/>
          <a:p>
            <a:r>
              <a:rPr lang="en-US" sz="3600" dirty="0" smtClean="0"/>
              <a:t>Next Generation of Gas Detection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488" y="1812927"/>
            <a:ext cx="2234128" cy="199085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Picture 5" descr="GX-3R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6208" y="1860166"/>
            <a:ext cx="1800200" cy="196221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5" name="Picture 4" descr="GX-8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2658"/>
            <a:ext cx="1804734" cy="135355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 descr="GX-8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941" y="5022005"/>
            <a:ext cx="1305947" cy="1069473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 descr="GX-9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647" y="4928280"/>
            <a:ext cx="1315405" cy="1158394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 descr="GX-200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556" y="4825723"/>
            <a:ext cx="1030794" cy="122094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0" name="正方形/長方形 7"/>
          <p:cNvSpPr/>
          <p:nvPr/>
        </p:nvSpPr>
        <p:spPr>
          <a:xfrm>
            <a:off x="2602583" y="3795768"/>
            <a:ext cx="1194048" cy="438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b="1" dirty="0" smtClean="0">
                <a:solidFill>
                  <a:schemeClr val="tx1"/>
                </a:solidFill>
                <a:latin typeface="+mj-lt"/>
                <a:ea typeface="メイリオ" charset="0"/>
                <a:cs typeface="Arial" charset="0"/>
              </a:rPr>
              <a:t>GX-3R</a:t>
            </a:r>
            <a:endParaRPr lang="ja-JP" altLang="en-US" sz="2400" b="1" dirty="0">
              <a:solidFill>
                <a:schemeClr val="tx1"/>
              </a:solidFill>
              <a:latin typeface="+mj-lt"/>
              <a:ea typeface="メイリオ" charset="0"/>
              <a:cs typeface="Arial" charset="0"/>
            </a:endParaRPr>
          </a:p>
        </p:txBody>
      </p:sp>
      <p:sp>
        <p:nvSpPr>
          <p:cNvPr id="11" name="正方形/長方形 7"/>
          <p:cNvSpPr/>
          <p:nvPr/>
        </p:nvSpPr>
        <p:spPr>
          <a:xfrm>
            <a:off x="5014243" y="3801115"/>
            <a:ext cx="1790283" cy="438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b="1" dirty="0" smtClean="0">
                <a:solidFill>
                  <a:schemeClr val="tx1"/>
                </a:solidFill>
                <a:latin typeface="+mj-lt"/>
                <a:ea typeface="メイリオ" charset="0"/>
                <a:cs typeface="Arial" charset="0"/>
              </a:rPr>
              <a:t>GX-3R Pro</a:t>
            </a:r>
            <a:endParaRPr lang="ja-JP" altLang="en-US" sz="2400" b="1" dirty="0">
              <a:solidFill>
                <a:schemeClr val="tx1"/>
              </a:solidFill>
              <a:latin typeface="+mj-lt"/>
              <a:ea typeface="メイリオ" charset="0"/>
              <a:cs typeface="Arial" charset="0"/>
            </a:endParaRPr>
          </a:p>
        </p:txBody>
      </p:sp>
      <p:sp>
        <p:nvSpPr>
          <p:cNvPr id="12" name="正方形/長方形 7"/>
          <p:cNvSpPr/>
          <p:nvPr/>
        </p:nvSpPr>
        <p:spPr>
          <a:xfrm>
            <a:off x="201611" y="6087979"/>
            <a:ext cx="1194048" cy="438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  <a:latin typeface="+mj-lt"/>
                <a:ea typeface="メイリオ" charset="0"/>
                <a:cs typeface="Arial" charset="0"/>
              </a:rPr>
              <a:t>GX-82 (1982)</a:t>
            </a:r>
            <a:endParaRPr lang="ja-JP" altLang="en-US" sz="1600" dirty="0">
              <a:solidFill>
                <a:schemeClr val="tx1"/>
              </a:solidFill>
              <a:latin typeface="+mj-lt"/>
              <a:ea typeface="メイリオ" charset="0"/>
              <a:cs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11684" y="632326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4" name="正方形/長方形 7"/>
          <p:cNvSpPr/>
          <p:nvPr/>
        </p:nvSpPr>
        <p:spPr>
          <a:xfrm>
            <a:off x="2089126" y="6106216"/>
            <a:ext cx="1194048" cy="438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  <a:latin typeface="+mj-lt"/>
                <a:ea typeface="メイリオ" charset="0"/>
                <a:cs typeface="Arial" charset="0"/>
              </a:rPr>
              <a:t>GX-86 (1986)</a:t>
            </a:r>
            <a:endParaRPr lang="ja-JP" altLang="en-US" sz="1600" dirty="0">
              <a:solidFill>
                <a:schemeClr val="tx1"/>
              </a:solidFill>
              <a:latin typeface="+mj-lt"/>
              <a:ea typeface="メイリオ" charset="0"/>
              <a:cs typeface="Arial" charset="0"/>
            </a:endParaRPr>
          </a:p>
        </p:txBody>
      </p:sp>
      <p:sp>
        <p:nvSpPr>
          <p:cNvPr id="15" name="正方形/長方形 7"/>
          <p:cNvSpPr/>
          <p:nvPr/>
        </p:nvSpPr>
        <p:spPr>
          <a:xfrm>
            <a:off x="3967699" y="6106564"/>
            <a:ext cx="1194048" cy="438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  <a:latin typeface="+mj-lt"/>
                <a:ea typeface="メイリオ" charset="0"/>
                <a:cs typeface="Arial" charset="0"/>
              </a:rPr>
              <a:t>GX-94 (1994)</a:t>
            </a:r>
            <a:endParaRPr lang="ja-JP" altLang="en-US" sz="1600" dirty="0">
              <a:solidFill>
                <a:schemeClr val="tx1"/>
              </a:solidFill>
              <a:latin typeface="+mj-lt"/>
              <a:ea typeface="メイリオ" charset="0"/>
              <a:cs typeface="Arial" charset="0"/>
            </a:endParaRPr>
          </a:p>
        </p:txBody>
      </p:sp>
      <p:sp>
        <p:nvSpPr>
          <p:cNvPr id="16" name="正方形/長方形 7"/>
          <p:cNvSpPr/>
          <p:nvPr/>
        </p:nvSpPr>
        <p:spPr>
          <a:xfrm>
            <a:off x="5694224" y="6106912"/>
            <a:ext cx="1194048" cy="438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  <a:latin typeface="+mj-lt"/>
                <a:ea typeface="メイリオ" charset="0"/>
                <a:cs typeface="Arial" charset="0"/>
              </a:rPr>
              <a:t>GX-2001 (2001)</a:t>
            </a:r>
            <a:endParaRPr lang="ja-JP" altLang="en-US" sz="1600" dirty="0">
              <a:solidFill>
                <a:schemeClr val="tx1"/>
              </a:solidFill>
              <a:latin typeface="+mj-lt"/>
              <a:ea typeface="メイリオ" charset="0"/>
              <a:cs typeface="Arial" charset="0"/>
            </a:endParaRPr>
          </a:p>
        </p:txBody>
      </p:sp>
      <p:pic>
        <p:nvPicPr>
          <p:cNvPr id="19" name="Picture 18" descr="GX-2009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69" y="5050382"/>
            <a:ext cx="1028764" cy="97580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20" name="正方形/長方形 7"/>
          <p:cNvSpPr/>
          <p:nvPr/>
        </p:nvSpPr>
        <p:spPr>
          <a:xfrm>
            <a:off x="7447579" y="6107259"/>
            <a:ext cx="1194048" cy="438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  <a:latin typeface="+mj-lt"/>
                <a:ea typeface="メイリオ" charset="0"/>
                <a:cs typeface="Arial" charset="0"/>
              </a:rPr>
              <a:t>GX-2009 (2009)</a:t>
            </a:r>
            <a:endParaRPr lang="ja-JP" altLang="en-US" sz="1600" dirty="0">
              <a:solidFill>
                <a:schemeClr val="tx1"/>
              </a:solidFill>
              <a:latin typeface="+mj-lt"/>
              <a:ea typeface="メイリオ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988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Warranty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323528" y="1412776"/>
            <a:ext cx="5997337" cy="1584177"/>
            <a:chOff x="323528" y="1412776"/>
            <a:chExt cx="5997337" cy="1584177"/>
          </a:xfrm>
        </p:grpSpPr>
        <p:grpSp>
          <p:nvGrpSpPr>
            <p:cNvPr id="4" name="Group 3"/>
            <p:cNvGrpSpPr/>
            <p:nvPr/>
          </p:nvGrpSpPr>
          <p:grpSpPr>
            <a:xfrm>
              <a:off x="323528" y="1412776"/>
              <a:ext cx="1728508" cy="1584177"/>
              <a:chOff x="294078" y="1484784"/>
              <a:chExt cx="1728508" cy="1584177"/>
            </a:xfrm>
          </p:grpSpPr>
          <p:pic>
            <p:nvPicPr>
              <p:cNvPr id="21" name="Picture 20" descr="GX-2009-IMAGE.png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528" y="1484784"/>
                <a:ext cx="1669609" cy="1368152"/>
              </a:xfrm>
              <a:prstGeom prst="rect">
                <a:avLst/>
              </a:prstGeom>
            </p:spPr>
          </p:pic>
          <p:sp>
            <p:nvSpPr>
              <p:cNvPr id="22" name="正方形/長方形 8"/>
              <p:cNvSpPr/>
              <p:nvPr/>
            </p:nvSpPr>
            <p:spPr>
              <a:xfrm>
                <a:off x="294078" y="2780929"/>
                <a:ext cx="1728508" cy="2880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ja-JP" b="1" i="1" dirty="0">
                    <a:solidFill>
                      <a:srgbClr val="0000FF"/>
                    </a:solidFill>
                    <a:latin typeface="Arial" charset="0"/>
                    <a:ea typeface="メイリオ" charset="0"/>
                    <a:cs typeface="Arial" charset="0"/>
                  </a:rPr>
                  <a:t>GX-2009</a:t>
                </a:r>
                <a:endParaRPr lang="ja-JP" altLang="en-US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2915816" y="2020198"/>
              <a:ext cx="34050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 years sensors and instrument</a:t>
              </a:r>
            </a:p>
          </p:txBody>
        </p:sp>
      </p:grpSp>
      <p:sp>
        <p:nvSpPr>
          <p:cNvPr id="16" name="正方形/長方形 8"/>
          <p:cNvSpPr/>
          <p:nvPr/>
        </p:nvSpPr>
        <p:spPr>
          <a:xfrm>
            <a:off x="323370" y="6231796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38" y="4869160"/>
            <a:ext cx="1606372" cy="15421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5816" y="4540478"/>
            <a:ext cx="3405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years sensors and instrument</a:t>
            </a:r>
          </a:p>
        </p:txBody>
      </p:sp>
      <p:sp>
        <p:nvSpPr>
          <p:cNvPr id="18" name="正方形/長方形 8"/>
          <p:cNvSpPr/>
          <p:nvPr/>
        </p:nvSpPr>
        <p:spPr>
          <a:xfrm>
            <a:off x="638701" y="4542696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8868"/>
            <a:ext cx="1514624" cy="1741817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2051720" y="3789040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051720" y="5661248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627784" y="3789040"/>
            <a:ext cx="0" cy="18722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7" idx="1"/>
          </p:cNvCxnSpPr>
          <p:nvPr/>
        </p:nvCxnSpPr>
        <p:spPr>
          <a:xfrm flipH="1">
            <a:off x="2627784" y="4725144"/>
            <a:ext cx="28803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051720" y="2203083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112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Durability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323528" y="1412776"/>
            <a:ext cx="4521835" cy="1584177"/>
            <a:chOff x="323528" y="1412776"/>
            <a:chExt cx="4521835" cy="1584177"/>
          </a:xfrm>
        </p:grpSpPr>
        <p:grpSp>
          <p:nvGrpSpPr>
            <p:cNvPr id="4" name="Group 3"/>
            <p:cNvGrpSpPr/>
            <p:nvPr/>
          </p:nvGrpSpPr>
          <p:grpSpPr>
            <a:xfrm>
              <a:off x="323528" y="1412776"/>
              <a:ext cx="1728508" cy="1584177"/>
              <a:chOff x="294078" y="1484784"/>
              <a:chExt cx="1728508" cy="1584177"/>
            </a:xfrm>
          </p:grpSpPr>
          <p:pic>
            <p:nvPicPr>
              <p:cNvPr id="21" name="Picture 20" descr="GX-2009-IMAGE.png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528" y="1484784"/>
                <a:ext cx="1669609" cy="1368152"/>
              </a:xfrm>
              <a:prstGeom prst="rect">
                <a:avLst/>
              </a:prstGeom>
            </p:spPr>
          </p:pic>
          <p:sp>
            <p:nvSpPr>
              <p:cNvPr id="22" name="正方形/長方形 8"/>
              <p:cNvSpPr/>
              <p:nvPr/>
            </p:nvSpPr>
            <p:spPr>
              <a:xfrm>
                <a:off x="294078" y="2780929"/>
                <a:ext cx="1728508" cy="2880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ja-JP" b="1" i="1" dirty="0">
                    <a:solidFill>
                      <a:srgbClr val="0000FF"/>
                    </a:solidFill>
                    <a:latin typeface="Arial" charset="0"/>
                    <a:ea typeface="メイリオ" charset="0"/>
                    <a:cs typeface="Arial" charset="0"/>
                  </a:rPr>
                  <a:t>GX-2009</a:t>
                </a:r>
                <a:endParaRPr lang="ja-JP" altLang="en-US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2915816" y="2020198"/>
              <a:ext cx="1929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 meter drop test</a:t>
              </a:r>
            </a:p>
          </p:txBody>
        </p:sp>
      </p:grpSp>
      <p:sp>
        <p:nvSpPr>
          <p:cNvPr id="16" name="正方形/長方形 8"/>
          <p:cNvSpPr/>
          <p:nvPr/>
        </p:nvSpPr>
        <p:spPr>
          <a:xfrm>
            <a:off x="323370" y="6231796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38" y="4869160"/>
            <a:ext cx="1606372" cy="15421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5816" y="4540478"/>
            <a:ext cx="1929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 meter drop test</a:t>
            </a:r>
          </a:p>
        </p:txBody>
      </p:sp>
      <p:sp>
        <p:nvSpPr>
          <p:cNvPr id="18" name="正方形/長方形 8"/>
          <p:cNvSpPr/>
          <p:nvPr/>
        </p:nvSpPr>
        <p:spPr>
          <a:xfrm>
            <a:off x="638701" y="4542696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8868"/>
            <a:ext cx="1514624" cy="1741817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2051720" y="3789040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051720" y="5661248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627784" y="3789040"/>
            <a:ext cx="0" cy="18722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7" idx="1"/>
          </p:cNvCxnSpPr>
          <p:nvPr/>
        </p:nvCxnSpPr>
        <p:spPr>
          <a:xfrm flipH="1">
            <a:off x="2627784" y="4725144"/>
            <a:ext cx="28803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051720" y="2203083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426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 smtClean="0">
                <a:solidFill>
                  <a:srgbClr val="0000FF"/>
                </a:solidFill>
              </a:rPr>
              <a:t>Familiar User Interface</a:t>
            </a:r>
            <a:endParaRPr lang="en-US" altLang="ja-JP" sz="2800" b="1" kern="0" dirty="0">
              <a:solidFill>
                <a:srgbClr val="0000FF"/>
              </a:solidFill>
            </a:endParaRPr>
          </a:p>
        </p:txBody>
      </p:sp>
      <p:sp>
        <p:nvSpPr>
          <p:cNvPr id="16" name="正方形/長方形 8"/>
          <p:cNvSpPr/>
          <p:nvPr/>
        </p:nvSpPr>
        <p:spPr>
          <a:xfrm>
            <a:off x="323370" y="6231796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38" y="4869160"/>
            <a:ext cx="1606372" cy="15421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03179" y="4401979"/>
            <a:ext cx="4932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2 button design with similar operational menus</a:t>
            </a:r>
          </a:p>
          <a:p>
            <a:pPr algn="ctr"/>
            <a:r>
              <a:rPr lang="en-US" dirty="0" smtClean="0"/>
              <a:t>(bump testing &amp; calibration simplified)</a:t>
            </a:r>
            <a:endParaRPr lang="en-US" dirty="0"/>
          </a:p>
        </p:txBody>
      </p:sp>
      <p:sp>
        <p:nvSpPr>
          <p:cNvPr id="18" name="正方形/長方形 8"/>
          <p:cNvSpPr/>
          <p:nvPr/>
        </p:nvSpPr>
        <p:spPr>
          <a:xfrm>
            <a:off x="638701" y="4542696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8868"/>
            <a:ext cx="1514624" cy="1741817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2051720" y="3789040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051720" y="5661248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627784" y="3789040"/>
            <a:ext cx="0" cy="18722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7" idx="1"/>
          </p:cNvCxnSpPr>
          <p:nvPr/>
        </p:nvCxnSpPr>
        <p:spPr>
          <a:xfrm flipH="1">
            <a:off x="2634685" y="4725145"/>
            <a:ext cx="268494" cy="113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323528" y="1412776"/>
            <a:ext cx="4355586" cy="1584177"/>
            <a:chOff x="323528" y="1412776"/>
            <a:chExt cx="4355586" cy="1584177"/>
          </a:xfrm>
        </p:grpSpPr>
        <p:grpSp>
          <p:nvGrpSpPr>
            <p:cNvPr id="36" name="Group 35"/>
            <p:cNvGrpSpPr/>
            <p:nvPr/>
          </p:nvGrpSpPr>
          <p:grpSpPr>
            <a:xfrm>
              <a:off x="323528" y="1412776"/>
              <a:ext cx="4355586" cy="1584177"/>
              <a:chOff x="323528" y="1412776"/>
              <a:chExt cx="4355586" cy="1584177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323528" y="1412776"/>
                <a:ext cx="1728508" cy="1584177"/>
                <a:chOff x="294078" y="1484784"/>
                <a:chExt cx="1728508" cy="1584177"/>
              </a:xfrm>
            </p:grpSpPr>
            <p:pic>
              <p:nvPicPr>
                <p:cNvPr id="21" name="Picture 20" descr="GX-2009-IMAGE.png"/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3528" y="1484784"/>
                  <a:ext cx="1669609" cy="1368152"/>
                </a:xfrm>
                <a:prstGeom prst="rect">
                  <a:avLst/>
                </a:prstGeom>
              </p:spPr>
            </p:pic>
            <p:sp>
              <p:nvSpPr>
                <p:cNvPr id="22" name="正方形/長方形 8"/>
                <p:cNvSpPr/>
                <p:nvPr/>
              </p:nvSpPr>
              <p:spPr>
                <a:xfrm>
                  <a:off x="294078" y="2780929"/>
                  <a:ext cx="1728508" cy="28803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r>
                    <a:rPr lang="en-US" altLang="ja-JP" b="1" i="1" dirty="0">
                      <a:solidFill>
                        <a:srgbClr val="0000FF"/>
                      </a:solidFill>
                      <a:latin typeface="Arial" charset="0"/>
                      <a:ea typeface="メイリオ" charset="0"/>
                      <a:cs typeface="Arial" charset="0"/>
                    </a:rPr>
                    <a:t>GX-2009</a:t>
                  </a:r>
                  <a:endParaRPr lang="ja-JP" altLang="en-US" b="1" i="1" dirty="0">
                    <a:solidFill>
                      <a:srgbClr val="0000FF"/>
                    </a:solidFill>
                    <a:latin typeface="Arial" charset="0"/>
                    <a:ea typeface="メイリオ" charset="0"/>
                    <a:cs typeface="Arial" charset="0"/>
                  </a:endParaRPr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2915816" y="2020198"/>
                <a:ext cx="17632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2 button design</a:t>
                </a:r>
                <a:endParaRPr lang="en-US" dirty="0"/>
              </a:p>
            </p:txBody>
          </p:sp>
        </p:grpSp>
        <p:cxnSp>
          <p:nvCxnSpPr>
            <p:cNvPr id="26" name="Straight Connector 25"/>
            <p:cNvCxnSpPr/>
            <p:nvPr/>
          </p:nvCxnSpPr>
          <p:spPr>
            <a:xfrm flipH="1">
              <a:off x="2053412" y="2205175"/>
              <a:ext cx="581275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175439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Operating Temperature Range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323528" y="1412776"/>
            <a:ext cx="4536504" cy="1584177"/>
            <a:chOff x="323528" y="1412776"/>
            <a:chExt cx="4536504" cy="1584177"/>
          </a:xfrm>
        </p:grpSpPr>
        <p:grpSp>
          <p:nvGrpSpPr>
            <p:cNvPr id="4" name="Group 3"/>
            <p:cNvGrpSpPr/>
            <p:nvPr/>
          </p:nvGrpSpPr>
          <p:grpSpPr>
            <a:xfrm>
              <a:off x="323528" y="1412776"/>
              <a:ext cx="1728508" cy="1584177"/>
              <a:chOff x="294078" y="1484784"/>
              <a:chExt cx="1728508" cy="1584177"/>
            </a:xfrm>
          </p:grpSpPr>
          <p:pic>
            <p:nvPicPr>
              <p:cNvPr id="21" name="Picture 20" descr="GX-2009-IMAGE.png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528" y="1484784"/>
                <a:ext cx="1669609" cy="1368152"/>
              </a:xfrm>
              <a:prstGeom prst="rect">
                <a:avLst/>
              </a:prstGeom>
            </p:spPr>
          </p:pic>
          <p:sp>
            <p:nvSpPr>
              <p:cNvPr id="22" name="正方形/長方形 8"/>
              <p:cNvSpPr/>
              <p:nvPr/>
            </p:nvSpPr>
            <p:spPr>
              <a:xfrm>
                <a:off x="294078" y="2780929"/>
                <a:ext cx="1728508" cy="2880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ja-JP" b="1" i="1" dirty="0">
                    <a:solidFill>
                      <a:srgbClr val="0000FF"/>
                    </a:solidFill>
                    <a:latin typeface="Arial" charset="0"/>
                    <a:ea typeface="メイリオ" charset="0"/>
                    <a:cs typeface="Arial" charset="0"/>
                  </a:rPr>
                  <a:t>GX-2009</a:t>
                </a:r>
                <a:endParaRPr lang="ja-JP" altLang="en-US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2915816" y="2020198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-4° to 122° F</a:t>
              </a:r>
            </a:p>
          </p:txBody>
        </p:sp>
      </p:grpSp>
      <p:sp>
        <p:nvSpPr>
          <p:cNvPr id="16" name="正方形/長方形 8"/>
          <p:cNvSpPr/>
          <p:nvPr/>
        </p:nvSpPr>
        <p:spPr>
          <a:xfrm>
            <a:off x="323370" y="6231796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38" y="4869160"/>
            <a:ext cx="1606372" cy="15421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5816" y="4540478"/>
            <a:ext cx="1613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-40° to 140° F</a:t>
            </a:r>
          </a:p>
        </p:txBody>
      </p:sp>
      <p:sp>
        <p:nvSpPr>
          <p:cNvPr id="18" name="正方形/長方形 8"/>
          <p:cNvSpPr/>
          <p:nvPr/>
        </p:nvSpPr>
        <p:spPr>
          <a:xfrm>
            <a:off x="638701" y="4542696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8868"/>
            <a:ext cx="1514624" cy="1741817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2051720" y="3789040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051720" y="5661248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627784" y="3789040"/>
            <a:ext cx="0" cy="18722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7" idx="1"/>
          </p:cNvCxnSpPr>
          <p:nvPr/>
        </p:nvCxnSpPr>
        <p:spPr>
          <a:xfrm flipH="1">
            <a:off x="2627784" y="4725144"/>
            <a:ext cx="28803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2053412" y="2205175"/>
            <a:ext cx="5812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331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Continuous Operation Battery Life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23528" y="1412776"/>
            <a:ext cx="6048672" cy="1584177"/>
            <a:chOff x="323528" y="1412776"/>
            <a:chExt cx="6048672" cy="1584177"/>
          </a:xfrm>
        </p:grpSpPr>
        <p:grpSp>
          <p:nvGrpSpPr>
            <p:cNvPr id="4" name="Group 3"/>
            <p:cNvGrpSpPr/>
            <p:nvPr/>
          </p:nvGrpSpPr>
          <p:grpSpPr>
            <a:xfrm>
              <a:off x="323528" y="1412776"/>
              <a:ext cx="1728508" cy="1584177"/>
              <a:chOff x="294078" y="1484784"/>
              <a:chExt cx="1728508" cy="1584177"/>
            </a:xfrm>
          </p:grpSpPr>
          <p:pic>
            <p:nvPicPr>
              <p:cNvPr id="21" name="Picture 20" descr="GX-2009-IMAGE.png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528" y="1484784"/>
                <a:ext cx="1669609" cy="1368152"/>
              </a:xfrm>
              <a:prstGeom prst="rect">
                <a:avLst/>
              </a:prstGeom>
            </p:spPr>
          </p:pic>
          <p:sp>
            <p:nvSpPr>
              <p:cNvPr id="22" name="正方形/長方形 8"/>
              <p:cNvSpPr/>
              <p:nvPr/>
            </p:nvSpPr>
            <p:spPr>
              <a:xfrm>
                <a:off x="294078" y="2780929"/>
                <a:ext cx="1728508" cy="2880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ja-JP" b="1" i="1" dirty="0">
                    <a:solidFill>
                      <a:srgbClr val="0000FF"/>
                    </a:solidFill>
                    <a:latin typeface="Arial" charset="0"/>
                    <a:ea typeface="メイリオ" charset="0"/>
                    <a:cs typeface="Arial" charset="0"/>
                  </a:rPr>
                  <a:t>GX-2009</a:t>
                </a:r>
                <a:endParaRPr lang="ja-JP" altLang="en-US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2915816" y="2020198"/>
              <a:ext cx="34563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20 hours, rechargeable</a:t>
              </a:r>
            </a:p>
          </p:txBody>
        </p:sp>
      </p:grpSp>
      <p:sp>
        <p:nvSpPr>
          <p:cNvPr id="16" name="正方形/長方形 8"/>
          <p:cNvSpPr/>
          <p:nvPr/>
        </p:nvSpPr>
        <p:spPr>
          <a:xfrm>
            <a:off x="323370" y="6231796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38" y="4869160"/>
            <a:ext cx="1606372" cy="15421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5816" y="4401979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24 hours, rechargeable</a:t>
            </a:r>
          </a:p>
          <a:p>
            <a:r>
              <a:rPr lang="en-US" dirty="0"/>
              <a:t>40 hours in Long Life Mode</a:t>
            </a:r>
          </a:p>
        </p:txBody>
      </p:sp>
      <p:sp>
        <p:nvSpPr>
          <p:cNvPr id="18" name="正方形/長方形 8"/>
          <p:cNvSpPr/>
          <p:nvPr/>
        </p:nvSpPr>
        <p:spPr>
          <a:xfrm>
            <a:off x="638701" y="4542696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8868"/>
            <a:ext cx="1514624" cy="1741817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2051720" y="3789040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051720" y="5661248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627784" y="3789040"/>
            <a:ext cx="0" cy="18722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7" idx="1"/>
          </p:cNvCxnSpPr>
          <p:nvPr/>
        </p:nvCxnSpPr>
        <p:spPr>
          <a:xfrm flipH="1" flipV="1">
            <a:off x="2627784" y="4725144"/>
            <a:ext cx="288032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2051720" y="5733256"/>
            <a:ext cx="4320480" cy="369332"/>
            <a:chOff x="2051720" y="5733256"/>
            <a:chExt cx="4320480" cy="369332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2051720" y="5949280"/>
              <a:ext cx="5760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915816" y="5733256"/>
              <a:ext cx="34563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Alkaline battery option</a:t>
              </a:r>
            </a:p>
          </p:txBody>
        </p:sp>
      </p:grpSp>
      <p:cxnSp>
        <p:nvCxnSpPr>
          <p:cNvPr id="29" name="Straight Connector 28"/>
          <p:cNvCxnSpPr/>
          <p:nvPr/>
        </p:nvCxnSpPr>
        <p:spPr>
          <a:xfrm flipH="1">
            <a:off x="2053412" y="2205175"/>
            <a:ext cx="5812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5628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Water &amp; Dust Resistant Ratings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323528" y="1412776"/>
            <a:ext cx="6552728" cy="1584177"/>
            <a:chOff x="323528" y="1412776"/>
            <a:chExt cx="6552728" cy="1584177"/>
          </a:xfrm>
        </p:grpSpPr>
        <p:grpSp>
          <p:nvGrpSpPr>
            <p:cNvPr id="4" name="Group 3"/>
            <p:cNvGrpSpPr/>
            <p:nvPr/>
          </p:nvGrpSpPr>
          <p:grpSpPr>
            <a:xfrm>
              <a:off x="323528" y="1412776"/>
              <a:ext cx="1728508" cy="1584177"/>
              <a:chOff x="294078" y="1484784"/>
              <a:chExt cx="1728508" cy="1584177"/>
            </a:xfrm>
          </p:grpSpPr>
          <p:pic>
            <p:nvPicPr>
              <p:cNvPr id="21" name="Picture 20" descr="GX-2009-IMAGE.png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3528" y="1484784"/>
                <a:ext cx="1669609" cy="1368152"/>
              </a:xfrm>
              <a:prstGeom prst="rect">
                <a:avLst/>
              </a:prstGeom>
            </p:spPr>
          </p:pic>
          <p:sp>
            <p:nvSpPr>
              <p:cNvPr id="22" name="正方形/長方形 8"/>
              <p:cNvSpPr/>
              <p:nvPr/>
            </p:nvSpPr>
            <p:spPr>
              <a:xfrm>
                <a:off x="294078" y="2780929"/>
                <a:ext cx="1728508" cy="2880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ja-JP" b="1" i="1" dirty="0">
                    <a:solidFill>
                      <a:srgbClr val="0000FF"/>
                    </a:solidFill>
                    <a:latin typeface="Arial" charset="0"/>
                    <a:ea typeface="メイリオ" charset="0"/>
                    <a:cs typeface="Arial" charset="0"/>
                  </a:rPr>
                  <a:t>GX-2009</a:t>
                </a:r>
                <a:endParaRPr lang="ja-JP" altLang="en-US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2915816" y="1676310"/>
              <a:ext cx="39604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IP 67</a:t>
              </a:r>
            </a:p>
            <a:p>
              <a:pPr marL="285750" indent="-285750">
                <a:buFont typeface="Courier New"/>
                <a:buChar char="o"/>
              </a:pPr>
              <a:r>
                <a:rPr lang="en-US" dirty="0"/>
                <a:t>Dust, dirt, and sand resistant</a:t>
              </a:r>
            </a:p>
            <a:p>
              <a:pPr marL="285750" indent="-285750">
                <a:buFont typeface="Courier New"/>
                <a:buChar char="o"/>
              </a:pPr>
              <a:r>
                <a:rPr lang="en-US" dirty="0"/>
                <a:t>Submersible in water 1 meter for up to 30 minutes</a:t>
              </a:r>
            </a:p>
          </p:txBody>
        </p:sp>
      </p:grpSp>
      <p:sp>
        <p:nvSpPr>
          <p:cNvPr id="16" name="正方形/長方形 8"/>
          <p:cNvSpPr/>
          <p:nvPr/>
        </p:nvSpPr>
        <p:spPr>
          <a:xfrm>
            <a:off x="323370" y="6231796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38" y="4869160"/>
            <a:ext cx="1606372" cy="15421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15816" y="4124980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IP 68:  </a:t>
            </a:r>
          </a:p>
          <a:p>
            <a:pPr marL="285750" indent="-285750">
              <a:buFont typeface="Courier New"/>
              <a:buChar char="o"/>
            </a:pPr>
            <a:r>
              <a:rPr lang="en-US" dirty="0"/>
              <a:t>Dust, dirt, and sand resistant</a:t>
            </a:r>
          </a:p>
          <a:p>
            <a:pPr marL="285750" indent="-285750">
              <a:buFont typeface="Courier New"/>
              <a:buChar char="o"/>
            </a:pPr>
            <a:r>
              <a:rPr lang="en-US" dirty="0"/>
              <a:t>Submersible in water &gt; 1 meter for more than 30 minutes</a:t>
            </a:r>
          </a:p>
        </p:txBody>
      </p:sp>
      <p:sp>
        <p:nvSpPr>
          <p:cNvPr id="18" name="正方形/長方形 8"/>
          <p:cNvSpPr/>
          <p:nvPr/>
        </p:nvSpPr>
        <p:spPr>
          <a:xfrm>
            <a:off x="638701" y="4542696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8868"/>
            <a:ext cx="1514624" cy="174181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051720" y="3789040"/>
            <a:ext cx="864096" cy="1872208"/>
            <a:chOff x="2051720" y="3789040"/>
            <a:chExt cx="864096" cy="1872208"/>
          </a:xfrm>
        </p:grpSpPr>
        <p:cxnSp>
          <p:nvCxnSpPr>
            <p:cNvPr id="11" name="Straight Connector 10"/>
            <p:cNvCxnSpPr>
              <a:stCxn id="7" idx="1"/>
            </p:cNvCxnSpPr>
            <p:nvPr/>
          </p:nvCxnSpPr>
          <p:spPr>
            <a:xfrm flipH="1" flipV="1">
              <a:off x="2627784" y="4725144"/>
              <a:ext cx="288032" cy="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2051720" y="3789040"/>
              <a:ext cx="5760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2051720" y="5661248"/>
              <a:ext cx="5760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627784" y="3789040"/>
              <a:ext cx="0" cy="18722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 descr="ip68-icon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4313" y="4077072"/>
            <a:ext cx="2169687" cy="1244104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 flipH="1">
            <a:off x="2053412" y="2205175"/>
            <a:ext cx="5812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5561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 smtClean="0">
                <a:solidFill>
                  <a:srgbClr val="0000FF"/>
                </a:solidFill>
              </a:rPr>
              <a:t>Non Compliant Indicator</a:t>
            </a:r>
            <a:endParaRPr lang="en-US" altLang="ja-JP" sz="2800" b="1" kern="0" dirty="0">
              <a:solidFill>
                <a:srgbClr val="0000FF"/>
              </a:solidFill>
            </a:endParaRPr>
          </a:p>
        </p:txBody>
      </p:sp>
      <p:sp>
        <p:nvSpPr>
          <p:cNvPr id="16" name="正方形/長方形 8"/>
          <p:cNvSpPr/>
          <p:nvPr/>
        </p:nvSpPr>
        <p:spPr>
          <a:xfrm>
            <a:off x="1043608" y="6087780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676" y="4725144"/>
            <a:ext cx="1606372" cy="154211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79912" y="4257963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Non compliance indicator: LEDs flash once every 30 seconds</a:t>
            </a:r>
            <a:endParaRPr lang="en-US" dirty="0"/>
          </a:p>
        </p:txBody>
      </p:sp>
      <p:sp>
        <p:nvSpPr>
          <p:cNvPr id="18" name="正方形/長方形 8"/>
          <p:cNvSpPr/>
          <p:nvPr/>
        </p:nvSpPr>
        <p:spPr>
          <a:xfrm>
            <a:off x="1358939" y="4398680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782" y="2824852"/>
            <a:ext cx="1514624" cy="1741817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2771958" y="3645024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771958" y="5517232"/>
            <a:ext cx="57606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348022" y="3645024"/>
            <a:ext cx="0" cy="18722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LED-alarms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9499" y="1702595"/>
            <a:ext cx="2930611" cy="2518494"/>
          </a:xfrm>
          <a:prstGeom prst="rect">
            <a:avLst/>
          </a:prstGeom>
        </p:spPr>
      </p:pic>
      <p:pic>
        <p:nvPicPr>
          <p:cNvPr id="21" name="Picture 20" descr="LED-alarms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9498" y="1702594"/>
            <a:ext cx="2930612" cy="2518495"/>
          </a:xfrm>
          <a:prstGeom prst="rect">
            <a:avLst/>
          </a:prstGeom>
        </p:spPr>
      </p:pic>
      <p:pic>
        <p:nvPicPr>
          <p:cNvPr id="22" name="Picture 21" descr="LED-alarms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9498" y="1702595"/>
            <a:ext cx="2930611" cy="2518494"/>
          </a:xfrm>
          <a:prstGeom prst="rect">
            <a:avLst/>
          </a:prstGeom>
        </p:spPr>
      </p:pic>
      <p:cxnSp>
        <p:nvCxnSpPr>
          <p:cNvPr id="9" name="Straight Connector 8"/>
          <p:cNvCxnSpPr>
            <a:endCxn id="7" idx="1"/>
          </p:cNvCxnSpPr>
          <p:nvPr/>
        </p:nvCxnSpPr>
        <p:spPr>
          <a:xfrm>
            <a:off x="3347864" y="4581128"/>
            <a:ext cx="432048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83414" y="4953396"/>
            <a:ext cx="4563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Non compliance:</a:t>
            </a:r>
            <a:r>
              <a:rPr lang="en-US" dirty="0"/>
              <a:t> </a:t>
            </a:r>
            <a:r>
              <a:rPr lang="en-US" dirty="0" smtClean="0"/>
              <a:t>Operating instrument while bump test or calibration are past due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909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Wireless Communication</a:t>
            </a:r>
          </a:p>
        </p:txBody>
      </p:sp>
      <p:sp>
        <p:nvSpPr>
          <p:cNvPr id="16" name="正方形/長方形 8"/>
          <p:cNvSpPr/>
          <p:nvPr/>
        </p:nvSpPr>
        <p:spPr>
          <a:xfrm>
            <a:off x="323370" y="6231796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38" y="4869160"/>
            <a:ext cx="1606372" cy="154211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915816" y="5574083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Bluetooth (BLE) with phone app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2053412" y="5806750"/>
            <a:ext cx="5812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323528" y="1412776"/>
            <a:ext cx="1728508" cy="1584177"/>
            <a:chOff x="294078" y="1484784"/>
            <a:chExt cx="1728508" cy="1584177"/>
          </a:xfrm>
        </p:grpSpPr>
        <p:pic>
          <p:nvPicPr>
            <p:cNvPr id="21" name="Picture 20" descr="GX-2009-IMAGE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528" y="1484784"/>
              <a:ext cx="1669609" cy="1368152"/>
            </a:xfrm>
            <a:prstGeom prst="rect">
              <a:avLst/>
            </a:prstGeom>
          </p:spPr>
        </p:pic>
        <p:sp>
          <p:nvSpPr>
            <p:cNvPr id="22" name="正方形/長方形 8"/>
            <p:cNvSpPr/>
            <p:nvPr/>
          </p:nvSpPr>
          <p:spPr>
            <a:xfrm>
              <a:off x="294078" y="2780929"/>
              <a:ext cx="1728508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ja-JP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rPr>
                <a:t>GX-2009</a:t>
              </a:r>
              <a:endParaRPr lang="ja-JP" altLang="en-US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15816" y="281324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 available</a:t>
            </a:r>
          </a:p>
        </p:txBody>
      </p:sp>
      <p:sp>
        <p:nvSpPr>
          <p:cNvPr id="18" name="正方形/長方形 8"/>
          <p:cNvSpPr/>
          <p:nvPr/>
        </p:nvSpPr>
        <p:spPr>
          <a:xfrm>
            <a:off x="638701" y="4542696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8868"/>
            <a:ext cx="1514624" cy="1741817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2051720" y="2045119"/>
            <a:ext cx="864096" cy="1872208"/>
            <a:chOff x="2051720" y="3789040"/>
            <a:chExt cx="864096" cy="1872208"/>
          </a:xfrm>
        </p:grpSpPr>
        <p:cxnSp>
          <p:nvCxnSpPr>
            <p:cNvPr id="25" name="Straight Connector 24"/>
            <p:cNvCxnSpPr/>
            <p:nvPr/>
          </p:nvCxnSpPr>
          <p:spPr>
            <a:xfrm flipH="1" flipV="1">
              <a:off x="2627784" y="4725144"/>
              <a:ext cx="288032" cy="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051720" y="3789040"/>
              <a:ext cx="5760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051720" y="5661248"/>
              <a:ext cx="5760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627784" y="3789040"/>
              <a:ext cx="0" cy="18722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603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 Cup</a:t>
            </a:r>
            <a:endParaRPr 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 smtClean="0">
                <a:solidFill>
                  <a:srgbClr val="0000FF"/>
                </a:solidFill>
              </a:rPr>
              <a:t>Ships as standard</a:t>
            </a:r>
            <a:endParaRPr lang="en-US" altLang="ja-JP" sz="2800" b="1" kern="0" dirty="0">
              <a:solidFill>
                <a:srgbClr val="0000FF"/>
              </a:solidFill>
            </a:endParaRPr>
          </a:p>
        </p:txBody>
      </p:sp>
      <p:sp>
        <p:nvSpPr>
          <p:cNvPr id="16" name="正方形/長方形 8"/>
          <p:cNvSpPr/>
          <p:nvPr/>
        </p:nvSpPr>
        <p:spPr>
          <a:xfrm>
            <a:off x="323370" y="6231796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38" y="4869160"/>
            <a:ext cx="1606372" cy="154211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915816" y="1763368"/>
            <a:ext cx="3888432" cy="335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Sold Separately</a:t>
            </a:r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2053412" y="1979247"/>
            <a:ext cx="5812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323528" y="1412776"/>
            <a:ext cx="1728508" cy="1584177"/>
            <a:chOff x="294078" y="1484784"/>
            <a:chExt cx="1728508" cy="1584177"/>
          </a:xfrm>
        </p:grpSpPr>
        <p:pic>
          <p:nvPicPr>
            <p:cNvPr id="21" name="Picture 20" descr="GX-2009-IMAGE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3528" y="1484784"/>
              <a:ext cx="1669609" cy="1368152"/>
            </a:xfrm>
            <a:prstGeom prst="rect">
              <a:avLst/>
            </a:prstGeom>
          </p:spPr>
        </p:pic>
        <p:sp>
          <p:nvSpPr>
            <p:cNvPr id="22" name="正方形/長方形 8"/>
            <p:cNvSpPr/>
            <p:nvPr/>
          </p:nvSpPr>
          <p:spPr>
            <a:xfrm>
              <a:off x="294078" y="2780929"/>
              <a:ext cx="1728508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ja-JP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rPr>
                <a:t>GX-2009</a:t>
              </a:r>
              <a:endParaRPr lang="ja-JP" altLang="en-US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15816" y="465255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Ships as standard</a:t>
            </a:r>
            <a:endParaRPr lang="en-US" dirty="0"/>
          </a:p>
        </p:txBody>
      </p:sp>
      <p:sp>
        <p:nvSpPr>
          <p:cNvPr id="18" name="正方形/長方形 8"/>
          <p:cNvSpPr/>
          <p:nvPr/>
        </p:nvSpPr>
        <p:spPr>
          <a:xfrm>
            <a:off x="638701" y="4542696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8868"/>
            <a:ext cx="1514624" cy="1741817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2051720" y="3884429"/>
            <a:ext cx="864096" cy="1872208"/>
            <a:chOff x="2051720" y="5628350"/>
            <a:chExt cx="864096" cy="1872208"/>
          </a:xfrm>
        </p:grpSpPr>
        <p:cxnSp>
          <p:nvCxnSpPr>
            <p:cNvPr id="25" name="Straight Connector 24"/>
            <p:cNvCxnSpPr/>
            <p:nvPr/>
          </p:nvCxnSpPr>
          <p:spPr>
            <a:xfrm flipH="1" flipV="1">
              <a:off x="2627784" y="6564454"/>
              <a:ext cx="288032" cy="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051720" y="5628350"/>
              <a:ext cx="5760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051720" y="7500558"/>
              <a:ext cx="57606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627784" y="5628350"/>
              <a:ext cx="0" cy="18722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 descr="GX3RDemo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085" y="4190307"/>
            <a:ext cx="2130783" cy="2247662"/>
          </a:xfrm>
          <a:prstGeom prst="rect">
            <a:avLst/>
          </a:prstGeom>
        </p:spPr>
      </p:pic>
      <p:pic>
        <p:nvPicPr>
          <p:cNvPr id="11" name="Picture 10" descr="GX3RDemo-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253" y="1870136"/>
            <a:ext cx="1499553" cy="204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954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BLE Applications</a:t>
            </a:r>
          </a:p>
        </p:txBody>
      </p:sp>
      <p:pic>
        <p:nvPicPr>
          <p:cNvPr id="4" name="Picture 3" descr="harthat-man-with-gx3rpr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8760"/>
            <a:ext cx="1800200" cy="2785072"/>
          </a:xfrm>
          <a:prstGeom prst="rect">
            <a:avLst/>
          </a:prstGeom>
        </p:spPr>
      </p:pic>
      <p:pic>
        <p:nvPicPr>
          <p:cNvPr id="8" name="Picture 7" descr="working-on-computer-concept-3d-illustration-working-on-computer-3d-illustration-isolated-on-white-clipart_csp399769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484784"/>
            <a:ext cx="2593565" cy="1989584"/>
          </a:xfrm>
          <a:prstGeom prst="rect">
            <a:avLst/>
          </a:prstGeom>
        </p:spPr>
      </p:pic>
      <p:pic>
        <p:nvPicPr>
          <p:cNvPr id="11" name="Picture 10" descr="phone app O2 alarm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1268760"/>
            <a:ext cx="1621536" cy="2743200"/>
          </a:xfrm>
          <a:prstGeom prst="rect">
            <a:avLst/>
          </a:prstGeom>
        </p:spPr>
      </p:pic>
      <p:pic>
        <p:nvPicPr>
          <p:cNvPr id="15" name="Picture 14" descr="bluetooth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8192" y="1776960"/>
            <a:ext cx="658912" cy="65891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572000" y="2276872"/>
            <a:ext cx="1348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Alarm Notification</a:t>
            </a:r>
          </a:p>
        </p:txBody>
      </p:sp>
      <p:pic>
        <p:nvPicPr>
          <p:cNvPr id="26" name="Picture 25" descr="hardhat-sms-man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4537827"/>
            <a:ext cx="1502420" cy="2324381"/>
          </a:xfrm>
          <a:prstGeom prst="rect">
            <a:avLst/>
          </a:prstGeom>
        </p:spPr>
      </p:pic>
      <p:pic>
        <p:nvPicPr>
          <p:cNvPr id="27" name="Picture 26" descr="hardhat-sms-man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4533619"/>
            <a:ext cx="1502420" cy="232438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915816" y="5805264"/>
            <a:ext cx="18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Group Alarm Notifications (SMS)</a:t>
            </a:r>
          </a:p>
        </p:txBody>
      </p:sp>
      <p:pic>
        <p:nvPicPr>
          <p:cNvPr id="28" name="Picture 27" descr="communication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2420888"/>
            <a:ext cx="376142" cy="792088"/>
          </a:xfrm>
          <a:prstGeom prst="rect">
            <a:avLst/>
          </a:prstGeom>
        </p:spPr>
      </p:pic>
      <p:pic>
        <p:nvPicPr>
          <p:cNvPr id="29" name="Picture 28" descr="communication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549266">
            <a:off x="3456693" y="3875048"/>
            <a:ext cx="376142" cy="797589"/>
          </a:xfrm>
          <a:prstGeom prst="rect">
            <a:avLst/>
          </a:prstGeom>
        </p:spPr>
      </p:pic>
      <p:pic>
        <p:nvPicPr>
          <p:cNvPr id="30" name="Picture 29" descr="cloud communicate one way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1412776"/>
            <a:ext cx="1472184" cy="950976"/>
          </a:xfrm>
          <a:prstGeom prst="rect">
            <a:avLst/>
          </a:prstGeom>
        </p:spPr>
      </p:pic>
      <p:pic>
        <p:nvPicPr>
          <p:cNvPr id="31" name="Picture 30" descr="cloud communicate one way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2852936"/>
            <a:ext cx="1472184" cy="95097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355976" y="371703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Email Event Logs &amp; Calibration History</a:t>
            </a:r>
          </a:p>
        </p:txBody>
      </p:sp>
    </p:spTree>
    <p:extLst>
      <p:ext uri="{BB962C8B-B14F-4D97-AF65-F5344CB8AC3E}">
        <p14:creationId xmlns:p14="http://schemas.microsoft.com/office/powerpoint/2010/main" val="3701514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228184" y="2276872"/>
            <a:ext cx="2280679" cy="1512168"/>
            <a:chOff x="6300192" y="1628800"/>
            <a:chExt cx="2715094" cy="1800200"/>
          </a:xfrm>
        </p:grpSpPr>
        <p:pic>
          <p:nvPicPr>
            <p:cNvPr id="3" name="Picture 2" descr="riken breathing zone.jp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0192" y="1628800"/>
              <a:ext cx="2715094" cy="1726800"/>
            </a:xfrm>
            <a:prstGeom prst="rect">
              <a:avLst/>
            </a:prstGeom>
          </p:spPr>
        </p:pic>
        <p:pic>
          <p:nvPicPr>
            <p:cNvPr id="5" name="Picture 4" descr="720px-US-OSHA-Logo.svg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72200" y="2996952"/>
              <a:ext cx="1495550" cy="43204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1115616" y="2132856"/>
            <a:ext cx="504056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Breathing Zone</a:t>
            </a:r>
          </a:p>
          <a:p>
            <a:r>
              <a:rPr lang="en-US" dirty="0"/>
              <a:t>OSHA (USA) recommends gas detection instruments be worn in the Breathing Zone.</a:t>
            </a:r>
          </a:p>
          <a:p>
            <a:endParaRPr lang="en-US" dirty="0"/>
          </a:p>
          <a:p>
            <a:r>
              <a:rPr lang="en-US" dirty="0"/>
              <a:t>A small and light instrument is important for workers to feasibly wear in the breathing zone.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1700808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0000FF"/>
                </a:solidFill>
              </a:rPr>
              <a:t>Small &amp; Light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771800" y="4005064"/>
            <a:ext cx="5400600" cy="1355378"/>
            <a:chOff x="755576" y="4005064"/>
            <a:chExt cx="5400600" cy="1355378"/>
          </a:xfrm>
        </p:grpSpPr>
        <p:sp>
          <p:nvSpPr>
            <p:cNvPr id="8" name="TextBox 7"/>
            <p:cNvSpPr txBox="1"/>
            <p:nvPr/>
          </p:nvSpPr>
          <p:spPr>
            <a:xfrm>
              <a:off x="755576" y="4005064"/>
              <a:ext cx="5040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solidFill>
                    <a:srgbClr val="0000FF"/>
                  </a:solidFill>
                </a:rPr>
                <a:t>Durability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15616" y="4437112"/>
              <a:ext cx="50405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ja-JP" dirty="0"/>
                <a:t>Resistance to impact, dust, water, chemicals (solvent, silicone…</a:t>
              </a:r>
              <a:r>
                <a:rPr lang="en-US" altLang="ja-JP" dirty="0" err="1"/>
                <a:t>etc</a:t>
              </a:r>
              <a:r>
                <a:rPr lang="en-US" altLang="ja-JP" dirty="0"/>
                <a:t>), high-low temperature and “Long sensor life” are all important.  </a:t>
              </a:r>
              <a:endParaRPr lang="ja-JP" altLang="en-US" dirty="0"/>
            </a:p>
          </p:txBody>
        </p:sp>
      </p:grpSp>
      <p:pic>
        <p:nvPicPr>
          <p:cNvPr id="4" name="Picture 3" descr="BR_Icon_Durability_1100_x_1100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4149080"/>
            <a:ext cx="126876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940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Phone App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916832"/>
            <a:ext cx="52565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dirty="0"/>
              <a:t>Direct readings from instrument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Digital values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Graphical display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Alarm indications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/>
              <a:t>Email or text alarm event notifications</a:t>
            </a:r>
          </a:p>
        </p:txBody>
      </p:sp>
      <p:pic>
        <p:nvPicPr>
          <p:cNvPr id="4" name="Picture 3" descr="phone app scree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7300" y="1181100"/>
            <a:ext cx="40767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06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Phone App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1988840"/>
            <a:ext cx="443422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dirty="0"/>
              <a:t>Change instruments settings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Alarm Settings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Bump test settings</a:t>
            </a:r>
          </a:p>
          <a:p>
            <a:pPr marL="800100" lvl="1" indent="-342900">
              <a:buFont typeface="Arial"/>
              <a:buChar char="•"/>
            </a:pPr>
            <a:r>
              <a:rPr lang="en-US" sz="2400" dirty="0"/>
              <a:t>User &amp; Station ID’s</a:t>
            </a:r>
          </a:p>
          <a:p>
            <a:pPr marL="800100" lvl="1" indent="-342900">
              <a:buFont typeface="Arial"/>
              <a:buChar char="•"/>
            </a:pPr>
            <a:endParaRPr lang="en-US" sz="2400" dirty="0"/>
          </a:p>
        </p:txBody>
      </p:sp>
      <p:pic>
        <p:nvPicPr>
          <p:cNvPr id="5" name="Picture 4" descr="phone app sceen CO alarm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6340" y="1252860"/>
            <a:ext cx="4127500" cy="561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221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Calibration Stations</a:t>
            </a:r>
          </a:p>
        </p:txBody>
      </p:sp>
      <p:pic>
        <p:nvPicPr>
          <p:cNvPr id="3" name="Picture 2" descr="sdm2009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30" y="1154768"/>
            <a:ext cx="3888432" cy="460067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5" name="Picture 4" descr="SDM-3RPro_with_instrument2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1083" y="1555783"/>
            <a:ext cx="5046612" cy="4177473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2967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Calibration Stations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02474" y="1048015"/>
            <a:ext cx="6883534" cy="2592288"/>
            <a:chOff x="971600" y="980728"/>
            <a:chExt cx="6883534" cy="2592288"/>
          </a:xfrm>
        </p:grpSpPr>
        <p:sp>
          <p:nvSpPr>
            <p:cNvPr id="22" name="正方形/長方形 8"/>
            <p:cNvSpPr/>
            <p:nvPr/>
          </p:nvSpPr>
          <p:spPr>
            <a:xfrm>
              <a:off x="971600" y="3284984"/>
              <a:ext cx="1728508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ja-JP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rPr>
                <a:t>SDM-2009</a:t>
              </a:r>
              <a:endParaRPr lang="ja-JP" altLang="en-US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03847" y="1700808"/>
              <a:ext cx="4651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Courier New"/>
                <a:buChar char="o"/>
              </a:pPr>
              <a:r>
                <a:rPr lang="en-US" dirty="0"/>
                <a:t>Bump Time:  10 seconds</a:t>
              </a:r>
            </a:p>
            <a:p>
              <a:pPr marL="285750" indent="-285750">
                <a:buFont typeface="Courier New"/>
                <a:buChar char="o"/>
              </a:pPr>
              <a:r>
                <a:rPr lang="en-US" dirty="0" smtClean="0"/>
                <a:t>Gas </a:t>
              </a:r>
              <a:r>
                <a:rPr lang="en-US" dirty="0"/>
                <a:t>Consumption:  450 ml / min</a:t>
              </a:r>
            </a:p>
            <a:p>
              <a:pPr marL="285750" indent="-285750">
                <a:buFont typeface="Courier New"/>
                <a:buChar char="o"/>
              </a:pPr>
              <a:r>
                <a:rPr lang="en-US" dirty="0" smtClean="0"/>
                <a:t>Output</a:t>
              </a:r>
              <a:r>
                <a:rPr lang="en-US" dirty="0"/>
                <a:t>:  USB drive / USB Cable to PC</a:t>
              </a:r>
            </a:p>
          </p:txBody>
        </p:sp>
        <p:pic>
          <p:nvPicPr>
            <p:cNvPr id="10" name="Picture 9" descr="sdm2009-RGB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8830" y="980728"/>
              <a:ext cx="1916986" cy="2376264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168460" y="3861048"/>
            <a:ext cx="8962840" cy="2569268"/>
            <a:chOff x="395536" y="3861048"/>
            <a:chExt cx="8731852" cy="2569268"/>
          </a:xfrm>
        </p:grpSpPr>
        <p:sp>
          <p:nvSpPr>
            <p:cNvPr id="20" name="TextBox 19"/>
            <p:cNvSpPr txBox="1"/>
            <p:nvPr/>
          </p:nvSpPr>
          <p:spPr>
            <a:xfrm>
              <a:off x="3086547" y="3991520"/>
              <a:ext cx="6040841" cy="1754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Courier New"/>
                <a:buChar char="o"/>
              </a:pPr>
              <a:r>
                <a:rPr lang="en-US" dirty="0"/>
                <a:t>Bump Time:  10 seconds</a:t>
              </a:r>
            </a:p>
            <a:p>
              <a:pPr marL="285750" indent="-285750">
                <a:buFont typeface="Courier New"/>
                <a:buChar char="o"/>
              </a:pPr>
              <a:r>
                <a:rPr lang="en-US" dirty="0" smtClean="0"/>
                <a:t>Gas </a:t>
              </a:r>
              <a:r>
                <a:rPr lang="en-US" dirty="0"/>
                <a:t>Consumption:  250 ml / min</a:t>
              </a:r>
            </a:p>
            <a:p>
              <a:pPr lvl="1"/>
              <a:r>
                <a:rPr lang="en-US" dirty="0"/>
                <a:t>(Lowest gas usage per bump test available)</a:t>
              </a:r>
            </a:p>
            <a:p>
              <a:pPr marL="285750" indent="-285750">
                <a:buFont typeface="Courier New"/>
                <a:buChar char="o"/>
              </a:pPr>
              <a:r>
                <a:rPr lang="en-US" dirty="0" smtClean="0"/>
                <a:t>Output</a:t>
              </a:r>
              <a:r>
                <a:rPr lang="en-US" dirty="0"/>
                <a:t>:  Internal memory / LAN cable / USB Cable to PC</a:t>
              </a:r>
            </a:p>
            <a:p>
              <a:pPr marL="285750" indent="-285750">
                <a:buFont typeface="Courier New"/>
                <a:buChar char="o"/>
              </a:pPr>
              <a:r>
                <a:rPr lang="en-US" dirty="0" smtClean="0"/>
                <a:t>Accepts </a:t>
              </a:r>
              <a:r>
                <a:rPr lang="en-US" dirty="0"/>
                <a:t>both GX-3R or GX-3R Pro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395536" y="3861048"/>
              <a:ext cx="2522696" cy="2569268"/>
              <a:chOff x="395536" y="3861048"/>
              <a:chExt cx="2522696" cy="2569268"/>
            </a:xfrm>
          </p:grpSpPr>
          <p:sp>
            <p:nvSpPr>
              <p:cNvPr id="18" name="正方形/長方形 8"/>
              <p:cNvSpPr/>
              <p:nvPr/>
            </p:nvSpPr>
            <p:spPr>
              <a:xfrm>
                <a:off x="1070729" y="6021288"/>
                <a:ext cx="1172310" cy="4090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ja-JP" b="1" i="1" dirty="0">
                    <a:solidFill>
                      <a:srgbClr val="0000FF"/>
                    </a:solidFill>
                    <a:latin typeface="Arial" charset="0"/>
                    <a:ea typeface="メイリオ" charset="0"/>
                    <a:cs typeface="Arial" charset="0"/>
                  </a:rPr>
                  <a:t>SDM-3R</a:t>
                </a:r>
                <a:endParaRPr lang="ja-JP" altLang="en-US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endParaRPr>
              </a:p>
            </p:txBody>
          </p:sp>
          <p:pic>
            <p:nvPicPr>
              <p:cNvPr id="13" name="Picture 12" descr="SDM-3RPro_with_instrument2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5536" y="3861048"/>
                <a:ext cx="2522696" cy="208823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34113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Pump Unit</a:t>
            </a:r>
            <a:endParaRPr lang="en-US" dirty="0"/>
          </a:p>
        </p:txBody>
      </p:sp>
      <p:pic>
        <p:nvPicPr>
          <p:cNvPr id="4" name="Picture 3" descr="RP-2009-prob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528" y="2504067"/>
            <a:ext cx="3765088" cy="261882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5" name="Picture 4" descr="3RPro_RP-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559" y="1854933"/>
            <a:ext cx="1989409" cy="3193003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5285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 smtClean="0">
                <a:solidFill>
                  <a:srgbClr val="0000FF"/>
                </a:solidFill>
              </a:rPr>
              <a:t>Pump Unit</a:t>
            </a:r>
            <a:endParaRPr lang="en-US" altLang="ja-JP" sz="2800" b="1" kern="0" dirty="0">
              <a:solidFill>
                <a:srgbClr val="0000FF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962840" y="1657013"/>
            <a:ext cx="7034919" cy="1635715"/>
            <a:chOff x="971600" y="1700808"/>
            <a:chExt cx="6480720" cy="1635715"/>
          </a:xfrm>
        </p:grpSpPr>
        <p:sp>
          <p:nvSpPr>
            <p:cNvPr id="22" name="正方形/長方形 8"/>
            <p:cNvSpPr/>
            <p:nvPr/>
          </p:nvSpPr>
          <p:spPr>
            <a:xfrm>
              <a:off x="971600" y="3048491"/>
              <a:ext cx="1728508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ja-JP" b="1" i="1" dirty="0" smtClean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rPr>
                <a:t>RP-</a:t>
              </a:r>
              <a:r>
                <a:rPr lang="en-US" altLang="ja-JP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rPr>
                <a:t>2009</a:t>
              </a:r>
              <a:endParaRPr lang="ja-JP" altLang="en-US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03848" y="1700808"/>
              <a:ext cx="42484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Courier New"/>
                <a:buChar char="o"/>
              </a:pPr>
              <a:r>
                <a:rPr lang="en-US" dirty="0" smtClean="0"/>
                <a:t>Flow rate:  450ml / min</a:t>
              </a:r>
              <a:endParaRPr lang="en-US" dirty="0"/>
            </a:p>
            <a:p>
              <a:pPr marL="285750" indent="-285750">
                <a:buFont typeface="Courier New"/>
                <a:buChar char="o"/>
              </a:pPr>
              <a:r>
                <a:rPr lang="en-US" dirty="0" smtClean="0"/>
                <a:t>Distance to draw:  ~10m</a:t>
              </a:r>
              <a:endParaRPr lang="en-US" dirty="0"/>
            </a:p>
            <a:p>
              <a:pPr marL="285750" indent="-285750">
                <a:buFont typeface="Courier New"/>
                <a:buChar char="o"/>
              </a:pPr>
              <a:r>
                <a:rPr lang="en-US" dirty="0" smtClean="0"/>
                <a:t>Operation time:  8h</a:t>
              </a:r>
            </a:p>
            <a:p>
              <a:pPr marL="285750" indent="-285750">
                <a:buFont typeface="Courier New"/>
                <a:buChar char="o"/>
              </a:pPr>
              <a:r>
                <a:rPr lang="en-US" dirty="0" smtClean="0"/>
                <a:t>Operation mode: Normal mode only</a:t>
              </a:r>
              <a:endParaRPr lang="en-US" dirty="0"/>
            </a:p>
          </p:txBody>
        </p:sp>
      </p:grpSp>
      <p:sp>
        <p:nvSpPr>
          <p:cNvPr id="18" name="正方形/長方形 8"/>
          <p:cNvSpPr/>
          <p:nvPr/>
        </p:nvSpPr>
        <p:spPr>
          <a:xfrm>
            <a:off x="1070729" y="6310335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b="1" i="1" dirty="0" smtClean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RP-</a:t>
            </a:r>
            <a:r>
              <a:rPr lang="en-US" altLang="ja-JP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3R</a:t>
            </a:r>
            <a:endParaRPr lang="ja-JP" altLang="en-US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6" name="Picture 5" descr="RP-2009-prob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29" y="1208687"/>
            <a:ext cx="2606600" cy="18130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341565" y="4275471"/>
            <a:ext cx="5329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dirty="0" smtClean="0"/>
              <a:t>Flow rate:  500ml / min</a:t>
            </a:r>
            <a:endParaRPr lang="en-US" dirty="0"/>
          </a:p>
          <a:p>
            <a:pPr marL="285750" indent="-285750">
              <a:buFont typeface="Courier New"/>
              <a:buChar char="o"/>
            </a:pPr>
            <a:r>
              <a:rPr lang="en-US" dirty="0" smtClean="0"/>
              <a:t>Distance to draw:  ~30m</a:t>
            </a:r>
            <a:endParaRPr lang="en-US" dirty="0"/>
          </a:p>
          <a:p>
            <a:pPr marL="285750" indent="-285750">
              <a:buFont typeface="Courier New"/>
              <a:buChar char="o"/>
            </a:pPr>
            <a:r>
              <a:rPr lang="en-US" dirty="0" smtClean="0"/>
              <a:t>Operation time:  10h</a:t>
            </a:r>
          </a:p>
          <a:p>
            <a:pPr marL="285750" indent="-285750">
              <a:buFont typeface="Courier New"/>
              <a:buChar char="o"/>
            </a:pPr>
            <a:r>
              <a:rPr lang="en-US" dirty="0" smtClean="0"/>
              <a:t>Operation mode: Normal mode / Eco Mode</a:t>
            </a:r>
            <a:endParaRPr lang="en-US" dirty="0"/>
          </a:p>
        </p:txBody>
      </p:sp>
      <p:pic>
        <p:nvPicPr>
          <p:cNvPr id="5" name="Picture 4" descr="3RPro_RP-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09" y="3518844"/>
            <a:ext cx="1789245" cy="28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801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5616" y="2708919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Ability to add a 5</a:t>
            </a:r>
            <a:r>
              <a:rPr lang="en-US" baseline="30000" dirty="0"/>
              <a:t>th</a:t>
            </a:r>
            <a:r>
              <a:rPr lang="en-US" dirty="0"/>
              <a:t> Gas or man-down alarm.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2276871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rgbClr val="0000FF"/>
                </a:solidFill>
              </a:rPr>
              <a:t>Multi Functional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771800" y="4005064"/>
            <a:ext cx="5400600" cy="1078379"/>
            <a:chOff x="755576" y="4005064"/>
            <a:chExt cx="5400600" cy="1078379"/>
          </a:xfrm>
        </p:grpSpPr>
        <p:sp>
          <p:nvSpPr>
            <p:cNvPr id="8" name="TextBox 7"/>
            <p:cNvSpPr txBox="1"/>
            <p:nvPr/>
          </p:nvSpPr>
          <p:spPr>
            <a:xfrm>
              <a:off x="755576" y="4005064"/>
              <a:ext cx="5040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solidFill>
                    <a:srgbClr val="0000FF"/>
                  </a:solidFill>
                </a:rPr>
                <a:t>Communication &amp; Connectivity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115616" y="4437112"/>
              <a:ext cx="50405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ja-JP" dirty="0"/>
                <a:t>Wireless communication is needed by some customers.</a:t>
              </a:r>
              <a:endParaRPr lang="ja-JP" altLang="en-US" dirty="0"/>
            </a:p>
          </p:txBody>
        </p:sp>
      </p:grpSp>
      <p:pic>
        <p:nvPicPr>
          <p:cNvPr id="15" name="Picture 14" descr="icon-multifunc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2060847"/>
            <a:ext cx="2246650" cy="1872209"/>
          </a:xfrm>
          <a:prstGeom prst="rect">
            <a:avLst/>
          </a:prstGeom>
        </p:spPr>
      </p:pic>
      <p:pic>
        <p:nvPicPr>
          <p:cNvPr id="16" name="Picture 15" descr="axon-iot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3573016"/>
            <a:ext cx="1772588" cy="177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45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7775575" y="6538913"/>
            <a:ext cx="1368425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ja-JP" altLang="en-US">
              <a:solidFill>
                <a:srgbClr val="FFFFFF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3600" kern="0" dirty="0">
                <a:ea typeface="ＭＳ Ｐゴシック" pitchFamily="50" charset="-128"/>
              </a:rPr>
              <a:t>2 Versions - Depending on </a:t>
            </a:r>
            <a:r>
              <a:rPr lang="en-US" altLang="ja-JP" sz="3600" kern="0" dirty="0" smtClean="0">
                <a:ea typeface="ＭＳ Ｐゴシック" pitchFamily="50" charset="-128"/>
              </a:rPr>
              <a:t>Need</a:t>
            </a:r>
            <a:endParaRPr lang="en-US" sz="3600" dirty="0"/>
          </a:p>
        </p:txBody>
      </p:sp>
      <p:sp>
        <p:nvSpPr>
          <p:cNvPr id="8" name="正方形/長方形 7"/>
          <p:cNvSpPr/>
          <p:nvPr/>
        </p:nvSpPr>
        <p:spPr>
          <a:xfrm>
            <a:off x="395536" y="1322388"/>
            <a:ext cx="33123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dirty="0">
                <a:solidFill>
                  <a:schemeClr val="tx1"/>
                </a:solidFill>
                <a:latin typeface="Arial" charset="0"/>
                <a:ea typeface="メイリオ" charset="0"/>
                <a:cs typeface="Arial" charset="0"/>
              </a:rPr>
              <a:t>Basic 4 Gas version</a:t>
            </a:r>
            <a:endParaRPr lang="ja-JP" altLang="en-US" sz="2400" dirty="0">
              <a:solidFill>
                <a:schemeClr val="tx1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403648" y="4365104"/>
            <a:ext cx="1278409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sz="2400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28111"/>
            <a:ext cx="2122854" cy="24412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4941168"/>
            <a:ext cx="3326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dirty="0"/>
              <a:t>Worlds smallest and lightest</a:t>
            </a:r>
          </a:p>
          <a:p>
            <a:pPr marL="285750" indent="-285750">
              <a:buFont typeface="Courier New"/>
              <a:buChar char="o"/>
            </a:pPr>
            <a:r>
              <a:rPr lang="en-US" dirty="0"/>
              <a:t>Economical</a:t>
            </a:r>
          </a:p>
        </p:txBody>
      </p:sp>
      <p:sp>
        <p:nvSpPr>
          <p:cNvPr id="10" name="正方形/長方形 8"/>
          <p:cNvSpPr/>
          <p:nvPr/>
        </p:nvSpPr>
        <p:spPr>
          <a:xfrm>
            <a:off x="4860032" y="4365104"/>
            <a:ext cx="194421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sz="2400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844824"/>
            <a:ext cx="2896800" cy="278092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086205" y="4941168"/>
            <a:ext cx="45961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Courier New"/>
              <a:buChar char="o"/>
            </a:pPr>
            <a:r>
              <a:rPr lang="en-US" sz="1600" dirty="0"/>
              <a:t>4 gas Plus</a:t>
            </a:r>
          </a:p>
          <a:p>
            <a:pPr marL="742950" lvl="1" indent="-285750">
              <a:buFont typeface="Courier New"/>
              <a:buChar char="o"/>
            </a:pPr>
            <a:r>
              <a:rPr lang="en-US" sz="1600" dirty="0"/>
              <a:t>Wireless communication with phone app</a:t>
            </a:r>
          </a:p>
          <a:p>
            <a:pPr marL="742950" lvl="1" indent="-285750">
              <a:buFont typeface="Courier New"/>
              <a:buChar char="o"/>
            </a:pPr>
            <a:r>
              <a:rPr lang="en-US" sz="1600" dirty="0"/>
              <a:t>Other toxic gas options</a:t>
            </a:r>
          </a:p>
          <a:p>
            <a:pPr marL="742950" lvl="1" indent="-285750">
              <a:buFont typeface="Courier New"/>
              <a:buChar char="o"/>
            </a:pPr>
            <a:r>
              <a:rPr lang="en-US" sz="1600" dirty="0"/>
              <a:t>Man-down alarm</a:t>
            </a:r>
          </a:p>
          <a:p>
            <a:pPr marL="742950" lvl="1" indent="-285750">
              <a:buFont typeface="Courier New"/>
              <a:buChar char="o"/>
            </a:pPr>
            <a:r>
              <a:rPr lang="en-US" sz="1600" dirty="0"/>
              <a:t>Alkaline/Rechargeable</a:t>
            </a:r>
          </a:p>
        </p:txBody>
      </p:sp>
      <p:sp>
        <p:nvSpPr>
          <p:cNvPr id="11" name="正方形/長方形 7"/>
          <p:cNvSpPr/>
          <p:nvPr/>
        </p:nvSpPr>
        <p:spPr>
          <a:xfrm>
            <a:off x="4139952" y="1340768"/>
            <a:ext cx="33123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dirty="0">
                <a:solidFill>
                  <a:schemeClr val="tx1"/>
                </a:solidFill>
                <a:latin typeface="Arial" charset="0"/>
                <a:ea typeface="メイリオ" charset="0"/>
                <a:cs typeface="Arial" charset="0"/>
              </a:rPr>
              <a:t>Advanced version</a:t>
            </a:r>
            <a:endParaRPr lang="ja-JP" altLang="en-US" sz="2400" dirty="0">
              <a:solidFill>
                <a:schemeClr val="tx1"/>
              </a:solidFill>
              <a:latin typeface="Arial" charset="0"/>
              <a:ea typeface="メイリオ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Size &amp; Weight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1700808"/>
            <a:ext cx="4376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Smallest and Lightest Currently Available</a:t>
            </a:r>
          </a:p>
        </p:txBody>
      </p:sp>
      <p:pic>
        <p:nvPicPr>
          <p:cNvPr id="7" name="Picture 6" descr="GX-2009-IMAGE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639" y="2804059"/>
            <a:ext cx="3902968" cy="31982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80112" y="3759524"/>
            <a:ext cx="1480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3” x 2.7” x 1”</a:t>
            </a:r>
          </a:p>
          <a:p>
            <a:r>
              <a:rPr lang="en-US" dirty="0" smtClean="0"/>
              <a:t>4.6 </a:t>
            </a:r>
            <a:r>
              <a:rPr lang="en-US" dirty="0"/>
              <a:t>ounces</a:t>
            </a:r>
          </a:p>
        </p:txBody>
      </p:sp>
      <p:sp>
        <p:nvSpPr>
          <p:cNvPr id="10" name="正方形/長方形 8"/>
          <p:cNvSpPr/>
          <p:nvPr/>
        </p:nvSpPr>
        <p:spPr>
          <a:xfrm>
            <a:off x="2778043" y="5949280"/>
            <a:ext cx="1440160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GX-2009</a:t>
            </a:r>
            <a:endParaRPr lang="ja-JP" altLang="en-US" sz="2400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937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X-2009-IMAGE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639" y="2804059"/>
            <a:ext cx="3902968" cy="3198265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835696" y="2924944"/>
            <a:ext cx="5400600" cy="3528392"/>
            <a:chOff x="611560" y="2924944"/>
            <a:chExt cx="5400600" cy="3528392"/>
          </a:xfrm>
        </p:grpSpPr>
        <p:sp>
          <p:nvSpPr>
            <p:cNvPr id="18" name="TextBox 17"/>
            <p:cNvSpPr txBox="1"/>
            <p:nvPr/>
          </p:nvSpPr>
          <p:spPr>
            <a:xfrm>
              <a:off x="4355976" y="3758184"/>
              <a:ext cx="1656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2.4” x 2.7” x 1”</a:t>
              </a:r>
            </a:p>
            <a:p>
              <a:r>
                <a:rPr lang="en-US" dirty="0" smtClean="0"/>
                <a:t>3.9 </a:t>
              </a:r>
              <a:r>
                <a:rPr lang="en-US" dirty="0"/>
                <a:t>ounces</a:t>
              </a: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11560" y="2924944"/>
              <a:ext cx="2708558" cy="3528392"/>
              <a:chOff x="611560" y="2924944"/>
              <a:chExt cx="2708558" cy="3528392"/>
            </a:xfrm>
          </p:grpSpPr>
          <p:pic>
            <p:nvPicPr>
              <p:cNvPr id="20" name="Picture 19" descr="GX-3R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1560" y="2924944"/>
                <a:ext cx="2708558" cy="2952328"/>
              </a:xfrm>
              <a:prstGeom prst="rect">
                <a:avLst/>
              </a:prstGeom>
            </p:spPr>
          </p:pic>
          <p:sp>
            <p:nvSpPr>
              <p:cNvPr id="21" name="正方形/長方形 8"/>
              <p:cNvSpPr/>
              <p:nvPr/>
            </p:nvSpPr>
            <p:spPr>
              <a:xfrm>
                <a:off x="1553907" y="5949280"/>
                <a:ext cx="1440160" cy="50405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en-US" altLang="ja-JP" sz="2400" b="1" i="1" dirty="0">
                    <a:solidFill>
                      <a:srgbClr val="0000FF"/>
                    </a:solidFill>
                    <a:latin typeface="Arial" charset="0"/>
                    <a:ea typeface="メイリオ" charset="0"/>
                    <a:cs typeface="Arial" charset="0"/>
                  </a:rPr>
                  <a:t>GX-3R</a:t>
                </a:r>
                <a:endParaRPr lang="ja-JP" altLang="en-US" sz="2400" b="1" i="1" dirty="0">
                  <a:solidFill>
                    <a:srgbClr val="0000FF"/>
                  </a:solidFill>
                  <a:latin typeface="Arial" charset="0"/>
                  <a:ea typeface="メイリオ" charset="0"/>
                  <a:cs typeface="Arial" charset="0"/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Size &amp; Weight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1700808"/>
            <a:ext cx="544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</a:t>
            </a:r>
            <a:r>
              <a:rPr lang="en-US" i="1" dirty="0">
                <a:solidFill>
                  <a:srgbClr val="008000"/>
                </a:solidFill>
              </a:rPr>
              <a:t>NEW</a:t>
            </a:r>
            <a:r>
              <a:rPr lang="en-US" dirty="0"/>
              <a:t> Smallest and Lightest Currently Available</a:t>
            </a:r>
          </a:p>
        </p:txBody>
      </p:sp>
    </p:spTree>
    <p:extLst>
      <p:ext uri="{BB962C8B-B14F-4D97-AF65-F5344CB8AC3E}">
        <p14:creationId xmlns:p14="http://schemas.microsoft.com/office/powerpoint/2010/main" val="2414041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X-2009-IMAGE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639" y="2804059"/>
            <a:ext cx="3902968" cy="319826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852936"/>
            <a:ext cx="3393892" cy="3024334"/>
          </a:xfrm>
          <a:prstGeom prst="rect">
            <a:avLst/>
          </a:prstGeom>
        </p:spPr>
      </p:pic>
      <p:sp>
        <p:nvSpPr>
          <p:cNvPr id="13" name="正方形/長方形 8"/>
          <p:cNvSpPr/>
          <p:nvPr/>
        </p:nvSpPr>
        <p:spPr>
          <a:xfrm>
            <a:off x="2750831" y="5952743"/>
            <a:ext cx="1857581" cy="502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sz="2400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51167" y="3758183"/>
            <a:ext cx="1480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3” x 2.7” x 1”</a:t>
            </a:r>
          </a:p>
          <a:p>
            <a:r>
              <a:rPr lang="en-US" dirty="0"/>
              <a:t>4.6 ounces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1700808"/>
            <a:ext cx="443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Advanced version </a:t>
            </a:r>
            <a:r>
              <a:rPr lang="en-US" dirty="0"/>
              <a:t>same size as GX-2009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Size &amp; Weight</a:t>
            </a:r>
          </a:p>
        </p:txBody>
      </p:sp>
    </p:spTree>
    <p:extLst>
      <p:ext uri="{BB962C8B-B14F-4D97-AF65-F5344CB8AC3E}">
        <p14:creationId xmlns:p14="http://schemas.microsoft.com/office/powerpoint/2010/main" val="4282729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</a:t>
            </a:r>
            <a:endParaRPr 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Size &amp; Weight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598658" y="2327033"/>
            <a:ext cx="1176749" cy="2618404"/>
            <a:chOff x="3776500" y="1920333"/>
            <a:chExt cx="1176749" cy="2618404"/>
          </a:xfrm>
        </p:grpSpPr>
        <p:pic>
          <p:nvPicPr>
            <p:cNvPr id="5" name="Picture 4" descr="drager_xam2500_3.png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9109" y="1920333"/>
              <a:ext cx="871761" cy="216139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776500" y="4077072"/>
              <a:ext cx="11767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5” x 1.9” x 1.2”</a:t>
              </a:r>
            </a:p>
            <a:p>
              <a:pPr algn="ctr"/>
              <a:r>
                <a:rPr lang="en-US" sz="1200" dirty="0"/>
                <a:t>7.8 ounces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47815" y="2723496"/>
            <a:ext cx="1305090" cy="2213641"/>
            <a:chOff x="5524900" y="2325096"/>
            <a:chExt cx="1305090" cy="2213641"/>
          </a:xfrm>
        </p:grpSpPr>
        <p:pic>
          <p:nvPicPr>
            <p:cNvPr id="6" name="Picture 5" descr="VentisPro4-Orange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67783" y="2325096"/>
              <a:ext cx="1019326" cy="178048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524900" y="4077072"/>
              <a:ext cx="13050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/>
                <a:t>4.1” </a:t>
              </a:r>
              <a:r>
                <a:rPr lang="en-US" sz="1200" dirty="0"/>
                <a:t>x </a:t>
              </a:r>
              <a:r>
                <a:rPr lang="en-US" sz="1200" dirty="0" smtClean="0"/>
                <a:t>2.3” </a:t>
              </a:r>
              <a:r>
                <a:rPr lang="en-US" sz="1200" dirty="0"/>
                <a:t>x </a:t>
              </a:r>
              <a:r>
                <a:rPr lang="en-US" sz="1200" dirty="0" smtClean="0"/>
                <a:t>1.4”</a:t>
              </a:r>
              <a:endParaRPr lang="en-US" sz="1200" dirty="0"/>
            </a:p>
            <a:p>
              <a:pPr algn="ctr"/>
              <a:r>
                <a:rPr lang="en-US" sz="1200" dirty="0" smtClean="0"/>
                <a:t>7.05 </a:t>
              </a:r>
              <a:r>
                <a:rPr lang="en-US" sz="1200" dirty="0"/>
                <a:t>ounces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755032" y="2567452"/>
            <a:ext cx="1305090" cy="2369685"/>
            <a:chOff x="7423032" y="2169052"/>
            <a:chExt cx="1305090" cy="2369685"/>
          </a:xfrm>
        </p:grpSpPr>
        <p:pic>
          <p:nvPicPr>
            <p:cNvPr id="7" name="Picture 6" descr="msa-altair-4XR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2836" y="2169052"/>
              <a:ext cx="1265484" cy="191905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423032" y="4077072"/>
              <a:ext cx="13050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/>
                <a:t>4.4” </a:t>
              </a:r>
              <a:r>
                <a:rPr lang="en-US" sz="1200" dirty="0"/>
                <a:t>x </a:t>
              </a:r>
              <a:r>
                <a:rPr lang="en-US" sz="1200" dirty="0" smtClean="0"/>
                <a:t>3.0” </a:t>
              </a:r>
              <a:r>
                <a:rPr lang="en-US" sz="1200" dirty="0"/>
                <a:t>x </a:t>
              </a:r>
              <a:r>
                <a:rPr lang="en-US" sz="1200" dirty="0" smtClean="0"/>
                <a:t>1.4”</a:t>
              </a:r>
              <a:endParaRPr lang="en-US" sz="1200" dirty="0"/>
            </a:p>
            <a:p>
              <a:pPr algn="ctr"/>
              <a:r>
                <a:rPr lang="en-US" sz="1200" dirty="0" smtClean="0"/>
                <a:t>8.07 </a:t>
              </a:r>
              <a:r>
                <a:rPr lang="en-US" sz="1200" dirty="0"/>
                <a:t>ounces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-157704" y="3376395"/>
            <a:ext cx="1656184" cy="1560742"/>
            <a:chOff x="179512" y="2977995"/>
            <a:chExt cx="1656184" cy="1560742"/>
          </a:xfrm>
        </p:grpSpPr>
        <p:sp>
          <p:nvSpPr>
            <p:cNvPr id="15" name="TextBox 14"/>
            <p:cNvSpPr txBox="1"/>
            <p:nvPr/>
          </p:nvSpPr>
          <p:spPr>
            <a:xfrm>
              <a:off x="179512" y="4077072"/>
              <a:ext cx="1656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2.7” </a:t>
              </a:r>
              <a:r>
                <a:rPr lang="en-US" sz="1200" dirty="0"/>
                <a:t>x </a:t>
              </a:r>
              <a:r>
                <a:rPr lang="en-US" sz="1200" dirty="0" smtClean="0"/>
                <a:t>2.4” </a:t>
              </a:r>
              <a:r>
                <a:rPr lang="en-US" sz="1200" dirty="0"/>
                <a:t>x 1”</a:t>
              </a:r>
            </a:p>
            <a:p>
              <a:pPr algn="ctr"/>
              <a:r>
                <a:rPr lang="en-US" sz="1200" dirty="0" smtClean="0"/>
                <a:t>3.9 </a:t>
              </a:r>
              <a:r>
                <a:rPr lang="en-US" sz="1200" dirty="0"/>
                <a:t>ounces</a:t>
              </a:r>
            </a:p>
          </p:txBody>
        </p:sp>
        <p:pic>
          <p:nvPicPr>
            <p:cNvPr id="17" name="Picture 16" descr="GX-3R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055" y="2977995"/>
              <a:ext cx="973099" cy="1060678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324" y="3348620"/>
            <a:ext cx="1224135" cy="109084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452186" y="4475472"/>
            <a:ext cx="1048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2.7” </a:t>
            </a:r>
            <a:r>
              <a:rPr lang="en-US" sz="1200" dirty="0"/>
              <a:t>x 3</a:t>
            </a:r>
            <a:r>
              <a:rPr lang="en-US" sz="1200" dirty="0" smtClean="0"/>
              <a:t>” </a:t>
            </a:r>
            <a:r>
              <a:rPr lang="en-US" sz="1200" dirty="0"/>
              <a:t>x 1”</a:t>
            </a:r>
          </a:p>
          <a:p>
            <a:pPr algn="ctr"/>
            <a:r>
              <a:rPr lang="en-US" sz="1200" dirty="0"/>
              <a:t>4.6 ounces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589228" y="2606241"/>
            <a:ext cx="1253844" cy="2333893"/>
            <a:chOff x="2672228" y="2207841"/>
            <a:chExt cx="1253844" cy="2333893"/>
          </a:xfrm>
        </p:grpSpPr>
        <p:pic>
          <p:nvPicPr>
            <p:cNvPr id="18" name="Picture 17" descr="MicroclipXL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1305" y="2207841"/>
              <a:ext cx="1108505" cy="1927709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2672228" y="4080069"/>
              <a:ext cx="12538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/>
                <a:t>4.4” </a:t>
              </a:r>
              <a:r>
                <a:rPr lang="en-US" sz="1200" dirty="0"/>
                <a:t>x </a:t>
              </a:r>
              <a:r>
                <a:rPr lang="en-US" sz="1200" dirty="0" smtClean="0"/>
                <a:t>2.4” </a:t>
              </a:r>
              <a:r>
                <a:rPr lang="en-US" sz="1200" dirty="0"/>
                <a:t>x </a:t>
              </a:r>
              <a:r>
                <a:rPr lang="en-US" sz="1200" dirty="0" smtClean="0"/>
                <a:t>1.2</a:t>
              </a:r>
              <a:endParaRPr lang="en-US" sz="1200" dirty="0"/>
            </a:p>
            <a:p>
              <a:pPr algn="ctr"/>
              <a:r>
                <a:rPr lang="en-US" sz="1200" dirty="0" smtClean="0"/>
                <a:t>6.7 ounces</a:t>
              </a:r>
              <a:endParaRPr lang="en-US" sz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320382" y="2482829"/>
            <a:ext cx="1305090" cy="2457305"/>
            <a:chOff x="5353582" y="2084429"/>
            <a:chExt cx="1305090" cy="2457305"/>
          </a:xfrm>
        </p:grpSpPr>
        <p:pic>
          <p:nvPicPr>
            <p:cNvPr id="19" name="Picture 18" descr="GasClipSimple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4096" y="2084429"/>
              <a:ext cx="1116868" cy="1973133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5353582" y="4080069"/>
              <a:ext cx="13050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/>
                <a:t>4.7” </a:t>
              </a:r>
              <a:r>
                <a:rPr lang="en-US" sz="1200" dirty="0"/>
                <a:t>x </a:t>
              </a:r>
              <a:r>
                <a:rPr lang="en-US" sz="1200" dirty="0" smtClean="0"/>
                <a:t>2.7” </a:t>
              </a:r>
              <a:r>
                <a:rPr lang="en-US" sz="1200" dirty="0"/>
                <a:t>x </a:t>
              </a:r>
              <a:r>
                <a:rPr lang="en-US" sz="1200" dirty="0" smtClean="0"/>
                <a:t>1.2”</a:t>
              </a:r>
              <a:endParaRPr lang="en-US" sz="1200" dirty="0"/>
            </a:p>
            <a:p>
              <a:pPr algn="ctr"/>
              <a:r>
                <a:rPr lang="en-US" sz="1200" dirty="0" smtClean="0"/>
                <a:t>7.67 </a:t>
              </a:r>
              <a:r>
                <a:rPr lang="en-US" sz="1200" dirty="0"/>
                <a:t>ounces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0568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Advancements</a:t>
            </a:r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 bwMode="auto">
          <a:xfrm>
            <a:off x="1259632" y="981075"/>
            <a:ext cx="7416056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r">
              <a:buFontTx/>
              <a:buNone/>
              <a:defRPr/>
            </a:pPr>
            <a:r>
              <a:rPr lang="en-US" altLang="ja-JP" sz="2800" b="1" kern="0" dirty="0">
                <a:solidFill>
                  <a:srgbClr val="0000FF"/>
                </a:solidFill>
              </a:rPr>
              <a:t>Dual Sensor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444208" y="1843888"/>
            <a:ext cx="2214562" cy="1997075"/>
            <a:chOff x="6729413" y="1230313"/>
            <a:chExt cx="2214562" cy="1997075"/>
          </a:xfrm>
        </p:grpSpPr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413" y="1230313"/>
              <a:ext cx="2124075" cy="774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829" t="14342" r="69806" b="18027"/>
            <a:stretch>
              <a:fillRect/>
            </a:stretch>
          </p:blipFill>
          <p:spPr bwMode="auto">
            <a:xfrm>
              <a:off x="7991475" y="1984375"/>
              <a:ext cx="862013" cy="950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13" name="正方形/長方形 2"/>
            <p:cNvSpPr/>
            <p:nvPr/>
          </p:nvSpPr>
          <p:spPr>
            <a:xfrm>
              <a:off x="6804248" y="1230504"/>
              <a:ext cx="648072" cy="686328"/>
            </a:xfrm>
            <a:prstGeom prst="rect">
              <a:avLst/>
            </a:prstGeom>
            <a:noFill/>
            <a:ln w="38100">
              <a:solidFill>
                <a:srgbClr val="FFFF00"/>
              </a:solidFill>
            </a:ln>
            <a:scene3d>
              <a:camera prst="orthographicFront">
                <a:rot lat="0" lon="21299999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屈折矢印 4"/>
            <p:cNvSpPr/>
            <p:nvPr/>
          </p:nvSpPr>
          <p:spPr>
            <a:xfrm rot="5400000">
              <a:off x="6950742" y="2070396"/>
              <a:ext cx="689545" cy="731520"/>
            </a:xfrm>
            <a:prstGeom prst="bentUpArrow">
              <a:avLst>
                <a:gd name="adj1" fmla="val 15885"/>
                <a:gd name="adj2" fmla="val 25000"/>
                <a:gd name="adj3" fmla="val 25000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  <a:scene3d>
              <a:camera prst="orthographicFront">
                <a:rot lat="0" lon="21299999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正方形/長方形 6"/>
            <p:cNvSpPr/>
            <p:nvPr/>
          </p:nvSpPr>
          <p:spPr>
            <a:xfrm>
              <a:off x="7900988" y="2857500"/>
              <a:ext cx="1042987" cy="369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/>
                <a:t>CO/H2S</a:t>
              </a:r>
              <a:endParaRPr lang="ja-JP" altLang="en-US"/>
            </a:p>
          </p:txBody>
        </p:sp>
      </p:grpSp>
      <p:sp>
        <p:nvSpPr>
          <p:cNvPr id="16" name="正方形/長方形 8"/>
          <p:cNvSpPr/>
          <p:nvPr/>
        </p:nvSpPr>
        <p:spPr>
          <a:xfrm>
            <a:off x="539394" y="3567500"/>
            <a:ext cx="1728508" cy="4165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 Pro</a:t>
            </a:r>
            <a:endParaRPr lang="ja-JP" altLang="en-US" sz="2400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33" y="1700808"/>
            <a:ext cx="2141830" cy="20561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99792" y="2564904"/>
            <a:ext cx="3713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 Sensors slots for 5 gas channels</a:t>
            </a:r>
          </a:p>
        </p:txBody>
      </p:sp>
      <p:sp>
        <p:nvSpPr>
          <p:cNvPr id="18" name="正方形/長方形 8"/>
          <p:cNvSpPr/>
          <p:nvPr/>
        </p:nvSpPr>
        <p:spPr>
          <a:xfrm>
            <a:off x="782717" y="6093296"/>
            <a:ext cx="1172310" cy="409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ja-JP" sz="2400" b="1" i="1" dirty="0">
                <a:solidFill>
                  <a:srgbClr val="0000FF"/>
                </a:solidFill>
                <a:latin typeface="Arial" charset="0"/>
                <a:ea typeface="メイリオ" charset="0"/>
                <a:cs typeface="Arial" charset="0"/>
              </a:rPr>
              <a:t>GX-3R</a:t>
            </a:r>
            <a:endParaRPr lang="ja-JP" altLang="en-US" sz="2400" b="1" i="1" dirty="0">
              <a:solidFill>
                <a:srgbClr val="0000FF"/>
              </a:solidFill>
              <a:latin typeface="Arial" charset="0"/>
              <a:ea typeface="メイリオ" charset="0"/>
              <a:cs typeface="Arial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69070"/>
            <a:ext cx="1946672" cy="223867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699792" y="4797152"/>
            <a:ext cx="3711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Sensors slots for 4 gas channels</a:t>
            </a:r>
          </a:p>
        </p:txBody>
      </p:sp>
    </p:spTree>
    <p:extLst>
      <p:ext uri="{BB962C8B-B14F-4D97-AF65-F5344CB8AC3E}">
        <p14:creationId xmlns:p14="http://schemas.microsoft.com/office/powerpoint/2010/main" val="3989209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39754</TotalTime>
  <Words>799</Words>
  <Application>Microsoft Macintosh PowerPoint</Application>
  <PresentationFormat>On-screen Show (4:3)</PresentationFormat>
  <Paragraphs>185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Default Theme</vt:lpstr>
      <vt:lpstr>Next Generation of Gas Detection</vt:lpstr>
      <vt:lpstr>Considerations</vt:lpstr>
      <vt:lpstr>Considerations</vt:lpstr>
      <vt:lpstr>2 Versions - Depending on Need</vt:lpstr>
      <vt:lpstr>Advancements</vt:lpstr>
      <vt:lpstr>Advancements</vt:lpstr>
      <vt:lpstr>Advancements</vt:lpstr>
      <vt:lpstr>Comparison</vt:lpstr>
      <vt:lpstr>Advancements</vt:lpstr>
      <vt:lpstr>Advancements</vt:lpstr>
      <vt:lpstr>Advancements</vt:lpstr>
      <vt:lpstr>Advancements</vt:lpstr>
      <vt:lpstr>Advancements</vt:lpstr>
      <vt:lpstr>Advancements</vt:lpstr>
      <vt:lpstr>Advancements</vt:lpstr>
      <vt:lpstr>Advancements</vt:lpstr>
      <vt:lpstr>Advancements</vt:lpstr>
      <vt:lpstr>Cal Cup</vt:lpstr>
      <vt:lpstr>BLE Applications</vt:lpstr>
      <vt:lpstr>Phone App</vt:lpstr>
      <vt:lpstr>Phone App</vt:lpstr>
      <vt:lpstr>Calibration Stations</vt:lpstr>
      <vt:lpstr>Advancements</vt:lpstr>
      <vt:lpstr>Pump Unit</vt:lpstr>
      <vt:lpstr>Advancements</vt:lpstr>
    </vt:vector>
  </TitlesOfParts>
  <Manager/>
  <Company>RKI Instruments, Inc.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Generation of Gas Detection</dc:title>
  <dc:subject/>
  <dc:creator>Mike Johnson</dc:creator>
  <cp:keywords/>
  <dc:description/>
  <cp:lastModifiedBy>Rainier Navidad</cp:lastModifiedBy>
  <cp:revision>594</cp:revision>
  <cp:lastPrinted>2018-10-19T22:21:06Z</cp:lastPrinted>
  <dcterms:created xsi:type="dcterms:W3CDTF">2011-04-28T01:47:09Z</dcterms:created>
  <dcterms:modified xsi:type="dcterms:W3CDTF">2018-12-11T22:14:13Z</dcterms:modified>
  <cp:category/>
</cp:coreProperties>
</file>