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6"/>
  </p:notesMasterIdLst>
  <p:handoutMasterIdLst>
    <p:handoutMasterId r:id="rId27"/>
  </p:handoutMasterIdLst>
  <p:sldIdLst>
    <p:sldId id="342" r:id="rId2"/>
    <p:sldId id="343" r:id="rId3"/>
    <p:sldId id="347" r:id="rId4"/>
    <p:sldId id="363" r:id="rId5"/>
    <p:sldId id="351" r:id="rId6"/>
    <p:sldId id="353" r:id="rId7"/>
    <p:sldId id="349" r:id="rId8"/>
    <p:sldId id="364" r:id="rId9"/>
    <p:sldId id="348" r:id="rId10"/>
    <p:sldId id="352" r:id="rId11"/>
    <p:sldId id="354" r:id="rId12"/>
    <p:sldId id="456" r:id="rId13"/>
    <p:sldId id="345" r:id="rId14"/>
    <p:sldId id="344" r:id="rId15"/>
    <p:sldId id="350" r:id="rId16"/>
    <p:sldId id="359" r:id="rId17"/>
    <p:sldId id="458" r:id="rId18"/>
    <p:sldId id="360" r:id="rId19"/>
    <p:sldId id="358" r:id="rId20"/>
    <p:sldId id="361" r:id="rId21"/>
    <p:sldId id="457" r:id="rId22"/>
    <p:sldId id="459" r:id="rId23"/>
    <p:sldId id="257" r:id="rId24"/>
    <p:sldId id="362" r:id="rId25"/>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497"/>
    <p:restoredTop sz="94646"/>
  </p:normalViewPr>
  <p:slideViewPr>
    <p:cSldViewPr snapToGrid="0" snapToObjects="1">
      <p:cViewPr varScale="1">
        <p:scale>
          <a:sx n="156" d="100"/>
          <a:sy n="156" d="100"/>
        </p:scale>
        <p:origin x="968" y="176"/>
      </p:cViewPr>
      <p:guideLst/>
    </p:cSldViewPr>
  </p:slideViewPr>
  <p:notesTextViewPr>
    <p:cViewPr>
      <p:scale>
        <a:sx n="1" d="1"/>
        <a:sy n="1" d="1"/>
      </p:scale>
      <p:origin x="0" y="0"/>
    </p:cViewPr>
  </p:notesTextViewPr>
  <p:sorterViewPr>
    <p:cViewPr>
      <p:scale>
        <a:sx n="138" d="100"/>
        <a:sy n="13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7163118-8FB6-A94A-8057-F7882784503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C4AE92D-8078-FC4E-9B26-3AE0A4EF116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Footer Placeholder 3">
            <a:extLst>
              <a:ext uri="{FF2B5EF4-FFF2-40B4-BE49-F238E27FC236}">
                <a16:creationId xmlns:a16="http://schemas.microsoft.com/office/drawing/2014/main" id="{721E87F8-4FB7-E043-ABD4-4C0B9E8DCA5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BCEB595-F287-0B4D-849F-E29822E4379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CA5229D-CB1A-BA45-BF33-9FF452FB916D}" type="slidenum">
              <a:rPr lang="en-US" smtClean="0"/>
              <a:t>‹#›</a:t>
            </a:fld>
            <a:endParaRPr lang="en-US"/>
          </a:p>
        </p:txBody>
      </p:sp>
    </p:spTree>
    <p:extLst>
      <p:ext uri="{BB962C8B-B14F-4D97-AF65-F5344CB8AC3E}">
        <p14:creationId xmlns:p14="http://schemas.microsoft.com/office/powerpoint/2010/main" val="870543715"/>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F6F91C-FB4B-914D-AF24-B0200CF09D38}" type="slidenum">
              <a:rPr lang="en-US" smtClean="0"/>
              <a:t>‹#›</a:t>
            </a:fld>
            <a:endParaRPr lang="en-US"/>
          </a:p>
        </p:txBody>
      </p:sp>
    </p:spTree>
    <p:extLst>
      <p:ext uri="{BB962C8B-B14F-4D97-AF65-F5344CB8AC3E}">
        <p14:creationId xmlns:p14="http://schemas.microsoft.com/office/powerpoint/2010/main" val="2074023645"/>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50525C9B-83E6-FE48-BD91-85026772DD27}"/>
              </a:ext>
            </a:extLst>
          </p:cNvPr>
          <p:cNvSpPr>
            <a:spLocks noGrp="1" noRot="1" noChangeAspect="1" noChangeArrowheads="1" noTextEdit="1"/>
          </p:cNvSpPr>
          <p:nvPr>
            <p:ph type="sldImg"/>
          </p:nvPr>
        </p:nvSpPr>
        <p:spPr>
          <a:xfrm>
            <a:off x="1371600" y="1143000"/>
            <a:ext cx="4114800" cy="3086100"/>
          </a:xfrm>
          <a:ln/>
        </p:spPr>
      </p:sp>
      <p:sp>
        <p:nvSpPr>
          <p:cNvPr id="18435" name="Rectangle 3">
            <a:extLst>
              <a:ext uri="{FF2B5EF4-FFF2-40B4-BE49-F238E27FC236}">
                <a16:creationId xmlns:a16="http://schemas.microsoft.com/office/drawing/2014/main" id="{FDAC17F6-C7F5-0E4A-95AA-426E124854E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lstStyle/>
          <a:p>
            <a:endParaRPr lang="en-US" altLang="en-US">
              <a:latin typeface="Times New Roman" panose="02020603050405020304" pitchFamily="18" charset="0"/>
              <a:ea typeface="ＭＳ Ｐゴシック" panose="020B0600070205080204" pitchFamily="34" charset="-128"/>
            </a:endParaRPr>
          </a:p>
        </p:txBody>
      </p:sp>
      <p:sp>
        <p:nvSpPr>
          <p:cNvPr id="2" name="Date Placeholder 1">
            <a:extLst>
              <a:ext uri="{FF2B5EF4-FFF2-40B4-BE49-F238E27FC236}">
                <a16:creationId xmlns:a16="http://schemas.microsoft.com/office/drawing/2014/main" id="{4B293B8A-EEAB-A843-B6A1-4411386C47F6}"/>
              </a:ext>
            </a:extLst>
          </p:cNvPr>
          <p:cNvSpPr>
            <a:spLocks noGrp="1"/>
          </p:cNvSpPr>
          <p:nvPr>
            <p:ph type="dt" idx="1"/>
          </p:nvPr>
        </p:nvSpPr>
        <p:spPr/>
        <p:txBody>
          <a:bodyPr/>
          <a:lstStyle/>
          <a:p>
            <a:endParaRPr lang="en-US"/>
          </a:p>
        </p:txBody>
      </p:sp>
    </p:spTree>
    <p:extLst>
      <p:ext uri="{BB962C8B-B14F-4D97-AF65-F5344CB8AC3E}">
        <p14:creationId xmlns:p14="http://schemas.microsoft.com/office/powerpoint/2010/main" val="34184052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5" name="Date Placeholder 4">
            <a:extLst>
              <a:ext uri="{FF2B5EF4-FFF2-40B4-BE49-F238E27FC236}">
                <a16:creationId xmlns:a16="http://schemas.microsoft.com/office/drawing/2014/main" id="{A16A8F09-F327-1A46-B952-D3D18A35289C}"/>
              </a:ext>
            </a:extLst>
          </p:cNvPr>
          <p:cNvSpPr>
            <a:spLocks noGrp="1"/>
          </p:cNvSpPr>
          <p:nvPr>
            <p:ph type="dt" idx="1"/>
          </p:nvPr>
        </p:nvSpPr>
        <p:spPr/>
        <p:txBody>
          <a:bodyPr/>
          <a:lstStyle/>
          <a:p>
            <a:endParaRPr lang="en-US"/>
          </a:p>
        </p:txBody>
      </p:sp>
    </p:spTree>
    <p:extLst>
      <p:ext uri="{BB962C8B-B14F-4D97-AF65-F5344CB8AC3E}">
        <p14:creationId xmlns:p14="http://schemas.microsoft.com/office/powerpoint/2010/main" val="35255710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r>
              <a:rPr lang="en-US"/>
              <a:t>7/10/19</a:t>
            </a:r>
          </a:p>
        </p:txBody>
      </p:sp>
      <p:sp>
        <p:nvSpPr>
          <p:cNvPr id="5" name="Footer Placeholder 4"/>
          <p:cNvSpPr>
            <a:spLocks noGrp="1"/>
          </p:cNvSpPr>
          <p:nvPr>
            <p:ph type="ftr" sz="quarter" idx="11"/>
          </p:nvPr>
        </p:nvSpPr>
        <p:spPr/>
        <p:txBody>
          <a:bodyPr/>
          <a:lstStyle>
            <a:lvl1pPr>
              <a:defRPr/>
            </a:lvl1pPr>
          </a:lstStyle>
          <a:p>
            <a:r>
              <a:rPr lang="en-US"/>
              <a:t>www.rkiinstruments.com</a:t>
            </a:r>
          </a:p>
        </p:txBody>
      </p:sp>
      <p:sp>
        <p:nvSpPr>
          <p:cNvPr id="6"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301079662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7/10/19</a:t>
            </a:r>
          </a:p>
        </p:txBody>
      </p:sp>
      <p:sp>
        <p:nvSpPr>
          <p:cNvPr id="5" name="Footer Placeholder 4"/>
          <p:cNvSpPr>
            <a:spLocks noGrp="1"/>
          </p:cNvSpPr>
          <p:nvPr>
            <p:ph type="ftr" sz="quarter" idx="11"/>
          </p:nvPr>
        </p:nvSpPr>
        <p:spPr/>
        <p:txBody>
          <a:bodyPr/>
          <a:lstStyle>
            <a:lvl1pPr>
              <a:defRPr/>
            </a:lvl1pPr>
          </a:lstStyle>
          <a:p>
            <a:r>
              <a:rPr lang="en-US"/>
              <a:t>www.rkiinstruments.com</a:t>
            </a:r>
          </a:p>
        </p:txBody>
      </p:sp>
      <p:sp>
        <p:nvSpPr>
          <p:cNvPr id="6"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12266878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7/10/19</a:t>
            </a:r>
          </a:p>
        </p:txBody>
      </p:sp>
      <p:sp>
        <p:nvSpPr>
          <p:cNvPr id="5" name="Footer Placeholder 4"/>
          <p:cNvSpPr>
            <a:spLocks noGrp="1"/>
          </p:cNvSpPr>
          <p:nvPr>
            <p:ph type="ftr" sz="quarter" idx="11"/>
          </p:nvPr>
        </p:nvSpPr>
        <p:spPr/>
        <p:txBody>
          <a:bodyPr/>
          <a:lstStyle>
            <a:lvl1pPr>
              <a:defRPr/>
            </a:lvl1pPr>
          </a:lstStyle>
          <a:p>
            <a:r>
              <a:rPr lang="en-US"/>
              <a:t>www.rkiinstruments.com</a:t>
            </a:r>
          </a:p>
        </p:txBody>
      </p:sp>
      <p:sp>
        <p:nvSpPr>
          <p:cNvPr id="6"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304128463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cSld name="Title, Text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hart Placeholder 3"/>
          <p:cNvSpPr>
            <a:spLocks noGrp="1"/>
          </p:cNvSpPr>
          <p:nvPr>
            <p:ph type="chart" sz="half" idx="2"/>
          </p:nvPr>
        </p:nvSpPr>
        <p:spPr>
          <a:xfrm>
            <a:off x="4648200" y="1981200"/>
            <a:ext cx="3810000" cy="4114800"/>
          </a:xfrm>
        </p:spPr>
        <p:txBody>
          <a:bodyPr rtlCol="0">
            <a:normAutofit/>
          </a:bodyPr>
          <a:lstStyle/>
          <a:p>
            <a:pPr lvl="0"/>
            <a:r>
              <a:rPr lang="en-US" noProof="0"/>
              <a:t>Click icon to add chart</a:t>
            </a:r>
            <a:endParaRPr lang="en-US" noProof="0" dirty="0"/>
          </a:p>
        </p:txBody>
      </p:sp>
      <p:sp>
        <p:nvSpPr>
          <p:cNvPr id="5" name="Date Placeholder 3"/>
          <p:cNvSpPr>
            <a:spLocks noGrp="1"/>
          </p:cNvSpPr>
          <p:nvPr>
            <p:ph type="dt" sz="half" idx="10"/>
          </p:nvPr>
        </p:nvSpPr>
        <p:spPr/>
        <p:txBody>
          <a:bodyPr/>
          <a:lstStyle>
            <a:lvl1pPr>
              <a:defRPr/>
            </a:lvl1pPr>
          </a:lstStyle>
          <a:p>
            <a:r>
              <a:rPr lang="en-US"/>
              <a:t>7/10/19</a:t>
            </a:r>
          </a:p>
        </p:txBody>
      </p:sp>
      <p:sp>
        <p:nvSpPr>
          <p:cNvPr id="6" name="Footer Placeholder 4"/>
          <p:cNvSpPr>
            <a:spLocks noGrp="1"/>
          </p:cNvSpPr>
          <p:nvPr>
            <p:ph type="ftr" sz="quarter" idx="11"/>
          </p:nvPr>
        </p:nvSpPr>
        <p:spPr/>
        <p:txBody>
          <a:bodyPr/>
          <a:lstStyle>
            <a:lvl1pPr>
              <a:defRPr/>
            </a:lvl1pPr>
          </a:lstStyle>
          <a:p>
            <a:r>
              <a:rPr lang="en-US"/>
              <a:t>www.rkiinstruments.com</a:t>
            </a:r>
          </a:p>
        </p:txBody>
      </p:sp>
      <p:sp>
        <p:nvSpPr>
          <p:cNvPr id="7"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11955735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r>
              <a:rPr lang="en-US"/>
              <a:t>7/10/19</a:t>
            </a:r>
          </a:p>
        </p:txBody>
      </p:sp>
      <p:sp>
        <p:nvSpPr>
          <p:cNvPr id="6" name="Footer Placeholder 4"/>
          <p:cNvSpPr>
            <a:spLocks noGrp="1"/>
          </p:cNvSpPr>
          <p:nvPr>
            <p:ph type="ftr" sz="quarter" idx="11"/>
          </p:nvPr>
        </p:nvSpPr>
        <p:spPr/>
        <p:txBody>
          <a:bodyPr/>
          <a:lstStyle>
            <a:lvl1pPr>
              <a:defRPr/>
            </a:lvl1pPr>
          </a:lstStyle>
          <a:p>
            <a:r>
              <a:rPr lang="en-US"/>
              <a:t>www.rkiinstruments.com</a:t>
            </a:r>
          </a:p>
        </p:txBody>
      </p:sp>
      <p:sp>
        <p:nvSpPr>
          <p:cNvPr id="7"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11197049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r>
              <a:rPr lang="en-US"/>
              <a:t>7/10/19</a:t>
            </a:r>
          </a:p>
        </p:txBody>
      </p:sp>
      <p:sp>
        <p:nvSpPr>
          <p:cNvPr id="5" name="Footer Placeholder 4"/>
          <p:cNvSpPr>
            <a:spLocks noGrp="1"/>
          </p:cNvSpPr>
          <p:nvPr>
            <p:ph type="ftr" sz="quarter" idx="11"/>
          </p:nvPr>
        </p:nvSpPr>
        <p:spPr/>
        <p:txBody>
          <a:bodyPr/>
          <a:lstStyle>
            <a:lvl1pPr>
              <a:defRPr/>
            </a:lvl1pPr>
          </a:lstStyle>
          <a:p>
            <a:r>
              <a:rPr lang="en-US"/>
              <a:t>www.rkiinstruments.com</a:t>
            </a:r>
          </a:p>
        </p:txBody>
      </p:sp>
      <p:sp>
        <p:nvSpPr>
          <p:cNvPr id="6"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369698252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7/10/19</a:t>
            </a:r>
          </a:p>
        </p:txBody>
      </p:sp>
      <p:sp>
        <p:nvSpPr>
          <p:cNvPr id="5" name="Footer Placeholder 4"/>
          <p:cNvSpPr>
            <a:spLocks noGrp="1"/>
          </p:cNvSpPr>
          <p:nvPr>
            <p:ph type="ftr" sz="quarter" idx="11"/>
          </p:nvPr>
        </p:nvSpPr>
        <p:spPr/>
        <p:txBody>
          <a:bodyPr/>
          <a:lstStyle>
            <a:lvl1pPr>
              <a:defRPr/>
            </a:lvl1pPr>
          </a:lstStyle>
          <a:p>
            <a:r>
              <a:rPr lang="en-US"/>
              <a:t>www.rkiinstruments.com</a:t>
            </a:r>
          </a:p>
        </p:txBody>
      </p:sp>
      <p:sp>
        <p:nvSpPr>
          <p:cNvPr id="6"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73976415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3"/>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3"/>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r>
              <a:rPr lang="en-US"/>
              <a:t>7/10/19</a:t>
            </a:r>
          </a:p>
        </p:txBody>
      </p:sp>
      <p:sp>
        <p:nvSpPr>
          <p:cNvPr id="6" name="Footer Placeholder 4"/>
          <p:cNvSpPr>
            <a:spLocks noGrp="1"/>
          </p:cNvSpPr>
          <p:nvPr>
            <p:ph type="ftr" sz="quarter" idx="11"/>
          </p:nvPr>
        </p:nvSpPr>
        <p:spPr/>
        <p:txBody>
          <a:bodyPr/>
          <a:lstStyle>
            <a:lvl1pPr>
              <a:defRPr/>
            </a:lvl1pPr>
          </a:lstStyle>
          <a:p>
            <a:r>
              <a:rPr lang="en-US"/>
              <a:t>www.rkiinstruments.com</a:t>
            </a:r>
          </a:p>
        </p:txBody>
      </p:sp>
      <p:sp>
        <p:nvSpPr>
          <p:cNvPr id="7"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321699766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2" y="1535113"/>
            <a:ext cx="4040188"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r>
              <a:rPr lang="en-US"/>
              <a:t>7/10/19</a:t>
            </a:r>
          </a:p>
        </p:txBody>
      </p:sp>
      <p:sp>
        <p:nvSpPr>
          <p:cNvPr id="8" name="Footer Placeholder 4"/>
          <p:cNvSpPr>
            <a:spLocks noGrp="1"/>
          </p:cNvSpPr>
          <p:nvPr>
            <p:ph type="ftr" sz="quarter" idx="11"/>
          </p:nvPr>
        </p:nvSpPr>
        <p:spPr/>
        <p:txBody>
          <a:bodyPr/>
          <a:lstStyle>
            <a:lvl1pPr>
              <a:defRPr/>
            </a:lvl1pPr>
          </a:lstStyle>
          <a:p>
            <a:r>
              <a:rPr lang="en-US"/>
              <a:t>www.rkiinstruments.com</a:t>
            </a:r>
          </a:p>
        </p:txBody>
      </p:sp>
      <p:sp>
        <p:nvSpPr>
          <p:cNvPr id="9"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333970805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r>
              <a:rPr lang="en-US"/>
              <a:t>7/10/19</a:t>
            </a:r>
          </a:p>
        </p:txBody>
      </p:sp>
      <p:sp>
        <p:nvSpPr>
          <p:cNvPr id="4" name="Footer Placeholder 4"/>
          <p:cNvSpPr>
            <a:spLocks noGrp="1"/>
          </p:cNvSpPr>
          <p:nvPr>
            <p:ph type="ftr" sz="quarter" idx="11"/>
          </p:nvPr>
        </p:nvSpPr>
        <p:spPr/>
        <p:txBody>
          <a:bodyPr/>
          <a:lstStyle>
            <a:lvl1pPr>
              <a:defRPr/>
            </a:lvl1pPr>
          </a:lstStyle>
          <a:p>
            <a:r>
              <a:rPr lang="en-US"/>
              <a:t>www.rkiinstruments.com</a:t>
            </a:r>
          </a:p>
        </p:txBody>
      </p:sp>
      <p:sp>
        <p:nvSpPr>
          <p:cNvPr id="5"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60677986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r>
              <a:rPr lang="en-US"/>
              <a:t>7/10/19</a:t>
            </a:r>
          </a:p>
        </p:txBody>
      </p:sp>
      <p:sp>
        <p:nvSpPr>
          <p:cNvPr id="3" name="Footer Placeholder 4"/>
          <p:cNvSpPr>
            <a:spLocks noGrp="1"/>
          </p:cNvSpPr>
          <p:nvPr>
            <p:ph type="ftr" sz="quarter" idx="11"/>
          </p:nvPr>
        </p:nvSpPr>
        <p:spPr/>
        <p:txBody>
          <a:bodyPr/>
          <a:lstStyle>
            <a:lvl1pPr>
              <a:defRPr/>
            </a:lvl1pPr>
          </a:lstStyle>
          <a:p>
            <a:r>
              <a:rPr lang="en-US"/>
              <a:t>www.rkiinstruments.com</a:t>
            </a:r>
          </a:p>
        </p:txBody>
      </p:sp>
      <p:sp>
        <p:nvSpPr>
          <p:cNvPr id="4"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421529979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1" y="273053"/>
            <a:ext cx="5111751"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r>
              <a:rPr lang="en-US"/>
              <a:t>7/10/19</a:t>
            </a:r>
          </a:p>
        </p:txBody>
      </p:sp>
      <p:sp>
        <p:nvSpPr>
          <p:cNvPr id="6" name="Footer Placeholder 4"/>
          <p:cNvSpPr>
            <a:spLocks noGrp="1"/>
          </p:cNvSpPr>
          <p:nvPr>
            <p:ph type="ftr" sz="quarter" idx="11"/>
          </p:nvPr>
        </p:nvSpPr>
        <p:spPr/>
        <p:txBody>
          <a:bodyPr/>
          <a:lstStyle>
            <a:lvl1pPr>
              <a:defRPr/>
            </a:lvl1pPr>
          </a:lstStyle>
          <a:p>
            <a:r>
              <a:rPr lang="en-US"/>
              <a:t>www.rkiinstruments.com</a:t>
            </a:r>
          </a:p>
        </p:txBody>
      </p:sp>
      <p:sp>
        <p:nvSpPr>
          <p:cNvPr id="7"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49330242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a:t>Click icon to add picture</a:t>
            </a:r>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r>
              <a:rPr lang="en-US"/>
              <a:t>7/10/19</a:t>
            </a:r>
          </a:p>
        </p:txBody>
      </p:sp>
      <p:sp>
        <p:nvSpPr>
          <p:cNvPr id="6" name="Footer Placeholder 4"/>
          <p:cNvSpPr>
            <a:spLocks noGrp="1"/>
          </p:cNvSpPr>
          <p:nvPr>
            <p:ph type="ftr" sz="quarter" idx="11"/>
          </p:nvPr>
        </p:nvSpPr>
        <p:spPr/>
        <p:txBody>
          <a:bodyPr/>
          <a:lstStyle>
            <a:lvl1pPr>
              <a:defRPr/>
            </a:lvl1pPr>
          </a:lstStyle>
          <a:p>
            <a:r>
              <a:rPr lang="en-US"/>
              <a:t>www.rkiinstruments.com</a:t>
            </a:r>
          </a:p>
        </p:txBody>
      </p:sp>
      <p:sp>
        <p:nvSpPr>
          <p:cNvPr id="7" name="Slide Number Placeholder 5"/>
          <p:cNvSpPr>
            <a:spLocks noGrp="1"/>
          </p:cNvSpPr>
          <p:nvPr>
            <p:ph type="sldNum" sz="quarter" idx="12"/>
          </p:nvPr>
        </p:nvSpPr>
        <p:spPr/>
        <p:txBody>
          <a:bodyPr/>
          <a:lstStyle>
            <a:lvl1pPr>
              <a:defRPr/>
            </a:lvl1pPr>
          </a:lstStyle>
          <a:p>
            <a:fld id="{26657720-9A28-7A47-A386-AE844C10C417}" type="slidenum">
              <a:rPr lang="en-US" smtClean="0"/>
              <a:t>‹#›</a:t>
            </a:fld>
            <a:endParaRPr lang="en-US"/>
          </a:p>
        </p:txBody>
      </p:sp>
    </p:spTree>
    <p:extLst>
      <p:ext uri="{BB962C8B-B14F-4D97-AF65-F5344CB8AC3E}">
        <p14:creationId xmlns:p14="http://schemas.microsoft.com/office/powerpoint/2010/main" val="261157289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69975" y="301627"/>
            <a:ext cx="777240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2"/>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7/10/19</a:t>
            </a: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www.rkiinstruments.com</a:t>
            </a: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6657720-9A28-7A47-A386-AE844C10C417}" type="slidenum">
              <a:rPr lang="en-US" smtClean="0"/>
              <a:t>‹#›</a:t>
            </a:fld>
            <a:endParaRPr lang="en-US"/>
          </a:p>
        </p:txBody>
      </p:sp>
      <p:pic>
        <p:nvPicPr>
          <p:cNvPr id="1031" name="Picture 7"/>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228600" y="228600"/>
            <a:ext cx="914400" cy="889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1739690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hf sldNum="0" hdr="0" ftr="0" dt="0"/>
  <p:txStyles>
    <p:titleStyle>
      <a:lvl1pPr algn="ctr" defTabSz="342900" rtl="0" eaLnBrk="1" fontAlgn="base" hangingPunct="1">
        <a:spcBef>
          <a:spcPct val="0"/>
        </a:spcBef>
        <a:spcAft>
          <a:spcPct val="0"/>
        </a:spcAft>
        <a:defRPr sz="3300" kern="1200">
          <a:solidFill>
            <a:schemeClr val="tx1"/>
          </a:solidFill>
          <a:latin typeface="+mj-lt"/>
          <a:ea typeface="ＭＳ Ｐゴシック" charset="0"/>
          <a:cs typeface="ＭＳ Ｐゴシック" charset="0"/>
        </a:defRPr>
      </a:lvl1pPr>
      <a:lvl2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2pPr>
      <a:lvl3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3pPr>
      <a:lvl4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4pPr>
      <a:lvl5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5pPr>
      <a:lvl6pPr marL="3429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6pPr>
      <a:lvl7pPr marL="6858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7pPr>
      <a:lvl8pPr marL="10287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8pPr>
      <a:lvl9pPr marL="13716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9pPr>
    </p:titleStyle>
    <p:bodyStyle>
      <a:lvl1pPr marL="257175" indent="-257175" algn="l" defTabSz="3429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1pPr>
      <a:lvl2pPr marL="557213" indent="-214313" algn="l" defTabSz="342900" rtl="0" eaLnBrk="1" fontAlgn="base" hangingPunct="1">
        <a:spcBef>
          <a:spcPct val="20000"/>
        </a:spcBef>
        <a:spcAft>
          <a:spcPct val="0"/>
        </a:spcAft>
        <a:buFont typeface="Arial" charset="0"/>
        <a:buChar char="–"/>
        <a:defRPr sz="2100" kern="1200">
          <a:solidFill>
            <a:schemeClr val="tx1"/>
          </a:solidFill>
          <a:latin typeface="+mn-lt"/>
          <a:ea typeface="ＭＳ Ｐゴシック" charset="0"/>
          <a:cs typeface="+mn-cs"/>
        </a:defRPr>
      </a:lvl2pPr>
      <a:lvl3pPr marL="857250" indent="-171450" algn="l" defTabSz="342900" rtl="0" eaLnBrk="1" fontAlgn="base" hangingPunct="1">
        <a:spcBef>
          <a:spcPct val="20000"/>
        </a:spcBef>
        <a:spcAft>
          <a:spcPct val="0"/>
        </a:spcAft>
        <a:buFont typeface="Arial" charset="0"/>
        <a:buChar char="•"/>
        <a:defRPr sz="1800" kern="1200">
          <a:solidFill>
            <a:schemeClr val="tx1"/>
          </a:solidFill>
          <a:latin typeface="+mn-lt"/>
          <a:ea typeface="ＭＳ Ｐゴシック" charset="0"/>
          <a:cs typeface="+mn-cs"/>
        </a:defRPr>
      </a:lvl3pPr>
      <a:lvl4pPr marL="1200150" indent="-171450" algn="l" defTabSz="342900" rtl="0" eaLnBrk="1" fontAlgn="base" hangingPunct="1">
        <a:spcBef>
          <a:spcPct val="20000"/>
        </a:spcBef>
        <a:spcAft>
          <a:spcPct val="0"/>
        </a:spcAft>
        <a:buFont typeface="Arial" charset="0"/>
        <a:buChar char="–"/>
        <a:defRPr sz="1500" kern="1200">
          <a:solidFill>
            <a:schemeClr val="tx1"/>
          </a:solidFill>
          <a:latin typeface="+mn-lt"/>
          <a:ea typeface="ＭＳ Ｐゴシック" charset="0"/>
          <a:cs typeface="+mn-cs"/>
        </a:defRPr>
      </a:lvl4pPr>
      <a:lvl5pPr marL="1543050" indent="-171450" algn="l" defTabSz="342900" rtl="0" eaLnBrk="1" fontAlgn="base" hangingPunct="1">
        <a:spcBef>
          <a:spcPct val="20000"/>
        </a:spcBef>
        <a:spcAft>
          <a:spcPct val="0"/>
        </a:spcAft>
        <a:buFont typeface="Arial" charset="0"/>
        <a:buChar char="»"/>
        <a:defRPr sz="1500" kern="1200">
          <a:solidFill>
            <a:schemeClr val="tx1"/>
          </a:solidFill>
          <a:latin typeface="+mn-lt"/>
          <a:ea typeface="ＭＳ Ｐゴシック" charset="0"/>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0B989497-5688-2441-B409-5692A52A2EC4}"/>
              </a:ext>
            </a:extLst>
          </p:cNvPr>
          <p:cNvSpPr>
            <a:spLocks noGrp="1" noChangeArrowheads="1"/>
          </p:cNvSpPr>
          <p:nvPr>
            <p:ph type="ctrTitle"/>
          </p:nvPr>
        </p:nvSpPr>
        <p:spPr>
          <a:xfrm>
            <a:off x="1215849" y="121221"/>
            <a:ext cx="7345503" cy="914400"/>
          </a:xfrm>
        </p:spPr>
        <p:txBody>
          <a:bodyPr>
            <a:normAutofit fontScale="90000"/>
          </a:bodyPr>
          <a:lstStyle/>
          <a:p>
            <a:pPr algn="ctr" eaLnBrk="1" hangingPunct="1"/>
            <a:r>
              <a:rPr lang="en-US" altLang="en-US" sz="4400" b="1" dirty="0">
                <a:ea typeface="ＭＳ Ｐゴシック" panose="020B0600070205080204" pitchFamily="34" charset="-128"/>
              </a:rPr>
              <a:t>The GX-3R</a:t>
            </a:r>
            <a:br>
              <a:rPr lang="en-US" altLang="en-US" sz="3038" dirty="0">
                <a:ea typeface="ＭＳ Ｐゴシック" panose="020B0600070205080204" pitchFamily="34" charset="-128"/>
              </a:rPr>
            </a:br>
            <a:r>
              <a:rPr lang="en-US" altLang="en-US" sz="3100" dirty="0">
                <a:ea typeface="ＭＳ Ｐゴシック" panose="020B0600070205080204" pitchFamily="34" charset="-128"/>
              </a:rPr>
              <a:t>The World’s Smallest 4-Gas Detection Unit</a:t>
            </a:r>
            <a:endParaRPr lang="en-US" altLang="en-US" sz="3100" dirty="0">
              <a:solidFill>
                <a:srgbClr val="F5FF9B"/>
              </a:solidFill>
              <a:ea typeface="ＭＳ Ｐゴシック" panose="020B0600070205080204" pitchFamily="34" charset="-128"/>
            </a:endParaRPr>
          </a:p>
        </p:txBody>
      </p:sp>
      <p:sp>
        <p:nvSpPr>
          <p:cNvPr id="15363" name="Rectangle 3">
            <a:extLst>
              <a:ext uri="{FF2B5EF4-FFF2-40B4-BE49-F238E27FC236}">
                <a16:creationId xmlns:a16="http://schemas.microsoft.com/office/drawing/2014/main" id="{5DAB72D9-9540-1642-8904-DEC9281D79A3}"/>
              </a:ext>
            </a:extLst>
          </p:cNvPr>
          <p:cNvSpPr>
            <a:spLocks noGrp="1" noChangeArrowheads="1"/>
          </p:cNvSpPr>
          <p:nvPr>
            <p:ph type="subTitle" idx="1"/>
          </p:nvPr>
        </p:nvSpPr>
        <p:spPr>
          <a:xfrm>
            <a:off x="2814638" y="5351369"/>
            <a:ext cx="3600450" cy="514350"/>
          </a:xfrm>
        </p:spPr>
        <p:txBody>
          <a:bodyPr/>
          <a:lstStyle/>
          <a:p>
            <a:pPr eaLnBrk="1" hangingPunct="1">
              <a:buFont typeface="Wingdings" charset="0"/>
              <a:buNone/>
              <a:defRPr/>
            </a:pPr>
            <a:r>
              <a:rPr lang="en-US" dirty="0"/>
              <a:t>Evolution In Gas Detection</a:t>
            </a:r>
          </a:p>
        </p:txBody>
      </p:sp>
      <p:pic>
        <p:nvPicPr>
          <p:cNvPr id="3" name="Picture 2">
            <a:extLst>
              <a:ext uri="{FF2B5EF4-FFF2-40B4-BE49-F238E27FC236}">
                <a16:creationId xmlns:a16="http://schemas.microsoft.com/office/drawing/2014/main" id="{F3FC4B53-43CE-714E-B7E2-7C4A63B568C2}"/>
              </a:ext>
            </a:extLst>
          </p:cNvPr>
          <p:cNvPicPr>
            <a:picLocks noChangeAspect="1"/>
          </p:cNvPicPr>
          <p:nvPr/>
        </p:nvPicPr>
        <p:blipFill>
          <a:blip r:embed="rId3"/>
          <a:stretch>
            <a:fillRect/>
          </a:stretch>
        </p:blipFill>
        <p:spPr>
          <a:xfrm>
            <a:off x="2956461" y="1526703"/>
            <a:ext cx="3231078" cy="3804594"/>
          </a:xfrm>
          <a:prstGeom prst="rect">
            <a:avLst/>
          </a:prstGeom>
        </p:spPr>
      </p:pic>
    </p:spTree>
    <p:extLst>
      <p:ext uri="{BB962C8B-B14F-4D97-AF65-F5344CB8AC3E}">
        <p14:creationId xmlns:p14="http://schemas.microsoft.com/office/powerpoint/2010/main" val="67833793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1A04AB0-A6CA-D545-B7EC-04E8D7D5466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8" name="Picture 7">
            <a:extLst>
              <a:ext uri="{FF2B5EF4-FFF2-40B4-BE49-F238E27FC236}">
                <a16:creationId xmlns:a16="http://schemas.microsoft.com/office/drawing/2014/main" id="{EE2428F1-75D4-B74B-B8EE-D1052A252AE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700" y="1225121"/>
            <a:ext cx="4216400" cy="2373231"/>
          </a:xfrm>
          <a:prstGeom prst="rect">
            <a:avLst/>
          </a:prstGeom>
        </p:spPr>
      </p:pic>
      <p:sp>
        <p:nvSpPr>
          <p:cNvPr id="10" name="Rectangle 9">
            <a:extLst>
              <a:ext uri="{FF2B5EF4-FFF2-40B4-BE49-F238E27FC236}">
                <a16:creationId xmlns:a16="http://schemas.microsoft.com/office/drawing/2014/main" id="{271A63F5-1A33-5541-86AB-25D2C8BCE4E8}"/>
              </a:ext>
            </a:extLst>
          </p:cNvPr>
          <p:cNvSpPr/>
          <p:nvPr/>
        </p:nvSpPr>
        <p:spPr>
          <a:xfrm>
            <a:off x="4622660" y="1211408"/>
            <a:ext cx="3957443" cy="5632311"/>
          </a:xfrm>
          <a:prstGeom prst="rect">
            <a:avLst/>
          </a:prstGeom>
        </p:spPr>
        <p:txBody>
          <a:bodyPr wrap="square">
            <a:spAutoFit/>
          </a:bodyPr>
          <a:lstStyle/>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The GX-3R is IP-66 rated because it can withstand jets of water </a:t>
            </a:r>
          </a:p>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It is </a:t>
            </a:r>
            <a:r>
              <a:rPr lang="en-US" sz="2400" u="sng" dirty="0">
                <a:ea typeface="Calibri" panose="020F0502020204030204" pitchFamily="34" charset="0"/>
                <a:cs typeface="Times New Roman" panose="02020603050405020304" pitchFamily="18" charset="0"/>
              </a:rPr>
              <a:t>also</a:t>
            </a:r>
            <a:r>
              <a:rPr lang="en-US" sz="2400" dirty="0">
                <a:ea typeface="Calibri" panose="020F0502020204030204" pitchFamily="34" charset="0"/>
                <a:cs typeface="Times New Roman" panose="02020603050405020304" pitchFamily="18" charset="0"/>
              </a:rPr>
              <a:t> IP-68 rated because it can withstand submersion in water </a:t>
            </a:r>
          </a:p>
          <a:p>
            <a:endParaRPr lang="en-US" sz="2400" dirty="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400" dirty="0">
                <a:ea typeface="Calibri" panose="020F0502020204030204" pitchFamily="34" charset="0"/>
                <a:cs typeface="Times New Roman" panose="02020603050405020304" pitchFamily="18" charset="0"/>
              </a:rPr>
              <a:t>Critical for withstanding harsh industrial environments</a:t>
            </a:r>
            <a:endParaRPr lang="en-US" sz="2400" dirty="0"/>
          </a:p>
          <a:p>
            <a:pPr marL="342900" indent="-342900">
              <a:buFont typeface="Arial" panose="020B0604020202020204" pitchFamily="34" charset="0"/>
              <a:buChar char="•"/>
            </a:pPr>
            <a:endParaRPr lang="en-US" sz="2400" dirty="0">
              <a:ea typeface="Calibri" panose="020F0502020204030204" pitchFamily="34" charset="0"/>
              <a:cs typeface="Times New Roman" panose="02020603050405020304" pitchFamily="18" charset="0"/>
            </a:endParaRPr>
          </a:p>
          <a:p>
            <a:r>
              <a:rPr lang="en-US" sz="2400" dirty="0">
                <a:ea typeface="Calibri" panose="020F0502020204030204" pitchFamily="34" charset="0"/>
                <a:cs typeface="Times New Roman" panose="02020603050405020304" pitchFamily="18" charset="0"/>
              </a:rPr>
              <a:t>	</a:t>
            </a:r>
            <a:endParaRPr lang="en-US" sz="2400" dirty="0"/>
          </a:p>
        </p:txBody>
      </p:sp>
      <p:sp>
        <p:nvSpPr>
          <p:cNvPr id="15" name="Title 1">
            <a:extLst>
              <a:ext uri="{FF2B5EF4-FFF2-40B4-BE49-F238E27FC236}">
                <a16:creationId xmlns:a16="http://schemas.microsoft.com/office/drawing/2014/main" id="{8BC74450-E49F-FC4E-A247-30D5D5A6CB95}"/>
              </a:ext>
            </a:extLst>
          </p:cNvPr>
          <p:cNvSpPr>
            <a:spLocks noGrp="1"/>
          </p:cNvSpPr>
          <p:nvPr>
            <p:ph type="title"/>
          </p:nvPr>
        </p:nvSpPr>
        <p:spPr>
          <a:xfrm>
            <a:off x="685800" y="225425"/>
            <a:ext cx="7772400" cy="676275"/>
          </a:xfrm>
        </p:spPr>
        <p:txBody>
          <a:bodyPr/>
          <a:lstStyle/>
          <a:p>
            <a:r>
              <a:rPr lang="en-US" sz="4000" dirty="0"/>
              <a:t>IP-66 / IP-68 Rating</a:t>
            </a:r>
          </a:p>
        </p:txBody>
      </p:sp>
      <p:sp>
        <p:nvSpPr>
          <p:cNvPr id="3" name="TextBox 2">
            <a:extLst>
              <a:ext uri="{FF2B5EF4-FFF2-40B4-BE49-F238E27FC236}">
                <a16:creationId xmlns:a16="http://schemas.microsoft.com/office/drawing/2014/main" id="{C3525D9A-1E8C-9646-872D-EE00229D890D}"/>
              </a:ext>
            </a:extLst>
          </p:cNvPr>
          <p:cNvSpPr txBox="1"/>
          <p:nvPr/>
        </p:nvSpPr>
        <p:spPr>
          <a:xfrm>
            <a:off x="292100" y="3598352"/>
            <a:ext cx="2095500" cy="1200329"/>
          </a:xfrm>
          <a:prstGeom prst="rect">
            <a:avLst/>
          </a:prstGeom>
          <a:noFill/>
        </p:spPr>
        <p:txBody>
          <a:bodyPr wrap="square" rtlCol="0">
            <a:spAutoFit/>
          </a:bodyPr>
          <a:lstStyle/>
          <a:p>
            <a:r>
              <a:rPr lang="en-US" sz="2400" dirty="0">
                <a:ea typeface="Calibri" panose="020F0502020204030204" pitchFamily="34" charset="0"/>
                <a:cs typeface="Times New Roman" panose="02020603050405020304" pitchFamily="18" charset="0"/>
              </a:rPr>
              <a:t>The first digit shows that it is dust proof</a:t>
            </a:r>
          </a:p>
        </p:txBody>
      </p:sp>
      <p:sp>
        <p:nvSpPr>
          <p:cNvPr id="5" name="TextBox 4">
            <a:extLst>
              <a:ext uri="{FF2B5EF4-FFF2-40B4-BE49-F238E27FC236}">
                <a16:creationId xmlns:a16="http://schemas.microsoft.com/office/drawing/2014/main" id="{9EFE651D-7ADD-2D4D-B5FC-C811A2CF4D00}"/>
              </a:ext>
            </a:extLst>
          </p:cNvPr>
          <p:cNvSpPr txBox="1"/>
          <p:nvPr/>
        </p:nvSpPr>
        <p:spPr>
          <a:xfrm>
            <a:off x="1943100" y="5008052"/>
            <a:ext cx="2286000" cy="1477328"/>
          </a:xfrm>
          <a:prstGeom prst="rect">
            <a:avLst/>
          </a:prstGeom>
          <a:noFill/>
        </p:spPr>
        <p:txBody>
          <a:bodyPr wrap="square" rtlCol="0">
            <a:spAutoFit/>
          </a:bodyPr>
          <a:lstStyle/>
          <a:p>
            <a:r>
              <a:rPr lang="en-US" sz="2400" dirty="0">
                <a:ea typeface="Calibri" panose="020F0502020204030204" pitchFamily="34" charset="0"/>
                <a:cs typeface="Times New Roman" panose="02020603050405020304" pitchFamily="18" charset="0"/>
              </a:rPr>
              <a:t>The second digit shows it is waterproof</a:t>
            </a:r>
          </a:p>
          <a:p>
            <a:endParaRPr lang="en-US" dirty="0"/>
          </a:p>
        </p:txBody>
      </p:sp>
      <p:cxnSp>
        <p:nvCxnSpPr>
          <p:cNvPr id="9" name="Straight Arrow Connector 8">
            <a:extLst>
              <a:ext uri="{FF2B5EF4-FFF2-40B4-BE49-F238E27FC236}">
                <a16:creationId xmlns:a16="http://schemas.microsoft.com/office/drawing/2014/main" id="{AE6B05C8-6B1D-F54B-90C6-4A665F9ECB0B}"/>
              </a:ext>
            </a:extLst>
          </p:cNvPr>
          <p:cNvCxnSpPr>
            <a:cxnSpLocks/>
          </p:cNvCxnSpPr>
          <p:nvPr/>
        </p:nvCxnSpPr>
        <p:spPr>
          <a:xfrm flipV="1">
            <a:off x="1549541" y="3124200"/>
            <a:ext cx="723759" cy="474152"/>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cxnSp>
        <p:nvCxnSpPr>
          <p:cNvPr id="17" name="Straight Arrow Connector 16">
            <a:extLst>
              <a:ext uri="{FF2B5EF4-FFF2-40B4-BE49-F238E27FC236}">
                <a16:creationId xmlns:a16="http://schemas.microsoft.com/office/drawing/2014/main" id="{2EC48D7F-0158-FC45-8998-9AE6EC43282C}"/>
              </a:ext>
            </a:extLst>
          </p:cNvPr>
          <p:cNvCxnSpPr>
            <a:cxnSpLocks/>
            <a:stCxn id="5" idx="0"/>
          </p:cNvCxnSpPr>
          <p:nvPr/>
        </p:nvCxnSpPr>
        <p:spPr>
          <a:xfrm flipV="1">
            <a:off x="3086100" y="3124200"/>
            <a:ext cx="0" cy="1883852"/>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8937427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4EEB8-4B80-1445-8DED-0A18534B6646}"/>
              </a:ext>
            </a:extLst>
          </p:cNvPr>
          <p:cNvSpPr>
            <a:spLocks noGrp="1"/>
          </p:cNvSpPr>
          <p:nvPr>
            <p:ph type="title"/>
          </p:nvPr>
        </p:nvSpPr>
        <p:spPr>
          <a:xfrm>
            <a:off x="0" y="0"/>
            <a:ext cx="9144000" cy="1232451"/>
          </a:xfrm>
        </p:spPr>
        <p:txBody>
          <a:bodyPr/>
          <a:lstStyle/>
          <a:p>
            <a:pPr algn="ctr"/>
            <a:r>
              <a:rPr lang="en-US" sz="4000" dirty="0"/>
              <a:t>3 Year Warranty</a:t>
            </a:r>
          </a:p>
        </p:txBody>
      </p:sp>
      <p:pic>
        <p:nvPicPr>
          <p:cNvPr id="7" name="Picture 6">
            <a:extLst>
              <a:ext uri="{FF2B5EF4-FFF2-40B4-BE49-F238E27FC236}">
                <a16:creationId xmlns:a16="http://schemas.microsoft.com/office/drawing/2014/main" id="{38B66BAA-5B2F-A040-BB55-119915330D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008808"/>
            <a:ext cx="2580209" cy="2580209"/>
          </a:xfrm>
          <a:prstGeom prst="rect">
            <a:avLst/>
          </a:prstGeom>
        </p:spPr>
      </p:pic>
      <p:sp>
        <p:nvSpPr>
          <p:cNvPr id="9" name="TextBox 8">
            <a:extLst>
              <a:ext uri="{FF2B5EF4-FFF2-40B4-BE49-F238E27FC236}">
                <a16:creationId xmlns:a16="http://schemas.microsoft.com/office/drawing/2014/main" id="{CB3F9661-71BF-1E44-857E-B4DE1D0055B3}"/>
              </a:ext>
            </a:extLst>
          </p:cNvPr>
          <p:cNvSpPr txBox="1"/>
          <p:nvPr/>
        </p:nvSpPr>
        <p:spPr>
          <a:xfrm>
            <a:off x="336369" y="1559087"/>
            <a:ext cx="5452183" cy="461665"/>
          </a:xfrm>
          <a:prstGeom prst="rect">
            <a:avLst/>
          </a:prstGeom>
          <a:noFill/>
        </p:spPr>
        <p:txBody>
          <a:bodyPr wrap="square" rtlCol="0">
            <a:spAutoFit/>
          </a:bodyPr>
          <a:lstStyle/>
          <a:p>
            <a:r>
              <a:rPr lang="en-US" sz="2400" dirty="0"/>
              <a:t>The GX-3R has a 3 year warranty</a:t>
            </a:r>
          </a:p>
        </p:txBody>
      </p:sp>
      <p:sp>
        <p:nvSpPr>
          <p:cNvPr id="8" name="TextBox 7">
            <a:extLst>
              <a:ext uri="{FF2B5EF4-FFF2-40B4-BE49-F238E27FC236}">
                <a16:creationId xmlns:a16="http://schemas.microsoft.com/office/drawing/2014/main" id="{856FDB7C-679B-DC46-A7ED-7593EA932CE3}"/>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6" name="Picture 5">
            <a:extLst>
              <a:ext uri="{FF2B5EF4-FFF2-40B4-BE49-F238E27FC236}">
                <a16:creationId xmlns:a16="http://schemas.microsoft.com/office/drawing/2014/main" id="{637CA093-BE47-CC43-99D8-9A509313A4C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06095" y="5781512"/>
            <a:ext cx="2339270" cy="488949"/>
          </a:xfrm>
          <a:prstGeom prst="rect">
            <a:avLst/>
          </a:prstGeom>
        </p:spPr>
      </p:pic>
      <p:pic>
        <p:nvPicPr>
          <p:cNvPr id="10" name="Picture 9">
            <a:extLst>
              <a:ext uri="{FF2B5EF4-FFF2-40B4-BE49-F238E27FC236}">
                <a16:creationId xmlns:a16="http://schemas.microsoft.com/office/drawing/2014/main" id="{88483C70-8E18-B947-B241-164DC522F285}"/>
              </a:ext>
            </a:extLst>
          </p:cNvPr>
          <p:cNvPicPr>
            <a:picLocks noChangeAspect="1"/>
          </p:cNvPicPr>
          <p:nvPr/>
        </p:nvPicPr>
        <p:blipFill>
          <a:blip r:embed="rId5"/>
          <a:stretch>
            <a:fillRect/>
          </a:stretch>
        </p:blipFill>
        <p:spPr>
          <a:xfrm>
            <a:off x="3197752" y="3674367"/>
            <a:ext cx="2590800" cy="2914650"/>
          </a:xfrm>
          <a:prstGeom prst="rect">
            <a:avLst/>
          </a:prstGeom>
        </p:spPr>
      </p:pic>
      <p:sp>
        <p:nvSpPr>
          <p:cNvPr id="11" name="TextBox 10">
            <a:extLst>
              <a:ext uri="{FF2B5EF4-FFF2-40B4-BE49-F238E27FC236}">
                <a16:creationId xmlns:a16="http://schemas.microsoft.com/office/drawing/2014/main" id="{E70BAE22-E8A0-2840-9185-BF64142413B5}"/>
              </a:ext>
            </a:extLst>
          </p:cNvPr>
          <p:cNvSpPr txBox="1"/>
          <p:nvPr/>
        </p:nvSpPr>
        <p:spPr>
          <a:xfrm>
            <a:off x="336369" y="1962771"/>
            <a:ext cx="7461431" cy="461665"/>
          </a:xfrm>
          <a:prstGeom prst="rect">
            <a:avLst/>
          </a:prstGeom>
          <a:noFill/>
        </p:spPr>
        <p:txBody>
          <a:bodyPr wrap="square" rtlCol="0">
            <a:spAutoFit/>
          </a:bodyPr>
          <a:lstStyle/>
          <a:p>
            <a:r>
              <a:rPr lang="en-US" sz="2400" dirty="0"/>
              <a:t>The warranty covers workmanship of the device</a:t>
            </a:r>
          </a:p>
        </p:txBody>
      </p:sp>
      <p:sp>
        <p:nvSpPr>
          <p:cNvPr id="12" name="TextBox 11">
            <a:extLst>
              <a:ext uri="{FF2B5EF4-FFF2-40B4-BE49-F238E27FC236}">
                <a16:creationId xmlns:a16="http://schemas.microsoft.com/office/drawing/2014/main" id="{06543BC3-863F-A44B-8927-D06D5B2B9C62}"/>
              </a:ext>
            </a:extLst>
          </p:cNvPr>
          <p:cNvSpPr txBox="1"/>
          <p:nvPr/>
        </p:nvSpPr>
        <p:spPr>
          <a:xfrm>
            <a:off x="336369" y="2355158"/>
            <a:ext cx="3390900" cy="461665"/>
          </a:xfrm>
          <a:prstGeom prst="rect">
            <a:avLst/>
          </a:prstGeom>
          <a:noFill/>
        </p:spPr>
        <p:txBody>
          <a:bodyPr wrap="square" rtlCol="0">
            <a:spAutoFit/>
          </a:bodyPr>
          <a:lstStyle/>
          <a:p>
            <a:r>
              <a:rPr lang="en-US" sz="2400" dirty="0"/>
              <a:t>AND the sensors.</a:t>
            </a:r>
          </a:p>
        </p:txBody>
      </p:sp>
    </p:spTree>
    <p:extLst>
      <p:ext uri="{BB962C8B-B14F-4D97-AF65-F5344CB8AC3E}">
        <p14:creationId xmlns:p14="http://schemas.microsoft.com/office/powerpoint/2010/main" val="177241792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CF562-CE9B-ED48-9617-ABE48B2434DD}"/>
              </a:ext>
            </a:extLst>
          </p:cNvPr>
          <p:cNvSpPr>
            <a:spLocks noGrp="1"/>
          </p:cNvSpPr>
          <p:nvPr>
            <p:ph type="title"/>
          </p:nvPr>
        </p:nvSpPr>
        <p:spPr>
          <a:xfrm>
            <a:off x="685800" y="277875"/>
            <a:ext cx="7772400" cy="676275"/>
          </a:xfrm>
        </p:spPr>
        <p:txBody>
          <a:bodyPr/>
          <a:lstStyle/>
          <a:p>
            <a:r>
              <a:rPr lang="en-US" sz="3600" dirty="0"/>
              <a:t>3 Adjustable Alarm Levels</a:t>
            </a:r>
          </a:p>
        </p:txBody>
      </p:sp>
      <p:sp>
        <p:nvSpPr>
          <p:cNvPr id="5" name="TextBox 4">
            <a:extLst>
              <a:ext uri="{FF2B5EF4-FFF2-40B4-BE49-F238E27FC236}">
                <a16:creationId xmlns:a16="http://schemas.microsoft.com/office/drawing/2014/main" id="{A0BA01A6-59D8-204A-94B8-5D7FD12238C8}"/>
              </a:ext>
            </a:extLst>
          </p:cNvPr>
          <p:cNvSpPr txBox="1"/>
          <p:nvPr/>
        </p:nvSpPr>
        <p:spPr>
          <a:xfrm>
            <a:off x="132581" y="1486272"/>
            <a:ext cx="6803362" cy="1200329"/>
          </a:xfrm>
          <a:prstGeom prst="rect">
            <a:avLst/>
          </a:prstGeom>
          <a:noFill/>
        </p:spPr>
        <p:txBody>
          <a:bodyPr wrap="square" rtlCol="0">
            <a:spAutoFit/>
          </a:bodyPr>
          <a:lstStyle/>
          <a:p>
            <a:r>
              <a:rPr lang="en-US" sz="2400" dirty="0"/>
              <a:t>Three adjustable alarm points let you customize your instrument to fit your needs.</a:t>
            </a:r>
          </a:p>
          <a:p>
            <a:endParaRPr lang="en-US" sz="2400" dirty="0"/>
          </a:p>
        </p:txBody>
      </p:sp>
      <p:sp>
        <p:nvSpPr>
          <p:cNvPr id="6" name="TextBox 5">
            <a:extLst>
              <a:ext uri="{FF2B5EF4-FFF2-40B4-BE49-F238E27FC236}">
                <a16:creationId xmlns:a16="http://schemas.microsoft.com/office/drawing/2014/main" id="{664AE5E9-F21E-2549-ABBB-5608EFEB6F9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3" name="TextBox 2">
            <a:extLst>
              <a:ext uri="{FF2B5EF4-FFF2-40B4-BE49-F238E27FC236}">
                <a16:creationId xmlns:a16="http://schemas.microsoft.com/office/drawing/2014/main" id="{533F321F-5A42-704C-9B67-5E0EABB76E97}"/>
              </a:ext>
            </a:extLst>
          </p:cNvPr>
          <p:cNvSpPr txBox="1"/>
          <p:nvPr/>
        </p:nvSpPr>
        <p:spPr>
          <a:xfrm>
            <a:off x="4731587" y="5563890"/>
            <a:ext cx="4408713" cy="1107996"/>
          </a:xfrm>
          <a:prstGeom prst="rect">
            <a:avLst/>
          </a:prstGeom>
          <a:noFill/>
        </p:spPr>
        <p:txBody>
          <a:bodyPr wrap="square" rtlCol="0">
            <a:spAutoFit/>
          </a:bodyPr>
          <a:lstStyle/>
          <a:p>
            <a:r>
              <a:rPr lang="en-US" sz="2400" dirty="0"/>
              <a:t>Revert back to standard factory settings any time.</a:t>
            </a:r>
          </a:p>
          <a:p>
            <a:endParaRPr lang="en-US" dirty="0"/>
          </a:p>
        </p:txBody>
      </p:sp>
      <p:pic>
        <p:nvPicPr>
          <p:cNvPr id="4" name="Picture 3">
            <a:extLst>
              <a:ext uri="{FF2B5EF4-FFF2-40B4-BE49-F238E27FC236}">
                <a16:creationId xmlns:a16="http://schemas.microsoft.com/office/drawing/2014/main" id="{E3162B48-AB5E-414B-849D-DC15C8F14205}"/>
              </a:ext>
            </a:extLst>
          </p:cNvPr>
          <p:cNvPicPr>
            <a:picLocks noChangeAspect="1"/>
          </p:cNvPicPr>
          <p:nvPr/>
        </p:nvPicPr>
        <p:blipFill>
          <a:blip r:embed="rId2"/>
          <a:stretch>
            <a:fillRect/>
          </a:stretch>
        </p:blipFill>
        <p:spPr>
          <a:xfrm>
            <a:off x="120511" y="2916085"/>
            <a:ext cx="8890907" cy="2115683"/>
          </a:xfrm>
          <a:prstGeom prst="rect">
            <a:avLst/>
          </a:prstGeom>
        </p:spPr>
      </p:pic>
    </p:spTree>
    <p:extLst>
      <p:ext uri="{BB962C8B-B14F-4D97-AF65-F5344CB8AC3E}">
        <p14:creationId xmlns:p14="http://schemas.microsoft.com/office/powerpoint/2010/main" val="357738734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Content Placeholder 10">
            <a:extLst>
              <a:ext uri="{FF2B5EF4-FFF2-40B4-BE49-F238E27FC236}">
                <a16:creationId xmlns:a16="http://schemas.microsoft.com/office/drawing/2014/main" id="{C53A6A8A-DB9F-2540-9D61-5868B1ED10E0}"/>
              </a:ext>
            </a:extLst>
          </p:cNvPr>
          <p:cNvPicPr>
            <a:picLocks noChangeAspect="1"/>
          </p:cNvPicPr>
          <p:nvPr/>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bwMode="auto">
          <a:xfrm rot="5400000">
            <a:off x="5558025" y="4769915"/>
            <a:ext cx="1618151" cy="1723156"/>
          </a:xfrm>
          <a:prstGeom prst="rect">
            <a:avLst/>
          </a:prstGeom>
          <a:noFill/>
          <a:ln>
            <a:noFill/>
          </a:ln>
          <a:effectLst>
            <a:outerShdw blurRad="50800" dist="50800" dir="4620000" algn="ctr" rotWithShape="0">
              <a:srgbClr val="000000"/>
            </a:outerShdw>
          </a:effectLst>
          <a:scene3d>
            <a:camera prst="orthographicFront">
              <a:rot lat="1800000" lon="21594000" rev="0"/>
            </a:camera>
            <a:lightRig rig="threePt" dir="t"/>
          </a:scene3d>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pic>
        <p:nvPicPr>
          <p:cNvPr id="17" name="Picture 16">
            <a:extLst>
              <a:ext uri="{FF2B5EF4-FFF2-40B4-BE49-F238E27FC236}">
                <a16:creationId xmlns:a16="http://schemas.microsoft.com/office/drawing/2014/main" id="{BD14B24C-2300-1F48-96A0-879E4FF14ECD}"/>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6200000">
            <a:off x="5038207" y="238040"/>
            <a:ext cx="2657789" cy="2657789"/>
          </a:xfrm>
          <a:prstGeom prst="rect">
            <a:avLst/>
          </a:prstGeom>
          <a:scene3d>
            <a:camera prst="orthographicFront">
              <a:rot lat="20400000" lon="21594000" rev="0"/>
            </a:camera>
            <a:lightRig rig="threePt" dir="t"/>
          </a:scene3d>
        </p:spPr>
      </p:pic>
      <p:pic>
        <p:nvPicPr>
          <p:cNvPr id="18" name="Picture 17">
            <a:extLst>
              <a:ext uri="{FF2B5EF4-FFF2-40B4-BE49-F238E27FC236}">
                <a16:creationId xmlns:a16="http://schemas.microsoft.com/office/drawing/2014/main" id="{83C9E97A-96F9-D542-A413-6C187F42C04E}"/>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0800000">
            <a:off x="3186729" y="2100105"/>
            <a:ext cx="2657789" cy="2657789"/>
          </a:xfrm>
          <a:prstGeom prst="rect">
            <a:avLst/>
          </a:prstGeom>
          <a:scene3d>
            <a:camera prst="orthographicFront">
              <a:rot lat="0" lon="19800000" rev="0"/>
            </a:camera>
            <a:lightRig rig="threePt" dir="t"/>
          </a:scene3d>
        </p:spPr>
      </p:pic>
      <p:pic>
        <p:nvPicPr>
          <p:cNvPr id="19" name="Picture 18">
            <a:extLst>
              <a:ext uri="{FF2B5EF4-FFF2-40B4-BE49-F238E27FC236}">
                <a16:creationId xmlns:a16="http://schemas.microsoft.com/office/drawing/2014/main" id="{53C26747-1D43-6A49-80A8-F9D127AF0DFF}"/>
              </a:ext>
            </a:extLst>
          </p:cNvPr>
          <p:cNvPicPr>
            <a:picLocks noChangeAspect="1"/>
          </p:cNvPicPr>
          <p:nvPr/>
        </p:nvPicPr>
        <p:blipFill>
          <a:blip r:embed="rId4"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639308" y="2071886"/>
            <a:ext cx="2657789" cy="2657789"/>
          </a:xfrm>
          <a:prstGeom prst="rect">
            <a:avLst/>
          </a:prstGeom>
          <a:scene3d>
            <a:camera prst="orthographicFront">
              <a:rot lat="0" lon="1800000" rev="0"/>
            </a:camera>
            <a:lightRig rig="threePt" dir="t"/>
          </a:scene3d>
        </p:spPr>
      </p:pic>
      <p:sp>
        <p:nvSpPr>
          <p:cNvPr id="9" name="TextBox 8">
            <a:extLst>
              <a:ext uri="{FF2B5EF4-FFF2-40B4-BE49-F238E27FC236}">
                <a16:creationId xmlns:a16="http://schemas.microsoft.com/office/drawing/2014/main" id="{68861774-BD29-1249-AC07-131457D1F5D3}"/>
              </a:ext>
            </a:extLst>
          </p:cNvPr>
          <p:cNvSpPr txBox="1"/>
          <p:nvPr/>
        </p:nvSpPr>
        <p:spPr>
          <a:xfrm>
            <a:off x="539406" y="1342754"/>
            <a:ext cx="2857500" cy="5424562"/>
          </a:xfrm>
          <a:prstGeom prst="rect">
            <a:avLst/>
          </a:prstGeom>
          <a:noFill/>
        </p:spPr>
        <p:txBody>
          <a:bodyPr wrap="square" rtlCol="0">
            <a:spAutoFit/>
          </a:bodyPr>
          <a:lstStyle/>
          <a:p>
            <a:pPr marL="214313" indent="-214313">
              <a:buFont typeface="Arial" panose="020B0604020202020204" pitchFamily="34" charset="0"/>
              <a:buChar char="•"/>
            </a:pPr>
            <a:r>
              <a:rPr lang="en-US" sz="2400" b="1" dirty="0"/>
              <a:t>Visual</a:t>
            </a:r>
            <a:br>
              <a:rPr lang="en-US" dirty="0"/>
            </a:br>
            <a:r>
              <a:rPr lang="en-US" sz="2000" dirty="0"/>
              <a:t>LED light indicators</a:t>
            </a:r>
            <a:br>
              <a:rPr lang="en-US" dirty="0"/>
            </a:br>
            <a:r>
              <a:rPr lang="en-US" sz="1600" dirty="0"/>
              <a:t>Alert you to gas, low battery, and failure alarms </a:t>
            </a:r>
            <a:br>
              <a:rPr lang="en-US" sz="1350" dirty="0"/>
            </a:br>
            <a:endParaRPr lang="en-US" sz="1350" dirty="0"/>
          </a:p>
          <a:p>
            <a:pPr marL="214313" indent="-214313">
              <a:buFont typeface="Arial" panose="020B0604020202020204" pitchFamily="34" charset="0"/>
              <a:buChar char="•"/>
            </a:pPr>
            <a:r>
              <a:rPr lang="en-US" sz="2400" b="1" dirty="0"/>
              <a:t>Audible</a:t>
            </a:r>
            <a:br>
              <a:rPr lang="en-US" dirty="0"/>
            </a:br>
            <a:r>
              <a:rPr lang="en-US" sz="2000" dirty="0"/>
              <a:t>95 decibel buzzer</a:t>
            </a:r>
            <a:br>
              <a:rPr lang="en-US" dirty="0"/>
            </a:br>
            <a:r>
              <a:rPr lang="en-US" sz="1600" dirty="0"/>
              <a:t>Buzzer sounds for gas alarms, malfunctions, low battery voltage, and as an indicator </a:t>
            </a:r>
            <a:br>
              <a:rPr lang="en-US" sz="1350" dirty="0"/>
            </a:br>
            <a:endParaRPr lang="en-US" dirty="0"/>
          </a:p>
          <a:p>
            <a:pPr marL="214313" indent="-214313">
              <a:buFont typeface="Arial" panose="020B0604020202020204" pitchFamily="34" charset="0"/>
              <a:buChar char="•"/>
            </a:pPr>
            <a:r>
              <a:rPr lang="en-US" sz="2400" b="1" dirty="0"/>
              <a:t>Vibration</a:t>
            </a:r>
            <a:br>
              <a:rPr lang="en-US" sz="2400" dirty="0"/>
            </a:br>
            <a:r>
              <a:rPr lang="en-US" sz="1600" dirty="0"/>
              <a:t>An internal motor vibrates for gas alarms, unit malfunctions, and as an indicator </a:t>
            </a:r>
            <a:br>
              <a:rPr lang="en-US" dirty="0"/>
            </a:br>
            <a:br>
              <a:rPr lang="en-US" sz="1350" dirty="0"/>
            </a:br>
            <a:endParaRPr lang="en-US" sz="1350" dirty="0"/>
          </a:p>
        </p:txBody>
      </p:sp>
      <p:sp>
        <p:nvSpPr>
          <p:cNvPr id="13" name="TextBox 12">
            <a:extLst>
              <a:ext uri="{FF2B5EF4-FFF2-40B4-BE49-F238E27FC236}">
                <a16:creationId xmlns:a16="http://schemas.microsoft.com/office/drawing/2014/main" id="{B4508DA9-5048-334B-8FF3-68C40353C21F}"/>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20" name="Content Placeholder 19">
            <a:extLst>
              <a:ext uri="{FF2B5EF4-FFF2-40B4-BE49-F238E27FC236}">
                <a16:creationId xmlns:a16="http://schemas.microsoft.com/office/drawing/2014/main" id="{03AF1E91-7FDD-1C41-A7BA-F4A8463F35AB}"/>
              </a:ext>
            </a:extLst>
          </p:cNvPr>
          <p:cNvPicPr>
            <a:picLocks noGrp="1" noChangeAspect="1"/>
          </p:cNvPicPr>
          <p:nvPr>
            <p:ph idx="1"/>
          </p:nvPr>
        </p:nvPicPr>
        <p:blipFill>
          <a:blip r:embed="rId5"/>
          <a:stretch>
            <a:fillRect/>
          </a:stretch>
        </p:blipFill>
        <p:spPr>
          <a:xfrm>
            <a:off x="4796167" y="2007363"/>
            <a:ext cx="2899952" cy="3276946"/>
          </a:xfrm>
        </p:spPr>
      </p:pic>
      <p:sp>
        <p:nvSpPr>
          <p:cNvPr id="24" name="Title 1">
            <a:extLst>
              <a:ext uri="{FF2B5EF4-FFF2-40B4-BE49-F238E27FC236}">
                <a16:creationId xmlns:a16="http://schemas.microsoft.com/office/drawing/2014/main" id="{4BE67543-AC97-6642-8F3B-4364E8F2060A}"/>
              </a:ext>
            </a:extLst>
          </p:cNvPr>
          <p:cNvSpPr>
            <a:spLocks noGrp="1"/>
          </p:cNvSpPr>
          <p:nvPr>
            <p:ph type="title"/>
          </p:nvPr>
        </p:nvSpPr>
        <p:spPr>
          <a:xfrm>
            <a:off x="685800" y="277874"/>
            <a:ext cx="7772400" cy="676275"/>
          </a:xfrm>
        </p:spPr>
        <p:txBody>
          <a:bodyPr/>
          <a:lstStyle/>
          <a:p>
            <a:r>
              <a:rPr lang="en-US" dirty="0"/>
              <a:t>3 Alarm Types</a:t>
            </a:r>
          </a:p>
        </p:txBody>
      </p:sp>
    </p:spTree>
    <p:extLst>
      <p:ext uri="{BB962C8B-B14F-4D97-AF65-F5344CB8AC3E}">
        <p14:creationId xmlns:p14="http://schemas.microsoft.com/office/powerpoint/2010/main" val="28310772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50" fill="hold"/>
                                            <p:tgtEl>
                                              <p:spTgt spid="18"/>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8"/>
                                            </p:tgtEl>
                                            <p:attrNameLst>
                                              <p:attrName>style.visibility</p:attrName>
                                            </p:attrNameLst>
                                          </p:cBhvr>
                                          <p:to>
                                            <p:strVal val="hidden"/>
                                          </p:to>
                                        </p:set>
                                      </p:subTnLst>
                                    </p:cTn>
                                  </p:par>
                                  <p:par>
                                    <p:cTn id="17" presetID="35" presetClass="emph" presetSubtype="0" repeatCount="indefinite" fill="hold" nodeType="withEffect">
                                      <p:stCondLst>
                                        <p:cond delay="0"/>
                                      </p:stCondLst>
                                      <p:endCondLst>
                                        <p:cond evt="onNext" delay="0">
                                          <p:tgtEl>
                                            <p:sldTgt/>
                                          </p:tgtEl>
                                        </p:cond>
                                      </p:endCondLst>
                                      <p:childTnLst>
                                        <p:anim calcmode="discrete" valueType="str">
                                          <p:cBhvr>
                                            <p:cTn id="18" dur="250" fill="hold"/>
                                            <p:tgtEl>
                                              <p:spTgt spid="17"/>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par>
                                    <p:cTn id="19" presetID="35" presetClass="emph" presetSubtype="0" repeatCount="indefinite" fill="hold" nodeType="withEffect">
                                      <p:stCondLst>
                                        <p:cond delay="0"/>
                                      </p:stCondLst>
                                      <p:endCondLst>
                                        <p:cond evt="onNext" delay="0">
                                          <p:tgtEl>
                                            <p:sldTgt/>
                                          </p:tgtEl>
                                        </p:cond>
                                      </p:endCondLst>
                                      <p:childTnLst>
                                        <p:anim calcmode="discrete" valueType="str">
                                          <p:cBhvr>
                                            <p:cTn id="20" dur="250" fill="hold"/>
                                            <p:tgtEl>
                                              <p:spTgt spid="19"/>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35" presetClass="emph" presetSubtype="0" repeatCount="indefinite" fill="hold" nodeType="withEffect">
                                      <p:stCondLst>
                                        <p:cond delay="0"/>
                                      </p:stCondLst>
                                      <p:endCondLst>
                                        <p:cond evt="onNext" delay="0">
                                          <p:tgtEl>
                                            <p:sldTgt/>
                                          </p:tgtEl>
                                        </p:cond>
                                      </p:endCondLst>
                                      <p:childTnLst>
                                        <p:anim calcmode="discrete" valueType="str">
                                          <p:cBhvr>
                                            <p:cTn id="30" dur="500" fill="hold"/>
                                            <p:tgtEl>
                                              <p:spTgt spid="16"/>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repeatCount="2000" accel="50000" fill="hold" nodeType="clickEffect" p14:presetBounceEnd="50000">
                                      <p:stCondLst>
                                        <p:cond delay="250"/>
                                      </p:stCondLst>
                                      <p:childTnLst>
                                        <p:animMotion origin="layout" path="M 0.00538 -0.00787 L 0.00538 -0.00787 C 0.00972 -0.00741 0.01389 -0.00602 0.0184 -0.00602 C 0.01979 -0.00602 0.01406 -0.00579 0.01406 -0.00787 C 0.01406 -0.00995 0.01684 -0.00926 0.0184 -0.00995 L 0.02413 -0.00787 C 0.02066 -0.00648 0.01597 -0.00393 0.0125 -0.00393 C 0.01059 -0.00393 0.00868 -0.00532 0.00677 -0.00602 C 0.0092 -0.00671 0.01232 -0.00555 0.01406 -0.00787 C 0.0151 -0.00949 0.0085 -0.00833 0.00972 -0.00995 C 0.0118 -0.01273 0.01545 -0.0125 0.0184 -0.01366 L 0.01406 -0.0118 C 0.0184 -0.01111 0.02291 -0.0118 0.02708 -0.00995 C 0.02847 -0.00926 0.02413 -0.0081 0.02274 -0.00787 C 0.02031 -0.00764 0.01788 -0.00787 0.01545 -0.00787 " pathEditMode="relative" ptsTypes="AAAAAAAAAAAAAAA" p14:bounceEnd="50000">
                                          <p:cBhvr>
                                            <p:cTn id="38" dur="5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35" presetClass="emph" presetSubtype="0" repeatCount="indefinite" fill="hold" nodeType="withEffect">
                                      <p:stCondLst>
                                        <p:cond delay="0"/>
                                      </p:stCondLst>
                                      <p:endCondLst>
                                        <p:cond evt="onNext" delay="0">
                                          <p:tgtEl>
                                            <p:sldTgt/>
                                          </p:tgtEl>
                                        </p:cond>
                                      </p:endCondLst>
                                      <p:childTnLst>
                                        <p:anim calcmode="discrete" valueType="str">
                                          <p:cBhvr>
                                            <p:cTn id="16" dur="250" fill="hold"/>
                                            <p:tgtEl>
                                              <p:spTgt spid="18"/>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8"/>
                                            </p:tgtEl>
                                            <p:attrNameLst>
                                              <p:attrName>style.visibility</p:attrName>
                                            </p:attrNameLst>
                                          </p:cBhvr>
                                          <p:to>
                                            <p:strVal val="hidden"/>
                                          </p:to>
                                        </p:set>
                                      </p:subTnLst>
                                    </p:cTn>
                                  </p:par>
                                  <p:par>
                                    <p:cTn id="17" presetID="35" presetClass="emph" presetSubtype="0" repeatCount="indefinite" fill="hold" nodeType="withEffect">
                                      <p:stCondLst>
                                        <p:cond delay="0"/>
                                      </p:stCondLst>
                                      <p:endCondLst>
                                        <p:cond evt="onNext" delay="0">
                                          <p:tgtEl>
                                            <p:sldTgt/>
                                          </p:tgtEl>
                                        </p:cond>
                                      </p:endCondLst>
                                      <p:childTnLst>
                                        <p:anim calcmode="discrete" valueType="str">
                                          <p:cBhvr>
                                            <p:cTn id="18" dur="250" fill="hold"/>
                                            <p:tgtEl>
                                              <p:spTgt spid="17"/>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par>
                                    <p:cTn id="19" presetID="35" presetClass="emph" presetSubtype="0" repeatCount="indefinite" fill="hold" nodeType="withEffect">
                                      <p:stCondLst>
                                        <p:cond delay="0"/>
                                      </p:stCondLst>
                                      <p:endCondLst>
                                        <p:cond evt="onNext" delay="0">
                                          <p:tgtEl>
                                            <p:sldTgt/>
                                          </p:tgtEl>
                                        </p:cond>
                                      </p:endCondLst>
                                      <p:childTnLst>
                                        <p:anim calcmode="discrete" valueType="str">
                                          <p:cBhvr>
                                            <p:cTn id="20" dur="250" fill="hold"/>
                                            <p:tgtEl>
                                              <p:spTgt spid="19"/>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9"/>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35" presetClass="emph" presetSubtype="0" repeatCount="indefinite" fill="hold" nodeType="withEffect">
                                      <p:stCondLst>
                                        <p:cond delay="0"/>
                                      </p:stCondLst>
                                      <p:endCondLst>
                                        <p:cond evt="onNext" delay="0">
                                          <p:tgtEl>
                                            <p:sldTgt/>
                                          </p:tgtEl>
                                        </p:cond>
                                      </p:endCondLst>
                                      <p:childTnLst>
                                        <p:anim calcmode="discrete" valueType="str">
                                          <p:cBhvr>
                                            <p:cTn id="30" dur="500" fill="hold"/>
                                            <p:tgtEl>
                                              <p:spTgt spid="16"/>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0" presetClass="path" presetSubtype="0" repeatCount="2000" accel="50000" fill="hold" nodeType="clickEffect">
                                      <p:stCondLst>
                                        <p:cond delay="250"/>
                                      </p:stCondLst>
                                      <p:childTnLst>
                                        <p:animMotion origin="layout" path="M 0.00538 -0.00787 L 0.00538 -0.00787 C 0.00972 -0.00741 0.01389 -0.00602 0.0184 -0.00602 C 0.01979 -0.00602 0.01406 -0.00579 0.01406 -0.00787 C 0.01406 -0.00995 0.01684 -0.00926 0.0184 -0.00995 L 0.02413 -0.00787 C 0.02066 -0.00648 0.01597 -0.00393 0.0125 -0.00393 C 0.01059 -0.00393 0.00868 -0.00532 0.00677 -0.00602 C 0.0092 -0.00671 0.01232 -0.00555 0.01406 -0.00787 C 0.0151 -0.00949 0.0085 -0.00833 0.00972 -0.00995 C 0.0118 -0.01273 0.01545 -0.0125 0.0184 -0.01366 L 0.01406 -0.0118 C 0.0184 -0.01111 0.02291 -0.0118 0.02708 -0.00995 C 0.02847 -0.00926 0.02413 -0.0081 0.02274 -0.00787 C 0.02031 -0.00764 0.01788 -0.00787 0.01545 -0.00787 " pathEditMode="relative" ptsTypes="AAAAAAAAAAAAAAA">
                                          <p:cBhvr>
                                            <p:cTn id="38" dur="500" fill="hold"/>
                                            <p:tgtEl>
                                              <p:spTgt spid="20"/>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82F9C4A-72E8-9942-B2F8-2D6B03671D9C}"/>
              </a:ext>
            </a:extLst>
          </p:cNvPr>
          <p:cNvPicPr>
            <a:picLocks noGrp="1" noChangeAspect="1"/>
          </p:cNvPicPr>
          <p:nvPr>
            <p:ph idx="1"/>
          </p:nvPr>
        </p:nvPicPr>
        <p:blipFill>
          <a:blip r:embed="rId2"/>
          <a:stretch>
            <a:fillRect/>
          </a:stretch>
        </p:blipFill>
        <p:spPr>
          <a:xfrm>
            <a:off x="3276599" y="1971675"/>
            <a:ext cx="2590800" cy="2914650"/>
          </a:xfrm>
        </p:spPr>
      </p:pic>
      <p:sp>
        <p:nvSpPr>
          <p:cNvPr id="6" name="TextBox 5">
            <a:extLst>
              <a:ext uri="{FF2B5EF4-FFF2-40B4-BE49-F238E27FC236}">
                <a16:creationId xmlns:a16="http://schemas.microsoft.com/office/drawing/2014/main" id="{526C2792-4513-E340-924E-7C94B5485404}"/>
              </a:ext>
            </a:extLst>
          </p:cNvPr>
          <p:cNvSpPr txBox="1"/>
          <p:nvPr/>
        </p:nvSpPr>
        <p:spPr>
          <a:xfrm>
            <a:off x="6517816" y="1961360"/>
            <a:ext cx="2207656" cy="300082"/>
          </a:xfrm>
          <a:prstGeom prst="rect">
            <a:avLst/>
          </a:prstGeom>
          <a:noFill/>
        </p:spPr>
        <p:txBody>
          <a:bodyPr wrap="none" rtlCol="0">
            <a:spAutoFit/>
          </a:bodyPr>
          <a:lstStyle/>
          <a:p>
            <a:r>
              <a:rPr lang="en-US" sz="1350" dirty="0"/>
              <a:t>2 Glove -friendly Buttons</a:t>
            </a:r>
          </a:p>
        </p:txBody>
      </p:sp>
      <p:cxnSp>
        <p:nvCxnSpPr>
          <p:cNvPr id="17" name="Straight Arrow Connector 16">
            <a:extLst>
              <a:ext uri="{FF2B5EF4-FFF2-40B4-BE49-F238E27FC236}">
                <a16:creationId xmlns:a16="http://schemas.microsoft.com/office/drawing/2014/main" id="{CDC7D011-6273-D948-B5A1-B540E8FBA378}"/>
              </a:ext>
            </a:extLst>
          </p:cNvPr>
          <p:cNvCxnSpPr/>
          <p:nvPr/>
        </p:nvCxnSpPr>
        <p:spPr>
          <a:xfrm flipH="1">
            <a:off x="4102556" y="2261442"/>
            <a:ext cx="2415260" cy="1136660"/>
          </a:xfrm>
          <a:prstGeom prst="straightConnector1">
            <a:avLst/>
          </a:prstGeom>
          <a:ln w="31750">
            <a:tailEnd type="triangle" w="lg" len="med"/>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5474CBAC-6A3E-9745-AFC7-405DBFD8271E}"/>
              </a:ext>
            </a:extLst>
          </p:cNvPr>
          <p:cNvCxnSpPr/>
          <p:nvPr/>
        </p:nvCxnSpPr>
        <p:spPr>
          <a:xfrm flipH="1">
            <a:off x="5216981" y="2261442"/>
            <a:ext cx="1300835" cy="1050935"/>
          </a:xfrm>
          <a:prstGeom prst="straightConnector1">
            <a:avLst/>
          </a:prstGeom>
          <a:ln w="31750">
            <a:solidFill>
              <a:schemeClr val="dk1"/>
            </a:solidFill>
            <a:tailEnd type="triangle" w="lg" len="med"/>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2D088A5A-7574-7240-8EDE-2938029F056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10" name="Title 1">
            <a:extLst>
              <a:ext uri="{FF2B5EF4-FFF2-40B4-BE49-F238E27FC236}">
                <a16:creationId xmlns:a16="http://schemas.microsoft.com/office/drawing/2014/main" id="{C334EDBE-DF17-1E47-886D-E5DA130B5843}"/>
              </a:ext>
            </a:extLst>
          </p:cNvPr>
          <p:cNvSpPr>
            <a:spLocks noGrp="1"/>
          </p:cNvSpPr>
          <p:nvPr>
            <p:ph type="title"/>
          </p:nvPr>
        </p:nvSpPr>
        <p:spPr>
          <a:xfrm>
            <a:off x="685800" y="242248"/>
            <a:ext cx="7772400" cy="676275"/>
          </a:xfrm>
        </p:spPr>
        <p:txBody>
          <a:bodyPr/>
          <a:lstStyle/>
          <a:p>
            <a:r>
              <a:rPr lang="en-US" dirty="0"/>
              <a:t>2 Button Operation</a:t>
            </a:r>
          </a:p>
        </p:txBody>
      </p:sp>
      <p:sp>
        <p:nvSpPr>
          <p:cNvPr id="7" name="TextBox 6">
            <a:extLst>
              <a:ext uri="{FF2B5EF4-FFF2-40B4-BE49-F238E27FC236}">
                <a16:creationId xmlns:a16="http://schemas.microsoft.com/office/drawing/2014/main" id="{8ABCBFAC-7D87-5A44-97A2-8340484EE820}"/>
              </a:ext>
            </a:extLst>
          </p:cNvPr>
          <p:cNvSpPr txBox="1"/>
          <p:nvPr/>
        </p:nvSpPr>
        <p:spPr>
          <a:xfrm>
            <a:off x="3477628" y="5186407"/>
            <a:ext cx="2188742" cy="523220"/>
          </a:xfrm>
          <a:prstGeom prst="rect">
            <a:avLst/>
          </a:prstGeom>
          <a:noFill/>
        </p:spPr>
        <p:txBody>
          <a:bodyPr wrap="square" rtlCol="0">
            <a:spAutoFit/>
          </a:bodyPr>
          <a:lstStyle/>
          <a:p>
            <a:r>
              <a:rPr lang="en-US" sz="2800" dirty="0"/>
              <a:t>Easy to use!</a:t>
            </a:r>
          </a:p>
        </p:txBody>
      </p:sp>
    </p:spTree>
    <p:extLst>
      <p:ext uri="{BB962C8B-B14F-4D97-AF65-F5344CB8AC3E}">
        <p14:creationId xmlns:p14="http://schemas.microsoft.com/office/powerpoint/2010/main" val="56636673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E63EB003-E925-E646-B2F3-006D2F1B39B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9" name="Title 1">
            <a:extLst>
              <a:ext uri="{FF2B5EF4-FFF2-40B4-BE49-F238E27FC236}">
                <a16:creationId xmlns:a16="http://schemas.microsoft.com/office/drawing/2014/main" id="{375201BE-22B4-2F4E-BAA8-1CA4490F7700}"/>
              </a:ext>
            </a:extLst>
          </p:cNvPr>
          <p:cNvSpPr txBox="1">
            <a:spLocks/>
          </p:cNvSpPr>
          <p:nvPr/>
        </p:nvSpPr>
        <p:spPr bwMode="auto">
          <a:xfrm>
            <a:off x="685800" y="342419"/>
            <a:ext cx="777240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342900" rtl="0" eaLnBrk="1" fontAlgn="base" hangingPunct="1">
              <a:spcBef>
                <a:spcPct val="0"/>
              </a:spcBef>
              <a:spcAft>
                <a:spcPct val="0"/>
              </a:spcAft>
              <a:defRPr sz="3300" kern="1200">
                <a:solidFill>
                  <a:schemeClr val="tx1"/>
                </a:solidFill>
                <a:latin typeface="+mj-lt"/>
                <a:ea typeface="ＭＳ Ｐゴシック" charset="0"/>
                <a:cs typeface="ＭＳ Ｐゴシック" charset="0"/>
              </a:defRPr>
            </a:lvl1pPr>
            <a:lvl2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2pPr>
            <a:lvl3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3pPr>
            <a:lvl4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4pPr>
            <a:lvl5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5pPr>
            <a:lvl6pPr marL="3429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6pPr>
            <a:lvl7pPr marL="6858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7pPr>
            <a:lvl8pPr marL="10287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8pPr>
            <a:lvl9pPr marL="13716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9pPr>
          </a:lstStyle>
          <a:p>
            <a:r>
              <a:rPr kumimoji="0" lang="en-US" sz="3200" dirty="0"/>
              <a:t>Rechargeable Lithium-Ion Battery</a:t>
            </a:r>
          </a:p>
        </p:txBody>
      </p:sp>
      <p:sp>
        <p:nvSpPr>
          <p:cNvPr id="11" name="Rectangle 10">
            <a:extLst>
              <a:ext uri="{FF2B5EF4-FFF2-40B4-BE49-F238E27FC236}">
                <a16:creationId xmlns:a16="http://schemas.microsoft.com/office/drawing/2014/main" id="{E15910E1-007E-F248-AA91-133C26B87444}"/>
              </a:ext>
            </a:extLst>
          </p:cNvPr>
          <p:cNvSpPr/>
          <p:nvPr/>
        </p:nvSpPr>
        <p:spPr>
          <a:xfrm>
            <a:off x="685800" y="1859339"/>
            <a:ext cx="4572000" cy="1569660"/>
          </a:xfrm>
          <a:prstGeom prst="rect">
            <a:avLst/>
          </a:prstGeom>
        </p:spPr>
        <p:txBody>
          <a:bodyPr>
            <a:spAutoFit/>
          </a:bodyPr>
          <a:lstStyle/>
          <a:p>
            <a:r>
              <a:rPr lang="en-US" sz="2400" dirty="0">
                <a:ea typeface="Calibri" panose="020F0502020204030204" pitchFamily="34" charset="0"/>
                <a:cs typeface="Times New Roman" panose="02020603050405020304" pitchFamily="18" charset="0"/>
              </a:rPr>
              <a:t>Lithium Ion battery gives 25 hours of continuous operation minutes, with a complete recharge in 90.</a:t>
            </a:r>
            <a:r>
              <a:rPr lang="en-US" sz="2400" dirty="0"/>
              <a:t> </a:t>
            </a:r>
          </a:p>
        </p:txBody>
      </p:sp>
      <p:sp>
        <p:nvSpPr>
          <p:cNvPr id="12" name="TextBox 11">
            <a:extLst>
              <a:ext uri="{FF2B5EF4-FFF2-40B4-BE49-F238E27FC236}">
                <a16:creationId xmlns:a16="http://schemas.microsoft.com/office/drawing/2014/main" id="{BE5D389E-4F4B-3C46-928B-8A9571A2B426}"/>
              </a:ext>
            </a:extLst>
          </p:cNvPr>
          <p:cNvSpPr txBox="1"/>
          <p:nvPr/>
        </p:nvSpPr>
        <p:spPr>
          <a:xfrm>
            <a:off x="2068098" y="5221319"/>
            <a:ext cx="6808350" cy="830997"/>
          </a:xfrm>
          <a:prstGeom prst="rect">
            <a:avLst/>
          </a:prstGeom>
          <a:noFill/>
        </p:spPr>
        <p:txBody>
          <a:bodyPr wrap="square" rtlCol="0">
            <a:spAutoFit/>
          </a:bodyPr>
          <a:lstStyle/>
          <a:p>
            <a:r>
              <a:rPr lang="en-US" sz="2400" dirty="0"/>
              <a:t>It has an easy and convenient charging cable, no cradle required!</a:t>
            </a:r>
          </a:p>
        </p:txBody>
      </p:sp>
      <p:cxnSp>
        <p:nvCxnSpPr>
          <p:cNvPr id="13" name="Straight Arrow Connector 12">
            <a:extLst>
              <a:ext uri="{FF2B5EF4-FFF2-40B4-BE49-F238E27FC236}">
                <a16:creationId xmlns:a16="http://schemas.microsoft.com/office/drawing/2014/main" id="{B215E291-C00C-FF4A-BDB6-3E8693B1E414}"/>
              </a:ext>
            </a:extLst>
          </p:cNvPr>
          <p:cNvCxnSpPr>
            <a:cxnSpLocks/>
          </p:cNvCxnSpPr>
          <p:nvPr/>
        </p:nvCxnSpPr>
        <p:spPr>
          <a:xfrm flipV="1">
            <a:off x="3942608" y="4209120"/>
            <a:ext cx="2911038" cy="897271"/>
          </a:xfrm>
          <a:prstGeom prst="straightConnector1">
            <a:avLst/>
          </a:prstGeom>
          <a:ln w="31750">
            <a:solidFill>
              <a:schemeClr val="tx1"/>
            </a:solidFill>
            <a:tailEnd type="triangle" w="lg" len="med"/>
          </a:ln>
        </p:spPr>
        <p:style>
          <a:lnRef idx="2">
            <a:schemeClr val="accent1"/>
          </a:lnRef>
          <a:fillRef idx="0">
            <a:schemeClr val="accent1"/>
          </a:fillRef>
          <a:effectRef idx="1">
            <a:schemeClr val="accent1"/>
          </a:effectRef>
          <a:fontRef idx="minor">
            <a:schemeClr val="tx1"/>
          </a:fontRef>
        </p:style>
      </p:cxnSp>
      <p:pic>
        <p:nvPicPr>
          <p:cNvPr id="3" name="Picture 2">
            <a:extLst>
              <a:ext uri="{FF2B5EF4-FFF2-40B4-BE49-F238E27FC236}">
                <a16:creationId xmlns:a16="http://schemas.microsoft.com/office/drawing/2014/main" id="{99EA644C-F9C5-1E4E-AE0B-8D2DDFBB2A26}"/>
              </a:ext>
            </a:extLst>
          </p:cNvPr>
          <p:cNvPicPr>
            <a:picLocks noChangeAspect="1"/>
          </p:cNvPicPr>
          <p:nvPr/>
        </p:nvPicPr>
        <p:blipFill>
          <a:blip r:embed="rId2"/>
          <a:stretch>
            <a:fillRect/>
          </a:stretch>
        </p:blipFill>
        <p:spPr>
          <a:xfrm>
            <a:off x="5404562" y="1798815"/>
            <a:ext cx="2498178" cy="3422504"/>
          </a:xfrm>
          <a:prstGeom prst="rect">
            <a:avLst/>
          </a:prstGeom>
        </p:spPr>
      </p:pic>
    </p:spTree>
    <p:extLst>
      <p:ext uri="{BB962C8B-B14F-4D97-AF65-F5344CB8AC3E}">
        <p14:creationId xmlns:p14="http://schemas.microsoft.com/office/powerpoint/2010/main" val="3400202679"/>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8B809-5A38-7047-988A-8E8FAA859D4B}"/>
              </a:ext>
            </a:extLst>
          </p:cNvPr>
          <p:cNvSpPr>
            <a:spLocks noGrp="1"/>
          </p:cNvSpPr>
          <p:nvPr>
            <p:ph type="title"/>
          </p:nvPr>
        </p:nvSpPr>
        <p:spPr>
          <a:xfrm>
            <a:off x="0" y="0"/>
            <a:ext cx="9144000" cy="1192695"/>
          </a:xfrm>
        </p:spPr>
        <p:txBody>
          <a:bodyPr/>
          <a:lstStyle/>
          <a:p>
            <a:pPr algn="ctr"/>
            <a:r>
              <a:rPr lang="en-US" dirty="0"/>
              <a:t>SDM 3R Calibration Station</a:t>
            </a:r>
          </a:p>
        </p:txBody>
      </p:sp>
      <p:pic>
        <p:nvPicPr>
          <p:cNvPr id="6" name="Content Placeholder 5">
            <a:extLst>
              <a:ext uri="{FF2B5EF4-FFF2-40B4-BE49-F238E27FC236}">
                <a16:creationId xmlns:a16="http://schemas.microsoft.com/office/drawing/2014/main" id="{9CFA6770-48C4-0841-BB20-757E45788B5D}"/>
              </a:ext>
            </a:extLst>
          </p:cNvPr>
          <p:cNvPicPr>
            <a:picLocks noGrp="1" noChangeAspect="1"/>
          </p:cNvPicPr>
          <p:nvPr>
            <p:ph idx="1"/>
          </p:nvPr>
        </p:nvPicPr>
        <p:blipFill>
          <a:blip r:embed="rId2"/>
          <a:stretch>
            <a:fillRect/>
          </a:stretch>
        </p:blipFill>
        <p:spPr>
          <a:xfrm>
            <a:off x="4575938" y="1731764"/>
            <a:ext cx="3380948" cy="3394472"/>
          </a:xfrm>
        </p:spPr>
      </p:pic>
      <p:sp>
        <p:nvSpPr>
          <p:cNvPr id="8" name="TextBox 7">
            <a:extLst>
              <a:ext uri="{FF2B5EF4-FFF2-40B4-BE49-F238E27FC236}">
                <a16:creationId xmlns:a16="http://schemas.microsoft.com/office/drawing/2014/main" id="{E12F9083-F642-8B4D-821B-BA5C5FB841ED}"/>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3" name="TextBox 2">
            <a:extLst>
              <a:ext uri="{FF2B5EF4-FFF2-40B4-BE49-F238E27FC236}">
                <a16:creationId xmlns:a16="http://schemas.microsoft.com/office/drawing/2014/main" id="{E4B6E7D5-4CAF-FE4C-887E-8963017B0B9D}"/>
              </a:ext>
            </a:extLst>
          </p:cNvPr>
          <p:cNvSpPr txBox="1"/>
          <p:nvPr/>
        </p:nvSpPr>
        <p:spPr>
          <a:xfrm>
            <a:off x="691589" y="1745260"/>
            <a:ext cx="3880411" cy="4524315"/>
          </a:xfrm>
          <a:prstGeom prst="rect">
            <a:avLst/>
          </a:prstGeom>
          <a:noFill/>
        </p:spPr>
        <p:txBody>
          <a:bodyPr wrap="square" rtlCol="0">
            <a:spAutoFit/>
          </a:bodyPr>
          <a:lstStyle/>
          <a:p>
            <a:pPr marL="342900" indent="-342900">
              <a:buFont typeface="Arial" panose="020B0604020202020204" pitchFamily="34" charset="0"/>
              <a:buChar char="•"/>
            </a:pPr>
            <a:r>
              <a:rPr lang="en-US" sz="2400" dirty="0"/>
              <a:t>Charge, bump test,  calibrate and alarm test instruments using less calibration gas</a:t>
            </a:r>
          </a:p>
          <a:p>
            <a:pPr marL="342900" indent="-342900">
              <a:buFont typeface="Arial" panose="020B0604020202020204" pitchFamily="34" charset="0"/>
              <a:buChar char="•"/>
            </a:pPr>
            <a:r>
              <a:rPr lang="en-US" sz="2400" dirty="0"/>
              <a:t>Automatically schedule tests</a:t>
            </a:r>
          </a:p>
          <a:p>
            <a:pPr marL="342900" indent="-342900">
              <a:buFont typeface="Arial" panose="020B0604020202020204" pitchFamily="34" charset="0"/>
              <a:buChar char="•"/>
            </a:pPr>
            <a:r>
              <a:rPr lang="en-US" sz="2400" dirty="0"/>
              <a:t>Bank up to 10 units with tubeless connection</a:t>
            </a:r>
          </a:p>
          <a:p>
            <a:pPr marL="342900" indent="-342900">
              <a:buFont typeface="Arial" panose="020B0604020202020204" pitchFamily="34" charset="0"/>
              <a:buChar char="•"/>
            </a:pPr>
            <a:r>
              <a:rPr lang="en-US" sz="2400" dirty="0"/>
              <a:t>Access instrument data via USB </a:t>
            </a:r>
            <a:r>
              <a:rPr lang="en-US" sz="2400"/>
              <a:t>or ethernet</a:t>
            </a:r>
            <a:endParaRPr lang="en-US" sz="2400" dirty="0"/>
          </a:p>
        </p:txBody>
      </p:sp>
    </p:spTree>
    <p:extLst>
      <p:ext uri="{BB962C8B-B14F-4D97-AF65-F5344CB8AC3E}">
        <p14:creationId xmlns:p14="http://schemas.microsoft.com/office/powerpoint/2010/main" val="79161159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4509CAA-3818-174D-A0D7-15FCC2E8A135}"/>
              </a:ext>
            </a:extLst>
          </p:cNvPr>
          <p:cNvSpPr>
            <a:spLocks noGrp="1"/>
          </p:cNvSpPr>
          <p:nvPr>
            <p:ph type="title"/>
          </p:nvPr>
        </p:nvSpPr>
        <p:spPr>
          <a:xfrm>
            <a:off x="0" y="14412"/>
            <a:ext cx="9144000" cy="1192695"/>
          </a:xfrm>
        </p:spPr>
        <p:txBody>
          <a:bodyPr/>
          <a:lstStyle/>
          <a:p>
            <a:pPr algn="ctr"/>
            <a:r>
              <a:rPr lang="en-US" sz="3600" dirty="0"/>
              <a:t>High Capacity Data Logging</a:t>
            </a:r>
          </a:p>
        </p:txBody>
      </p:sp>
      <p:sp>
        <p:nvSpPr>
          <p:cNvPr id="6" name="TextBox 5">
            <a:extLst>
              <a:ext uri="{FF2B5EF4-FFF2-40B4-BE49-F238E27FC236}">
                <a16:creationId xmlns:a16="http://schemas.microsoft.com/office/drawing/2014/main" id="{C242CB7E-82B4-BD47-AAEE-32A556FCA97B}"/>
              </a:ext>
            </a:extLst>
          </p:cNvPr>
          <p:cNvSpPr txBox="1"/>
          <p:nvPr/>
        </p:nvSpPr>
        <p:spPr>
          <a:xfrm>
            <a:off x="1113659" y="1439937"/>
            <a:ext cx="6916681" cy="1223412"/>
          </a:xfrm>
          <a:prstGeom prst="rect">
            <a:avLst/>
          </a:prstGeom>
          <a:noFill/>
        </p:spPr>
        <p:txBody>
          <a:bodyPr wrap="square" rtlCol="0">
            <a:spAutoFit/>
          </a:bodyPr>
          <a:lstStyle/>
          <a:p>
            <a:r>
              <a:rPr lang="en-US" sz="2000" dirty="0"/>
              <a:t>The GX-3R automatically logs data every 5 minutes for 300 hours of measurement. (note: logging interval can be changed in settings)</a:t>
            </a:r>
          </a:p>
          <a:p>
            <a:endParaRPr lang="en-US" sz="1350" dirty="0"/>
          </a:p>
        </p:txBody>
      </p:sp>
      <p:sp>
        <p:nvSpPr>
          <p:cNvPr id="7" name="Title 1">
            <a:extLst>
              <a:ext uri="{FF2B5EF4-FFF2-40B4-BE49-F238E27FC236}">
                <a16:creationId xmlns:a16="http://schemas.microsoft.com/office/drawing/2014/main" id="{D51A1156-7F64-174B-B84A-5CDAC77984DD}"/>
              </a:ext>
            </a:extLst>
          </p:cNvPr>
          <p:cNvSpPr txBox="1">
            <a:spLocks/>
          </p:cNvSpPr>
          <p:nvPr/>
        </p:nvSpPr>
        <p:spPr bwMode="auto">
          <a:xfrm>
            <a:off x="1979913" y="3090862"/>
            <a:ext cx="6689690" cy="676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342900" rtl="0" eaLnBrk="1" fontAlgn="base" hangingPunct="1">
              <a:spcBef>
                <a:spcPct val="0"/>
              </a:spcBef>
              <a:spcAft>
                <a:spcPct val="0"/>
              </a:spcAft>
              <a:defRPr sz="3300" kern="1200">
                <a:solidFill>
                  <a:schemeClr val="tx1"/>
                </a:solidFill>
                <a:latin typeface="+mj-lt"/>
                <a:ea typeface="ＭＳ Ｐゴシック" charset="0"/>
                <a:cs typeface="ＭＳ Ｐゴシック" charset="0"/>
              </a:defRPr>
            </a:lvl1pPr>
            <a:lvl2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2pPr>
            <a:lvl3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3pPr>
            <a:lvl4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4pPr>
            <a:lvl5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5pPr>
            <a:lvl6pPr marL="3429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6pPr>
            <a:lvl7pPr marL="6858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7pPr>
            <a:lvl8pPr marL="10287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8pPr>
            <a:lvl9pPr marL="13716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9pPr>
          </a:lstStyle>
          <a:p>
            <a:r>
              <a:rPr kumimoji="0" lang="en-US" sz="3600" dirty="0"/>
              <a:t>Infrared Communication Port</a:t>
            </a:r>
          </a:p>
        </p:txBody>
      </p:sp>
      <p:pic>
        <p:nvPicPr>
          <p:cNvPr id="8" name="Picture 7">
            <a:extLst>
              <a:ext uri="{FF2B5EF4-FFF2-40B4-BE49-F238E27FC236}">
                <a16:creationId xmlns:a16="http://schemas.microsoft.com/office/drawing/2014/main" id="{B8C1188F-CC96-5F4F-95DD-6FA02ECC951B}"/>
              </a:ext>
            </a:extLst>
          </p:cNvPr>
          <p:cNvPicPr>
            <a:picLocks noChangeAspect="1"/>
          </p:cNvPicPr>
          <p:nvPr/>
        </p:nvPicPr>
        <p:blipFill>
          <a:blip r:embed="rId2"/>
          <a:stretch>
            <a:fillRect/>
          </a:stretch>
        </p:blipFill>
        <p:spPr>
          <a:xfrm>
            <a:off x="850125" y="2671151"/>
            <a:ext cx="1129788" cy="1970350"/>
          </a:xfrm>
          <a:prstGeom prst="rect">
            <a:avLst/>
          </a:prstGeom>
        </p:spPr>
      </p:pic>
      <p:pic>
        <p:nvPicPr>
          <p:cNvPr id="9" name="Picture 8">
            <a:extLst>
              <a:ext uri="{FF2B5EF4-FFF2-40B4-BE49-F238E27FC236}">
                <a16:creationId xmlns:a16="http://schemas.microsoft.com/office/drawing/2014/main" id="{01B06556-B8E9-A843-9776-44DFD8CEFB4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7545" y="4681397"/>
            <a:ext cx="1794948" cy="1735117"/>
          </a:xfrm>
          <a:prstGeom prst="rect">
            <a:avLst/>
          </a:prstGeom>
        </p:spPr>
      </p:pic>
      <p:sp>
        <p:nvSpPr>
          <p:cNvPr id="12" name="TextBox 11">
            <a:extLst>
              <a:ext uri="{FF2B5EF4-FFF2-40B4-BE49-F238E27FC236}">
                <a16:creationId xmlns:a16="http://schemas.microsoft.com/office/drawing/2014/main" id="{B96BE0D7-4423-6241-8802-D3C88300981C}"/>
              </a:ext>
            </a:extLst>
          </p:cNvPr>
          <p:cNvSpPr txBox="1"/>
          <p:nvPr/>
        </p:nvSpPr>
        <p:spPr>
          <a:xfrm>
            <a:off x="3862723" y="4224367"/>
            <a:ext cx="2924070" cy="1938992"/>
          </a:xfrm>
          <a:prstGeom prst="rect">
            <a:avLst/>
          </a:prstGeom>
          <a:noFill/>
        </p:spPr>
        <p:txBody>
          <a:bodyPr wrap="square" rtlCol="0">
            <a:spAutoFit/>
          </a:bodyPr>
          <a:lstStyle/>
          <a:p>
            <a:r>
              <a:rPr lang="en-US" sz="2400" dirty="0"/>
              <a:t>Transfer data from the instrument to a PC with a USB/IR adaptor, no cradle required. </a:t>
            </a:r>
          </a:p>
        </p:txBody>
      </p:sp>
      <p:sp>
        <p:nvSpPr>
          <p:cNvPr id="13" name="TextBox 12">
            <a:extLst>
              <a:ext uri="{FF2B5EF4-FFF2-40B4-BE49-F238E27FC236}">
                <a16:creationId xmlns:a16="http://schemas.microsoft.com/office/drawing/2014/main" id="{843E37F1-61C1-DA4E-97FF-D5CE3603AB6A}"/>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Tree>
    <p:extLst>
      <p:ext uri="{BB962C8B-B14F-4D97-AF65-F5344CB8AC3E}">
        <p14:creationId xmlns:p14="http://schemas.microsoft.com/office/powerpoint/2010/main" val="139230131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2EF26-6574-AD45-8FAB-2510B7873A37}"/>
              </a:ext>
            </a:extLst>
          </p:cNvPr>
          <p:cNvSpPr>
            <a:spLocks noGrp="1"/>
          </p:cNvSpPr>
          <p:nvPr>
            <p:ph type="title"/>
          </p:nvPr>
        </p:nvSpPr>
        <p:spPr>
          <a:xfrm>
            <a:off x="0" y="0"/>
            <a:ext cx="9144000" cy="1242259"/>
          </a:xfrm>
        </p:spPr>
        <p:txBody>
          <a:bodyPr/>
          <a:lstStyle/>
          <a:p>
            <a:pPr algn="ctr"/>
            <a:r>
              <a:rPr lang="en-US" dirty="0"/>
              <a:t>RP-3R Sampling Pump</a:t>
            </a:r>
          </a:p>
        </p:txBody>
      </p:sp>
      <p:pic>
        <p:nvPicPr>
          <p:cNvPr id="6" name="Content Placeholder 5">
            <a:extLst>
              <a:ext uri="{FF2B5EF4-FFF2-40B4-BE49-F238E27FC236}">
                <a16:creationId xmlns:a16="http://schemas.microsoft.com/office/drawing/2014/main" id="{935F5822-CECB-6342-AF8A-F2985DA928CA}"/>
              </a:ext>
            </a:extLst>
          </p:cNvPr>
          <p:cNvPicPr>
            <a:picLocks noGrp="1" noChangeAspect="1"/>
          </p:cNvPicPr>
          <p:nvPr>
            <p:ph idx="1"/>
          </p:nvPr>
        </p:nvPicPr>
        <p:blipFill>
          <a:blip r:embed="rId2"/>
          <a:stretch>
            <a:fillRect/>
          </a:stretch>
        </p:blipFill>
        <p:spPr>
          <a:xfrm>
            <a:off x="6623795" y="2138518"/>
            <a:ext cx="1927266" cy="3263504"/>
          </a:xfrm>
        </p:spPr>
      </p:pic>
      <p:sp>
        <p:nvSpPr>
          <p:cNvPr id="7" name="TextBox 6">
            <a:extLst>
              <a:ext uri="{FF2B5EF4-FFF2-40B4-BE49-F238E27FC236}">
                <a16:creationId xmlns:a16="http://schemas.microsoft.com/office/drawing/2014/main" id="{99B1FDC5-1F96-7642-9F17-A96D73C530C3}"/>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8" name="Picture 7">
            <a:extLst>
              <a:ext uri="{FF2B5EF4-FFF2-40B4-BE49-F238E27FC236}">
                <a16:creationId xmlns:a16="http://schemas.microsoft.com/office/drawing/2014/main" id="{A8BF2290-E13C-3049-9D24-4DA7B6339CF5}"/>
              </a:ext>
            </a:extLst>
          </p:cNvPr>
          <p:cNvPicPr>
            <a:picLocks noChangeAspect="1"/>
          </p:cNvPicPr>
          <p:nvPr/>
        </p:nvPicPr>
        <p:blipFill>
          <a:blip r:embed="rId3"/>
          <a:stretch>
            <a:fillRect/>
          </a:stretch>
        </p:blipFill>
        <p:spPr>
          <a:xfrm>
            <a:off x="447458" y="2278708"/>
            <a:ext cx="1854539" cy="2983124"/>
          </a:xfrm>
          <a:prstGeom prst="rect">
            <a:avLst/>
          </a:prstGeom>
        </p:spPr>
      </p:pic>
      <p:sp>
        <p:nvSpPr>
          <p:cNvPr id="9" name="TextBox 8">
            <a:extLst>
              <a:ext uri="{FF2B5EF4-FFF2-40B4-BE49-F238E27FC236}">
                <a16:creationId xmlns:a16="http://schemas.microsoft.com/office/drawing/2014/main" id="{878257F5-CE21-5A41-804F-363FAD260FDD}"/>
              </a:ext>
            </a:extLst>
          </p:cNvPr>
          <p:cNvSpPr txBox="1"/>
          <p:nvPr/>
        </p:nvSpPr>
        <p:spPr>
          <a:xfrm>
            <a:off x="2938182" y="2412137"/>
            <a:ext cx="3267635" cy="2308324"/>
          </a:xfrm>
          <a:prstGeom prst="rect">
            <a:avLst/>
          </a:prstGeom>
          <a:noFill/>
        </p:spPr>
        <p:txBody>
          <a:bodyPr wrap="square" rtlCol="0">
            <a:spAutoFit/>
          </a:bodyPr>
          <a:lstStyle/>
          <a:p>
            <a:pPr marL="285750" indent="-285750">
              <a:buFont typeface="Arial" panose="020B0604020202020204" pitchFamily="34" charset="0"/>
              <a:buChar char="•"/>
            </a:pPr>
            <a:r>
              <a:rPr lang="en-US" dirty="0"/>
              <a:t>Clip-on sampling pump has a 50’ range and independent power supply</a:t>
            </a:r>
          </a:p>
          <a:p>
            <a:pPr marL="285750" indent="-285750">
              <a:buFont typeface="Arial" panose="020B0604020202020204" pitchFamily="34" charset="0"/>
              <a:buChar char="•"/>
            </a:pPr>
            <a:r>
              <a:rPr lang="en-US" dirty="0"/>
              <a:t>Continuously operates for 10 hours</a:t>
            </a:r>
          </a:p>
          <a:p>
            <a:pPr marL="285750" indent="-285750">
              <a:buFont typeface="Arial" panose="020B0604020202020204" pitchFamily="34" charset="0"/>
              <a:buChar char="•"/>
            </a:pPr>
            <a:r>
              <a:rPr lang="en-US" dirty="0"/>
              <a:t>Eco mode will operate up to 16 hours</a:t>
            </a:r>
          </a:p>
        </p:txBody>
      </p:sp>
    </p:spTree>
    <p:extLst>
      <p:ext uri="{BB962C8B-B14F-4D97-AF65-F5344CB8AC3E}">
        <p14:creationId xmlns:p14="http://schemas.microsoft.com/office/powerpoint/2010/main" val="3606224174"/>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682A920-E5C9-4247-B1F5-CFC9DFB808E5}"/>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9" name="Title 1">
            <a:extLst>
              <a:ext uri="{FF2B5EF4-FFF2-40B4-BE49-F238E27FC236}">
                <a16:creationId xmlns:a16="http://schemas.microsoft.com/office/drawing/2014/main" id="{36C2666D-981D-9449-8C49-D2A7A72B6C49}"/>
              </a:ext>
            </a:extLst>
          </p:cNvPr>
          <p:cNvSpPr>
            <a:spLocks noGrp="1"/>
          </p:cNvSpPr>
          <p:nvPr>
            <p:ph type="title"/>
          </p:nvPr>
        </p:nvSpPr>
        <p:spPr>
          <a:xfrm>
            <a:off x="1069975" y="301625"/>
            <a:ext cx="7772400" cy="676275"/>
          </a:xfrm>
        </p:spPr>
        <p:txBody>
          <a:bodyPr/>
          <a:lstStyle/>
          <a:p>
            <a:r>
              <a:rPr lang="en-US" sz="3600" dirty="0"/>
              <a:t>Lunch Break Mode</a:t>
            </a:r>
          </a:p>
        </p:txBody>
      </p:sp>
      <p:sp>
        <p:nvSpPr>
          <p:cNvPr id="10" name="TextBox 9">
            <a:extLst>
              <a:ext uri="{FF2B5EF4-FFF2-40B4-BE49-F238E27FC236}">
                <a16:creationId xmlns:a16="http://schemas.microsoft.com/office/drawing/2014/main" id="{B40F5EAB-1551-D846-93BD-EB1458239714}"/>
              </a:ext>
            </a:extLst>
          </p:cNvPr>
          <p:cNvSpPr txBox="1"/>
          <p:nvPr/>
        </p:nvSpPr>
        <p:spPr>
          <a:xfrm>
            <a:off x="787587" y="1532539"/>
            <a:ext cx="4168588" cy="1200329"/>
          </a:xfrm>
          <a:prstGeom prst="rect">
            <a:avLst/>
          </a:prstGeom>
          <a:noFill/>
        </p:spPr>
        <p:txBody>
          <a:bodyPr wrap="square" rtlCol="0">
            <a:spAutoFit/>
          </a:bodyPr>
          <a:lstStyle/>
          <a:p>
            <a:r>
              <a:rPr lang="en-US" sz="2400" dirty="0"/>
              <a:t>Retain TWA and PEAK values from last use to pick up where you left off. </a:t>
            </a:r>
          </a:p>
        </p:txBody>
      </p:sp>
      <p:pic>
        <p:nvPicPr>
          <p:cNvPr id="11" name="Picture 10">
            <a:extLst>
              <a:ext uri="{FF2B5EF4-FFF2-40B4-BE49-F238E27FC236}">
                <a16:creationId xmlns:a16="http://schemas.microsoft.com/office/drawing/2014/main" id="{38DC8F80-B526-C040-A55A-66B16C8E0AFD}"/>
              </a:ext>
            </a:extLst>
          </p:cNvPr>
          <p:cNvPicPr>
            <a:picLocks noChangeAspect="1"/>
          </p:cNvPicPr>
          <p:nvPr/>
        </p:nvPicPr>
        <p:blipFill>
          <a:blip r:embed="rId2"/>
          <a:stretch>
            <a:fillRect/>
          </a:stretch>
        </p:blipFill>
        <p:spPr>
          <a:xfrm>
            <a:off x="4956175" y="1763859"/>
            <a:ext cx="3740483" cy="2493655"/>
          </a:xfrm>
          <a:prstGeom prst="rect">
            <a:avLst/>
          </a:prstGeom>
        </p:spPr>
      </p:pic>
      <p:sp>
        <p:nvSpPr>
          <p:cNvPr id="7" name="Title 1">
            <a:extLst>
              <a:ext uri="{FF2B5EF4-FFF2-40B4-BE49-F238E27FC236}">
                <a16:creationId xmlns:a16="http://schemas.microsoft.com/office/drawing/2014/main" id="{FDBE83FE-24C0-FC40-B98A-C54397258FA3}"/>
              </a:ext>
            </a:extLst>
          </p:cNvPr>
          <p:cNvSpPr txBox="1">
            <a:spLocks/>
          </p:cNvSpPr>
          <p:nvPr/>
        </p:nvSpPr>
        <p:spPr bwMode="auto">
          <a:xfrm>
            <a:off x="-1014319" y="4213587"/>
            <a:ext cx="7772400" cy="676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entury Gothic" charset="0"/>
                <a:ea typeface="ＭＳ Ｐゴシック" charset="0"/>
                <a:cs typeface="ＭＳ Ｐゴシック" charset="0"/>
              </a:defRPr>
            </a:lvl9pPr>
          </a:lstStyle>
          <a:p>
            <a:r>
              <a:rPr kumimoji="0" lang="en-US" sz="3600" dirty="0"/>
              <a:t>Stealth Mode</a:t>
            </a:r>
          </a:p>
        </p:txBody>
      </p:sp>
      <p:sp>
        <p:nvSpPr>
          <p:cNvPr id="8" name="TextBox 7">
            <a:extLst>
              <a:ext uri="{FF2B5EF4-FFF2-40B4-BE49-F238E27FC236}">
                <a16:creationId xmlns:a16="http://schemas.microsoft.com/office/drawing/2014/main" id="{EF016FE6-03EB-1347-845D-4B6FDA9AE8F1}"/>
              </a:ext>
            </a:extLst>
          </p:cNvPr>
          <p:cNvSpPr txBox="1"/>
          <p:nvPr/>
        </p:nvSpPr>
        <p:spPr>
          <a:xfrm>
            <a:off x="2662813" y="5094141"/>
            <a:ext cx="5468763" cy="1200329"/>
          </a:xfrm>
          <a:prstGeom prst="rect">
            <a:avLst/>
          </a:prstGeom>
          <a:noFill/>
        </p:spPr>
        <p:txBody>
          <a:bodyPr wrap="square" rtlCol="0">
            <a:spAutoFit/>
          </a:bodyPr>
          <a:lstStyle/>
          <a:p>
            <a:r>
              <a:rPr lang="en-US" sz="2400" dirty="0"/>
              <a:t>Set the alarm to notify silently—perfect for law enforcement and other applications </a:t>
            </a:r>
          </a:p>
        </p:txBody>
      </p:sp>
    </p:spTree>
    <p:extLst>
      <p:ext uri="{BB962C8B-B14F-4D97-AF65-F5344CB8AC3E}">
        <p14:creationId xmlns:p14="http://schemas.microsoft.com/office/powerpoint/2010/main" val="209352600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ED7695-97F1-0D4F-A57C-AAD3EC84BBBF}"/>
              </a:ext>
            </a:extLst>
          </p:cNvPr>
          <p:cNvSpPr>
            <a:spLocks noGrp="1"/>
          </p:cNvSpPr>
          <p:nvPr>
            <p:ph type="title"/>
          </p:nvPr>
        </p:nvSpPr>
        <p:spPr>
          <a:xfrm>
            <a:off x="0" y="0"/>
            <a:ext cx="9143993" cy="1399449"/>
          </a:xfrm>
        </p:spPr>
        <p:txBody>
          <a:bodyPr>
            <a:noAutofit/>
          </a:bodyPr>
          <a:lstStyle/>
          <a:p>
            <a:pPr algn="ctr"/>
            <a:r>
              <a:rPr lang="en-US" sz="4000" b="1" dirty="0"/>
              <a:t>The GX-3R </a:t>
            </a:r>
            <a:br>
              <a:rPr lang="en-US" sz="2400" b="1" dirty="0"/>
            </a:br>
            <a:r>
              <a:rPr lang="en-US" sz="2800" dirty="0"/>
              <a:t>The Smallest and Lightest 4-gas Monitor</a:t>
            </a:r>
          </a:p>
        </p:txBody>
      </p:sp>
      <p:pic>
        <p:nvPicPr>
          <p:cNvPr id="7" name="Picture 6">
            <a:extLst>
              <a:ext uri="{FF2B5EF4-FFF2-40B4-BE49-F238E27FC236}">
                <a16:creationId xmlns:a16="http://schemas.microsoft.com/office/drawing/2014/main" id="{23AB9BC8-2F89-BF40-AB05-ED959350D63D}"/>
              </a:ext>
            </a:extLst>
          </p:cNvPr>
          <p:cNvPicPr>
            <a:picLocks noChangeAspect="1"/>
          </p:cNvPicPr>
          <p:nvPr/>
        </p:nvPicPr>
        <p:blipFill>
          <a:blip r:embed="rId2"/>
          <a:stretch>
            <a:fillRect/>
          </a:stretch>
        </p:blipFill>
        <p:spPr>
          <a:xfrm>
            <a:off x="3297819" y="1925470"/>
            <a:ext cx="2548353" cy="3007056"/>
          </a:xfrm>
          <a:prstGeom prst="rect">
            <a:avLst/>
          </a:prstGeom>
        </p:spPr>
      </p:pic>
      <p:sp>
        <p:nvSpPr>
          <p:cNvPr id="18" name="TextBox 17">
            <a:extLst>
              <a:ext uri="{FF2B5EF4-FFF2-40B4-BE49-F238E27FC236}">
                <a16:creationId xmlns:a16="http://schemas.microsoft.com/office/drawing/2014/main" id="{E8E029A0-6C64-C64B-9BF5-89A46E70EBA0}"/>
              </a:ext>
            </a:extLst>
          </p:cNvPr>
          <p:cNvSpPr txBox="1"/>
          <p:nvPr/>
        </p:nvSpPr>
        <p:spPr>
          <a:xfrm>
            <a:off x="2072025" y="3349931"/>
            <a:ext cx="819455" cy="300082"/>
          </a:xfrm>
          <a:prstGeom prst="rect">
            <a:avLst/>
          </a:prstGeom>
          <a:noFill/>
        </p:spPr>
        <p:txBody>
          <a:bodyPr wrap="none" rtlCol="0">
            <a:spAutoFit/>
          </a:bodyPr>
          <a:lstStyle/>
          <a:p>
            <a:r>
              <a:rPr lang="en-US" sz="1350" dirty="0"/>
              <a:t>H: 2.55”</a:t>
            </a:r>
          </a:p>
        </p:txBody>
      </p:sp>
      <p:sp>
        <p:nvSpPr>
          <p:cNvPr id="19" name="TextBox 18">
            <a:extLst>
              <a:ext uri="{FF2B5EF4-FFF2-40B4-BE49-F238E27FC236}">
                <a16:creationId xmlns:a16="http://schemas.microsoft.com/office/drawing/2014/main" id="{F506E012-D324-634F-9C89-C71F1DC9A285}"/>
              </a:ext>
            </a:extLst>
          </p:cNvPr>
          <p:cNvSpPr txBox="1"/>
          <p:nvPr/>
        </p:nvSpPr>
        <p:spPr>
          <a:xfrm>
            <a:off x="4186312" y="5158466"/>
            <a:ext cx="771365" cy="300082"/>
          </a:xfrm>
          <a:prstGeom prst="rect">
            <a:avLst/>
          </a:prstGeom>
          <a:noFill/>
        </p:spPr>
        <p:txBody>
          <a:bodyPr wrap="none" rtlCol="0">
            <a:spAutoFit/>
          </a:bodyPr>
          <a:lstStyle/>
          <a:p>
            <a:r>
              <a:rPr lang="en-US" sz="1350" dirty="0"/>
              <a:t>W: 2.2”</a:t>
            </a:r>
          </a:p>
        </p:txBody>
      </p:sp>
      <p:sp>
        <p:nvSpPr>
          <p:cNvPr id="20" name="TextBox 19">
            <a:extLst>
              <a:ext uri="{FF2B5EF4-FFF2-40B4-BE49-F238E27FC236}">
                <a16:creationId xmlns:a16="http://schemas.microsoft.com/office/drawing/2014/main" id="{610504B0-8234-7540-A4EC-2CAB9F378E12}"/>
              </a:ext>
            </a:extLst>
          </p:cNvPr>
          <p:cNvSpPr txBox="1"/>
          <p:nvPr/>
        </p:nvSpPr>
        <p:spPr>
          <a:xfrm>
            <a:off x="5485514" y="1934736"/>
            <a:ext cx="829073" cy="300082"/>
          </a:xfrm>
          <a:prstGeom prst="rect">
            <a:avLst/>
          </a:prstGeom>
          <a:noFill/>
        </p:spPr>
        <p:txBody>
          <a:bodyPr wrap="none" rtlCol="0">
            <a:spAutoFit/>
          </a:bodyPr>
          <a:lstStyle/>
          <a:p>
            <a:r>
              <a:rPr lang="en-US" sz="1350" dirty="0"/>
              <a:t>D: 1.02”</a:t>
            </a:r>
          </a:p>
        </p:txBody>
      </p:sp>
      <p:cxnSp>
        <p:nvCxnSpPr>
          <p:cNvPr id="22" name="Straight Arrow Connector 21">
            <a:extLst>
              <a:ext uri="{FF2B5EF4-FFF2-40B4-BE49-F238E27FC236}">
                <a16:creationId xmlns:a16="http://schemas.microsoft.com/office/drawing/2014/main" id="{1DD9D7AE-1A47-7346-867F-F58E2F8B2782}"/>
              </a:ext>
            </a:extLst>
          </p:cNvPr>
          <p:cNvCxnSpPr/>
          <p:nvPr/>
        </p:nvCxnSpPr>
        <p:spPr>
          <a:xfrm>
            <a:off x="3094649" y="2356972"/>
            <a:ext cx="0" cy="2286000"/>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C7E5A8C4-94E7-DC47-A985-B5829ADA8758}"/>
              </a:ext>
            </a:extLst>
          </p:cNvPr>
          <p:cNvCxnSpPr/>
          <p:nvPr/>
        </p:nvCxnSpPr>
        <p:spPr>
          <a:xfrm>
            <a:off x="3473834" y="5047731"/>
            <a:ext cx="2011680" cy="0"/>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825A1AD1-4376-8B44-A58F-12A77D85ABD4}"/>
              </a:ext>
            </a:extLst>
          </p:cNvPr>
          <p:cNvCxnSpPr>
            <a:cxnSpLocks/>
          </p:cNvCxnSpPr>
          <p:nvPr/>
        </p:nvCxnSpPr>
        <p:spPr>
          <a:xfrm rot="2700000">
            <a:off x="5117615" y="2234818"/>
            <a:ext cx="914400" cy="0"/>
          </a:xfrm>
          <a:prstGeom prst="straightConnector1">
            <a:avLst/>
          </a:prstGeom>
          <a:ln w="31750">
            <a:headEnd type="triangle"/>
            <a:tailEnd type="triangle"/>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C12083D9-E925-9D4F-B4B6-20136A170A96}"/>
              </a:ext>
            </a:extLst>
          </p:cNvPr>
          <p:cNvSpPr txBox="1"/>
          <p:nvPr/>
        </p:nvSpPr>
        <p:spPr>
          <a:xfrm>
            <a:off x="2053824" y="5897695"/>
            <a:ext cx="4851699" cy="461665"/>
          </a:xfrm>
          <a:prstGeom prst="rect">
            <a:avLst/>
          </a:prstGeom>
          <a:noFill/>
        </p:spPr>
        <p:txBody>
          <a:bodyPr wrap="square" rtlCol="0">
            <a:spAutoFit/>
          </a:bodyPr>
          <a:lstStyle/>
          <a:p>
            <a:r>
              <a:rPr lang="en-US" sz="2400" dirty="0"/>
              <a:t>And it weighs only 3.52 ounces!</a:t>
            </a:r>
          </a:p>
        </p:txBody>
      </p:sp>
    </p:spTree>
    <p:extLst>
      <p:ext uri="{BB962C8B-B14F-4D97-AF65-F5344CB8AC3E}">
        <p14:creationId xmlns:p14="http://schemas.microsoft.com/office/powerpoint/2010/main" val="81129065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26771-459E-4A4F-A9BD-F585C3A425AF}"/>
              </a:ext>
            </a:extLst>
          </p:cNvPr>
          <p:cNvSpPr>
            <a:spLocks noGrp="1"/>
          </p:cNvSpPr>
          <p:nvPr>
            <p:ph type="title"/>
          </p:nvPr>
        </p:nvSpPr>
        <p:spPr>
          <a:xfrm>
            <a:off x="0" y="0"/>
            <a:ext cx="9144000" cy="1192695"/>
          </a:xfrm>
        </p:spPr>
        <p:txBody>
          <a:bodyPr/>
          <a:lstStyle/>
          <a:p>
            <a:pPr algn="ctr"/>
            <a:r>
              <a:rPr lang="en-US" dirty="0"/>
              <a:t>Low Cost of Ownership</a:t>
            </a:r>
          </a:p>
        </p:txBody>
      </p:sp>
      <p:sp>
        <p:nvSpPr>
          <p:cNvPr id="3" name="Content Placeholder 2">
            <a:extLst>
              <a:ext uri="{FF2B5EF4-FFF2-40B4-BE49-F238E27FC236}">
                <a16:creationId xmlns:a16="http://schemas.microsoft.com/office/drawing/2014/main" id="{2C19EEC0-4F42-3643-A1CD-5E897C9BA8CC}"/>
              </a:ext>
            </a:extLst>
          </p:cNvPr>
          <p:cNvSpPr>
            <a:spLocks noGrp="1"/>
          </p:cNvSpPr>
          <p:nvPr>
            <p:ph idx="1"/>
          </p:nvPr>
        </p:nvSpPr>
        <p:spPr>
          <a:xfrm>
            <a:off x="457200" y="1600203"/>
            <a:ext cx="8229600" cy="1192696"/>
          </a:xfrm>
        </p:spPr>
        <p:txBody>
          <a:bodyPr/>
          <a:lstStyle/>
          <a:p>
            <a:pPr marL="0" indent="0">
              <a:buNone/>
            </a:pPr>
            <a:r>
              <a:rPr lang="en-US" dirty="0"/>
              <a:t>The GX-3R is a complete instrument. It is easy to maintain and is NOT disposable. </a:t>
            </a:r>
          </a:p>
          <a:p>
            <a:pPr marL="0" indent="0">
              <a:buNone/>
            </a:pPr>
            <a:endParaRPr lang="en-US" dirty="0"/>
          </a:p>
          <a:p>
            <a:pPr marL="0" indent="0">
              <a:buNone/>
            </a:pPr>
            <a:r>
              <a:rPr lang="en-US" dirty="0"/>
              <a:t>Long lasting sensors, low parts replacement costs, plus a history of long-term product support makes this the best value of any 4-gas instrument </a:t>
            </a:r>
          </a:p>
        </p:txBody>
      </p:sp>
      <p:sp>
        <p:nvSpPr>
          <p:cNvPr id="7" name="TextBox 6">
            <a:extLst>
              <a:ext uri="{FF2B5EF4-FFF2-40B4-BE49-F238E27FC236}">
                <a16:creationId xmlns:a16="http://schemas.microsoft.com/office/drawing/2014/main" id="{5906E7BF-8F90-A144-AAC7-A7018E9320BA}"/>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4" name="Picture 3">
            <a:extLst>
              <a:ext uri="{FF2B5EF4-FFF2-40B4-BE49-F238E27FC236}">
                <a16:creationId xmlns:a16="http://schemas.microsoft.com/office/drawing/2014/main" id="{D22C8B37-A38E-7641-8844-1AFAF3C00DAB}"/>
              </a:ext>
            </a:extLst>
          </p:cNvPr>
          <p:cNvPicPr>
            <a:picLocks noChangeAspect="1"/>
          </p:cNvPicPr>
          <p:nvPr/>
        </p:nvPicPr>
        <p:blipFill>
          <a:blip r:embed="rId2"/>
          <a:stretch>
            <a:fillRect/>
          </a:stretch>
        </p:blipFill>
        <p:spPr>
          <a:xfrm>
            <a:off x="3412396" y="4279900"/>
            <a:ext cx="2319207" cy="2407920"/>
          </a:xfrm>
          <a:prstGeom prst="rect">
            <a:avLst/>
          </a:prstGeom>
        </p:spPr>
      </p:pic>
    </p:spTree>
    <p:extLst>
      <p:ext uri="{BB962C8B-B14F-4D97-AF65-F5344CB8AC3E}">
        <p14:creationId xmlns:p14="http://schemas.microsoft.com/office/powerpoint/2010/main" val="183720803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65B840C-1B4D-374A-8286-3A6EF3BF2A92}"/>
              </a:ext>
            </a:extLst>
          </p:cNvPr>
          <p:cNvSpPr>
            <a:spLocks noGrp="1"/>
          </p:cNvSpPr>
          <p:nvPr>
            <p:ph type="title"/>
          </p:nvPr>
        </p:nvSpPr>
        <p:spPr>
          <a:xfrm>
            <a:off x="685799" y="261284"/>
            <a:ext cx="7772400" cy="676275"/>
          </a:xfrm>
        </p:spPr>
        <p:txBody>
          <a:bodyPr/>
          <a:lstStyle/>
          <a:p>
            <a:r>
              <a:rPr lang="en-US" dirty="0"/>
              <a:t>9 Languages</a:t>
            </a:r>
          </a:p>
        </p:txBody>
      </p:sp>
      <p:sp>
        <p:nvSpPr>
          <p:cNvPr id="6" name="TextBox 5">
            <a:extLst>
              <a:ext uri="{FF2B5EF4-FFF2-40B4-BE49-F238E27FC236}">
                <a16:creationId xmlns:a16="http://schemas.microsoft.com/office/drawing/2014/main" id="{3C1322AB-B96C-9C45-8F27-12447476F7C3}"/>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8" name="TextBox 7">
            <a:extLst>
              <a:ext uri="{FF2B5EF4-FFF2-40B4-BE49-F238E27FC236}">
                <a16:creationId xmlns:a16="http://schemas.microsoft.com/office/drawing/2014/main" id="{AD6FBD39-A1C5-AE4E-8D29-98D081DCD934}"/>
              </a:ext>
            </a:extLst>
          </p:cNvPr>
          <p:cNvSpPr txBox="1"/>
          <p:nvPr/>
        </p:nvSpPr>
        <p:spPr>
          <a:xfrm>
            <a:off x="1110107" y="1939725"/>
            <a:ext cx="6783107" cy="4154984"/>
          </a:xfrm>
          <a:prstGeom prst="rect">
            <a:avLst/>
          </a:prstGeom>
          <a:noFill/>
        </p:spPr>
        <p:txBody>
          <a:bodyPr wrap="square" rtlCol="0">
            <a:spAutoFit/>
          </a:bodyPr>
          <a:lstStyle/>
          <a:p>
            <a:pPr algn="ctr"/>
            <a:r>
              <a:rPr lang="en-US" sz="2400" dirty="0"/>
              <a:t>Available in 9 languages:</a:t>
            </a:r>
          </a:p>
          <a:p>
            <a:pPr algn="ctr"/>
            <a:endParaRPr lang="en-US" sz="2400" dirty="0"/>
          </a:p>
          <a:p>
            <a:pPr algn="ctr"/>
            <a:r>
              <a:rPr lang="en-US" sz="2400" dirty="0"/>
              <a:t>English</a:t>
            </a:r>
          </a:p>
          <a:p>
            <a:pPr algn="ctr"/>
            <a:r>
              <a:rPr lang="ja-JP" altLang="en-US" sz="2400"/>
              <a:t>日本語</a:t>
            </a:r>
            <a:r>
              <a:rPr lang="en-US" altLang="ja-JP" sz="2400" dirty="0"/>
              <a:t> </a:t>
            </a:r>
            <a:r>
              <a:rPr lang="en-US" altLang="ja-JP" sz="2400" i="1" dirty="0"/>
              <a:t>(Japanese)</a:t>
            </a:r>
          </a:p>
          <a:p>
            <a:pPr algn="ctr"/>
            <a:r>
              <a:rPr lang="en-US" altLang="ja-JP" sz="2400" dirty="0" err="1"/>
              <a:t>Español</a:t>
            </a:r>
            <a:r>
              <a:rPr lang="en-US" altLang="ja-JP" sz="2400" dirty="0"/>
              <a:t> (Spanish)</a:t>
            </a:r>
          </a:p>
          <a:p>
            <a:pPr algn="ctr"/>
            <a:r>
              <a:rPr lang="en-US" altLang="ja-JP" sz="2400" dirty="0"/>
              <a:t>Deutsch (German)</a:t>
            </a:r>
          </a:p>
          <a:p>
            <a:pPr algn="ctr"/>
            <a:r>
              <a:rPr lang="en-US" altLang="ja-JP" sz="2400" dirty="0" err="1"/>
              <a:t>Français</a:t>
            </a:r>
            <a:r>
              <a:rPr lang="en-US" altLang="ja-JP" sz="2400" dirty="0"/>
              <a:t> (French)</a:t>
            </a:r>
          </a:p>
          <a:p>
            <a:pPr algn="ctr"/>
            <a:r>
              <a:rPr lang="en-US" altLang="ja-JP" sz="2400" dirty="0" err="1"/>
              <a:t>Italiano</a:t>
            </a:r>
            <a:r>
              <a:rPr lang="en-US" altLang="ja-JP" sz="2400" dirty="0"/>
              <a:t> (Italian)</a:t>
            </a:r>
          </a:p>
          <a:p>
            <a:pPr algn="ctr"/>
            <a:r>
              <a:rPr lang="en-US" altLang="ja-JP" sz="2400" dirty="0"/>
              <a:t>P</a:t>
            </a:r>
            <a:r>
              <a:rPr lang="az-Cyrl-AZ" altLang="ja-JP" sz="2400" dirty="0"/>
              <a:t>усский</a:t>
            </a:r>
            <a:r>
              <a:rPr lang="en-US" altLang="ja-JP" sz="2400" dirty="0"/>
              <a:t> </a:t>
            </a:r>
            <a:r>
              <a:rPr lang="en-US" altLang="ja-JP" sz="2400" i="1" dirty="0"/>
              <a:t>(Russian)</a:t>
            </a:r>
            <a:br>
              <a:rPr lang="ja-JP" altLang="en-US" sz="2400" i="1"/>
            </a:br>
            <a:r>
              <a:rPr lang="ja-JP" altLang="en-US" sz="2400"/>
              <a:t>中文</a:t>
            </a:r>
            <a:r>
              <a:rPr lang="en-US" altLang="ja-JP" sz="2400" dirty="0"/>
              <a:t> </a:t>
            </a:r>
            <a:r>
              <a:rPr lang="en-US" altLang="ja-JP" sz="2400" i="1" dirty="0"/>
              <a:t>(Chinese)</a:t>
            </a:r>
          </a:p>
          <a:p>
            <a:pPr algn="ctr"/>
            <a:r>
              <a:rPr lang="ko-KR" altLang="en-US" sz="2400" dirty="0"/>
              <a:t>한국어</a:t>
            </a:r>
            <a:r>
              <a:rPr lang="en-US" altLang="ko-KR" sz="2400" dirty="0"/>
              <a:t> </a:t>
            </a:r>
            <a:r>
              <a:rPr lang="en-US" altLang="ko-KR" sz="2400" i="1" dirty="0"/>
              <a:t>(Korean)</a:t>
            </a:r>
            <a:endParaRPr lang="en-US" sz="2400" i="1" dirty="0"/>
          </a:p>
        </p:txBody>
      </p:sp>
    </p:spTree>
    <p:extLst>
      <p:ext uri="{BB962C8B-B14F-4D97-AF65-F5344CB8AC3E}">
        <p14:creationId xmlns:p14="http://schemas.microsoft.com/office/powerpoint/2010/main" val="330343072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DA58D3-5F20-134C-95C6-B27581E63E51}"/>
              </a:ext>
            </a:extLst>
          </p:cNvPr>
          <p:cNvSpPr>
            <a:spLocks noGrp="1"/>
          </p:cNvSpPr>
          <p:nvPr>
            <p:ph type="title"/>
          </p:nvPr>
        </p:nvSpPr>
        <p:spPr>
          <a:xfrm>
            <a:off x="685799" y="251385"/>
            <a:ext cx="7772400" cy="676275"/>
          </a:xfrm>
        </p:spPr>
        <p:txBody>
          <a:bodyPr/>
          <a:lstStyle/>
          <a:p>
            <a:r>
              <a:rPr lang="en-US" sz="4400" dirty="0"/>
              <a:t>The GX-3R</a:t>
            </a:r>
          </a:p>
        </p:txBody>
      </p:sp>
      <p:pic>
        <p:nvPicPr>
          <p:cNvPr id="4" name="Picture 3">
            <a:extLst>
              <a:ext uri="{FF2B5EF4-FFF2-40B4-BE49-F238E27FC236}">
                <a16:creationId xmlns:a16="http://schemas.microsoft.com/office/drawing/2014/main" id="{6C96DEF6-FC18-2D4B-958C-71B3032B77A1}"/>
              </a:ext>
            </a:extLst>
          </p:cNvPr>
          <p:cNvPicPr>
            <a:picLocks noChangeAspect="1"/>
          </p:cNvPicPr>
          <p:nvPr/>
        </p:nvPicPr>
        <p:blipFill>
          <a:blip r:embed="rId2"/>
          <a:stretch>
            <a:fillRect/>
          </a:stretch>
        </p:blipFill>
        <p:spPr>
          <a:xfrm>
            <a:off x="3030962" y="1939332"/>
            <a:ext cx="3082075" cy="3552092"/>
          </a:xfrm>
          <a:prstGeom prst="rect">
            <a:avLst/>
          </a:prstGeom>
        </p:spPr>
      </p:pic>
      <p:sp>
        <p:nvSpPr>
          <p:cNvPr id="5" name="TextBox 4">
            <a:extLst>
              <a:ext uri="{FF2B5EF4-FFF2-40B4-BE49-F238E27FC236}">
                <a16:creationId xmlns:a16="http://schemas.microsoft.com/office/drawing/2014/main" id="{A7CD932B-44CA-3449-8A63-A544888BA88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Tree>
    <p:extLst>
      <p:ext uri="{BB962C8B-B14F-4D97-AF65-F5344CB8AC3E}">
        <p14:creationId xmlns:p14="http://schemas.microsoft.com/office/powerpoint/2010/main" val="3958935062"/>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5">
            <a:extLst>
              <a:ext uri="{FF2B5EF4-FFF2-40B4-BE49-F238E27FC236}">
                <a16:creationId xmlns:a16="http://schemas.microsoft.com/office/drawing/2014/main" id="{6521D22F-5720-2F4E-A2B7-CEB304A6092F}"/>
              </a:ext>
            </a:extLst>
          </p:cNvPr>
          <p:cNvSpPr/>
          <p:nvPr/>
        </p:nvSpPr>
        <p:spPr>
          <a:xfrm>
            <a:off x="7775575" y="6538913"/>
            <a:ext cx="1368425" cy="28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ja-JP" altLang="en-US">
              <a:solidFill>
                <a:srgbClr val="FFFFFF"/>
              </a:solidFill>
              <a:latin typeface="Arial" charset="0"/>
              <a:ea typeface="ＭＳ Ｐゴシック" charset="0"/>
              <a:cs typeface="ＭＳ Ｐゴシック" charset="0"/>
            </a:endParaRPr>
          </a:p>
        </p:txBody>
      </p:sp>
      <p:sp>
        <p:nvSpPr>
          <p:cNvPr id="6" name="Title 2">
            <a:extLst>
              <a:ext uri="{FF2B5EF4-FFF2-40B4-BE49-F238E27FC236}">
                <a16:creationId xmlns:a16="http://schemas.microsoft.com/office/drawing/2014/main" id="{8D228189-33B6-5B48-8A44-794E92C40244}"/>
              </a:ext>
            </a:extLst>
          </p:cNvPr>
          <p:cNvSpPr>
            <a:spLocks noGrp="1"/>
          </p:cNvSpPr>
          <p:nvPr>
            <p:ph type="title"/>
          </p:nvPr>
        </p:nvSpPr>
        <p:spPr>
          <a:xfrm>
            <a:off x="50823" y="46150"/>
            <a:ext cx="9042354" cy="676275"/>
          </a:xfrm>
        </p:spPr>
        <p:txBody>
          <a:bodyPr>
            <a:noAutofit/>
          </a:bodyPr>
          <a:lstStyle/>
          <a:p>
            <a:pPr algn="r">
              <a:defRPr/>
            </a:pPr>
            <a:r>
              <a:rPr lang="en-US" altLang="ja-JP" sz="4000" b="1" kern="0" dirty="0">
                <a:ea typeface="ＭＳ Ｐゴシック" pitchFamily="50" charset="-128"/>
              </a:rPr>
              <a:t>2 Models</a:t>
            </a:r>
            <a:r>
              <a:rPr lang="en-US" sz="4000" b="1" dirty="0"/>
              <a:t>—</a:t>
            </a:r>
            <a:r>
              <a:rPr lang="en-US" altLang="ja-JP" sz="4000" b="1" kern="0" dirty="0">
                <a:ea typeface="ＭＳ Ｐゴシック" pitchFamily="50" charset="-128"/>
              </a:rPr>
              <a:t>Depending on Need</a:t>
            </a:r>
            <a:endParaRPr lang="en-US" sz="4000" b="1" dirty="0"/>
          </a:p>
        </p:txBody>
      </p:sp>
      <p:sp>
        <p:nvSpPr>
          <p:cNvPr id="7" name="正方形/長方形 7">
            <a:extLst>
              <a:ext uri="{FF2B5EF4-FFF2-40B4-BE49-F238E27FC236}">
                <a16:creationId xmlns:a16="http://schemas.microsoft.com/office/drawing/2014/main" id="{589C11BF-961D-2746-8664-F8B3D4EA7ED8}"/>
              </a:ext>
            </a:extLst>
          </p:cNvPr>
          <p:cNvSpPr/>
          <p:nvPr/>
        </p:nvSpPr>
        <p:spPr>
          <a:xfrm>
            <a:off x="857250" y="1144206"/>
            <a:ext cx="3610801"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400" dirty="0">
                <a:solidFill>
                  <a:schemeClr val="tx1"/>
                </a:solidFill>
                <a:latin typeface="Arial" charset="0"/>
                <a:ea typeface="メイリオ" charset="0"/>
                <a:cs typeface="Arial" charset="0"/>
              </a:rPr>
              <a:t>Compliance 4-gas model</a:t>
            </a:r>
            <a:endParaRPr lang="ja-JP" altLang="en-US" sz="2400" dirty="0">
              <a:solidFill>
                <a:schemeClr val="tx1"/>
              </a:solidFill>
              <a:latin typeface="Arial" charset="0"/>
              <a:ea typeface="メイリオ" charset="0"/>
              <a:cs typeface="Arial" charset="0"/>
            </a:endParaRPr>
          </a:p>
        </p:txBody>
      </p:sp>
      <p:sp>
        <p:nvSpPr>
          <p:cNvPr id="8" name="正方形/長方形 8">
            <a:extLst>
              <a:ext uri="{FF2B5EF4-FFF2-40B4-BE49-F238E27FC236}">
                <a16:creationId xmlns:a16="http://schemas.microsoft.com/office/drawing/2014/main" id="{DEE4E3F2-27CC-904F-92B9-B67337BEDBE8}"/>
              </a:ext>
            </a:extLst>
          </p:cNvPr>
          <p:cNvSpPr/>
          <p:nvPr/>
        </p:nvSpPr>
        <p:spPr>
          <a:xfrm>
            <a:off x="2068345" y="4233560"/>
            <a:ext cx="1278409"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800" b="1" i="1" dirty="0">
                <a:solidFill>
                  <a:schemeClr val="tx1"/>
                </a:solidFill>
                <a:latin typeface="Century Gothic" panose="020B0502020202020204" pitchFamily="34" charset="0"/>
                <a:ea typeface="メイリオ" charset="0"/>
                <a:cs typeface="Arial" charset="0"/>
              </a:rPr>
              <a:t>GX-3R</a:t>
            </a:r>
            <a:endParaRPr lang="ja-JP" altLang="en-US" sz="2800" b="1" i="1" dirty="0">
              <a:solidFill>
                <a:schemeClr val="tx1"/>
              </a:solidFill>
              <a:latin typeface="Century Gothic" panose="020B0502020202020204" pitchFamily="34" charset="0"/>
              <a:ea typeface="メイリオ" charset="0"/>
              <a:cs typeface="Arial" charset="0"/>
            </a:endParaRPr>
          </a:p>
        </p:txBody>
      </p:sp>
      <p:pic>
        <p:nvPicPr>
          <p:cNvPr id="9" name="Picture 8">
            <a:extLst>
              <a:ext uri="{FF2B5EF4-FFF2-40B4-BE49-F238E27FC236}">
                <a16:creationId xmlns:a16="http://schemas.microsoft.com/office/drawing/2014/main" id="{0FC753BE-EF6F-EF4D-A685-6745D533C6A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646124" y="1792278"/>
            <a:ext cx="2122854" cy="2441282"/>
          </a:xfrm>
          <a:prstGeom prst="rect">
            <a:avLst/>
          </a:prstGeom>
        </p:spPr>
      </p:pic>
      <p:sp>
        <p:nvSpPr>
          <p:cNvPr id="10" name="TextBox 9">
            <a:extLst>
              <a:ext uri="{FF2B5EF4-FFF2-40B4-BE49-F238E27FC236}">
                <a16:creationId xmlns:a16="http://schemas.microsoft.com/office/drawing/2014/main" id="{5BB82463-3D51-434F-8611-ED2899110127}"/>
              </a:ext>
            </a:extLst>
          </p:cNvPr>
          <p:cNvSpPr txBox="1"/>
          <p:nvPr/>
        </p:nvSpPr>
        <p:spPr>
          <a:xfrm>
            <a:off x="132004" y="5065723"/>
            <a:ext cx="3892990" cy="1200329"/>
          </a:xfrm>
          <a:prstGeom prst="rect">
            <a:avLst/>
          </a:prstGeom>
          <a:noFill/>
        </p:spPr>
        <p:txBody>
          <a:bodyPr wrap="square" rtlCol="0">
            <a:spAutoFit/>
          </a:bodyPr>
          <a:lstStyle/>
          <a:p>
            <a:pPr marL="285750" indent="-285750">
              <a:buFont typeface="Courier New"/>
              <a:buChar char="o"/>
            </a:pPr>
            <a:r>
              <a:rPr lang="en-US" dirty="0"/>
              <a:t>Worlds smallest and lightest 4-gas monitor</a:t>
            </a:r>
          </a:p>
          <a:p>
            <a:pPr marL="285750" indent="-285750">
              <a:buFont typeface="Courier New"/>
              <a:buChar char="o"/>
            </a:pPr>
            <a:r>
              <a:rPr lang="en-US" dirty="0"/>
              <a:t>Impact, water, &amp; dust resistant</a:t>
            </a:r>
          </a:p>
          <a:p>
            <a:pPr marL="285750" indent="-285750">
              <a:buFont typeface="Courier New"/>
              <a:buChar char="o"/>
            </a:pPr>
            <a:r>
              <a:rPr lang="en-US" dirty="0"/>
              <a:t>3 year Warranty</a:t>
            </a:r>
          </a:p>
        </p:txBody>
      </p:sp>
      <p:sp>
        <p:nvSpPr>
          <p:cNvPr id="11" name="正方形/長方形 8">
            <a:extLst>
              <a:ext uri="{FF2B5EF4-FFF2-40B4-BE49-F238E27FC236}">
                <a16:creationId xmlns:a16="http://schemas.microsoft.com/office/drawing/2014/main" id="{1093B974-56BB-CD46-9900-55B892301FC1}"/>
              </a:ext>
            </a:extLst>
          </p:cNvPr>
          <p:cNvSpPr/>
          <p:nvPr/>
        </p:nvSpPr>
        <p:spPr>
          <a:xfrm>
            <a:off x="5390539" y="4233560"/>
            <a:ext cx="1944216"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800" b="1" i="1" dirty="0">
                <a:solidFill>
                  <a:schemeClr val="tx1"/>
                </a:solidFill>
                <a:latin typeface="Century Gothic" panose="020B0502020202020204" pitchFamily="34" charset="0"/>
                <a:ea typeface="メイリオ" charset="0"/>
                <a:cs typeface="Arial" charset="0"/>
              </a:rPr>
              <a:t>GX-3R Pro</a:t>
            </a:r>
            <a:endParaRPr lang="ja-JP" altLang="en-US" sz="2800" b="1" i="1" dirty="0">
              <a:solidFill>
                <a:schemeClr val="tx1"/>
              </a:solidFill>
              <a:latin typeface="Century Gothic" panose="020B0502020202020204" pitchFamily="34" charset="0"/>
              <a:ea typeface="メイリオ" charset="0"/>
              <a:cs typeface="Arial" charset="0"/>
            </a:endParaRPr>
          </a:p>
        </p:txBody>
      </p:sp>
      <p:sp>
        <p:nvSpPr>
          <p:cNvPr id="12" name="TextBox 11">
            <a:extLst>
              <a:ext uri="{FF2B5EF4-FFF2-40B4-BE49-F238E27FC236}">
                <a16:creationId xmlns:a16="http://schemas.microsoft.com/office/drawing/2014/main" id="{AEF63506-FB1B-B74C-8A8B-98B8F1082CA5}"/>
              </a:ext>
            </a:extLst>
          </p:cNvPr>
          <p:cNvSpPr txBox="1"/>
          <p:nvPr/>
        </p:nvSpPr>
        <p:spPr>
          <a:xfrm>
            <a:off x="3616980" y="5065723"/>
            <a:ext cx="5491333" cy="1200329"/>
          </a:xfrm>
          <a:prstGeom prst="rect">
            <a:avLst/>
          </a:prstGeom>
          <a:noFill/>
        </p:spPr>
        <p:txBody>
          <a:bodyPr wrap="square" rtlCol="0">
            <a:spAutoFit/>
          </a:bodyPr>
          <a:lstStyle/>
          <a:p>
            <a:pPr marL="742950" lvl="1" indent="-285750">
              <a:buFont typeface="Courier New"/>
              <a:buChar char="o"/>
            </a:pPr>
            <a:r>
              <a:rPr lang="en-US" dirty="0"/>
              <a:t>4-gas plus extra slot for toxic or IR sensor</a:t>
            </a:r>
          </a:p>
          <a:p>
            <a:pPr marL="742950" lvl="1" indent="-285750">
              <a:buFont typeface="Courier New"/>
              <a:buChar char="o"/>
            </a:pPr>
            <a:r>
              <a:rPr lang="en-US" dirty="0"/>
              <a:t>Wireless communication with mobile app</a:t>
            </a:r>
          </a:p>
          <a:p>
            <a:pPr marL="742950" lvl="1" indent="-285750">
              <a:buFont typeface="Courier New"/>
              <a:buChar char="o"/>
            </a:pPr>
            <a:r>
              <a:rPr lang="en-US" dirty="0"/>
              <a:t>Man-down and panic alarms</a:t>
            </a:r>
          </a:p>
          <a:p>
            <a:pPr marL="742950" lvl="1" indent="-285750">
              <a:buFont typeface="Courier New"/>
              <a:buChar char="o"/>
            </a:pPr>
            <a:r>
              <a:rPr lang="en-US" dirty="0"/>
              <a:t>Alkaline/Rechargeable option</a:t>
            </a:r>
          </a:p>
        </p:txBody>
      </p:sp>
      <p:sp>
        <p:nvSpPr>
          <p:cNvPr id="13" name="正方形/長方形 7">
            <a:extLst>
              <a:ext uri="{FF2B5EF4-FFF2-40B4-BE49-F238E27FC236}">
                <a16:creationId xmlns:a16="http://schemas.microsoft.com/office/drawing/2014/main" id="{C0B21046-DE01-5141-818E-400CD9A29CE7}"/>
              </a:ext>
            </a:extLst>
          </p:cNvPr>
          <p:cNvSpPr/>
          <p:nvPr/>
        </p:nvSpPr>
        <p:spPr>
          <a:xfrm>
            <a:off x="4706463" y="1144206"/>
            <a:ext cx="3312368"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ja-JP" sz="2400" dirty="0">
                <a:solidFill>
                  <a:schemeClr val="tx1"/>
                </a:solidFill>
                <a:latin typeface="Arial" charset="0"/>
                <a:ea typeface="メイリオ" charset="0"/>
                <a:cs typeface="Arial" charset="0"/>
              </a:rPr>
              <a:t>5-gas pro model</a:t>
            </a:r>
            <a:endParaRPr lang="ja-JP" altLang="en-US" sz="2400" dirty="0">
              <a:solidFill>
                <a:schemeClr val="tx1"/>
              </a:solidFill>
              <a:latin typeface="Arial" charset="0"/>
              <a:ea typeface="メイリオ" charset="0"/>
              <a:cs typeface="Arial" charset="0"/>
            </a:endParaRPr>
          </a:p>
        </p:txBody>
      </p:sp>
      <p:pic>
        <p:nvPicPr>
          <p:cNvPr id="14" name="Picture 13">
            <a:extLst>
              <a:ext uri="{FF2B5EF4-FFF2-40B4-BE49-F238E27FC236}">
                <a16:creationId xmlns:a16="http://schemas.microsoft.com/office/drawing/2014/main" id="{4DDA436D-289A-6349-B6DF-07F88ACBF1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9200" y="1734627"/>
            <a:ext cx="2692807" cy="2585094"/>
          </a:xfrm>
          <a:prstGeom prst="rect">
            <a:avLst/>
          </a:prstGeom>
        </p:spPr>
      </p:pic>
    </p:spTree>
    <p:extLst>
      <p:ext uri="{BB962C8B-B14F-4D97-AF65-F5344CB8AC3E}">
        <p14:creationId xmlns:p14="http://schemas.microsoft.com/office/powerpoint/2010/main" val="4237300683"/>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9DFA55EF-FDB8-6B4B-BD1C-C814DDDF9116}"/>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5" name="Picture 4">
            <a:extLst>
              <a:ext uri="{FF2B5EF4-FFF2-40B4-BE49-F238E27FC236}">
                <a16:creationId xmlns:a16="http://schemas.microsoft.com/office/drawing/2014/main" id="{554C59C1-D99D-2444-B26A-6079B1A181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80386" y="2016323"/>
            <a:ext cx="2183228" cy="2825353"/>
          </a:xfrm>
          <a:prstGeom prst="rect">
            <a:avLst/>
          </a:prstGeom>
        </p:spPr>
      </p:pic>
    </p:spTree>
    <p:extLst>
      <p:ext uri="{BB962C8B-B14F-4D97-AF65-F5344CB8AC3E}">
        <p14:creationId xmlns:p14="http://schemas.microsoft.com/office/powerpoint/2010/main" val="359359007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E2F0C63-484C-7748-9AE8-3BD56B67661C}"/>
              </a:ext>
            </a:extLst>
          </p:cNvPr>
          <p:cNvSpPr txBox="1"/>
          <p:nvPr/>
        </p:nvSpPr>
        <p:spPr>
          <a:xfrm>
            <a:off x="3328552" y="4589652"/>
            <a:ext cx="5556738" cy="1892826"/>
          </a:xfrm>
          <a:prstGeom prst="rect">
            <a:avLst/>
          </a:prstGeom>
          <a:noFill/>
        </p:spPr>
        <p:txBody>
          <a:bodyPr wrap="square" rtlCol="0">
            <a:spAutoFit/>
          </a:bodyPr>
          <a:lstStyle/>
          <a:p>
            <a:r>
              <a:rPr lang="en-US" dirty="0"/>
              <a:t>“The breathing zone is within a ten inch radius of the worker's nose and mouth. OSHA requires that worker exposure monitoring air samples be collected in the breathing zone. Air sampling filters may be attached to the collar or lapel.”</a:t>
            </a:r>
          </a:p>
          <a:p>
            <a:endParaRPr lang="en-US" sz="1350" dirty="0"/>
          </a:p>
          <a:p>
            <a:endParaRPr lang="en-US" sz="1350" dirty="0"/>
          </a:p>
        </p:txBody>
      </p:sp>
      <p:sp>
        <p:nvSpPr>
          <p:cNvPr id="7" name="TextBox 6">
            <a:extLst>
              <a:ext uri="{FF2B5EF4-FFF2-40B4-BE49-F238E27FC236}">
                <a16:creationId xmlns:a16="http://schemas.microsoft.com/office/drawing/2014/main" id="{023DA265-47B8-0541-9B8A-E7613D41FD6A}"/>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9" name="Rectangle 8">
            <a:extLst>
              <a:ext uri="{FF2B5EF4-FFF2-40B4-BE49-F238E27FC236}">
                <a16:creationId xmlns:a16="http://schemas.microsoft.com/office/drawing/2014/main" id="{D6A911E0-4676-7C4F-B502-E7667EA2A149}"/>
              </a:ext>
            </a:extLst>
          </p:cNvPr>
          <p:cNvSpPr/>
          <p:nvPr/>
        </p:nvSpPr>
        <p:spPr>
          <a:xfrm>
            <a:off x="685800" y="2021049"/>
            <a:ext cx="3348212" cy="1569660"/>
          </a:xfrm>
          <a:prstGeom prst="rect">
            <a:avLst/>
          </a:prstGeom>
        </p:spPr>
        <p:txBody>
          <a:bodyPr wrap="square">
            <a:spAutoFit/>
          </a:bodyPr>
          <a:lstStyle/>
          <a:p>
            <a:r>
              <a:rPr lang="en-US" sz="2400" dirty="0"/>
              <a:t>So small and light, the GX-3R clips comfortably in the breathing zone. </a:t>
            </a:r>
          </a:p>
        </p:txBody>
      </p:sp>
      <p:pic>
        <p:nvPicPr>
          <p:cNvPr id="12" name="Picture 11" descr="riken breathing zone.jpg">
            <a:extLst>
              <a:ext uri="{FF2B5EF4-FFF2-40B4-BE49-F238E27FC236}">
                <a16:creationId xmlns:a16="http://schemas.microsoft.com/office/drawing/2014/main" id="{E7745D87-15CE-774B-84B1-C22134575BC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8710" y="4589652"/>
            <a:ext cx="2513426" cy="1598539"/>
          </a:xfrm>
          <a:prstGeom prst="rect">
            <a:avLst/>
          </a:prstGeom>
        </p:spPr>
      </p:pic>
      <p:pic>
        <p:nvPicPr>
          <p:cNvPr id="13" name="Picture 12" descr="720px-US-OSHA-Logo.svg.png">
            <a:extLst>
              <a:ext uri="{FF2B5EF4-FFF2-40B4-BE49-F238E27FC236}">
                <a16:creationId xmlns:a16="http://schemas.microsoft.com/office/drawing/2014/main" id="{1E61E47C-5DE5-1D4C-975E-02FD889560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39512" y="5788235"/>
            <a:ext cx="1384466" cy="399957"/>
          </a:xfrm>
          <a:prstGeom prst="rect">
            <a:avLst/>
          </a:prstGeom>
        </p:spPr>
      </p:pic>
      <p:sp>
        <p:nvSpPr>
          <p:cNvPr id="17" name="Title 1">
            <a:extLst>
              <a:ext uri="{FF2B5EF4-FFF2-40B4-BE49-F238E27FC236}">
                <a16:creationId xmlns:a16="http://schemas.microsoft.com/office/drawing/2014/main" id="{BBA4AA0E-DD08-2F4E-BB88-C37BC6E1ADFE}"/>
              </a:ext>
            </a:extLst>
          </p:cNvPr>
          <p:cNvSpPr>
            <a:spLocks noGrp="1"/>
          </p:cNvSpPr>
          <p:nvPr>
            <p:ph type="title"/>
          </p:nvPr>
        </p:nvSpPr>
        <p:spPr>
          <a:xfrm>
            <a:off x="685800" y="349355"/>
            <a:ext cx="7772400" cy="676275"/>
          </a:xfrm>
        </p:spPr>
        <p:txBody>
          <a:bodyPr>
            <a:normAutofit fontScale="90000"/>
          </a:bodyPr>
          <a:lstStyle/>
          <a:p>
            <a:r>
              <a:rPr lang="en-US" sz="4000" dirty="0"/>
              <a:t>Size Matters</a:t>
            </a:r>
            <a:br>
              <a:rPr lang="en-US" dirty="0"/>
            </a:br>
            <a:r>
              <a:rPr lang="en-US" sz="3100" dirty="0"/>
              <a:t>In the “Breathing Zone”</a:t>
            </a:r>
          </a:p>
        </p:txBody>
      </p:sp>
      <p:pic>
        <p:nvPicPr>
          <p:cNvPr id="3" name="Picture 2">
            <a:extLst>
              <a:ext uri="{FF2B5EF4-FFF2-40B4-BE49-F238E27FC236}">
                <a16:creationId xmlns:a16="http://schemas.microsoft.com/office/drawing/2014/main" id="{83F90DC6-B496-3E4D-ADED-A9CB39F48426}"/>
              </a:ext>
            </a:extLst>
          </p:cNvPr>
          <p:cNvPicPr>
            <a:picLocks noChangeAspect="1"/>
          </p:cNvPicPr>
          <p:nvPr/>
        </p:nvPicPr>
        <p:blipFill>
          <a:blip r:embed="rId4"/>
          <a:stretch>
            <a:fillRect/>
          </a:stretch>
        </p:blipFill>
        <p:spPr>
          <a:xfrm>
            <a:off x="4479326" y="1074927"/>
            <a:ext cx="3488065" cy="3461905"/>
          </a:xfrm>
          <a:prstGeom prst="rect">
            <a:avLst/>
          </a:prstGeom>
        </p:spPr>
      </p:pic>
    </p:spTree>
    <p:extLst>
      <p:ext uri="{BB962C8B-B14F-4D97-AF65-F5344CB8AC3E}">
        <p14:creationId xmlns:p14="http://schemas.microsoft.com/office/powerpoint/2010/main" val="2987667181"/>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C0472F9E-6BA0-684D-8F6F-D98F638BDBE8}"/>
              </a:ext>
            </a:extLst>
          </p:cNvPr>
          <p:cNvPicPr>
            <a:picLocks noChangeAspect="1"/>
          </p:cNvPicPr>
          <p:nvPr/>
        </p:nvPicPr>
        <p:blipFill>
          <a:blip r:embed="rId2"/>
          <a:stretch>
            <a:fillRect/>
          </a:stretch>
        </p:blipFill>
        <p:spPr>
          <a:xfrm>
            <a:off x="3299168" y="1948943"/>
            <a:ext cx="2579336" cy="2914650"/>
          </a:xfrm>
          <a:prstGeom prst="rect">
            <a:avLst/>
          </a:prstGeom>
        </p:spPr>
      </p:pic>
      <p:sp>
        <p:nvSpPr>
          <p:cNvPr id="27" name="TextBox 26">
            <a:extLst>
              <a:ext uri="{FF2B5EF4-FFF2-40B4-BE49-F238E27FC236}">
                <a16:creationId xmlns:a16="http://schemas.microsoft.com/office/drawing/2014/main" id="{AC5A0DB5-39F4-F940-86C4-6598AFF9A006}"/>
              </a:ext>
            </a:extLst>
          </p:cNvPr>
          <p:cNvSpPr txBox="1"/>
          <p:nvPr/>
        </p:nvSpPr>
        <p:spPr>
          <a:xfrm>
            <a:off x="895554" y="5203111"/>
            <a:ext cx="2374368" cy="300082"/>
          </a:xfrm>
          <a:prstGeom prst="rect">
            <a:avLst/>
          </a:prstGeom>
          <a:noFill/>
        </p:spPr>
        <p:txBody>
          <a:bodyPr wrap="none" rtlCol="0">
            <a:spAutoFit/>
          </a:bodyPr>
          <a:lstStyle/>
          <a:p>
            <a:r>
              <a:rPr lang="en-US" sz="1350" dirty="0"/>
              <a:t>All gas readings displayed</a:t>
            </a:r>
          </a:p>
        </p:txBody>
      </p:sp>
      <p:sp>
        <p:nvSpPr>
          <p:cNvPr id="28" name="TextBox 27">
            <a:extLst>
              <a:ext uri="{FF2B5EF4-FFF2-40B4-BE49-F238E27FC236}">
                <a16:creationId xmlns:a16="http://schemas.microsoft.com/office/drawing/2014/main" id="{B44C1966-D20B-7A4E-B1BC-FE18282A64CE}"/>
              </a:ext>
            </a:extLst>
          </p:cNvPr>
          <p:cNvSpPr txBox="1"/>
          <p:nvPr/>
        </p:nvSpPr>
        <p:spPr>
          <a:xfrm>
            <a:off x="279382" y="2636658"/>
            <a:ext cx="3234763" cy="400110"/>
          </a:xfrm>
          <a:prstGeom prst="rect">
            <a:avLst/>
          </a:prstGeom>
          <a:noFill/>
        </p:spPr>
        <p:txBody>
          <a:bodyPr wrap="square" rtlCol="0">
            <a:spAutoFit/>
          </a:bodyPr>
          <a:lstStyle/>
          <a:p>
            <a:r>
              <a:rPr lang="en-US" sz="2000" dirty="0"/>
              <a:t>CO – Carbon Monoxide</a:t>
            </a:r>
          </a:p>
        </p:txBody>
      </p:sp>
      <p:sp>
        <p:nvSpPr>
          <p:cNvPr id="31" name="TextBox 30">
            <a:extLst>
              <a:ext uri="{FF2B5EF4-FFF2-40B4-BE49-F238E27FC236}">
                <a16:creationId xmlns:a16="http://schemas.microsoft.com/office/drawing/2014/main" id="{E77543FF-E9D8-F34B-A6DC-59F661CFE41F}"/>
              </a:ext>
            </a:extLst>
          </p:cNvPr>
          <p:cNvSpPr txBox="1"/>
          <p:nvPr/>
        </p:nvSpPr>
        <p:spPr>
          <a:xfrm>
            <a:off x="6424474" y="2703567"/>
            <a:ext cx="2447364" cy="507831"/>
          </a:xfrm>
          <a:prstGeom prst="rect">
            <a:avLst/>
          </a:prstGeom>
          <a:noFill/>
        </p:spPr>
        <p:txBody>
          <a:bodyPr wrap="square" rtlCol="0">
            <a:spAutoFit/>
          </a:bodyPr>
          <a:lstStyle/>
          <a:p>
            <a:r>
              <a:rPr lang="en-US" sz="1350" dirty="0"/>
              <a:t>Dual sensor for CO and H2S in one channel</a:t>
            </a:r>
          </a:p>
        </p:txBody>
      </p:sp>
      <p:sp>
        <p:nvSpPr>
          <p:cNvPr id="32" name="TextBox 31">
            <a:extLst>
              <a:ext uri="{FF2B5EF4-FFF2-40B4-BE49-F238E27FC236}">
                <a16:creationId xmlns:a16="http://schemas.microsoft.com/office/drawing/2014/main" id="{0D19F9C0-66FC-4F4D-B499-E8DB085F349A}"/>
              </a:ext>
            </a:extLst>
          </p:cNvPr>
          <p:cNvSpPr txBox="1"/>
          <p:nvPr/>
        </p:nvSpPr>
        <p:spPr>
          <a:xfrm>
            <a:off x="206430" y="1396334"/>
            <a:ext cx="3234763" cy="461665"/>
          </a:xfrm>
          <a:prstGeom prst="rect">
            <a:avLst/>
          </a:prstGeom>
          <a:noFill/>
        </p:spPr>
        <p:txBody>
          <a:bodyPr wrap="square" rtlCol="0">
            <a:spAutoFit/>
          </a:bodyPr>
          <a:lstStyle/>
          <a:p>
            <a:pPr algn="ctr"/>
            <a:r>
              <a:rPr lang="en-US" sz="2400" dirty="0"/>
              <a:t>The GX-3R monitors:</a:t>
            </a:r>
          </a:p>
        </p:txBody>
      </p:sp>
      <p:pic>
        <p:nvPicPr>
          <p:cNvPr id="33" name="Picture 32">
            <a:extLst>
              <a:ext uri="{FF2B5EF4-FFF2-40B4-BE49-F238E27FC236}">
                <a16:creationId xmlns:a16="http://schemas.microsoft.com/office/drawing/2014/main" id="{16B8F5BD-2FB0-4147-ACA7-C13B176036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35328" y="5368677"/>
            <a:ext cx="584231" cy="519794"/>
          </a:xfrm>
          <a:prstGeom prst="rect">
            <a:avLst/>
          </a:prstGeom>
        </p:spPr>
      </p:pic>
      <p:pic>
        <p:nvPicPr>
          <p:cNvPr id="34" name="Picture 33">
            <a:extLst>
              <a:ext uri="{FF2B5EF4-FFF2-40B4-BE49-F238E27FC236}">
                <a16:creationId xmlns:a16="http://schemas.microsoft.com/office/drawing/2014/main" id="{F5B507A4-CA35-E14F-8184-E9E0CD7EEC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458152" y="5368677"/>
            <a:ext cx="623227" cy="525986"/>
          </a:xfrm>
          <a:prstGeom prst="rect">
            <a:avLst/>
          </a:prstGeom>
        </p:spPr>
      </p:pic>
      <p:pic>
        <p:nvPicPr>
          <p:cNvPr id="35" name="Picture 34">
            <a:extLst>
              <a:ext uri="{FF2B5EF4-FFF2-40B4-BE49-F238E27FC236}">
                <a16:creationId xmlns:a16="http://schemas.microsoft.com/office/drawing/2014/main" id="{6B4F24ED-DDBC-5F4F-8F0D-E5BF1EF829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01462" y="5338081"/>
            <a:ext cx="615888" cy="566795"/>
          </a:xfrm>
          <a:prstGeom prst="rect">
            <a:avLst/>
          </a:prstGeom>
        </p:spPr>
      </p:pic>
      <p:sp>
        <p:nvSpPr>
          <p:cNvPr id="36" name="TextBox 35">
            <a:extLst>
              <a:ext uri="{FF2B5EF4-FFF2-40B4-BE49-F238E27FC236}">
                <a16:creationId xmlns:a16="http://schemas.microsoft.com/office/drawing/2014/main" id="{B642CAA3-DD33-C440-B326-4218AE8468D9}"/>
              </a:ext>
            </a:extLst>
          </p:cNvPr>
          <p:cNvSpPr txBox="1"/>
          <p:nvPr/>
        </p:nvSpPr>
        <p:spPr>
          <a:xfrm>
            <a:off x="6424473" y="3204612"/>
            <a:ext cx="2447364" cy="715581"/>
          </a:xfrm>
          <a:prstGeom prst="rect">
            <a:avLst/>
          </a:prstGeom>
          <a:noFill/>
        </p:spPr>
        <p:txBody>
          <a:bodyPr wrap="square" rtlCol="0">
            <a:spAutoFit/>
          </a:bodyPr>
          <a:lstStyle/>
          <a:p>
            <a:r>
              <a:rPr lang="en-US" sz="1350" dirty="0"/>
              <a:t>Dual filament design gives added silicone poisoning resistance to LEL sensor</a:t>
            </a:r>
          </a:p>
        </p:txBody>
      </p:sp>
      <p:sp>
        <p:nvSpPr>
          <p:cNvPr id="37" name="TextBox 36">
            <a:extLst>
              <a:ext uri="{FF2B5EF4-FFF2-40B4-BE49-F238E27FC236}">
                <a16:creationId xmlns:a16="http://schemas.microsoft.com/office/drawing/2014/main" id="{CBA05D14-F594-254A-8CBC-04DD5B39EF52}"/>
              </a:ext>
            </a:extLst>
          </p:cNvPr>
          <p:cNvSpPr txBox="1"/>
          <p:nvPr/>
        </p:nvSpPr>
        <p:spPr>
          <a:xfrm>
            <a:off x="6424473" y="5021313"/>
            <a:ext cx="2419791" cy="1200329"/>
          </a:xfrm>
          <a:prstGeom prst="rect">
            <a:avLst/>
          </a:prstGeom>
          <a:noFill/>
        </p:spPr>
        <p:txBody>
          <a:bodyPr wrap="square" rtlCol="0">
            <a:spAutoFit/>
          </a:bodyPr>
          <a:lstStyle/>
          <a:p>
            <a:r>
              <a:rPr lang="en-US" sz="1350" dirty="0"/>
              <a:t>Eliminate H2 interference with CO readings with optional H2 compensated O2 sensor</a:t>
            </a:r>
          </a:p>
          <a:p>
            <a:endParaRPr lang="en-US" dirty="0"/>
          </a:p>
        </p:txBody>
      </p:sp>
      <p:sp>
        <p:nvSpPr>
          <p:cNvPr id="38" name="TextBox 37">
            <a:extLst>
              <a:ext uri="{FF2B5EF4-FFF2-40B4-BE49-F238E27FC236}">
                <a16:creationId xmlns:a16="http://schemas.microsoft.com/office/drawing/2014/main" id="{9727DCAC-15B6-3946-A7CE-46AC4BFCC223}"/>
              </a:ext>
            </a:extLst>
          </p:cNvPr>
          <p:cNvSpPr txBox="1"/>
          <p:nvPr/>
        </p:nvSpPr>
        <p:spPr>
          <a:xfrm>
            <a:off x="279382" y="3020228"/>
            <a:ext cx="3161811" cy="400110"/>
          </a:xfrm>
          <a:prstGeom prst="rect">
            <a:avLst/>
          </a:prstGeom>
          <a:noFill/>
        </p:spPr>
        <p:txBody>
          <a:bodyPr wrap="square" rtlCol="0">
            <a:spAutoFit/>
          </a:bodyPr>
          <a:lstStyle/>
          <a:p>
            <a:r>
              <a:rPr lang="en-US" sz="2000" dirty="0"/>
              <a:t>H2S – Hydrogen Sulfide </a:t>
            </a:r>
          </a:p>
        </p:txBody>
      </p:sp>
      <p:sp>
        <p:nvSpPr>
          <p:cNvPr id="39" name="TextBox 38">
            <a:extLst>
              <a:ext uri="{FF2B5EF4-FFF2-40B4-BE49-F238E27FC236}">
                <a16:creationId xmlns:a16="http://schemas.microsoft.com/office/drawing/2014/main" id="{DA0D5250-0AFA-364A-B670-ABFB8E871849}"/>
              </a:ext>
            </a:extLst>
          </p:cNvPr>
          <p:cNvSpPr txBox="1"/>
          <p:nvPr/>
        </p:nvSpPr>
        <p:spPr>
          <a:xfrm>
            <a:off x="279379" y="3417097"/>
            <a:ext cx="2541494" cy="400110"/>
          </a:xfrm>
          <a:prstGeom prst="rect">
            <a:avLst/>
          </a:prstGeom>
          <a:noFill/>
        </p:spPr>
        <p:txBody>
          <a:bodyPr wrap="square" rtlCol="0">
            <a:spAutoFit/>
          </a:bodyPr>
          <a:lstStyle/>
          <a:p>
            <a:r>
              <a:rPr lang="en-US" sz="2000" dirty="0"/>
              <a:t>LEL – Combustibles</a:t>
            </a:r>
          </a:p>
        </p:txBody>
      </p:sp>
      <p:sp>
        <p:nvSpPr>
          <p:cNvPr id="40" name="TextBox 39">
            <a:extLst>
              <a:ext uri="{FF2B5EF4-FFF2-40B4-BE49-F238E27FC236}">
                <a16:creationId xmlns:a16="http://schemas.microsoft.com/office/drawing/2014/main" id="{2267819F-0DED-A54D-9F95-69A80FE1B191}"/>
              </a:ext>
            </a:extLst>
          </p:cNvPr>
          <p:cNvSpPr txBox="1"/>
          <p:nvPr/>
        </p:nvSpPr>
        <p:spPr>
          <a:xfrm>
            <a:off x="279379" y="3815669"/>
            <a:ext cx="2714160" cy="400110"/>
          </a:xfrm>
          <a:prstGeom prst="rect">
            <a:avLst/>
          </a:prstGeom>
          <a:noFill/>
        </p:spPr>
        <p:txBody>
          <a:bodyPr wrap="square" rtlCol="0">
            <a:spAutoFit/>
          </a:bodyPr>
          <a:lstStyle/>
          <a:p>
            <a:r>
              <a:rPr lang="en-US" sz="2000" dirty="0"/>
              <a:t>and O2 – Oxygen</a:t>
            </a:r>
          </a:p>
        </p:txBody>
      </p:sp>
      <p:cxnSp>
        <p:nvCxnSpPr>
          <p:cNvPr id="41" name="Straight Arrow Connector 40">
            <a:extLst>
              <a:ext uri="{FF2B5EF4-FFF2-40B4-BE49-F238E27FC236}">
                <a16:creationId xmlns:a16="http://schemas.microsoft.com/office/drawing/2014/main" id="{D370D303-F6AB-774D-8C06-F7529E27C9FE}"/>
              </a:ext>
            </a:extLst>
          </p:cNvPr>
          <p:cNvCxnSpPr>
            <a:cxnSpLocks/>
          </p:cNvCxnSpPr>
          <p:nvPr/>
        </p:nvCxnSpPr>
        <p:spPr>
          <a:xfrm flipV="1">
            <a:off x="2852996" y="2982533"/>
            <a:ext cx="1136948" cy="2259103"/>
          </a:xfrm>
          <a:prstGeom prst="straightConnector1">
            <a:avLst/>
          </a:prstGeom>
          <a:ln w="31750">
            <a:tailEnd type="triangle" w="lg" len="med"/>
          </a:ln>
        </p:spPr>
        <p:style>
          <a:lnRef idx="3">
            <a:schemeClr val="dk1"/>
          </a:lnRef>
          <a:fillRef idx="0">
            <a:schemeClr val="dk1"/>
          </a:fillRef>
          <a:effectRef idx="2">
            <a:schemeClr val="dk1"/>
          </a:effectRef>
          <a:fontRef idx="minor">
            <a:schemeClr val="tx1"/>
          </a:fontRef>
        </p:style>
      </p:cxnSp>
      <p:cxnSp>
        <p:nvCxnSpPr>
          <p:cNvPr id="42" name="Straight Arrow Connector 41">
            <a:extLst>
              <a:ext uri="{FF2B5EF4-FFF2-40B4-BE49-F238E27FC236}">
                <a16:creationId xmlns:a16="http://schemas.microsoft.com/office/drawing/2014/main" id="{C13695E3-9BCF-1940-99B0-662EAC212210}"/>
              </a:ext>
            </a:extLst>
          </p:cNvPr>
          <p:cNvCxnSpPr/>
          <p:nvPr/>
        </p:nvCxnSpPr>
        <p:spPr>
          <a:xfrm flipV="1">
            <a:off x="4213851" y="4433080"/>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89F7D77-9F49-D748-9BAC-39A4999AB34F}"/>
              </a:ext>
            </a:extLst>
          </p:cNvPr>
          <p:cNvCxnSpPr/>
          <p:nvPr/>
        </p:nvCxnSpPr>
        <p:spPr>
          <a:xfrm flipV="1">
            <a:off x="4769765" y="4443272"/>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CD90AD3-DB14-9C42-9833-94A3D8CFFFBA}"/>
              </a:ext>
            </a:extLst>
          </p:cNvPr>
          <p:cNvCxnSpPr/>
          <p:nvPr/>
        </p:nvCxnSpPr>
        <p:spPr>
          <a:xfrm flipV="1">
            <a:off x="5111108" y="4433080"/>
            <a:ext cx="0" cy="882683"/>
          </a:xfrm>
          <a:prstGeom prst="straightConnector1">
            <a:avLst/>
          </a:prstGeom>
          <a:ln w="31750">
            <a:solidFill>
              <a:srgbClr val="FF0000"/>
            </a:solidFill>
            <a:tailEnd type="triangle" w="lg" len="med"/>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6974A35D-CE93-5246-83FF-2947364B508D}"/>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46" name="Title 1">
            <a:extLst>
              <a:ext uri="{FF2B5EF4-FFF2-40B4-BE49-F238E27FC236}">
                <a16:creationId xmlns:a16="http://schemas.microsoft.com/office/drawing/2014/main" id="{A819A458-AEAA-0543-B24F-83D6EA69769F}"/>
              </a:ext>
            </a:extLst>
          </p:cNvPr>
          <p:cNvSpPr>
            <a:spLocks noGrp="1"/>
          </p:cNvSpPr>
          <p:nvPr>
            <p:ph type="title"/>
          </p:nvPr>
        </p:nvSpPr>
        <p:spPr>
          <a:xfrm>
            <a:off x="1213343" y="231815"/>
            <a:ext cx="6858000" cy="890726"/>
          </a:xfrm>
        </p:spPr>
        <p:txBody>
          <a:bodyPr>
            <a:noAutofit/>
          </a:bodyPr>
          <a:lstStyle/>
          <a:p>
            <a:pPr algn="ctr"/>
            <a:r>
              <a:rPr lang="en-US" sz="3200" dirty="0"/>
              <a:t>Simultaneously Monitor 4 Gasses</a:t>
            </a:r>
          </a:p>
        </p:txBody>
      </p:sp>
      <p:sp>
        <p:nvSpPr>
          <p:cNvPr id="47" name="TextBox 46">
            <a:extLst>
              <a:ext uri="{FF2B5EF4-FFF2-40B4-BE49-F238E27FC236}">
                <a16:creationId xmlns:a16="http://schemas.microsoft.com/office/drawing/2014/main" id="{F05DBA8C-BB7C-8246-A3A4-4DAD7A824F18}"/>
              </a:ext>
            </a:extLst>
          </p:cNvPr>
          <p:cNvSpPr txBox="1"/>
          <p:nvPr/>
        </p:nvSpPr>
        <p:spPr>
          <a:xfrm>
            <a:off x="279378" y="4204466"/>
            <a:ext cx="2688673" cy="507831"/>
          </a:xfrm>
          <a:prstGeom prst="rect">
            <a:avLst/>
          </a:prstGeom>
          <a:noFill/>
        </p:spPr>
        <p:txBody>
          <a:bodyPr wrap="square" rtlCol="0">
            <a:spAutoFit/>
          </a:bodyPr>
          <a:lstStyle/>
          <a:p>
            <a:r>
              <a:rPr lang="en-US" sz="1350" dirty="0"/>
              <a:t>(H2 compensated CO sensor available)</a:t>
            </a:r>
          </a:p>
        </p:txBody>
      </p:sp>
      <p:sp>
        <p:nvSpPr>
          <p:cNvPr id="48" name="TextBox 47">
            <a:extLst>
              <a:ext uri="{FF2B5EF4-FFF2-40B4-BE49-F238E27FC236}">
                <a16:creationId xmlns:a16="http://schemas.microsoft.com/office/drawing/2014/main" id="{FDA5101A-D1B1-9447-856C-085877D4172A}"/>
              </a:ext>
            </a:extLst>
          </p:cNvPr>
          <p:cNvSpPr txBox="1"/>
          <p:nvPr/>
        </p:nvSpPr>
        <p:spPr>
          <a:xfrm>
            <a:off x="6438259" y="4014084"/>
            <a:ext cx="2076154" cy="1131079"/>
          </a:xfrm>
          <a:prstGeom prst="rect">
            <a:avLst/>
          </a:prstGeom>
          <a:noFill/>
        </p:spPr>
        <p:txBody>
          <a:bodyPr wrap="square" rtlCol="0">
            <a:spAutoFit/>
          </a:bodyPr>
          <a:lstStyle/>
          <a:p>
            <a:r>
              <a:rPr lang="en-US" sz="1350" dirty="0"/>
              <a:t>Lead free electro-chemical sensor design gives O2 sensor a 3-5 year lifespan</a:t>
            </a:r>
          </a:p>
          <a:p>
            <a:endParaRPr lang="en-US" sz="1350" dirty="0"/>
          </a:p>
        </p:txBody>
      </p:sp>
    </p:spTree>
    <p:extLst>
      <p:ext uri="{BB962C8B-B14F-4D97-AF65-F5344CB8AC3E}">
        <p14:creationId xmlns:p14="http://schemas.microsoft.com/office/powerpoint/2010/main" val="257584398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250"/>
                                        <p:tgtEl>
                                          <p:spTgt spid="28"/>
                                        </p:tgtEl>
                                      </p:cBhvr>
                                    </p:animEffect>
                                    <p:anim calcmode="lin" valueType="num">
                                      <p:cBhvr>
                                        <p:cTn id="12" dur="250" fill="hold"/>
                                        <p:tgtEl>
                                          <p:spTgt spid="28"/>
                                        </p:tgtEl>
                                        <p:attrNameLst>
                                          <p:attrName>ppt_x</p:attrName>
                                        </p:attrNameLst>
                                      </p:cBhvr>
                                      <p:tavLst>
                                        <p:tav tm="0">
                                          <p:val>
                                            <p:strVal val="#ppt_x"/>
                                          </p:val>
                                        </p:tav>
                                        <p:tav tm="100000">
                                          <p:val>
                                            <p:strVal val="#ppt_x"/>
                                          </p:val>
                                        </p:tav>
                                      </p:tavLst>
                                    </p:anim>
                                    <p:anim calcmode="lin" valueType="num">
                                      <p:cBhvr>
                                        <p:cTn id="13" dur="225" decel="100000" fill="hold"/>
                                        <p:tgtEl>
                                          <p:spTgt spid="28"/>
                                        </p:tgtEl>
                                        <p:attrNameLst>
                                          <p:attrName>ppt_y</p:attrName>
                                        </p:attrNameLst>
                                      </p:cBhvr>
                                      <p:tavLst>
                                        <p:tav tm="0">
                                          <p:val>
                                            <p:strVal val="#ppt_y+1"/>
                                          </p:val>
                                        </p:tav>
                                        <p:tav tm="100000">
                                          <p:val>
                                            <p:strVal val="#ppt_y-.03"/>
                                          </p:val>
                                        </p:tav>
                                      </p:tavLst>
                                    </p:anim>
                                    <p:anim calcmode="lin" valueType="num">
                                      <p:cBhvr>
                                        <p:cTn id="14" dur="25" accel="100000" fill="hold">
                                          <p:stCondLst>
                                            <p:cond delay="225"/>
                                          </p:stCondLst>
                                        </p:cTn>
                                        <p:tgtEl>
                                          <p:spTgt spid="28"/>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28"/>
                                        </p:tgtEl>
                                        <p:attrNameLst>
                                          <p:attrName>style.visibility</p:attrName>
                                        </p:attrNameLst>
                                      </p:cBhvr>
                                      <p:to>
                                        <p:strVal val="hidden"/>
                                      </p:to>
                                    </p:set>
                                  </p:subTnLst>
                                </p:cTn>
                              </p:par>
                              <p:par>
                                <p:cTn id="15" presetID="37"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250"/>
                                        <p:tgtEl>
                                          <p:spTgt spid="38"/>
                                        </p:tgtEl>
                                      </p:cBhvr>
                                    </p:animEffect>
                                    <p:anim calcmode="lin" valueType="num">
                                      <p:cBhvr>
                                        <p:cTn id="18" dur="250" fill="hold"/>
                                        <p:tgtEl>
                                          <p:spTgt spid="38"/>
                                        </p:tgtEl>
                                        <p:attrNameLst>
                                          <p:attrName>ppt_x</p:attrName>
                                        </p:attrNameLst>
                                      </p:cBhvr>
                                      <p:tavLst>
                                        <p:tav tm="0">
                                          <p:val>
                                            <p:strVal val="#ppt_x"/>
                                          </p:val>
                                        </p:tav>
                                        <p:tav tm="100000">
                                          <p:val>
                                            <p:strVal val="#ppt_x"/>
                                          </p:val>
                                        </p:tav>
                                      </p:tavLst>
                                    </p:anim>
                                    <p:anim calcmode="lin" valueType="num">
                                      <p:cBhvr>
                                        <p:cTn id="19" dur="225" decel="100000" fill="hold"/>
                                        <p:tgtEl>
                                          <p:spTgt spid="38"/>
                                        </p:tgtEl>
                                        <p:attrNameLst>
                                          <p:attrName>ppt_y</p:attrName>
                                        </p:attrNameLst>
                                      </p:cBhvr>
                                      <p:tavLst>
                                        <p:tav tm="0">
                                          <p:val>
                                            <p:strVal val="#ppt_y+1"/>
                                          </p:val>
                                        </p:tav>
                                        <p:tav tm="100000">
                                          <p:val>
                                            <p:strVal val="#ppt_y-.03"/>
                                          </p:val>
                                        </p:tav>
                                      </p:tavLst>
                                    </p:anim>
                                    <p:anim calcmode="lin" valueType="num">
                                      <p:cBhvr>
                                        <p:cTn id="20" dur="25" accel="100000" fill="hold">
                                          <p:stCondLst>
                                            <p:cond delay="225"/>
                                          </p:stCondLst>
                                        </p:cTn>
                                        <p:tgtEl>
                                          <p:spTgt spid="38"/>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8"/>
                                        </p:tgtEl>
                                        <p:attrNameLst>
                                          <p:attrName>style.visibility</p:attrName>
                                        </p:attrNameLst>
                                      </p:cBhvr>
                                      <p:to>
                                        <p:strVal val="hidden"/>
                                      </p:to>
                                    </p:set>
                                  </p:subTnLst>
                                </p:cTn>
                              </p:par>
                              <p:par>
                                <p:cTn id="21" presetID="37" presetClass="entr" presetSubtype="0" fill="hold"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250"/>
                                        <p:tgtEl>
                                          <p:spTgt spid="33"/>
                                        </p:tgtEl>
                                      </p:cBhvr>
                                    </p:animEffect>
                                    <p:anim calcmode="lin" valueType="num">
                                      <p:cBhvr>
                                        <p:cTn id="24" dur="250" fill="hold"/>
                                        <p:tgtEl>
                                          <p:spTgt spid="33"/>
                                        </p:tgtEl>
                                        <p:attrNameLst>
                                          <p:attrName>ppt_x</p:attrName>
                                        </p:attrNameLst>
                                      </p:cBhvr>
                                      <p:tavLst>
                                        <p:tav tm="0">
                                          <p:val>
                                            <p:strVal val="#ppt_x"/>
                                          </p:val>
                                        </p:tav>
                                        <p:tav tm="100000">
                                          <p:val>
                                            <p:strVal val="#ppt_x"/>
                                          </p:val>
                                        </p:tav>
                                      </p:tavLst>
                                    </p:anim>
                                    <p:anim calcmode="lin" valueType="num">
                                      <p:cBhvr>
                                        <p:cTn id="25" dur="225" decel="100000" fill="hold"/>
                                        <p:tgtEl>
                                          <p:spTgt spid="33"/>
                                        </p:tgtEl>
                                        <p:attrNameLst>
                                          <p:attrName>ppt_y</p:attrName>
                                        </p:attrNameLst>
                                      </p:cBhvr>
                                      <p:tavLst>
                                        <p:tav tm="0">
                                          <p:val>
                                            <p:strVal val="#ppt_y+1"/>
                                          </p:val>
                                        </p:tav>
                                        <p:tav tm="100000">
                                          <p:val>
                                            <p:strVal val="#ppt_y-.03"/>
                                          </p:val>
                                        </p:tav>
                                      </p:tavLst>
                                    </p:anim>
                                    <p:anim calcmode="lin" valueType="num">
                                      <p:cBhvr>
                                        <p:cTn id="26" dur="25" accel="100000" fill="hold">
                                          <p:stCondLst>
                                            <p:cond delay="225"/>
                                          </p:stCondLst>
                                        </p:cTn>
                                        <p:tgtEl>
                                          <p:spTgt spid="33"/>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3"/>
                                        </p:tgtEl>
                                        <p:attrNameLst>
                                          <p:attrName>style.visibility</p:attrName>
                                        </p:attrNameLst>
                                      </p:cBhvr>
                                      <p:to>
                                        <p:strVal val="hidden"/>
                                      </p:to>
                                    </p:set>
                                  </p:subTnLst>
                                </p:cTn>
                              </p:par>
                              <p:par>
                                <p:cTn id="27" presetID="37" presetClass="entr" presetSubtype="0" fill="hold" nodeType="with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250"/>
                                        <p:tgtEl>
                                          <p:spTgt spid="42"/>
                                        </p:tgtEl>
                                      </p:cBhvr>
                                    </p:animEffect>
                                    <p:anim calcmode="lin" valueType="num">
                                      <p:cBhvr>
                                        <p:cTn id="30" dur="250" fill="hold"/>
                                        <p:tgtEl>
                                          <p:spTgt spid="42"/>
                                        </p:tgtEl>
                                        <p:attrNameLst>
                                          <p:attrName>ppt_x</p:attrName>
                                        </p:attrNameLst>
                                      </p:cBhvr>
                                      <p:tavLst>
                                        <p:tav tm="0">
                                          <p:val>
                                            <p:strVal val="#ppt_x"/>
                                          </p:val>
                                        </p:tav>
                                        <p:tav tm="100000">
                                          <p:val>
                                            <p:strVal val="#ppt_x"/>
                                          </p:val>
                                        </p:tav>
                                      </p:tavLst>
                                    </p:anim>
                                    <p:anim calcmode="lin" valueType="num">
                                      <p:cBhvr>
                                        <p:cTn id="31" dur="225" decel="100000" fill="hold"/>
                                        <p:tgtEl>
                                          <p:spTgt spid="42"/>
                                        </p:tgtEl>
                                        <p:attrNameLst>
                                          <p:attrName>ppt_y</p:attrName>
                                        </p:attrNameLst>
                                      </p:cBhvr>
                                      <p:tavLst>
                                        <p:tav tm="0">
                                          <p:val>
                                            <p:strVal val="#ppt_y+1"/>
                                          </p:val>
                                        </p:tav>
                                        <p:tav tm="100000">
                                          <p:val>
                                            <p:strVal val="#ppt_y-.03"/>
                                          </p:val>
                                        </p:tav>
                                      </p:tavLst>
                                    </p:anim>
                                    <p:anim calcmode="lin" valueType="num">
                                      <p:cBhvr>
                                        <p:cTn id="32" dur="25" accel="100000" fill="hold">
                                          <p:stCondLst>
                                            <p:cond delay="225"/>
                                          </p:stCondLst>
                                        </p:cTn>
                                        <p:tgtEl>
                                          <p:spTgt spid="42"/>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2"/>
                                        </p:tgtEl>
                                        <p:attrNameLst>
                                          <p:attrName>style.visibility</p:attrName>
                                        </p:attrNameLst>
                                      </p:cBhvr>
                                      <p:to>
                                        <p:strVal val="hidden"/>
                                      </p:to>
                                    </p:set>
                                  </p:subTnLst>
                                </p:cTn>
                              </p:par>
                              <p:par>
                                <p:cTn id="33" presetID="37"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250"/>
                                        <p:tgtEl>
                                          <p:spTgt spid="31"/>
                                        </p:tgtEl>
                                      </p:cBhvr>
                                    </p:animEffect>
                                    <p:anim calcmode="lin" valueType="num">
                                      <p:cBhvr>
                                        <p:cTn id="36" dur="250" fill="hold"/>
                                        <p:tgtEl>
                                          <p:spTgt spid="31"/>
                                        </p:tgtEl>
                                        <p:attrNameLst>
                                          <p:attrName>ppt_x</p:attrName>
                                        </p:attrNameLst>
                                      </p:cBhvr>
                                      <p:tavLst>
                                        <p:tav tm="0">
                                          <p:val>
                                            <p:strVal val="#ppt_x"/>
                                          </p:val>
                                        </p:tav>
                                        <p:tav tm="100000">
                                          <p:val>
                                            <p:strVal val="#ppt_x"/>
                                          </p:val>
                                        </p:tav>
                                      </p:tavLst>
                                    </p:anim>
                                    <p:anim calcmode="lin" valueType="num">
                                      <p:cBhvr>
                                        <p:cTn id="37" dur="225" decel="100000" fill="hold"/>
                                        <p:tgtEl>
                                          <p:spTgt spid="31"/>
                                        </p:tgtEl>
                                        <p:attrNameLst>
                                          <p:attrName>ppt_y</p:attrName>
                                        </p:attrNameLst>
                                      </p:cBhvr>
                                      <p:tavLst>
                                        <p:tav tm="0">
                                          <p:val>
                                            <p:strVal val="#ppt_y+1"/>
                                          </p:val>
                                        </p:tav>
                                        <p:tav tm="100000">
                                          <p:val>
                                            <p:strVal val="#ppt_y-.03"/>
                                          </p:val>
                                        </p:tav>
                                      </p:tavLst>
                                    </p:anim>
                                    <p:anim calcmode="lin" valueType="num">
                                      <p:cBhvr>
                                        <p:cTn id="38" dur="25" accel="100000" fill="hold">
                                          <p:stCondLst>
                                            <p:cond delay="225"/>
                                          </p:stCondLst>
                                        </p:cTn>
                                        <p:tgtEl>
                                          <p:spTgt spid="31"/>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fade">
                                      <p:cBhvr>
                                        <p:cTn id="43" dur="250"/>
                                        <p:tgtEl>
                                          <p:spTgt spid="39"/>
                                        </p:tgtEl>
                                      </p:cBhvr>
                                    </p:animEffect>
                                    <p:anim calcmode="lin" valueType="num">
                                      <p:cBhvr>
                                        <p:cTn id="44" dur="250" fill="hold"/>
                                        <p:tgtEl>
                                          <p:spTgt spid="39"/>
                                        </p:tgtEl>
                                        <p:attrNameLst>
                                          <p:attrName>ppt_x</p:attrName>
                                        </p:attrNameLst>
                                      </p:cBhvr>
                                      <p:tavLst>
                                        <p:tav tm="0">
                                          <p:val>
                                            <p:strVal val="#ppt_x"/>
                                          </p:val>
                                        </p:tav>
                                        <p:tav tm="100000">
                                          <p:val>
                                            <p:strVal val="#ppt_x"/>
                                          </p:val>
                                        </p:tav>
                                      </p:tavLst>
                                    </p:anim>
                                    <p:anim calcmode="lin" valueType="num">
                                      <p:cBhvr>
                                        <p:cTn id="45" dur="225" decel="100000" fill="hold"/>
                                        <p:tgtEl>
                                          <p:spTgt spid="39"/>
                                        </p:tgtEl>
                                        <p:attrNameLst>
                                          <p:attrName>ppt_y</p:attrName>
                                        </p:attrNameLst>
                                      </p:cBhvr>
                                      <p:tavLst>
                                        <p:tav tm="0">
                                          <p:val>
                                            <p:strVal val="#ppt_y+1"/>
                                          </p:val>
                                        </p:tav>
                                        <p:tav tm="100000">
                                          <p:val>
                                            <p:strVal val="#ppt_y-.03"/>
                                          </p:val>
                                        </p:tav>
                                      </p:tavLst>
                                    </p:anim>
                                    <p:anim calcmode="lin" valueType="num">
                                      <p:cBhvr>
                                        <p:cTn id="46" dur="25" accel="100000" fill="hold">
                                          <p:stCondLst>
                                            <p:cond delay="225"/>
                                          </p:stCondLst>
                                        </p:cTn>
                                        <p:tgtEl>
                                          <p:spTgt spid="39"/>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9"/>
                                        </p:tgtEl>
                                        <p:attrNameLst>
                                          <p:attrName>style.visibility</p:attrName>
                                        </p:attrNameLst>
                                      </p:cBhvr>
                                      <p:to>
                                        <p:strVal val="hidden"/>
                                      </p:to>
                                    </p:set>
                                  </p:subTnLst>
                                </p:cTn>
                              </p:par>
                              <p:par>
                                <p:cTn id="47" presetID="37" presetClass="entr" presetSubtype="0" fill="hold"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250"/>
                                        <p:tgtEl>
                                          <p:spTgt spid="34"/>
                                        </p:tgtEl>
                                      </p:cBhvr>
                                    </p:animEffect>
                                    <p:anim calcmode="lin" valueType="num">
                                      <p:cBhvr>
                                        <p:cTn id="50" dur="250" fill="hold"/>
                                        <p:tgtEl>
                                          <p:spTgt spid="34"/>
                                        </p:tgtEl>
                                        <p:attrNameLst>
                                          <p:attrName>ppt_x</p:attrName>
                                        </p:attrNameLst>
                                      </p:cBhvr>
                                      <p:tavLst>
                                        <p:tav tm="0">
                                          <p:val>
                                            <p:strVal val="#ppt_x"/>
                                          </p:val>
                                        </p:tav>
                                        <p:tav tm="100000">
                                          <p:val>
                                            <p:strVal val="#ppt_x"/>
                                          </p:val>
                                        </p:tav>
                                      </p:tavLst>
                                    </p:anim>
                                    <p:anim calcmode="lin" valueType="num">
                                      <p:cBhvr>
                                        <p:cTn id="51" dur="225" decel="100000" fill="hold"/>
                                        <p:tgtEl>
                                          <p:spTgt spid="34"/>
                                        </p:tgtEl>
                                        <p:attrNameLst>
                                          <p:attrName>ppt_y</p:attrName>
                                        </p:attrNameLst>
                                      </p:cBhvr>
                                      <p:tavLst>
                                        <p:tav tm="0">
                                          <p:val>
                                            <p:strVal val="#ppt_y+1"/>
                                          </p:val>
                                        </p:tav>
                                        <p:tav tm="100000">
                                          <p:val>
                                            <p:strVal val="#ppt_y-.03"/>
                                          </p:val>
                                        </p:tav>
                                      </p:tavLst>
                                    </p:anim>
                                    <p:anim calcmode="lin" valueType="num">
                                      <p:cBhvr>
                                        <p:cTn id="52" dur="25" accel="100000" fill="hold">
                                          <p:stCondLst>
                                            <p:cond delay="225"/>
                                          </p:stCondLst>
                                        </p:cTn>
                                        <p:tgtEl>
                                          <p:spTgt spid="34"/>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4"/>
                                        </p:tgtEl>
                                        <p:attrNameLst>
                                          <p:attrName>style.visibility</p:attrName>
                                        </p:attrNameLst>
                                      </p:cBhvr>
                                      <p:to>
                                        <p:strVal val="hidden"/>
                                      </p:to>
                                    </p:set>
                                  </p:subTnLst>
                                </p:cTn>
                              </p:par>
                              <p:par>
                                <p:cTn id="53" presetID="37" presetClass="entr" presetSubtype="0" fill="hold"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250"/>
                                        <p:tgtEl>
                                          <p:spTgt spid="43"/>
                                        </p:tgtEl>
                                      </p:cBhvr>
                                    </p:animEffect>
                                    <p:anim calcmode="lin" valueType="num">
                                      <p:cBhvr>
                                        <p:cTn id="56" dur="250" fill="hold"/>
                                        <p:tgtEl>
                                          <p:spTgt spid="43"/>
                                        </p:tgtEl>
                                        <p:attrNameLst>
                                          <p:attrName>ppt_x</p:attrName>
                                        </p:attrNameLst>
                                      </p:cBhvr>
                                      <p:tavLst>
                                        <p:tav tm="0">
                                          <p:val>
                                            <p:strVal val="#ppt_x"/>
                                          </p:val>
                                        </p:tav>
                                        <p:tav tm="100000">
                                          <p:val>
                                            <p:strVal val="#ppt_x"/>
                                          </p:val>
                                        </p:tav>
                                      </p:tavLst>
                                    </p:anim>
                                    <p:anim calcmode="lin" valueType="num">
                                      <p:cBhvr>
                                        <p:cTn id="57" dur="225" decel="100000" fill="hold"/>
                                        <p:tgtEl>
                                          <p:spTgt spid="43"/>
                                        </p:tgtEl>
                                        <p:attrNameLst>
                                          <p:attrName>ppt_y</p:attrName>
                                        </p:attrNameLst>
                                      </p:cBhvr>
                                      <p:tavLst>
                                        <p:tav tm="0">
                                          <p:val>
                                            <p:strVal val="#ppt_y+1"/>
                                          </p:val>
                                        </p:tav>
                                        <p:tav tm="100000">
                                          <p:val>
                                            <p:strVal val="#ppt_y-.03"/>
                                          </p:val>
                                        </p:tav>
                                      </p:tavLst>
                                    </p:anim>
                                    <p:anim calcmode="lin" valueType="num">
                                      <p:cBhvr>
                                        <p:cTn id="58" dur="25" accel="100000" fill="hold">
                                          <p:stCondLst>
                                            <p:cond delay="225"/>
                                          </p:stCondLst>
                                        </p:cTn>
                                        <p:tgtEl>
                                          <p:spTgt spid="43"/>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3"/>
                                        </p:tgtEl>
                                        <p:attrNameLst>
                                          <p:attrName>style.visibility</p:attrName>
                                        </p:attrNameLst>
                                      </p:cBhvr>
                                      <p:to>
                                        <p:strVal val="hidden"/>
                                      </p:to>
                                    </p:set>
                                  </p:subTnLst>
                                </p:cTn>
                              </p:par>
                              <p:par>
                                <p:cTn id="59" presetID="37" presetClass="entr" presetSubtype="0"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250"/>
                                        <p:tgtEl>
                                          <p:spTgt spid="36"/>
                                        </p:tgtEl>
                                      </p:cBhvr>
                                    </p:animEffect>
                                    <p:anim calcmode="lin" valueType="num">
                                      <p:cBhvr>
                                        <p:cTn id="62" dur="250" fill="hold"/>
                                        <p:tgtEl>
                                          <p:spTgt spid="36"/>
                                        </p:tgtEl>
                                        <p:attrNameLst>
                                          <p:attrName>ppt_x</p:attrName>
                                        </p:attrNameLst>
                                      </p:cBhvr>
                                      <p:tavLst>
                                        <p:tav tm="0">
                                          <p:val>
                                            <p:strVal val="#ppt_x"/>
                                          </p:val>
                                        </p:tav>
                                        <p:tav tm="100000">
                                          <p:val>
                                            <p:strVal val="#ppt_x"/>
                                          </p:val>
                                        </p:tav>
                                      </p:tavLst>
                                    </p:anim>
                                    <p:anim calcmode="lin" valueType="num">
                                      <p:cBhvr>
                                        <p:cTn id="63" dur="225" decel="100000" fill="hold"/>
                                        <p:tgtEl>
                                          <p:spTgt spid="36"/>
                                        </p:tgtEl>
                                        <p:attrNameLst>
                                          <p:attrName>ppt_y</p:attrName>
                                        </p:attrNameLst>
                                      </p:cBhvr>
                                      <p:tavLst>
                                        <p:tav tm="0">
                                          <p:val>
                                            <p:strVal val="#ppt_y+1"/>
                                          </p:val>
                                        </p:tav>
                                        <p:tav tm="100000">
                                          <p:val>
                                            <p:strVal val="#ppt_y-.03"/>
                                          </p:val>
                                        </p:tav>
                                      </p:tavLst>
                                    </p:anim>
                                    <p:anim calcmode="lin" valueType="num">
                                      <p:cBhvr>
                                        <p:cTn id="64" dur="25" accel="100000" fill="hold">
                                          <p:stCondLst>
                                            <p:cond delay="225"/>
                                          </p:stCondLst>
                                        </p:cTn>
                                        <p:tgtEl>
                                          <p:spTgt spid="36"/>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6"/>
                                        </p:tgtEl>
                                        <p:attrNameLst>
                                          <p:attrName>style.visibility</p:attrName>
                                        </p:attrNameLst>
                                      </p:cBhvr>
                                      <p:to>
                                        <p:strVal val="hidden"/>
                                      </p:to>
                                    </p:set>
                                  </p:subTnLst>
                                </p:cTn>
                              </p:par>
                            </p:childTnLst>
                          </p:cTn>
                        </p:par>
                      </p:childTnLst>
                    </p:cTn>
                  </p:par>
                  <p:par>
                    <p:cTn id="65" fill="hold">
                      <p:stCondLst>
                        <p:cond delay="indefinite"/>
                      </p:stCondLst>
                      <p:childTnLst>
                        <p:par>
                          <p:cTn id="66" fill="hold">
                            <p:stCondLst>
                              <p:cond delay="0"/>
                            </p:stCondLst>
                            <p:childTnLst>
                              <p:par>
                                <p:cTn id="67" presetID="37" presetClass="entr" presetSubtype="0" fill="hold" grpId="0" nodeType="click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250"/>
                                        <p:tgtEl>
                                          <p:spTgt spid="40"/>
                                        </p:tgtEl>
                                      </p:cBhvr>
                                    </p:animEffect>
                                    <p:anim calcmode="lin" valueType="num">
                                      <p:cBhvr>
                                        <p:cTn id="70" dur="250" fill="hold"/>
                                        <p:tgtEl>
                                          <p:spTgt spid="40"/>
                                        </p:tgtEl>
                                        <p:attrNameLst>
                                          <p:attrName>ppt_x</p:attrName>
                                        </p:attrNameLst>
                                      </p:cBhvr>
                                      <p:tavLst>
                                        <p:tav tm="0">
                                          <p:val>
                                            <p:strVal val="#ppt_x"/>
                                          </p:val>
                                        </p:tav>
                                        <p:tav tm="100000">
                                          <p:val>
                                            <p:strVal val="#ppt_x"/>
                                          </p:val>
                                        </p:tav>
                                      </p:tavLst>
                                    </p:anim>
                                    <p:anim calcmode="lin" valueType="num">
                                      <p:cBhvr>
                                        <p:cTn id="71" dur="225" decel="100000" fill="hold"/>
                                        <p:tgtEl>
                                          <p:spTgt spid="40"/>
                                        </p:tgtEl>
                                        <p:attrNameLst>
                                          <p:attrName>ppt_y</p:attrName>
                                        </p:attrNameLst>
                                      </p:cBhvr>
                                      <p:tavLst>
                                        <p:tav tm="0">
                                          <p:val>
                                            <p:strVal val="#ppt_y+1"/>
                                          </p:val>
                                        </p:tav>
                                        <p:tav tm="100000">
                                          <p:val>
                                            <p:strVal val="#ppt_y-.03"/>
                                          </p:val>
                                        </p:tav>
                                      </p:tavLst>
                                    </p:anim>
                                    <p:anim calcmode="lin" valueType="num">
                                      <p:cBhvr>
                                        <p:cTn id="72" dur="25" accel="100000" fill="hold">
                                          <p:stCondLst>
                                            <p:cond delay="225"/>
                                          </p:stCondLst>
                                        </p:cTn>
                                        <p:tgtEl>
                                          <p:spTgt spid="40"/>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0"/>
                                        </p:tgtEl>
                                        <p:attrNameLst>
                                          <p:attrName>style.visibility</p:attrName>
                                        </p:attrNameLst>
                                      </p:cBhvr>
                                      <p:to>
                                        <p:strVal val="hidden"/>
                                      </p:to>
                                    </p:set>
                                  </p:subTnLst>
                                </p:cTn>
                              </p:par>
                              <p:par>
                                <p:cTn id="73" presetID="37" presetClass="entr" presetSubtype="0" fill="hold"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250"/>
                                        <p:tgtEl>
                                          <p:spTgt spid="35"/>
                                        </p:tgtEl>
                                      </p:cBhvr>
                                    </p:animEffect>
                                    <p:anim calcmode="lin" valueType="num">
                                      <p:cBhvr>
                                        <p:cTn id="76" dur="250" fill="hold"/>
                                        <p:tgtEl>
                                          <p:spTgt spid="35"/>
                                        </p:tgtEl>
                                        <p:attrNameLst>
                                          <p:attrName>ppt_x</p:attrName>
                                        </p:attrNameLst>
                                      </p:cBhvr>
                                      <p:tavLst>
                                        <p:tav tm="0">
                                          <p:val>
                                            <p:strVal val="#ppt_x"/>
                                          </p:val>
                                        </p:tav>
                                        <p:tav tm="100000">
                                          <p:val>
                                            <p:strVal val="#ppt_x"/>
                                          </p:val>
                                        </p:tav>
                                      </p:tavLst>
                                    </p:anim>
                                    <p:anim calcmode="lin" valueType="num">
                                      <p:cBhvr>
                                        <p:cTn id="77" dur="225" decel="100000" fill="hold"/>
                                        <p:tgtEl>
                                          <p:spTgt spid="35"/>
                                        </p:tgtEl>
                                        <p:attrNameLst>
                                          <p:attrName>ppt_y</p:attrName>
                                        </p:attrNameLst>
                                      </p:cBhvr>
                                      <p:tavLst>
                                        <p:tav tm="0">
                                          <p:val>
                                            <p:strVal val="#ppt_y+1"/>
                                          </p:val>
                                        </p:tav>
                                        <p:tav tm="100000">
                                          <p:val>
                                            <p:strVal val="#ppt_y-.03"/>
                                          </p:val>
                                        </p:tav>
                                      </p:tavLst>
                                    </p:anim>
                                    <p:anim calcmode="lin" valueType="num">
                                      <p:cBhvr>
                                        <p:cTn id="78" dur="25" accel="100000" fill="hold">
                                          <p:stCondLst>
                                            <p:cond delay="225"/>
                                          </p:stCondLst>
                                        </p:cTn>
                                        <p:tgtEl>
                                          <p:spTgt spid="35"/>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35"/>
                                        </p:tgtEl>
                                        <p:attrNameLst>
                                          <p:attrName>style.visibility</p:attrName>
                                        </p:attrNameLst>
                                      </p:cBhvr>
                                      <p:to>
                                        <p:strVal val="hidden"/>
                                      </p:to>
                                    </p:set>
                                  </p:subTnLst>
                                </p:cTn>
                              </p:par>
                              <p:par>
                                <p:cTn id="79" presetID="37" presetClass="entr" presetSubtype="0" fill="hold" nodeType="withEffect">
                                  <p:stCondLst>
                                    <p:cond delay="0"/>
                                  </p:stCondLst>
                                  <p:childTnLst>
                                    <p:set>
                                      <p:cBhvr>
                                        <p:cTn id="80" dur="1" fill="hold">
                                          <p:stCondLst>
                                            <p:cond delay="0"/>
                                          </p:stCondLst>
                                        </p:cTn>
                                        <p:tgtEl>
                                          <p:spTgt spid="44"/>
                                        </p:tgtEl>
                                        <p:attrNameLst>
                                          <p:attrName>style.visibility</p:attrName>
                                        </p:attrNameLst>
                                      </p:cBhvr>
                                      <p:to>
                                        <p:strVal val="visible"/>
                                      </p:to>
                                    </p:set>
                                    <p:animEffect transition="in" filter="fade">
                                      <p:cBhvr>
                                        <p:cTn id="81" dur="250"/>
                                        <p:tgtEl>
                                          <p:spTgt spid="44"/>
                                        </p:tgtEl>
                                      </p:cBhvr>
                                    </p:animEffect>
                                    <p:anim calcmode="lin" valueType="num">
                                      <p:cBhvr>
                                        <p:cTn id="82" dur="250" fill="hold"/>
                                        <p:tgtEl>
                                          <p:spTgt spid="44"/>
                                        </p:tgtEl>
                                        <p:attrNameLst>
                                          <p:attrName>ppt_x</p:attrName>
                                        </p:attrNameLst>
                                      </p:cBhvr>
                                      <p:tavLst>
                                        <p:tav tm="0">
                                          <p:val>
                                            <p:strVal val="#ppt_x"/>
                                          </p:val>
                                        </p:tav>
                                        <p:tav tm="100000">
                                          <p:val>
                                            <p:strVal val="#ppt_x"/>
                                          </p:val>
                                        </p:tav>
                                      </p:tavLst>
                                    </p:anim>
                                    <p:anim calcmode="lin" valueType="num">
                                      <p:cBhvr>
                                        <p:cTn id="83" dur="225" decel="100000" fill="hold"/>
                                        <p:tgtEl>
                                          <p:spTgt spid="44"/>
                                        </p:tgtEl>
                                        <p:attrNameLst>
                                          <p:attrName>ppt_y</p:attrName>
                                        </p:attrNameLst>
                                      </p:cBhvr>
                                      <p:tavLst>
                                        <p:tav tm="0">
                                          <p:val>
                                            <p:strVal val="#ppt_y+1"/>
                                          </p:val>
                                        </p:tav>
                                        <p:tav tm="100000">
                                          <p:val>
                                            <p:strVal val="#ppt_y-.03"/>
                                          </p:val>
                                        </p:tav>
                                      </p:tavLst>
                                    </p:anim>
                                    <p:anim calcmode="lin" valueType="num">
                                      <p:cBhvr>
                                        <p:cTn id="84" dur="25" accel="100000" fill="hold">
                                          <p:stCondLst>
                                            <p:cond delay="225"/>
                                          </p:stCondLst>
                                        </p:cTn>
                                        <p:tgtEl>
                                          <p:spTgt spid="44"/>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4"/>
                                        </p:tgtEl>
                                        <p:attrNameLst>
                                          <p:attrName>style.visibility</p:attrName>
                                        </p:attrNameLst>
                                      </p:cBhvr>
                                      <p:to>
                                        <p:strVal val="hidden"/>
                                      </p:to>
                                    </p:set>
                                  </p:subTnLst>
                                </p:cTn>
                              </p:par>
                              <p:par>
                                <p:cTn id="85" presetID="37" presetClass="entr" presetSubtype="0" fill="hold" grpId="0" nodeType="withEffect">
                                  <p:stCondLst>
                                    <p:cond delay="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250"/>
                                        <p:tgtEl>
                                          <p:spTgt spid="48"/>
                                        </p:tgtEl>
                                      </p:cBhvr>
                                    </p:animEffect>
                                    <p:anim calcmode="lin" valueType="num">
                                      <p:cBhvr>
                                        <p:cTn id="88" dur="250" fill="hold"/>
                                        <p:tgtEl>
                                          <p:spTgt spid="48"/>
                                        </p:tgtEl>
                                        <p:attrNameLst>
                                          <p:attrName>ppt_x</p:attrName>
                                        </p:attrNameLst>
                                      </p:cBhvr>
                                      <p:tavLst>
                                        <p:tav tm="0">
                                          <p:val>
                                            <p:strVal val="#ppt_x"/>
                                          </p:val>
                                        </p:tav>
                                        <p:tav tm="100000">
                                          <p:val>
                                            <p:strVal val="#ppt_x"/>
                                          </p:val>
                                        </p:tav>
                                      </p:tavLst>
                                    </p:anim>
                                    <p:anim calcmode="lin" valueType="num">
                                      <p:cBhvr>
                                        <p:cTn id="89" dur="225" decel="100000" fill="hold"/>
                                        <p:tgtEl>
                                          <p:spTgt spid="48"/>
                                        </p:tgtEl>
                                        <p:attrNameLst>
                                          <p:attrName>ppt_y</p:attrName>
                                        </p:attrNameLst>
                                      </p:cBhvr>
                                      <p:tavLst>
                                        <p:tav tm="0">
                                          <p:val>
                                            <p:strVal val="#ppt_y+1"/>
                                          </p:val>
                                        </p:tav>
                                        <p:tav tm="100000">
                                          <p:val>
                                            <p:strVal val="#ppt_y-.03"/>
                                          </p:val>
                                        </p:tav>
                                      </p:tavLst>
                                    </p:anim>
                                    <p:anim calcmode="lin" valueType="num">
                                      <p:cBhvr>
                                        <p:cTn id="90" dur="25" accel="100000" fill="hold">
                                          <p:stCondLst>
                                            <p:cond delay="225"/>
                                          </p:stCondLst>
                                        </p:cTn>
                                        <p:tgtEl>
                                          <p:spTgt spid="48"/>
                                        </p:tgtEl>
                                        <p:attrNameLst>
                                          <p:attrName>ppt_y</p:attrName>
                                        </p:attrNameLst>
                                      </p:cBhvr>
                                      <p:tavLst>
                                        <p:tav tm="0">
                                          <p:val>
                                            <p:strVal val="#ppt_y-.03"/>
                                          </p:val>
                                        </p:tav>
                                        <p:tav tm="100000">
                                          <p:val>
                                            <p:strVal val="#ppt_y"/>
                                          </p:val>
                                        </p:tav>
                                      </p:tavLst>
                                    </p:anim>
                                  </p:childTnLst>
                                  <p:subTnLst>
                                    <p:set>
                                      <p:cBhvr override="childStyle">
                                        <p:cTn dur="1" fill="hold" display="0" masterRel="nextClick" afterEffect="1"/>
                                        <p:tgtEl>
                                          <p:spTgt spid="48"/>
                                        </p:tgtEl>
                                        <p:attrNameLst>
                                          <p:attrName>style.visibility</p:attrName>
                                        </p:attrNameLst>
                                      </p:cBhvr>
                                      <p:to>
                                        <p:strVal val="hidden"/>
                                      </p:to>
                                    </p:set>
                                  </p:sub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47"/>
                                        </p:tgtEl>
                                        <p:attrNameLst>
                                          <p:attrName>style.visibility</p:attrName>
                                        </p:attrNameLst>
                                      </p:cBhvr>
                                      <p:to>
                                        <p:strVal val="visible"/>
                                      </p:to>
                                    </p:set>
                                  </p:childTnLst>
                                  <p:subTnLst>
                                    <p:set>
                                      <p:cBhvr override="childStyle">
                                        <p:cTn dur="1" fill="hold" display="0" masterRel="nextClick" afterEffect="1"/>
                                        <p:tgtEl>
                                          <p:spTgt spid="47"/>
                                        </p:tgtEl>
                                        <p:attrNameLst>
                                          <p:attrName>style.visibility</p:attrName>
                                        </p:attrNameLst>
                                      </p:cBhvr>
                                      <p:to>
                                        <p:strVal val="hidden"/>
                                      </p:to>
                                    </p:set>
                                  </p:subTnLst>
                                </p:cTn>
                              </p:par>
                              <p:par>
                                <p:cTn id="95" presetID="1" presetClass="entr" presetSubtype="0" fill="hold" grpId="0" nodeType="withEffect">
                                  <p:stCondLst>
                                    <p:cond delay="0"/>
                                  </p:stCondLst>
                                  <p:childTnLst>
                                    <p:set>
                                      <p:cBhvr>
                                        <p:cTn id="96" dur="1" fill="hold">
                                          <p:stCondLst>
                                            <p:cond delay="0"/>
                                          </p:stCondLst>
                                        </p:cTn>
                                        <p:tgtEl>
                                          <p:spTgt spid="37"/>
                                        </p:tgtEl>
                                        <p:attrNameLst>
                                          <p:attrName>style.visibility</p:attrName>
                                        </p:attrNameLst>
                                      </p:cBhvr>
                                      <p:to>
                                        <p:strVal val="visible"/>
                                      </p:to>
                                    </p:set>
                                  </p:childTnLst>
                                  <p:subTnLst>
                                    <p:set>
                                      <p:cBhvr override="childStyle">
                                        <p:cTn dur="1" fill="hold" display="0" masterRel="nextClick" afterEffect="1"/>
                                        <p:tgtEl>
                                          <p:spTgt spid="37"/>
                                        </p:tgtEl>
                                        <p:attrNameLst>
                                          <p:attrName>style.visibility</p:attrName>
                                        </p:attrNameLst>
                                      </p:cBhvr>
                                      <p:to>
                                        <p:strVal val="hidden"/>
                                      </p:to>
                                    </p:set>
                                  </p:subTnLst>
                                </p:cTn>
                              </p:par>
                            </p:childTnLst>
                          </p:cTn>
                        </p:par>
                      </p:childTnLst>
                    </p:cTn>
                  </p:par>
                  <p:par>
                    <p:cTn id="97" fill="hold">
                      <p:stCondLst>
                        <p:cond delay="indefinite"/>
                      </p:stCondLst>
                      <p:childTnLst>
                        <p:par>
                          <p:cTn id="98" fill="hold">
                            <p:stCondLst>
                              <p:cond delay="0"/>
                            </p:stCondLst>
                            <p:childTnLst>
                              <p:par>
                                <p:cTn id="99" presetID="37" presetClass="entr" presetSubtype="0" fill="hold" grpId="0" nodeType="click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fade">
                                      <p:cBhvr>
                                        <p:cTn id="101" dur="250"/>
                                        <p:tgtEl>
                                          <p:spTgt spid="27"/>
                                        </p:tgtEl>
                                      </p:cBhvr>
                                    </p:animEffect>
                                    <p:anim calcmode="lin" valueType="num">
                                      <p:cBhvr>
                                        <p:cTn id="102" dur="250" fill="hold"/>
                                        <p:tgtEl>
                                          <p:spTgt spid="27"/>
                                        </p:tgtEl>
                                        <p:attrNameLst>
                                          <p:attrName>ppt_x</p:attrName>
                                        </p:attrNameLst>
                                      </p:cBhvr>
                                      <p:tavLst>
                                        <p:tav tm="0">
                                          <p:val>
                                            <p:strVal val="#ppt_x"/>
                                          </p:val>
                                        </p:tav>
                                        <p:tav tm="100000">
                                          <p:val>
                                            <p:strVal val="#ppt_x"/>
                                          </p:val>
                                        </p:tav>
                                      </p:tavLst>
                                    </p:anim>
                                    <p:anim calcmode="lin" valueType="num">
                                      <p:cBhvr>
                                        <p:cTn id="103" dur="225" decel="100000" fill="hold"/>
                                        <p:tgtEl>
                                          <p:spTgt spid="27"/>
                                        </p:tgtEl>
                                        <p:attrNameLst>
                                          <p:attrName>ppt_y</p:attrName>
                                        </p:attrNameLst>
                                      </p:cBhvr>
                                      <p:tavLst>
                                        <p:tav tm="0">
                                          <p:val>
                                            <p:strVal val="#ppt_y+1"/>
                                          </p:val>
                                        </p:tav>
                                        <p:tav tm="100000">
                                          <p:val>
                                            <p:strVal val="#ppt_y-.03"/>
                                          </p:val>
                                        </p:tav>
                                      </p:tavLst>
                                    </p:anim>
                                    <p:anim calcmode="lin" valueType="num">
                                      <p:cBhvr>
                                        <p:cTn id="104" dur="25" accel="100000" fill="hold">
                                          <p:stCondLst>
                                            <p:cond delay="225"/>
                                          </p:stCondLst>
                                        </p:cTn>
                                        <p:tgtEl>
                                          <p:spTgt spid="27"/>
                                        </p:tgtEl>
                                        <p:attrNameLst>
                                          <p:attrName>ppt_y</p:attrName>
                                        </p:attrNameLst>
                                      </p:cBhvr>
                                      <p:tavLst>
                                        <p:tav tm="0">
                                          <p:val>
                                            <p:strVal val="#ppt_y-.03"/>
                                          </p:val>
                                        </p:tav>
                                        <p:tav tm="100000">
                                          <p:val>
                                            <p:strVal val="#ppt_y"/>
                                          </p:val>
                                        </p:tav>
                                      </p:tavLst>
                                    </p:anim>
                                  </p:childTnLst>
                                </p:cTn>
                              </p:par>
                              <p:par>
                                <p:cTn id="105" presetID="37" presetClass="entr" presetSubtype="0" fill="hold"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250"/>
                                        <p:tgtEl>
                                          <p:spTgt spid="41"/>
                                        </p:tgtEl>
                                      </p:cBhvr>
                                    </p:animEffect>
                                    <p:anim calcmode="lin" valueType="num">
                                      <p:cBhvr>
                                        <p:cTn id="108" dur="250" fill="hold"/>
                                        <p:tgtEl>
                                          <p:spTgt spid="41"/>
                                        </p:tgtEl>
                                        <p:attrNameLst>
                                          <p:attrName>ppt_x</p:attrName>
                                        </p:attrNameLst>
                                      </p:cBhvr>
                                      <p:tavLst>
                                        <p:tav tm="0">
                                          <p:val>
                                            <p:strVal val="#ppt_x"/>
                                          </p:val>
                                        </p:tav>
                                        <p:tav tm="100000">
                                          <p:val>
                                            <p:strVal val="#ppt_x"/>
                                          </p:val>
                                        </p:tav>
                                      </p:tavLst>
                                    </p:anim>
                                    <p:anim calcmode="lin" valueType="num">
                                      <p:cBhvr>
                                        <p:cTn id="109" dur="225" decel="100000" fill="hold"/>
                                        <p:tgtEl>
                                          <p:spTgt spid="41"/>
                                        </p:tgtEl>
                                        <p:attrNameLst>
                                          <p:attrName>ppt_y</p:attrName>
                                        </p:attrNameLst>
                                      </p:cBhvr>
                                      <p:tavLst>
                                        <p:tav tm="0">
                                          <p:val>
                                            <p:strVal val="#ppt_y+1"/>
                                          </p:val>
                                        </p:tav>
                                        <p:tav tm="100000">
                                          <p:val>
                                            <p:strVal val="#ppt_y-.03"/>
                                          </p:val>
                                        </p:tav>
                                      </p:tavLst>
                                    </p:anim>
                                    <p:anim calcmode="lin" valueType="num">
                                      <p:cBhvr>
                                        <p:cTn id="110" dur="25" accel="100000" fill="hold">
                                          <p:stCondLst>
                                            <p:cond delay="225"/>
                                          </p:stCondLst>
                                        </p:cTn>
                                        <p:tgtEl>
                                          <p:spTgt spid="4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1" grpId="0"/>
      <p:bldP spid="32" grpId="0"/>
      <p:bldP spid="36" grpId="0"/>
      <p:bldP spid="37" grpId="0"/>
      <p:bldP spid="38" grpId="0"/>
      <p:bldP spid="39" grpId="0"/>
      <p:bldP spid="40"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F94AEF8-8262-284D-85D5-E67BAD31076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84741" y="925981"/>
            <a:ext cx="2339270" cy="5006037"/>
          </a:xfrm>
          <a:prstGeom prst="rect">
            <a:avLst/>
          </a:prstGeom>
        </p:spPr>
      </p:pic>
      <p:sp>
        <p:nvSpPr>
          <p:cNvPr id="15" name="Title 1">
            <a:extLst>
              <a:ext uri="{FF2B5EF4-FFF2-40B4-BE49-F238E27FC236}">
                <a16:creationId xmlns:a16="http://schemas.microsoft.com/office/drawing/2014/main" id="{8C2D3CD1-F0BD-4B49-94AA-9EEA9074FD41}"/>
              </a:ext>
            </a:extLst>
          </p:cNvPr>
          <p:cNvSpPr>
            <a:spLocks noGrp="1"/>
          </p:cNvSpPr>
          <p:nvPr>
            <p:ph type="title"/>
          </p:nvPr>
        </p:nvSpPr>
        <p:spPr>
          <a:xfrm>
            <a:off x="0" y="0"/>
            <a:ext cx="9144000" cy="1192695"/>
          </a:xfrm>
        </p:spPr>
        <p:txBody>
          <a:bodyPr/>
          <a:lstStyle/>
          <a:p>
            <a:pPr algn="ctr"/>
            <a:r>
              <a:rPr lang="en-US" sz="3600" dirty="0"/>
              <a:t>Sensors</a:t>
            </a:r>
          </a:p>
        </p:txBody>
      </p:sp>
      <p:sp>
        <p:nvSpPr>
          <p:cNvPr id="16" name="TextBox 15">
            <a:extLst>
              <a:ext uri="{FF2B5EF4-FFF2-40B4-BE49-F238E27FC236}">
                <a16:creationId xmlns:a16="http://schemas.microsoft.com/office/drawing/2014/main" id="{187428ED-726E-0248-80AF-86E793956168}"/>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sp>
        <p:nvSpPr>
          <p:cNvPr id="17" name="Content Placeholder 2">
            <a:extLst>
              <a:ext uri="{FF2B5EF4-FFF2-40B4-BE49-F238E27FC236}">
                <a16:creationId xmlns:a16="http://schemas.microsoft.com/office/drawing/2014/main" id="{4CCE9BA7-AFE7-C74F-B962-F2C60AB2467F}"/>
              </a:ext>
            </a:extLst>
          </p:cNvPr>
          <p:cNvSpPr>
            <a:spLocks noGrp="1"/>
          </p:cNvSpPr>
          <p:nvPr>
            <p:ph idx="1"/>
          </p:nvPr>
        </p:nvSpPr>
        <p:spPr>
          <a:xfrm>
            <a:off x="558718" y="1797935"/>
            <a:ext cx="4777409" cy="3262129"/>
          </a:xfrm>
        </p:spPr>
        <p:txBody>
          <a:bodyPr/>
          <a:lstStyle/>
          <a:p>
            <a:r>
              <a:rPr lang="en-US" dirty="0"/>
              <a:t>Sensors are field replaceable</a:t>
            </a:r>
          </a:p>
          <a:p>
            <a:pPr marL="0" indent="0">
              <a:buNone/>
            </a:pPr>
            <a:r>
              <a:rPr lang="en-US" dirty="0"/>
              <a:t>	(as easy as changing a 	    		 clock battery)</a:t>
            </a:r>
          </a:p>
          <a:p>
            <a:r>
              <a:rPr lang="en-US" dirty="0"/>
              <a:t>Can be configured with interchangeable combos to detect a multitude of gasses</a:t>
            </a:r>
          </a:p>
          <a:p>
            <a:r>
              <a:rPr lang="en-US" dirty="0"/>
              <a:t>Long-lasting with a 3-year warranty</a:t>
            </a:r>
          </a:p>
        </p:txBody>
      </p:sp>
      <p:cxnSp>
        <p:nvCxnSpPr>
          <p:cNvPr id="18" name="Straight Arrow Connector 17">
            <a:extLst>
              <a:ext uri="{FF2B5EF4-FFF2-40B4-BE49-F238E27FC236}">
                <a16:creationId xmlns:a16="http://schemas.microsoft.com/office/drawing/2014/main" id="{5CF7C598-EF41-F14F-ABCA-57427771A93A}"/>
              </a:ext>
            </a:extLst>
          </p:cNvPr>
          <p:cNvCxnSpPr/>
          <p:nvPr/>
        </p:nvCxnSpPr>
        <p:spPr>
          <a:xfrm flipV="1">
            <a:off x="4572000" y="3429000"/>
            <a:ext cx="2053652" cy="1922489"/>
          </a:xfrm>
          <a:prstGeom prst="straightConnector1">
            <a:avLst/>
          </a:prstGeom>
          <a:ln>
            <a:headEnd type="none" w="med" len="med"/>
            <a:tailEnd type="arrow" w="med" len="med"/>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69081268"/>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296A895-54C7-AC4F-B8C4-16A3E468A318}"/>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15" name="Picture 14">
            <a:extLst>
              <a:ext uri="{FF2B5EF4-FFF2-40B4-BE49-F238E27FC236}">
                <a16:creationId xmlns:a16="http://schemas.microsoft.com/office/drawing/2014/main" id="{5331EA26-886D-D14C-8D91-34E669CF51DD}"/>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6200000">
            <a:off x="4818024" y="1192695"/>
            <a:ext cx="2657789" cy="2657789"/>
          </a:xfrm>
          <a:prstGeom prst="rect">
            <a:avLst/>
          </a:prstGeom>
          <a:scene3d>
            <a:camera prst="orthographicFront">
              <a:rot lat="20400000" lon="21594000" rev="0"/>
            </a:camera>
            <a:lightRig rig="threePt" dir="t"/>
          </a:scene3d>
        </p:spPr>
      </p:pic>
      <p:pic>
        <p:nvPicPr>
          <p:cNvPr id="16" name="Picture 15">
            <a:extLst>
              <a:ext uri="{FF2B5EF4-FFF2-40B4-BE49-F238E27FC236}">
                <a16:creationId xmlns:a16="http://schemas.microsoft.com/office/drawing/2014/main" id="{CDB163C1-91A5-964C-BF13-1DA599A23748}"/>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rot="10800000">
            <a:off x="2966546" y="3054760"/>
            <a:ext cx="2657789" cy="2657789"/>
          </a:xfrm>
          <a:prstGeom prst="rect">
            <a:avLst/>
          </a:prstGeom>
          <a:scene3d>
            <a:camera prst="orthographicFront">
              <a:rot lat="0" lon="19800000" rev="0"/>
            </a:camera>
            <a:lightRig rig="threePt" dir="t"/>
          </a:scene3d>
        </p:spPr>
      </p:pic>
      <p:pic>
        <p:nvPicPr>
          <p:cNvPr id="17" name="Picture 16">
            <a:extLst>
              <a:ext uri="{FF2B5EF4-FFF2-40B4-BE49-F238E27FC236}">
                <a16:creationId xmlns:a16="http://schemas.microsoft.com/office/drawing/2014/main" id="{ED8DED2E-407D-B644-BF5A-DD5F54E6D9F7}"/>
              </a:ext>
            </a:extLst>
          </p:cNvPr>
          <p:cNvPicPr>
            <a:picLocks noChangeAspect="1"/>
          </p:cNvPicPr>
          <p:nvPr/>
        </p:nvPicPr>
        <p:blipFill>
          <a:blip r:embed="rId2" cstate="screen">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419125" y="3026541"/>
            <a:ext cx="2657789" cy="2657789"/>
          </a:xfrm>
          <a:prstGeom prst="rect">
            <a:avLst/>
          </a:prstGeom>
          <a:scene3d>
            <a:camera prst="orthographicFront">
              <a:rot lat="0" lon="1800000" rev="0"/>
            </a:camera>
            <a:lightRig rig="threePt" dir="t"/>
          </a:scene3d>
        </p:spPr>
      </p:pic>
      <p:pic>
        <p:nvPicPr>
          <p:cNvPr id="18" name="Content Placeholder 19">
            <a:extLst>
              <a:ext uri="{FF2B5EF4-FFF2-40B4-BE49-F238E27FC236}">
                <a16:creationId xmlns:a16="http://schemas.microsoft.com/office/drawing/2014/main" id="{93D4DB96-5001-304B-A2C4-C6E36B78C41F}"/>
              </a:ext>
            </a:extLst>
          </p:cNvPr>
          <p:cNvPicPr>
            <a:picLocks noChangeAspect="1"/>
          </p:cNvPicPr>
          <p:nvPr/>
        </p:nvPicPr>
        <p:blipFill>
          <a:blip r:embed="rId3"/>
          <a:stretch>
            <a:fillRect/>
          </a:stretch>
        </p:blipFill>
        <p:spPr bwMode="auto">
          <a:xfrm>
            <a:off x="4567893" y="2851987"/>
            <a:ext cx="2907920" cy="32714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pic>
      <p:sp>
        <p:nvSpPr>
          <p:cNvPr id="3" name="Content Placeholder 2">
            <a:extLst>
              <a:ext uri="{FF2B5EF4-FFF2-40B4-BE49-F238E27FC236}">
                <a16:creationId xmlns:a16="http://schemas.microsoft.com/office/drawing/2014/main" id="{52CB0B0C-9B9A-8A43-9C90-B6C8D44F483F}"/>
              </a:ext>
            </a:extLst>
          </p:cNvPr>
          <p:cNvSpPr>
            <a:spLocks noGrp="1"/>
          </p:cNvSpPr>
          <p:nvPr>
            <p:ph idx="1"/>
          </p:nvPr>
        </p:nvSpPr>
        <p:spPr>
          <a:xfrm>
            <a:off x="329658" y="2058110"/>
            <a:ext cx="3672673" cy="3584747"/>
          </a:xfrm>
        </p:spPr>
        <p:txBody>
          <a:bodyPr/>
          <a:lstStyle/>
          <a:p>
            <a:pPr marL="0" indent="0">
              <a:buNone/>
            </a:pPr>
            <a:r>
              <a:rPr lang="en-US" dirty="0"/>
              <a:t>Easily identify workers using instruments that have not been calibrated, bump tested, or have been in alarm.  Red LED’s flash every 30 seconds.</a:t>
            </a:r>
          </a:p>
        </p:txBody>
      </p:sp>
      <p:sp>
        <p:nvSpPr>
          <p:cNvPr id="13" name="Title 1">
            <a:extLst>
              <a:ext uri="{FF2B5EF4-FFF2-40B4-BE49-F238E27FC236}">
                <a16:creationId xmlns:a16="http://schemas.microsoft.com/office/drawing/2014/main" id="{605B85F3-2FB4-BA46-B6B4-EF7D978EE527}"/>
              </a:ext>
            </a:extLst>
          </p:cNvPr>
          <p:cNvSpPr txBox="1">
            <a:spLocks/>
          </p:cNvSpPr>
          <p:nvPr/>
        </p:nvSpPr>
        <p:spPr bwMode="auto">
          <a:xfrm>
            <a:off x="681606" y="186425"/>
            <a:ext cx="7772574" cy="68649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defTabSz="342900" rtl="0" eaLnBrk="1" fontAlgn="base" hangingPunct="1">
              <a:spcBef>
                <a:spcPct val="0"/>
              </a:spcBef>
              <a:spcAft>
                <a:spcPct val="0"/>
              </a:spcAft>
              <a:defRPr sz="3300" kern="1200">
                <a:solidFill>
                  <a:schemeClr val="tx1"/>
                </a:solidFill>
                <a:latin typeface="+mj-lt"/>
                <a:ea typeface="ＭＳ Ｐゴシック" charset="0"/>
                <a:cs typeface="ＭＳ Ｐゴシック" charset="0"/>
              </a:defRPr>
            </a:lvl1pPr>
            <a:lvl2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2pPr>
            <a:lvl3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3pPr>
            <a:lvl4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4pPr>
            <a:lvl5pPr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5pPr>
            <a:lvl6pPr marL="3429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6pPr>
            <a:lvl7pPr marL="6858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7pPr>
            <a:lvl8pPr marL="10287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8pPr>
            <a:lvl9pPr marL="1371600" algn="ctr" defTabSz="342900" rtl="0" eaLnBrk="1" fontAlgn="base" hangingPunct="1">
              <a:spcBef>
                <a:spcPct val="0"/>
              </a:spcBef>
              <a:spcAft>
                <a:spcPct val="0"/>
              </a:spcAft>
              <a:defRPr sz="3300">
                <a:solidFill>
                  <a:schemeClr val="tx1"/>
                </a:solidFill>
                <a:latin typeface="Century Gothic" charset="0"/>
                <a:ea typeface="ＭＳ Ｐゴシック" charset="0"/>
                <a:cs typeface="ＭＳ Ｐゴシック" charset="0"/>
              </a:defRPr>
            </a:lvl9pPr>
          </a:lstStyle>
          <a:p>
            <a:r>
              <a:rPr kumimoji="0" lang="en-US" sz="4000"/>
              <a:t>Non-compliance Indicator</a:t>
            </a:r>
            <a:endParaRPr kumimoji="0" lang="en-US" sz="4000" dirty="0"/>
          </a:p>
        </p:txBody>
      </p:sp>
    </p:spTree>
    <p:extLst>
      <p:ext uri="{BB962C8B-B14F-4D97-AF65-F5344CB8AC3E}">
        <p14:creationId xmlns:p14="http://schemas.microsoft.com/office/powerpoint/2010/main" val="479246410"/>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35" presetClass="emph" presetSubtype="0" repeatCount="indefinite" fill="hold" nodeType="withEffect">
                                  <p:stCondLst>
                                    <p:cond delay="0"/>
                                  </p:stCondLst>
                                  <p:childTnLst>
                                    <p:anim calcmode="discrete" valueType="str">
                                      <p:cBhvr>
                                        <p:cTn id="12" dur="250" fill="hold"/>
                                        <p:tgtEl>
                                          <p:spTgt spid="16"/>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6"/>
                                        </p:tgtEl>
                                        <p:attrNameLst>
                                          <p:attrName>style.visibility</p:attrName>
                                        </p:attrNameLst>
                                      </p:cBhvr>
                                      <p:to>
                                        <p:strVal val="hidden"/>
                                      </p:to>
                                    </p:set>
                                  </p:subTnLst>
                                </p:cTn>
                              </p:par>
                              <p:par>
                                <p:cTn id="13" presetID="35" presetClass="emph" presetSubtype="0" repeatCount="indefinite" fill="hold" nodeType="withEffect">
                                  <p:stCondLst>
                                    <p:cond delay="0"/>
                                  </p:stCondLst>
                                  <p:childTnLst>
                                    <p:anim calcmode="discrete" valueType="str">
                                      <p:cBhvr>
                                        <p:cTn id="14" dur="250" fill="hold"/>
                                        <p:tgtEl>
                                          <p:spTgt spid="15"/>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5"/>
                                        </p:tgtEl>
                                        <p:attrNameLst>
                                          <p:attrName>style.visibility</p:attrName>
                                        </p:attrNameLst>
                                      </p:cBhvr>
                                      <p:to>
                                        <p:strVal val="hidden"/>
                                      </p:to>
                                    </p:set>
                                  </p:subTnLst>
                                </p:cTn>
                              </p:par>
                              <p:par>
                                <p:cTn id="15" presetID="35" presetClass="emph" presetSubtype="0" repeatCount="indefinite" fill="hold" nodeType="withEffect">
                                  <p:stCondLst>
                                    <p:cond delay="0"/>
                                  </p:stCondLst>
                                  <p:childTnLst>
                                    <p:anim calcmode="discrete" valueType="str">
                                      <p:cBhvr>
                                        <p:cTn id="16" dur="250" fill="hold"/>
                                        <p:tgtEl>
                                          <p:spTgt spid="17"/>
                                        </p:tgtEl>
                                        <p:attrNameLst>
                                          <p:attrName>style.visibility</p:attrName>
                                        </p:attrNameLst>
                                      </p:cBhvr>
                                      <p:tavLst>
                                        <p:tav tm="0">
                                          <p:val>
                                            <p:strVal val="hidden"/>
                                          </p:val>
                                        </p:tav>
                                        <p:tav tm="50000">
                                          <p:val>
                                            <p:strVal val="visible"/>
                                          </p:val>
                                        </p:tav>
                                      </p:tavLst>
                                    </p:anim>
                                  </p:childTnLst>
                                  <p:subTnLst>
                                    <p:set>
                                      <p:cBhvr override="childStyle">
                                        <p:cTn dur="1" fill="hold" display="0" masterRel="nextClick" afterEffect="1"/>
                                        <p:tgtEl>
                                          <p:spTgt spid="17"/>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79BFB600-8B5D-B54E-823E-07FF64233123}"/>
              </a:ext>
            </a:extLst>
          </p:cNvPr>
          <p:cNvSpPr>
            <a:spLocks noGrp="1"/>
          </p:cNvSpPr>
          <p:nvPr>
            <p:ph type="title"/>
          </p:nvPr>
        </p:nvSpPr>
        <p:spPr>
          <a:xfrm>
            <a:off x="675521" y="0"/>
            <a:ext cx="7792958" cy="1192695"/>
          </a:xfrm>
        </p:spPr>
        <p:txBody>
          <a:bodyPr>
            <a:normAutofit/>
          </a:bodyPr>
          <a:lstStyle/>
          <a:p>
            <a:pPr algn="ctr"/>
            <a:r>
              <a:rPr lang="en-US" sz="3400" dirty="0"/>
              <a:t>Large LCD Auto-backlit Display</a:t>
            </a:r>
          </a:p>
        </p:txBody>
      </p:sp>
      <p:sp>
        <p:nvSpPr>
          <p:cNvPr id="10" name="TextBox 9">
            <a:extLst>
              <a:ext uri="{FF2B5EF4-FFF2-40B4-BE49-F238E27FC236}">
                <a16:creationId xmlns:a16="http://schemas.microsoft.com/office/drawing/2014/main" id="{EDA2D62B-1D2F-5141-97E7-86A064FDB9F4}"/>
              </a:ext>
            </a:extLst>
          </p:cNvPr>
          <p:cNvSpPr txBox="1"/>
          <p:nvPr/>
        </p:nvSpPr>
        <p:spPr>
          <a:xfrm>
            <a:off x="675521" y="2404063"/>
            <a:ext cx="2996211" cy="1569660"/>
          </a:xfrm>
          <a:prstGeom prst="rect">
            <a:avLst/>
          </a:prstGeom>
          <a:noFill/>
        </p:spPr>
        <p:txBody>
          <a:bodyPr wrap="square" rtlCol="0">
            <a:spAutoFit/>
          </a:bodyPr>
          <a:lstStyle/>
          <a:p>
            <a:r>
              <a:rPr lang="en-US" sz="2400" dirty="0"/>
              <a:t>Full dot LCD display is easy to read even in adverse conditions</a:t>
            </a:r>
          </a:p>
        </p:txBody>
      </p:sp>
      <p:sp>
        <p:nvSpPr>
          <p:cNvPr id="11" name="TextBox 10">
            <a:extLst>
              <a:ext uri="{FF2B5EF4-FFF2-40B4-BE49-F238E27FC236}">
                <a16:creationId xmlns:a16="http://schemas.microsoft.com/office/drawing/2014/main" id="{F0C5881D-E20D-6C4B-A972-A421C6DFE8FE}"/>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12" name="Picture 11">
            <a:extLst>
              <a:ext uri="{FF2B5EF4-FFF2-40B4-BE49-F238E27FC236}">
                <a16:creationId xmlns:a16="http://schemas.microsoft.com/office/drawing/2014/main" id="{4FA1B35B-382E-CB41-9751-B63D3C9494BA}"/>
              </a:ext>
            </a:extLst>
          </p:cNvPr>
          <p:cNvPicPr>
            <a:picLocks noChangeAspect="1"/>
          </p:cNvPicPr>
          <p:nvPr/>
        </p:nvPicPr>
        <p:blipFill>
          <a:blip r:embed="rId2"/>
          <a:stretch>
            <a:fillRect/>
          </a:stretch>
        </p:blipFill>
        <p:spPr>
          <a:xfrm>
            <a:off x="4572000" y="1419531"/>
            <a:ext cx="3808856" cy="4018936"/>
          </a:xfrm>
          <a:prstGeom prst="rect">
            <a:avLst/>
          </a:prstGeom>
        </p:spPr>
      </p:pic>
    </p:spTree>
    <p:extLst>
      <p:ext uri="{BB962C8B-B14F-4D97-AF65-F5344CB8AC3E}">
        <p14:creationId xmlns:p14="http://schemas.microsoft.com/office/powerpoint/2010/main" val="3348053965"/>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13CDAB56-BD9F-2548-B98F-767B75B6FB3E}"/>
              </a:ext>
            </a:extLst>
          </p:cNvPr>
          <p:cNvSpPr>
            <a:spLocks noGrp="1"/>
          </p:cNvSpPr>
          <p:nvPr>
            <p:ph type="title"/>
          </p:nvPr>
        </p:nvSpPr>
        <p:spPr>
          <a:xfrm>
            <a:off x="685800" y="225425"/>
            <a:ext cx="7772400" cy="676275"/>
          </a:xfrm>
        </p:spPr>
        <p:txBody>
          <a:bodyPr/>
          <a:lstStyle/>
          <a:p>
            <a:r>
              <a:rPr lang="en-US" sz="4000" dirty="0"/>
              <a:t>Concussion Resistant</a:t>
            </a:r>
          </a:p>
        </p:txBody>
      </p:sp>
      <p:sp>
        <p:nvSpPr>
          <p:cNvPr id="14" name="TextBox 13">
            <a:extLst>
              <a:ext uri="{FF2B5EF4-FFF2-40B4-BE49-F238E27FC236}">
                <a16:creationId xmlns:a16="http://schemas.microsoft.com/office/drawing/2014/main" id="{1EB806BF-F104-4B45-B803-1B9D4881D42D}"/>
              </a:ext>
            </a:extLst>
          </p:cNvPr>
          <p:cNvSpPr txBox="1"/>
          <p:nvPr/>
        </p:nvSpPr>
        <p:spPr>
          <a:xfrm>
            <a:off x="1218575" y="1905506"/>
            <a:ext cx="3060700" cy="3046988"/>
          </a:xfrm>
          <a:prstGeom prst="rect">
            <a:avLst/>
          </a:prstGeom>
          <a:noFill/>
        </p:spPr>
        <p:txBody>
          <a:bodyPr wrap="square" rtlCol="0">
            <a:spAutoFit/>
          </a:bodyPr>
          <a:lstStyle/>
          <a:p>
            <a:r>
              <a:rPr lang="en-US" sz="2400" dirty="0"/>
              <a:t>The GX-3R has been drop-tested from over 23 feet.</a:t>
            </a:r>
          </a:p>
          <a:p>
            <a:endParaRPr lang="en-US" sz="2400" dirty="0"/>
          </a:p>
          <a:p>
            <a:r>
              <a:rPr lang="en-US" sz="2400" dirty="0"/>
              <a:t>It can handle the conditions of your rugged work environment</a:t>
            </a:r>
          </a:p>
        </p:txBody>
      </p:sp>
      <p:sp>
        <p:nvSpPr>
          <p:cNvPr id="15" name="TextBox 14">
            <a:extLst>
              <a:ext uri="{FF2B5EF4-FFF2-40B4-BE49-F238E27FC236}">
                <a16:creationId xmlns:a16="http://schemas.microsoft.com/office/drawing/2014/main" id="{B80A0D40-B1B2-864C-8F7B-DF5531CE2CD3}"/>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16" name="Picture 15">
            <a:extLst>
              <a:ext uri="{FF2B5EF4-FFF2-40B4-BE49-F238E27FC236}">
                <a16:creationId xmlns:a16="http://schemas.microsoft.com/office/drawing/2014/main" id="{95731472-C395-3A41-9FC2-2681503B9B60}"/>
              </a:ext>
            </a:extLst>
          </p:cNvPr>
          <p:cNvPicPr>
            <a:picLocks noChangeAspect="1"/>
          </p:cNvPicPr>
          <p:nvPr/>
        </p:nvPicPr>
        <p:blipFill>
          <a:blip r:embed="rId2"/>
          <a:stretch>
            <a:fillRect/>
          </a:stretch>
        </p:blipFill>
        <p:spPr>
          <a:xfrm>
            <a:off x="5216577" y="1288860"/>
            <a:ext cx="3203523" cy="4815962"/>
          </a:xfrm>
          <a:prstGeom prst="rect">
            <a:avLst/>
          </a:prstGeom>
        </p:spPr>
      </p:pic>
    </p:spTree>
    <p:extLst>
      <p:ext uri="{BB962C8B-B14F-4D97-AF65-F5344CB8AC3E}">
        <p14:creationId xmlns:p14="http://schemas.microsoft.com/office/powerpoint/2010/main" val="300477823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1CA78-42C2-4B47-AEC7-2E9056B23A8E}"/>
              </a:ext>
            </a:extLst>
          </p:cNvPr>
          <p:cNvSpPr>
            <a:spLocks noGrp="1"/>
          </p:cNvSpPr>
          <p:nvPr>
            <p:ph type="title"/>
          </p:nvPr>
        </p:nvSpPr>
        <p:spPr>
          <a:xfrm>
            <a:off x="0" y="0"/>
            <a:ext cx="9144000" cy="1192695"/>
          </a:xfrm>
        </p:spPr>
        <p:txBody>
          <a:bodyPr/>
          <a:lstStyle/>
          <a:p>
            <a:pPr algn="ctr"/>
            <a:r>
              <a:rPr lang="en-US" sz="3600" dirty="0"/>
              <a:t>Removable Rubber Boot</a:t>
            </a:r>
          </a:p>
        </p:txBody>
      </p:sp>
      <p:sp>
        <p:nvSpPr>
          <p:cNvPr id="4" name="TextBox 3">
            <a:extLst>
              <a:ext uri="{FF2B5EF4-FFF2-40B4-BE49-F238E27FC236}">
                <a16:creationId xmlns:a16="http://schemas.microsoft.com/office/drawing/2014/main" id="{9CF30014-ADCD-5340-8C7E-70C4BE084335}"/>
              </a:ext>
            </a:extLst>
          </p:cNvPr>
          <p:cNvSpPr txBox="1"/>
          <p:nvPr/>
        </p:nvSpPr>
        <p:spPr>
          <a:xfrm>
            <a:off x="3637575" y="1565559"/>
            <a:ext cx="4466422" cy="1654299"/>
          </a:xfrm>
          <a:prstGeom prst="rect">
            <a:avLst/>
          </a:prstGeom>
          <a:noFill/>
        </p:spPr>
        <p:txBody>
          <a:bodyPr wrap="square" rtlCol="0">
            <a:spAutoFit/>
          </a:bodyPr>
          <a:lstStyle/>
          <a:p>
            <a:r>
              <a:rPr lang="en-US" sz="2200" dirty="0"/>
              <a:t>The removable rubber boot adds impact protection, can be removed when cleaning and replaced if necessary. </a:t>
            </a:r>
          </a:p>
          <a:p>
            <a:endParaRPr lang="en-US" sz="1350" dirty="0"/>
          </a:p>
        </p:txBody>
      </p:sp>
      <p:sp>
        <p:nvSpPr>
          <p:cNvPr id="8" name="TextBox 7">
            <a:extLst>
              <a:ext uri="{FF2B5EF4-FFF2-40B4-BE49-F238E27FC236}">
                <a16:creationId xmlns:a16="http://schemas.microsoft.com/office/drawing/2014/main" id="{C3690017-FCCA-7847-B7DF-FD4166572E11}"/>
              </a:ext>
            </a:extLst>
          </p:cNvPr>
          <p:cNvSpPr txBox="1"/>
          <p:nvPr/>
        </p:nvSpPr>
        <p:spPr>
          <a:xfrm>
            <a:off x="7968203" y="70794"/>
            <a:ext cx="1175797" cy="461665"/>
          </a:xfrm>
          <a:prstGeom prst="rect">
            <a:avLst/>
          </a:prstGeom>
          <a:noFill/>
        </p:spPr>
        <p:txBody>
          <a:bodyPr wrap="square" rtlCol="0">
            <a:spAutoFit/>
          </a:bodyPr>
          <a:lstStyle/>
          <a:p>
            <a:pPr algn="r"/>
            <a:r>
              <a:rPr lang="en-US" sz="2400" i="1" dirty="0">
                <a:solidFill>
                  <a:srgbClr val="C00000"/>
                </a:solidFill>
              </a:rPr>
              <a:t>GX-3R</a:t>
            </a:r>
          </a:p>
        </p:txBody>
      </p:sp>
      <p:pic>
        <p:nvPicPr>
          <p:cNvPr id="6" name="Picture 5">
            <a:extLst>
              <a:ext uri="{FF2B5EF4-FFF2-40B4-BE49-F238E27FC236}">
                <a16:creationId xmlns:a16="http://schemas.microsoft.com/office/drawing/2014/main" id="{73FEC1C8-5B68-4E4C-844C-A9567F3B1AA6}"/>
              </a:ext>
            </a:extLst>
          </p:cNvPr>
          <p:cNvPicPr>
            <a:picLocks noChangeAspect="1"/>
          </p:cNvPicPr>
          <p:nvPr/>
        </p:nvPicPr>
        <p:blipFill>
          <a:blip r:embed="rId2"/>
          <a:stretch>
            <a:fillRect/>
          </a:stretch>
        </p:blipFill>
        <p:spPr>
          <a:xfrm>
            <a:off x="1113" y="991801"/>
            <a:ext cx="3323780" cy="2924927"/>
          </a:xfrm>
          <a:prstGeom prst="rect">
            <a:avLst/>
          </a:prstGeom>
        </p:spPr>
      </p:pic>
      <p:sp>
        <p:nvSpPr>
          <p:cNvPr id="7" name="Rectangle 6">
            <a:extLst>
              <a:ext uri="{FF2B5EF4-FFF2-40B4-BE49-F238E27FC236}">
                <a16:creationId xmlns:a16="http://schemas.microsoft.com/office/drawing/2014/main" id="{164B8F3B-42C5-D147-948E-D543C9225735}"/>
              </a:ext>
            </a:extLst>
          </p:cNvPr>
          <p:cNvSpPr/>
          <p:nvPr/>
        </p:nvSpPr>
        <p:spPr>
          <a:xfrm>
            <a:off x="1351575" y="4919444"/>
            <a:ext cx="5139660" cy="969496"/>
          </a:xfrm>
          <a:prstGeom prst="rect">
            <a:avLst/>
          </a:prstGeom>
        </p:spPr>
        <p:txBody>
          <a:bodyPr wrap="square">
            <a:spAutoFit/>
          </a:bodyPr>
          <a:lstStyle/>
          <a:p>
            <a:r>
              <a:rPr lang="en-US" sz="1900" dirty="0"/>
              <a:t>Low profile alligator clip rotates 360°. Comfortably view the instrument display from a variety of positions. </a:t>
            </a:r>
          </a:p>
        </p:txBody>
      </p:sp>
      <p:pic>
        <p:nvPicPr>
          <p:cNvPr id="9" name="Picture 8">
            <a:extLst>
              <a:ext uri="{FF2B5EF4-FFF2-40B4-BE49-F238E27FC236}">
                <a16:creationId xmlns:a16="http://schemas.microsoft.com/office/drawing/2014/main" id="{EC8CD21F-A79E-CF42-B4A8-6B4DC5F2DF0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46684" y="3923961"/>
            <a:ext cx="2155802" cy="2263592"/>
          </a:xfrm>
          <a:prstGeom prst="rect">
            <a:avLst/>
          </a:prstGeom>
        </p:spPr>
      </p:pic>
      <p:sp>
        <p:nvSpPr>
          <p:cNvPr id="3" name="TextBox 2">
            <a:extLst>
              <a:ext uri="{FF2B5EF4-FFF2-40B4-BE49-F238E27FC236}">
                <a16:creationId xmlns:a16="http://schemas.microsoft.com/office/drawing/2014/main" id="{40A3BC1B-7F92-0648-A7D9-5F91B66AF8EF}"/>
              </a:ext>
            </a:extLst>
          </p:cNvPr>
          <p:cNvSpPr txBox="1"/>
          <p:nvPr/>
        </p:nvSpPr>
        <p:spPr>
          <a:xfrm>
            <a:off x="3326005" y="3967267"/>
            <a:ext cx="4280598" cy="646331"/>
          </a:xfrm>
          <a:prstGeom prst="rect">
            <a:avLst/>
          </a:prstGeom>
          <a:noFill/>
        </p:spPr>
        <p:txBody>
          <a:bodyPr wrap="square" rtlCol="0">
            <a:spAutoFit/>
          </a:bodyPr>
          <a:lstStyle/>
          <a:p>
            <a:r>
              <a:rPr lang="en-US" sz="3600" dirty="0">
                <a:latin typeface="+mj-lt"/>
              </a:rPr>
              <a:t>Alligator Clip</a:t>
            </a:r>
          </a:p>
        </p:txBody>
      </p:sp>
    </p:spTree>
    <p:extLst>
      <p:ext uri="{BB962C8B-B14F-4D97-AF65-F5344CB8AC3E}">
        <p14:creationId xmlns:p14="http://schemas.microsoft.com/office/powerpoint/2010/main" val="1800539356"/>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p:transition xmlns:p14="http://schemas.microsoft.com/office/powerpoint/2010/main">
        <p:fade/>
      </p:transition>
    </mc:Fallback>
  </mc:AlternateContent>
</p:sld>
</file>

<file path=ppt/theme/theme1.xml><?xml version="1.0" encoding="utf-8"?>
<a:theme xmlns:a="http://schemas.openxmlformats.org/drawingml/2006/main" name="Standard Powerpoin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ummer">
      <a:majorFont>
        <a:latin typeface="Century Gothic"/>
        <a:ea typeface=""/>
        <a:cs typeface=""/>
        <a:font script="Jpan" typeface="ヒラギノ丸ゴ Pro W4"/>
        <a:font script="Hans" typeface="宋体"/>
        <a:font script="Hant" typeface="新細明體"/>
      </a:majorFont>
      <a:minorFont>
        <a:latin typeface="Century Gothic"/>
        <a:ea typeface=""/>
        <a:cs typeface=""/>
        <a:font script="Jpan" typeface="ヒラギノ丸ゴ Pro W4"/>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Standard RKI Powerpoint Theme</Template>
  <TotalTime>13678</TotalTime>
  <Words>706</Words>
  <Application>Microsoft Macintosh PowerPoint</Application>
  <PresentationFormat>On-screen Show (4:3)</PresentationFormat>
  <Paragraphs>133</Paragraphs>
  <Slides>24</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Century Gothic</vt:lpstr>
      <vt:lpstr>Courier New</vt:lpstr>
      <vt:lpstr>Times New Roman</vt:lpstr>
      <vt:lpstr>Wingdings</vt:lpstr>
      <vt:lpstr>Standard Powerpoint</vt:lpstr>
      <vt:lpstr>The GX-3R The World’s Smallest 4-Gas Detection Unit</vt:lpstr>
      <vt:lpstr>The GX-3R  The Smallest and Lightest 4-gas Monitor</vt:lpstr>
      <vt:lpstr>Size Matters In the “Breathing Zone”</vt:lpstr>
      <vt:lpstr>Simultaneously Monitor 4 Gasses</vt:lpstr>
      <vt:lpstr>Sensors</vt:lpstr>
      <vt:lpstr>PowerPoint Presentation</vt:lpstr>
      <vt:lpstr>Large LCD Auto-backlit Display</vt:lpstr>
      <vt:lpstr>Concussion Resistant</vt:lpstr>
      <vt:lpstr>Removable Rubber Boot</vt:lpstr>
      <vt:lpstr>IP-66 / IP-68 Rating</vt:lpstr>
      <vt:lpstr>3 Year Warranty</vt:lpstr>
      <vt:lpstr>3 Adjustable Alarm Levels</vt:lpstr>
      <vt:lpstr>3 Alarm Types</vt:lpstr>
      <vt:lpstr>2 Button Operation</vt:lpstr>
      <vt:lpstr>PowerPoint Presentation</vt:lpstr>
      <vt:lpstr>SDM 3R Calibration Station</vt:lpstr>
      <vt:lpstr>High Capacity Data Logging</vt:lpstr>
      <vt:lpstr>RP-3R Sampling Pump</vt:lpstr>
      <vt:lpstr>Lunch Break Mode</vt:lpstr>
      <vt:lpstr>Low Cost of Ownership</vt:lpstr>
      <vt:lpstr>9 Languages</vt:lpstr>
      <vt:lpstr>The GX-3R</vt:lpstr>
      <vt:lpstr>2 Models—Depending on Need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Marty Schwartz</dc:creator>
  <cp:lastModifiedBy>Michael Johnson</cp:lastModifiedBy>
  <cp:revision>114</cp:revision>
  <cp:lastPrinted>2019-07-10T16:46:50Z</cp:lastPrinted>
  <dcterms:created xsi:type="dcterms:W3CDTF">2019-03-04T21:52:52Z</dcterms:created>
  <dcterms:modified xsi:type="dcterms:W3CDTF">2020-01-14T19:34:12Z</dcterms:modified>
</cp:coreProperties>
</file>