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7"/>
  </p:notesMasterIdLst>
  <p:sldIdLst>
    <p:sldId id="274" r:id="rId2"/>
    <p:sldId id="300" r:id="rId3"/>
    <p:sldId id="302" r:id="rId4"/>
    <p:sldId id="303" r:id="rId5"/>
    <p:sldId id="305" r:id="rId6"/>
    <p:sldId id="336" r:id="rId7"/>
    <p:sldId id="304" r:id="rId8"/>
    <p:sldId id="307" r:id="rId9"/>
    <p:sldId id="338" r:id="rId10"/>
    <p:sldId id="308" r:id="rId11"/>
    <p:sldId id="330" r:id="rId12"/>
    <p:sldId id="311" r:id="rId13"/>
    <p:sldId id="354" r:id="rId14"/>
    <p:sldId id="355" r:id="rId15"/>
    <p:sldId id="331" r:id="rId16"/>
    <p:sldId id="332" r:id="rId17"/>
    <p:sldId id="333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9" r:id="rId26"/>
    <p:sldId id="350" r:id="rId27"/>
    <p:sldId id="351" r:id="rId28"/>
    <p:sldId id="356" r:id="rId29"/>
    <p:sldId id="346" r:id="rId30"/>
    <p:sldId id="347" r:id="rId31"/>
    <p:sldId id="348" r:id="rId32"/>
    <p:sldId id="352" r:id="rId33"/>
    <p:sldId id="353" r:id="rId34"/>
    <p:sldId id="334" r:id="rId35"/>
    <p:sldId id="335" r:id="rId36"/>
  </p:sldIdLst>
  <p:sldSz cx="9144000" cy="6858000" type="screen4x3"/>
  <p:notesSz cx="6742113" cy="98726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>
          <p15:clr>
            <a:srgbClr val="A4A3A4"/>
          </p15:clr>
        </p15:guide>
        <p15:guide id="2" pos="612">
          <p15:clr>
            <a:srgbClr val="A4A3A4"/>
          </p15:clr>
        </p15:guide>
        <p15:guide id="3" orient="horz" pos="1072">
          <p15:clr>
            <a:srgbClr val="A4A3A4"/>
          </p15:clr>
        </p15:guide>
        <p15:guide id="4" pos="7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66"/>
    <a:srgbClr val="F50000"/>
    <a:srgbClr val="F8F8F8"/>
    <a:srgbClr val="EAEAEA"/>
    <a:srgbClr val="FF6600"/>
    <a:srgbClr val="A00000"/>
    <a:srgbClr val="C80000"/>
    <a:srgbClr val="FF9966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5" autoAdjust="0"/>
    <p:restoredTop sz="94541" autoAdjust="0"/>
  </p:normalViewPr>
  <p:slideViewPr>
    <p:cSldViewPr>
      <p:cViewPr varScale="1">
        <p:scale>
          <a:sx n="124" d="100"/>
          <a:sy n="124" d="100"/>
        </p:scale>
        <p:origin x="928" y="168"/>
      </p:cViewPr>
      <p:guideLst>
        <p:guide orient="horz" pos="2704"/>
        <p:guide pos="612"/>
        <p:guide orient="horz" pos="1072"/>
        <p:guide pos="7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63" d="100"/>
        <a:sy n="163" d="100"/>
      </p:scale>
      <p:origin x="0" y="10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8971" y="1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r">
              <a:defRPr sz="1200"/>
            </a:lvl1pPr>
          </a:lstStyle>
          <a:p>
            <a:fld id="{6EFEF91A-C6C2-47C0-B71D-68DF066F66F5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41363"/>
            <a:ext cx="4933950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27" tIns="45363" rIns="90727" bIns="4536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0727" tIns="45363" rIns="90727" bIns="4536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7317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r">
              <a:defRPr sz="1200"/>
            </a:lvl1pPr>
          </a:lstStyle>
          <a:p>
            <a:fld id="{F96F9799-61E0-41BA-87E4-ED51E465AD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5266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3162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6597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29635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6469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2447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45833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2654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55144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4259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31261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2252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31956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1269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1425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36848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79717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90131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43796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43623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5675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84609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0645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8254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23032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0219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48106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2031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19203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5030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8509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76132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7613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4167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440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9599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736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9154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1311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 dirty="0"/>
              <a:t>Click icon to add chart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978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C1A7925-6724-3440-A48D-E9A2A19B6B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6093296"/>
            <a:ext cx="693974" cy="74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210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0328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7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05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683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094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3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NUL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187624" y="2606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218" y="6128012"/>
            <a:ext cx="693964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1728192" y="404664"/>
            <a:ext cx="6012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GX-3R Pro</a:t>
            </a:r>
            <a:b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</a:br>
            <a: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User Training</a:t>
            </a:r>
            <a:endParaRPr lang="ja-JP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B601F1-09E0-6D44-A2C4-73D1ED21FC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88640"/>
            <a:ext cx="954360" cy="102202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20308D1-87F6-6743-9D0C-ABE3331346D9}"/>
              </a:ext>
            </a:extLst>
          </p:cNvPr>
          <p:cNvSpPr/>
          <p:nvPr/>
        </p:nvSpPr>
        <p:spPr>
          <a:xfrm>
            <a:off x="0" y="5872930"/>
            <a:ext cx="1008112" cy="9850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D30B246-3E4A-3743-82D4-0A34BDDE71F1}"/>
              </a:ext>
            </a:extLst>
          </p:cNvPr>
          <p:cNvSpPr/>
          <p:nvPr/>
        </p:nvSpPr>
        <p:spPr>
          <a:xfrm>
            <a:off x="7524328" y="6093296"/>
            <a:ext cx="1619672" cy="7647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73D961-417B-6145-99DA-B75EE7CA00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5311" y="2567897"/>
            <a:ext cx="3577920" cy="318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0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BB60587-AF19-8E4F-B293-88593D1A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790332" y="1268760"/>
            <a:ext cx="2057543" cy="144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You will know you are in display mode if you see a display mode menu title on the bottom of your screen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Display mode vs. Normal Operation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3C8E8CC-1204-D647-9B58-0A43D40B9B3B}"/>
              </a:ext>
            </a:extLst>
          </p:cNvPr>
          <p:cNvSpPr txBox="1">
            <a:spLocks/>
          </p:cNvSpPr>
          <p:nvPr/>
        </p:nvSpPr>
        <p:spPr bwMode="auto">
          <a:xfrm>
            <a:off x="107504" y="1303642"/>
            <a:ext cx="2052217" cy="3421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PEAK</a:t>
            </a:r>
          </a:p>
          <a:p>
            <a:r>
              <a:rPr lang="en-US" sz="1800" dirty="0"/>
              <a:t>STEL</a:t>
            </a:r>
          </a:p>
          <a:p>
            <a:r>
              <a:rPr lang="en-US" sz="1800" dirty="0"/>
              <a:t>TWA</a:t>
            </a:r>
          </a:p>
          <a:p>
            <a:r>
              <a:rPr lang="en-US" sz="1800" dirty="0"/>
              <a:t>HC GAS LIST</a:t>
            </a:r>
          </a:p>
          <a:p>
            <a:r>
              <a:rPr lang="en-US" sz="1800" dirty="0"/>
              <a:t>USER ID</a:t>
            </a:r>
          </a:p>
          <a:p>
            <a:r>
              <a:rPr lang="en-US" sz="1800" dirty="0"/>
              <a:t>STN ID</a:t>
            </a:r>
          </a:p>
          <a:p>
            <a:r>
              <a:rPr lang="en-US" sz="1800" dirty="0"/>
              <a:t>CAL DATA</a:t>
            </a:r>
          </a:p>
          <a:p>
            <a:r>
              <a:rPr lang="en-US" sz="1800" dirty="0"/>
              <a:t>BUMP DATA</a:t>
            </a:r>
          </a:p>
          <a:p>
            <a:r>
              <a:rPr lang="en-US" sz="1800" dirty="0"/>
              <a:t>TEMPERATURE</a:t>
            </a:r>
          </a:p>
          <a:p>
            <a:r>
              <a:rPr lang="en-US" sz="1800" dirty="0"/>
              <a:t>ALARM-PT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3EAC4-3178-834F-914C-0B48BD723841}"/>
              </a:ext>
            </a:extLst>
          </p:cNvPr>
          <p:cNvSpPr txBox="1">
            <a:spLocks/>
          </p:cNvSpPr>
          <p:nvPr/>
        </p:nvSpPr>
        <p:spPr bwMode="auto">
          <a:xfrm>
            <a:off x="1177516" y="5429297"/>
            <a:ext cx="7329483" cy="127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To return to normal operation, scroll all the way through the display menu using the AIR button, or wait 20 seconds and the GX-3R Pro will automatically return to normal mode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F0409F6D-9A84-C74C-8989-FE79B9593B2A}"/>
              </a:ext>
            </a:extLst>
          </p:cNvPr>
          <p:cNvCxnSpPr>
            <a:cxnSpLocks/>
          </p:cNvCxnSpPr>
          <p:nvPr/>
        </p:nvCxnSpPr>
        <p:spPr>
          <a:xfrm flipH="1">
            <a:off x="1259632" y="1484784"/>
            <a:ext cx="5530700" cy="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643B47F-7218-EC4B-AA63-C35E0C2ABA15}"/>
              </a:ext>
            </a:extLst>
          </p:cNvPr>
          <p:cNvCxnSpPr>
            <a:cxnSpLocks/>
          </p:cNvCxnSpPr>
          <p:nvPr/>
        </p:nvCxnSpPr>
        <p:spPr>
          <a:xfrm flipV="1">
            <a:off x="2468880" y="4005064"/>
            <a:ext cx="1095008" cy="1405278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7E6836F-BF3B-C745-A69A-5E8945A958DA}"/>
              </a:ext>
            </a:extLst>
          </p:cNvPr>
          <p:cNvCxnSpPr>
            <a:cxnSpLocks/>
          </p:cNvCxnSpPr>
          <p:nvPr/>
        </p:nvCxnSpPr>
        <p:spPr>
          <a:xfrm flipH="1">
            <a:off x="4842258" y="1484784"/>
            <a:ext cx="1948074" cy="1690026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774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Charging the instrument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717EE4C-BE36-DD42-8D48-0987EA6C3F3B}"/>
              </a:ext>
            </a:extLst>
          </p:cNvPr>
          <p:cNvSpPr txBox="1">
            <a:spLocks/>
          </p:cNvSpPr>
          <p:nvPr/>
        </p:nvSpPr>
        <p:spPr bwMode="auto">
          <a:xfrm>
            <a:off x="287528" y="804864"/>
            <a:ext cx="3600391" cy="19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Plug the charger into the instrument. A full charge takes 3 hours, and will power the instrument up to 25 hours.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2" name="Picture 1" descr="five-unitacadapter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120" y="1076624"/>
            <a:ext cx="3168352" cy="17673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293D43-B2E4-B04B-84B9-FA66AD861C58}"/>
              </a:ext>
            </a:extLst>
          </p:cNvPr>
          <p:cNvSpPr txBox="1"/>
          <p:nvPr/>
        </p:nvSpPr>
        <p:spPr>
          <a:xfrm>
            <a:off x="3707904" y="4161854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30 minute charge will provide 8 hours of operation time. 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491AE0-4196-9E42-9619-9F33BD711083}"/>
              </a:ext>
            </a:extLst>
          </p:cNvPr>
          <p:cNvSpPr txBox="1"/>
          <p:nvPr/>
        </p:nvSpPr>
        <p:spPr>
          <a:xfrm>
            <a:off x="3707913" y="2924944"/>
            <a:ext cx="3600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Once the GX-3R Pro is charged, the light will go from orange to green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B966AB-628E-0045-A874-CD58AE3C45BF}"/>
              </a:ext>
            </a:extLst>
          </p:cNvPr>
          <p:cNvSpPr txBox="1"/>
          <p:nvPr/>
        </p:nvSpPr>
        <p:spPr>
          <a:xfrm>
            <a:off x="5688120" y="5349498"/>
            <a:ext cx="3456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Multi-unit AC Adapter is available</a:t>
            </a:r>
            <a:br>
              <a:rPr lang="en-US" dirty="0"/>
            </a:br>
            <a:r>
              <a:rPr lang="en-US" dirty="0"/>
              <a:t>(#49-0134)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456EA5-E263-0C4F-8F4D-EE0D9E0F89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2518161"/>
            <a:ext cx="3456384" cy="4339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64A8794-D158-AC40-8538-1F3FCA7EA7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1" y="2518162"/>
            <a:ext cx="3456384" cy="433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21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8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733256"/>
            <a:ext cx="5688632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Turn off the GX-3R Pro by pressing and holding the </a:t>
            </a:r>
            <a:r>
              <a:rPr lang="en-US" sz="1800" b="1" dirty="0"/>
              <a:t>POWER MODE </a:t>
            </a:r>
            <a:r>
              <a:rPr lang="en-US" sz="1800" dirty="0"/>
              <a:t>button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Turn off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2061B6A-E140-5847-8538-D328782B1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5076056" y="3501008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6980E5-9556-F346-A802-837225B7DB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7" cy="374441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0536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141729" y="5787973"/>
            <a:ext cx="5310591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Unscrew the captive screws on the GX-3R Pro.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F7AC23-A523-BA40-BE2E-12669AA9E2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746" y="1484784"/>
            <a:ext cx="5222499" cy="346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C87F35-1591-C648-A3B9-55144A0988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898302" y="692696"/>
            <a:ext cx="3273576" cy="6165304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A994E1-D556-A04A-B673-9872FB93C439}"/>
              </a:ext>
            </a:extLst>
          </p:cNvPr>
          <p:cNvSpPr txBox="1">
            <a:spLocks/>
          </p:cNvSpPr>
          <p:nvPr/>
        </p:nvSpPr>
        <p:spPr bwMode="auto">
          <a:xfrm>
            <a:off x="6732241" y="2262706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O2 Sensor:</a:t>
            </a:r>
          </a:p>
          <a:p>
            <a:pPr marL="0" indent="0">
              <a:buNone/>
            </a:pPr>
            <a:r>
              <a:rPr lang="en-US" sz="1050" b="1" i="1" dirty="0"/>
              <a:t>ESR-X13P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9222A89-BBB1-C643-B9A6-8DD9418737F3}"/>
              </a:ext>
            </a:extLst>
          </p:cNvPr>
          <p:cNvSpPr txBox="1">
            <a:spLocks/>
          </p:cNvSpPr>
          <p:nvPr/>
        </p:nvSpPr>
        <p:spPr bwMode="auto">
          <a:xfrm>
            <a:off x="6732241" y="1703933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LEL Sensor:</a:t>
            </a:r>
          </a:p>
          <a:p>
            <a:pPr marL="0" indent="0">
              <a:buNone/>
            </a:pPr>
            <a:r>
              <a:rPr lang="en-US" sz="1050" b="1" i="1" dirty="0"/>
              <a:t>NCR-6309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498AB3-03F0-EA48-BA44-E29F392BC5DE}"/>
              </a:ext>
            </a:extLst>
          </p:cNvPr>
          <p:cNvSpPr txBox="1">
            <a:spLocks/>
          </p:cNvSpPr>
          <p:nvPr/>
        </p:nvSpPr>
        <p:spPr bwMode="auto">
          <a:xfrm>
            <a:off x="6732240" y="1193261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H2S/CO:</a:t>
            </a:r>
          </a:p>
          <a:p>
            <a:pPr marL="0" indent="0">
              <a:buNone/>
            </a:pPr>
            <a:r>
              <a:rPr lang="en-US" sz="1050" b="1" i="1" dirty="0"/>
              <a:t>ESR-A1DP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3393563-8A0C-3B47-A68F-CB9C0A830A85}"/>
              </a:ext>
            </a:extLst>
          </p:cNvPr>
          <p:cNvSpPr txBox="1">
            <a:spLocks/>
          </p:cNvSpPr>
          <p:nvPr/>
        </p:nvSpPr>
        <p:spPr bwMode="auto">
          <a:xfrm>
            <a:off x="1259015" y="5445223"/>
            <a:ext cx="1800200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Sensor Dust Filter:</a:t>
            </a:r>
          </a:p>
          <a:p>
            <a:pPr marL="0" indent="0">
              <a:buNone/>
            </a:pPr>
            <a:r>
              <a:rPr lang="en-US" sz="1050" b="1" i="1" dirty="0"/>
              <a:t>33-0182-10 (10 pk)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1AA88F2-880C-D046-868D-9D8DF077B26B}"/>
              </a:ext>
            </a:extLst>
          </p:cNvPr>
          <p:cNvSpPr txBox="1">
            <a:spLocks/>
          </p:cNvSpPr>
          <p:nvPr/>
        </p:nvSpPr>
        <p:spPr bwMode="auto">
          <a:xfrm>
            <a:off x="1259632" y="2789622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H2S/CO:</a:t>
            </a:r>
          </a:p>
          <a:p>
            <a:pPr marL="0" indent="0">
              <a:buNone/>
            </a:pPr>
            <a:r>
              <a:rPr lang="en-US" sz="1050" b="1" i="1" dirty="0"/>
              <a:t>33-7130 (5 </a:t>
            </a:r>
            <a:r>
              <a:rPr lang="en-US" sz="1050" b="1" i="1" dirty="0" err="1"/>
              <a:t>pk</a:t>
            </a:r>
            <a:r>
              <a:rPr lang="en-US" sz="1050" b="1" i="1" dirty="0"/>
              <a:t>)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DFE5E7E-057A-9B42-B1EE-7D79D40B8E1C}"/>
              </a:ext>
            </a:extLst>
          </p:cNvPr>
          <p:cNvSpPr txBox="1">
            <a:spLocks/>
          </p:cNvSpPr>
          <p:nvPr/>
        </p:nvSpPr>
        <p:spPr bwMode="auto">
          <a:xfrm>
            <a:off x="1259015" y="4341774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LEL:</a:t>
            </a:r>
          </a:p>
          <a:p>
            <a:pPr marL="0" indent="0">
              <a:buNone/>
            </a:pPr>
            <a:r>
              <a:rPr lang="en-US" sz="1050" b="1" i="1" dirty="0"/>
              <a:t>33-7131 (5 </a:t>
            </a:r>
            <a:r>
              <a:rPr lang="en-US" sz="1050" b="1" i="1" dirty="0" err="1"/>
              <a:t>pk</a:t>
            </a:r>
            <a:r>
              <a:rPr lang="en-US" sz="1050" b="1" i="1" dirty="0"/>
              <a:t>)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68881C1-FF85-D34A-850D-5AAE6C5EDCE2}"/>
              </a:ext>
            </a:extLst>
          </p:cNvPr>
          <p:cNvCxnSpPr>
            <a:cxnSpLocks/>
          </p:cNvCxnSpPr>
          <p:nvPr/>
        </p:nvCxnSpPr>
        <p:spPr>
          <a:xfrm>
            <a:off x="2429632" y="3240513"/>
            <a:ext cx="1125499" cy="1125812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598F15B-6CA4-7B42-897C-8C034617C9A7}"/>
              </a:ext>
            </a:extLst>
          </p:cNvPr>
          <p:cNvCxnSpPr>
            <a:cxnSpLocks/>
          </p:cNvCxnSpPr>
          <p:nvPr/>
        </p:nvCxnSpPr>
        <p:spPr>
          <a:xfrm flipV="1">
            <a:off x="2302222" y="4582350"/>
            <a:ext cx="1837730" cy="214802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BC9B6BF-2A2B-954C-A680-3406BCE342FC}"/>
              </a:ext>
            </a:extLst>
          </p:cNvPr>
          <p:cNvCxnSpPr>
            <a:cxnSpLocks/>
          </p:cNvCxnSpPr>
          <p:nvPr/>
        </p:nvCxnSpPr>
        <p:spPr>
          <a:xfrm flipV="1">
            <a:off x="2699175" y="5589240"/>
            <a:ext cx="648689" cy="72008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B9A8EA3-CC8A-B147-9991-1A87FD246B6D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3347864" y="1444680"/>
            <a:ext cx="3384376" cy="1693531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E1B1425-7F5A-034E-BD1D-7662090E1C95}"/>
              </a:ext>
            </a:extLst>
          </p:cNvPr>
          <p:cNvCxnSpPr>
            <a:cxnSpLocks/>
            <a:stCxn id="9" idx="1"/>
          </p:cNvCxnSpPr>
          <p:nvPr/>
        </p:nvCxnSpPr>
        <p:spPr>
          <a:xfrm flipH="1">
            <a:off x="4932040" y="2514125"/>
            <a:ext cx="1800201" cy="670452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5CD8623-0692-7E44-8098-26108B6AA9F4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4139952" y="1955352"/>
            <a:ext cx="2592289" cy="1229225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12C61DF-E074-F849-92A6-A8B3F9B2E83C}"/>
              </a:ext>
            </a:extLst>
          </p:cNvPr>
          <p:cNvSpPr txBox="1">
            <a:spLocks/>
          </p:cNvSpPr>
          <p:nvPr/>
        </p:nvSpPr>
        <p:spPr bwMode="auto">
          <a:xfrm>
            <a:off x="6720768" y="2821480"/>
            <a:ext cx="1379624" cy="670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Toxic Sensor:</a:t>
            </a:r>
          </a:p>
          <a:p>
            <a:pPr marL="0" indent="0">
              <a:buNone/>
            </a:pPr>
            <a:r>
              <a:rPr lang="en-US" sz="1050" b="1" dirty="0"/>
              <a:t>SO2: </a:t>
            </a:r>
            <a:r>
              <a:rPr lang="en-US" sz="1050" dirty="0"/>
              <a:t>ESR-A13D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E3760BB-7E4E-524D-818B-4B9B544673FE}"/>
              </a:ext>
            </a:extLst>
          </p:cNvPr>
          <p:cNvCxnSpPr>
            <a:cxnSpLocks/>
          </p:cNvCxnSpPr>
          <p:nvPr/>
        </p:nvCxnSpPr>
        <p:spPr>
          <a:xfrm flipH="1">
            <a:off x="5724128" y="3072898"/>
            <a:ext cx="1033711" cy="167615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689E9C6F-19AA-4343-ADCD-0B2FC24FDD97}"/>
              </a:ext>
            </a:extLst>
          </p:cNvPr>
          <p:cNvSpPr txBox="1">
            <a:spLocks/>
          </p:cNvSpPr>
          <p:nvPr/>
        </p:nvSpPr>
        <p:spPr bwMode="auto">
          <a:xfrm>
            <a:off x="6732240" y="4218052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SO2: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E0349D1-2735-1148-8B05-B1B8D41F393C}"/>
              </a:ext>
            </a:extLst>
          </p:cNvPr>
          <p:cNvCxnSpPr>
            <a:cxnSpLocks/>
          </p:cNvCxnSpPr>
          <p:nvPr/>
        </p:nvCxnSpPr>
        <p:spPr>
          <a:xfrm flipH="1">
            <a:off x="5580113" y="4366325"/>
            <a:ext cx="1177726" cy="142795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465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Attachable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547664" y="5755720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31180C-2A61-3047-971B-1DF56E1333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700808"/>
            <a:ext cx="4095903" cy="3717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761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-1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547664" y="5755720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669817-902F-CD40-8669-3C267F5E9B1F}"/>
              </a:ext>
            </a:extLst>
          </p:cNvPr>
          <p:cNvSpPr txBox="1">
            <a:spLocks/>
          </p:cNvSpPr>
          <p:nvPr/>
        </p:nvSpPr>
        <p:spPr bwMode="auto">
          <a:xfrm>
            <a:off x="1433549" y="5427933"/>
            <a:ext cx="6276901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Place the GX-3R Pro’s right bottom first (as illustrated above) and then seat the left side until the clip latches. </a:t>
            </a: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198EB66D-5B61-1744-A41A-3B632B599002}"/>
              </a:ext>
            </a:extLst>
          </p:cNvPr>
          <p:cNvSpPr/>
          <p:nvPr/>
        </p:nvSpPr>
        <p:spPr>
          <a:xfrm>
            <a:off x="4103949" y="2984254"/>
            <a:ext cx="936104" cy="59585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E365FD-F648-FE49-AAAF-299CB1C412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43231"/>
            <a:ext cx="3165775" cy="327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615A12-E077-614D-824C-9D3BD72167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8104" y="1643231"/>
            <a:ext cx="3165774" cy="327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697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7A1843-EE53-2148-9129-68156DC3F9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498" y="2961943"/>
            <a:ext cx="4025500" cy="1970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3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RP-3R Pump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6000A8-8A0E-0F42-9326-64B1BEB1DB9E}"/>
              </a:ext>
            </a:extLst>
          </p:cNvPr>
          <p:cNvSpPr txBox="1">
            <a:spLocks/>
          </p:cNvSpPr>
          <p:nvPr/>
        </p:nvSpPr>
        <p:spPr bwMode="auto">
          <a:xfrm>
            <a:off x="1403648" y="4914585"/>
            <a:ext cx="5760640" cy="11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B669817-902F-CD40-8669-3C267F5E9B1F}"/>
              </a:ext>
            </a:extLst>
          </p:cNvPr>
          <p:cNvSpPr txBox="1">
            <a:spLocks/>
          </p:cNvSpPr>
          <p:nvPr/>
        </p:nvSpPr>
        <p:spPr bwMode="auto">
          <a:xfrm>
            <a:off x="637966" y="4990475"/>
            <a:ext cx="3891079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The attachable probe has a dust filter to ensure the quality of your samples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B64093-480D-554F-B8CF-19369DB058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548680"/>
            <a:ext cx="2952328" cy="3936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E608C32-E524-284A-90BC-B7B80BF56AFC}"/>
              </a:ext>
            </a:extLst>
          </p:cNvPr>
          <p:cNvSpPr txBox="1"/>
          <p:nvPr/>
        </p:nvSpPr>
        <p:spPr>
          <a:xfrm>
            <a:off x="4427984" y="134076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inlet filter housing contains a hydrophobic filter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2F912C-634E-A84D-B156-4A9035F30525}"/>
              </a:ext>
            </a:extLst>
          </p:cNvPr>
          <p:cNvCxnSpPr>
            <a:cxnSpLocks/>
          </p:cNvCxnSpPr>
          <p:nvPr/>
        </p:nvCxnSpPr>
        <p:spPr>
          <a:xfrm flipH="1">
            <a:off x="2583505" y="1641810"/>
            <a:ext cx="1916444" cy="697596"/>
          </a:xfrm>
          <a:prstGeom prst="straightConnector1">
            <a:avLst/>
          </a:prstGeom>
          <a:ln w="38100"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E93070D-497A-C047-8A9E-118E4ED870FF}"/>
              </a:ext>
            </a:extLst>
          </p:cNvPr>
          <p:cNvCxnSpPr>
            <a:cxnSpLocks/>
          </p:cNvCxnSpPr>
          <p:nvPr/>
        </p:nvCxnSpPr>
        <p:spPr>
          <a:xfrm flipV="1">
            <a:off x="4427984" y="4365104"/>
            <a:ext cx="2592288" cy="796727"/>
          </a:xfrm>
          <a:prstGeom prst="straightConnector1">
            <a:avLst/>
          </a:prstGeom>
          <a:ln w="38100"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43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 Calibration Station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E12418-2138-A443-A678-33DA4A36C0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5829" y="1772816"/>
            <a:ext cx="4252342" cy="3812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245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Gas Ports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1F7F32-1475-EE4D-86EF-6B58B86D2E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016" y="1124744"/>
            <a:ext cx="5761968" cy="3825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ABE9B2A-C4AD-F94C-9987-850FA59FF86B}"/>
              </a:ext>
            </a:extLst>
          </p:cNvPr>
          <p:cNvCxnSpPr/>
          <p:nvPr/>
        </p:nvCxnSpPr>
        <p:spPr>
          <a:xfrm>
            <a:off x="5636137" y="4077072"/>
            <a:ext cx="1440160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4AFF5A7-3A47-7C47-A430-A084952C2378}"/>
              </a:ext>
            </a:extLst>
          </p:cNvPr>
          <p:cNvSpPr txBox="1">
            <a:spLocks/>
          </p:cNvSpPr>
          <p:nvPr/>
        </p:nvSpPr>
        <p:spPr bwMode="auto">
          <a:xfrm>
            <a:off x="6750574" y="5521492"/>
            <a:ext cx="142182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Air port:</a:t>
            </a:r>
          </a:p>
          <a:p>
            <a:pPr marL="0" indent="0">
              <a:buNone/>
            </a:pPr>
            <a:r>
              <a:rPr lang="en-US" sz="1800" dirty="0"/>
              <a:t>Dust Filter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F1C8E6-A940-8F4D-84DD-24FA14F3AC1D}"/>
              </a:ext>
            </a:extLst>
          </p:cNvPr>
          <p:cNvCxnSpPr>
            <a:cxnSpLocks/>
          </p:cNvCxnSpPr>
          <p:nvPr/>
        </p:nvCxnSpPr>
        <p:spPr>
          <a:xfrm>
            <a:off x="5065013" y="4081332"/>
            <a:ext cx="955351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ED41EF-133E-AE47-96E1-F991302B6B6E}"/>
              </a:ext>
            </a:extLst>
          </p:cNvPr>
          <p:cNvSpPr txBox="1">
            <a:spLocks/>
          </p:cNvSpPr>
          <p:nvPr/>
        </p:nvSpPr>
        <p:spPr bwMode="auto">
          <a:xfrm>
            <a:off x="5436096" y="5521492"/>
            <a:ext cx="127847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Gas 1:</a:t>
            </a:r>
          </a:p>
          <a:p>
            <a:pPr marL="0" indent="0">
              <a:buNone/>
            </a:pPr>
            <a:r>
              <a:rPr lang="en-US" sz="1800" dirty="0"/>
              <a:t>4 gas mix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36DBF78-D7FE-9B44-865C-CCE3F87610A8}"/>
              </a:ext>
            </a:extLst>
          </p:cNvPr>
          <p:cNvCxnSpPr>
            <a:cxnSpLocks/>
          </p:cNvCxnSpPr>
          <p:nvPr/>
        </p:nvCxnSpPr>
        <p:spPr>
          <a:xfrm>
            <a:off x="4444392" y="4090707"/>
            <a:ext cx="271624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BF64CE3-662A-AE42-913D-8B17ED4F2681}"/>
              </a:ext>
            </a:extLst>
          </p:cNvPr>
          <p:cNvSpPr txBox="1">
            <a:spLocks/>
          </p:cNvSpPr>
          <p:nvPr/>
        </p:nvSpPr>
        <p:spPr bwMode="auto">
          <a:xfrm>
            <a:off x="4355976" y="5526607"/>
            <a:ext cx="111612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Gas 2:</a:t>
            </a:r>
          </a:p>
          <a:p>
            <a:pPr marL="0" indent="0">
              <a:buNone/>
            </a:pPr>
            <a:r>
              <a:rPr lang="en-US" sz="1200" i="1" dirty="0"/>
              <a:t>Not used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C8FDE5E-8ACA-3D4D-A6F7-A7DACE629672}"/>
              </a:ext>
            </a:extLst>
          </p:cNvPr>
          <p:cNvCxnSpPr>
            <a:cxnSpLocks/>
          </p:cNvCxnSpPr>
          <p:nvPr/>
        </p:nvCxnSpPr>
        <p:spPr>
          <a:xfrm flipH="1">
            <a:off x="3563888" y="4090707"/>
            <a:ext cx="268087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6AB7A73-EF81-4C4E-928A-D4EE7BBA5840}"/>
              </a:ext>
            </a:extLst>
          </p:cNvPr>
          <p:cNvSpPr txBox="1">
            <a:spLocks/>
          </p:cNvSpPr>
          <p:nvPr/>
        </p:nvSpPr>
        <p:spPr bwMode="auto">
          <a:xfrm>
            <a:off x="3139869" y="5517232"/>
            <a:ext cx="111612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Gas 3</a:t>
            </a:r>
          </a:p>
          <a:p>
            <a:pPr marL="0" indent="0">
              <a:buNone/>
            </a:pPr>
            <a:r>
              <a:rPr lang="en-US" sz="1200" i="1" dirty="0"/>
              <a:t>Not used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7206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733256"/>
            <a:ext cx="5688632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Turn on the GX-3R Pro by pressing and holding the </a:t>
            </a:r>
            <a:r>
              <a:rPr lang="en-US" sz="1800" b="1" dirty="0"/>
              <a:t>POWER MODE </a:t>
            </a:r>
            <a:r>
              <a:rPr lang="en-US" sz="1800" dirty="0"/>
              <a:t>button until you hear one beep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Turn 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7" cy="3744416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5076056" y="3501008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4777C21-D07E-614F-B16E-3F5D8524D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304" y="1556792"/>
            <a:ext cx="4897392" cy="3251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USB port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F1C8E6-A940-8F4D-84DD-24FA14F3AC1D}"/>
              </a:ext>
            </a:extLst>
          </p:cNvPr>
          <p:cNvCxnSpPr>
            <a:cxnSpLocks/>
          </p:cNvCxnSpPr>
          <p:nvPr/>
        </p:nvCxnSpPr>
        <p:spPr>
          <a:xfrm flipH="1" flipV="1">
            <a:off x="4716016" y="4037738"/>
            <a:ext cx="1296144" cy="1944215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ED41EF-133E-AE47-96E1-F991302B6B6E}"/>
              </a:ext>
            </a:extLst>
          </p:cNvPr>
          <p:cNvSpPr txBox="1">
            <a:spLocks/>
          </p:cNvSpPr>
          <p:nvPr/>
        </p:nvSpPr>
        <p:spPr bwMode="auto">
          <a:xfrm>
            <a:off x="5455236" y="5981953"/>
            <a:ext cx="137728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USB port</a:t>
            </a:r>
          </a:p>
        </p:txBody>
      </p:sp>
    </p:spTree>
    <p:extLst>
      <p:ext uri="{BB962C8B-B14F-4D97-AF65-F5344CB8AC3E}">
        <p14:creationId xmlns:p14="http://schemas.microsoft.com/office/powerpoint/2010/main" val="298632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518930-7217-EC4E-AA01-B3D9346FE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1354460"/>
            <a:ext cx="4519421" cy="4149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Rear ports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AF1C8E6-A940-8F4D-84DD-24FA14F3AC1D}"/>
              </a:ext>
            </a:extLst>
          </p:cNvPr>
          <p:cNvCxnSpPr>
            <a:cxnSpLocks/>
          </p:cNvCxnSpPr>
          <p:nvPr/>
        </p:nvCxnSpPr>
        <p:spPr>
          <a:xfrm>
            <a:off x="4796240" y="4522812"/>
            <a:ext cx="955351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0ED41EF-133E-AE47-96E1-F991302B6B6E}"/>
              </a:ext>
            </a:extLst>
          </p:cNvPr>
          <p:cNvSpPr txBox="1">
            <a:spLocks/>
          </p:cNvSpPr>
          <p:nvPr/>
        </p:nvSpPr>
        <p:spPr bwMode="auto">
          <a:xfrm>
            <a:off x="5337877" y="5967232"/>
            <a:ext cx="137728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AC power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C8FDE5E-8ACA-3D4D-A6F7-A7DACE629672}"/>
              </a:ext>
            </a:extLst>
          </p:cNvPr>
          <p:cNvCxnSpPr>
            <a:cxnSpLocks/>
          </p:cNvCxnSpPr>
          <p:nvPr/>
        </p:nvCxnSpPr>
        <p:spPr>
          <a:xfrm flipH="1">
            <a:off x="3303319" y="4522812"/>
            <a:ext cx="268087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36DBF78-D7FE-9B44-865C-CCE3F87610A8}"/>
              </a:ext>
            </a:extLst>
          </p:cNvPr>
          <p:cNvCxnSpPr>
            <a:cxnSpLocks/>
          </p:cNvCxnSpPr>
          <p:nvPr/>
        </p:nvCxnSpPr>
        <p:spPr>
          <a:xfrm>
            <a:off x="4183823" y="4522812"/>
            <a:ext cx="271624" cy="144016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6AB7A73-EF81-4C4E-928A-D4EE7BBA5840}"/>
              </a:ext>
            </a:extLst>
          </p:cNvPr>
          <p:cNvSpPr txBox="1">
            <a:spLocks/>
          </p:cNvSpPr>
          <p:nvPr/>
        </p:nvSpPr>
        <p:spPr bwMode="auto">
          <a:xfrm>
            <a:off x="2455282" y="5999731"/>
            <a:ext cx="111612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Ethernet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BF64CE3-662A-AE42-913D-8B17ED4F2681}"/>
              </a:ext>
            </a:extLst>
          </p:cNvPr>
          <p:cNvSpPr txBox="1">
            <a:spLocks/>
          </p:cNvSpPr>
          <p:nvPr/>
        </p:nvSpPr>
        <p:spPr bwMode="auto">
          <a:xfrm>
            <a:off x="3571406" y="5972347"/>
            <a:ext cx="176647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PC Connection</a:t>
            </a:r>
          </a:p>
        </p:txBody>
      </p:sp>
    </p:spTree>
    <p:extLst>
      <p:ext uri="{BB962C8B-B14F-4D97-AF65-F5344CB8AC3E}">
        <p14:creationId xmlns:p14="http://schemas.microsoft.com/office/powerpoint/2010/main" val="34784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844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7920" y="1196752"/>
            <a:ext cx="6288160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Connect Cylinder to SDM-3R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7A24A1E-BB15-CF40-B7A0-189A4C428F30}"/>
              </a:ext>
            </a:extLst>
          </p:cNvPr>
          <p:cNvSpPr txBox="1">
            <a:spLocks/>
          </p:cNvSpPr>
          <p:nvPr/>
        </p:nvSpPr>
        <p:spPr bwMode="auto">
          <a:xfrm>
            <a:off x="1577802" y="5685971"/>
            <a:ext cx="598839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Connect a 4 gas mix cylinder into “Gas 1 “ port.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E51E30-5D4E-014B-94A3-15E6AF9DEABD}"/>
              </a:ext>
            </a:extLst>
          </p:cNvPr>
          <p:cNvSpPr txBox="1"/>
          <p:nvPr/>
        </p:nvSpPr>
        <p:spPr>
          <a:xfrm>
            <a:off x="1577802" y="6118019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Make sure to use a demand flow regulator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C42C508-1BAA-D24F-BB21-33EC888459AC}"/>
              </a:ext>
            </a:extLst>
          </p:cNvPr>
          <p:cNvCxnSpPr>
            <a:cxnSpLocks/>
          </p:cNvCxnSpPr>
          <p:nvPr/>
        </p:nvCxnSpPr>
        <p:spPr>
          <a:xfrm flipV="1">
            <a:off x="611560" y="2132856"/>
            <a:ext cx="2736304" cy="864096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452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D069F7-5B27-F243-B7D9-3E6AC8386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10198"/>
            <a:ext cx="3026985" cy="5211090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SDM-3R: GX-3R 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EB2373E-4F2C-CB4C-8A90-36B7FF04DEEA}"/>
              </a:ext>
            </a:extLst>
          </p:cNvPr>
          <p:cNvSpPr txBox="1">
            <a:spLocks/>
          </p:cNvSpPr>
          <p:nvPr/>
        </p:nvSpPr>
        <p:spPr bwMode="auto">
          <a:xfrm>
            <a:off x="3347864" y="1660159"/>
            <a:ext cx="5863667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Plug in power adaptor and turn on the SDM-3R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E863B9-C4E4-C041-9380-C63095C17F71}"/>
              </a:ext>
            </a:extLst>
          </p:cNvPr>
          <p:cNvSpPr txBox="1"/>
          <p:nvPr/>
        </p:nvSpPr>
        <p:spPr>
          <a:xfrm>
            <a:off x="3378883" y="2254881"/>
            <a:ext cx="4824536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Make sure the GX-3R Pro is powered </a:t>
            </a:r>
            <a:r>
              <a:rPr lang="en-US" b="1" u="sng" dirty="0"/>
              <a:t>off </a:t>
            </a:r>
            <a:r>
              <a:rPr lang="en-US" dirty="0"/>
              <a:t>before installing into the SDM-3R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ABB00E-8E70-6242-8623-BFBD0CAD5403}"/>
              </a:ext>
            </a:extLst>
          </p:cNvPr>
          <p:cNvSpPr txBox="1"/>
          <p:nvPr/>
        </p:nvSpPr>
        <p:spPr>
          <a:xfrm>
            <a:off x="3386333" y="2896185"/>
            <a:ext cx="46018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When placing the GX-3R Pro into the docking station, remember to have the </a:t>
            </a:r>
            <a:r>
              <a:rPr lang="en-US" u="sng" dirty="0"/>
              <a:t>yellow tab </a:t>
            </a:r>
            <a:r>
              <a:rPr lang="en-US" b="1" dirty="0"/>
              <a:t>engaged downwards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70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CD0379-2EB4-BD4F-BB1B-35783CB6F6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40" y="914400"/>
            <a:ext cx="3006535" cy="5589240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Turn 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645283" y="3933056"/>
            <a:ext cx="3494669" cy="128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If an automatic test is set up to occur, it will start as soon as the GX-3R Pro is connected to the SDM-3R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C68A49A-615E-EA4C-A889-E6ADF4E85469}"/>
              </a:ext>
            </a:extLst>
          </p:cNvPr>
          <p:cNvSpPr txBox="1">
            <a:spLocks/>
          </p:cNvSpPr>
          <p:nvPr/>
        </p:nvSpPr>
        <p:spPr bwMode="auto">
          <a:xfrm>
            <a:off x="668572" y="764704"/>
            <a:ext cx="260728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Close the red door completely, the GX-3R Pro will turn on  automatically</a:t>
            </a:r>
          </a:p>
          <a:p>
            <a:endParaRPr lang="en-US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A859D8-77BA-7F42-A2CE-E77AAB217893}"/>
              </a:ext>
            </a:extLst>
          </p:cNvPr>
          <p:cNvSpPr txBox="1"/>
          <p:nvPr/>
        </p:nvSpPr>
        <p:spPr>
          <a:xfrm>
            <a:off x="665401" y="2041992"/>
            <a:ext cx="3474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When the GX-3R Pro is connected to the SDM-3R, the GX-3R Pro’s date and time are automatically updated to the SDM-3R’s current time and date</a:t>
            </a:r>
          </a:p>
        </p:txBody>
      </p:sp>
    </p:spTree>
    <p:extLst>
      <p:ext uri="{BB962C8B-B14F-4D97-AF65-F5344CB8AC3E}">
        <p14:creationId xmlns:p14="http://schemas.microsoft.com/office/powerpoint/2010/main" val="262373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2F7907F-06D3-5741-AF33-D1F2DD9CA2C1}"/>
              </a:ext>
            </a:extLst>
          </p:cNvPr>
          <p:cNvSpPr txBox="1">
            <a:spLocks/>
          </p:cNvSpPr>
          <p:nvPr/>
        </p:nvSpPr>
        <p:spPr bwMode="auto">
          <a:xfrm>
            <a:off x="1351674" y="1772816"/>
            <a:ext cx="2968376" cy="1272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the </a:t>
            </a:r>
            <a:r>
              <a:rPr lang="en-US" sz="1800" b="1" dirty="0"/>
              <a:t>BUMP</a:t>
            </a:r>
            <a:r>
              <a:rPr lang="en-US" sz="1800" dirty="0"/>
              <a:t> button to start bump test</a:t>
            </a:r>
            <a:r>
              <a:rPr lang="en-US" sz="1400" dirty="0"/>
              <a:t> </a:t>
            </a:r>
            <a:endParaRPr lang="en-US" sz="1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92FE2D-2749-1247-97AD-6A66C60DDCCD}"/>
              </a:ext>
            </a:extLst>
          </p:cNvPr>
          <p:cNvSpPr txBox="1"/>
          <p:nvPr/>
        </p:nvSpPr>
        <p:spPr>
          <a:xfrm>
            <a:off x="827584" y="3812975"/>
            <a:ext cx="2736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Note: Verify that the appropriate calibration gas cylinder is connected to the gas 1 fitting on the left side of the SDM-3R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9B463A-8AE7-6B48-BDB8-2F00EE3173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051560"/>
            <a:ext cx="2736304" cy="549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2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2F7907F-06D3-5741-AF33-D1F2DD9CA2C1}"/>
              </a:ext>
            </a:extLst>
          </p:cNvPr>
          <p:cNvSpPr txBox="1">
            <a:spLocks/>
          </p:cNvSpPr>
          <p:nvPr/>
        </p:nvSpPr>
        <p:spPr bwMode="auto">
          <a:xfrm>
            <a:off x="1115616" y="2750565"/>
            <a:ext cx="3096344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During the bump test, the GX-3R Pro’s screen will display the current gas readings</a:t>
            </a:r>
            <a:endParaRPr lang="en-US" sz="18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8ED9B4-6755-1849-BC8C-E44A11D95A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051560"/>
            <a:ext cx="2884008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61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827584" y="937075"/>
            <a:ext cx="3312368" cy="124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Once a bump test is complete, the LCD screen will alternate between the gas concentration and pass/fail status (shown as P or F on screen) for each sensor. 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“BUMP” LED light on the SDM-3R will be green when a bump test passes.  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GX-3R Pro will shut off automatically after successful bump test.</a:t>
            </a:r>
            <a:endParaRPr lang="en-US" sz="18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AC0CE8-895E-2E44-A962-AF48F86BF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052736"/>
            <a:ext cx="2757493" cy="537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6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Bump Test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899592" y="932688"/>
            <a:ext cx="2882601" cy="523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If the bump test fails, ”BUMP” LED light is red. The SDM-3R will then automatically perform a calibration </a:t>
            </a:r>
          </a:p>
          <a:p>
            <a:r>
              <a:rPr lang="en-US" sz="1800" dirty="0"/>
              <a:t>The LCD screen will alternate between the gas concentration and pass/fail status (shown as P or F on screen) for each sensor for both bump test and calibration </a:t>
            </a:r>
          </a:p>
          <a:p>
            <a:r>
              <a:rPr lang="en-US" sz="1800" dirty="0"/>
              <a:t>If calibration is successful, the GX-3R will automatically power off</a:t>
            </a:r>
            <a:endParaRPr lang="en-US" sz="18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55A271-37DA-044F-9B88-0577524DB0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937075"/>
            <a:ext cx="2757493" cy="537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17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Calibration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1171576" y="1412776"/>
            <a:ext cx="2952328" cy="124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the </a:t>
            </a:r>
            <a:r>
              <a:rPr lang="en-US" sz="1800" b="1" dirty="0"/>
              <a:t>CAL</a:t>
            </a:r>
            <a:r>
              <a:rPr lang="en-US" sz="1800" dirty="0"/>
              <a:t> button until you hear the pump to start calibration</a:t>
            </a:r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r>
              <a:rPr lang="en-US" sz="1800" b="1" dirty="0"/>
              <a:t>Make sure calibration gas concentrations match values shown on display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3CFC79-D950-2E4A-96B0-FDC225EEAC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810198"/>
            <a:ext cx="3100990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0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59C281A-4577-0C47-A792-3B8C2603D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6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450488" y="6021055"/>
            <a:ext cx="6159349" cy="602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the </a:t>
            </a:r>
            <a:r>
              <a:rPr lang="en-US" sz="1800" b="1" dirty="0"/>
              <a:t>POWER/MODE </a:t>
            </a:r>
            <a:r>
              <a:rPr lang="en-US" sz="1800" dirty="0"/>
              <a:t>button to perform calibration. 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0" y="133924"/>
            <a:ext cx="9144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 Reminder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5A0E024-FAA1-3C4E-A08C-15CA4D657680}"/>
              </a:ext>
            </a:extLst>
          </p:cNvPr>
          <p:cNvSpPr txBox="1">
            <a:spLocks/>
          </p:cNvSpPr>
          <p:nvPr/>
        </p:nvSpPr>
        <p:spPr bwMode="auto">
          <a:xfrm>
            <a:off x="251520" y="2178385"/>
            <a:ext cx="1872208" cy="91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Acknowledge </a:t>
            </a:r>
            <a:br>
              <a:rPr lang="en-US" sz="1800" dirty="0"/>
            </a:br>
            <a:r>
              <a:rPr lang="en-US" sz="1800" dirty="0"/>
              <a:t>and use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FCF08DE-B820-8547-A113-3513D7258D9C}"/>
              </a:ext>
            </a:extLst>
          </p:cNvPr>
          <p:cNvSpPr txBox="1">
            <a:spLocks/>
          </p:cNvSpPr>
          <p:nvPr/>
        </p:nvSpPr>
        <p:spPr bwMode="auto">
          <a:xfrm>
            <a:off x="6948264" y="2432408"/>
            <a:ext cx="2391152" cy="41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Perform a calibration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13E264-CB8D-B64B-90CE-68E24E5F983E}"/>
              </a:ext>
            </a:extLst>
          </p:cNvPr>
          <p:cNvSpPr txBox="1"/>
          <p:nvPr/>
        </p:nvSpPr>
        <p:spPr>
          <a:xfrm>
            <a:off x="1450488" y="6435589"/>
            <a:ext cx="6924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Press </a:t>
            </a:r>
            <a:r>
              <a:rPr lang="en-US" b="1" dirty="0"/>
              <a:t>AIR</a:t>
            </a:r>
            <a:r>
              <a:rPr lang="en-US" dirty="0"/>
              <a:t> button to continue without performing a calibration</a:t>
            </a:r>
          </a:p>
          <a:p>
            <a:endParaRPr lang="en-US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299A5B2-59E1-4F45-91F1-DC7127909B8C}"/>
              </a:ext>
            </a:extLst>
          </p:cNvPr>
          <p:cNvCxnSpPr>
            <a:cxnSpLocks/>
          </p:cNvCxnSpPr>
          <p:nvPr/>
        </p:nvCxnSpPr>
        <p:spPr>
          <a:xfrm flipH="1">
            <a:off x="5652120" y="3088239"/>
            <a:ext cx="1584176" cy="698909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6F499E2-03DA-C24B-B860-04222EC8AEE5}"/>
              </a:ext>
            </a:extLst>
          </p:cNvPr>
          <p:cNvCxnSpPr>
            <a:cxnSpLocks/>
          </p:cNvCxnSpPr>
          <p:nvPr/>
        </p:nvCxnSpPr>
        <p:spPr>
          <a:xfrm>
            <a:off x="1380865" y="2636912"/>
            <a:ext cx="2039007" cy="1224136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219754D-948C-004F-ADEC-CF16CA26A86E}"/>
              </a:ext>
            </a:extLst>
          </p:cNvPr>
          <p:cNvSpPr txBox="1"/>
          <p:nvPr/>
        </p:nvSpPr>
        <p:spPr>
          <a:xfrm>
            <a:off x="1450488" y="5384628"/>
            <a:ext cx="7295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your calibration is due, you will see a Cal Reminder upon warm-up</a:t>
            </a:r>
          </a:p>
        </p:txBody>
      </p:sp>
    </p:spTree>
    <p:extLst>
      <p:ext uri="{BB962C8B-B14F-4D97-AF65-F5344CB8AC3E}">
        <p14:creationId xmlns:p14="http://schemas.microsoft.com/office/powerpoint/2010/main" val="229939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8" grpId="0"/>
      <p:bldP spid="14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Calibration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1259632" y="2176152"/>
            <a:ext cx="2736304" cy="2188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During calibration, the display shows current gas readings. 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Calibration will take approximately 90 seconds.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201CBF-9439-BE4A-8A22-C1BA86089A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052736"/>
            <a:ext cx="2983744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21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Calibration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5F4A282-8AF0-8D44-8B44-61DC083BD2B5}"/>
              </a:ext>
            </a:extLst>
          </p:cNvPr>
          <p:cNvSpPr txBox="1">
            <a:spLocks/>
          </p:cNvSpPr>
          <p:nvPr/>
        </p:nvSpPr>
        <p:spPr bwMode="auto">
          <a:xfrm>
            <a:off x="323526" y="1056760"/>
            <a:ext cx="2520281" cy="516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Once calibration is complete, the LCD screen will alternate between the gas concentration and the letter “P” for pass or an “F” for fail for each sensor</a:t>
            </a:r>
          </a:p>
          <a:p>
            <a:r>
              <a:rPr lang="en-US" sz="1600" dirty="0"/>
              <a:t>The “CAL” LED light on the SDM-3R will be green when calibration is passed</a:t>
            </a:r>
          </a:p>
          <a:p>
            <a:r>
              <a:rPr lang="en-US" sz="1600" dirty="0"/>
              <a:t>“CAL” LED light is red if there if a failure. The GX-3R will power off after a successful calibration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C776B7-AA71-ED48-B632-8C3B0AE8D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966103"/>
            <a:ext cx="2808312" cy="5253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67CE35-F184-7E42-8B54-7370DF33AC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102" y="950103"/>
            <a:ext cx="2852788" cy="526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4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Removing from SDM-3R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485943" y="2248530"/>
            <a:ext cx="2736304" cy="96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Release the tab on the red door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AB86EFD-2CFE-6E46-B61B-1D20E69E464C}"/>
              </a:ext>
            </a:extLst>
          </p:cNvPr>
          <p:cNvSpPr/>
          <p:nvPr/>
        </p:nvSpPr>
        <p:spPr>
          <a:xfrm>
            <a:off x="6156176" y="4221088"/>
            <a:ext cx="2307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Remove the GX-3R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252B4D-DF6C-5041-947E-98E310C392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247" y="1340768"/>
            <a:ext cx="2908326" cy="514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5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Data Transfer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932F60-16B4-CE48-BF32-44E8FE839F66}"/>
              </a:ext>
            </a:extLst>
          </p:cNvPr>
          <p:cNvSpPr txBox="1">
            <a:spLocks/>
          </p:cNvSpPr>
          <p:nvPr/>
        </p:nvSpPr>
        <p:spPr bwMode="auto">
          <a:xfrm>
            <a:off x="5257800" y="1340768"/>
            <a:ext cx="316835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en-US" sz="1800" dirty="0"/>
              <a:t>Insert a USB flash drive with unit powered on.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To download the calibration and bump test data, press and hold </a:t>
            </a:r>
            <a:r>
              <a:rPr lang="en-US" sz="1800" b="1" dirty="0"/>
              <a:t>COPY</a:t>
            </a:r>
            <a:r>
              <a:rPr lang="en-US" sz="1800" dirty="0"/>
              <a:t> until the </a:t>
            </a:r>
            <a:r>
              <a:rPr lang="en-US" sz="1800" b="1" dirty="0"/>
              <a:t>COPY</a:t>
            </a:r>
            <a:r>
              <a:rPr lang="en-US" sz="1800" dirty="0"/>
              <a:t> </a:t>
            </a:r>
            <a:r>
              <a:rPr lang="en-US" sz="1800" dirty="0">
                <a:solidFill>
                  <a:srgbClr val="FF0000"/>
                </a:solidFill>
              </a:rPr>
              <a:t>LED is solid red</a:t>
            </a:r>
            <a:r>
              <a:rPr lang="en-US" sz="1800" dirty="0"/>
              <a:t>, then release.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To download stored data from the gas monitor, </a:t>
            </a:r>
            <a:r>
              <a:rPr lang="en-US" sz="1800" u="sng" dirty="0"/>
              <a:t>keep pressing the </a:t>
            </a:r>
            <a:r>
              <a:rPr lang="en-US" sz="1800" b="1" u="sng" dirty="0"/>
              <a:t>COPY</a:t>
            </a:r>
            <a:r>
              <a:rPr lang="en-US" sz="1800" u="sng" dirty="0"/>
              <a:t> button</a:t>
            </a:r>
            <a:r>
              <a:rPr lang="en-US" sz="1800" dirty="0"/>
              <a:t> until </a:t>
            </a:r>
            <a:r>
              <a:rPr lang="en-US" sz="1800" dirty="0">
                <a:solidFill>
                  <a:srgbClr val="FF9966"/>
                </a:solidFill>
              </a:rPr>
              <a:t>LED is flashing orange. </a:t>
            </a:r>
          </a:p>
          <a:p>
            <a:pPr>
              <a:buFont typeface="+mj-lt"/>
              <a:buAutoNum type="arabicPeriod"/>
            </a:pPr>
            <a:r>
              <a:rPr lang="en-US" sz="1800" dirty="0"/>
              <a:t>The USB flash drive can be removed when the </a:t>
            </a:r>
            <a:r>
              <a:rPr lang="en-US" sz="1800" b="1" dirty="0"/>
              <a:t>COPY</a:t>
            </a:r>
            <a:r>
              <a:rPr lang="en-US" sz="1800" dirty="0">
                <a:solidFill>
                  <a:srgbClr val="00B050"/>
                </a:solidFill>
              </a:rPr>
              <a:t> LED flashes green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3945EE-5641-464F-AAE2-10BB04812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3504" y="133923"/>
            <a:ext cx="3312368" cy="63901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406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Questions?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A5D857-5631-DC4E-BC40-98A6E52971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0" y="1663700"/>
            <a:ext cx="5842000" cy="3530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89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0183FE-EE6C-0246-ACF2-D160146DECD4}"/>
              </a:ext>
            </a:extLst>
          </p:cNvPr>
          <p:cNvSpPr/>
          <p:nvPr/>
        </p:nvSpPr>
        <p:spPr>
          <a:xfrm>
            <a:off x="0" y="5733256"/>
            <a:ext cx="1691680" cy="11247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6BDFE8-9DF8-0242-8157-95D86012102D}"/>
              </a:ext>
            </a:extLst>
          </p:cNvPr>
          <p:cNvSpPr/>
          <p:nvPr/>
        </p:nvSpPr>
        <p:spPr>
          <a:xfrm>
            <a:off x="7308304" y="5732834"/>
            <a:ext cx="1691680" cy="11247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191CAB-8A25-CB4C-B296-FF2F965A75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20574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6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923043" y="5517232"/>
            <a:ext cx="5292588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After warm-up, the normal screen will appear.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Normal Mode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817901-5358-844D-BC2D-49B720B5F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13037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Fresh Air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034ED3-774A-A949-8BBC-0058BE4E2683}"/>
              </a:ext>
            </a:extLst>
          </p:cNvPr>
          <p:cNvSpPr txBox="1"/>
          <p:nvPr/>
        </p:nvSpPr>
        <p:spPr>
          <a:xfrm>
            <a:off x="2109541" y="5301208"/>
            <a:ext cx="4608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perform a fresh air adjustment, make sure you’re in a fresh air environment.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7F3C568-A11B-D942-B7F1-B5B6E609F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8C8E73-5152-E945-B70A-EE92E82C3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A96D54-AFD0-1347-A296-B5985F7EEA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1543" y="1556793"/>
            <a:ext cx="4200914" cy="374441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6452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57C0B20-0EA5-C649-AD96-8F0E0860F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733689" y="5568640"/>
            <a:ext cx="3676621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Press and hold the </a:t>
            </a:r>
            <a:r>
              <a:rPr lang="en-US" sz="1800" b="1" dirty="0"/>
              <a:t>AIR</a:t>
            </a:r>
            <a:r>
              <a:rPr lang="en-US" sz="1800" dirty="0"/>
              <a:t> button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Fresh Air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4C1C51-08E2-F942-A465-4EC1F6D228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3203848" y="3501008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97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23528" y="928699"/>
            <a:ext cx="272200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When prompted, release the </a:t>
            </a:r>
            <a:r>
              <a:rPr lang="en-US" sz="1800" b="1" dirty="0"/>
              <a:t>AIR</a:t>
            </a:r>
            <a:r>
              <a:rPr lang="en-US" sz="1800" dirty="0"/>
              <a:t> button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Fresh Air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13448D-8172-C24C-A528-7C1A3894039A}"/>
              </a:ext>
            </a:extLst>
          </p:cNvPr>
          <p:cNvSpPr txBox="1"/>
          <p:nvPr/>
        </p:nvSpPr>
        <p:spPr>
          <a:xfrm>
            <a:off x="1517545" y="5417396"/>
            <a:ext cx="57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GX-3R Pro will beep once and return to normal mode after the fresh air adjust is complete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F405878-5BC8-DD4C-BE36-5FD960FC6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3203848" y="3492459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616E98-D45F-A640-85C5-7146DE40B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65780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F6FCE6C-53C1-1641-BF57-F7D26CEBF0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1544" y="1554480"/>
            <a:ext cx="4200914" cy="3744415"/>
          </a:xfrm>
          <a:prstGeom prst="rect">
            <a:avLst/>
          </a:prstGeom>
          <a:effectLst/>
        </p:spPr>
      </p:pic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27684" y="5413580"/>
            <a:ext cx="5688632" cy="798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To reset the instrument, </a:t>
            </a:r>
            <a:r>
              <a:rPr lang="en-US" sz="1800" i="1" u="sng" dirty="0"/>
              <a:t>go to a safe location.</a:t>
            </a:r>
            <a:r>
              <a:rPr lang="en-US" sz="1800" dirty="0"/>
              <a:t> Once the readings return to fresh air values, then press the </a:t>
            </a:r>
            <a:r>
              <a:rPr lang="en-US" sz="1800" b="1" dirty="0"/>
              <a:t>POWER/MODE</a:t>
            </a:r>
            <a:r>
              <a:rPr lang="en-US" sz="1800" dirty="0"/>
              <a:t> button. 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Alarm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CBEC26-09B7-B848-AC78-AEB4C34DF8E7}"/>
              </a:ext>
            </a:extLst>
          </p:cNvPr>
          <p:cNvSpPr txBox="1"/>
          <p:nvPr/>
        </p:nvSpPr>
        <p:spPr>
          <a:xfrm>
            <a:off x="173398" y="366279"/>
            <a:ext cx="273630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the event of an alarm, the GX-3R Pro’s visual, audible and vibration alarms will alert you. </a:t>
            </a:r>
          </a:p>
          <a:p>
            <a:endParaRPr lang="en-US" dirty="0"/>
          </a:p>
          <a:p>
            <a:r>
              <a:rPr lang="en-US" dirty="0"/>
              <a:t>The readout will identify which </a:t>
            </a:r>
            <a:br>
              <a:rPr lang="en-US" dirty="0"/>
            </a:br>
            <a:r>
              <a:rPr lang="en-US" dirty="0"/>
              <a:t>sensors are in alarm.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BF3F5CF-C80B-7B40-B9FE-F8ADDB913187}"/>
              </a:ext>
            </a:extLst>
          </p:cNvPr>
          <p:cNvCxnSpPr>
            <a:cxnSpLocks/>
          </p:cNvCxnSpPr>
          <p:nvPr/>
        </p:nvCxnSpPr>
        <p:spPr>
          <a:xfrm>
            <a:off x="2123728" y="1554480"/>
            <a:ext cx="1872208" cy="949253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0C10AB9-8210-0D47-961F-13EC9AB075ED}"/>
              </a:ext>
            </a:extLst>
          </p:cNvPr>
          <p:cNvSpPr txBox="1"/>
          <p:nvPr/>
        </p:nvSpPr>
        <p:spPr>
          <a:xfrm>
            <a:off x="6964413" y="3122652"/>
            <a:ext cx="1978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visual, audible, and vibration alarms will stop.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1CD8032-DA5B-3F4A-A98C-86C774EA3E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8CFB25B-785E-7B4E-AEA1-B9C5D63BA705}"/>
              </a:ext>
            </a:extLst>
          </p:cNvPr>
          <p:cNvSpPr/>
          <p:nvPr/>
        </p:nvSpPr>
        <p:spPr>
          <a:xfrm>
            <a:off x="5076056" y="3505269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40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6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004D3D8-652C-CC48-8C2D-C9BE8E1CE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5" cy="3744415"/>
          </a:xfrm>
          <a:prstGeom prst="rect">
            <a:avLst/>
          </a:prstGeom>
          <a:effectLst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700935-75C6-1945-91E0-9490B2D36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4000" b="1" dirty="0"/>
              <a:t>Display Mode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A73F97-3B44-B841-BDB9-43568C425A4D}"/>
              </a:ext>
            </a:extLst>
          </p:cNvPr>
          <p:cNvSpPr txBox="1"/>
          <p:nvPr/>
        </p:nvSpPr>
        <p:spPr>
          <a:xfrm>
            <a:off x="791579" y="5413581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enter display mode, press and release the Power Mode button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452CEAA-4D33-7E4B-9E13-2C185762C030}"/>
              </a:ext>
            </a:extLst>
          </p:cNvPr>
          <p:cNvSpPr/>
          <p:nvPr/>
        </p:nvSpPr>
        <p:spPr>
          <a:xfrm>
            <a:off x="5085076" y="3501008"/>
            <a:ext cx="792088" cy="792088"/>
          </a:xfrm>
          <a:prstGeom prst="ellipse">
            <a:avLst/>
          </a:prstGeom>
          <a:solidFill>
            <a:srgbClr val="FFFF00">
              <a:alpha val="47000"/>
            </a:srgbClr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972192-B86D-E241-88AF-A222CE8423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8880" y="1554480"/>
            <a:ext cx="4200914" cy="374441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90823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24075</TotalTime>
  <Words>1072</Words>
  <Application>Microsoft Macintosh PowerPoint</Application>
  <PresentationFormat>On-screen Show (4:3)</PresentationFormat>
  <Paragraphs>168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Century Gothic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Display Mode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岡本　亮</dc:creator>
  <cp:lastModifiedBy>Microsoft Office User</cp:lastModifiedBy>
  <cp:revision>1064</cp:revision>
  <cp:lastPrinted>2019-05-08T20:14:32Z</cp:lastPrinted>
  <dcterms:created xsi:type="dcterms:W3CDTF">2014-03-07T04:48:04Z</dcterms:created>
  <dcterms:modified xsi:type="dcterms:W3CDTF">2019-06-06T23:01:07Z</dcterms:modified>
</cp:coreProperties>
</file>