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9"/>
  </p:notesMasterIdLst>
  <p:sldIdLst>
    <p:sldId id="256" r:id="rId2"/>
    <p:sldId id="257" r:id="rId3"/>
    <p:sldId id="460" r:id="rId4"/>
    <p:sldId id="347" r:id="rId5"/>
    <p:sldId id="461" r:id="rId6"/>
    <p:sldId id="363" r:id="rId7"/>
    <p:sldId id="351" r:id="rId8"/>
    <p:sldId id="462" r:id="rId9"/>
    <p:sldId id="463" r:id="rId10"/>
    <p:sldId id="464" r:id="rId11"/>
    <p:sldId id="352" r:id="rId12"/>
    <p:sldId id="355" r:id="rId13"/>
    <p:sldId id="364" r:id="rId14"/>
    <p:sldId id="354" r:id="rId15"/>
    <p:sldId id="456" r:id="rId16"/>
    <p:sldId id="344" r:id="rId17"/>
    <p:sldId id="359" r:id="rId18"/>
    <p:sldId id="465" r:id="rId19"/>
    <p:sldId id="300" r:id="rId20"/>
    <p:sldId id="302" r:id="rId21"/>
    <p:sldId id="301" r:id="rId22"/>
    <p:sldId id="306" r:id="rId23"/>
    <p:sldId id="303" r:id="rId24"/>
    <p:sldId id="305" r:id="rId25"/>
    <p:sldId id="304" r:id="rId26"/>
    <p:sldId id="307" r:id="rId27"/>
    <p:sldId id="309" r:id="rId28"/>
    <p:sldId id="308" r:id="rId29"/>
    <p:sldId id="311" r:id="rId30"/>
    <p:sldId id="310" r:id="rId31"/>
    <p:sldId id="312" r:id="rId32"/>
    <p:sldId id="313" r:id="rId33"/>
    <p:sldId id="314" r:id="rId34"/>
    <p:sldId id="466" r:id="rId35"/>
    <p:sldId id="315" r:id="rId36"/>
    <p:sldId id="316" r:id="rId37"/>
    <p:sldId id="362"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43"/>
    <p:restoredTop sz="94643"/>
  </p:normalViewPr>
  <p:slideViewPr>
    <p:cSldViewPr snapToGrid="0" snapToObjects="1">
      <p:cViewPr varScale="1">
        <p:scale>
          <a:sx n="127" d="100"/>
          <a:sy n="127" d="100"/>
        </p:scale>
        <p:origin x="824" y="184"/>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5C457-D54A-A34A-8B0E-EE933914CDCA}" type="datetimeFigureOut">
              <a:rPr lang="en-US" smtClean="0"/>
              <a:t>1/20/20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5F8B08-D0CB-9D46-8187-D74DCC9416E3}" type="slidenum">
              <a:rPr lang="en-US" smtClean="0"/>
              <a:t>‹#›</a:t>
            </a:fld>
            <a:endParaRPr lang="en-US"/>
          </a:p>
        </p:txBody>
      </p:sp>
    </p:spTree>
    <p:extLst>
      <p:ext uri="{BB962C8B-B14F-4D97-AF65-F5344CB8AC3E}">
        <p14:creationId xmlns:p14="http://schemas.microsoft.com/office/powerpoint/2010/main" val="717241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5F8B08-D0CB-9D46-8187-D74DCC9416E3}" type="slidenum">
              <a:rPr lang="en-US" smtClean="0"/>
              <a:t>9</a:t>
            </a:fld>
            <a:endParaRPr lang="en-US"/>
          </a:p>
        </p:txBody>
      </p:sp>
    </p:spTree>
    <p:extLst>
      <p:ext uri="{BB962C8B-B14F-4D97-AF65-F5344CB8AC3E}">
        <p14:creationId xmlns:p14="http://schemas.microsoft.com/office/powerpoint/2010/main" val="1137937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27</a:t>
            </a:fld>
            <a:endParaRPr kumimoji="1" lang="ja-JP" altLang="en-US"/>
          </a:p>
        </p:txBody>
      </p:sp>
    </p:spTree>
    <p:extLst>
      <p:ext uri="{BB962C8B-B14F-4D97-AF65-F5344CB8AC3E}">
        <p14:creationId xmlns:p14="http://schemas.microsoft.com/office/powerpoint/2010/main" val="4064769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28</a:t>
            </a:fld>
            <a:endParaRPr kumimoji="1" lang="ja-JP" altLang="en-US"/>
          </a:p>
        </p:txBody>
      </p:sp>
    </p:spTree>
    <p:extLst>
      <p:ext uri="{BB962C8B-B14F-4D97-AF65-F5344CB8AC3E}">
        <p14:creationId xmlns:p14="http://schemas.microsoft.com/office/powerpoint/2010/main" val="8895791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29</a:t>
            </a:fld>
            <a:endParaRPr kumimoji="1" lang="ja-JP" altLang="en-US"/>
          </a:p>
        </p:txBody>
      </p:sp>
    </p:spTree>
    <p:extLst>
      <p:ext uri="{BB962C8B-B14F-4D97-AF65-F5344CB8AC3E}">
        <p14:creationId xmlns:p14="http://schemas.microsoft.com/office/powerpoint/2010/main" val="2160368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30</a:t>
            </a:fld>
            <a:endParaRPr kumimoji="1" lang="ja-JP" altLang="en-US"/>
          </a:p>
        </p:txBody>
      </p:sp>
    </p:spTree>
    <p:extLst>
      <p:ext uri="{BB962C8B-B14F-4D97-AF65-F5344CB8AC3E}">
        <p14:creationId xmlns:p14="http://schemas.microsoft.com/office/powerpoint/2010/main" val="1312126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31</a:t>
            </a:fld>
            <a:endParaRPr kumimoji="1" lang="ja-JP" altLang="en-US"/>
          </a:p>
        </p:txBody>
      </p:sp>
    </p:spTree>
    <p:extLst>
      <p:ext uri="{BB962C8B-B14F-4D97-AF65-F5344CB8AC3E}">
        <p14:creationId xmlns:p14="http://schemas.microsoft.com/office/powerpoint/2010/main" val="2284271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32</a:t>
            </a:fld>
            <a:endParaRPr kumimoji="1" lang="ja-JP" altLang="en-US"/>
          </a:p>
        </p:txBody>
      </p:sp>
    </p:spTree>
    <p:extLst>
      <p:ext uri="{BB962C8B-B14F-4D97-AF65-F5344CB8AC3E}">
        <p14:creationId xmlns:p14="http://schemas.microsoft.com/office/powerpoint/2010/main" val="498531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33</a:t>
            </a:fld>
            <a:endParaRPr kumimoji="1" lang="ja-JP" altLang="en-US"/>
          </a:p>
        </p:txBody>
      </p:sp>
    </p:spTree>
    <p:extLst>
      <p:ext uri="{BB962C8B-B14F-4D97-AF65-F5344CB8AC3E}">
        <p14:creationId xmlns:p14="http://schemas.microsoft.com/office/powerpoint/2010/main" val="2187921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35</a:t>
            </a:fld>
            <a:endParaRPr kumimoji="1" lang="ja-JP" altLang="en-US"/>
          </a:p>
        </p:txBody>
      </p:sp>
    </p:spTree>
    <p:extLst>
      <p:ext uri="{BB962C8B-B14F-4D97-AF65-F5344CB8AC3E}">
        <p14:creationId xmlns:p14="http://schemas.microsoft.com/office/powerpoint/2010/main" val="3696840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36</a:t>
            </a:fld>
            <a:endParaRPr kumimoji="1" lang="ja-JP" altLang="en-US"/>
          </a:p>
        </p:txBody>
      </p:sp>
    </p:spTree>
    <p:extLst>
      <p:ext uri="{BB962C8B-B14F-4D97-AF65-F5344CB8AC3E}">
        <p14:creationId xmlns:p14="http://schemas.microsoft.com/office/powerpoint/2010/main" val="2045717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19</a:t>
            </a:fld>
            <a:endParaRPr kumimoji="1" lang="ja-JP" altLang="en-US"/>
          </a:p>
        </p:txBody>
      </p:sp>
    </p:spTree>
    <p:extLst>
      <p:ext uri="{BB962C8B-B14F-4D97-AF65-F5344CB8AC3E}">
        <p14:creationId xmlns:p14="http://schemas.microsoft.com/office/powerpoint/2010/main" val="3164460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20</a:t>
            </a:fld>
            <a:endParaRPr kumimoji="1" lang="ja-JP" altLang="en-US"/>
          </a:p>
        </p:txBody>
      </p:sp>
    </p:spTree>
    <p:extLst>
      <p:ext uri="{BB962C8B-B14F-4D97-AF65-F5344CB8AC3E}">
        <p14:creationId xmlns:p14="http://schemas.microsoft.com/office/powerpoint/2010/main" val="3350206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21</a:t>
            </a:fld>
            <a:endParaRPr kumimoji="1" lang="ja-JP" altLang="en-US"/>
          </a:p>
        </p:txBody>
      </p:sp>
    </p:spTree>
    <p:extLst>
      <p:ext uri="{BB962C8B-B14F-4D97-AF65-F5344CB8AC3E}">
        <p14:creationId xmlns:p14="http://schemas.microsoft.com/office/powerpoint/2010/main" val="2192763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22</a:t>
            </a:fld>
            <a:endParaRPr kumimoji="1" lang="ja-JP" altLang="en-US"/>
          </a:p>
        </p:txBody>
      </p:sp>
    </p:spTree>
    <p:extLst>
      <p:ext uri="{BB962C8B-B14F-4D97-AF65-F5344CB8AC3E}">
        <p14:creationId xmlns:p14="http://schemas.microsoft.com/office/powerpoint/2010/main" val="3462229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23</a:t>
            </a:fld>
            <a:endParaRPr kumimoji="1" lang="ja-JP" altLang="en-US"/>
          </a:p>
        </p:txBody>
      </p:sp>
    </p:spTree>
    <p:extLst>
      <p:ext uri="{BB962C8B-B14F-4D97-AF65-F5344CB8AC3E}">
        <p14:creationId xmlns:p14="http://schemas.microsoft.com/office/powerpoint/2010/main" val="1702278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24</a:t>
            </a:fld>
            <a:endParaRPr kumimoji="1" lang="ja-JP" altLang="en-US"/>
          </a:p>
        </p:txBody>
      </p:sp>
    </p:spTree>
    <p:extLst>
      <p:ext uri="{BB962C8B-B14F-4D97-AF65-F5344CB8AC3E}">
        <p14:creationId xmlns:p14="http://schemas.microsoft.com/office/powerpoint/2010/main" val="476253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25</a:t>
            </a:fld>
            <a:endParaRPr kumimoji="1" lang="ja-JP" altLang="en-US"/>
          </a:p>
        </p:txBody>
      </p:sp>
    </p:spTree>
    <p:extLst>
      <p:ext uri="{BB962C8B-B14F-4D97-AF65-F5344CB8AC3E}">
        <p14:creationId xmlns:p14="http://schemas.microsoft.com/office/powerpoint/2010/main" val="2238999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26</a:t>
            </a:fld>
            <a:endParaRPr kumimoji="1" lang="ja-JP" altLang="en-US"/>
          </a:p>
        </p:txBody>
      </p:sp>
    </p:spTree>
    <p:extLst>
      <p:ext uri="{BB962C8B-B14F-4D97-AF65-F5344CB8AC3E}">
        <p14:creationId xmlns:p14="http://schemas.microsoft.com/office/powerpoint/2010/main" val="295939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787443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142894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2824032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25106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5BE9D9-DCE8-DA40-A5D8-11F5DE47C84F}" type="datetimeFigureOut">
              <a:rPr lang="en-US" smtClean="0"/>
              <a:t>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844850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15BE9D9-DCE8-DA40-A5D8-11F5DE47C84F}" type="datetimeFigureOut">
              <a:rPr lang="en-US" smtClean="0"/>
              <a:t>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691756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15BE9D9-DCE8-DA40-A5D8-11F5DE47C84F}" type="datetimeFigureOut">
              <a:rPr lang="en-US" smtClean="0"/>
              <a:t>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59355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15BE9D9-DCE8-DA40-A5D8-11F5DE47C84F}" type="datetimeFigureOut">
              <a:rPr lang="en-US" smtClean="0"/>
              <a:t>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2875190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5BE9D9-DCE8-DA40-A5D8-11F5DE47C84F}" type="datetimeFigureOut">
              <a:rPr lang="en-US" smtClean="0"/>
              <a:t>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3029410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5BE9D9-DCE8-DA40-A5D8-11F5DE47C84F}" type="datetimeFigureOut">
              <a:rPr lang="en-US" smtClean="0"/>
              <a:t>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043293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5BE9D9-DCE8-DA40-A5D8-11F5DE47C84F}" type="datetimeFigureOut">
              <a:rPr lang="en-US" smtClean="0"/>
              <a:t>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3769120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BE9D9-DCE8-DA40-A5D8-11F5DE47C84F}" type="datetimeFigureOut">
              <a:rPr lang="en-US" smtClean="0"/>
              <a:t>1/20/20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981659-4F9C-BE45-ACA7-EEA31FD13E92}" type="slidenum">
              <a:rPr lang="en-US" smtClean="0"/>
              <a:t>‹#›</a:t>
            </a:fld>
            <a:endParaRPr lang="en-US"/>
          </a:p>
        </p:txBody>
      </p:sp>
    </p:spTree>
    <p:extLst>
      <p:ext uri="{BB962C8B-B14F-4D97-AF65-F5344CB8AC3E}">
        <p14:creationId xmlns:p14="http://schemas.microsoft.com/office/powerpoint/2010/main" val="1988861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emf"/><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35.jpg"/><Relationship Id="rId7" Type="http://schemas.openxmlformats.org/officeDocument/2006/relationships/image" Target="../media/image39.jp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image" Target="../media/image37.jpg"/><Relationship Id="rId10" Type="http://schemas.openxmlformats.org/officeDocument/2006/relationships/image" Target="../media/image41.jpg"/><Relationship Id="rId4" Type="http://schemas.openxmlformats.org/officeDocument/2006/relationships/image" Target="../media/image36.jpg"/><Relationship Id="rId9" Type="http://schemas.openxmlformats.org/officeDocument/2006/relationships/image" Target="../media/image40.jp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emf"/><Relationship Id="rId7" Type="http://schemas.openxmlformats.org/officeDocument/2006/relationships/image" Target="../media/image50.pn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1.jpeg"/><Relationship Id="rId4" Type="http://schemas.openxmlformats.org/officeDocument/2006/relationships/image" Target="../media/image47.jpeg"/><Relationship Id="rId9"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3.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62.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64.png"/></Relationships>
</file>

<file path=ppt/slides/_rels/slide2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65.png"/><Relationship Id="rId7" Type="http://schemas.openxmlformats.org/officeDocument/2006/relationships/image" Target="../media/image5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hyperlink" Target="https://webapps.dol.gov/elaws/osha/lead/glossary.asp#breathingzone" TargetMode="External"/><Relationship Id="rId5" Type="http://schemas.openxmlformats.org/officeDocument/2006/relationships/image" Target="../media/image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emf"/><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945E794-206B-6A47-B13B-E91369D2FB3E}"/>
              </a:ext>
            </a:extLst>
          </p:cNvPr>
          <p:cNvSpPr txBox="1">
            <a:spLocks/>
          </p:cNvSpPr>
          <p:nvPr/>
        </p:nvSpPr>
        <p:spPr>
          <a:xfrm>
            <a:off x="1577748" y="4352182"/>
            <a:ext cx="6074227" cy="15736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t>GX-3R and GX-3R Pro</a:t>
            </a:r>
            <a:br>
              <a:rPr lang="en-US" sz="4000" dirty="0"/>
            </a:br>
            <a:r>
              <a:rPr lang="en-US" sz="4000" dirty="0" err="1"/>
              <a:t>Safeware</a:t>
            </a:r>
            <a:r>
              <a:rPr lang="en-US" sz="4000" dirty="0"/>
              <a:t> </a:t>
            </a:r>
            <a:br>
              <a:rPr lang="en-US" sz="4000" dirty="0"/>
            </a:br>
            <a:r>
              <a:rPr lang="en-US" sz="4000" dirty="0"/>
              <a:t>Product Introduction</a:t>
            </a:r>
          </a:p>
        </p:txBody>
      </p:sp>
      <p:sp>
        <p:nvSpPr>
          <p:cNvPr id="6" name="Rectangle 3">
            <a:extLst>
              <a:ext uri="{FF2B5EF4-FFF2-40B4-BE49-F238E27FC236}">
                <a16:creationId xmlns:a16="http://schemas.microsoft.com/office/drawing/2014/main" id="{468202FD-2BCA-2F46-BB22-9DA28D1F36A8}"/>
              </a:ext>
            </a:extLst>
          </p:cNvPr>
          <p:cNvSpPr txBox="1">
            <a:spLocks noChangeArrowheads="1"/>
          </p:cNvSpPr>
          <p:nvPr/>
        </p:nvSpPr>
        <p:spPr>
          <a:xfrm>
            <a:off x="2814638" y="5925782"/>
            <a:ext cx="3600450" cy="608692"/>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Font typeface="Wingdings" charset="0"/>
              <a:buNone/>
              <a:defRPr/>
            </a:pPr>
            <a:r>
              <a:rPr lang="en-US" dirty="0"/>
              <a:t>Evolution In Gas Detection</a:t>
            </a:r>
          </a:p>
        </p:txBody>
      </p:sp>
      <p:sp>
        <p:nvSpPr>
          <p:cNvPr id="7" name="Rectangle 5">
            <a:extLst>
              <a:ext uri="{FF2B5EF4-FFF2-40B4-BE49-F238E27FC236}">
                <a16:creationId xmlns:a16="http://schemas.microsoft.com/office/drawing/2014/main" id="{98C20843-BB85-A346-A7F6-D888E5C161D3}"/>
              </a:ext>
            </a:extLst>
          </p:cNvPr>
          <p:cNvSpPr>
            <a:spLocks noGrp="1" noChangeArrowheads="1"/>
          </p:cNvSpPr>
          <p:nvPr>
            <p:ph type="ftr" sz="quarter" idx="11"/>
          </p:nvPr>
        </p:nvSpPr>
        <p:spPr bwMode="auto">
          <a:xfrm>
            <a:off x="3124200" y="6475100"/>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675" b="1">
                <a:solidFill>
                  <a:schemeClr val="tx1"/>
                </a:solidFill>
                <a:latin typeface="Arial" panose="020B0604020202020204" pitchFamily="34" charset="0"/>
                <a:ea typeface="ＭＳ Ｐゴシック" panose="020B0600070205080204" pitchFamily="34" charset="-128"/>
              </a:defRPr>
            </a:lvl1pPr>
            <a:lvl2pPr marL="417910" indent="-160735">
              <a:defRPr sz="675" b="1">
                <a:solidFill>
                  <a:schemeClr val="tx1"/>
                </a:solidFill>
                <a:latin typeface="Arial" panose="020B0604020202020204" pitchFamily="34" charset="0"/>
                <a:ea typeface="ＭＳ Ｐゴシック" panose="020B0600070205080204" pitchFamily="34" charset="-128"/>
              </a:defRPr>
            </a:lvl2pPr>
            <a:lvl3pPr marL="642938" indent="-128588">
              <a:defRPr sz="675" b="1">
                <a:solidFill>
                  <a:schemeClr val="tx1"/>
                </a:solidFill>
                <a:latin typeface="Arial" panose="020B0604020202020204" pitchFamily="34" charset="0"/>
                <a:ea typeface="ＭＳ Ｐゴシック" panose="020B0600070205080204" pitchFamily="34" charset="-128"/>
              </a:defRPr>
            </a:lvl3pPr>
            <a:lvl4pPr marL="900113" indent="-128588">
              <a:defRPr sz="675" b="1">
                <a:solidFill>
                  <a:schemeClr val="tx1"/>
                </a:solidFill>
                <a:latin typeface="Arial" panose="020B0604020202020204" pitchFamily="34" charset="0"/>
                <a:ea typeface="ＭＳ Ｐゴシック" panose="020B0600070205080204" pitchFamily="34" charset="-128"/>
              </a:defRPr>
            </a:lvl4pPr>
            <a:lvl5pPr marL="1157288" indent="-128588">
              <a:defRPr sz="675" b="1">
                <a:solidFill>
                  <a:schemeClr val="tx1"/>
                </a:solidFill>
                <a:latin typeface="Arial" panose="020B0604020202020204" pitchFamily="34" charset="0"/>
                <a:ea typeface="ＭＳ Ｐゴシック" panose="020B0600070205080204" pitchFamily="34" charset="-128"/>
              </a:defRPr>
            </a:lvl5pPr>
            <a:lvl6pPr marL="1414463"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6pPr>
            <a:lvl7pPr marL="1671638"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7pPr>
            <a:lvl8pPr marL="1928813"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8pPr>
            <a:lvl9pPr marL="2185988"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9pPr>
          </a:lstStyle>
          <a:p>
            <a:r>
              <a:rPr lang="en-US" altLang="en-US" sz="788" b="0" dirty="0" err="1">
                <a:latin typeface="Tahoma" panose="020B0604030504040204" pitchFamily="34" charset="0"/>
              </a:rPr>
              <a:t>www.rkiinstruments.com</a:t>
            </a:r>
            <a:endParaRPr lang="en-US" altLang="en-US" sz="788" b="0" dirty="0">
              <a:latin typeface="Tahoma" panose="020B0604030504040204" pitchFamily="34" charset="0"/>
            </a:endParaRPr>
          </a:p>
        </p:txBody>
      </p:sp>
      <p:pic>
        <p:nvPicPr>
          <p:cNvPr id="11" name="Picture 10">
            <a:extLst>
              <a:ext uri="{FF2B5EF4-FFF2-40B4-BE49-F238E27FC236}">
                <a16:creationId xmlns:a16="http://schemas.microsoft.com/office/drawing/2014/main" id="{28A33567-D6BD-CA40-A502-4369729290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1258" y="132605"/>
            <a:ext cx="658205" cy="704828"/>
          </a:xfrm>
          <a:prstGeom prst="rect">
            <a:avLst/>
          </a:prstGeom>
        </p:spPr>
      </p:pic>
      <p:pic>
        <p:nvPicPr>
          <p:cNvPr id="9" name="Picture 8">
            <a:extLst>
              <a:ext uri="{FF2B5EF4-FFF2-40B4-BE49-F238E27FC236}">
                <a16:creationId xmlns:a16="http://schemas.microsoft.com/office/drawing/2014/main" id="{9AF249BF-1E75-174B-84C9-FE835652C41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50585" y="540699"/>
            <a:ext cx="5728554" cy="35952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42972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4E26FF-4500-024D-8AA0-A8F2166B51DF}"/>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a:off x="4803034" y="439938"/>
            <a:ext cx="2657789" cy="2657789"/>
          </a:xfrm>
          <a:prstGeom prst="rect">
            <a:avLst/>
          </a:prstGeom>
          <a:scene3d>
            <a:camera prst="orthographicFront">
              <a:rot lat="20400000" lon="21594000" rev="0"/>
            </a:camera>
            <a:lightRig rig="threePt" dir="t"/>
          </a:scene3d>
        </p:spPr>
      </p:pic>
      <p:pic>
        <p:nvPicPr>
          <p:cNvPr id="6" name="Picture 5">
            <a:extLst>
              <a:ext uri="{FF2B5EF4-FFF2-40B4-BE49-F238E27FC236}">
                <a16:creationId xmlns:a16="http://schemas.microsoft.com/office/drawing/2014/main" id="{66FF982F-83C1-E64F-AC58-B21FCF796DF7}"/>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a:off x="2951556" y="2302003"/>
            <a:ext cx="2657789" cy="2657789"/>
          </a:xfrm>
          <a:prstGeom prst="rect">
            <a:avLst/>
          </a:prstGeom>
          <a:scene3d>
            <a:camera prst="orthographicFront">
              <a:rot lat="0" lon="19800000" rev="0"/>
            </a:camera>
            <a:lightRig rig="threePt" dir="t"/>
          </a:scene3d>
        </p:spPr>
      </p:pic>
      <p:pic>
        <p:nvPicPr>
          <p:cNvPr id="7" name="Picture 6">
            <a:extLst>
              <a:ext uri="{FF2B5EF4-FFF2-40B4-BE49-F238E27FC236}">
                <a16:creationId xmlns:a16="http://schemas.microsoft.com/office/drawing/2014/main" id="{DF1FEF9E-B7E5-B542-9BEE-3DA3E7D33ED1}"/>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404135" y="2273784"/>
            <a:ext cx="2657789" cy="2657789"/>
          </a:xfrm>
          <a:prstGeom prst="rect">
            <a:avLst/>
          </a:prstGeom>
          <a:scene3d>
            <a:camera prst="orthographicFront">
              <a:rot lat="0" lon="1800000" rev="0"/>
            </a:camera>
            <a:lightRig rig="threePt" dir="t"/>
          </a:scene3d>
        </p:spPr>
      </p:pic>
      <p:pic>
        <p:nvPicPr>
          <p:cNvPr id="8" name="Content Placeholder 19">
            <a:extLst>
              <a:ext uri="{FF2B5EF4-FFF2-40B4-BE49-F238E27FC236}">
                <a16:creationId xmlns:a16="http://schemas.microsoft.com/office/drawing/2014/main" id="{7BBB656D-EA3D-FD44-B2C2-05A0800F770F}"/>
              </a:ext>
            </a:extLst>
          </p:cNvPr>
          <p:cNvPicPr>
            <a:picLocks noChangeAspect="1"/>
          </p:cNvPicPr>
          <p:nvPr/>
        </p:nvPicPr>
        <p:blipFill>
          <a:blip r:embed="rId3"/>
          <a:stretch>
            <a:fillRect/>
          </a:stretch>
        </p:blipFill>
        <p:spPr bwMode="auto">
          <a:xfrm>
            <a:off x="4552903" y="2099230"/>
            <a:ext cx="2907920" cy="32714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9" name="Content Placeholder 2">
            <a:extLst>
              <a:ext uri="{FF2B5EF4-FFF2-40B4-BE49-F238E27FC236}">
                <a16:creationId xmlns:a16="http://schemas.microsoft.com/office/drawing/2014/main" id="{E81086A3-84EF-AD4E-B049-9BE2D5252613}"/>
              </a:ext>
            </a:extLst>
          </p:cNvPr>
          <p:cNvSpPr>
            <a:spLocks noGrp="1"/>
          </p:cNvSpPr>
          <p:nvPr>
            <p:ph idx="1"/>
          </p:nvPr>
        </p:nvSpPr>
        <p:spPr>
          <a:xfrm>
            <a:off x="379925" y="1593582"/>
            <a:ext cx="3054651" cy="3584747"/>
          </a:xfrm>
        </p:spPr>
        <p:txBody>
          <a:bodyPr>
            <a:normAutofit/>
          </a:bodyPr>
          <a:lstStyle/>
          <a:p>
            <a:pPr marL="0" indent="0">
              <a:buNone/>
            </a:pPr>
            <a:r>
              <a:rPr lang="en-US" sz="2400" dirty="0"/>
              <a:t>Easily identify workers using instruments that have not been calibrated, bump tested, or have been in alarm.</a:t>
            </a:r>
            <a:br>
              <a:rPr lang="en-US" sz="2400" dirty="0"/>
            </a:br>
            <a:endParaRPr lang="en-US" sz="2400" dirty="0"/>
          </a:p>
          <a:p>
            <a:pPr marL="0" indent="0">
              <a:buNone/>
            </a:pPr>
            <a:r>
              <a:rPr lang="en-US" sz="2400" dirty="0"/>
              <a:t>Red LED’s flash every 30 seconds.</a:t>
            </a:r>
          </a:p>
        </p:txBody>
      </p:sp>
      <p:sp>
        <p:nvSpPr>
          <p:cNvPr id="10" name="Title 1">
            <a:extLst>
              <a:ext uri="{FF2B5EF4-FFF2-40B4-BE49-F238E27FC236}">
                <a16:creationId xmlns:a16="http://schemas.microsoft.com/office/drawing/2014/main" id="{F4560CCB-590A-6742-B04E-9A0CD567DE0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Non-compliance Indicator</a:t>
            </a:r>
          </a:p>
        </p:txBody>
      </p:sp>
      <p:sp>
        <p:nvSpPr>
          <p:cNvPr id="13" name="TextBox 12">
            <a:extLst>
              <a:ext uri="{FF2B5EF4-FFF2-40B4-BE49-F238E27FC236}">
                <a16:creationId xmlns:a16="http://schemas.microsoft.com/office/drawing/2014/main" id="{E3A9EE18-08B0-F648-900C-B2F7B9E8DCA8}"/>
              </a:ext>
            </a:extLst>
          </p:cNvPr>
          <p:cNvSpPr txBox="1"/>
          <p:nvPr/>
        </p:nvSpPr>
        <p:spPr>
          <a:xfrm>
            <a:off x="228605" y="5543835"/>
            <a:ext cx="8460716" cy="461665"/>
          </a:xfrm>
          <a:prstGeom prst="rect">
            <a:avLst/>
          </a:prstGeom>
          <a:noFill/>
        </p:spPr>
        <p:txBody>
          <a:bodyPr wrap="square" rtlCol="0">
            <a:spAutoFit/>
          </a:bodyPr>
          <a:lstStyle/>
          <a:p>
            <a:r>
              <a:rPr lang="en-US" sz="2400" dirty="0"/>
              <a:t>Non-compliance indicator in both GX-3R </a:t>
            </a:r>
            <a:r>
              <a:rPr lang="en-US" sz="2400" u="sng" dirty="0"/>
              <a:t>and</a:t>
            </a:r>
            <a:r>
              <a:rPr lang="en-US" sz="2400" dirty="0"/>
              <a:t> GX-3R Pro</a:t>
            </a:r>
          </a:p>
        </p:txBody>
      </p:sp>
      <p:pic>
        <p:nvPicPr>
          <p:cNvPr id="11" name="Picture 10">
            <a:extLst>
              <a:ext uri="{FF2B5EF4-FFF2-40B4-BE49-F238E27FC236}">
                <a16:creationId xmlns:a16="http://schemas.microsoft.com/office/drawing/2014/main" id="{E17419F2-3745-764A-BF37-09554ED2A9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41311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35" presetClass="emph" presetSubtype="0" repeatCount="5000" fill="hold" nodeType="withEffect">
                                  <p:stCondLst>
                                    <p:cond delay="0"/>
                                  </p:stCondLst>
                                  <p:childTnLst>
                                    <p:anim calcmode="discrete" valueType="str">
                                      <p:cBhvr>
                                        <p:cTn id="12" dur="250" fill="hold"/>
                                        <p:tgtEl>
                                          <p:spTgt spid="6"/>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1"/>
                                            </p:cond>
                                          </p:stCondLst>
                                        </p:cTn>
                                        <p:tgtEl>
                                          <p:spTgt spid="6"/>
                                        </p:tgtEl>
                                        <p:attrNameLst>
                                          <p:attrName>style.visibility</p:attrName>
                                        </p:attrNameLst>
                                      </p:cBhvr>
                                      <p:to>
                                        <p:strVal val="hidden"/>
                                      </p:to>
                                    </p:set>
                                  </p:subTnLst>
                                </p:cTn>
                              </p:par>
                              <p:par>
                                <p:cTn id="13" presetID="35" presetClass="emph" presetSubtype="0" repeatCount="5000" fill="hold" nodeType="withEffect">
                                  <p:stCondLst>
                                    <p:cond delay="0"/>
                                  </p:stCondLst>
                                  <p:childTnLst>
                                    <p:anim calcmode="discrete" valueType="str">
                                      <p:cBhvr>
                                        <p:cTn id="14" dur="250" fill="hold"/>
                                        <p:tgtEl>
                                          <p:spTgt spid="5"/>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3"/>
                                            </p:cond>
                                          </p:stCondLst>
                                        </p:cTn>
                                        <p:tgtEl>
                                          <p:spTgt spid="5"/>
                                        </p:tgtEl>
                                        <p:attrNameLst>
                                          <p:attrName>style.visibility</p:attrName>
                                        </p:attrNameLst>
                                      </p:cBhvr>
                                      <p:to>
                                        <p:strVal val="hidden"/>
                                      </p:to>
                                    </p:set>
                                  </p:subTnLst>
                                </p:cTn>
                              </p:par>
                              <p:par>
                                <p:cTn id="15" presetID="35" presetClass="emph" presetSubtype="0" repeatCount="5000" fill="hold" nodeType="withEffect">
                                  <p:stCondLst>
                                    <p:cond delay="0"/>
                                  </p:stCondLst>
                                  <p:childTnLst>
                                    <p:anim calcmode="discrete" valueType="str">
                                      <p:cBhvr>
                                        <p:cTn id="16" dur="250" fill="hold"/>
                                        <p:tgtEl>
                                          <p:spTgt spid="7"/>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5"/>
                                            </p:cond>
                                          </p:stCondLst>
                                        </p:cTn>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9840A25A-C2B7-ED49-903B-D31EE434F5A1}"/>
              </a:ext>
            </a:extLst>
          </p:cNvPr>
          <p:cNvSpPr>
            <a:spLocks noGrp="1"/>
          </p:cNvSpPr>
          <p:nvPr>
            <p:ph type="title"/>
          </p:nvPr>
        </p:nvSpPr>
        <p:spPr>
          <a:xfrm>
            <a:off x="50823" y="33950"/>
            <a:ext cx="9042354" cy="676275"/>
          </a:xfrm>
        </p:spPr>
        <p:txBody>
          <a:bodyPr>
            <a:normAutofit fontScale="90000"/>
          </a:bodyPr>
          <a:lstStyle/>
          <a:p>
            <a:pPr algn="r"/>
            <a:r>
              <a:rPr lang="en-US" b="1" dirty="0"/>
              <a:t>Advancements</a:t>
            </a:r>
          </a:p>
        </p:txBody>
      </p:sp>
      <p:sp>
        <p:nvSpPr>
          <p:cNvPr id="20" name="コンテンツ プレースホルダー 2">
            <a:extLst>
              <a:ext uri="{FF2B5EF4-FFF2-40B4-BE49-F238E27FC236}">
                <a16:creationId xmlns:a16="http://schemas.microsoft.com/office/drawing/2014/main" id="{B52A5B0D-9D14-FE4A-A527-387512C7D38F}"/>
              </a:ext>
            </a:extLst>
          </p:cNvPr>
          <p:cNvSpPr txBox="1">
            <a:spLocks/>
          </p:cNvSpPr>
          <p:nvPr/>
        </p:nvSpPr>
        <p:spPr bwMode="auto">
          <a:xfrm>
            <a:off x="1259632" y="908720"/>
            <a:ext cx="783354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Calibration Stations</a:t>
            </a:r>
          </a:p>
        </p:txBody>
      </p:sp>
      <p:grpSp>
        <p:nvGrpSpPr>
          <p:cNvPr id="21" name="Group 20">
            <a:extLst>
              <a:ext uri="{FF2B5EF4-FFF2-40B4-BE49-F238E27FC236}">
                <a16:creationId xmlns:a16="http://schemas.microsoft.com/office/drawing/2014/main" id="{69D745E3-D4C6-EF4A-B15A-9B8C887E1E39}"/>
              </a:ext>
            </a:extLst>
          </p:cNvPr>
          <p:cNvGrpSpPr/>
          <p:nvPr/>
        </p:nvGrpSpPr>
        <p:grpSpPr>
          <a:xfrm>
            <a:off x="702474" y="943085"/>
            <a:ext cx="6883534" cy="2757178"/>
            <a:chOff x="971600" y="875798"/>
            <a:chExt cx="6883534" cy="2757178"/>
          </a:xfrm>
        </p:grpSpPr>
        <p:sp>
          <p:nvSpPr>
            <p:cNvPr id="22" name="正方形/長方形 8">
              <a:extLst>
                <a:ext uri="{FF2B5EF4-FFF2-40B4-BE49-F238E27FC236}">
                  <a16:creationId xmlns:a16="http://schemas.microsoft.com/office/drawing/2014/main" id="{88D8B941-8416-174E-8679-21F7C7F3AEE6}"/>
                </a:ext>
              </a:extLst>
            </p:cNvPr>
            <p:cNvSpPr/>
            <p:nvPr/>
          </p:nvSpPr>
          <p:spPr>
            <a:xfrm>
              <a:off x="971600" y="3344944"/>
              <a:ext cx="17285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SDM-2009</a:t>
              </a:r>
              <a:endParaRPr lang="ja-JP" altLang="en-US" b="1" i="1" dirty="0">
                <a:solidFill>
                  <a:schemeClr val="tx1"/>
                </a:solidFill>
                <a:latin typeface="Century Gothic" panose="020B0502020202020204" pitchFamily="34" charset="0"/>
                <a:ea typeface="メイリオ" charset="0"/>
                <a:cs typeface="Arial" charset="0"/>
              </a:endParaRPr>
            </a:p>
          </p:txBody>
        </p:sp>
        <p:sp>
          <p:nvSpPr>
            <p:cNvPr id="23" name="TextBox 22">
              <a:extLst>
                <a:ext uri="{FF2B5EF4-FFF2-40B4-BE49-F238E27FC236}">
                  <a16:creationId xmlns:a16="http://schemas.microsoft.com/office/drawing/2014/main" id="{50FBEB85-8B08-5240-A755-954EA702BDAB}"/>
                </a:ext>
              </a:extLst>
            </p:cNvPr>
            <p:cNvSpPr txBox="1"/>
            <p:nvPr/>
          </p:nvSpPr>
          <p:spPr>
            <a:xfrm>
              <a:off x="3203847" y="1700808"/>
              <a:ext cx="4651287" cy="923330"/>
            </a:xfrm>
            <a:prstGeom prst="rect">
              <a:avLst/>
            </a:prstGeom>
            <a:noFill/>
          </p:spPr>
          <p:txBody>
            <a:bodyPr wrap="square" rtlCol="0">
              <a:spAutoFit/>
            </a:bodyPr>
            <a:lstStyle/>
            <a:p>
              <a:pPr marL="285750" indent="-285750">
                <a:buFont typeface="Courier New"/>
                <a:buChar char="o"/>
              </a:pPr>
              <a:r>
                <a:rPr lang="en-US" dirty="0"/>
                <a:t>Bump Time:  10 seconds</a:t>
              </a:r>
            </a:p>
            <a:p>
              <a:pPr marL="285750" indent="-285750">
                <a:buFont typeface="Courier New"/>
                <a:buChar char="o"/>
              </a:pPr>
              <a:r>
                <a:rPr lang="en-US" dirty="0"/>
                <a:t>Gas Consumption:  450 ml / min</a:t>
              </a:r>
            </a:p>
            <a:p>
              <a:pPr marL="285750" indent="-285750">
                <a:buFont typeface="Courier New" panose="02070309020205020404" pitchFamily="49" charset="0"/>
                <a:buChar char="o"/>
              </a:pPr>
              <a:r>
                <a:rPr lang="en-US" dirty="0"/>
                <a:t>Output:  USB drive / USB Cable to PC</a:t>
              </a:r>
            </a:p>
          </p:txBody>
        </p:sp>
        <p:pic>
          <p:nvPicPr>
            <p:cNvPr id="24" name="Picture 23" descr="sdm2009-RGB.png">
              <a:extLst>
                <a:ext uri="{FF2B5EF4-FFF2-40B4-BE49-F238E27FC236}">
                  <a16:creationId xmlns:a16="http://schemas.microsoft.com/office/drawing/2014/main" id="{37782246-D6DB-D540-9BE0-4A8BAD46FD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8830" y="875798"/>
              <a:ext cx="1916986" cy="2376264"/>
            </a:xfrm>
            <a:prstGeom prst="rect">
              <a:avLst/>
            </a:prstGeom>
          </p:spPr>
        </p:pic>
      </p:grpSp>
      <p:grpSp>
        <p:nvGrpSpPr>
          <p:cNvPr id="25" name="Group 24">
            <a:extLst>
              <a:ext uri="{FF2B5EF4-FFF2-40B4-BE49-F238E27FC236}">
                <a16:creationId xmlns:a16="http://schemas.microsoft.com/office/drawing/2014/main" id="{AA49A823-3705-814E-B167-67757840792F}"/>
              </a:ext>
            </a:extLst>
          </p:cNvPr>
          <p:cNvGrpSpPr/>
          <p:nvPr/>
        </p:nvGrpSpPr>
        <p:grpSpPr>
          <a:xfrm>
            <a:off x="168460" y="3861048"/>
            <a:ext cx="8962840" cy="2569268"/>
            <a:chOff x="395536" y="3861048"/>
            <a:chExt cx="8731852" cy="2569268"/>
          </a:xfrm>
        </p:grpSpPr>
        <p:sp>
          <p:nvSpPr>
            <p:cNvPr id="26" name="TextBox 25">
              <a:extLst>
                <a:ext uri="{FF2B5EF4-FFF2-40B4-BE49-F238E27FC236}">
                  <a16:creationId xmlns:a16="http://schemas.microsoft.com/office/drawing/2014/main" id="{A98FAE7B-9F67-9241-9746-478FDB1083E3}"/>
                </a:ext>
              </a:extLst>
            </p:cNvPr>
            <p:cNvSpPr txBox="1"/>
            <p:nvPr/>
          </p:nvSpPr>
          <p:spPr>
            <a:xfrm>
              <a:off x="3086547" y="3991520"/>
              <a:ext cx="6040841" cy="1754327"/>
            </a:xfrm>
            <a:prstGeom prst="rect">
              <a:avLst/>
            </a:prstGeom>
            <a:noFill/>
          </p:spPr>
          <p:txBody>
            <a:bodyPr wrap="square" rtlCol="0">
              <a:spAutoFit/>
            </a:bodyPr>
            <a:lstStyle/>
            <a:p>
              <a:pPr marL="285750" indent="-285750">
                <a:buFont typeface="Courier New"/>
                <a:buChar char="o"/>
              </a:pPr>
              <a:r>
                <a:rPr lang="en-US" dirty="0"/>
                <a:t>Bump Time:  10 seconds</a:t>
              </a:r>
            </a:p>
            <a:p>
              <a:pPr marL="285750" indent="-285750">
                <a:buFont typeface="Courier New"/>
                <a:buChar char="o"/>
              </a:pPr>
              <a:r>
                <a:rPr lang="en-US" dirty="0"/>
                <a:t>Gas Consumption:  250 ml / min</a:t>
              </a:r>
              <a:br>
                <a:rPr lang="en-US" dirty="0"/>
              </a:br>
              <a:r>
                <a:rPr lang="en-US" dirty="0"/>
                <a:t>(About 50% less gas usage than SDM-2009)</a:t>
              </a:r>
            </a:p>
            <a:p>
              <a:pPr marL="285750" indent="-285750">
                <a:buFont typeface="Courier New"/>
                <a:buChar char="o"/>
              </a:pPr>
              <a:r>
                <a:rPr lang="en-US" dirty="0"/>
                <a:t>Output:  Internal memory / USB drive / LAN cable / USB Cable to PC</a:t>
              </a:r>
            </a:p>
            <a:p>
              <a:pPr marL="285750" indent="-285750">
                <a:buFont typeface="Courier New"/>
                <a:buChar char="o"/>
              </a:pPr>
              <a:r>
                <a:rPr lang="en-US" dirty="0"/>
                <a:t>Accepts </a:t>
              </a:r>
              <a:r>
                <a:rPr lang="en-US" u="sng" dirty="0"/>
                <a:t>both</a:t>
              </a:r>
              <a:r>
                <a:rPr lang="en-US" dirty="0"/>
                <a:t> GX-3R and GX-3R Pro</a:t>
              </a:r>
            </a:p>
          </p:txBody>
        </p:sp>
        <p:grpSp>
          <p:nvGrpSpPr>
            <p:cNvPr id="27" name="Group 26">
              <a:extLst>
                <a:ext uri="{FF2B5EF4-FFF2-40B4-BE49-F238E27FC236}">
                  <a16:creationId xmlns:a16="http://schemas.microsoft.com/office/drawing/2014/main" id="{BF2CB605-FF07-4048-86C5-C9901075828A}"/>
                </a:ext>
              </a:extLst>
            </p:cNvPr>
            <p:cNvGrpSpPr/>
            <p:nvPr/>
          </p:nvGrpSpPr>
          <p:grpSpPr>
            <a:xfrm>
              <a:off x="395536" y="3861048"/>
              <a:ext cx="2522696" cy="2569268"/>
              <a:chOff x="395536" y="3861048"/>
              <a:chExt cx="2522696" cy="2569268"/>
            </a:xfrm>
          </p:grpSpPr>
          <p:sp>
            <p:nvSpPr>
              <p:cNvPr id="28" name="正方形/長方形 8">
                <a:extLst>
                  <a:ext uri="{FF2B5EF4-FFF2-40B4-BE49-F238E27FC236}">
                    <a16:creationId xmlns:a16="http://schemas.microsoft.com/office/drawing/2014/main" id="{E0EA477B-62BE-AB43-824C-AF4F21B21330}"/>
                  </a:ext>
                </a:extLst>
              </p:cNvPr>
              <p:cNvSpPr/>
              <p:nvPr/>
            </p:nvSpPr>
            <p:spPr>
              <a:xfrm>
                <a:off x="1070729" y="6021288"/>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SDM-3R</a:t>
                </a:r>
                <a:endParaRPr lang="ja-JP" altLang="en-US" b="1" i="1" dirty="0">
                  <a:solidFill>
                    <a:schemeClr val="tx1"/>
                  </a:solidFill>
                  <a:latin typeface="Century Gothic" panose="020B0502020202020204" pitchFamily="34" charset="0"/>
                  <a:ea typeface="メイリオ" charset="0"/>
                  <a:cs typeface="Arial" charset="0"/>
                </a:endParaRPr>
              </a:p>
            </p:txBody>
          </p:sp>
          <p:pic>
            <p:nvPicPr>
              <p:cNvPr id="29" name="Picture 28" descr="SDM-3RPro_with_instrument2.png">
                <a:extLst>
                  <a:ext uri="{FF2B5EF4-FFF2-40B4-BE49-F238E27FC236}">
                    <a16:creationId xmlns:a16="http://schemas.microsoft.com/office/drawing/2014/main" id="{052BF86E-535E-2C41-A8B2-1BABEB2FCF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5536" y="3861048"/>
                <a:ext cx="2522696" cy="2088232"/>
              </a:xfrm>
              <a:prstGeom prst="rect">
                <a:avLst/>
              </a:prstGeom>
            </p:spPr>
          </p:pic>
        </p:grpSp>
      </p:grpSp>
      <p:pic>
        <p:nvPicPr>
          <p:cNvPr id="14" name="Picture 13">
            <a:extLst>
              <a:ext uri="{FF2B5EF4-FFF2-40B4-BE49-F238E27FC236}">
                <a16:creationId xmlns:a16="http://schemas.microsoft.com/office/drawing/2014/main" id="{2E707E59-EA32-F74D-A004-395B129B09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142483034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コンテンツ プレースホルダー 2">
            <a:extLst>
              <a:ext uri="{FF2B5EF4-FFF2-40B4-BE49-F238E27FC236}">
                <a16:creationId xmlns:a16="http://schemas.microsoft.com/office/drawing/2014/main" id="{ECBDB3F0-C36C-FA49-80D0-9FC8FE5B7D0C}"/>
              </a:ext>
            </a:extLst>
          </p:cNvPr>
          <p:cNvSpPr txBox="1">
            <a:spLocks/>
          </p:cNvSpPr>
          <p:nvPr/>
        </p:nvSpPr>
        <p:spPr bwMode="auto">
          <a:xfrm>
            <a:off x="1656884" y="882769"/>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Clip-on Pump Unit</a:t>
            </a:r>
          </a:p>
        </p:txBody>
      </p:sp>
      <p:grpSp>
        <p:nvGrpSpPr>
          <p:cNvPr id="13" name="Group 12">
            <a:extLst>
              <a:ext uri="{FF2B5EF4-FFF2-40B4-BE49-F238E27FC236}">
                <a16:creationId xmlns:a16="http://schemas.microsoft.com/office/drawing/2014/main" id="{EF47CD0C-7081-EC40-A344-7B32688CF756}"/>
              </a:ext>
            </a:extLst>
          </p:cNvPr>
          <p:cNvGrpSpPr/>
          <p:nvPr/>
        </p:nvGrpSpPr>
        <p:grpSpPr>
          <a:xfrm>
            <a:off x="962840" y="1657013"/>
            <a:ext cx="7034919" cy="1635715"/>
            <a:chOff x="971600" y="1700808"/>
            <a:chExt cx="6480720" cy="1635715"/>
          </a:xfrm>
        </p:grpSpPr>
        <p:sp>
          <p:nvSpPr>
            <p:cNvPr id="14" name="正方形/長方形 8">
              <a:extLst>
                <a:ext uri="{FF2B5EF4-FFF2-40B4-BE49-F238E27FC236}">
                  <a16:creationId xmlns:a16="http://schemas.microsoft.com/office/drawing/2014/main" id="{27B0F3AC-6B75-7F4B-B0A2-9B30ECCFFEA6}"/>
                </a:ext>
              </a:extLst>
            </p:cNvPr>
            <p:cNvSpPr/>
            <p:nvPr/>
          </p:nvSpPr>
          <p:spPr>
            <a:xfrm>
              <a:off x="971600" y="3048491"/>
              <a:ext cx="17285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RP-2009</a:t>
              </a:r>
              <a:endParaRPr lang="ja-JP" altLang="en-US" b="1" i="1" dirty="0">
                <a:solidFill>
                  <a:schemeClr val="tx1"/>
                </a:solidFill>
                <a:latin typeface="Century Gothic" panose="020B0502020202020204" pitchFamily="34" charset="0"/>
                <a:ea typeface="メイリオ" charset="0"/>
                <a:cs typeface="Arial" charset="0"/>
              </a:endParaRPr>
            </a:p>
          </p:txBody>
        </p:sp>
        <p:sp>
          <p:nvSpPr>
            <p:cNvPr id="15" name="TextBox 14">
              <a:extLst>
                <a:ext uri="{FF2B5EF4-FFF2-40B4-BE49-F238E27FC236}">
                  <a16:creationId xmlns:a16="http://schemas.microsoft.com/office/drawing/2014/main" id="{F94515AD-E8E6-B04D-A73D-717FE8E55898}"/>
                </a:ext>
              </a:extLst>
            </p:cNvPr>
            <p:cNvSpPr txBox="1"/>
            <p:nvPr/>
          </p:nvSpPr>
          <p:spPr>
            <a:xfrm>
              <a:off x="3203848" y="1700808"/>
              <a:ext cx="4248472" cy="1200329"/>
            </a:xfrm>
            <a:prstGeom prst="rect">
              <a:avLst/>
            </a:prstGeom>
            <a:noFill/>
          </p:spPr>
          <p:txBody>
            <a:bodyPr wrap="square" rtlCol="0">
              <a:spAutoFit/>
            </a:bodyPr>
            <a:lstStyle/>
            <a:p>
              <a:pPr marL="285750" indent="-285750">
                <a:buFont typeface="Courier New"/>
                <a:buChar char="o"/>
              </a:pPr>
              <a:r>
                <a:rPr lang="en-US" dirty="0"/>
                <a:t>Flow rate:  450ml / min</a:t>
              </a:r>
            </a:p>
            <a:p>
              <a:pPr marL="285750" indent="-285750">
                <a:buFont typeface="Courier New"/>
                <a:buChar char="o"/>
              </a:pPr>
              <a:r>
                <a:rPr lang="en-US" dirty="0"/>
                <a:t>Distance to draw:  50 feet</a:t>
              </a:r>
            </a:p>
            <a:p>
              <a:pPr marL="285750" indent="-285750">
                <a:buFont typeface="Courier New"/>
                <a:buChar char="o"/>
              </a:pPr>
              <a:r>
                <a:rPr lang="en-US" dirty="0"/>
                <a:t>Operation time:  8h</a:t>
              </a:r>
            </a:p>
            <a:p>
              <a:pPr marL="285750" indent="-285750">
                <a:buFont typeface="Courier New"/>
                <a:buChar char="o"/>
              </a:pPr>
              <a:r>
                <a:rPr lang="en-US" dirty="0"/>
                <a:t>Operation mode: Normal mode only</a:t>
              </a:r>
            </a:p>
          </p:txBody>
        </p:sp>
      </p:grpSp>
      <p:sp>
        <p:nvSpPr>
          <p:cNvPr id="16" name="正方形/長方形 8">
            <a:extLst>
              <a:ext uri="{FF2B5EF4-FFF2-40B4-BE49-F238E27FC236}">
                <a16:creationId xmlns:a16="http://schemas.microsoft.com/office/drawing/2014/main" id="{B6EBB91C-DADD-974E-AA81-435372C032E5}"/>
              </a:ext>
            </a:extLst>
          </p:cNvPr>
          <p:cNvSpPr/>
          <p:nvPr/>
        </p:nvSpPr>
        <p:spPr>
          <a:xfrm>
            <a:off x="1070729" y="6310335"/>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RP-3R</a:t>
            </a:r>
            <a:endParaRPr lang="ja-JP" altLang="en-US" b="1" i="1" dirty="0">
              <a:solidFill>
                <a:schemeClr val="tx1"/>
              </a:solidFill>
              <a:latin typeface="Century Gothic" panose="020B0502020202020204" pitchFamily="34" charset="0"/>
              <a:ea typeface="メイリオ" charset="0"/>
              <a:cs typeface="Arial" charset="0"/>
            </a:endParaRPr>
          </a:p>
        </p:txBody>
      </p:sp>
      <p:pic>
        <p:nvPicPr>
          <p:cNvPr id="17" name="Picture 16" descr="RP-2009-probe.png">
            <a:extLst>
              <a:ext uri="{FF2B5EF4-FFF2-40B4-BE49-F238E27FC236}">
                <a16:creationId xmlns:a16="http://schemas.microsoft.com/office/drawing/2014/main" id="{F8F26821-18D3-5841-AF61-A974574FDE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629" y="1208687"/>
            <a:ext cx="2606600" cy="1813035"/>
          </a:xfrm>
          <a:prstGeom prst="rect">
            <a:avLst/>
          </a:prstGeom>
        </p:spPr>
      </p:pic>
      <p:sp>
        <p:nvSpPr>
          <p:cNvPr id="18" name="TextBox 17">
            <a:extLst>
              <a:ext uri="{FF2B5EF4-FFF2-40B4-BE49-F238E27FC236}">
                <a16:creationId xmlns:a16="http://schemas.microsoft.com/office/drawing/2014/main" id="{70A93C19-BDD1-EA49-941B-05DDE1DF3B90}"/>
              </a:ext>
            </a:extLst>
          </p:cNvPr>
          <p:cNvSpPr txBox="1"/>
          <p:nvPr/>
        </p:nvSpPr>
        <p:spPr>
          <a:xfrm>
            <a:off x="3341565" y="4275471"/>
            <a:ext cx="5329359" cy="1477328"/>
          </a:xfrm>
          <a:prstGeom prst="rect">
            <a:avLst/>
          </a:prstGeom>
          <a:noFill/>
        </p:spPr>
        <p:txBody>
          <a:bodyPr wrap="square" rtlCol="0">
            <a:spAutoFit/>
          </a:bodyPr>
          <a:lstStyle/>
          <a:p>
            <a:pPr marL="285750" indent="-285750">
              <a:buFont typeface="Courier New"/>
              <a:buChar char="o"/>
            </a:pPr>
            <a:r>
              <a:rPr lang="en-US" dirty="0"/>
              <a:t>Flow rate:  500ml / min</a:t>
            </a:r>
          </a:p>
          <a:p>
            <a:pPr marL="285750" indent="-285750">
              <a:buFont typeface="Courier New"/>
              <a:buChar char="o"/>
            </a:pPr>
            <a:r>
              <a:rPr lang="en-US" dirty="0"/>
              <a:t>Distance to draw:  50 feet</a:t>
            </a:r>
          </a:p>
          <a:p>
            <a:pPr marL="285750" indent="-285750">
              <a:buFont typeface="Courier New"/>
              <a:buChar char="o"/>
            </a:pPr>
            <a:r>
              <a:rPr lang="en-US" dirty="0"/>
              <a:t>Operation time:  10h</a:t>
            </a:r>
          </a:p>
          <a:p>
            <a:pPr marL="285750" indent="-285750">
              <a:buFont typeface="Courier New"/>
              <a:buChar char="o"/>
            </a:pPr>
            <a:r>
              <a:rPr lang="en-US" dirty="0"/>
              <a:t>Operation mode: Normal mode, Eco mode</a:t>
            </a:r>
          </a:p>
          <a:p>
            <a:pPr marL="285750" indent="-285750">
              <a:buFont typeface="Courier New"/>
              <a:buChar char="o"/>
            </a:pPr>
            <a:r>
              <a:rPr lang="en-US" dirty="0"/>
              <a:t>Fits both GX-3R and GX-3R Pro</a:t>
            </a:r>
          </a:p>
        </p:txBody>
      </p:sp>
      <p:pic>
        <p:nvPicPr>
          <p:cNvPr id="19" name="Picture 18" descr="3RPro_RP-3.png">
            <a:extLst>
              <a:ext uri="{FF2B5EF4-FFF2-40B4-BE49-F238E27FC236}">
                <a16:creationId xmlns:a16="http://schemas.microsoft.com/office/drawing/2014/main" id="{67BB088E-8A65-6740-93FB-84E84F1298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409" y="3518844"/>
            <a:ext cx="1789245" cy="2871739"/>
          </a:xfrm>
          <a:prstGeom prst="rect">
            <a:avLst/>
          </a:prstGeom>
        </p:spPr>
      </p:pic>
      <p:pic>
        <p:nvPicPr>
          <p:cNvPr id="20" name="Picture 19">
            <a:extLst>
              <a:ext uri="{FF2B5EF4-FFF2-40B4-BE49-F238E27FC236}">
                <a16:creationId xmlns:a16="http://schemas.microsoft.com/office/drawing/2014/main" id="{4CE47F59-B792-5D4E-BD80-7B7FF61200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2" name="Title 1">
            <a:extLst>
              <a:ext uri="{FF2B5EF4-FFF2-40B4-BE49-F238E27FC236}">
                <a16:creationId xmlns:a16="http://schemas.microsoft.com/office/drawing/2014/main" id="{17040CB8-59CC-7046-989B-D8D274141F15}"/>
              </a:ext>
            </a:extLst>
          </p:cNvPr>
          <p:cNvSpPr>
            <a:spLocks noGrp="1"/>
          </p:cNvSpPr>
          <p:nvPr>
            <p:ph type="title"/>
          </p:nvPr>
        </p:nvSpPr>
        <p:spPr>
          <a:xfrm>
            <a:off x="50823" y="33950"/>
            <a:ext cx="9042354" cy="676275"/>
          </a:xfrm>
        </p:spPr>
        <p:txBody>
          <a:bodyPr>
            <a:normAutofit fontScale="90000"/>
          </a:bodyPr>
          <a:lstStyle/>
          <a:p>
            <a:pPr algn="r"/>
            <a:r>
              <a:rPr lang="en-US" b="1" dirty="0"/>
              <a:t>Advancements</a:t>
            </a:r>
          </a:p>
        </p:txBody>
      </p:sp>
    </p:spTree>
    <p:extLst>
      <p:ext uri="{BB962C8B-B14F-4D97-AF65-F5344CB8AC3E}">
        <p14:creationId xmlns:p14="http://schemas.microsoft.com/office/powerpoint/2010/main" val="88470523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9766A631-F4C6-AD4B-A22F-6B9DE20FBB04}"/>
              </a:ext>
            </a:extLst>
          </p:cNvPr>
          <p:cNvSpPr>
            <a:spLocks noGrp="1"/>
          </p:cNvSpPr>
          <p:nvPr>
            <p:ph type="title"/>
          </p:nvPr>
        </p:nvSpPr>
        <p:spPr>
          <a:xfrm>
            <a:off x="50823" y="84652"/>
            <a:ext cx="9042353" cy="676275"/>
          </a:xfrm>
        </p:spPr>
        <p:txBody>
          <a:bodyPr>
            <a:normAutofit fontScale="90000"/>
          </a:bodyPr>
          <a:lstStyle/>
          <a:p>
            <a:pPr algn="r"/>
            <a:r>
              <a:rPr lang="en-US" b="1" dirty="0"/>
              <a:t>More Advancements</a:t>
            </a:r>
          </a:p>
        </p:txBody>
      </p:sp>
      <p:pic>
        <p:nvPicPr>
          <p:cNvPr id="23" name="Picture 22" descr="GX-2009-IMAGE.png">
            <a:extLst>
              <a:ext uri="{FF2B5EF4-FFF2-40B4-BE49-F238E27FC236}">
                <a16:creationId xmlns:a16="http://schemas.microsoft.com/office/drawing/2014/main" id="{F8B51F79-8460-3C4D-B4C7-0451BDED79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74057" y="1216739"/>
            <a:ext cx="1455221" cy="1192473"/>
          </a:xfrm>
          <a:prstGeom prst="rect">
            <a:avLst/>
          </a:prstGeom>
        </p:spPr>
      </p:pic>
      <p:pic>
        <p:nvPicPr>
          <p:cNvPr id="24" name="Picture 23">
            <a:extLst>
              <a:ext uri="{FF2B5EF4-FFF2-40B4-BE49-F238E27FC236}">
                <a16:creationId xmlns:a16="http://schemas.microsoft.com/office/drawing/2014/main" id="{288515C1-59C7-2346-9166-27B33E997B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3995" y="956680"/>
            <a:ext cx="1506557" cy="1446296"/>
          </a:xfrm>
          <a:prstGeom prst="rect">
            <a:avLst/>
          </a:prstGeom>
        </p:spPr>
      </p:pic>
      <p:pic>
        <p:nvPicPr>
          <p:cNvPr id="25" name="Picture 24">
            <a:extLst>
              <a:ext uri="{FF2B5EF4-FFF2-40B4-BE49-F238E27FC236}">
                <a16:creationId xmlns:a16="http://schemas.microsoft.com/office/drawing/2014/main" id="{E6E95281-2D12-6046-B8F8-530CFDD486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91756" y="1058875"/>
            <a:ext cx="1168784" cy="1344101"/>
          </a:xfrm>
          <a:prstGeom prst="rect">
            <a:avLst/>
          </a:prstGeom>
        </p:spPr>
      </p:pic>
      <p:graphicFrame>
        <p:nvGraphicFramePr>
          <p:cNvPr id="26" name="Table 25">
            <a:extLst>
              <a:ext uri="{FF2B5EF4-FFF2-40B4-BE49-F238E27FC236}">
                <a16:creationId xmlns:a16="http://schemas.microsoft.com/office/drawing/2014/main" id="{3A8B1BF3-BD08-5142-AC1B-625A28B7FE49}"/>
              </a:ext>
            </a:extLst>
          </p:cNvPr>
          <p:cNvGraphicFramePr>
            <a:graphicFrameLocks noGrp="1"/>
          </p:cNvGraphicFramePr>
          <p:nvPr/>
        </p:nvGraphicFramePr>
        <p:xfrm>
          <a:off x="291350" y="2514286"/>
          <a:ext cx="8561299" cy="3332480"/>
        </p:xfrm>
        <a:graphic>
          <a:graphicData uri="http://schemas.openxmlformats.org/drawingml/2006/table">
            <a:tbl>
              <a:tblPr firstRow="1" bandRow="1">
                <a:tableStyleId>{8A107856-5554-42FB-B03E-39F5DBC370BA}</a:tableStyleId>
              </a:tblPr>
              <a:tblGrid>
                <a:gridCol w="2904026">
                  <a:extLst>
                    <a:ext uri="{9D8B030D-6E8A-4147-A177-3AD203B41FA5}">
                      <a16:colId xmlns:a16="http://schemas.microsoft.com/office/drawing/2014/main" val="2571664264"/>
                    </a:ext>
                  </a:extLst>
                </a:gridCol>
                <a:gridCol w="2459285">
                  <a:extLst>
                    <a:ext uri="{9D8B030D-6E8A-4147-A177-3AD203B41FA5}">
                      <a16:colId xmlns:a16="http://schemas.microsoft.com/office/drawing/2014/main" val="2355390065"/>
                    </a:ext>
                  </a:extLst>
                </a:gridCol>
                <a:gridCol w="3197988">
                  <a:extLst>
                    <a:ext uri="{9D8B030D-6E8A-4147-A177-3AD203B41FA5}">
                      <a16:colId xmlns:a16="http://schemas.microsoft.com/office/drawing/2014/main" val="468761884"/>
                    </a:ext>
                  </a:extLst>
                </a:gridCol>
              </a:tblGrid>
              <a:tr h="235392">
                <a:tc>
                  <a:txBody>
                    <a:bodyPr/>
                    <a:lstStyle/>
                    <a:p>
                      <a:endParaRPr lang="en-US" dirty="0"/>
                    </a:p>
                  </a:txBody>
                  <a:tcPr/>
                </a:tc>
                <a:tc>
                  <a:txBody>
                    <a:bodyPr/>
                    <a:lstStyle/>
                    <a:p>
                      <a:pPr algn="ctr"/>
                      <a:r>
                        <a:rPr lang="en-US" u="none" dirty="0"/>
                        <a:t>GX-2009</a:t>
                      </a:r>
                      <a:endParaRPr lang="en-US" u="none" dirty="0">
                        <a:solidFill>
                          <a:schemeClr val="bg1"/>
                        </a:solidFill>
                      </a:endParaRPr>
                    </a:p>
                  </a:txBody>
                  <a:tcPr/>
                </a:tc>
                <a:tc>
                  <a:txBody>
                    <a:bodyPr/>
                    <a:lstStyle/>
                    <a:p>
                      <a:pPr algn="ctr"/>
                      <a:r>
                        <a:rPr lang="en-US" u="none" dirty="0"/>
                        <a:t>GX-3R and GX-3R Pro</a:t>
                      </a:r>
                    </a:p>
                  </a:txBody>
                  <a:tcPr/>
                </a:tc>
                <a:extLst>
                  <a:ext uri="{0D108BD9-81ED-4DB2-BD59-A6C34878D82A}">
                    <a16:rowId xmlns:a16="http://schemas.microsoft.com/office/drawing/2014/main" val="1359736200"/>
                  </a:ext>
                </a:extLst>
              </a:tr>
              <a:tr h="370840">
                <a:tc>
                  <a:txBody>
                    <a:bodyPr/>
                    <a:lstStyle/>
                    <a:p>
                      <a:r>
                        <a:rPr lang="en-US" dirty="0"/>
                        <a:t>Battery life (continuous)</a:t>
                      </a:r>
                    </a:p>
                  </a:txBody>
                  <a:tcPr/>
                </a:tc>
                <a:tc>
                  <a:txBody>
                    <a:bodyPr/>
                    <a:lstStyle/>
                    <a:p>
                      <a:pPr algn="ctr"/>
                      <a:r>
                        <a:rPr lang="en-US" dirty="0"/>
                        <a:t>20 hours</a:t>
                      </a:r>
                    </a:p>
                  </a:txBody>
                  <a:tcPr/>
                </a:tc>
                <a:tc>
                  <a:txBody>
                    <a:bodyPr/>
                    <a:lstStyle/>
                    <a:p>
                      <a:pPr algn="ctr"/>
                      <a:r>
                        <a:rPr lang="en-US" dirty="0"/>
                        <a:t>24 hours*</a:t>
                      </a:r>
                    </a:p>
                  </a:txBody>
                  <a:tcPr/>
                </a:tc>
                <a:extLst>
                  <a:ext uri="{0D108BD9-81ED-4DB2-BD59-A6C34878D82A}">
                    <a16:rowId xmlns:a16="http://schemas.microsoft.com/office/drawing/2014/main" val="127475064"/>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dirty="0"/>
                        <a:t>Temperature Range</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dirty="0"/>
                        <a:t>-4°F to 122°F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dirty="0"/>
                        <a:t>-40F° to 140°F</a:t>
                      </a:r>
                    </a:p>
                  </a:txBody>
                  <a:tcPr/>
                </a:tc>
                <a:extLst>
                  <a:ext uri="{0D108BD9-81ED-4DB2-BD59-A6C34878D82A}">
                    <a16:rowId xmlns:a16="http://schemas.microsoft.com/office/drawing/2014/main" val="4063491856"/>
                  </a:ext>
                </a:extLst>
              </a:tr>
              <a:tr h="370840">
                <a:tc>
                  <a:txBody>
                    <a:bodyPr/>
                    <a:lstStyle/>
                    <a:p>
                      <a:r>
                        <a:rPr lang="en-US" dirty="0"/>
                        <a:t>Calibration Cup</a:t>
                      </a:r>
                    </a:p>
                  </a:txBody>
                  <a:tcPr/>
                </a:tc>
                <a:tc>
                  <a:txBody>
                    <a:bodyPr/>
                    <a:lstStyle/>
                    <a:p>
                      <a:pPr algn="ctr"/>
                      <a:r>
                        <a:rPr lang="en-US" dirty="0"/>
                        <a:t>Not included</a:t>
                      </a:r>
                    </a:p>
                  </a:txBody>
                  <a:tcPr/>
                </a:tc>
                <a:tc>
                  <a:txBody>
                    <a:bodyPr/>
                    <a:lstStyle/>
                    <a:p>
                      <a:pPr algn="ctr"/>
                      <a:r>
                        <a:rPr lang="en-US" dirty="0"/>
                        <a:t>Ships standard</a:t>
                      </a:r>
                    </a:p>
                  </a:txBody>
                  <a:tcPr/>
                </a:tc>
                <a:extLst>
                  <a:ext uri="{0D108BD9-81ED-4DB2-BD59-A6C34878D82A}">
                    <a16:rowId xmlns:a16="http://schemas.microsoft.com/office/drawing/2014/main" val="2150236278"/>
                  </a:ext>
                </a:extLst>
              </a:tr>
              <a:tr h="370840">
                <a:tc>
                  <a:txBody>
                    <a:bodyPr/>
                    <a:lstStyle/>
                    <a:p>
                      <a:r>
                        <a:rPr lang="en-US" dirty="0"/>
                        <a:t>IP Rating</a:t>
                      </a:r>
                    </a:p>
                  </a:txBody>
                  <a:tcPr/>
                </a:tc>
                <a:tc>
                  <a:txBody>
                    <a:bodyPr/>
                    <a:lstStyle/>
                    <a:p>
                      <a:pPr algn="ctr"/>
                      <a:r>
                        <a:rPr lang="en-US" dirty="0"/>
                        <a:t>IP67</a:t>
                      </a:r>
                    </a:p>
                  </a:txBody>
                  <a:tcPr/>
                </a:tc>
                <a:tc>
                  <a:txBody>
                    <a:bodyPr/>
                    <a:lstStyle/>
                    <a:p>
                      <a:pPr algn="ctr"/>
                      <a:r>
                        <a:rPr lang="en-US" dirty="0"/>
                        <a:t>Both units IP66 &amp; IP68</a:t>
                      </a:r>
                    </a:p>
                  </a:txBody>
                  <a:tcPr/>
                </a:tc>
                <a:extLst>
                  <a:ext uri="{0D108BD9-81ED-4DB2-BD59-A6C34878D82A}">
                    <a16:rowId xmlns:a16="http://schemas.microsoft.com/office/drawing/2014/main" val="2596201557"/>
                  </a:ext>
                </a:extLst>
              </a:tr>
              <a:tr h="370840">
                <a:tc>
                  <a:txBody>
                    <a:bodyPr/>
                    <a:lstStyle/>
                    <a:p>
                      <a:r>
                        <a:rPr lang="en-US" dirty="0"/>
                        <a:t>Warranty</a:t>
                      </a:r>
                    </a:p>
                  </a:txBody>
                  <a:tcPr/>
                </a:tc>
                <a:tc>
                  <a:txBody>
                    <a:bodyPr/>
                    <a:lstStyle/>
                    <a:p>
                      <a:pPr algn="ctr"/>
                      <a:r>
                        <a:rPr lang="en-US" dirty="0"/>
                        <a:t>2 years</a:t>
                      </a:r>
                    </a:p>
                  </a:txBody>
                  <a:tcPr/>
                </a:tc>
                <a:tc>
                  <a:txBody>
                    <a:bodyPr/>
                    <a:lstStyle/>
                    <a:p>
                      <a:pPr algn="ctr"/>
                      <a:r>
                        <a:rPr lang="en-US" dirty="0"/>
                        <a:t>3 years (device &amp; sensors)</a:t>
                      </a:r>
                    </a:p>
                  </a:txBody>
                  <a:tcPr/>
                </a:tc>
                <a:extLst>
                  <a:ext uri="{0D108BD9-81ED-4DB2-BD59-A6C34878D82A}">
                    <a16:rowId xmlns:a16="http://schemas.microsoft.com/office/drawing/2014/main" val="2992999341"/>
                  </a:ext>
                </a:extLst>
              </a:tr>
              <a:tr h="370840">
                <a:tc>
                  <a:txBody>
                    <a:bodyPr/>
                    <a:lstStyle/>
                    <a:p>
                      <a:r>
                        <a:rPr lang="en-US" dirty="0"/>
                        <a:t>Durability</a:t>
                      </a:r>
                    </a:p>
                  </a:txBody>
                  <a:tcPr/>
                </a:tc>
                <a:tc>
                  <a:txBody>
                    <a:bodyPr/>
                    <a:lstStyle/>
                    <a:p>
                      <a:pPr algn="ctr"/>
                      <a:r>
                        <a:rPr lang="en-US" dirty="0"/>
                        <a:t>1 meter drop tested</a:t>
                      </a:r>
                    </a:p>
                  </a:txBody>
                  <a:tcPr/>
                </a:tc>
                <a:tc>
                  <a:txBody>
                    <a:bodyPr/>
                    <a:lstStyle/>
                    <a:p>
                      <a:pPr algn="ctr"/>
                      <a:r>
                        <a:rPr lang="en-US" dirty="0"/>
                        <a:t>7 meter drop tested</a:t>
                      </a:r>
                    </a:p>
                  </a:txBody>
                  <a:tcPr/>
                </a:tc>
                <a:extLst>
                  <a:ext uri="{0D108BD9-81ED-4DB2-BD59-A6C34878D82A}">
                    <a16:rowId xmlns:a16="http://schemas.microsoft.com/office/drawing/2014/main" val="2401876807"/>
                  </a:ext>
                </a:extLst>
              </a:tr>
              <a:tr h="370840">
                <a:tc>
                  <a:txBody>
                    <a:bodyPr/>
                    <a:lstStyle/>
                    <a:p>
                      <a:r>
                        <a:rPr lang="en-US" dirty="0"/>
                        <a:t>User Adjustable Alarms</a:t>
                      </a:r>
                    </a:p>
                  </a:txBody>
                  <a:tcPr/>
                </a:tc>
                <a:tc>
                  <a:txBody>
                    <a:bodyPr/>
                    <a:lstStyle/>
                    <a:p>
                      <a:pPr algn="ctr"/>
                      <a:r>
                        <a:rPr lang="en-US" dirty="0"/>
                        <a:t>2</a:t>
                      </a:r>
                    </a:p>
                  </a:txBody>
                  <a:tcPr/>
                </a:tc>
                <a:tc>
                  <a:txBody>
                    <a:bodyPr/>
                    <a:lstStyle/>
                    <a:p>
                      <a:pPr algn="ctr"/>
                      <a:r>
                        <a:rPr lang="en-US" dirty="0"/>
                        <a:t>3</a:t>
                      </a:r>
                    </a:p>
                  </a:txBody>
                  <a:tcPr/>
                </a:tc>
                <a:extLst>
                  <a:ext uri="{0D108BD9-81ED-4DB2-BD59-A6C34878D82A}">
                    <a16:rowId xmlns:a16="http://schemas.microsoft.com/office/drawing/2014/main" val="3225643320"/>
                  </a:ext>
                </a:extLst>
              </a:tr>
              <a:tr h="370840">
                <a:tc>
                  <a:txBody>
                    <a:bodyPr/>
                    <a:lstStyle/>
                    <a:p>
                      <a:r>
                        <a:rPr lang="en-US" dirty="0"/>
                        <a:t>Stealth Mode</a:t>
                      </a:r>
                    </a:p>
                  </a:txBody>
                  <a:tcPr/>
                </a:tc>
                <a:tc>
                  <a:txBody>
                    <a:bodyPr/>
                    <a:lstStyle/>
                    <a:p>
                      <a:pPr algn="ctr"/>
                      <a:r>
                        <a:rPr lang="en-US" dirty="0"/>
                        <a:t>no</a:t>
                      </a:r>
                    </a:p>
                  </a:txBody>
                  <a:tcPr/>
                </a:tc>
                <a:tc>
                  <a:txBody>
                    <a:bodyPr/>
                    <a:lstStyle/>
                    <a:p>
                      <a:pPr algn="ctr"/>
                      <a:r>
                        <a:rPr lang="en-US" dirty="0"/>
                        <a:t>yes – </a:t>
                      </a:r>
                      <a:r>
                        <a:rPr lang="en-US" sz="1400" i="1" dirty="0"/>
                        <a:t>(</a:t>
                      </a:r>
                      <a:r>
                        <a:rPr lang="en-US" sz="1400" dirty="0"/>
                        <a:t>great</a:t>
                      </a:r>
                      <a:r>
                        <a:rPr lang="en-US" dirty="0"/>
                        <a:t> </a:t>
                      </a:r>
                      <a:r>
                        <a:rPr lang="en-US" sz="1400" i="1" u="none" dirty="0"/>
                        <a:t>for LE applications)</a:t>
                      </a:r>
                    </a:p>
                  </a:txBody>
                  <a:tcPr/>
                </a:tc>
                <a:extLst>
                  <a:ext uri="{0D108BD9-81ED-4DB2-BD59-A6C34878D82A}">
                    <a16:rowId xmlns:a16="http://schemas.microsoft.com/office/drawing/2014/main" val="2505865717"/>
                  </a:ext>
                </a:extLst>
              </a:tr>
            </a:tbl>
          </a:graphicData>
        </a:graphic>
      </p:graphicFrame>
      <p:sp>
        <p:nvSpPr>
          <p:cNvPr id="30" name="TextBox 29">
            <a:extLst>
              <a:ext uri="{FF2B5EF4-FFF2-40B4-BE49-F238E27FC236}">
                <a16:creationId xmlns:a16="http://schemas.microsoft.com/office/drawing/2014/main" id="{3A4AD5D9-5838-7E43-8713-BC0F15719F9D}"/>
              </a:ext>
            </a:extLst>
          </p:cNvPr>
          <p:cNvSpPr txBox="1"/>
          <p:nvPr/>
        </p:nvSpPr>
        <p:spPr>
          <a:xfrm>
            <a:off x="1446963" y="874209"/>
            <a:ext cx="184731" cy="369332"/>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4FE1E43D-BE6A-F142-9F96-75ECF20ABA89}"/>
              </a:ext>
            </a:extLst>
          </p:cNvPr>
          <p:cNvSpPr txBox="1"/>
          <p:nvPr/>
        </p:nvSpPr>
        <p:spPr>
          <a:xfrm>
            <a:off x="963739" y="6255099"/>
            <a:ext cx="6330373" cy="307777"/>
          </a:xfrm>
          <a:prstGeom prst="rect">
            <a:avLst/>
          </a:prstGeom>
          <a:noFill/>
        </p:spPr>
        <p:txBody>
          <a:bodyPr wrap="square" rtlCol="0">
            <a:spAutoFit/>
          </a:bodyPr>
          <a:lstStyle/>
          <a:p>
            <a:r>
              <a:rPr lang="en-US" sz="1400" i="1" dirty="0"/>
              <a:t>*GX-3R Pro has alkaline option available (16 hour battery life)</a:t>
            </a:r>
          </a:p>
        </p:txBody>
      </p:sp>
      <p:pic>
        <p:nvPicPr>
          <p:cNvPr id="10" name="Picture 9">
            <a:extLst>
              <a:ext uri="{FF2B5EF4-FFF2-40B4-BE49-F238E27FC236}">
                <a16:creationId xmlns:a16="http://schemas.microsoft.com/office/drawing/2014/main" id="{D08BD163-74C3-274E-89A6-BA987D22DC2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414077961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25DCE9-186E-DF47-90E8-B348AD249AAA}"/>
              </a:ext>
            </a:extLst>
          </p:cNvPr>
          <p:cNvSpPr>
            <a:spLocks noGrp="1"/>
          </p:cNvSpPr>
          <p:nvPr>
            <p:ph type="title"/>
          </p:nvPr>
        </p:nvSpPr>
        <p:spPr>
          <a:xfrm>
            <a:off x="50823" y="43863"/>
            <a:ext cx="9042353" cy="819576"/>
          </a:xfrm>
        </p:spPr>
        <p:txBody>
          <a:bodyPr>
            <a:normAutofit/>
          </a:bodyPr>
          <a:lstStyle/>
          <a:p>
            <a:pPr algn="r"/>
            <a:r>
              <a:rPr lang="en-US" sz="4000" b="1" dirty="0"/>
              <a:t>GX-3R Pro—Connectivity</a:t>
            </a:r>
          </a:p>
        </p:txBody>
      </p:sp>
      <p:sp>
        <p:nvSpPr>
          <p:cNvPr id="13" name="Title 1">
            <a:extLst>
              <a:ext uri="{FF2B5EF4-FFF2-40B4-BE49-F238E27FC236}">
                <a16:creationId xmlns:a16="http://schemas.microsoft.com/office/drawing/2014/main" id="{9CB0BAF3-CF2E-314A-9D1D-749F6AEC95C1}"/>
              </a:ext>
            </a:extLst>
          </p:cNvPr>
          <p:cNvSpPr txBox="1">
            <a:spLocks/>
          </p:cNvSpPr>
          <p:nvPr/>
        </p:nvSpPr>
        <p:spPr bwMode="auto">
          <a:xfrm>
            <a:off x="370245" y="872443"/>
            <a:ext cx="3468537"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u="sng" dirty="0"/>
              <a:t>RK Link App</a:t>
            </a:r>
          </a:p>
        </p:txBody>
      </p:sp>
      <p:sp>
        <p:nvSpPr>
          <p:cNvPr id="14" name="TextBox 13">
            <a:extLst>
              <a:ext uri="{FF2B5EF4-FFF2-40B4-BE49-F238E27FC236}">
                <a16:creationId xmlns:a16="http://schemas.microsoft.com/office/drawing/2014/main" id="{F40D62F4-818C-3840-B63D-2B6716A4A482}"/>
              </a:ext>
            </a:extLst>
          </p:cNvPr>
          <p:cNvSpPr txBox="1"/>
          <p:nvPr/>
        </p:nvSpPr>
        <p:spPr>
          <a:xfrm>
            <a:off x="370245" y="1629810"/>
            <a:ext cx="5305218" cy="4154984"/>
          </a:xfrm>
          <a:prstGeom prst="rect">
            <a:avLst/>
          </a:prstGeom>
          <a:noFill/>
        </p:spPr>
        <p:txBody>
          <a:bodyPr wrap="square" rtlCol="0">
            <a:spAutoFit/>
          </a:bodyPr>
          <a:lstStyle/>
          <a:p>
            <a:pPr marL="342900" indent="-342900">
              <a:buFont typeface="Courier New" panose="02070309020205020404" pitchFamily="49" charset="0"/>
              <a:buChar char="o"/>
            </a:pPr>
            <a:r>
              <a:rPr lang="en-US" sz="2400" dirty="0"/>
              <a:t>Bluetooth connectivity</a:t>
            </a:r>
          </a:p>
          <a:p>
            <a:pPr marL="342900" indent="-342900">
              <a:buFont typeface="Courier New" panose="02070309020205020404" pitchFamily="49" charset="0"/>
              <a:buChar char="o"/>
            </a:pPr>
            <a:r>
              <a:rPr lang="en-US" sz="2400" dirty="0"/>
              <a:t>Direct readings from instrument </a:t>
            </a:r>
          </a:p>
          <a:p>
            <a:pPr marL="342900" indent="-342900">
              <a:buFont typeface="Courier New" panose="02070309020205020404" pitchFamily="49" charset="0"/>
              <a:buChar char="o"/>
            </a:pPr>
            <a:r>
              <a:rPr lang="en-US" sz="2400" dirty="0"/>
              <a:t>Digital values/Graphical display</a:t>
            </a:r>
          </a:p>
          <a:p>
            <a:pPr marL="342900" indent="-342900">
              <a:buFont typeface="Courier New" panose="02070309020205020404" pitchFamily="49" charset="0"/>
              <a:buChar char="o"/>
            </a:pPr>
            <a:r>
              <a:rPr lang="en-US" sz="2400" dirty="0"/>
              <a:t>Alarm indications</a:t>
            </a:r>
          </a:p>
          <a:p>
            <a:pPr marL="342900" indent="-342900">
              <a:buFont typeface="Courier New" panose="02070309020205020404" pitchFamily="49" charset="0"/>
              <a:buChar char="o"/>
            </a:pPr>
            <a:r>
              <a:rPr lang="en-US" sz="2400" dirty="0"/>
              <a:t>Set bump/</a:t>
            </a:r>
            <a:r>
              <a:rPr lang="en-US" sz="2400" dirty="0" err="1"/>
              <a:t>cal</a:t>
            </a:r>
            <a:r>
              <a:rPr lang="en-US" sz="2400" dirty="0"/>
              <a:t> reminders, alarm parameters, and other </a:t>
            </a:r>
            <a:br>
              <a:rPr lang="en-US" sz="2400" dirty="0"/>
            </a:br>
            <a:r>
              <a:rPr lang="en-US" sz="2400" dirty="0"/>
              <a:t>GX-3R Pro settings</a:t>
            </a:r>
          </a:p>
          <a:p>
            <a:pPr marL="342900" indent="-342900">
              <a:buFont typeface="Courier New" panose="02070309020205020404" pitchFamily="49" charset="0"/>
              <a:buChar char="o"/>
            </a:pPr>
            <a:r>
              <a:rPr lang="en-US" sz="2400" dirty="0"/>
              <a:t>Configure alarm notifications to desired contacts</a:t>
            </a:r>
          </a:p>
          <a:p>
            <a:pPr marL="342900" indent="-342900">
              <a:buFont typeface="Courier New" panose="02070309020205020404" pitchFamily="49" charset="0"/>
              <a:buChar char="o"/>
            </a:pPr>
            <a:r>
              <a:rPr lang="en-US" sz="2400" dirty="0"/>
              <a:t>Find my instrument feature</a:t>
            </a:r>
          </a:p>
          <a:p>
            <a:pPr marL="342900" indent="-342900">
              <a:buFont typeface="Courier New" panose="02070309020205020404" pitchFamily="49" charset="0"/>
              <a:buChar char="o"/>
            </a:pPr>
            <a:r>
              <a:rPr lang="en-US" sz="2400" dirty="0"/>
              <a:t>Available on iOS and Android</a:t>
            </a:r>
          </a:p>
        </p:txBody>
      </p:sp>
      <p:pic>
        <p:nvPicPr>
          <p:cNvPr id="17" name="Picture 16">
            <a:extLst>
              <a:ext uri="{FF2B5EF4-FFF2-40B4-BE49-F238E27FC236}">
                <a16:creationId xmlns:a16="http://schemas.microsoft.com/office/drawing/2014/main" id="{FF79FFAD-F094-154B-BA3E-32EAEF6531C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10598" y="5724594"/>
            <a:ext cx="2064865" cy="986749"/>
          </a:xfrm>
          <a:prstGeom prst="rect">
            <a:avLst/>
          </a:prstGeom>
        </p:spPr>
      </p:pic>
      <p:pic>
        <p:nvPicPr>
          <p:cNvPr id="3" name="Picture 2">
            <a:extLst>
              <a:ext uri="{FF2B5EF4-FFF2-40B4-BE49-F238E27FC236}">
                <a16:creationId xmlns:a16="http://schemas.microsoft.com/office/drawing/2014/main" id="{D14E3EA8-58C1-E64D-BB9F-FD73E0837645}"/>
              </a:ext>
            </a:extLst>
          </p:cNvPr>
          <p:cNvPicPr>
            <a:picLocks noChangeAspect="1"/>
          </p:cNvPicPr>
          <p:nvPr/>
        </p:nvPicPr>
        <p:blipFill>
          <a:blip r:embed="rId3"/>
          <a:stretch>
            <a:fillRect/>
          </a:stretch>
        </p:blipFill>
        <p:spPr>
          <a:xfrm>
            <a:off x="5539584" y="868680"/>
            <a:ext cx="3604416" cy="5382656"/>
          </a:xfrm>
          <a:prstGeom prst="rect">
            <a:avLst/>
          </a:prstGeom>
        </p:spPr>
      </p:pic>
      <p:pic>
        <p:nvPicPr>
          <p:cNvPr id="6" name="Picture 5">
            <a:extLst>
              <a:ext uri="{FF2B5EF4-FFF2-40B4-BE49-F238E27FC236}">
                <a16:creationId xmlns:a16="http://schemas.microsoft.com/office/drawing/2014/main" id="{A68CC972-C351-1145-B36D-24576700A853}"/>
              </a:ext>
            </a:extLst>
          </p:cNvPr>
          <p:cNvPicPr>
            <a:picLocks noChangeAspect="1"/>
          </p:cNvPicPr>
          <p:nvPr/>
        </p:nvPicPr>
        <p:blipFill>
          <a:blip r:embed="rId4"/>
          <a:stretch>
            <a:fillRect/>
          </a:stretch>
        </p:blipFill>
        <p:spPr>
          <a:xfrm>
            <a:off x="5541264" y="868680"/>
            <a:ext cx="3604416" cy="5382656"/>
          </a:xfrm>
          <a:prstGeom prst="rect">
            <a:avLst/>
          </a:prstGeom>
        </p:spPr>
      </p:pic>
      <p:pic>
        <p:nvPicPr>
          <p:cNvPr id="9" name="Picture 8">
            <a:extLst>
              <a:ext uri="{FF2B5EF4-FFF2-40B4-BE49-F238E27FC236}">
                <a16:creationId xmlns:a16="http://schemas.microsoft.com/office/drawing/2014/main" id="{0DE32BB5-9677-B84F-B0F2-B00E75C365C8}"/>
              </a:ext>
            </a:extLst>
          </p:cNvPr>
          <p:cNvPicPr>
            <a:picLocks noChangeAspect="1"/>
          </p:cNvPicPr>
          <p:nvPr/>
        </p:nvPicPr>
        <p:blipFill>
          <a:blip r:embed="rId5"/>
          <a:stretch>
            <a:fillRect/>
          </a:stretch>
        </p:blipFill>
        <p:spPr>
          <a:xfrm>
            <a:off x="5541264" y="868680"/>
            <a:ext cx="3610446" cy="5391660"/>
          </a:xfrm>
          <a:prstGeom prst="rect">
            <a:avLst/>
          </a:prstGeom>
        </p:spPr>
      </p:pic>
      <p:pic>
        <p:nvPicPr>
          <p:cNvPr id="11" name="Picture 10">
            <a:extLst>
              <a:ext uri="{FF2B5EF4-FFF2-40B4-BE49-F238E27FC236}">
                <a16:creationId xmlns:a16="http://schemas.microsoft.com/office/drawing/2014/main" id="{8407E678-948B-F049-A123-DB0FD1B2C9E7}"/>
              </a:ext>
            </a:extLst>
          </p:cNvPr>
          <p:cNvPicPr>
            <a:picLocks noChangeAspect="1"/>
          </p:cNvPicPr>
          <p:nvPr/>
        </p:nvPicPr>
        <p:blipFill>
          <a:blip r:embed="rId6"/>
          <a:stretch>
            <a:fillRect/>
          </a:stretch>
        </p:blipFill>
        <p:spPr>
          <a:xfrm>
            <a:off x="5541264" y="868680"/>
            <a:ext cx="3610447" cy="5391661"/>
          </a:xfrm>
          <a:prstGeom prst="rect">
            <a:avLst/>
          </a:prstGeom>
        </p:spPr>
      </p:pic>
      <p:pic>
        <p:nvPicPr>
          <p:cNvPr id="18" name="Picture 17">
            <a:extLst>
              <a:ext uri="{FF2B5EF4-FFF2-40B4-BE49-F238E27FC236}">
                <a16:creationId xmlns:a16="http://schemas.microsoft.com/office/drawing/2014/main" id="{3EA8C667-3142-4740-AB45-1C0A463B900E}"/>
              </a:ext>
            </a:extLst>
          </p:cNvPr>
          <p:cNvPicPr>
            <a:picLocks noChangeAspect="1"/>
          </p:cNvPicPr>
          <p:nvPr/>
        </p:nvPicPr>
        <p:blipFill>
          <a:blip r:embed="rId7"/>
          <a:stretch>
            <a:fillRect/>
          </a:stretch>
        </p:blipFill>
        <p:spPr>
          <a:xfrm>
            <a:off x="5541264" y="868680"/>
            <a:ext cx="3596464" cy="5370781"/>
          </a:xfrm>
          <a:prstGeom prst="rect">
            <a:avLst/>
          </a:prstGeom>
        </p:spPr>
      </p:pic>
      <p:pic>
        <p:nvPicPr>
          <p:cNvPr id="8" name="Picture 7">
            <a:extLst>
              <a:ext uri="{FF2B5EF4-FFF2-40B4-BE49-F238E27FC236}">
                <a16:creationId xmlns:a16="http://schemas.microsoft.com/office/drawing/2014/main" id="{C8C01D52-9CB6-2449-8163-DBC4B76BFD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10" name="Picture 9">
            <a:extLst>
              <a:ext uri="{FF2B5EF4-FFF2-40B4-BE49-F238E27FC236}">
                <a16:creationId xmlns:a16="http://schemas.microsoft.com/office/drawing/2014/main" id="{8C77A451-C811-B642-99BC-C740B34B8D24}"/>
              </a:ext>
            </a:extLst>
          </p:cNvPr>
          <p:cNvPicPr>
            <a:picLocks noChangeAspect="1"/>
          </p:cNvPicPr>
          <p:nvPr/>
        </p:nvPicPr>
        <p:blipFill>
          <a:blip r:embed="rId9"/>
          <a:stretch>
            <a:fillRect/>
          </a:stretch>
        </p:blipFill>
        <p:spPr>
          <a:xfrm>
            <a:off x="5541264" y="868680"/>
            <a:ext cx="3610446" cy="5391660"/>
          </a:xfrm>
          <a:prstGeom prst="rect">
            <a:avLst/>
          </a:prstGeom>
        </p:spPr>
      </p:pic>
      <p:pic>
        <p:nvPicPr>
          <p:cNvPr id="16" name="Picture 15">
            <a:extLst>
              <a:ext uri="{FF2B5EF4-FFF2-40B4-BE49-F238E27FC236}">
                <a16:creationId xmlns:a16="http://schemas.microsoft.com/office/drawing/2014/main" id="{B73146FD-47F3-F944-A604-2AD772E7AB3C}"/>
              </a:ext>
            </a:extLst>
          </p:cNvPr>
          <p:cNvPicPr>
            <a:picLocks noChangeAspect="1"/>
          </p:cNvPicPr>
          <p:nvPr/>
        </p:nvPicPr>
        <p:blipFill>
          <a:blip r:embed="rId10"/>
          <a:stretch>
            <a:fillRect/>
          </a:stretch>
        </p:blipFill>
        <p:spPr>
          <a:xfrm>
            <a:off x="5541264" y="868680"/>
            <a:ext cx="3607926" cy="5387898"/>
          </a:xfrm>
          <a:prstGeom prst="rect">
            <a:avLst/>
          </a:prstGeom>
        </p:spPr>
      </p:pic>
    </p:spTree>
    <p:extLst>
      <p:ext uri="{BB962C8B-B14F-4D97-AF65-F5344CB8AC3E}">
        <p14:creationId xmlns:p14="http://schemas.microsoft.com/office/powerpoint/2010/main" val="299387786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4646DE01-B8A9-0941-AAE3-3074898B5055}"/>
              </a:ext>
            </a:extLst>
          </p:cNvPr>
          <p:cNvSpPr>
            <a:spLocks noGrp="1"/>
          </p:cNvSpPr>
          <p:nvPr>
            <p:ph type="title"/>
          </p:nvPr>
        </p:nvSpPr>
        <p:spPr>
          <a:xfrm>
            <a:off x="6040175" y="1024190"/>
            <a:ext cx="3025367" cy="676275"/>
          </a:xfrm>
        </p:spPr>
        <p:txBody>
          <a:bodyPr>
            <a:noAutofit/>
          </a:bodyPr>
          <a:lstStyle/>
          <a:p>
            <a:r>
              <a:rPr lang="en-US" sz="2400" b="1" dirty="0">
                <a:latin typeface="Century Gothic" panose="020B0502020202020204" pitchFamily="34" charset="0"/>
              </a:rPr>
              <a:t>Configurable Alarm Notifications</a:t>
            </a:r>
          </a:p>
        </p:txBody>
      </p:sp>
      <p:sp>
        <p:nvSpPr>
          <p:cNvPr id="12" name="TextBox 11">
            <a:extLst>
              <a:ext uri="{FF2B5EF4-FFF2-40B4-BE49-F238E27FC236}">
                <a16:creationId xmlns:a16="http://schemas.microsoft.com/office/drawing/2014/main" id="{4C2AE983-118E-2243-8CBE-33C1611EFF82}"/>
              </a:ext>
            </a:extLst>
          </p:cNvPr>
          <p:cNvSpPr txBox="1"/>
          <p:nvPr/>
        </p:nvSpPr>
        <p:spPr>
          <a:xfrm>
            <a:off x="549899" y="1565687"/>
            <a:ext cx="4828730" cy="830997"/>
          </a:xfrm>
          <a:prstGeom prst="rect">
            <a:avLst/>
          </a:prstGeom>
          <a:noFill/>
        </p:spPr>
        <p:txBody>
          <a:bodyPr wrap="square" rtlCol="0">
            <a:spAutoFit/>
          </a:bodyPr>
          <a:lstStyle/>
          <a:p>
            <a:r>
              <a:rPr lang="en-US" sz="2400" dirty="0"/>
              <a:t>Configure who you want to receive your alarm notifications</a:t>
            </a:r>
          </a:p>
        </p:txBody>
      </p:sp>
      <p:sp>
        <p:nvSpPr>
          <p:cNvPr id="13" name="TextBox 12">
            <a:extLst>
              <a:ext uri="{FF2B5EF4-FFF2-40B4-BE49-F238E27FC236}">
                <a16:creationId xmlns:a16="http://schemas.microsoft.com/office/drawing/2014/main" id="{22F95F63-5A7E-1D4D-A00C-6B5DA7C3F285}"/>
              </a:ext>
            </a:extLst>
          </p:cNvPr>
          <p:cNvSpPr txBox="1"/>
          <p:nvPr/>
        </p:nvSpPr>
        <p:spPr>
          <a:xfrm>
            <a:off x="5913650" y="3283254"/>
            <a:ext cx="3124200" cy="1569660"/>
          </a:xfrm>
          <a:prstGeom prst="rect">
            <a:avLst/>
          </a:prstGeom>
          <a:noFill/>
        </p:spPr>
        <p:txBody>
          <a:bodyPr wrap="square" rtlCol="0">
            <a:spAutoFit/>
          </a:bodyPr>
          <a:lstStyle/>
          <a:p>
            <a:r>
              <a:rPr lang="en-US" sz="2400" dirty="0"/>
              <a:t>Configure which types of alarms you want notifications sent for</a:t>
            </a:r>
          </a:p>
        </p:txBody>
      </p:sp>
      <p:pic>
        <p:nvPicPr>
          <p:cNvPr id="14" name="Picture 13">
            <a:extLst>
              <a:ext uri="{FF2B5EF4-FFF2-40B4-BE49-F238E27FC236}">
                <a16:creationId xmlns:a16="http://schemas.microsoft.com/office/drawing/2014/main" id="{CE9F74FE-69C0-C74B-8002-96A4051EF2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55146"/>
          <a:stretch/>
        </p:blipFill>
        <p:spPr>
          <a:xfrm>
            <a:off x="709028" y="2537493"/>
            <a:ext cx="2255236" cy="3936343"/>
          </a:xfrm>
          <a:prstGeom prst="rect">
            <a:avLst/>
          </a:prstGeom>
        </p:spPr>
      </p:pic>
      <p:pic>
        <p:nvPicPr>
          <p:cNvPr id="8" name="Picture 7">
            <a:extLst>
              <a:ext uri="{FF2B5EF4-FFF2-40B4-BE49-F238E27FC236}">
                <a16:creationId xmlns:a16="http://schemas.microsoft.com/office/drawing/2014/main" id="{A584313B-0BBB-BE40-8A6F-55F8D9E9CC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9" name="Picture 8">
            <a:extLst>
              <a:ext uri="{FF2B5EF4-FFF2-40B4-BE49-F238E27FC236}">
                <a16:creationId xmlns:a16="http://schemas.microsoft.com/office/drawing/2014/main" id="{0A85D0D9-D9D8-994F-9EF6-F80B456E309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55146"/>
          <a:stretch/>
        </p:blipFill>
        <p:spPr>
          <a:xfrm>
            <a:off x="3230351" y="2537492"/>
            <a:ext cx="2255236" cy="3936343"/>
          </a:xfrm>
          <a:prstGeom prst="rect">
            <a:avLst/>
          </a:prstGeom>
        </p:spPr>
      </p:pic>
      <p:sp>
        <p:nvSpPr>
          <p:cNvPr id="16" name="Title 3">
            <a:extLst>
              <a:ext uri="{FF2B5EF4-FFF2-40B4-BE49-F238E27FC236}">
                <a16:creationId xmlns:a16="http://schemas.microsoft.com/office/drawing/2014/main" id="{93F8D7F6-A7B5-C840-A8F0-830E10D5EEF7}"/>
              </a:ext>
            </a:extLst>
          </p:cNvPr>
          <p:cNvSpPr txBox="1">
            <a:spLocks/>
          </p:cNvSpPr>
          <p:nvPr/>
        </p:nvSpPr>
        <p:spPr>
          <a:xfrm>
            <a:off x="50823" y="43863"/>
            <a:ext cx="9042353" cy="8195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4000" b="1" dirty="0"/>
              <a:t>GX-3R Pro—Connectivity</a:t>
            </a:r>
          </a:p>
        </p:txBody>
      </p:sp>
      <p:cxnSp>
        <p:nvCxnSpPr>
          <p:cNvPr id="3" name="Straight Arrow Connector 2">
            <a:extLst>
              <a:ext uri="{FF2B5EF4-FFF2-40B4-BE49-F238E27FC236}">
                <a16:creationId xmlns:a16="http://schemas.microsoft.com/office/drawing/2014/main" id="{E9DD5526-E2BE-644F-B134-0E4DA97D2876}"/>
              </a:ext>
            </a:extLst>
          </p:cNvPr>
          <p:cNvCxnSpPr/>
          <p:nvPr/>
        </p:nvCxnSpPr>
        <p:spPr>
          <a:xfrm flipH="1">
            <a:off x="2054431" y="2537492"/>
            <a:ext cx="1377538" cy="1571370"/>
          </a:xfrm>
          <a:prstGeom prst="straightConnector1">
            <a:avLst/>
          </a:prstGeom>
          <a:ln w="31750">
            <a:solidFill>
              <a:schemeClr val="accent1">
                <a:lumMod val="75000"/>
              </a:schemeClr>
            </a:solidFill>
            <a:tailEnd type="triangle" w="lg" len="med"/>
          </a:ln>
        </p:spPr>
        <p:style>
          <a:lnRef idx="3">
            <a:schemeClr val="accent1"/>
          </a:lnRef>
          <a:fillRef idx="0">
            <a:schemeClr val="accent1"/>
          </a:fillRef>
          <a:effectRef idx="2">
            <a:schemeClr val="accent1"/>
          </a:effectRef>
          <a:fontRef idx="minor">
            <a:schemeClr val="tx1"/>
          </a:fontRef>
        </p:style>
      </p:cxnSp>
      <p:cxnSp>
        <p:nvCxnSpPr>
          <p:cNvPr id="5" name="Straight Arrow Connector 4">
            <a:extLst>
              <a:ext uri="{FF2B5EF4-FFF2-40B4-BE49-F238E27FC236}">
                <a16:creationId xmlns:a16="http://schemas.microsoft.com/office/drawing/2014/main" id="{ED092BE9-B31B-E54F-9F84-E5202AB792F2}"/>
              </a:ext>
            </a:extLst>
          </p:cNvPr>
          <p:cNvCxnSpPr/>
          <p:nvPr/>
        </p:nvCxnSpPr>
        <p:spPr>
          <a:xfrm flipH="1">
            <a:off x="4939874" y="4144487"/>
            <a:ext cx="973776" cy="0"/>
          </a:xfrm>
          <a:prstGeom prst="straightConnector1">
            <a:avLst/>
          </a:prstGeom>
          <a:ln w="3175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10101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22FE64-2360-6B44-B759-E4304B9CF321}"/>
              </a:ext>
            </a:extLst>
          </p:cNvPr>
          <p:cNvPicPr>
            <a:picLocks noChangeAspect="1"/>
          </p:cNvPicPr>
          <p:nvPr/>
        </p:nvPicPr>
        <p:blipFill>
          <a:blip r:embed="rId2"/>
          <a:stretch>
            <a:fillRect/>
          </a:stretch>
        </p:blipFill>
        <p:spPr>
          <a:xfrm>
            <a:off x="242813" y="3163934"/>
            <a:ext cx="2075054" cy="3098782"/>
          </a:xfrm>
          <a:prstGeom prst="rect">
            <a:avLst/>
          </a:prstGeom>
        </p:spPr>
      </p:pic>
      <p:pic>
        <p:nvPicPr>
          <p:cNvPr id="16" name="Picture 15">
            <a:extLst>
              <a:ext uri="{FF2B5EF4-FFF2-40B4-BE49-F238E27FC236}">
                <a16:creationId xmlns:a16="http://schemas.microsoft.com/office/drawing/2014/main" id="{5AC886A7-36EF-0B43-92B2-EFE43845272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57930" y="3163934"/>
            <a:ext cx="2982536" cy="2607651"/>
          </a:xfrm>
          <a:prstGeom prst="rect">
            <a:avLst/>
          </a:prstGeom>
          <a:effectLst>
            <a:outerShdw blurRad="50800" dist="50800" dir="5400000" algn="ctr" rotWithShape="0">
              <a:srgbClr val="000000">
                <a:alpha val="95000"/>
              </a:srgbClr>
            </a:outerShdw>
          </a:effectLst>
        </p:spPr>
      </p:pic>
      <p:sp>
        <p:nvSpPr>
          <p:cNvPr id="18" name="Title 1">
            <a:extLst>
              <a:ext uri="{FF2B5EF4-FFF2-40B4-BE49-F238E27FC236}">
                <a16:creationId xmlns:a16="http://schemas.microsoft.com/office/drawing/2014/main" id="{4701540B-BBEA-F14A-8AA8-7D7EF9A6C235}"/>
              </a:ext>
            </a:extLst>
          </p:cNvPr>
          <p:cNvSpPr>
            <a:spLocks noGrp="1"/>
          </p:cNvSpPr>
          <p:nvPr>
            <p:ph type="title"/>
          </p:nvPr>
        </p:nvSpPr>
        <p:spPr>
          <a:xfrm>
            <a:off x="6601527" y="668827"/>
            <a:ext cx="2475111" cy="676275"/>
          </a:xfrm>
        </p:spPr>
        <p:txBody>
          <a:bodyPr>
            <a:normAutofit/>
          </a:bodyPr>
          <a:lstStyle/>
          <a:p>
            <a:r>
              <a:rPr lang="en-US" sz="2400" b="1" dirty="0"/>
              <a:t>Alarm Location</a:t>
            </a:r>
          </a:p>
        </p:txBody>
      </p:sp>
      <p:sp>
        <p:nvSpPr>
          <p:cNvPr id="20" name="TextBox 19">
            <a:extLst>
              <a:ext uri="{FF2B5EF4-FFF2-40B4-BE49-F238E27FC236}">
                <a16:creationId xmlns:a16="http://schemas.microsoft.com/office/drawing/2014/main" id="{91C3CA8F-F9F2-6F4E-AA05-5CECFBB5A32B}"/>
              </a:ext>
            </a:extLst>
          </p:cNvPr>
          <p:cNvSpPr txBox="1"/>
          <p:nvPr/>
        </p:nvSpPr>
        <p:spPr>
          <a:xfrm>
            <a:off x="5980529" y="2405001"/>
            <a:ext cx="3096109" cy="2308324"/>
          </a:xfrm>
          <a:prstGeom prst="rect">
            <a:avLst/>
          </a:prstGeom>
          <a:noFill/>
        </p:spPr>
        <p:txBody>
          <a:bodyPr wrap="square" rtlCol="0">
            <a:spAutoFit/>
          </a:bodyPr>
          <a:lstStyle/>
          <a:p>
            <a:r>
              <a:rPr lang="en-US" sz="2400" dirty="0"/>
              <a:t>And uses your phone’s GPS location to notify your contacts where the alarm occurred</a:t>
            </a:r>
          </a:p>
        </p:txBody>
      </p:sp>
      <p:cxnSp>
        <p:nvCxnSpPr>
          <p:cNvPr id="21" name="Straight Arrow Connector 20">
            <a:extLst>
              <a:ext uri="{FF2B5EF4-FFF2-40B4-BE49-F238E27FC236}">
                <a16:creationId xmlns:a16="http://schemas.microsoft.com/office/drawing/2014/main" id="{E3883960-7FD3-FE4B-A54B-593091D27A66}"/>
              </a:ext>
            </a:extLst>
          </p:cNvPr>
          <p:cNvCxnSpPr>
            <a:cxnSpLocks/>
          </p:cNvCxnSpPr>
          <p:nvPr/>
        </p:nvCxnSpPr>
        <p:spPr>
          <a:xfrm>
            <a:off x="2081165" y="4231057"/>
            <a:ext cx="1081823" cy="0"/>
          </a:xfrm>
          <a:prstGeom prst="straightConnector1">
            <a:avLst/>
          </a:prstGeom>
          <a:ln w="31750">
            <a:solidFill>
              <a:schemeClr val="accent1">
                <a:lumMod val="75000"/>
              </a:schemeClr>
            </a:solidFill>
            <a:headEnd type="none" w="med" len="med"/>
            <a:tailEnd type="triangle" w="lg" len="med"/>
          </a:ln>
        </p:spPr>
        <p:style>
          <a:lnRef idx="2">
            <a:schemeClr val="dk1"/>
          </a:lnRef>
          <a:fillRef idx="0">
            <a:schemeClr val="dk1"/>
          </a:fillRef>
          <a:effectRef idx="1">
            <a:schemeClr val="dk1"/>
          </a:effectRef>
          <a:fontRef idx="minor">
            <a:schemeClr val="tx1"/>
          </a:fontRef>
        </p:style>
      </p:cxnSp>
      <p:cxnSp>
        <p:nvCxnSpPr>
          <p:cNvPr id="23" name="Straight Arrow Connector 22">
            <a:extLst>
              <a:ext uri="{FF2B5EF4-FFF2-40B4-BE49-F238E27FC236}">
                <a16:creationId xmlns:a16="http://schemas.microsoft.com/office/drawing/2014/main" id="{1F60F9B5-B677-284D-B72A-FC35971A24E2}"/>
              </a:ext>
            </a:extLst>
          </p:cNvPr>
          <p:cNvCxnSpPr>
            <a:cxnSpLocks/>
          </p:cNvCxnSpPr>
          <p:nvPr/>
        </p:nvCxnSpPr>
        <p:spPr>
          <a:xfrm flipH="1">
            <a:off x="1080655" y="4231057"/>
            <a:ext cx="1237212" cy="0"/>
          </a:xfrm>
          <a:prstGeom prst="straightConnector1">
            <a:avLst/>
          </a:prstGeom>
          <a:ln w="31750">
            <a:solidFill>
              <a:schemeClr val="accent1">
                <a:lumMod val="75000"/>
              </a:schemeClr>
            </a:solidFill>
            <a:headEnd type="none" w="med" len="med"/>
            <a:tailEnd type="triangle" w="lg" len="med"/>
          </a:ln>
        </p:spPr>
        <p:style>
          <a:lnRef idx="2">
            <a:schemeClr val="dk1"/>
          </a:lnRef>
          <a:fillRef idx="0">
            <a:schemeClr val="dk1"/>
          </a:fillRef>
          <a:effectRef idx="1">
            <a:schemeClr val="dk1"/>
          </a:effectRef>
          <a:fontRef idx="minor">
            <a:schemeClr val="tx1"/>
          </a:fontRef>
        </p:style>
      </p:cxnSp>
      <p:sp>
        <p:nvSpPr>
          <p:cNvPr id="24" name="TextBox 23">
            <a:extLst>
              <a:ext uri="{FF2B5EF4-FFF2-40B4-BE49-F238E27FC236}">
                <a16:creationId xmlns:a16="http://schemas.microsoft.com/office/drawing/2014/main" id="{9F90ADEA-AB51-F74B-84A2-7A8277C70D6E}"/>
              </a:ext>
            </a:extLst>
          </p:cNvPr>
          <p:cNvSpPr txBox="1"/>
          <p:nvPr/>
        </p:nvSpPr>
        <p:spPr>
          <a:xfrm>
            <a:off x="2386502" y="6189173"/>
            <a:ext cx="5153975" cy="369332"/>
          </a:xfrm>
          <a:prstGeom prst="rect">
            <a:avLst/>
          </a:prstGeom>
          <a:noFill/>
        </p:spPr>
        <p:txBody>
          <a:bodyPr wrap="none" rtlCol="0">
            <a:spAutoFit/>
          </a:bodyPr>
          <a:lstStyle/>
          <a:p>
            <a:r>
              <a:rPr lang="en-US" dirty="0"/>
              <a:t>*</a:t>
            </a:r>
            <a:r>
              <a:rPr lang="en-US" i="1" dirty="0"/>
              <a:t>SMS notifications available on Android only </a:t>
            </a:r>
          </a:p>
        </p:txBody>
      </p:sp>
      <p:pic>
        <p:nvPicPr>
          <p:cNvPr id="11" name="Picture 10">
            <a:extLst>
              <a:ext uri="{FF2B5EF4-FFF2-40B4-BE49-F238E27FC236}">
                <a16:creationId xmlns:a16="http://schemas.microsoft.com/office/drawing/2014/main" id="{103178D7-611A-0146-ABA5-CE2AC7A396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12" name="Title 3">
            <a:extLst>
              <a:ext uri="{FF2B5EF4-FFF2-40B4-BE49-F238E27FC236}">
                <a16:creationId xmlns:a16="http://schemas.microsoft.com/office/drawing/2014/main" id="{10CADBB2-85B3-8C4D-B1C2-5EA93F3F3A19}"/>
              </a:ext>
            </a:extLst>
          </p:cNvPr>
          <p:cNvSpPr txBox="1">
            <a:spLocks/>
          </p:cNvSpPr>
          <p:nvPr/>
        </p:nvSpPr>
        <p:spPr>
          <a:xfrm>
            <a:off x="50823" y="43863"/>
            <a:ext cx="9042353" cy="8195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4000" b="1" dirty="0"/>
              <a:t>GX-3R Pro—Connectivity</a:t>
            </a:r>
          </a:p>
        </p:txBody>
      </p:sp>
      <p:sp>
        <p:nvSpPr>
          <p:cNvPr id="9" name="TextBox 8">
            <a:extLst>
              <a:ext uri="{FF2B5EF4-FFF2-40B4-BE49-F238E27FC236}">
                <a16:creationId xmlns:a16="http://schemas.microsoft.com/office/drawing/2014/main" id="{B2E77C68-0440-7E43-ADE5-9A15AA47C902}"/>
              </a:ext>
            </a:extLst>
          </p:cNvPr>
          <p:cNvSpPr txBox="1"/>
          <p:nvPr/>
        </p:nvSpPr>
        <p:spPr>
          <a:xfrm>
            <a:off x="268487" y="1344137"/>
            <a:ext cx="6333040" cy="830997"/>
          </a:xfrm>
          <a:prstGeom prst="rect">
            <a:avLst/>
          </a:prstGeom>
          <a:noFill/>
        </p:spPr>
        <p:txBody>
          <a:bodyPr wrap="square" rtlCol="0">
            <a:spAutoFit/>
          </a:bodyPr>
          <a:lstStyle/>
          <a:p>
            <a:r>
              <a:rPr lang="en-US" sz="2400" dirty="0"/>
              <a:t>The RK Link app notifies your assigned contacts when it goes into alarm</a:t>
            </a:r>
          </a:p>
        </p:txBody>
      </p:sp>
      <p:sp>
        <p:nvSpPr>
          <p:cNvPr id="10" name="TextBox 9">
            <a:extLst>
              <a:ext uri="{FF2B5EF4-FFF2-40B4-BE49-F238E27FC236}">
                <a16:creationId xmlns:a16="http://schemas.microsoft.com/office/drawing/2014/main" id="{22F9A094-99D3-2A41-AA14-165E334C898A}"/>
              </a:ext>
            </a:extLst>
          </p:cNvPr>
          <p:cNvSpPr txBox="1"/>
          <p:nvPr/>
        </p:nvSpPr>
        <p:spPr>
          <a:xfrm>
            <a:off x="593766" y="2631264"/>
            <a:ext cx="973777" cy="369332"/>
          </a:xfrm>
          <a:prstGeom prst="rect">
            <a:avLst/>
          </a:prstGeom>
          <a:noFill/>
        </p:spPr>
        <p:txBody>
          <a:bodyPr wrap="square" rtlCol="0">
            <a:spAutoFit/>
          </a:bodyPr>
          <a:lstStyle/>
          <a:p>
            <a:r>
              <a:rPr lang="en-US" dirty="0"/>
              <a:t>by text</a:t>
            </a:r>
          </a:p>
        </p:txBody>
      </p:sp>
      <p:sp>
        <p:nvSpPr>
          <p:cNvPr id="13" name="TextBox 12">
            <a:extLst>
              <a:ext uri="{FF2B5EF4-FFF2-40B4-BE49-F238E27FC236}">
                <a16:creationId xmlns:a16="http://schemas.microsoft.com/office/drawing/2014/main" id="{4E3074C2-2487-8D4B-9897-4DD239D46CB5}"/>
              </a:ext>
            </a:extLst>
          </p:cNvPr>
          <p:cNvSpPr txBox="1"/>
          <p:nvPr/>
        </p:nvSpPr>
        <p:spPr>
          <a:xfrm>
            <a:off x="3507931" y="2631264"/>
            <a:ext cx="1282535" cy="369332"/>
          </a:xfrm>
          <a:prstGeom prst="rect">
            <a:avLst/>
          </a:prstGeom>
          <a:noFill/>
        </p:spPr>
        <p:txBody>
          <a:bodyPr wrap="square" rtlCol="0">
            <a:spAutoFit/>
          </a:bodyPr>
          <a:lstStyle/>
          <a:p>
            <a:r>
              <a:rPr lang="en-US" dirty="0"/>
              <a:t>by e-mail</a:t>
            </a:r>
          </a:p>
        </p:txBody>
      </p:sp>
    </p:spTree>
    <p:extLst>
      <p:ext uri="{BB962C8B-B14F-4D97-AF65-F5344CB8AC3E}">
        <p14:creationId xmlns:p14="http://schemas.microsoft.com/office/powerpoint/2010/main" val="244424377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7" presetClass="entr" presetSubtype="1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10"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3DEA24A1-7357-9442-A17A-35E730E425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84033" y="5840701"/>
            <a:ext cx="1677773" cy="828795"/>
          </a:xfrm>
          <a:prstGeom prst="rect">
            <a:avLst/>
          </a:prstGeom>
        </p:spPr>
      </p:pic>
      <p:pic>
        <p:nvPicPr>
          <p:cNvPr id="25" name="Content Placeholder 4">
            <a:extLst>
              <a:ext uri="{FF2B5EF4-FFF2-40B4-BE49-F238E27FC236}">
                <a16:creationId xmlns:a16="http://schemas.microsoft.com/office/drawing/2014/main" id="{08B79FFE-E6B4-8A47-9328-DC05F3FC7820}"/>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0800000">
            <a:off x="5282537" y="4539125"/>
            <a:ext cx="1391354" cy="1391354"/>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3" name="Content Placeholder 4">
            <a:extLst>
              <a:ext uri="{FF2B5EF4-FFF2-40B4-BE49-F238E27FC236}">
                <a16:creationId xmlns:a16="http://schemas.microsoft.com/office/drawing/2014/main" id="{BB91B6EC-10DC-9148-BFCA-AA33454E6379}"/>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a:off x="7337753" y="1411045"/>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4" name="Content Placeholder 4">
            <a:extLst>
              <a:ext uri="{FF2B5EF4-FFF2-40B4-BE49-F238E27FC236}">
                <a16:creationId xmlns:a16="http://schemas.microsoft.com/office/drawing/2014/main" id="{4C029D0F-78B0-DA4F-A3F7-E5DF6A8AD38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0800000">
            <a:off x="5483246" y="1465517"/>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5" name="Content Placeholder 4">
            <a:extLst>
              <a:ext uri="{FF2B5EF4-FFF2-40B4-BE49-F238E27FC236}">
                <a16:creationId xmlns:a16="http://schemas.microsoft.com/office/drawing/2014/main" id="{014F471B-1213-4448-AF04-DE49D3BEAEB4}"/>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6200000">
            <a:off x="6399349" y="658525"/>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6" name="Picture 15">
            <a:extLst>
              <a:ext uri="{FF2B5EF4-FFF2-40B4-BE49-F238E27FC236}">
                <a16:creationId xmlns:a16="http://schemas.microsoft.com/office/drawing/2014/main" id="{202192E2-0A5D-D34B-B9E6-2DA54D40C5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18508" y="1453158"/>
            <a:ext cx="1428851" cy="1225239"/>
          </a:xfrm>
          <a:prstGeom prst="rect">
            <a:avLst/>
          </a:prstGeom>
        </p:spPr>
      </p:pic>
      <p:sp>
        <p:nvSpPr>
          <p:cNvPr id="17" name="Title 1">
            <a:extLst>
              <a:ext uri="{FF2B5EF4-FFF2-40B4-BE49-F238E27FC236}">
                <a16:creationId xmlns:a16="http://schemas.microsoft.com/office/drawing/2014/main" id="{C07B63C1-3EF5-FD47-84D5-05FB15FB03B8}"/>
              </a:ext>
            </a:extLst>
          </p:cNvPr>
          <p:cNvSpPr>
            <a:spLocks noGrp="1"/>
          </p:cNvSpPr>
          <p:nvPr>
            <p:ph type="title"/>
          </p:nvPr>
        </p:nvSpPr>
        <p:spPr>
          <a:xfrm>
            <a:off x="50823" y="65366"/>
            <a:ext cx="9042353" cy="676275"/>
          </a:xfrm>
        </p:spPr>
        <p:txBody>
          <a:bodyPr/>
          <a:lstStyle/>
          <a:p>
            <a:pPr algn="r"/>
            <a:r>
              <a:rPr lang="en-US" sz="4000" b="1" dirty="0"/>
              <a:t>GX-3R Pro—Alarms</a:t>
            </a:r>
          </a:p>
        </p:txBody>
      </p:sp>
      <p:pic>
        <p:nvPicPr>
          <p:cNvPr id="19" name="Content Placeholder 10">
            <a:extLst>
              <a:ext uri="{FF2B5EF4-FFF2-40B4-BE49-F238E27FC236}">
                <a16:creationId xmlns:a16="http://schemas.microsoft.com/office/drawing/2014/main" id="{1CB3039C-060F-8A4A-A954-2EF4876A1023}"/>
              </a:ext>
            </a:extLst>
          </p:cNvPr>
          <p:cNvPicPr>
            <a:picLocks noGrp="1" noChangeAspect="1"/>
          </p:cNvPicPr>
          <p:nvPr>
            <p:ph idx="1"/>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6547682" y="2517366"/>
            <a:ext cx="819064" cy="872215"/>
          </a:xfrm>
          <a:effectLst>
            <a:outerShdw blurRad="50800" dist="50800" dir="4620000" algn="ctr" rotWithShape="0">
              <a:srgbClr val="000000"/>
            </a:outerShdw>
          </a:effectLst>
        </p:spPr>
      </p:pic>
      <p:pic>
        <p:nvPicPr>
          <p:cNvPr id="18" name="Graphic 17">
            <a:extLst>
              <a:ext uri="{FF2B5EF4-FFF2-40B4-BE49-F238E27FC236}">
                <a16:creationId xmlns:a16="http://schemas.microsoft.com/office/drawing/2014/main" id="{8B7053F9-BEA0-0247-9228-0E5DC01DC29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457986" y="2110638"/>
            <a:ext cx="935336" cy="935336"/>
          </a:xfrm>
          <a:prstGeom prst="rect">
            <a:avLst/>
          </a:prstGeom>
          <a:effectLst>
            <a:outerShdw blurRad="50800" dist="25400" dir="7800000" algn="ctr" rotWithShape="0">
              <a:schemeClr val="bg1"/>
            </a:outerShdw>
          </a:effectLst>
        </p:spPr>
      </p:pic>
      <p:sp>
        <p:nvSpPr>
          <p:cNvPr id="20" name="Rectangle 19">
            <a:extLst>
              <a:ext uri="{FF2B5EF4-FFF2-40B4-BE49-F238E27FC236}">
                <a16:creationId xmlns:a16="http://schemas.microsoft.com/office/drawing/2014/main" id="{B403B81F-A307-2343-8068-B28A94B26DE6}"/>
              </a:ext>
            </a:extLst>
          </p:cNvPr>
          <p:cNvSpPr/>
          <p:nvPr/>
        </p:nvSpPr>
        <p:spPr>
          <a:xfrm>
            <a:off x="1197604" y="1680653"/>
            <a:ext cx="4384516" cy="1569660"/>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User can trigger instrument into alarm by tapping it twice to notify others of an immediate hazard.</a:t>
            </a:r>
            <a:r>
              <a:rPr lang="en-US" sz="2400" dirty="0"/>
              <a:t> </a:t>
            </a:r>
          </a:p>
        </p:txBody>
      </p:sp>
      <p:sp>
        <p:nvSpPr>
          <p:cNvPr id="22" name="Rectangle 21">
            <a:extLst>
              <a:ext uri="{FF2B5EF4-FFF2-40B4-BE49-F238E27FC236}">
                <a16:creationId xmlns:a16="http://schemas.microsoft.com/office/drawing/2014/main" id="{2587136B-F8B4-B542-8920-BCF49123CD12}"/>
              </a:ext>
            </a:extLst>
          </p:cNvPr>
          <p:cNvSpPr/>
          <p:nvPr/>
        </p:nvSpPr>
        <p:spPr>
          <a:xfrm>
            <a:off x="549453" y="986648"/>
            <a:ext cx="2593980" cy="584775"/>
          </a:xfrm>
          <a:prstGeom prst="rect">
            <a:avLst/>
          </a:prstGeom>
        </p:spPr>
        <p:txBody>
          <a:bodyPr wrap="none">
            <a:spAutoFit/>
          </a:bodyPr>
          <a:lstStyle/>
          <a:p>
            <a:r>
              <a:rPr lang="en-US" sz="3200" dirty="0"/>
              <a:t>Panic Alarm</a:t>
            </a:r>
          </a:p>
        </p:txBody>
      </p:sp>
      <p:sp>
        <p:nvSpPr>
          <p:cNvPr id="23" name="Rectangle 22">
            <a:extLst>
              <a:ext uri="{FF2B5EF4-FFF2-40B4-BE49-F238E27FC236}">
                <a16:creationId xmlns:a16="http://schemas.microsoft.com/office/drawing/2014/main" id="{715CE327-339F-2245-9E35-32EFC2619933}"/>
              </a:ext>
            </a:extLst>
          </p:cNvPr>
          <p:cNvSpPr/>
          <p:nvPr/>
        </p:nvSpPr>
        <p:spPr>
          <a:xfrm>
            <a:off x="549453" y="3669785"/>
            <a:ext cx="3659976" cy="584775"/>
          </a:xfrm>
          <a:prstGeom prst="rect">
            <a:avLst/>
          </a:prstGeom>
        </p:spPr>
        <p:txBody>
          <a:bodyPr wrap="none">
            <a:spAutoFit/>
          </a:bodyPr>
          <a:lstStyle/>
          <a:p>
            <a:r>
              <a:rPr lang="en-US" sz="3200" dirty="0"/>
              <a:t>Man Down Alarm</a:t>
            </a:r>
          </a:p>
        </p:txBody>
      </p:sp>
      <p:sp>
        <p:nvSpPr>
          <p:cNvPr id="24" name="Rectangle 23">
            <a:extLst>
              <a:ext uri="{FF2B5EF4-FFF2-40B4-BE49-F238E27FC236}">
                <a16:creationId xmlns:a16="http://schemas.microsoft.com/office/drawing/2014/main" id="{6F03641E-1360-7C42-9E61-D61E248865DD}"/>
              </a:ext>
            </a:extLst>
          </p:cNvPr>
          <p:cNvSpPr/>
          <p:nvPr/>
        </p:nvSpPr>
        <p:spPr>
          <a:xfrm>
            <a:off x="1209726" y="4454801"/>
            <a:ext cx="3989863" cy="1569660"/>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Man-down alarm sounds if no motion is detected for 30 seconds, increasing worker safety.</a:t>
            </a:r>
            <a:r>
              <a:rPr lang="en-US" sz="2400" dirty="0"/>
              <a:t> </a:t>
            </a:r>
          </a:p>
        </p:txBody>
      </p:sp>
      <p:pic>
        <p:nvPicPr>
          <p:cNvPr id="26" name="Content Placeholder 4">
            <a:extLst>
              <a:ext uri="{FF2B5EF4-FFF2-40B4-BE49-F238E27FC236}">
                <a16:creationId xmlns:a16="http://schemas.microsoft.com/office/drawing/2014/main" id="{EC023BAA-DB9A-B04D-9033-54658BE0B302}"/>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a:off x="7302513" y="4539125"/>
            <a:ext cx="1375736" cy="1375736"/>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28" name="Content Placeholder 4">
            <a:extLst>
              <a:ext uri="{FF2B5EF4-FFF2-40B4-BE49-F238E27FC236}">
                <a16:creationId xmlns:a16="http://schemas.microsoft.com/office/drawing/2014/main" id="{BEB4205B-F7B6-4345-B54A-93571E7BCE4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6200000">
            <a:off x="6312353" y="3651486"/>
            <a:ext cx="1335006" cy="1335006"/>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29" name="Content Placeholder 10">
            <a:extLst>
              <a:ext uri="{FF2B5EF4-FFF2-40B4-BE49-F238E27FC236}">
                <a16:creationId xmlns:a16="http://schemas.microsoft.com/office/drawing/2014/main" id="{8EC22F86-3725-134F-AFDF-83384439A9D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bwMode="auto">
          <a:xfrm rot="5400000">
            <a:off x="6608321" y="5813810"/>
            <a:ext cx="828795" cy="882577"/>
          </a:xfrm>
          <a:prstGeom prst="rect">
            <a:avLst/>
          </a:prstGeom>
          <a:noFill/>
          <a:ln>
            <a:noFill/>
          </a:ln>
          <a:effectLst>
            <a:outerShdw blurRad="50800" dist="50800" dir="4620000" algn="ctr" rotWithShape="0">
              <a:srgbClr val="000000"/>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pic>
        <p:nvPicPr>
          <p:cNvPr id="30" name="Picture 29">
            <a:extLst>
              <a:ext uri="{FF2B5EF4-FFF2-40B4-BE49-F238E27FC236}">
                <a16:creationId xmlns:a16="http://schemas.microsoft.com/office/drawing/2014/main" id="{9E85D60C-CC1E-F74F-91FC-607D9960F7D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258099" y="4609157"/>
            <a:ext cx="1446579" cy="1251291"/>
          </a:xfrm>
          <a:prstGeom prst="rect">
            <a:avLst/>
          </a:prstGeom>
        </p:spPr>
      </p:pic>
      <p:pic>
        <p:nvPicPr>
          <p:cNvPr id="21" name="Picture 20">
            <a:extLst>
              <a:ext uri="{FF2B5EF4-FFF2-40B4-BE49-F238E27FC236}">
                <a16:creationId xmlns:a16="http://schemas.microsoft.com/office/drawing/2014/main" id="{DBB5F79B-56C5-CD47-8B5B-B937250CE04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294603163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6" presetClass="emph" presetSubtype="0" repeatCount="2000" fill="hold" nodeType="afterEffect">
                                  <p:stCondLst>
                                    <p:cond delay="0"/>
                                  </p:stCondLst>
                                  <p:childTnLst>
                                    <p:animEffect transition="out" filter="fade">
                                      <p:cBhvr>
                                        <p:cTn id="13" dur="200" tmFilter="0, 0; .2, .5; .8, .5; 1, 0"/>
                                        <p:tgtEl>
                                          <p:spTgt spid="18"/>
                                        </p:tgtEl>
                                      </p:cBhvr>
                                    </p:animEffect>
                                    <p:animScale>
                                      <p:cBhvr>
                                        <p:cTn id="14" dur="100" autoRev="1" fill="hold"/>
                                        <p:tgtEl>
                                          <p:spTgt spid="18"/>
                                        </p:tgtEl>
                                      </p:cBhvr>
                                      <p:by x="105000" y="105000"/>
                                    </p:animScale>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par>
                          <p:cTn id="15" fill="hold">
                            <p:stCondLst>
                              <p:cond delay="1400"/>
                            </p:stCondLst>
                            <p:childTnLst>
                              <p:par>
                                <p:cTn id="16" presetID="1"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par>
                          <p:cTn id="18" fill="hold">
                            <p:stCondLst>
                              <p:cond delay="1400"/>
                            </p:stCondLst>
                            <p:childTnLst>
                              <p:par>
                                <p:cTn id="19" presetID="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1400"/>
                            </p:stCondLst>
                            <p:childTnLst>
                              <p:par>
                                <p:cTn id="22" presetID="1"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1400"/>
                            </p:stCondLst>
                            <p:childTnLst>
                              <p:par>
                                <p:cTn id="25" presetID="1"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35" presetClass="emph" presetSubtype="0" repeatCount="indefinite" fill="hold" nodeType="withEffect">
                                  <p:stCondLst>
                                    <p:cond delay="0"/>
                                  </p:stCondLst>
                                  <p:endCondLst>
                                    <p:cond evt="onNext" delay="0">
                                      <p:tgtEl>
                                        <p:sldTgt/>
                                      </p:tgtEl>
                                    </p:cond>
                                  </p:endCondLst>
                                  <p:childTnLst>
                                    <p:anim calcmode="discrete" valueType="str">
                                      <p:cBhvr>
                                        <p:cTn id="28" dur="250" fill="hold"/>
                                        <p:tgtEl>
                                          <p:spTgt spid="19"/>
                                        </p:tgtEl>
                                        <p:attrNameLst>
                                          <p:attrName>style.visibility</p:attrName>
                                        </p:attrNameLst>
                                      </p:cBhvr>
                                      <p:tavLst>
                                        <p:tav tm="0">
                                          <p:val>
                                            <p:strVal val="hidden"/>
                                          </p:val>
                                        </p:tav>
                                        <p:tav tm="50000">
                                          <p:val>
                                            <p:strVal val="visible"/>
                                          </p:val>
                                        </p:tav>
                                      </p:tavLst>
                                    </p:anim>
                                  </p:childTnLst>
                                </p:cTn>
                              </p:par>
                              <p:par>
                                <p:cTn id="29" presetID="35" presetClass="emph" presetSubtype="0" repeatCount="indefinite" fill="hold" nodeType="withEffect">
                                  <p:stCondLst>
                                    <p:cond delay="0"/>
                                  </p:stCondLst>
                                  <p:endCondLst>
                                    <p:cond evt="onNext" delay="0">
                                      <p:tgtEl>
                                        <p:sldTgt/>
                                      </p:tgtEl>
                                    </p:cond>
                                  </p:endCondLst>
                                  <p:childTnLst>
                                    <p:anim calcmode="discrete" valueType="str">
                                      <p:cBhvr>
                                        <p:cTn id="30" dur="250" fill="hold"/>
                                        <p:tgtEl>
                                          <p:spTgt spid="14"/>
                                        </p:tgtEl>
                                        <p:attrNameLst>
                                          <p:attrName>style.visibility</p:attrName>
                                        </p:attrNameLst>
                                      </p:cBhvr>
                                      <p:tavLst>
                                        <p:tav tm="0">
                                          <p:val>
                                            <p:strVal val="hidden"/>
                                          </p:val>
                                        </p:tav>
                                        <p:tav tm="50000">
                                          <p:val>
                                            <p:strVal val="visible"/>
                                          </p:val>
                                        </p:tav>
                                      </p:tavLst>
                                    </p:anim>
                                  </p:childTnLst>
                                </p:cTn>
                              </p:par>
                              <p:par>
                                <p:cTn id="31" presetID="35" presetClass="emph" presetSubtype="0" repeatCount="indefinite" fill="hold" nodeType="withEffect">
                                  <p:stCondLst>
                                    <p:cond delay="0"/>
                                  </p:stCondLst>
                                  <p:endCondLst>
                                    <p:cond evt="onNext" delay="0">
                                      <p:tgtEl>
                                        <p:sldTgt/>
                                      </p:tgtEl>
                                    </p:cond>
                                  </p:endCondLst>
                                  <p:childTnLst>
                                    <p:anim calcmode="discrete" valueType="str">
                                      <p:cBhvr>
                                        <p:cTn id="32" dur="250" fill="hold"/>
                                        <p:tgtEl>
                                          <p:spTgt spid="15"/>
                                        </p:tgtEl>
                                        <p:attrNameLst>
                                          <p:attrName>style.visibility</p:attrName>
                                        </p:attrNameLst>
                                      </p:cBhvr>
                                      <p:tavLst>
                                        <p:tav tm="0">
                                          <p:val>
                                            <p:strVal val="hidden"/>
                                          </p:val>
                                        </p:tav>
                                        <p:tav tm="50000">
                                          <p:val>
                                            <p:strVal val="visible"/>
                                          </p:val>
                                        </p:tav>
                                      </p:tavLst>
                                    </p:anim>
                                  </p:childTnLst>
                                </p:cTn>
                              </p:par>
                              <p:par>
                                <p:cTn id="33" presetID="35" presetClass="emph" presetSubtype="0" repeatCount="indefinite" fill="hold" nodeType="withEffect">
                                  <p:stCondLst>
                                    <p:cond delay="0"/>
                                  </p:stCondLst>
                                  <p:endCondLst>
                                    <p:cond evt="onNext" delay="0">
                                      <p:tgtEl>
                                        <p:sldTgt/>
                                      </p:tgtEl>
                                    </p:cond>
                                  </p:endCondLst>
                                  <p:childTnLst>
                                    <p:anim calcmode="discrete" valueType="str">
                                      <p:cBhvr>
                                        <p:cTn id="34" dur="250" fill="hold"/>
                                        <p:tgtEl>
                                          <p:spTgt spid="13"/>
                                        </p:tgtEl>
                                        <p:attrNameLst>
                                          <p:attrName>style.visibility</p:attrName>
                                        </p:attrNameLst>
                                      </p:cBhvr>
                                      <p:tavLst>
                                        <p:tav tm="0">
                                          <p:val>
                                            <p:strVal val="hidden"/>
                                          </p:val>
                                        </p:tav>
                                        <p:tav tm="50000">
                                          <p:val>
                                            <p:strVal val="visible"/>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5" presetClass="emph" presetSubtype="0" repeatCount="indefinite" fill="hold" nodeType="withEffect">
                                  <p:stCondLst>
                                    <p:cond delay="0"/>
                                  </p:stCondLst>
                                  <p:endCondLst>
                                    <p:cond evt="onNext" delay="0">
                                      <p:tgtEl>
                                        <p:sldTgt/>
                                      </p:tgtEl>
                                    </p:cond>
                                  </p:endCondLst>
                                  <p:childTnLst>
                                    <p:anim calcmode="discrete" valueType="str">
                                      <p:cBhvr>
                                        <p:cTn id="46" dur="250" fill="hold"/>
                                        <p:tgtEl>
                                          <p:spTgt spid="29"/>
                                        </p:tgtEl>
                                        <p:attrNameLst>
                                          <p:attrName>style.visibility</p:attrName>
                                        </p:attrNameLst>
                                      </p:cBhvr>
                                      <p:tavLst>
                                        <p:tav tm="0">
                                          <p:val>
                                            <p:strVal val="hidden"/>
                                          </p:val>
                                        </p:tav>
                                        <p:tav tm="50000">
                                          <p:val>
                                            <p:strVal val="visible"/>
                                          </p:val>
                                        </p:tav>
                                      </p:tavLst>
                                    </p:anim>
                                  </p:childTnLst>
                                </p:cTn>
                              </p:par>
                              <p:par>
                                <p:cTn id="47" presetID="35" presetClass="emph" presetSubtype="0" repeatCount="indefinite" fill="hold" nodeType="withEffect">
                                  <p:stCondLst>
                                    <p:cond delay="0"/>
                                  </p:stCondLst>
                                  <p:endCondLst>
                                    <p:cond evt="onNext" delay="0">
                                      <p:tgtEl>
                                        <p:sldTgt/>
                                      </p:tgtEl>
                                    </p:cond>
                                  </p:endCondLst>
                                  <p:childTnLst>
                                    <p:anim calcmode="discrete" valueType="str">
                                      <p:cBhvr>
                                        <p:cTn id="48" dur="250" fill="hold"/>
                                        <p:tgtEl>
                                          <p:spTgt spid="25"/>
                                        </p:tgtEl>
                                        <p:attrNameLst>
                                          <p:attrName>style.visibility</p:attrName>
                                        </p:attrNameLst>
                                      </p:cBhvr>
                                      <p:tavLst>
                                        <p:tav tm="0">
                                          <p:val>
                                            <p:strVal val="hidden"/>
                                          </p:val>
                                        </p:tav>
                                        <p:tav tm="50000">
                                          <p:val>
                                            <p:strVal val="visible"/>
                                          </p:val>
                                        </p:tav>
                                      </p:tavLst>
                                    </p:anim>
                                  </p:childTnLst>
                                </p:cTn>
                              </p:par>
                              <p:par>
                                <p:cTn id="49" presetID="35" presetClass="emph" presetSubtype="0" repeatCount="indefinite" fill="hold" nodeType="withEffect">
                                  <p:stCondLst>
                                    <p:cond delay="0"/>
                                  </p:stCondLst>
                                  <p:endCondLst>
                                    <p:cond evt="onNext" delay="0">
                                      <p:tgtEl>
                                        <p:sldTgt/>
                                      </p:tgtEl>
                                    </p:cond>
                                  </p:endCondLst>
                                  <p:childTnLst>
                                    <p:anim calcmode="discrete" valueType="str">
                                      <p:cBhvr>
                                        <p:cTn id="50" dur="250" fill="hold"/>
                                        <p:tgtEl>
                                          <p:spTgt spid="28"/>
                                        </p:tgtEl>
                                        <p:attrNameLst>
                                          <p:attrName>style.visibility</p:attrName>
                                        </p:attrNameLst>
                                      </p:cBhvr>
                                      <p:tavLst>
                                        <p:tav tm="0">
                                          <p:val>
                                            <p:strVal val="hidden"/>
                                          </p:val>
                                        </p:tav>
                                        <p:tav tm="50000">
                                          <p:val>
                                            <p:strVal val="visible"/>
                                          </p:val>
                                        </p:tav>
                                      </p:tavLst>
                                    </p:anim>
                                  </p:childTnLst>
                                </p:cTn>
                              </p:par>
                              <p:par>
                                <p:cTn id="51" presetID="35" presetClass="emph" presetSubtype="0" repeatCount="indefinite" fill="hold" nodeType="withEffect">
                                  <p:stCondLst>
                                    <p:cond delay="0"/>
                                  </p:stCondLst>
                                  <p:endCondLst>
                                    <p:cond evt="onNext" delay="0">
                                      <p:tgtEl>
                                        <p:sldTgt/>
                                      </p:tgtEl>
                                    </p:cond>
                                  </p:endCondLst>
                                  <p:childTnLst>
                                    <p:anim calcmode="discrete" valueType="str">
                                      <p:cBhvr>
                                        <p:cTn id="52" dur="250" fill="hold"/>
                                        <p:tgtEl>
                                          <p:spTgt spid="2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6820767-AB41-4147-BDDC-640017381EB1}"/>
              </a:ext>
            </a:extLst>
          </p:cNvPr>
          <p:cNvSpPr txBox="1"/>
          <p:nvPr/>
        </p:nvSpPr>
        <p:spPr>
          <a:xfrm>
            <a:off x="1665885" y="33453"/>
            <a:ext cx="5812230" cy="923330"/>
          </a:xfrm>
          <a:prstGeom prst="rect">
            <a:avLst/>
          </a:prstGeom>
          <a:noFill/>
        </p:spPr>
        <p:txBody>
          <a:bodyPr wrap="square" rtlCol="0">
            <a:spAutoFit/>
          </a:bodyPr>
          <a:lstStyle/>
          <a:p>
            <a:pPr algn="ctr"/>
            <a:r>
              <a:rPr lang="en-US" sz="5400" b="1" dirty="0"/>
              <a:t>OPERATION</a:t>
            </a:r>
          </a:p>
        </p:txBody>
      </p:sp>
      <p:pic>
        <p:nvPicPr>
          <p:cNvPr id="5" name="Picture 4">
            <a:extLst>
              <a:ext uri="{FF2B5EF4-FFF2-40B4-BE49-F238E27FC236}">
                <a16:creationId xmlns:a16="http://schemas.microsoft.com/office/drawing/2014/main" id="{90B38E9C-3AB6-A84E-80B3-BBA15A08DB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94598" y="1810573"/>
            <a:ext cx="5154804" cy="3236854"/>
          </a:xfrm>
          <a:prstGeom prst="rect">
            <a:avLst/>
          </a:prstGeom>
        </p:spPr>
      </p:pic>
      <p:pic>
        <p:nvPicPr>
          <p:cNvPr id="6" name="Picture 5">
            <a:extLst>
              <a:ext uri="{FF2B5EF4-FFF2-40B4-BE49-F238E27FC236}">
                <a16:creationId xmlns:a16="http://schemas.microsoft.com/office/drawing/2014/main" id="{236D08D4-DB5B-B94D-817F-3B60140B4A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1606945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Turn on the GX-3R and GX-3R Pro by pressing and holding the </a:t>
            </a:r>
            <a:r>
              <a:rPr lang="en-US" sz="1800" b="1" dirty="0"/>
              <a:t>POWER MODE </a:t>
            </a:r>
            <a:r>
              <a:rPr lang="en-US" sz="1800" dirty="0"/>
              <a:t>button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Turn on</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7" cy="4027139"/>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2"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72362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255577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4C4D8AA2-C50A-244D-B46F-12F4BBEB3E2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3960598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ED1E98-A1A9-724D-83B9-D75D6A84A2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5" name="正方形/長方形 5">
            <a:extLst>
              <a:ext uri="{FF2B5EF4-FFF2-40B4-BE49-F238E27FC236}">
                <a16:creationId xmlns:a16="http://schemas.microsoft.com/office/drawing/2014/main" id="{6521D22F-5720-2F4E-A2B7-CEB304A6092F}"/>
              </a:ext>
            </a:extLst>
          </p:cNvPr>
          <p:cNvSpPr/>
          <p:nvPr/>
        </p:nvSpPr>
        <p:spPr>
          <a:xfrm>
            <a:off x="7775575" y="6538913"/>
            <a:ext cx="1368425"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latin typeface="Arial" charset="0"/>
              <a:ea typeface="ＭＳ Ｐゴシック" charset="0"/>
              <a:cs typeface="ＭＳ Ｐゴシック" charset="0"/>
            </a:endParaRPr>
          </a:p>
        </p:txBody>
      </p:sp>
      <p:sp>
        <p:nvSpPr>
          <p:cNvPr id="6" name="Title 2">
            <a:extLst>
              <a:ext uri="{FF2B5EF4-FFF2-40B4-BE49-F238E27FC236}">
                <a16:creationId xmlns:a16="http://schemas.microsoft.com/office/drawing/2014/main" id="{8D228189-33B6-5B48-8A44-794E92C40244}"/>
              </a:ext>
            </a:extLst>
          </p:cNvPr>
          <p:cNvSpPr>
            <a:spLocks noGrp="1"/>
          </p:cNvSpPr>
          <p:nvPr>
            <p:ph type="title"/>
          </p:nvPr>
        </p:nvSpPr>
        <p:spPr>
          <a:xfrm>
            <a:off x="50823" y="46150"/>
            <a:ext cx="9042354" cy="676275"/>
          </a:xfrm>
        </p:spPr>
        <p:txBody>
          <a:bodyPr>
            <a:noAutofit/>
          </a:bodyPr>
          <a:lstStyle/>
          <a:p>
            <a:pPr algn="ctr">
              <a:defRPr/>
            </a:pPr>
            <a:r>
              <a:rPr lang="en-US" altLang="ja-JP" sz="4000" b="1" kern="0" dirty="0">
                <a:ea typeface="ＭＳ Ｐゴシック" pitchFamily="50" charset="-128"/>
              </a:rPr>
              <a:t>2 Models</a:t>
            </a:r>
            <a:r>
              <a:rPr lang="en-US" sz="4000" b="1" dirty="0"/>
              <a:t>—</a:t>
            </a:r>
            <a:r>
              <a:rPr lang="en-US" altLang="ja-JP" sz="4000" b="1" kern="0" dirty="0">
                <a:ea typeface="ＭＳ Ｐゴシック" pitchFamily="50" charset="-128"/>
              </a:rPr>
              <a:t>Depending on Need</a:t>
            </a:r>
            <a:endParaRPr lang="en-US" sz="4000" b="1" dirty="0"/>
          </a:p>
        </p:txBody>
      </p:sp>
      <p:sp>
        <p:nvSpPr>
          <p:cNvPr id="7" name="正方形/長方形 7">
            <a:extLst>
              <a:ext uri="{FF2B5EF4-FFF2-40B4-BE49-F238E27FC236}">
                <a16:creationId xmlns:a16="http://schemas.microsoft.com/office/drawing/2014/main" id="{589C11BF-961D-2746-8664-F8B3D4EA7ED8}"/>
              </a:ext>
            </a:extLst>
          </p:cNvPr>
          <p:cNvSpPr/>
          <p:nvPr/>
        </p:nvSpPr>
        <p:spPr>
          <a:xfrm>
            <a:off x="947049" y="1144206"/>
            <a:ext cx="3521002"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dirty="0">
                <a:solidFill>
                  <a:schemeClr val="tx1"/>
                </a:solidFill>
                <a:latin typeface="Arial" charset="0"/>
                <a:ea typeface="メイリオ" charset="0"/>
                <a:cs typeface="Arial" charset="0"/>
              </a:rPr>
              <a:t>Standard 4-gas model</a:t>
            </a:r>
            <a:endParaRPr lang="ja-JP" altLang="en-US" sz="2400" dirty="0">
              <a:solidFill>
                <a:schemeClr val="tx1"/>
              </a:solidFill>
              <a:latin typeface="Arial" charset="0"/>
              <a:ea typeface="メイリオ" charset="0"/>
              <a:cs typeface="Arial" charset="0"/>
            </a:endParaRPr>
          </a:p>
        </p:txBody>
      </p:sp>
      <p:sp>
        <p:nvSpPr>
          <p:cNvPr id="8" name="正方形/長方形 8">
            <a:extLst>
              <a:ext uri="{FF2B5EF4-FFF2-40B4-BE49-F238E27FC236}">
                <a16:creationId xmlns:a16="http://schemas.microsoft.com/office/drawing/2014/main" id="{DEE4E3F2-27CC-904F-92B9-B67337BEDBE8}"/>
              </a:ext>
            </a:extLst>
          </p:cNvPr>
          <p:cNvSpPr/>
          <p:nvPr/>
        </p:nvSpPr>
        <p:spPr>
          <a:xfrm>
            <a:off x="2068345" y="4233560"/>
            <a:ext cx="1278409"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a:t>
            </a:r>
            <a:endParaRPr lang="ja-JP" altLang="en-US" sz="2800" b="1" i="1" dirty="0">
              <a:solidFill>
                <a:schemeClr val="tx1"/>
              </a:solidFill>
              <a:latin typeface="Century Gothic" panose="020B0502020202020204" pitchFamily="34" charset="0"/>
              <a:ea typeface="メイリオ" charset="0"/>
              <a:cs typeface="Arial" charset="0"/>
            </a:endParaRPr>
          </a:p>
        </p:txBody>
      </p:sp>
      <p:pic>
        <p:nvPicPr>
          <p:cNvPr id="9" name="Picture 8">
            <a:extLst>
              <a:ext uri="{FF2B5EF4-FFF2-40B4-BE49-F238E27FC236}">
                <a16:creationId xmlns:a16="http://schemas.microsoft.com/office/drawing/2014/main" id="{0FC753BE-EF6F-EF4D-A685-6745D533C6A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46124" y="1792278"/>
            <a:ext cx="2122854" cy="2441282"/>
          </a:xfrm>
          <a:prstGeom prst="rect">
            <a:avLst/>
          </a:prstGeom>
        </p:spPr>
      </p:pic>
      <p:sp>
        <p:nvSpPr>
          <p:cNvPr id="10" name="TextBox 9">
            <a:extLst>
              <a:ext uri="{FF2B5EF4-FFF2-40B4-BE49-F238E27FC236}">
                <a16:creationId xmlns:a16="http://schemas.microsoft.com/office/drawing/2014/main" id="{5BB82463-3D51-434F-8611-ED2899110127}"/>
              </a:ext>
            </a:extLst>
          </p:cNvPr>
          <p:cNvSpPr txBox="1"/>
          <p:nvPr/>
        </p:nvSpPr>
        <p:spPr>
          <a:xfrm>
            <a:off x="402503" y="5065723"/>
            <a:ext cx="3521003" cy="923330"/>
          </a:xfrm>
          <a:prstGeom prst="rect">
            <a:avLst/>
          </a:prstGeom>
          <a:noFill/>
        </p:spPr>
        <p:txBody>
          <a:bodyPr wrap="square" rtlCol="0">
            <a:spAutoFit/>
          </a:bodyPr>
          <a:lstStyle/>
          <a:p>
            <a:pPr marL="285750" indent="-285750">
              <a:buFont typeface="Courier New"/>
              <a:buChar char="o"/>
            </a:pPr>
            <a:r>
              <a:rPr lang="en-US" dirty="0"/>
              <a:t>Worlds smallest and lightest 4-gas monitor</a:t>
            </a:r>
          </a:p>
          <a:p>
            <a:pPr marL="285750" indent="-285750">
              <a:buFont typeface="Courier New"/>
              <a:buChar char="o"/>
            </a:pPr>
            <a:r>
              <a:rPr lang="en-US" dirty="0"/>
              <a:t>Low cost of ownership</a:t>
            </a:r>
          </a:p>
        </p:txBody>
      </p:sp>
      <p:sp>
        <p:nvSpPr>
          <p:cNvPr id="11" name="正方形/長方形 8">
            <a:extLst>
              <a:ext uri="{FF2B5EF4-FFF2-40B4-BE49-F238E27FC236}">
                <a16:creationId xmlns:a16="http://schemas.microsoft.com/office/drawing/2014/main" id="{1093B974-56BB-CD46-9900-55B892301FC1}"/>
              </a:ext>
            </a:extLst>
          </p:cNvPr>
          <p:cNvSpPr/>
          <p:nvPr/>
        </p:nvSpPr>
        <p:spPr>
          <a:xfrm>
            <a:off x="5390539" y="4233560"/>
            <a:ext cx="194421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 Pro</a:t>
            </a:r>
            <a:endParaRPr lang="ja-JP" altLang="en-US" sz="2800" b="1" i="1" dirty="0">
              <a:solidFill>
                <a:schemeClr val="tx1"/>
              </a:solidFill>
              <a:latin typeface="Century Gothic" panose="020B0502020202020204" pitchFamily="34" charset="0"/>
              <a:ea typeface="メイリオ" charset="0"/>
              <a:cs typeface="Arial" charset="0"/>
            </a:endParaRPr>
          </a:p>
        </p:txBody>
      </p:sp>
      <p:sp>
        <p:nvSpPr>
          <p:cNvPr id="12" name="TextBox 11">
            <a:extLst>
              <a:ext uri="{FF2B5EF4-FFF2-40B4-BE49-F238E27FC236}">
                <a16:creationId xmlns:a16="http://schemas.microsoft.com/office/drawing/2014/main" id="{AEF63506-FB1B-B74C-8A8B-98B8F1082CA5}"/>
              </a:ext>
            </a:extLst>
          </p:cNvPr>
          <p:cNvSpPr txBox="1"/>
          <p:nvPr/>
        </p:nvSpPr>
        <p:spPr>
          <a:xfrm>
            <a:off x="3616980" y="4927267"/>
            <a:ext cx="5491333" cy="1200329"/>
          </a:xfrm>
          <a:prstGeom prst="rect">
            <a:avLst/>
          </a:prstGeom>
          <a:noFill/>
        </p:spPr>
        <p:txBody>
          <a:bodyPr wrap="square" rtlCol="0">
            <a:spAutoFit/>
          </a:bodyPr>
          <a:lstStyle/>
          <a:p>
            <a:pPr marL="742950" lvl="1" indent="-285750">
              <a:buFont typeface="Courier New"/>
              <a:buChar char="o"/>
            </a:pPr>
            <a:r>
              <a:rPr lang="en-US" dirty="0"/>
              <a:t>4-gas plus extra slot for toxic or IR sensor</a:t>
            </a:r>
          </a:p>
          <a:p>
            <a:pPr marL="742950" lvl="1" indent="-285750">
              <a:buFont typeface="Courier New"/>
              <a:buChar char="o"/>
            </a:pPr>
            <a:r>
              <a:rPr lang="en-US" dirty="0"/>
              <a:t>Wireless communication with mobile app</a:t>
            </a:r>
          </a:p>
          <a:p>
            <a:pPr marL="742950" lvl="1" indent="-285750">
              <a:buFont typeface="Courier New"/>
              <a:buChar char="o"/>
            </a:pPr>
            <a:r>
              <a:rPr lang="en-US" dirty="0"/>
              <a:t>Man-down and panic alarms</a:t>
            </a:r>
          </a:p>
          <a:p>
            <a:pPr marL="742950" lvl="1" indent="-285750">
              <a:buFont typeface="Courier New"/>
              <a:buChar char="o"/>
            </a:pPr>
            <a:r>
              <a:rPr lang="en-US" dirty="0"/>
              <a:t>Alkaline/Rechargeable option</a:t>
            </a:r>
          </a:p>
        </p:txBody>
      </p:sp>
      <p:sp>
        <p:nvSpPr>
          <p:cNvPr id="13" name="正方形/長方形 7">
            <a:extLst>
              <a:ext uri="{FF2B5EF4-FFF2-40B4-BE49-F238E27FC236}">
                <a16:creationId xmlns:a16="http://schemas.microsoft.com/office/drawing/2014/main" id="{C0B21046-DE01-5141-818E-400CD9A29CE7}"/>
              </a:ext>
            </a:extLst>
          </p:cNvPr>
          <p:cNvSpPr/>
          <p:nvPr/>
        </p:nvSpPr>
        <p:spPr>
          <a:xfrm>
            <a:off x="4706463" y="1144206"/>
            <a:ext cx="3312368"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dirty="0">
                <a:solidFill>
                  <a:schemeClr val="tx1"/>
                </a:solidFill>
                <a:latin typeface="Arial" charset="0"/>
                <a:ea typeface="メイリオ" charset="0"/>
                <a:cs typeface="Arial" charset="0"/>
              </a:rPr>
              <a:t>Pro 5-gas model</a:t>
            </a:r>
            <a:endParaRPr lang="ja-JP" altLang="en-US" sz="2400" dirty="0">
              <a:solidFill>
                <a:schemeClr val="tx1"/>
              </a:solidFill>
              <a:latin typeface="Arial" charset="0"/>
              <a:ea typeface="メイリオ" charset="0"/>
              <a:cs typeface="Arial" charset="0"/>
            </a:endParaRPr>
          </a:p>
        </p:txBody>
      </p:sp>
      <p:pic>
        <p:nvPicPr>
          <p:cNvPr id="14" name="Picture 13">
            <a:extLst>
              <a:ext uri="{FF2B5EF4-FFF2-40B4-BE49-F238E27FC236}">
                <a16:creationId xmlns:a16="http://schemas.microsoft.com/office/drawing/2014/main" id="{4DDA436D-289A-6349-B6DF-07F88ACBF1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9200" y="1734627"/>
            <a:ext cx="2692807" cy="2585094"/>
          </a:xfrm>
          <a:prstGeom prst="rect">
            <a:avLst/>
          </a:prstGeom>
        </p:spPr>
      </p:pic>
    </p:spTree>
    <p:extLst>
      <p:ext uri="{BB962C8B-B14F-4D97-AF65-F5344CB8AC3E}">
        <p14:creationId xmlns:p14="http://schemas.microsoft.com/office/powerpoint/2010/main" val="1680575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895351" y="5879890"/>
            <a:ext cx="4572632" cy="704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Press </a:t>
            </a:r>
            <a:r>
              <a:rPr lang="en-US" sz="1800" b="1" dirty="0"/>
              <a:t>AIR</a:t>
            </a:r>
            <a:r>
              <a:rPr lang="en-US" sz="1800" dirty="0"/>
              <a:t> button  to continue without performing a calibration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4"/>
            <a:ext cx="91440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Cal Reminder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5" name="Picture 4">
            <a:extLst>
              <a:ext uri="{FF2B5EF4-FFF2-40B4-BE49-F238E27FC236}">
                <a16:creationId xmlns:a16="http://schemas.microsoft.com/office/drawing/2014/main" id="{3ACA0A45-65FD-6E4F-AD6F-40DB29D979C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42735" y="810199"/>
            <a:ext cx="3858530" cy="4581128"/>
          </a:xfrm>
          <a:prstGeom prst="rect">
            <a:avLst/>
          </a:prstGeom>
        </p:spPr>
      </p:pic>
      <p:sp>
        <p:nvSpPr>
          <p:cNvPr id="11" name="Content Placeholder 2">
            <a:extLst>
              <a:ext uri="{FF2B5EF4-FFF2-40B4-BE49-F238E27FC236}">
                <a16:creationId xmlns:a16="http://schemas.microsoft.com/office/drawing/2014/main" id="{35A0E024-FAA1-3C4E-A08C-15CA4D657680}"/>
              </a:ext>
            </a:extLst>
          </p:cNvPr>
          <p:cNvSpPr txBox="1">
            <a:spLocks/>
          </p:cNvSpPr>
          <p:nvPr/>
        </p:nvSpPr>
        <p:spPr bwMode="auto">
          <a:xfrm>
            <a:off x="251520" y="1863874"/>
            <a:ext cx="2880320" cy="412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Acknowledge and use</a:t>
            </a:r>
          </a:p>
        </p:txBody>
      </p:sp>
      <p:cxnSp>
        <p:nvCxnSpPr>
          <p:cNvPr id="15" name="Straight Arrow Connector 14">
            <a:extLst>
              <a:ext uri="{FF2B5EF4-FFF2-40B4-BE49-F238E27FC236}">
                <a16:creationId xmlns:a16="http://schemas.microsoft.com/office/drawing/2014/main" id="{26F499E2-03DA-C24B-B860-04222EC8AEE5}"/>
              </a:ext>
            </a:extLst>
          </p:cNvPr>
          <p:cNvCxnSpPr/>
          <p:nvPr/>
        </p:nvCxnSpPr>
        <p:spPr>
          <a:xfrm>
            <a:off x="1532713" y="2305075"/>
            <a:ext cx="2088232" cy="1296144"/>
          </a:xfrm>
          <a:prstGeom prst="straightConnector1">
            <a:avLst/>
          </a:prstGeom>
          <a:ln w="31750">
            <a:solidFill>
              <a:schemeClr val="tx2">
                <a:lumMod val="60000"/>
                <a:lumOff val="40000"/>
              </a:schemeClr>
            </a:solidFill>
            <a:tailEnd type="stealth" w="lg" len="med"/>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D299A5B2-59E1-4F45-91F1-DC7127909B8C}"/>
              </a:ext>
            </a:extLst>
          </p:cNvPr>
          <p:cNvCxnSpPr/>
          <p:nvPr/>
        </p:nvCxnSpPr>
        <p:spPr>
          <a:xfrm flipH="1">
            <a:off x="5580112" y="3284984"/>
            <a:ext cx="1152128" cy="360040"/>
          </a:xfrm>
          <a:prstGeom prst="straightConnector1">
            <a:avLst/>
          </a:prstGeom>
          <a:ln w="31750">
            <a:solidFill>
              <a:schemeClr val="tx2">
                <a:lumMod val="60000"/>
                <a:lumOff val="40000"/>
              </a:schemeClr>
            </a:solidFill>
            <a:tailEnd type="stealth" w="lg" len="med"/>
          </a:ln>
        </p:spPr>
        <p:style>
          <a:lnRef idx="2">
            <a:schemeClr val="accent1"/>
          </a:lnRef>
          <a:fillRef idx="0">
            <a:schemeClr val="accent1"/>
          </a:fillRef>
          <a:effectRef idx="1">
            <a:schemeClr val="accent1"/>
          </a:effectRef>
          <a:fontRef idx="minor">
            <a:schemeClr val="tx1"/>
          </a:fontRef>
        </p:style>
      </p:cxnSp>
      <p:sp>
        <p:nvSpPr>
          <p:cNvPr id="18" name="Content Placeholder 2">
            <a:extLst>
              <a:ext uri="{FF2B5EF4-FFF2-40B4-BE49-F238E27FC236}">
                <a16:creationId xmlns:a16="http://schemas.microsoft.com/office/drawing/2014/main" id="{7FCF08DE-B820-8547-A113-3513D7258D9C}"/>
              </a:ext>
            </a:extLst>
          </p:cNvPr>
          <p:cNvSpPr txBox="1">
            <a:spLocks/>
          </p:cNvSpPr>
          <p:nvPr/>
        </p:nvSpPr>
        <p:spPr bwMode="auto">
          <a:xfrm>
            <a:off x="6372200" y="2943994"/>
            <a:ext cx="2880320" cy="412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Perform a calibration</a:t>
            </a:r>
          </a:p>
        </p:txBody>
      </p:sp>
      <p:pic>
        <p:nvPicPr>
          <p:cNvPr id="9" name="Picture 8">
            <a:extLst>
              <a:ext uri="{FF2B5EF4-FFF2-40B4-BE49-F238E27FC236}">
                <a16:creationId xmlns:a16="http://schemas.microsoft.com/office/drawing/2014/main" id="{AEC5B042-967F-764A-8A92-0D0FEB2AED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64BFF6E2-C805-EC45-8954-FD13AB78C461}"/>
              </a:ext>
            </a:extLst>
          </p:cNvPr>
          <p:cNvSpPr txBox="1"/>
          <p:nvPr/>
        </p:nvSpPr>
        <p:spPr>
          <a:xfrm>
            <a:off x="1896714" y="5218028"/>
            <a:ext cx="5350572" cy="646331"/>
          </a:xfrm>
          <a:prstGeom prst="rect">
            <a:avLst/>
          </a:prstGeom>
          <a:noFill/>
        </p:spPr>
        <p:txBody>
          <a:bodyPr wrap="square" rtlCol="0">
            <a:spAutoFit/>
          </a:bodyPr>
          <a:lstStyle/>
          <a:p>
            <a:pPr marL="285750" indent="-285750">
              <a:buFont typeface="Arial" panose="020B0604020202020204" pitchFamily="34" charset="0"/>
              <a:buChar char="•"/>
            </a:pPr>
            <a:r>
              <a:rPr lang="en-US" dirty="0"/>
              <a:t>If calibration is due, press the </a:t>
            </a:r>
            <a:r>
              <a:rPr lang="en-US" b="1" dirty="0"/>
              <a:t>POWER/MODE </a:t>
            </a:r>
            <a:r>
              <a:rPr lang="en-US" dirty="0"/>
              <a:t>button to perform calibration. </a:t>
            </a:r>
          </a:p>
        </p:txBody>
      </p:sp>
      <p:sp>
        <p:nvSpPr>
          <p:cNvPr id="12" name="Oval 11">
            <a:extLst>
              <a:ext uri="{FF2B5EF4-FFF2-40B4-BE49-F238E27FC236}">
                <a16:creationId xmlns:a16="http://schemas.microsoft.com/office/drawing/2014/main" id="{F7806AC2-8E8E-4B46-911A-ABE2A1E0CDAD}"/>
              </a:ext>
            </a:extLst>
          </p:cNvPr>
          <p:cNvSpPr/>
          <p:nvPr/>
        </p:nvSpPr>
        <p:spPr>
          <a:xfrm>
            <a:off x="5037482" y="3248980"/>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C78261-D195-4345-9EA9-40F184249230}"/>
              </a:ext>
            </a:extLst>
          </p:cNvPr>
          <p:cNvSpPr/>
          <p:nvPr/>
        </p:nvSpPr>
        <p:spPr>
          <a:xfrm>
            <a:off x="3412397" y="3248980"/>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064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23" presetClass="entr" presetSubtype="16"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23"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8" grpId="0"/>
      <p:bldP spid="2" grpId="0"/>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885941" y="5279006"/>
            <a:ext cx="5372115" cy="7048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If calibration is due, press the </a:t>
            </a:r>
            <a:r>
              <a:rPr lang="en-US" sz="1800" b="1" dirty="0"/>
              <a:t>POWER/MODE </a:t>
            </a:r>
            <a:r>
              <a:rPr lang="en-US" sz="1800" dirty="0"/>
              <a:t>button to perform calibration. </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Pro Calibration Reminder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2031" y="1366764"/>
            <a:ext cx="4279936" cy="4027138"/>
          </a:xfrm>
          <a:prstGeom prst="rect">
            <a:avLst/>
          </a:prstGeom>
          <a:effectLst/>
        </p:spPr>
      </p:pic>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1366764"/>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dirty="0"/>
          </a:p>
        </p:txBody>
      </p:sp>
      <p:sp>
        <p:nvSpPr>
          <p:cNvPr id="11" name="Content Placeholder 2">
            <a:extLst>
              <a:ext uri="{FF2B5EF4-FFF2-40B4-BE49-F238E27FC236}">
                <a16:creationId xmlns:a16="http://schemas.microsoft.com/office/drawing/2014/main" id="{651D2614-2052-9B4A-ABAA-BD7BE10F24B7}"/>
              </a:ext>
            </a:extLst>
          </p:cNvPr>
          <p:cNvSpPr txBox="1">
            <a:spLocks/>
          </p:cNvSpPr>
          <p:nvPr/>
        </p:nvSpPr>
        <p:spPr bwMode="auto">
          <a:xfrm>
            <a:off x="35496" y="4273598"/>
            <a:ext cx="2880320" cy="412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Acknowledge and use</a:t>
            </a:r>
          </a:p>
        </p:txBody>
      </p:sp>
      <p:sp>
        <p:nvSpPr>
          <p:cNvPr id="12" name="Content Placeholder 2">
            <a:extLst>
              <a:ext uri="{FF2B5EF4-FFF2-40B4-BE49-F238E27FC236}">
                <a16:creationId xmlns:a16="http://schemas.microsoft.com/office/drawing/2014/main" id="{C0709C87-D926-8447-80F3-D0A34EFE85E1}"/>
              </a:ext>
            </a:extLst>
          </p:cNvPr>
          <p:cNvSpPr txBox="1">
            <a:spLocks/>
          </p:cNvSpPr>
          <p:nvPr/>
        </p:nvSpPr>
        <p:spPr bwMode="auto">
          <a:xfrm>
            <a:off x="6516216" y="1450876"/>
            <a:ext cx="2880320" cy="412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Perform a calibration</a:t>
            </a:r>
          </a:p>
        </p:txBody>
      </p:sp>
      <p:cxnSp>
        <p:nvCxnSpPr>
          <p:cNvPr id="5" name="Straight Arrow Connector 4">
            <a:extLst>
              <a:ext uri="{FF2B5EF4-FFF2-40B4-BE49-F238E27FC236}">
                <a16:creationId xmlns:a16="http://schemas.microsoft.com/office/drawing/2014/main" id="{A0D88460-D762-3C42-ABA0-B828AF229E18}"/>
              </a:ext>
            </a:extLst>
          </p:cNvPr>
          <p:cNvCxnSpPr>
            <a:cxnSpLocks/>
          </p:cNvCxnSpPr>
          <p:nvPr/>
        </p:nvCxnSpPr>
        <p:spPr>
          <a:xfrm flipV="1">
            <a:off x="1372711" y="3936450"/>
            <a:ext cx="2294120" cy="412550"/>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F34E05C6-9DC8-F940-9D18-70AEB455C46E}"/>
              </a:ext>
            </a:extLst>
          </p:cNvPr>
          <p:cNvCxnSpPr/>
          <p:nvPr/>
        </p:nvCxnSpPr>
        <p:spPr>
          <a:xfrm flipH="1">
            <a:off x="5456367" y="1736689"/>
            <a:ext cx="2160237" cy="194536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16" name="Frame 15">
            <a:extLst>
              <a:ext uri="{FF2B5EF4-FFF2-40B4-BE49-F238E27FC236}">
                <a16:creationId xmlns:a16="http://schemas.microsoft.com/office/drawing/2014/main" id="{C68BD91E-02A5-A04F-89E1-4D55DD57425C}"/>
              </a:ext>
            </a:extLst>
          </p:cNvPr>
          <p:cNvSpPr/>
          <p:nvPr/>
        </p:nvSpPr>
        <p:spPr>
          <a:xfrm>
            <a:off x="3424939" y="2564904"/>
            <a:ext cx="2294120" cy="265026"/>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Content Placeholder 2">
            <a:extLst>
              <a:ext uri="{FF2B5EF4-FFF2-40B4-BE49-F238E27FC236}">
                <a16:creationId xmlns:a16="http://schemas.microsoft.com/office/drawing/2014/main" id="{7444C4CE-7267-174C-9F5C-17EB32E18104}"/>
              </a:ext>
            </a:extLst>
          </p:cNvPr>
          <p:cNvSpPr txBox="1">
            <a:spLocks/>
          </p:cNvSpPr>
          <p:nvPr/>
        </p:nvSpPr>
        <p:spPr bwMode="auto">
          <a:xfrm>
            <a:off x="179512" y="1105018"/>
            <a:ext cx="2880320" cy="6917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Calibration Menu is located in User Mode</a:t>
            </a:r>
          </a:p>
        </p:txBody>
      </p:sp>
      <p:cxnSp>
        <p:nvCxnSpPr>
          <p:cNvPr id="21" name="Straight Arrow Connector 20">
            <a:extLst>
              <a:ext uri="{FF2B5EF4-FFF2-40B4-BE49-F238E27FC236}">
                <a16:creationId xmlns:a16="http://schemas.microsoft.com/office/drawing/2014/main" id="{B7458AE4-CB09-D747-A6A4-2E748DABE192}"/>
              </a:ext>
            </a:extLst>
          </p:cNvPr>
          <p:cNvCxnSpPr>
            <a:cxnSpLocks/>
            <a:endCxn id="16" idx="1"/>
          </p:cNvCxnSpPr>
          <p:nvPr/>
        </p:nvCxnSpPr>
        <p:spPr>
          <a:xfrm>
            <a:off x="1185978" y="1736689"/>
            <a:ext cx="2238961" cy="96072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BFE5244F-DB1A-0443-AB84-4E51D87BBD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2EEAEDB1-0775-D048-A614-2B7CE508C518}"/>
              </a:ext>
            </a:extLst>
          </p:cNvPr>
          <p:cNvSpPr txBox="1"/>
          <p:nvPr/>
        </p:nvSpPr>
        <p:spPr>
          <a:xfrm>
            <a:off x="1885941" y="6034580"/>
            <a:ext cx="5036189" cy="646331"/>
          </a:xfrm>
          <a:prstGeom prst="rect">
            <a:avLst/>
          </a:prstGeom>
          <a:noFill/>
        </p:spPr>
        <p:txBody>
          <a:bodyPr wrap="square" rtlCol="0">
            <a:spAutoFit/>
          </a:bodyPr>
          <a:lstStyle/>
          <a:p>
            <a:pPr marL="285750" indent="-285750">
              <a:buFont typeface="Arial" panose="020B0604020202020204" pitchFamily="34" charset="0"/>
              <a:buChar char="•"/>
            </a:pPr>
            <a:r>
              <a:rPr lang="en-US" dirty="0"/>
              <a:t>Press </a:t>
            </a:r>
            <a:r>
              <a:rPr lang="en-US" b="1" dirty="0"/>
              <a:t>AIR</a:t>
            </a:r>
            <a:r>
              <a:rPr lang="en-US" dirty="0"/>
              <a:t> button  to continue without performing a calibration.</a:t>
            </a:r>
          </a:p>
        </p:txBody>
      </p:sp>
      <p:sp>
        <p:nvSpPr>
          <p:cNvPr id="17" name="Oval 16">
            <a:extLst>
              <a:ext uri="{FF2B5EF4-FFF2-40B4-BE49-F238E27FC236}">
                <a16:creationId xmlns:a16="http://schemas.microsoft.com/office/drawing/2014/main" id="{197234C4-6E2B-E545-963A-1B01A665FF70}"/>
              </a:ext>
            </a:extLst>
          </p:cNvPr>
          <p:cNvSpPr/>
          <p:nvPr/>
        </p:nvSpPr>
        <p:spPr>
          <a:xfrm>
            <a:off x="5081127" y="3443229"/>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F9E1AF2-9F59-A443-B1DB-626BE1E46E0E}"/>
              </a:ext>
            </a:extLst>
          </p:cNvPr>
          <p:cNvSpPr/>
          <p:nvPr/>
        </p:nvSpPr>
        <p:spPr>
          <a:xfrm>
            <a:off x="3303077" y="3437008"/>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979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23" presetClass="entr" presetSubtype="16"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17"/>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2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6" grpId="0" animBg="1"/>
      <p:bldP spid="20" grpId="0"/>
      <p:bldP spid="2" grpId="0"/>
      <p:bldP spid="1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3" y="5393900"/>
            <a:ext cx="5688632" cy="630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If bump is due, press the </a:t>
            </a:r>
            <a:r>
              <a:rPr lang="en-US" sz="1800" b="1" dirty="0"/>
              <a:t>POWER/MODE </a:t>
            </a:r>
            <a:r>
              <a:rPr lang="en-US" sz="1800" dirty="0"/>
              <a:t>button to perform bump. </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 y="133923"/>
            <a:ext cx="91440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Pro Bump Reminder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1366764"/>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dirty="0"/>
          </a:p>
        </p:txBody>
      </p:sp>
      <p:pic>
        <p:nvPicPr>
          <p:cNvPr id="15" name="Picture 14">
            <a:extLst>
              <a:ext uri="{FF2B5EF4-FFF2-40B4-BE49-F238E27FC236}">
                <a16:creationId xmlns:a16="http://schemas.microsoft.com/office/drawing/2014/main" id="{7AE63A7E-B7D1-D740-92B9-4F6654745B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2032" y="1366764"/>
            <a:ext cx="4279936" cy="4027137"/>
          </a:xfrm>
          <a:prstGeom prst="rect">
            <a:avLst/>
          </a:prstGeom>
          <a:effectLst/>
        </p:spPr>
      </p:pic>
      <p:cxnSp>
        <p:nvCxnSpPr>
          <p:cNvPr id="12" name="Straight Arrow Connector 11">
            <a:extLst>
              <a:ext uri="{FF2B5EF4-FFF2-40B4-BE49-F238E27FC236}">
                <a16:creationId xmlns:a16="http://schemas.microsoft.com/office/drawing/2014/main" id="{2368A2FF-9F55-7B4E-A3FD-F764E6C8D9D6}"/>
              </a:ext>
            </a:extLst>
          </p:cNvPr>
          <p:cNvCxnSpPr>
            <a:cxnSpLocks/>
          </p:cNvCxnSpPr>
          <p:nvPr/>
        </p:nvCxnSpPr>
        <p:spPr>
          <a:xfrm flipV="1">
            <a:off x="1298190" y="3905640"/>
            <a:ext cx="2294120" cy="412550"/>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13" name="Content Placeholder 2">
            <a:extLst>
              <a:ext uri="{FF2B5EF4-FFF2-40B4-BE49-F238E27FC236}">
                <a16:creationId xmlns:a16="http://schemas.microsoft.com/office/drawing/2014/main" id="{D4DDD4BD-CBAF-044C-85E7-5D518C3F23D7}"/>
              </a:ext>
            </a:extLst>
          </p:cNvPr>
          <p:cNvSpPr txBox="1">
            <a:spLocks/>
          </p:cNvSpPr>
          <p:nvPr/>
        </p:nvSpPr>
        <p:spPr bwMode="auto">
          <a:xfrm>
            <a:off x="45632" y="4273598"/>
            <a:ext cx="2880320" cy="412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Acknowledge and use</a:t>
            </a:r>
          </a:p>
        </p:txBody>
      </p:sp>
      <p:sp>
        <p:nvSpPr>
          <p:cNvPr id="16" name="Content Placeholder 2">
            <a:extLst>
              <a:ext uri="{FF2B5EF4-FFF2-40B4-BE49-F238E27FC236}">
                <a16:creationId xmlns:a16="http://schemas.microsoft.com/office/drawing/2014/main" id="{89415CB1-2FBE-824F-BC20-1CDE6B838259}"/>
              </a:ext>
            </a:extLst>
          </p:cNvPr>
          <p:cNvSpPr txBox="1">
            <a:spLocks/>
          </p:cNvSpPr>
          <p:nvPr/>
        </p:nvSpPr>
        <p:spPr bwMode="auto">
          <a:xfrm>
            <a:off x="6516216" y="1450876"/>
            <a:ext cx="2880320" cy="412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Perform a Bump Test</a:t>
            </a:r>
          </a:p>
        </p:txBody>
      </p:sp>
      <p:cxnSp>
        <p:nvCxnSpPr>
          <p:cNvPr id="18" name="Straight Arrow Connector 17">
            <a:extLst>
              <a:ext uri="{FF2B5EF4-FFF2-40B4-BE49-F238E27FC236}">
                <a16:creationId xmlns:a16="http://schemas.microsoft.com/office/drawing/2014/main" id="{D6F40329-ECAA-6043-B602-21A0877205FE}"/>
              </a:ext>
            </a:extLst>
          </p:cNvPr>
          <p:cNvCxnSpPr/>
          <p:nvPr/>
        </p:nvCxnSpPr>
        <p:spPr>
          <a:xfrm flipH="1">
            <a:off x="5474569" y="1736689"/>
            <a:ext cx="2160237" cy="194536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20" name="Content Placeholder 2">
            <a:extLst>
              <a:ext uri="{FF2B5EF4-FFF2-40B4-BE49-F238E27FC236}">
                <a16:creationId xmlns:a16="http://schemas.microsoft.com/office/drawing/2014/main" id="{ED5935BB-85B1-DA4F-B100-59E2318E0C13}"/>
              </a:ext>
            </a:extLst>
          </p:cNvPr>
          <p:cNvSpPr txBox="1">
            <a:spLocks/>
          </p:cNvSpPr>
          <p:nvPr/>
        </p:nvSpPr>
        <p:spPr bwMode="auto">
          <a:xfrm>
            <a:off x="179512" y="1105018"/>
            <a:ext cx="2880320" cy="6917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Bump Test Menu is located in User Mode</a:t>
            </a:r>
          </a:p>
        </p:txBody>
      </p:sp>
      <p:sp>
        <p:nvSpPr>
          <p:cNvPr id="22" name="Frame 21">
            <a:extLst>
              <a:ext uri="{FF2B5EF4-FFF2-40B4-BE49-F238E27FC236}">
                <a16:creationId xmlns:a16="http://schemas.microsoft.com/office/drawing/2014/main" id="{6A57F65C-1E13-0347-859B-0018C082650A}"/>
              </a:ext>
            </a:extLst>
          </p:cNvPr>
          <p:cNvSpPr/>
          <p:nvPr/>
        </p:nvSpPr>
        <p:spPr>
          <a:xfrm>
            <a:off x="3424939" y="2564904"/>
            <a:ext cx="2294120" cy="265026"/>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23" name="Straight Arrow Connector 22">
            <a:extLst>
              <a:ext uri="{FF2B5EF4-FFF2-40B4-BE49-F238E27FC236}">
                <a16:creationId xmlns:a16="http://schemas.microsoft.com/office/drawing/2014/main" id="{DE7A023F-E395-BE4E-989C-EC79E4E59ED3}"/>
              </a:ext>
            </a:extLst>
          </p:cNvPr>
          <p:cNvCxnSpPr>
            <a:cxnSpLocks/>
            <a:endCxn id="22" idx="1"/>
          </p:cNvCxnSpPr>
          <p:nvPr/>
        </p:nvCxnSpPr>
        <p:spPr>
          <a:xfrm>
            <a:off x="1185978" y="1736689"/>
            <a:ext cx="2238961" cy="96072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416C0A48-DBC3-0A42-8953-E26EF8C446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32F3A876-2A55-4D4E-B4D3-23AB94D5188C}"/>
              </a:ext>
            </a:extLst>
          </p:cNvPr>
          <p:cNvSpPr txBox="1"/>
          <p:nvPr/>
        </p:nvSpPr>
        <p:spPr>
          <a:xfrm>
            <a:off x="1727683" y="6121422"/>
            <a:ext cx="5695528" cy="646331"/>
          </a:xfrm>
          <a:prstGeom prst="rect">
            <a:avLst/>
          </a:prstGeom>
          <a:noFill/>
        </p:spPr>
        <p:txBody>
          <a:bodyPr wrap="square" rtlCol="0">
            <a:spAutoFit/>
          </a:bodyPr>
          <a:lstStyle/>
          <a:p>
            <a:pPr marL="285750" indent="-285750">
              <a:buFont typeface="Arial" panose="020B0604020202020204" pitchFamily="34" charset="0"/>
              <a:buChar char="•"/>
            </a:pPr>
            <a:r>
              <a:rPr lang="en-US" dirty="0"/>
              <a:t>Press </a:t>
            </a:r>
            <a:r>
              <a:rPr lang="en-US" b="1" dirty="0"/>
              <a:t>AIR</a:t>
            </a:r>
            <a:r>
              <a:rPr lang="en-US" dirty="0"/>
              <a:t> button  to continue without performing bump.</a:t>
            </a:r>
          </a:p>
        </p:txBody>
      </p:sp>
      <p:sp>
        <p:nvSpPr>
          <p:cNvPr id="21" name="Oval 20">
            <a:extLst>
              <a:ext uri="{FF2B5EF4-FFF2-40B4-BE49-F238E27FC236}">
                <a16:creationId xmlns:a16="http://schemas.microsoft.com/office/drawing/2014/main" id="{92FDD88E-888F-BA4E-801D-8330806ACEDA}"/>
              </a:ext>
            </a:extLst>
          </p:cNvPr>
          <p:cNvSpPr/>
          <p:nvPr/>
        </p:nvSpPr>
        <p:spPr>
          <a:xfrm>
            <a:off x="5081127" y="3443229"/>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4E22779D-A922-7D4D-8242-3DD280E36398}"/>
              </a:ext>
            </a:extLst>
          </p:cNvPr>
          <p:cNvSpPr/>
          <p:nvPr/>
        </p:nvSpPr>
        <p:spPr>
          <a:xfrm>
            <a:off x="3285043" y="3443229"/>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445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23" presetClass="entr" presetSubtype="16"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23" presetClass="entr" presetSubtype="1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childTnLst>
                                  <p:subTnLst>
                                    <p:set>
                                      <p:cBhvr override="childStyle">
                                        <p:cTn dur="1" fill="hold" display="0" masterRel="nextClick" afterEffect="1"/>
                                        <p:tgtEl>
                                          <p:spTgt spid="24"/>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6" grpId="0"/>
      <p:bldP spid="20" grpId="0"/>
      <p:bldP spid="22" grpId="0" animBg="1"/>
      <p:bldP spid="2" grpId="0"/>
      <p:bldP spid="21"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502749" y="5553290"/>
            <a:ext cx="6155850"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Several seconds after warm-up, these are the normal operating mode screens for the GX-3R and GX-3R Pro </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Normal Mode</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6" cy="4027138"/>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1"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pic>
        <p:nvPicPr>
          <p:cNvPr id="9" name="Picture 8">
            <a:extLst>
              <a:ext uri="{FF2B5EF4-FFF2-40B4-BE49-F238E27FC236}">
                <a16:creationId xmlns:a16="http://schemas.microsoft.com/office/drawing/2014/main" id="{A7F8BE60-8E02-6247-9EED-6854A5E6BFA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373546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975556" y="5800510"/>
            <a:ext cx="7226820"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i="1" dirty="0"/>
              <a:t>Please make sure you are in a fresh air environment prior to zeroing your reading!</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Fresh Air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7" cy="4027138"/>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1"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54360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97555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3951ABE-540E-A348-B298-FEC633137D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5C249379-AC0F-C644-9590-4A65A33F0104}"/>
              </a:ext>
            </a:extLst>
          </p:cNvPr>
          <p:cNvSpPr txBox="1"/>
          <p:nvPr/>
        </p:nvSpPr>
        <p:spPr>
          <a:xfrm>
            <a:off x="964350" y="5297222"/>
            <a:ext cx="7238026" cy="369332"/>
          </a:xfrm>
          <a:prstGeom prst="rect">
            <a:avLst/>
          </a:prstGeom>
          <a:noFill/>
        </p:spPr>
        <p:txBody>
          <a:bodyPr wrap="square" rtlCol="0">
            <a:spAutoFit/>
          </a:bodyPr>
          <a:lstStyle/>
          <a:p>
            <a:r>
              <a:rPr lang="en-US" dirty="0"/>
              <a:t>To perform a fresh air adjustment press and hold the </a:t>
            </a:r>
            <a:r>
              <a:rPr lang="en-US" b="1" dirty="0"/>
              <a:t>AIR</a:t>
            </a:r>
            <a:r>
              <a:rPr lang="en-US" dirty="0"/>
              <a:t> button</a:t>
            </a:r>
          </a:p>
        </p:txBody>
      </p:sp>
    </p:spTree>
    <p:extLst>
      <p:ext uri="{BB962C8B-B14F-4D97-AF65-F5344CB8AC3E}">
        <p14:creationId xmlns:p14="http://schemas.microsoft.com/office/powerpoint/2010/main" val="106536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Release the </a:t>
            </a:r>
            <a:r>
              <a:rPr lang="en-US" sz="1800" b="1" dirty="0"/>
              <a:t>AIR</a:t>
            </a:r>
            <a:r>
              <a:rPr lang="en-US" sz="1800" dirty="0"/>
              <a:t> button when it prompts you to release it</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Fresh Air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6" cy="4027138"/>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1" cy="4365151"/>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54360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97555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670340A-20B8-EC4B-942A-258519564C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757685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18"/>
                                        </p:tgtEl>
                                      </p:cBhvr>
                                    </p:animEffect>
                                    <p:set>
                                      <p:cBhvr>
                                        <p:cTn id="7" dur="1" fill="hold">
                                          <p:stCondLst>
                                            <p:cond delay="1999"/>
                                          </p:stCondLst>
                                        </p:cTn>
                                        <p:tgtEl>
                                          <p:spTgt spid="18"/>
                                        </p:tgtEl>
                                        <p:attrNameLst>
                                          <p:attrName>style.visibility</p:attrName>
                                        </p:attrNameLst>
                                      </p:cBhvr>
                                      <p:to>
                                        <p:strVal val="hidden"/>
                                      </p:to>
                                    </p:set>
                                  </p:childTnLst>
                                </p:cTn>
                              </p:par>
                              <p:par>
                                <p:cTn id="8" presetID="6" presetClass="exit" presetSubtype="32" fill="hold" grpId="0" nodeType="withEffect">
                                  <p:stCondLst>
                                    <p:cond delay="0"/>
                                  </p:stCondLst>
                                  <p:childTnLst>
                                    <p:animEffect transition="out" filter="circle(out)">
                                      <p:cBhvr>
                                        <p:cTn id="9" dur="2000"/>
                                        <p:tgtEl>
                                          <p:spTgt spid="16"/>
                                        </p:tgtEl>
                                      </p:cBhvr>
                                    </p:animEffect>
                                    <p:set>
                                      <p:cBhvr>
                                        <p:cTn id="10"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162422E1-8D4B-8A42-9D00-DADD323F37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91056" y="2661562"/>
            <a:ext cx="1302895" cy="822319"/>
          </a:xfrm>
          <a:prstGeom prst="rect">
            <a:avLst/>
          </a:prstGeom>
        </p:spPr>
      </p:pic>
      <p:pic>
        <p:nvPicPr>
          <p:cNvPr id="5" name="Picture 4">
            <a:extLst>
              <a:ext uri="{FF2B5EF4-FFF2-40B4-BE49-F238E27FC236}">
                <a16:creationId xmlns:a16="http://schemas.microsoft.com/office/drawing/2014/main" id="{451A8E5B-1D0D-8D4E-92B9-A8EB6BD5290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26095" y="447696"/>
            <a:ext cx="2271508" cy="1433657"/>
          </a:xfrm>
          <a:prstGeom prst="rect">
            <a:avLst/>
          </a:prstGeom>
        </p:spPr>
      </p:pic>
      <p:pic>
        <p:nvPicPr>
          <p:cNvPr id="19" name="Picture 18">
            <a:extLst>
              <a:ext uri="{FF2B5EF4-FFF2-40B4-BE49-F238E27FC236}">
                <a16:creationId xmlns:a16="http://schemas.microsoft.com/office/drawing/2014/main" id="{AB6EBB45-5DD6-DF43-A1F8-E159701947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3395608" y="2661563"/>
            <a:ext cx="1302895" cy="822319"/>
          </a:xfrm>
          <a:prstGeom prst="rect">
            <a:avLst/>
          </a:prstGeom>
        </p:spPr>
      </p:pic>
      <p:pic>
        <p:nvPicPr>
          <p:cNvPr id="23" name="Picture 22">
            <a:extLst>
              <a:ext uri="{FF2B5EF4-FFF2-40B4-BE49-F238E27FC236}">
                <a16:creationId xmlns:a16="http://schemas.microsoft.com/office/drawing/2014/main" id="{93DE6199-A366-7B49-9583-5DA02D038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4123038" y="2655839"/>
            <a:ext cx="1302895" cy="822319"/>
          </a:xfrm>
          <a:prstGeom prst="rect">
            <a:avLst/>
          </a:prstGeom>
        </p:spPr>
      </p:pic>
      <p:pic>
        <p:nvPicPr>
          <p:cNvPr id="24" name="Picture 23">
            <a:extLst>
              <a:ext uri="{FF2B5EF4-FFF2-40B4-BE49-F238E27FC236}">
                <a16:creationId xmlns:a16="http://schemas.microsoft.com/office/drawing/2014/main" id="{9D598469-EA7E-CE40-BC41-B0A4D6C682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8081393" y="2661561"/>
            <a:ext cx="1302895" cy="822319"/>
          </a:xfrm>
          <a:prstGeom prst="rect">
            <a:avLst/>
          </a:prstGeom>
        </p:spPr>
      </p:pic>
      <p:pic>
        <p:nvPicPr>
          <p:cNvPr id="22" name="Picture 21">
            <a:extLst>
              <a:ext uri="{FF2B5EF4-FFF2-40B4-BE49-F238E27FC236}">
                <a16:creationId xmlns:a16="http://schemas.microsoft.com/office/drawing/2014/main" id="{5CA65D43-F541-CD4B-BC1D-4F0F6C0CCB0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52261" y="426898"/>
            <a:ext cx="2271508" cy="1433657"/>
          </a:xfrm>
          <a:prstGeom prst="rect">
            <a:avLst/>
          </a:prstGeom>
        </p:spPr>
      </p:pic>
      <p:sp>
        <p:nvSpPr>
          <p:cNvPr id="4" name="Content Placeholder 2"/>
          <p:cNvSpPr txBox="1">
            <a:spLocks/>
          </p:cNvSpPr>
          <p:nvPr/>
        </p:nvSpPr>
        <p:spPr bwMode="auto">
          <a:xfrm>
            <a:off x="1727684" y="6067797"/>
            <a:ext cx="5688632" cy="798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Once the reading goes back to normal, </a:t>
            </a:r>
          </a:p>
          <a:p>
            <a:pPr marL="0" indent="0">
              <a:buNone/>
            </a:pPr>
            <a:r>
              <a:rPr lang="en-US" sz="1800" dirty="0"/>
              <a:t>press the </a:t>
            </a:r>
            <a:r>
              <a:rPr lang="en-US" sz="1800" b="1" dirty="0"/>
              <a:t>POWER/MODE</a:t>
            </a:r>
            <a:r>
              <a:rPr lang="en-US" sz="1800" dirty="0"/>
              <a:t> button to silence the unit.</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Alarm Condition</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6051" y="1274068"/>
            <a:ext cx="4279936" cy="4027137"/>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23539" y="1048429"/>
            <a:ext cx="3676620" cy="4365151"/>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657793" y="5008680"/>
            <a:ext cx="1008112"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097550" y="5008680"/>
            <a:ext cx="1380929"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pic>
        <p:nvPicPr>
          <p:cNvPr id="28" name="Picture 27">
            <a:extLst>
              <a:ext uri="{FF2B5EF4-FFF2-40B4-BE49-F238E27FC236}">
                <a16:creationId xmlns:a16="http://schemas.microsoft.com/office/drawing/2014/main" id="{FFD07A77-4327-9442-B318-0D149332027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86051" y="1274068"/>
            <a:ext cx="4279936" cy="4027138"/>
          </a:xfrm>
          <a:prstGeom prst="rect">
            <a:avLst/>
          </a:prstGeom>
          <a:effectLst/>
        </p:spPr>
      </p:pic>
      <p:sp>
        <p:nvSpPr>
          <p:cNvPr id="21" name="Frame 20">
            <a:extLst>
              <a:ext uri="{FF2B5EF4-FFF2-40B4-BE49-F238E27FC236}">
                <a16:creationId xmlns:a16="http://schemas.microsoft.com/office/drawing/2014/main" id="{F1F94B73-A104-6740-984B-644C51E0C177}"/>
              </a:ext>
            </a:extLst>
          </p:cNvPr>
          <p:cNvSpPr/>
          <p:nvPr/>
        </p:nvSpPr>
        <p:spPr>
          <a:xfrm>
            <a:off x="5645899" y="2566507"/>
            <a:ext cx="1080120" cy="633983"/>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Frame 10">
            <a:extLst>
              <a:ext uri="{FF2B5EF4-FFF2-40B4-BE49-F238E27FC236}">
                <a16:creationId xmlns:a16="http://schemas.microsoft.com/office/drawing/2014/main" id="{6A6AFC6F-515D-5F4D-BC6C-AD5746E6D925}"/>
              </a:ext>
            </a:extLst>
          </p:cNvPr>
          <p:cNvSpPr/>
          <p:nvPr/>
        </p:nvSpPr>
        <p:spPr>
          <a:xfrm>
            <a:off x="1475656" y="2970371"/>
            <a:ext cx="1080120" cy="404900"/>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30" name="Picture 29">
            <a:extLst>
              <a:ext uri="{FF2B5EF4-FFF2-40B4-BE49-F238E27FC236}">
                <a16:creationId xmlns:a16="http://schemas.microsoft.com/office/drawing/2014/main" id="{19392B33-175F-8541-8C8A-8AA045C17F77}"/>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23539" y="1048429"/>
            <a:ext cx="3676621" cy="4365152"/>
          </a:xfrm>
          <a:prstGeom prst="rect">
            <a:avLst/>
          </a:prstGeom>
          <a:effectLst/>
        </p:spPr>
      </p:pic>
      <p:sp>
        <p:nvSpPr>
          <p:cNvPr id="18" name="Oval 17">
            <a:extLst>
              <a:ext uri="{FF2B5EF4-FFF2-40B4-BE49-F238E27FC236}">
                <a16:creationId xmlns:a16="http://schemas.microsoft.com/office/drawing/2014/main" id="{28CFB25B-785E-7B4E-AEA1-B9C5D63BA705}"/>
              </a:ext>
            </a:extLst>
          </p:cNvPr>
          <p:cNvSpPr/>
          <p:nvPr/>
        </p:nvSpPr>
        <p:spPr>
          <a:xfrm>
            <a:off x="255577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7E30D1D4-107C-2B45-9C43-CC0D3DD4B1B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15" name="Frame 14">
            <a:extLst>
              <a:ext uri="{FF2B5EF4-FFF2-40B4-BE49-F238E27FC236}">
                <a16:creationId xmlns:a16="http://schemas.microsoft.com/office/drawing/2014/main" id="{7357DD6C-2D13-7044-B317-F5C03F479492}"/>
              </a:ext>
            </a:extLst>
          </p:cNvPr>
          <p:cNvSpPr/>
          <p:nvPr/>
        </p:nvSpPr>
        <p:spPr>
          <a:xfrm>
            <a:off x="2299186" y="2363021"/>
            <a:ext cx="895042" cy="404900"/>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Oval 15">
            <a:extLst>
              <a:ext uri="{FF2B5EF4-FFF2-40B4-BE49-F238E27FC236}">
                <a16:creationId xmlns:a16="http://schemas.microsoft.com/office/drawing/2014/main" id="{532E75EE-FCC5-B54F-B958-93836A695813}"/>
              </a:ext>
            </a:extLst>
          </p:cNvPr>
          <p:cNvSpPr/>
          <p:nvPr/>
        </p:nvSpPr>
        <p:spPr>
          <a:xfrm>
            <a:off x="72362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C3BB0A2-E961-E345-881A-B394EBA92E2B}"/>
              </a:ext>
            </a:extLst>
          </p:cNvPr>
          <p:cNvSpPr txBox="1"/>
          <p:nvPr/>
        </p:nvSpPr>
        <p:spPr>
          <a:xfrm>
            <a:off x="1727684" y="5526637"/>
            <a:ext cx="4778631" cy="369332"/>
          </a:xfrm>
          <a:prstGeom prst="rect">
            <a:avLst/>
          </a:prstGeom>
          <a:noFill/>
        </p:spPr>
        <p:txBody>
          <a:bodyPr wrap="square" rtlCol="0">
            <a:spAutoFit/>
          </a:bodyPr>
          <a:lstStyle/>
          <a:p>
            <a:r>
              <a:rPr lang="en-US" i="1" u="sng" dirty="0"/>
              <a:t>If you are in alarm, get to a safe location</a:t>
            </a:r>
            <a:r>
              <a:rPr lang="en-US" dirty="0"/>
              <a:t>. </a:t>
            </a:r>
          </a:p>
        </p:txBody>
      </p:sp>
    </p:spTree>
    <p:extLst>
      <p:ext uri="{BB962C8B-B14F-4D97-AF65-F5344CB8AC3E}">
        <p14:creationId xmlns:p14="http://schemas.microsoft.com/office/powerpoint/2010/main" val="401840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250" fill="hold"/>
                                        <p:tgtEl>
                                          <p:spTgt spid="5"/>
                                        </p:tgtEl>
                                        <p:attrNameLst>
                                          <p:attrName>style.visibility</p:attrName>
                                        </p:attrNameLst>
                                      </p:cBhvr>
                                      <p:tavLst>
                                        <p:tav tm="0">
                                          <p:val>
                                            <p:strVal val="hidden"/>
                                          </p:val>
                                        </p:tav>
                                        <p:tav tm="50000">
                                          <p:val>
                                            <p:strVal val="visible"/>
                                          </p:val>
                                        </p:tav>
                                      </p:tavLst>
                                    </p:anim>
                                  </p:childTnLst>
                                </p:cTn>
                              </p:par>
                              <p:par>
                                <p:cTn id="7" presetID="35" presetClass="emph" presetSubtype="0" repeatCount="indefinite" fill="hold" nodeType="withEffect">
                                  <p:stCondLst>
                                    <p:cond delay="0"/>
                                  </p:stCondLst>
                                  <p:endCondLst>
                                    <p:cond evt="onNext" delay="0">
                                      <p:tgtEl>
                                        <p:sldTgt/>
                                      </p:tgtEl>
                                    </p:cond>
                                  </p:endCondLst>
                                  <p:childTnLst>
                                    <p:anim calcmode="discrete" valueType="str">
                                      <p:cBhvr>
                                        <p:cTn id="8" dur="250" fill="hold"/>
                                        <p:tgtEl>
                                          <p:spTgt spid="20"/>
                                        </p:tgtEl>
                                        <p:attrNameLst>
                                          <p:attrName>style.visibility</p:attrName>
                                        </p:attrNameLst>
                                      </p:cBhvr>
                                      <p:tavLst>
                                        <p:tav tm="0">
                                          <p:val>
                                            <p:strVal val="hidden"/>
                                          </p:val>
                                        </p:tav>
                                        <p:tav tm="50000">
                                          <p:val>
                                            <p:strVal val="visible"/>
                                          </p:val>
                                        </p:tav>
                                      </p:tavLst>
                                    </p:anim>
                                  </p:childTnLst>
                                </p:cTn>
                              </p:par>
                              <p:par>
                                <p:cTn id="9" presetID="35" presetClass="emph" presetSubtype="0" repeatCount="indefinite" fill="hold" nodeType="withEffect">
                                  <p:stCondLst>
                                    <p:cond delay="0"/>
                                  </p:stCondLst>
                                  <p:endCondLst>
                                    <p:cond evt="onNext" delay="0">
                                      <p:tgtEl>
                                        <p:sldTgt/>
                                      </p:tgtEl>
                                    </p:cond>
                                  </p:endCondLst>
                                  <p:childTnLst>
                                    <p:anim calcmode="discrete" valueType="str">
                                      <p:cBhvr>
                                        <p:cTn id="10" dur="250" fill="hold"/>
                                        <p:tgtEl>
                                          <p:spTgt spid="19"/>
                                        </p:tgtEl>
                                        <p:attrNameLst>
                                          <p:attrName>style.visibility</p:attrName>
                                        </p:attrNameLst>
                                      </p:cBhvr>
                                      <p:tavLst>
                                        <p:tav tm="0">
                                          <p:val>
                                            <p:strVal val="hidden"/>
                                          </p:val>
                                        </p:tav>
                                        <p:tav tm="50000">
                                          <p:val>
                                            <p:strVal val="visible"/>
                                          </p:val>
                                        </p:tav>
                                      </p:tavLst>
                                    </p:anim>
                                  </p:childTnLst>
                                </p:cTn>
                              </p:par>
                              <p:par>
                                <p:cTn id="11" presetID="35" presetClass="emph" presetSubtype="0" repeatCount="indefinite" fill="hold" nodeType="withEffect">
                                  <p:stCondLst>
                                    <p:cond delay="0"/>
                                  </p:stCondLst>
                                  <p:endCondLst>
                                    <p:cond evt="onNext" delay="0">
                                      <p:tgtEl>
                                        <p:sldTgt/>
                                      </p:tgtEl>
                                    </p:cond>
                                  </p:endCondLst>
                                  <p:childTnLst>
                                    <p:anim calcmode="discrete" valueType="str">
                                      <p:cBhvr>
                                        <p:cTn id="12" dur="250" fill="hold"/>
                                        <p:tgtEl>
                                          <p:spTgt spid="23"/>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nodeType="withEffect">
                                  <p:stCondLst>
                                    <p:cond delay="0"/>
                                  </p:stCondLst>
                                  <p:endCondLst>
                                    <p:cond evt="onNext" delay="0">
                                      <p:tgtEl>
                                        <p:sldTgt/>
                                      </p:tgtEl>
                                    </p:cond>
                                  </p:endCondLst>
                                  <p:childTnLst>
                                    <p:anim calcmode="discrete" valueType="str">
                                      <p:cBhvr>
                                        <p:cTn id="14" dur="250" fill="hold"/>
                                        <p:tgtEl>
                                          <p:spTgt spid="22"/>
                                        </p:tgtEl>
                                        <p:attrNameLst>
                                          <p:attrName>style.visibility</p:attrName>
                                        </p:attrNameLst>
                                      </p:cBhvr>
                                      <p:tavLst>
                                        <p:tav tm="0">
                                          <p:val>
                                            <p:strVal val="hidden"/>
                                          </p:val>
                                        </p:tav>
                                        <p:tav tm="50000">
                                          <p:val>
                                            <p:strVal val="visible"/>
                                          </p:val>
                                        </p:tav>
                                      </p:tavLst>
                                    </p:anim>
                                  </p:childTnLst>
                                </p:cTn>
                              </p:par>
                              <p:par>
                                <p:cTn id="15" presetID="35" presetClass="emph" presetSubtype="0" repeatCount="indefinite" fill="hold" nodeType="withEffect">
                                  <p:stCondLst>
                                    <p:cond delay="0"/>
                                  </p:stCondLst>
                                  <p:endCondLst>
                                    <p:cond evt="onNext" delay="0">
                                      <p:tgtEl>
                                        <p:sldTgt/>
                                      </p:tgtEl>
                                    </p:cond>
                                  </p:endCondLst>
                                  <p:childTnLst>
                                    <p:anim calcmode="discrete" valueType="str">
                                      <p:cBhvr>
                                        <p:cTn id="16" dur="250" fill="hold"/>
                                        <p:tgtEl>
                                          <p:spTgt spid="24"/>
                                        </p:tgtEl>
                                        <p:attrNameLst>
                                          <p:attrName>style.visibility</p:attrName>
                                        </p:attrNameLst>
                                      </p:cBhvr>
                                      <p:tavLst>
                                        <p:tav tm="0">
                                          <p:val>
                                            <p:strVal val="hidden"/>
                                          </p:val>
                                        </p:tav>
                                        <p:tav tm="50000">
                                          <p:val>
                                            <p:strVal val="visible"/>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35" presetClass="emph" presetSubtype="0" repeatCount="indefinite" fill="hold" nodeType="withEffect">
                                  <p:stCondLst>
                                    <p:cond delay="0"/>
                                  </p:stCondLst>
                                  <p:endCondLst>
                                    <p:cond evt="onNext" delay="0">
                                      <p:tgtEl>
                                        <p:sldTgt/>
                                      </p:tgtEl>
                                    </p:cond>
                                  </p:endCondLst>
                                  <p:childTnLst>
                                    <p:anim calcmode="discrete" valueType="str">
                                      <p:cBhvr>
                                        <p:cTn id="26" dur="250" fill="hold"/>
                                        <p:tgtEl>
                                          <p:spTgt spid="20"/>
                                        </p:tgtEl>
                                        <p:attrNameLst>
                                          <p:attrName>style.visibility</p:attrName>
                                        </p:attrNameLst>
                                      </p:cBhvr>
                                      <p:tavLst>
                                        <p:tav tm="0">
                                          <p:val>
                                            <p:strVal val="hidden"/>
                                          </p:val>
                                        </p:tav>
                                        <p:tav tm="50000">
                                          <p:val>
                                            <p:strVal val="visible"/>
                                          </p:val>
                                        </p:tav>
                                      </p:tavLst>
                                    </p:anim>
                                  </p:childTnLst>
                                </p:cTn>
                              </p:par>
                              <p:par>
                                <p:cTn id="27" presetID="35" presetClass="emph" presetSubtype="0" repeatCount="indefinite" fill="hold" nodeType="withEffect">
                                  <p:stCondLst>
                                    <p:cond delay="0"/>
                                  </p:stCondLst>
                                  <p:endCondLst>
                                    <p:cond evt="onNext" delay="0">
                                      <p:tgtEl>
                                        <p:sldTgt/>
                                      </p:tgtEl>
                                    </p:cond>
                                  </p:endCondLst>
                                  <p:childTnLst>
                                    <p:anim calcmode="discrete" valueType="str">
                                      <p:cBhvr>
                                        <p:cTn id="28" dur="250" fill="hold"/>
                                        <p:tgtEl>
                                          <p:spTgt spid="5"/>
                                        </p:tgtEl>
                                        <p:attrNameLst>
                                          <p:attrName>style.visibility</p:attrName>
                                        </p:attrNameLst>
                                      </p:cBhvr>
                                      <p:tavLst>
                                        <p:tav tm="0">
                                          <p:val>
                                            <p:strVal val="hidden"/>
                                          </p:val>
                                        </p:tav>
                                        <p:tav tm="50000">
                                          <p:val>
                                            <p:strVal val="visible"/>
                                          </p:val>
                                        </p:tav>
                                      </p:tavLst>
                                    </p:anim>
                                  </p:childTnLst>
                                </p:cTn>
                              </p:par>
                              <p:par>
                                <p:cTn id="29" presetID="35" presetClass="emph" presetSubtype="0" repeatCount="indefinite" fill="hold" nodeType="withEffect">
                                  <p:stCondLst>
                                    <p:cond delay="0"/>
                                  </p:stCondLst>
                                  <p:endCondLst>
                                    <p:cond evt="onNext" delay="0">
                                      <p:tgtEl>
                                        <p:sldTgt/>
                                      </p:tgtEl>
                                    </p:cond>
                                  </p:endCondLst>
                                  <p:childTnLst>
                                    <p:anim calcmode="discrete" valueType="str">
                                      <p:cBhvr>
                                        <p:cTn id="30" dur="250" fill="hold"/>
                                        <p:tgtEl>
                                          <p:spTgt spid="19"/>
                                        </p:tgtEl>
                                        <p:attrNameLst>
                                          <p:attrName>style.visibility</p:attrName>
                                        </p:attrNameLst>
                                      </p:cBhvr>
                                      <p:tavLst>
                                        <p:tav tm="0">
                                          <p:val>
                                            <p:strVal val="hidden"/>
                                          </p:val>
                                        </p:tav>
                                        <p:tav tm="50000">
                                          <p:val>
                                            <p:strVal val="visible"/>
                                          </p:val>
                                        </p:tav>
                                      </p:tavLst>
                                    </p:anim>
                                  </p:childTnLst>
                                </p:cTn>
                              </p:par>
                              <p:par>
                                <p:cTn id="31" presetID="35" presetClass="emph" presetSubtype="0" repeatCount="indefinite" fill="hold" nodeType="withEffect">
                                  <p:stCondLst>
                                    <p:cond delay="0"/>
                                  </p:stCondLst>
                                  <p:endCondLst>
                                    <p:cond evt="onNext" delay="0">
                                      <p:tgtEl>
                                        <p:sldTgt/>
                                      </p:tgtEl>
                                    </p:cond>
                                  </p:endCondLst>
                                  <p:childTnLst>
                                    <p:anim calcmode="discrete" valueType="str">
                                      <p:cBhvr>
                                        <p:cTn id="32" dur="250" fill="hold"/>
                                        <p:tgtEl>
                                          <p:spTgt spid="23"/>
                                        </p:tgtEl>
                                        <p:attrNameLst>
                                          <p:attrName>style.visibility</p:attrName>
                                        </p:attrNameLst>
                                      </p:cBhvr>
                                      <p:tavLst>
                                        <p:tav tm="0">
                                          <p:val>
                                            <p:strVal val="hidden"/>
                                          </p:val>
                                        </p:tav>
                                        <p:tav tm="50000">
                                          <p:val>
                                            <p:strVal val="visible"/>
                                          </p:val>
                                        </p:tav>
                                      </p:tavLst>
                                    </p:anim>
                                  </p:childTnLst>
                                </p:cTn>
                              </p:par>
                              <p:par>
                                <p:cTn id="33" presetID="35" presetClass="emph" presetSubtype="0" repeatCount="indefinite" fill="hold" nodeType="withEffect">
                                  <p:stCondLst>
                                    <p:cond delay="0"/>
                                  </p:stCondLst>
                                  <p:endCondLst>
                                    <p:cond evt="onNext" delay="0">
                                      <p:tgtEl>
                                        <p:sldTgt/>
                                      </p:tgtEl>
                                    </p:cond>
                                  </p:endCondLst>
                                  <p:childTnLst>
                                    <p:anim calcmode="discrete" valueType="str">
                                      <p:cBhvr>
                                        <p:cTn id="34" dur="250" fill="hold"/>
                                        <p:tgtEl>
                                          <p:spTgt spid="22"/>
                                        </p:tgtEl>
                                        <p:attrNameLst>
                                          <p:attrName>style.visibility</p:attrName>
                                        </p:attrNameLst>
                                      </p:cBhvr>
                                      <p:tavLst>
                                        <p:tav tm="0">
                                          <p:val>
                                            <p:strVal val="hidden"/>
                                          </p:val>
                                        </p:tav>
                                        <p:tav tm="50000">
                                          <p:val>
                                            <p:strVal val="visible"/>
                                          </p:val>
                                        </p:tav>
                                      </p:tavLst>
                                    </p:anim>
                                  </p:childTnLst>
                                </p:cTn>
                              </p:par>
                              <p:par>
                                <p:cTn id="35" presetID="35" presetClass="emph" presetSubtype="0" repeatCount="indefinite" fill="hold" nodeType="withEffect">
                                  <p:stCondLst>
                                    <p:cond delay="0"/>
                                  </p:stCondLst>
                                  <p:endCondLst>
                                    <p:cond evt="onNext" delay="0">
                                      <p:tgtEl>
                                        <p:sldTgt/>
                                      </p:tgtEl>
                                    </p:cond>
                                  </p:endCondLst>
                                  <p:childTnLst>
                                    <p:anim calcmode="discrete" valueType="str">
                                      <p:cBhvr>
                                        <p:cTn id="36" dur="250" fill="hold"/>
                                        <p:tgtEl>
                                          <p:spTgt spid="24"/>
                                        </p:tgtEl>
                                        <p:attrNameLst>
                                          <p:attrName>style.visibility</p:attrName>
                                        </p:attrNameLst>
                                      </p:cBhvr>
                                      <p:tavLst>
                                        <p:tav tm="0">
                                          <p:val>
                                            <p:strVal val="hidden"/>
                                          </p:val>
                                        </p:tav>
                                        <p:tav tm="50000">
                                          <p:val>
                                            <p:strVal val="visible"/>
                                          </p:val>
                                        </p:tav>
                                      </p:tavLst>
                                    </p:anim>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1000" fill="hold"/>
                                        <p:tgtEl>
                                          <p:spTgt spid="16"/>
                                        </p:tgtEl>
                                        <p:attrNameLst>
                                          <p:attrName>ppt_w</p:attrName>
                                        </p:attrNameLst>
                                      </p:cBhvr>
                                      <p:tavLst>
                                        <p:tav tm="0">
                                          <p:val>
                                            <p:fltVal val="0"/>
                                          </p:val>
                                        </p:tav>
                                        <p:tav tm="100000">
                                          <p:val>
                                            <p:strVal val="#ppt_w"/>
                                          </p:val>
                                        </p:tav>
                                      </p:tavLst>
                                    </p:anim>
                                    <p:anim calcmode="lin" valueType="num">
                                      <p:cBhvr>
                                        <p:cTn id="42" dur="1000" fill="hold"/>
                                        <p:tgtEl>
                                          <p:spTgt spid="16"/>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39"/>
                                            </p:cond>
                                          </p:stCondLst>
                                        </p:cTn>
                                        <p:tgtEl>
                                          <p:spTgt spid="16"/>
                                        </p:tgtEl>
                                        <p:attrNameLst>
                                          <p:attrName>style.visibility</p:attrName>
                                        </p:attrNameLst>
                                      </p:cBhvr>
                                      <p:to>
                                        <p:strVal val="hidden"/>
                                      </p:to>
                                    </p:set>
                                  </p:subTnLst>
                                </p:cTn>
                              </p:par>
                              <p:par>
                                <p:cTn id="43" presetID="23"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1000" fill="hold"/>
                                        <p:tgtEl>
                                          <p:spTgt spid="18"/>
                                        </p:tgtEl>
                                        <p:attrNameLst>
                                          <p:attrName>ppt_w</p:attrName>
                                        </p:attrNameLst>
                                      </p:cBhvr>
                                      <p:tavLst>
                                        <p:tav tm="0">
                                          <p:val>
                                            <p:fltVal val="0"/>
                                          </p:val>
                                        </p:tav>
                                        <p:tav tm="100000">
                                          <p:val>
                                            <p:strVal val="#ppt_w"/>
                                          </p:val>
                                        </p:tav>
                                      </p:tavLst>
                                    </p:anim>
                                    <p:anim calcmode="lin" valueType="num">
                                      <p:cBhvr>
                                        <p:cTn id="46" dur="1000" fill="hold"/>
                                        <p:tgtEl>
                                          <p:spTgt spid="18"/>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43"/>
                                            </p:cond>
                                          </p:stCondLst>
                                        </p:cTn>
                                        <p:tgtEl>
                                          <p:spTgt spid="18"/>
                                        </p:tgtEl>
                                        <p:attrNameLst>
                                          <p:attrName>style.visibility</p:attrName>
                                        </p:attrNameLst>
                                      </p:cBhvr>
                                      <p:to>
                                        <p:strVal val="hidden"/>
                                      </p:to>
                                    </p:set>
                                  </p:subTnLst>
                                </p:cTn>
                              </p:par>
                              <p:par>
                                <p:cTn id="47" presetID="35" presetClass="emph" presetSubtype="0" repeatCount="5000" fill="hold" nodeType="withEffect">
                                  <p:stCondLst>
                                    <p:cond delay="0"/>
                                  </p:stCondLst>
                                  <p:childTnLst>
                                    <p:anim calcmode="discrete" valueType="str">
                                      <p:cBhvr>
                                        <p:cTn id="48" dur="250" fill="hold"/>
                                        <p:tgtEl>
                                          <p:spTgt spid="5"/>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47"/>
                                            </p:cond>
                                          </p:stCondLst>
                                        </p:cTn>
                                        <p:tgtEl>
                                          <p:spTgt spid="5"/>
                                        </p:tgtEl>
                                        <p:attrNameLst>
                                          <p:attrName>style.visibility</p:attrName>
                                        </p:attrNameLst>
                                      </p:cBhvr>
                                      <p:to>
                                        <p:strVal val="hidden"/>
                                      </p:to>
                                    </p:set>
                                  </p:subTnLst>
                                </p:cTn>
                              </p:par>
                              <p:par>
                                <p:cTn id="49" presetID="35" presetClass="emph" presetSubtype="0" repeatCount="5000" fill="hold" nodeType="withEffect">
                                  <p:stCondLst>
                                    <p:cond delay="0"/>
                                  </p:stCondLst>
                                  <p:childTnLst>
                                    <p:anim calcmode="discrete" valueType="str">
                                      <p:cBhvr>
                                        <p:cTn id="50" dur="250" fill="hold"/>
                                        <p:tgtEl>
                                          <p:spTgt spid="20"/>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49"/>
                                            </p:cond>
                                          </p:stCondLst>
                                        </p:cTn>
                                        <p:tgtEl>
                                          <p:spTgt spid="20"/>
                                        </p:tgtEl>
                                        <p:attrNameLst>
                                          <p:attrName>style.visibility</p:attrName>
                                        </p:attrNameLst>
                                      </p:cBhvr>
                                      <p:to>
                                        <p:strVal val="hidden"/>
                                      </p:to>
                                    </p:set>
                                  </p:subTnLst>
                                </p:cTn>
                              </p:par>
                              <p:par>
                                <p:cTn id="51" presetID="35" presetClass="emph" presetSubtype="0" repeatCount="5000" fill="hold" nodeType="withEffect">
                                  <p:stCondLst>
                                    <p:cond delay="0"/>
                                  </p:stCondLst>
                                  <p:childTnLst>
                                    <p:anim calcmode="discrete" valueType="str">
                                      <p:cBhvr>
                                        <p:cTn id="52" dur="250" fill="hold"/>
                                        <p:tgtEl>
                                          <p:spTgt spid="19"/>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51"/>
                                            </p:cond>
                                          </p:stCondLst>
                                        </p:cTn>
                                        <p:tgtEl>
                                          <p:spTgt spid="19"/>
                                        </p:tgtEl>
                                        <p:attrNameLst>
                                          <p:attrName>style.visibility</p:attrName>
                                        </p:attrNameLst>
                                      </p:cBhvr>
                                      <p:to>
                                        <p:strVal val="hidden"/>
                                      </p:to>
                                    </p:set>
                                  </p:subTnLst>
                                </p:cTn>
                              </p:par>
                              <p:par>
                                <p:cTn id="53" presetID="35" presetClass="emph" presetSubtype="0" repeatCount="5000" fill="hold" nodeType="withEffect">
                                  <p:stCondLst>
                                    <p:cond delay="0"/>
                                  </p:stCondLst>
                                  <p:childTnLst>
                                    <p:anim calcmode="discrete" valueType="str">
                                      <p:cBhvr>
                                        <p:cTn id="54" dur="250" fill="hold"/>
                                        <p:tgtEl>
                                          <p:spTgt spid="23"/>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53"/>
                                            </p:cond>
                                          </p:stCondLst>
                                        </p:cTn>
                                        <p:tgtEl>
                                          <p:spTgt spid="23"/>
                                        </p:tgtEl>
                                        <p:attrNameLst>
                                          <p:attrName>style.visibility</p:attrName>
                                        </p:attrNameLst>
                                      </p:cBhvr>
                                      <p:to>
                                        <p:strVal val="hidden"/>
                                      </p:to>
                                    </p:set>
                                  </p:subTnLst>
                                </p:cTn>
                              </p:par>
                              <p:par>
                                <p:cTn id="55" presetID="35" presetClass="emph" presetSubtype="0" repeatCount="5000" fill="hold" nodeType="withEffect">
                                  <p:stCondLst>
                                    <p:cond delay="0"/>
                                  </p:stCondLst>
                                  <p:childTnLst>
                                    <p:anim calcmode="discrete" valueType="str">
                                      <p:cBhvr>
                                        <p:cTn id="56" dur="250" fill="hold"/>
                                        <p:tgtEl>
                                          <p:spTgt spid="22"/>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55"/>
                                            </p:cond>
                                          </p:stCondLst>
                                        </p:cTn>
                                        <p:tgtEl>
                                          <p:spTgt spid="22"/>
                                        </p:tgtEl>
                                        <p:attrNameLst>
                                          <p:attrName>style.visibility</p:attrName>
                                        </p:attrNameLst>
                                      </p:cBhvr>
                                      <p:to>
                                        <p:strVal val="hidden"/>
                                      </p:to>
                                    </p:set>
                                  </p:subTnLst>
                                </p:cTn>
                              </p:par>
                              <p:par>
                                <p:cTn id="57" presetID="35" presetClass="emph" presetSubtype="0" repeatCount="5000" fill="hold" nodeType="withEffect">
                                  <p:stCondLst>
                                    <p:cond delay="0"/>
                                  </p:stCondLst>
                                  <p:childTnLst>
                                    <p:anim calcmode="discrete" valueType="str">
                                      <p:cBhvr>
                                        <p:cTn id="58" dur="250" fill="hold"/>
                                        <p:tgtEl>
                                          <p:spTgt spid="24"/>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57"/>
                                            </p:cond>
                                          </p:stCondLst>
                                        </p:cTn>
                                        <p:tgtEl>
                                          <p:spTgt spid="2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Display Mode vs. Normal Operation</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3609" y="1272977"/>
            <a:ext cx="4279935" cy="4027137"/>
          </a:xfrm>
          <a:prstGeom prst="rect">
            <a:avLst/>
          </a:prstGeom>
          <a:effectLst/>
        </p:spPr>
      </p:pic>
      <p:sp>
        <p:nvSpPr>
          <p:cNvPr id="16" name="Oval 15">
            <a:extLst>
              <a:ext uri="{FF2B5EF4-FFF2-40B4-BE49-F238E27FC236}">
                <a16:creationId xmlns:a16="http://schemas.microsoft.com/office/drawing/2014/main" id="{532E75EE-FCC5-B54F-B958-93836A695813}"/>
              </a:ext>
            </a:extLst>
          </p:cNvPr>
          <p:cNvSpPr/>
          <p:nvPr/>
        </p:nvSpPr>
        <p:spPr>
          <a:xfrm>
            <a:off x="3693854" y="3374180"/>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ontent Placeholder 2">
            <a:extLst>
              <a:ext uri="{FF2B5EF4-FFF2-40B4-BE49-F238E27FC236}">
                <a16:creationId xmlns:a16="http://schemas.microsoft.com/office/drawing/2014/main" id="{50B44AB3-B54B-D04E-83D2-E133ECFE690C}"/>
              </a:ext>
            </a:extLst>
          </p:cNvPr>
          <p:cNvSpPr txBox="1">
            <a:spLocks/>
          </p:cNvSpPr>
          <p:nvPr/>
        </p:nvSpPr>
        <p:spPr bwMode="auto">
          <a:xfrm>
            <a:off x="6660232" y="1285072"/>
            <a:ext cx="2483768" cy="49522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PEAK</a:t>
            </a:r>
          </a:p>
          <a:p>
            <a:r>
              <a:rPr lang="en-US" sz="1600" dirty="0"/>
              <a:t>STEL</a:t>
            </a:r>
          </a:p>
          <a:p>
            <a:r>
              <a:rPr lang="en-US" sz="1600" dirty="0"/>
              <a:t>TWA</a:t>
            </a:r>
          </a:p>
          <a:p>
            <a:r>
              <a:rPr lang="en-US" sz="1600" dirty="0"/>
              <a:t>HC GAS LIST</a:t>
            </a:r>
          </a:p>
          <a:p>
            <a:r>
              <a:rPr lang="en-US" sz="1600" dirty="0"/>
              <a:t>USER ID</a:t>
            </a:r>
          </a:p>
          <a:p>
            <a:r>
              <a:rPr lang="en-US" sz="1600" dirty="0"/>
              <a:t>STATION ID</a:t>
            </a:r>
          </a:p>
          <a:p>
            <a:r>
              <a:rPr lang="en-US" sz="1600" dirty="0"/>
              <a:t>CAL DATA</a:t>
            </a:r>
          </a:p>
          <a:p>
            <a:r>
              <a:rPr lang="en-US" sz="1600" dirty="0"/>
              <a:t>BUMP DATA</a:t>
            </a:r>
          </a:p>
          <a:p>
            <a:r>
              <a:rPr lang="en-US" sz="1600" dirty="0"/>
              <a:t>DATE</a:t>
            </a:r>
          </a:p>
          <a:p>
            <a:r>
              <a:rPr lang="en-US" sz="1600" dirty="0"/>
              <a:t>ALARM POINTS</a:t>
            </a:r>
          </a:p>
          <a:p>
            <a:r>
              <a:rPr lang="en-US" sz="1600" dirty="0"/>
              <a:t>INVERT SELECT</a:t>
            </a:r>
          </a:p>
          <a:p>
            <a:r>
              <a:rPr lang="en-US" sz="1600" dirty="0"/>
              <a:t>LCD BACKGROUND</a:t>
            </a:r>
          </a:p>
          <a:p>
            <a:r>
              <a:rPr lang="en-US" sz="1600" dirty="0"/>
              <a:t>BLUETOOTH</a:t>
            </a:r>
          </a:p>
          <a:p>
            <a:r>
              <a:rPr lang="en-US" sz="1600" dirty="0"/>
              <a:t>BUZZER VOLUME</a:t>
            </a:r>
          </a:p>
          <a:p>
            <a:r>
              <a:rPr lang="en-US" sz="1600" dirty="0"/>
              <a:t>LANGUAGE</a:t>
            </a:r>
          </a:p>
        </p:txBody>
      </p:sp>
      <p:sp>
        <p:nvSpPr>
          <p:cNvPr id="20" name="Content Placeholder 2">
            <a:extLst>
              <a:ext uri="{FF2B5EF4-FFF2-40B4-BE49-F238E27FC236}">
                <a16:creationId xmlns:a16="http://schemas.microsoft.com/office/drawing/2014/main" id="{AA7E131B-7A35-B041-A5AB-6D5AC9F3E4D8}"/>
              </a:ext>
            </a:extLst>
          </p:cNvPr>
          <p:cNvSpPr txBox="1">
            <a:spLocks/>
          </p:cNvSpPr>
          <p:nvPr/>
        </p:nvSpPr>
        <p:spPr bwMode="auto">
          <a:xfrm>
            <a:off x="709029" y="5156649"/>
            <a:ext cx="5810524" cy="5045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To enter Display Mode, press </a:t>
            </a:r>
            <a:r>
              <a:rPr lang="en-US" sz="1800" b="1" dirty="0"/>
              <a:t>POWER/MODE </a:t>
            </a:r>
            <a:r>
              <a:rPr lang="en-US" sz="1800" dirty="0"/>
              <a:t>button</a:t>
            </a:r>
          </a:p>
        </p:txBody>
      </p:sp>
      <p:sp>
        <p:nvSpPr>
          <p:cNvPr id="21" name="Frame 20">
            <a:extLst>
              <a:ext uri="{FF2B5EF4-FFF2-40B4-BE49-F238E27FC236}">
                <a16:creationId xmlns:a16="http://schemas.microsoft.com/office/drawing/2014/main" id="{357BE469-83B6-0D4B-8887-88D4FE745629}"/>
              </a:ext>
            </a:extLst>
          </p:cNvPr>
          <p:cNvSpPr/>
          <p:nvPr/>
        </p:nvSpPr>
        <p:spPr>
          <a:xfrm>
            <a:off x="6648264" y="1193376"/>
            <a:ext cx="2495736" cy="4569518"/>
          </a:xfrm>
          <a:prstGeom prst="frame">
            <a:avLst>
              <a:gd name="adj1" fmla="val 2004"/>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11" name="Picture 10">
            <a:extLst>
              <a:ext uri="{FF2B5EF4-FFF2-40B4-BE49-F238E27FC236}">
                <a16:creationId xmlns:a16="http://schemas.microsoft.com/office/drawing/2014/main" id="{5F734ABA-BDBF-B840-9A14-3088F233B3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C011922F-D96C-CE45-A948-E5FD90022881}"/>
              </a:ext>
            </a:extLst>
          </p:cNvPr>
          <p:cNvSpPr txBox="1"/>
          <p:nvPr/>
        </p:nvSpPr>
        <p:spPr>
          <a:xfrm>
            <a:off x="709028" y="5763672"/>
            <a:ext cx="5486400" cy="646331"/>
          </a:xfrm>
          <a:prstGeom prst="rect">
            <a:avLst/>
          </a:prstGeom>
          <a:noFill/>
        </p:spPr>
        <p:txBody>
          <a:bodyPr wrap="square" rtlCol="0">
            <a:spAutoFit/>
          </a:bodyPr>
          <a:lstStyle/>
          <a:p>
            <a:r>
              <a:rPr lang="en-US" dirty="0"/>
              <a:t>Continue pressing the </a:t>
            </a:r>
            <a:r>
              <a:rPr lang="en-US" b="1" dirty="0"/>
              <a:t>POWER/MODE </a:t>
            </a:r>
            <a:r>
              <a:rPr lang="en-US" dirty="0"/>
              <a:t>button to scroll through Display Mode menu options </a:t>
            </a:r>
          </a:p>
        </p:txBody>
      </p:sp>
      <p:cxnSp>
        <p:nvCxnSpPr>
          <p:cNvPr id="4" name="Straight Arrow Connector 3">
            <a:extLst>
              <a:ext uri="{FF2B5EF4-FFF2-40B4-BE49-F238E27FC236}">
                <a16:creationId xmlns:a16="http://schemas.microsoft.com/office/drawing/2014/main" id="{4AE1EBA8-C08C-A847-83C5-73213EB0F670}"/>
              </a:ext>
            </a:extLst>
          </p:cNvPr>
          <p:cNvCxnSpPr/>
          <p:nvPr/>
        </p:nvCxnSpPr>
        <p:spPr>
          <a:xfrm flipV="1">
            <a:off x="5735782" y="5854535"/>
            <a:ext cx="1353787" cy="266887"/>
          </a:xfrm>
          <a:prstGeom prst="straightConnector1">
            <a:avLst/>
          </a:prstGeom>
          <a:ln w="31750">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143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P spid="21"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975174" y="1055302"/>
            <a:ext cx="7193651" cy="646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Display Mode menus differ slightly in your GX-3R and GX-3R Pro.  </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Display Mode vs. Normal Operation</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20120" y="2015479"/>
            <a:ext cx="3153796" cy="3744416"/>
          </a:xfrm>
          <a:prstGeom prst="rect">
            <a:avLst/>
          </a:prstGeom>
          <a:effectLst/>
        </p:spPr>
      </p:pic>
      <p:sp>
        <p:nvSpPr>
          <p:cNvPr id="11" name="Frame 10">
            <a:extLst>
              <a:ext uri="{FF2B5EF4-FFF2-40B4-BE49-F238E27FC236}">
                <a16:creationId xmlns:a16="http://schemas.microsoft.com/office/drawing/2014/main" id="{6A6AFC6F-515D-5F4D-BC6C-AD5746E6D925}"/>
              </a:ext>
            </a:extLst>
          </p:cNvPr>
          <p:cNvSpPr/>
          <p:nvPr/>
        </p:nvSpPr>
        <p:spPr>
          <a:xfrm>
            <a:off x="3767763" y="3614043"/>
            <a:ext cx="887951" cy="347322"/>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6" name="Content Placeholder 2">
            <a:extLst>
              <a:ext uri="{FF2B5EF4-FFF2-40B4-BE49-F238E27FC236}">
                <a16:creationId xmlns:a16="http://schemas.microsoft.com/office/drawing/2014/main" id="{63C8E8CC-1204-D647-9B58-0A43D40B9B3B}"/>
              </a:ext>
            </a:extLst>
          </p:cNvPr>
          <p:cNvSpPr txBox="1">
            <a:spLocks/>
          </p:cNvSpPr>
          <p:nvPr/>
        </p:nvSpPr>
        <p:spPr bwMode="auto">
          <a:xfrm>
            <a:off x="348058" y="2155800"/>
            <a:ext cx="2052217" cy="34215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PEAK</a:t>
            </a:r>
          </a:p>
          <a:p>
            <a:r>
              <a:rPr lang="en-US" sz="1800" dirty="0"/>
              <a:t>STEL</a:t>
            </a:r>
          </a:p>
          <a:p>
            <a:r>
              <a:rPr lang="en-US" sz="1800" dirty="0"/>
              <a:t>TWA</a:t>
            </a:r>
          </a:p>
          <a:p>
            <a:r>
              <a:rPr lang="en-US" sz="1800" dirty="0"/>
              <a:t>LIST</a:t>
            </a:r>
          </a:p>
          <a:p>
            <a:r>
              <a:rPr lang="en-US" sz="1800" dirty="0"/>
              <a:t>USER ID</a:t>
            </a:r>
          </a:p>
          <a:p>
            <a:r>
              <a:rPr lang="en-US" sz="1800" dirty="0"/>
              <a:t>STN ID</a:t>
            </a:r>
          </a:p>
          <a:p>
            <a:r>
              <a:rPr lang="en-US" sz="1800" dirty="0"/>
              <a:t>CAL DATA</a:t>
            </a:r>
          </a:p>
          <a:p>
            <a:r>
              <a:rPr lang="en-US" sz="1800" dirty="0"/>
              <a:t>BUMP DATA</a:t>
            </a:r>
          </a:p>
          <a:p>
            <a:r>
              <a:rPr lang="en-US" sz="1800" dirty="0"/>
              <a:t>TEMP</a:t>
            </a:r>
          </a:p>
          <a:p>
            <a:r>
              <a:rPr lang="en-US" sz="1800" dirty="0"/>
              <a:t>ALARM-PT </a:t>
            </a:r>
          </a:p>
        </p:txBody>
      </p:sp>
      <p:sp>
        <p:nvSpPr>
          <p:cNvPr id="27" name="Frame 26">
            <a:extLst>
              <a:ext uri="{FF2B5EF4-FFF2-40B4-BE49-F238E27FC236}">
                <a16:creationId xmlns:a16="http://schemas.microsoft.com/office/drawing/2014/main" id="{BBEB98D7-48FA-3A48-8925-A56BA9FA2F80}"/>
              </a:ext>
            </a:extLst>
          </p:cNvPr>
          <p:cNvSpPr/>
          <p:nvPr/>
        </p:nvSpPr>
        <p:spPr>
          <a:xfrm>
            <a:off x="271388" y="1947290"/>
            <a:ext cx="2052218" cy="3744416"/>
          </a:xfrm>
          <a:prstGeom prst="frame">
            <a:avLst>
              <a:gd name="adj1" fmla="val 2004"/>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9" name="Picture 8">
            <a:extLst>
              <a:ext uri="{FF2B5EF4-FFF2-40B4-BE49-F238E27FC236}">
                <a16:creationId xmlns:a16="http://schemas.microsoft.com/office/drawing/2014/main" id="{3A810732-3493-8745-ABD1-0F105C8983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A4066D64-A772-134F-B08C-83F8E6834EF3}"/>
              </a:ext>
            </a:extLst>
          </p:cNvPr>
          <p:cNvSpPr txBox="1"/>
          <p:nvPr/>
        </p:nvSpPr>
        <p:spPr>
          <a:xfrm>
            <a:off x="5973611" y="1803559"/>
            <a:ext cx="2899002" cy="1477328"/>
          </a:xfrm>
          <a:prstGeom prst="rect">
            <a:avLst/>
          </a:prstGeom>
          <a:noFill/>
        </p:spPr>
        <p:txBody>
          <a:bodyPr wrap="square" rtlCol="0">
            <a:spAutoFit/>
          </a:bodyPr>
          <a:lstStyle/>
          <a:p>
            <a:r>
              <a:rPr lang="en-US" dirty="0"/>
              <a:t>You will know you are in display mode if you see a display mode menu title on the bottom of your screen</a:t>
            </a:r>
          </a:p>
        </p:txBody>
      </p:sp>
      <p:sp>
        <p:nvSpPr>
          <p:cNvPr id="3" name="TextBox 2">
            <a:extLst>
              <a:ext uri="{FF2B5EF4-FFF2-40B4-BE49-F238E27FC236}">
                <a16:creationId xmlns:a16="http://schemas.microsoft.com/office/drawing/2014/main" id="{2AA7AF73-1FFF-364B-8F1B-BD456FA9B0DE}"/>
              </a:ext>
            </a:extLst>
          </p:cNvPr>
          <p:cNvSpPr txBox="1"/>
          <p:nvPr/>
        </p:nvSpPr>
        <p:spPr>
          <a:xfrm>
            <a:off x="5990205" y="3610426"/>
            <a:ext cx="2882407" cy="2031325"/>
          </a:xfrm>
          <a:prstGeom prst="rect">
            <a:avLst/>
          </a:prstGeom>
          <a:noFill/>
        </p:spPr>
        <p:txBody>
          <a:bodyPr wrap="square" rtlCol="0">
            <a:spAutoFit/>
          </a:bodyPr>
          <a:lstStyle/>
          <a:p>
            <a:r>
              <a:rPr lang="en-US" dirty="0"/>
              <a:t>To return to normal operation, scroll all the way through the display menus, or wait 20 seconds and the unit will automatically return to normal mode</a:t>
            </a:r>
          </a:p>
        </p:txBody>
      </p:sp>
      <p:cxnSp>
        <p:nvCxnSpPr>
          <p:cNvPr id="6" name="Straight Arrow Connector 5">
            <a:extLst>
              <a:ext uri="{FF2B5EF4-FFF2-40B4-BE49-F238E27FC236}">
                <a16:creationId xmlns:a16="http://schemas.microsoft.com/office/drawing/2014/main" id="{4A87F5FB-8921-8F4E-961D-8CD8FAE28E2C}"/>
              </a:ext>
            </a:extLst>
          </p:cNvPr>
          <p:cNvCxnSpPr>
            <a:cxnSpLocks/>
          </p:cNvCxnSpPr>
          <p:nvPr/>
        </p:nvCxnSpPr>
        <p:spPr>
          <a:xfrm flipH="1">
            <a:off x="4484122" y="2695547"/>
            <a:ext cx="1709639" cy="1055412"/>
          </a:xfrm>
          <a:prstGeom prst="straightConnector1">
            <a:avLst/>
          </a:prstGeom>
          <a:ln w="31750">
            <a:solidFill>
              <a:schemeClr val="accent1">
                <a:lumMod val="50000"/>
              </a:schemeClr>
            </a:solidFill>
            <a:headEnd type="none" w="med" len="med"/>
            <a:tailEnd type="triangle" w="lg" len="med"/>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30051942-A878-5144-A9BE-B0F214AD9E1B}"/>
              </a:ext>
            </a:extLst>
          </p:cNvPr>
          <p:cNvCxnSpPr>
            <a:cxnSpLocks/>
          </p:cNvCxnSpPr>
          <p:nvPr/>
        </p:nvCxnSpPr>
        <p:spPr>
          <a:xfrm flipH="1" flipV="1">
            <a:off x="2469264" y="2265224"/>
            <a:ext cx="3482824" cy="4882"/>
          </a:xfrm>
          <a:prstGeom prst="straightConnector1">
            <a:avLst/>
          </a:prstGeom>
          <a:ln w="31750">
            <a:solidFill>
              <a:schemeClr val="accent1">
                <a:lumMod val="75000"/>
              </a:schemeClr>
            </a:solidFill>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065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Turn off the GX-3R and GX-3R Pro by pressing and holding the </a:t>
            </a:r>
            <a:r>
              <a:rPr lang="en-US" sz="1800" b="1" dirty="0"/>
              <a:t>POWER MODE </a:t>
            </a:r>
            <a:r>
              <a:rPr lang="en-US" sz="1800" dirty="0"/>
              <a:t>button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Turn off</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72000" y="1575071"/>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pic>
        <p:nvPicPr>
          <p:cNvPr id="11" name="Picture 10">
            <a:extLst>
              <a:ext uri="{FF2B5EF4-FFF2-40B4-BE49-F238E27FC236}">
                <a16:creationId xmlns:a16="http://schemas.microsoft.com/office/drawing/2014/main" id="{C94EE298-F0DA-164A-8603-1D0BF7E374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17" name="Picture 16">
            <a:extLst>
              <a:ext uri="{FF2B5EF4-FFF2-40B4-BE49-F238E27FC236}">
                <a16:creationId xmlns:a16="http://schemas.microsoft.com/office/drawing/2014/main" id="{4238B846-4ADD-5541-BE9A-E026FAC484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86051" y="1274068"/>
            <a:ext cx="4279936" cy="4027138"/>
          </a:xfrm>
          <a:prstGeom prst="rect">
            <a:avLst/>
          </a:prstGeom>
          <a:effectLst/>
        </p:spPr>
      </p:pic>
      <p:pic>
        <p:nvPicPr>
          <p:cNvPr id="19" name="Picture 18">
            <a:extLst>
              <a:ext uri="{FF2B5EF4-FFF2-40B4-BE49-F238E27FC236}">
                <a16:creationId xmlns:a16="http://schemas.microsoft.com/office/drawing/2014/main" id="{AC64290E-BB15-5548-9D1E-B0C6AC08BC6D}"/>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3539" y="1048429"/>
            <a:ext cx="3676621" cy="4365152"/>
          </a:xfrm>
          <a:prstGeom prst="rect">
            <a:avLst/>
          </a:prstGeom>
          <a:effectLst/>
        </p:spPr>
      </p:pic>
      <p:sp>
        <p:nvSpPr>
          <p:cNvPr id="16" name="Oval 15">
            <a:extLst>
              <a:ext uri="{FF2B5EF4-FFF2-40B4-BE49-F238E27FC236}">
                <a16:creationId xmlns:a16="http://schemas.microsoft.com/office/drawing/2014/main" id="{532E75EE-FCC5-B54F-B958-93836A695813}"/>
              </a:ext>
            </a:extLst>
          </p:cNvPr>
          <p:cNvSpPr/>
          <p:nvPr/>
        </p:nvSpPr>
        <p:spPr>
          <a:xfrm>
            <a:off x="7248696" y="3351520"/>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2556299" y="3345875"/>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23539" y="1048429"/>
            <a:ext cx="3676622" cy="4365152"/>
          </a:xfrm>
          <a:prstGeom prst="rect">
            <a:avLst/>
          </a:prstGeom>
          <a:effectLst/>
        </p:spPr>
      </p:pic>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92438" y="1277995"/>
            <a:ext cx="4279937" cy="4027139"/>
          </a:xfrm>
          <a:prstGeom prst="rect">
            <a:avLst/>
          </a:prstGeom>
          <a:effectLst/>
        </p:spPr>
      </p:pic>
    </p:spTree>
    <p:extLst>
      <p:ext uri="{BB962C8B-B14F-4D97-AF65-F5344CB8AC3E}">
        <p14:creationId xmlns:p14="http://schemas.microsoft.com/office/powerpoint/2010/main" val="1067968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1" presetClass="entr" presetSubtype="0" fill="hold" nodeType="afterEffect">
                                  <p:stCondLst>
                                    <p:cond delay="1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X-2009-IMAGE.png">
            <a:extLst>
              <a:ext uri="{FF2B5EF4-FFF2-40B4-BE49-F238E27FC236}">
                <a16:creationId xmlns:a16="http://schemas.microsoft.com/office/drawing/2014/main" id="{0048AE45-97D1-BB4C-B42C-09151D46A1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6639" y="2657894"/>
            <a:ext cx="3902968" cy="3198265"/>
          </a:xfrm>
          <a:prstGeom prst="rect">
            <a:avLst/>
          </a:prstGeom>
        </p:spPr>
      </p:pic>
      <p:grpSp>
        <p:nvGrpSpPr>
          <p:cNvPr id="5" name="Group 4">
            <a:extLst>
              <a:ext uri="{FF2B5EF4-FFF2-40B4-BE49-F238E27FC236}">
                <a16:creationId xmlns:a16="http://schemas.microsoft.com/office/drawing/2014/main" id="{3EDB100F-40F2-F94E-9E4E-64866856F203}"/>
              </a:ext>
            </a:extLst>
          </p:cNvPr>
          <p:cNvGrpSpPr/>
          <p:nvPr/>
        </p:nvGrpSpPr>
        <p:grpSpPr>
          <a:xfrm>
            <a:off x="1847571" y="2880138"/>
            <a:ext cx="7245606" cy="2952328"/>
            <a:chOff x="623435" y="3292119"/>
            <a:chExt cx="7245606" cy="2952328"/>
          </a:xfrm>
        </p:grpSpPr>
        <p:sp>
          <p:nvSpPr>
            <p:cNvPr id="6" name="TextBox 5">
              <a:extLst>
                <a:ext uri="{FF2B5EF4-FFF2-40B4-BE49-F238E27FC236}">
                  <a16:creationId xmlns:a16="http://schemas.microsoft.com/office/drawing/2014/main" id="{96F2F338-D5DA-E54D-B9EF-460D7F8A055F}"/>
                </a:ext>
              </a:extLst>
            </p:cNvPr>
            <p:cNvSpPr txBox="1"/>
            <p:nvPr/>
          </p:nvSpPr>
          <p:spPr>
            <a:xfrm>
              <a:off x="4225471" y="5115790"/>
              <a:ext cx="2017250" cy="646331"/>
            </a:xfrm>
            <a:prstGeom prst="rect">
              <a:avLst/>
            </a:prstGeom>
            <a:noFill/>
          </p:spPr>
          <p:txBody>
            <a:bodyPr wrap="square" rtlCol="0">
              <a:spAutoFit/>
            </a:bodyPr>
            <a:lstStyle/>
            <a:p>
              <a:r>
                <a:rPr lang="en-US" dirty="0"/>
                <a:t>2.2” x 2.55” x 1”</a:t>
              </a:r>
            </a:p>
            <a:p>
              <a:r>
                <a:rPr lang="en-US" dirty="0"/>
                <a:t>3.7 ounces</a:t>
              </a:r>
            </a:p>
          </p:txBody>
        </p:sp>
        <p:grpSp>
          <p:nvGrpSpPr>
            <p:cNvPr id="7" name="Group 6">
              <a:extLst>
                <a:ext uri="{FF2B5EF4-FFF2-40B4-BE49-F238E27FC236}">
                  <a16:creationId xmlns:a16="http://schemas.microsoft.com/office/drawing/2014/main" id="{2632F8F5-9600-3B41-9CBD-0245B377571A}"/>
                </a:ext>
              </a:extLst>
            </p:cNvPr>
            <p:cNvGrpSpPr/>
            <p:nvPr/>
          </p:nvGrpSpPr>
          <p:grpSpPr>
            <a:xfrm>
              <a:off x="623435" y="3292119"/>
              <a:ext cx="7245606" cy="2952328"/>
              <a:chOff x="623435" y="3292119"/>
              <a:chExt cx="7245606" cy="2952328"/>
            </a:xfrm>
          </p:grpSpPr>
          <p:pic>
            <p:nvPicPr>
              <p:cNvPr id="8" name="Picture 7" descr="GX-3R.png">
                <a:extLst>
                  <a:ext uri="{FF2B5EF4-FFF2-40B4-BE49-F238E27FC236}">
                    <a16:creationId xmlns:a16="http://schemas.microsoft.com/office/drawing/2014/main" id="{B02E66C6-D177-B642-9F40-AD2D734F04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3435" y="3292119"/>
                <a:ext cx="2708558" cy="2952328"/>
              </a:xfrm>
              <a:prstGeom prst="rect">
                <a:avLst/>
              </a:prstGeom>
            </p:spPr>
          </p:pic>
          <p:sp>
            <p:nvSpPr>
              <p:cNvPr id="9" name="正方形/長方形 8">
                <a:extLst>
                  <a:ext uri="{FF2B5EF4-FFF2-40B4-BE49-F238E27FC236}">
                    <a16:creationId xmlns:a16="http://schemas.microsoft.com/office/drawing/2014/main" id="{C687C3E6-8E75-5E4A-B6FE-2BDC62261E12}"/>
                  </a:ext>
                </a:extLst>
              </p:cNvPr>
              <p:cNvSpPr/>
              <p:nvPr/>
            </p:nvSpPr>
            <p:spPr>
              <a:xfrm>
                <a:off x="6583893" y="5196776"/>
                <a:ext cx="1285148"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a:t>
                </a:r>
                <a:endParaRPr lang="ja-JP" altLang="en-US" sz="2800" b="1" i="1" dirty="0">
                  <a:solidFill>
                    <a:schemeClr val="tx1"/>
                  </a:solidFill>
                  <a:latin typeface="Century Gothic" panose="020B0502020202020204" pitchFamily="34" charset="0"/>
                  <a:ea typeface="メイリオ" charset="0"/>
                  <a:cs typeface="Arial" charset="0"/>
                </a:endParaRPr>
              </a:p>
            </p:txBody>
          </p:sp>
        </p:grpSp>
      </p:grpSp>
      <p:sp>
        <p:nvSpPr>
          <p:cNvPr id="11" name="TextBox 10">
            <a:extLst>
              <a:ext uri="{FF2B5EF4-FFF2-40B4-BE49-F238E27FC236}">
                <a16:creationId xmlns:a16="http://schemas.microsoft.com/office/drawing/2014/main" id="{6F8DD1D1-FBAA-1140-AA27-5FCF35A79AEC}"/>
              </a:ext>
            </a:extLst>
          </p:cNvPr>
          <p:cNvSpPr txBox="1"/>
          <p:nvPr/>
        </p:nvSpPr>
        <p:spPr>
          <a:xfrm>
            <a:off x="5486546" y="2466695"/>
            <a:ext cx="2934372" cy="707886"/>
          </a:xfrm>
          <a:prstGeom prst="rect">
            <a:avLst/>
          </a:prstGeom>
          <a:noFill/>
        </p:spPr>
        <p:txBody>
          <a:bodyPr wrap="square" rtlCol="0">
            <a:spAutoFit/>
          </a:bodyPr>
          <a:lstStyle/>
          <a:p>
            <a:r>
              <a:rPr lang="en-US" sz="2000" dirty="0"/>
              <a:t>The </a:t>
            </a:r>
            <a:r>
              <a:rPr lang="en-US" sz="2000" b="1" i="1" dirty="0">
                <a:solidFill>
                  <a:srgbClr val="008000"/>
                </a:solidFill>
              </a:rPr>
              <a:t>NEW</a:t>
            </a:r>
            <a:r>
              <a:rPr lang="en-US" sz="2000" dirty="0"/>
              <a:t> Smallest and Lightest 4-gas Monitor</a:t>
            </a:r>
          </a:p>
        </p:txBody>
      </p:sp>
      <p:pic>
        <p:nvPicPr>
          <p:cNvPr id="12" name="Picture 11">
            <a:extLst>
              <a:ext uri="{FF2B5EF4-FFF2-40B4-BE49-F238E27FC236}">
                <a16:creationId xmlns:a16="http://schemas.microsoft.com/office/drawing/2014/main" id="{1B43D230-B919-DE40-AEE5-020762FCCE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15" name="Title 1">
            <a:extLst>
              <a:ext uri="{FF2B5EF4-FFF2-40B4-BE49-F238E27FC236}">
                <a16:creationId xmlns:a16="http://schemas.microsoft.com/office/drawing/2014/main" id="{439AACE6-71F7-EC43-996A-8EA1A927F810}"/>
              </a:ext>
            </a:extLst>
          </p:cNvPr>
          <p:cNvSpPr txBox="1">
            <a:spLocks/>
          </p:cNvSpPr>
          <p:nvPr/>
        </p:nvSpPr>
        <p:spPr bwMode="auto">
          <a:xfrm>
            <a:off x="50823" y="41215"/>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sz="4000" b="1" dirty="0"/>
              <a:t>Advancements from GX-2009</a:t>
            </a:r>
          </a:p>
        </p:txBody>
      </p:sp>
      <p:sp>
        <p:nvSpPr>
          <p:cNvPr id="16" name="コンテンツ プレースホルダー 2">
            <a:extLst>
              <a:ext uri="{FF2B5EF4-FFF2-40B4-BE49-F238E27FC236}">
                <a16:creationId xmlns:a16="http://schemas.microsoft.com/office/drawing/2014/main" id="{2C3B44C1-AD71-9641-BACD-12C64DE68C79}"/>
              </a:ext>
            </a:extLst>
          </p:cNvPr>
          <p:cNvSpPr txBox="1">
            <a:spLocks/>
          </p:cNvSpPr>
          <p:nvPr/>
        </p:nvSpPr>
        <p:spPr bwMode="auto">
          <a:xfrm>
            <a:off x="1248147" y="105000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sp>
        <p:nvSpPr>
          <p:cNvPr id="2" name="TextBox 1">
            <a:extLst>
              <a:ext uri="{FF2B5EF4-FFF2-40B4-BE49-F238E27FC236}">
                <a16:creationId xmlns:a16="http://schemas.microsoft.com/office/drawing/2014/main" id="{9FE8BE61-2C76-724C-8E51-7F72C7C035FF}"/>
              </a:ext>
            </a:extLst>
          </p:cNvPr>
          <p:cNvSpPr txBox="1"/>
          <p:nvPr/>
        </p:nvSpPr>
        <p:spPr>
          <a:xfrm>
            <a:off x="379925" y="1527581"/>
            <a:ext cx="2332828" cy="646331"/>
          </a:xfrm>
          <a:prstGeom prst="rect">
            <a:avLst/>
          </a:prstGeom>
          <a:noFill/>
        </p:spPr>
        <p:txBody>
          <a:bodyPr wrap="square" rtlCol="0">
            <a:spAutoFit/>
          </a:bodyPr>
          <a:lstStyle/>
          <a:p>
            <a:r>
              <a:rPr lang="en-US" sz="3600" b="1" dirty="0"/>
              <a:t>Smallest</a:t>
            </a:r>
          </a:p>
        </p:txBody>
      </p:sp>
      <p:sp>
        <p:nvSpPr>
          <p:cNvPr id="10" name="TextBox 9">
            <a:extLst>
              <a:ext uri="{FF2B5EF4-FFF2-40B4-BE49-F238E27FC236}">
                <a16:creationId xmlns:a16="http://schemas.microsoft.com/office/drawing/2014/main" id="{B3F09E30-6767-DE42-A9C0-DF49E9C7351F}"/>
              </a:ext>
            </a:extLst>
          </p:cNvPr>
          <p:cNvSpPr txBox="1"/>
          <p:nvPr/>
        </p:nvSpPr>
        <p:spPr>
          <a:xfrm>
            <a:off x="2282632" y="1527581"/>
            <a:ext cx="4036699" cy="646331"/>
          </a:xfrm>
          <a:prstGeom prst="rect">
            <a:avLst/>
          </a:prstGeom>
          <a:noFill/>
        </p:spPr>
        <p:txBody>
          <a:bodyPr wrap="square" rtlCol="0">
            <a:spAutoFit/>
          </a:bodyPr>
          <a:lstStyle/>
          <a:p>
            <a:r>
              <a:rPr lang="en-US" sz="3600" b="1" dirty="0"/>
              <a:t>— Meet Smaller!</a:t>
            </a:r>
            <a:endParaRPr lang="en-US" sz="3600" dirty="0"/>
          </a:p>
        </p:txBody>
      </p:sp>
      <p:sp>
        <p:nvSpPr>
          <p:cNvPr id="3" name="TextBox 2">
            <a:extLst>
              <a:ext uri="{FF2B5EF4-FFF2-40B4-BE49-F238E27FC236}">
                <a16:creationId xmlns:a16="http://schemas.microsoft.com/office/drawing/2014/main" id="{E5C33027-78CA-AE46-886A-B4E064097BFC}"/>
              </a:ext>
            </a:extLst>
          </p:cNvPr>
          <p:cNvSpPr txBox="1"/>
          <p:nvPr/>
        </p:nvSpPr>
        <p:spPr>
          <a:xfrm>
            <a:off x="5437732" y="3657705"/>
            <a:ext cx="1858697" cy="646331"/>
          </a:xfrm>
          <a:prstGeom prst="rect">
            <a:avLst/>
          </a:prstGeom>
          <a:noFill/>
        </p:spPr>
        <p:txBody>
          <a:bodyPr wrap="square" rtlCol="0">
            <a:spAutoFit/>
          </a:bodyPr>
          <a:lstStyle/>
          <a:p>
            <a:r>
              <a:rPr lang="en-US" dirty="0"/>
              <a:t>3” x 2.7” x 1”</a:t>
            </a:r>
          </a:p>
          <a:p>
            <a:r>
              <a:rPr lang="en-US" dirty="0"/>
              <a:t>4.6 ounces</a:t>
            </a:r>
          </a:p>
        </p:txBody>
      </p:sp>
      <p:sp>
        <p:nvSpPr>
          <p:cNvPr id="13" name="TextBox 12">
            <a:extLst>
              <a:ext uri="{FF2B5EF4-FFF2-40B4-BE49-F238E27FC236}">
                <a16:creationId xmlns:a16="http://schemas.microsoft.com/office/drawing/2014/main" id="{262940FD-C693-EE45-B531-E0804B9519BC}"/>
              </a:ext>
            </a:extLst>
          </p:cNvPr>
          <p:cNvSpPr txBox="1"/>
          <p:nvPr/>
        </p:nvSpPr>
        <p:spPr>
          <a:xfrm>
            <a:off x="7432901" y="3716291"/>
            <a:ext cx="1747351" cy="523220"/>
          </a:xfrm>
          <a:prstGeom prst="rect">
            <a:avLst/>
          </a:prstGeom>
          <a:noFill/>
        </p:spPr>
        <p:txBody>
          <a:bodyPr wrap="square" rtlCol="0">
            <a:spAutoFit/>
          </a:bodyPr>
          <a:lstStyle/>
          <a:p>
            <a:r>
              <a:rPr lang="en-US" sz="2800" b="1" i="1" dirty="0"/>
              <a:t>GX-2009</a:t>
            </a:r>
          </a:p>
        </p:txBody>
      </p:sp>
    </p:spTree>
    <p:extLst>
      <p:ext uri="{BB962C8B-B14F-4D97-AF65-F5344CB8AC3E}">
        <p14:creationId xmlns:p14="http://schemas.microsoft.com/office/powerpoint/2010/main" val="161240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450" decel="100000" fill="hold"/>
                                        <p:tgtEl>
                                          <p:spTgt spid="1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450" decel="100000" fill="hold"/>
                                        <p:tgtEl>
                                          <p:spTgt spid="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5" name="Picture 4">
            <a:extLst>
              <a:ext uri="{FF2B5EF4-FFF2-40B4-BE49-F238E27FC236}">
                <a16:creationId xmlns:a16="http://schemas.microsoft.com/office/drawing/2014/main" id="{66E12418-2138-A443-A678-33DA4A36C0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45829" y="1772816"/>
            <a:ext cx="4252342" cy="3812933"/>
          </a:xfrm>
          <a:prstGeom prst="rect">
            <a:avLst/>
          </a:prstGeom>
          <a:ln>
            <a:noFill/>
          </a:ln>
          <a:effectLst>
            <a:outerShdw blurRad="292100" dist="139700" dir="2700000" algn="tl" rotWithShape="0">
              <a:srgbClr val="333333">
                <a:alpha val="65000"/>
              </a:srgbClr>
            </a:outerShdw>
          </a:effectLst>
        </p:spPr>
      </p:pic>
      <p:pic>
        <p:nvPicPr>
          <p:cNvPr id="4" name="Picture 3">
            <a:extLst>
              <a:ext uri="{FF2B5EF4-FFF2-40B4-BE49-F238E27FC236}">
                <a16:creationId xmlns:a16="http://schemas.microsoft.com/office/drawing/2014/main" id="{954F9DD2-4DA0-EA46-96A7-7C10310DF3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589335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GX-3R Placement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sp>
        <p:nvSpPr>
          <p:cNvPr id="4" name="Content Placeholder 2">
            <a:extLst>
              <a:ext uri="{FF2B5EF4-FFF2-40B4-BE49-F238E27FC236}">
                <a16:creationId xmlns:a16="http://schemas.microsoft.com/office/drawing/2014/main" id="{7EB2373E-4F2C-CB4C-8A90-36B7FF04DEEA}"/>
              </a:ext>
            </a:extLst>
          </p:cNvPr>
          <p:cNvSpPr txBox="1">
            <a:spLocks/>
          </p:cNvSpPr>
          <p:nvPr/>
        </p:nvSpPr>
        <p:spPr bwMode="auto">
          <a:xfrm>
            <a:off x="1727684" y="5733256"/>
            <a:ext cx="5688632"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When placing the GX-3R into the docking station, remember to have the </a:t>
            </a:r>
            <a:r>
              <a:rPr lang="en-US" sz="1800" u="sng" dirty="0"/>
              <a:t>yellow tab </a:t>
            </a:r>
            <a:r>
              <a:rPr lang="en-US" sz="1800" b="1" dirty="0"/>
              <a:t>in the upright position</a:t>
            </a:r>
            <a:r>
              <a:rPr lang="en-US" sz="1800" dirty="0"/>
              <a:t>.</a:t>
            </a:r>
          </a:p>
        </p:txBody>
      </p:sp>
      <p:pic>
        <p:nvPicPr>
          <p:cNvPr id="3" name="Picture 2">
            <a:extLst>
              <a:ext uri="{FF2B5EF4-FFF2-40B4-BE49-F238E27FC236}">
                <a16:creationId xmlns:a16="http://schemas.microsoft.com/office/drawing/2014/main" id="{A201BD6E-6892-644B-9F32-1C40768B65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1760" y="1052736"/>
            <a:ext cx="4752528" cy="4173695"/>
          </a:xfrm>
          <a:prstGeom prst="rect">
            <a:avLst/>
          </a:prstGeom>
          <a:ln>
            <a:noFill/>
          </a:ln>
          <a:effectLst>
            <a:outerShdw blurRad="292100" dist="139700" dir="2700000" algn="tl" rotWithShape="0">
              <a:srgbClr val="333333">
                <a:alpha val="65000"/>
              </a:srgbClr>
            </a:outerShdw>
          </a:effectLst>
        </p:spPr>
      </p:pic>
      <p:cxnSp>
        <p:nvCxnSpPr>
          <p:cNvPr id="8" name="Elbow Connector 7">
            <a:extLst>
              <a:ext uri="{FF2B5EF4-FFF2-40B4-BE49-F238E27FC236}">
                <a16:creationId xmlns:a16="http://schemas.microsoft.com/office/drawing/2014/main" id="{6016A67B-E5CE-5143-BED3-AA5260F911CB}"/>
              </a:ext>
            </a:extLst>
          </p:cNvPr>
          <p:cNvCxnSpPr>
            <a:cxnSpLocks/>
          </p:cNvCxnSpPr>
          <p:nvPr/>
        </p:nvCxnSpPr>
        <p:spPr>
          <a:xfrm rot="16200000" flipV="1">
            <a:off x="4767912" y="3875111"/>
            <a:ext cx="3496608" cy="1152128"/>
          </a:xfrm>
          <a:prstGeom prst="bentConnector3">
            <a:avLst/>
          </a:prstGeom>
          <a:ln w="31750">
            <a:tailEnd type="triangle" w="lg" len="med"/>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1F132F64-CE48-FF4E-8AD8-8DF8C36E4A9A}"/>
              </a:ext>
            </a:extLst>
          </p:cNvPr>
          <p:cNvCxnSpPr>
            <a:cxnSpLocks/>
          </p:cNvCxnSpPr>
          <p:nvPr/>
        </p:nvCxnSpPr>
        <p:spPr>
          <a:xfrm flipH="1">
            <a:off x="6804248" y="6199479"/>
            <a:ext cx="288032" cy="0"/>
          </a:xfrm>
          <a:prstGeom prst="line">
            <a:avLst/>
          </a:prstGeom>
          <a:ln w="31750"/>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BF7462F0-98D3-7B4D-9E63-BC459E61F9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1996962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GX-3R Pro Placement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sp>
        <p:nvSpPr>
          <p:cNvPr id="4" name="Content Placeholder 2">
            <a:extLst>
              <a:ext uri="{FF2B5EF4-FFF2-40B4-BE49-F238E27FC236}">
                <a16:creationId xmlns:a16="http://schemas.microsoft.com/office/drawing/2014/main" id="{7EB2373E-4F2C-CB4C-8A90-36B7FF04DEEA}"/>
              </a:ext>
            </a:extLst>
          </p:cNvPr>
          <p:cNvSpPr txBox="1">
            <a:spLocks/>
          </p:cNvSpPr>
          <p:nvPr/>
        </p:nvSpPr>
        <p:spPr bwMode="auto">
          <a:xfrm>
            <a:off x="1727684" y="5733256"/>
            <a:ext cx="6012668" cy="9361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The </a:t>
            </a:r>
            <a:r>
              <a:rPr lang="en-US" sz="1800" u="sng" dirty="0"/>
              <a:t>yellow tab </a:t>
            </a:r>
            <a:r>
              <a:rPr lang="en-US" sz="1800" dirty="0"/>
              <a:t>needs to be </a:t>
            </a:r>
            <a:r>
              <a:rPr lang="en-US" sz="1800" b="1" dirty="0"/>
              <a:t>in the down position </a:t>
            </a:r>
            <a:r>
              <a:rPr lang="en-US" sz="1800" dirty="0"/>
              <a:t>to accept the GX-3R Pro.</a:t>
            </a:r>
          </a:p>
        </p:txBody>
      </p:sp>
      <p:pic>
        <p:nvPicPr>
          <p:cNvPr id="5" name="Picture 4">
            <a:extLst>
              <a:ext uri="{FF2B5EF4-FFF2-40B4-BE49-F238E27FC236}">
                <a16:creationId xmlns:a16="http://schemas.microsoft.com/office/drawing/2014/main" id="{6F03A589-94A3-F347-805D-14F8BF5EBD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1444" y="1268760"/>
            <a:ext cx="4137246" cy="4151882"/>
          </a:xfrm>
          <a:prstGeom prst="rect">
            <a:avLst/>
          </a:prstGeom>
          <a:ln>
            <a:noFill/>
          </a:ln>
          <a:effectLst>
            <a:outerShdw blurRad="292100" dist="139700" dir="2700000" algn="tl" rotWithShape="0">
              <a:srgbClr val="333333">
                <a:alpha val="65000"/>
              </a:srgbClr>
            </a:outerShdw>
          </a:effectLst>
        </p:spPr>
      </p:pic>
      <p:cxnSp>
        <p:nvCxnSpPr>
          <p:cNvPr id="9" name="Straight Arrow Connector 8">
            <a:extLst>
              <a:ext uri="{FF2B5EF4-FFF2-40B4-BE49-F238E27FC236}">
                <a16:creationId xmlns:a16="http://schemas.microsoft.com/office/drawing/2014/main" id="{3DAB403C-4BFA-3541-BCC0-B0D3BDDA36F9}"/>
              </a:ext>
            </a:extLst>
          </p:cNvPr>
          <p:cNvCxnSpPr/>
          <p:nvPr/>
        </p:nvCxnSpPr>
        <p:spPr>
          <a:xfrm flipV="1">
            <a:off x="3131840" y="4725144"/>
            <a:ext cx="1008112" cy="1080120"/>
          </a:xfrm>
          <a:prstGeom prst="straightConnector1">
            <a:avLst/>
          </a:prstGeom>
          <a:ln w="31750">
            <a:tailEnd type="triangle" w="lg" len="med"/>
          </a:ln>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48B6EFAC-77CA-7848-9FC0-AE392E78DC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168177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Gas Ports</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3" name="Picture 2">
            <a:extLst>
              <a:ext uri="{FF2B5EF4-FFF2-40B4-BE49-F238E27FC236}">
                <a16:creationId xmlns:a16="http://schemas.microsoft.com/office/drawing/2014/main" id="{3F1F7F32-1475-EE4D-86EF-6B58B86D2E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35032" y="971846"/>
            <a:ext cx="5761968" cy="3825306"/>
          </a:xfrm>
          <a:prstGeom prst="rect">
            <a:avLst/>
          </a:prstGeom>
          <a:ln>
            <a:noFill/>
          </a:ln>
          <a:effectLst>
            <a:outerShdw blurRad="292100" dist="139700" dir="2700000" algn="tl" rotWithShape="0">
              <a:srgbClr val="333333">
                <a:alpha val="65000"/>
              </a:srgbClr>
            </a:outerShdw>
          </a:effectLst>
        </p:spPr>
      </p:pic>
      <p:cxnSp>
        <p:nvCxnSpPr>
          <p:cNvPr id="8" name="Straight Arrow Connector 7">
            <a:extLst>
              <a:ext uri="{FF2B5EF4-FFF2-40B4-BE49-F238E27FC236}">
                <a16:creationId xmlns:a16="http://schemas.microsoft.com/office/drawing/2014/main" id="{4ABE9B2A-C4AD-F94C-9987-850FA59FF86B}"/>
              </a:ext>
            </a:extLst>
          </p:cNvPr>
          <p:cNvCxnSpPr>
            <a:cxnSpLocks/>
          </p:cNvCxnSpPr>
          <p:nvPr/>
        </p:nvCxnSpPr>
        <p:spPr>
          <a:xfrm>
            <a:off x="5804208" y="3753776"/>
            <a:ext cx="1234398" cy="1410069"/>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9" name="Content Placeholder 2">
            <a:extLst>
              <a:ext uri="{FF2B5EF4-FFF2-40B4-BE49-F238E27FC236}">
                <a16:creationId xmlns:a16="http://schemas.microsoft.com/office/drawing/2014/main" id="{C4AFF5A7-3A47-7C47-A430-A084952C2378}"/>
              </a:ext>
            </a:extLst>
          </p:cNvPr>
          <p:cNvSpPr txBox="1">
            <a:spLocks/>
          </p:cNvSpPr>
          <p:nvPr/>
        </p:nvSpPr>
        <p:spPr bwMode="auto">
          <a:xfrm>
            <a:off x="6537283" y="5163845"/>
            <a:ext cx="1116124"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Air port</a:t>
            </a:r>
          </a:p>
        </p:txBody>
      </p:sp>
      <p:cxnSp>
        <p:nvCxnSpPr>
          <p:cNvPr id="10" name="Straight Arrow Connector 9">
            <a:extLst>
              <a:ext uri="{FF2B5EF4-FFF2-40B4-BE49-F238E27FC236}">
                <a16:creationId xmlns:a16="http://schemas.microsoft.com/office/drawing/2014/main" id="{3AF1C8E6-A940-8F4D-84DD-24FA14F3AC1D}"/>
              </a:ext>
            </a:extLst>
          </p:cNvPr>
          <p:cNvCxnSpPr>
            <a:cxnSpLocks/>
          </p:cNvCxnSpPr>
          <p:nvPr/>
        </p:nvCxnSpPr>
        <p:spPr>
          <a:xfrm>
            <a:off x="5174428" y="3753776"/>
            <a:ext cx="629780" cy="1402988"/>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a:extLst>
              <a:ext uri="{FF2B5EF4-FFF2-40B4-BE49-F238E27FC236}">
                <a16:creationId xmlns:a16="http://schemas.microsoft.com/office/drawing/2014/main" id="{E0ED41EF-133E-AE47-96E1-F991302B6B6E}"/>
              </a:ext>
            </a:extLst>
          </p:cNvPr>
          <p:cNvSpPr txBox="1">
            <a:spLocks/>
          </p:cNvSpPr>
          <p:nvPr/>
        </p:nvSpPr>
        <p:spPr bwMode="auto">
          <a:xfrm>
            <a:off x="5598446" y="5156764"/>
            <a:ext cx="1116124" cy="796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Gas 1</a:t>
            </a:r>
          </a:p>
        </p:txBody>
      </p:sp>
      <p:cxnSp>
        <p:nvCxnSpPr>
          <p:cNvPr id="13" name="Straight Arrow Connector 12">
            <a:extLst>
              <a:ext uri="{FF2B5EF4-FFF2-40B4-BE49-F238E27FC236}">
                <a16:creationId xmlns:a16="http://schemas.microsoft.com/office/drawing/2014/main" id="{536DBF78-D7FE-9B44-865C-CCE3F87610A8}"/>
              </a:ext>
            </a:extLst>
          </p:cNvPr>
          <p:cNvCxnSpPr>
            <a:cxnSpLocks/>
          </p:cNvCxnSpPr>
          <p:nvPr/>
        </p:nvCxnSpPr>
        <p:spPr>
          <a:xfrm>
            <a:off x="4559627" y="3705796"/>
            <a:ext cx="271624"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5" name="Content Placeholder 2">
            <a:extLst>
              <a:ext uri="{FF2B5EF4-FFF2-40B4-BE49-F238E27FC236}">
                <a16:creationId xmlns:a16="http://schemas.microsoft.com/office/drawing/2014/main" id="{9BF64CE3-662A-AE42-913D-8B17ED4F2681}"/>
              </a:ext>
            </a:extLst>
          </p:cNvPr>
          <p:cNvSpPr txBox="1">
            <a:spLocks/>
          </p:cNvSpPr>
          <p:nvPr/>
        </p:nvSpPr>
        <p:spPr bwMode="auto">
          <a:xfrm>
            <a:off x="4371059" y="5156764"/>
            <a:ext cx="1116124"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Gas 2</a:t>
            </a:r>
          </a:p>
        </p:txBody>
      </p:sp>
      <p:cxnSp>
        <p:nvCxnSpPr>
          <p:cNvPr id="16" name="Straight Arrow Connector 15">
            <a:extLst>
              <a:ext uri="{FF2B5EF4-FFF2-40B4-BE49-F238E27FC236}">
                <a16:creationId xmlns:a16="http://schemas.microsoft.com/office/drawing/2014/main" id="{8C8FDE5E-8ACA-3D4D-A6F7-A7DACE629672}"/>
              </a:ext>
            </a:extLst>
          </p:cNvPr>
          <p:cNvCxnSpPr>
            <a:cxnSpLocks/>
          </p:cNvCxnSpPr>
          <p:nvPr/>
        </p:nvCxnSpPr>
        <p:spPr>
          <a:xfrm flipH="1">
            <a:off x="3714511" y="3699643"/>
            <a:ext cx="268087"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8" name="Content Placeholder 2">
            <a:extLst>
              <a:ext uri="{FF2B5EF4-FFF2-40B4-BE49-F238E27FC236}">
                <a16:creationId xmlns:a16="http://schemas.microsoft.com/office/drawing/2014/main" id="{C6AB7A73-EF81-4C4E-928A-D4EE7BBA5840}"/>
              </a:ext>
            </a:extLst>
          </p:cNvPr>
          <p:cNvSpPr txBox="1">
            <a:spLocks/>
          </p:cNvSpPr>
          <p:nvPr/>
        </p:nvSpPr>
        <p:spPr bwMode="auto">
          <a:xfrm>
            <a:off x="3195798" y="5156764"/>
            <a:ext cx="1116124"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Gas 3</a:t>
            </a:r>
          </a:p>
        </p:txBody>
      </p:sp>
      <p:pic>
        <p:nvPicPr>
          <p:cNvPr id="14" name="Picture 13">
            <a:extLst>
              <a:ext uri="{FF2B5EF4-FFF2-40B4-BE49-F238E27FC236}">
                <a16:creationId xmlns:a16="http://schemas.microsoft.com/office/drawing/2014/main" id="{F077DBA9-3CF6-3E47-8471-1CD2F0036E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0" name="TextBox 19">
            <a:extLst>
              <a:ext uri="{FF2B5EF4-FFF2-40B4-BE49-F238E27FC236}">
                <a16:creationId xmlns:a16="http://schemas.microsoft.com/office/drawing/2014/main" id="{BF60B8EB-64B7-494E-BA38-C256CAF00DA7}"/>
              </a:ext>
            </a:extLst>
          </p:cNvPr>
          <p:cNvSpPr txBox="1"/>
          <p:nvPr/>
        </p:nvSpPr>
        <p:spPr>
          <a:xfrm>
            <a:off x="2420500" y="5759923"/>
            <a:ext cx="5017241" cy="523220"/>
          </a:xfrm>
          <a:prstGeom prst="rect">
            <a:avLst/>
          </a:prstGeom>
          <a:noFill/>
        </p:spPr>
        <p:txBody>
          <a:bodyPr wrap="square" rtlCol="0">
            <a:spAutoFit/>
          </a:bodyPr>
          <a:lstStyle/>
          <a:p>
            <a:r>
              <a:rPr lang="en-US" sz="2800" dirty="0"/>
              <a:t>Three gas inputs available</a:t>
            </a:r>
          </a:p>
        </p:txBody>
      </p:sp>
    </p:spTree>
    <p:extLst>
      <p:ext uri="{BB962C8B-B14F-4D97-AF65-F5344CB8AC3E}">
        <p14:creationId xmlns:p14="http://schemas.microsoft.com/office/powerpoint/2010/main" val="166420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0A282-AF50-C94B-B7F1-ED68F657121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F02E27F-D80C-564B-9793-06F0F19495DB}"/>
              </a:ext>
            </a:extLst>
          </p:cNvPr>
          <p:cNvSpPr>
            <a:spLocks noGrp="1"/>
          </p:cNvSpPr>
          <p:nvPr>
            <p:ph idx="1"/>
          </p:nvPr>
        </p:nvSpPr>
        <p:spPr/>
        <p:txBody>
          <a:bodyPr/>
          <a:lstStyle/>
          <a:p>
            <a:r>
              <a:rPr lang="en-US" dirty="0"/>
              <a:t>Steve’s daisy-chain poster?</a:t>
            </a:r>
          </a:p>
        </p:txBody>
      </p:sp>
      <p:pic>
        <p:nvPicPr>
          <p:cNvPr id="6" name="Picture 5">
            <a:extLst>
              <a:ext uri="{FF2B5EF4-FFF2-40B4-BE49-F238E27FC236}">
                <a16:creationId xmlns:a16="http://schemas.microsoft.com/office/drawing/2014/main" id="{8B2D00E9-B202-114E-A4CD-EFCB361CFC7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4053085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777C21-D07E-614F-B16E-3F5D8524D35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23304" y="1523842"/>
            <a:ext cx="4897392" cy="3251324"/>
          </a:xfrm>
          <a:prstGeom prst="rect">
            <a:avLst/>
          </a:prstGeom>
          <a:ln>
            <a:noFill/>
          </a:ln>
          <a:effectLst>
            <a:outerShdw blurRad="292100" dist="139700" dir="2700000" algn="tl" rotWithShape="0">
              <a:srgbClr val="333333">
                <a:alpha val="65000"/>
              </a:srgbClr>
            </a:outerShdw>
          </a:effectLst>
        </p:spPr>
      </p:pic>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USB port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10" name="Straight Arrow Connector 9">
            <a:extLst>
              <a:ext uri="{FF2B5EF4-FFF2-40B4-BE49-F238E27FC236}">
                <a16:creationId xmlns:a16="http://schemas.microsoft.com/office/drawing/2014/main" id="{3AF1C8E6-A940-8F4D-84DD-24FA14F3AC1D}"/>
              </a:ext>
            </a:extLst>
          </p:cNvPr>
          <p:cNvCxnSpPr>
            <a:cxnSpLocks/>
          </p:cNvCxnSpPr>
          <p:nvPr/>
        </p:nvCxnSpPr>
        <p:spPr>
          <a:xfrm>
            <a:off x="4737548" y="3942607"/>
            <a:ext cx="882020" cy="107749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a:extLst>
              <a:ext uri="{FF2B5EF4-FFF2-40B4-BE49-F238E27FC236}">
                <a16:creationId xmlns:a16="http://schemas.microsoft.com/office/drawing/2014/main" id="{E0ED41EF-133E-AE47-96E1-F991302B6B6E}"/>
              </a:ext>
            </a:extLst>
          </p:cNvPr>
          <p:cNvSpPr txBox="1">
            <a:spLocks/>
          </p:cNvSpPr>
          <p:nvPr/>
        </p:nvSpPr>
        <p:spPr bwMode="auto">
          <a:xfrm>
            <a:off x="5114590" y="4939652"/>
            <a:ext cx="1377280"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USB port</a:t>
            </a:r>
          </a:p>
        </p:txBody>
      </p:sp>
      <p:pic>
        <p:nvPicPr>
          <p:cNvPr id="8" name="Picture 7">
            <a:extLst>
              <a:ext uri="{FF2B5EF4-FFF2-40B4-BE49-F238E27FC236}">
                <a16:creationId xmlns:a16="http://schemas.microsoft.com/office/drawing/2014/main" id="{A28E5748-F583-FF47-9410-6C4B72032B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833D8E4C-C251-234E-BED1-29C2A973497B}"/>
              </a:ext>
            </a:extLst>
          </p:cNvPr>
          <p:cNvSpPr txBox="1"/>
          <p:nvPr/>
        </p:nvSpPr>
        <p:spPr>
          <a:xfrm>
            <a:off x="1217220" y="5500059"/>
            <a:ext cx="6709559" cy="523220"/>
          </a:xfrm>
          <a:prstGeom prst="rect">
            <a:avLst/>
          </a:prstGeom>
          <a:noFill/>
        </p:spPr>
        <p:txBody>
          <a:bodyPr wrap="square" rtlCol="0">
            <a:spAutoFit/>
          </a:bodyPr>
          <a:lstStyle/>
          <a:p>
            <a:r>
              <a:rPr lang="en-US" sz="2800" dirty="0"/>
              <a:t>USB port for downloading local data</a:t>
            </a:r>
          </a:p>
        </p:txBody>
      </p:sp>
    </p:spTree>
    <p:extLst>
      <p:ext uri="{BB962C8B-B14F-4D97-AF65-F5344CB8AC3E}">
        <p14:creationId xmlns:p14="http://schemas.microsoft.com/office/powerpoint/2010/main" val="4910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518930-7217-EC4E-AA01-B3D9346FE1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56305" y="908720"/>
            <a:ext cx="4519421" cy="4149080"/>
          </a:xfrm>
          <a:prstGeom prst="rect">
            <a:avLst/>
          </a:prstGeom>
          <a:ln>
            <a:noFill/>
          </a:ln>
          <a:effectLst>
            <a:outerShdw blurRad="292100" dist="139700" dir="2700000" algn="tl" rotWithShape="0">
              <a:srgbClr val="333333">
                <a:alpha val="65000"/>
              </a:srgbClr>
            </a:outerShdw>
          </a:effectLst>
        </p:spPr>
      </p:pic>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Rear ports</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10" name="Straight Arrow Connector 9">
            <a:extLst>
              <a:ext uri="{FF2B5EF4-FFF2-40B4-BE49-F238E27FC236}">
                <a16:creationId xmlns:a16="http://schemas.microsoft.com/office/drawing/2014/main" id="{3AF1C8E6-A940-8F4D-84DD-24FA14F3AC1D}"/>
              </a:ext>
            </a:extLst>
          </p:cNvPr>
          <p:cNvCxnSpPr>
            <a:cxnSpLocks/>
          </p:cNvCxnSpPr>
          <p:nvPr/>
        </p:nvCxnSpPr>
        <p:spPr>
          <a:xfrm>
            <a:off x="5056809" y="4077072"/>
            <a:ext cx="955351"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a:extLst>
              <a:ext uri="{FF2B5EF4-FFF2-40B4-BE49-F238E27FC236}">
                <a16:creationId xmlns:a16="http://schemas.microsoft.com/office/drawing/2014/main" id="{E0ED41EF-133E-AE47-96E1-F991302B6B6E}"/>
              </a:ext>
            </a:extLst>
          </p:cNvPr>
          <p:cNvSpPr txBox="1">
            <a:spLocks/>
          </p:cNvSpPr>
          <p:nvPr/>
        </p:nvSpPr>
        <p:spPr bwMode="auto">
          <a:xfrm>
            <a:off x="5598446" y="5521492"/>
            <a:ext cx="1377280"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 power</a:t>
            </a:r>
          </a:p>
        </p:txBody>
      </p:sp>
      <p:cxnSp>
        <p:nvCxnSpPr>
          <p:cNvPr id="16" name="Straight Arrow Connector 15">
            <a:extLst>
              <a:ext uri="{FF2B5EF4-FFF2-40B4-BE49-F238E27FC236}">
                <a16:creationId xmlns:a16="http://schemas.microsoft.com/office/drawing/2014/main" id="{8C8FDE5E-8ACA-3D4D-A6F7-A7DACE629672}"/>
              </a:ext>
            </a:extLst>
          </p:cNvPr>
          <p:cNvCxnSpPr>
            <a:cxnSpLocks/>
          </p:cNvCxnSpPr>
          <p:nvPr/>
        </p:nvCxnSpPr>
        <p:spPr>
          <a:xfrm flipH="1">
            <a:off x="3563888" y="4077072"/>
            <a:ext cx="268087"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536DBF78-D7FE-9B44-865C-CCE3F87610A8}"/>
              </a:ext>
            </a:extLst>
          </p:cNvPr>
          <p:cNvCxnSpPr>
            <a:cxnSpLocks/>
          </p:cNvCxnSpPr>
          <p:nvPr/>
        </p:nvCxnSpPr>
        <p:spPr>
          <a:xfrm>
            <a:off x="4444392" y="4077072"/>
            <a:ext cx="271624"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8" name="Content Placeholder 2">
            <a:extLst>
              <a:ext uri="{FF2B5EF4-FFF2-40B4-BE49-F238E27FC236}">
                <a16:creationId xmlns:a16="http://schemas.microsoft.com/office/drawing/2014/main" id="{C6AB7A73-EF81-4C4E-928A-D4EE7BBA5840}"/>
              </a:ext>
            </a:extLst>
          </p:cNvPr>
          <p:cNvSpPr txBox="1">
            <a:spLocks/>
          </p:cNvSpPr>
          <p:nvPr/>
        </p:nvSpPr>
        <p:spPr bwMode="auto">
          <a:xfrm>
            <a:off x="2715851" y="5553991"/>
            <a:ext cx="1116124"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Ethernet</a:t>
            </a:r>
          </a:p>
        </p:txBody>
      </p:sp>
      <p:sp>
        <p:nvSpPr>
          <p:cNvPr id="15" name="Content Placeholder 2">
            <a:extLst>
              <a:ext uri="{FF2B5EF4-FFF2-40B4-BE49-F238E27FC236}">
                <a16:creationId xmlns:a16="http://schemas.microsoft.com/office/drawing/2014/main" id="{9BF64CE3-662A-AE42-913D-8B17ED4F2681}"/>
              </a:ext>
            </a:extLst>
          </p:cNvPr>
          <p:cNvSpPr txBox="1">
            <a:spLocks/>
          </p:cNvSpPr>
          <p:nvPr/>
        </p:nvSpPr>
        <p:spPr bwMode="auto">
          <a:xfrm>
            <a:off x="3831975" y="5526607"/>
            <a:ext cx="1766471" cy="432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t>PC Connection</a:t>
            </a:r>
          </a:p>
        </p:txBody>
      </p:sp>
      <p:pic>
        <p:nvPicPr>
          <p:cNvPr id="11" name="Picture 10">
            <a:extLst>
              <a:ext uri="{FF2B5EF4-FFF2-40B4-BE49-F238E27FC236}">
                <a16:creationId xmlns:a16="http://schemas.microsoft.com/office/drawing/2014/main" id="{79119C54-5853-3B4C-A40E-51DD4E88A8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34306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4C59C1-D99D-2444-B26A-6079B1A181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80386" y="2016323"/>
            <a:ext cx="2183228" cy="2825353"/>
          </a:xfrm>
          <a:prstGeom prst="rect">
            <a:avLst/>
          </a:prstGeom>
        </p:spPr>
      </p:pic>
    </p:spTree>
    <p:extLst>
      <p:ext uri="{BB962C8B-B14F-4D97-AF65-F5344CB8AC3E}">
        <p14:creationId xmlns:p14="http://schemas.microsoft.com/office/powerpoint/2010/main" val="120928042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X-2009-IMAGE.png">
            <a:extLst>
              <a:ext uri="{FF2B5EF4-FFF2-40B4-BE49-F238E27FC236}">
                <a16:creationId xmlns:a16="http://schemas.microsoft.com/office/drawing/2014/main" id="{F571863C-B00C-6E4B-91E8-1B6432EC73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7237" y="2492560"/>
            <a:ext cx="3902968" cy="3198265"/>
          </a:xfrm>
          <a:prstGeom prst="rect">
            <a:avLst/>
          </a:prstGeom>
        </p:spPr>
      </p:pic>
      <p:sp>
        <p:nvSpPr>
          <p:cNvPr id="31" name="正方形/長方形 8">
            <a:extLst>
              <a:ext uri="{FF2B5EF4-FFF2-40B4-BE49-F238E27FC236}">
                <a16:creationId xmlns:a16="http://schemas.microsoft.com/office/drawing/2014/main" id="{0ADD3452-083F-B94B-B4EB-1769291198AF}"/>
              </a:ext>
            </a:extLst>
          </p:cNvPr>
          <p:cNvSpPr/>
          <p:nvPr/>
        </p:nvSpPr>
        <p:spPr>
          <a:xfrm>
            <a:off x="7174984" y="4493147"/>
            <a:ext cx="2089033" cy="502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 Pro</a:t>
            </a:r>
            <a:endParaRPr lang="ja-JP" altLang="en-US" sz="2800" b="1" i="1" dirty="0">
              <a:solidFill>
                <a:schemeClr val="tx1"/>
              </a:solidFill>
              <a:latin typeface="Century Gothic" panose="020B0502020202020204" pitchFamily="34" charset="0"/>
              <a:ea typeface="メイリオ" charset="0"/>
              <a:cs typeface="Arial" charset="0"/>
            </a:endParaRPr>
          </a:p>
        </p:txBody>
      </p:sp>
      <p:sp>
        <p:nvSpPr>
          <p:cNvPr id="32" name="TextBox 31">
            <a:extLst>
              <a:ext uri="{FF2B5EF4-FFF2-40B4-BE49-F238E27FC236}">
                <a16:creationId xmlns:a16="http://schemas.microsoft.com/office/drawing/2014/main" id="{2FBED336-9063-0545-820A-B04AC66C89E7}"/>
              </a:ext>
            </a:extLst>
          </p:cNvPr>
          <p:cNvSpPr txBox="1"/>
          <p:nvPr/>
        </p:nvSpPr>
        <p:spPr>
          <a:xfrm>
            <a:off x="5117098" y="4421442"/>
            <a:ext cx="2089033" cy="646331"/>
          </a:xfrm>
          <a:prstGeom prst="rect">
            <a:avLst/>
          </a:prstGeom>
          <a:noFill/>
        </p:spPr>
        <p:txBody>
          <a:bodyPr wrap="none" rtlCol="0">
            <a:spAutoFit/>
          </a:bodyPr>
          <a:lstStyle/>
          <a:p>
            <a:r>
              <a:rPr lang="en-US" dirty="0"/>
              <a:t>2.9” x 2.6” x 1.06”</a:t>
            </a:r>
          </a:p>
          <a:p>
            <a:r>
              <a:rPr lang="en-US" dirty="0"/>
              <a:t>4.6 ounces</a:t>
            </a:r>
          </a:p>
        </p:txBody>
      </p:sp>
      <p:sp>
        <p:nvSpPr>
          <p:cNvPr id="33" name="TextBox 32">
            <a:extLst>
              <a:ext uri="{FF2B5EF4-FFF2-40B4-BE49-F238E27FC236}">
                <a16:creationId xmlns:a16="http://schemas.microsoft.com/office/drawing/2014/main" id="{CC3856D9-465B-1A4E-82FF-304788E84BCF}"/>
              </a:ext>
            </a:extLst>
          </p:cNvPr>
          <p:cNvSpPr txBox="1"/>
          <p:nvPr/>
        </p:nvSpPr>
        <p:spPr>
          <a:xfrm>
            <a:off x="709028" y="1838234"/>
            <a:ext cx="6684843" cy="400110"/>
          </a:xfrm>
          <a:prstGeom prst="rect">
            <a:avLst/>
          </a:prstGeom>
          <a:noFill/>
        </p:spPr>
        <p:txBody>
          <a:bodyPr wrap="none" rtlCol="0">
            <a:spAutoFit/>
          </a:bodyPr>
          <a:lstStyle/>
          <a:p>
            <a:r>
              <a:rPr lang="en-US" sz="2000" dirty="0"/>
              <a:t>Advanced 5-gas version is the same size as GX-2009 </a:t>
            </a:r>
          </a:p>
        </p:txBody>
      </p:sp>
      <p:sp>
        <p:nvSpPr>
          <p:cNvPr id="37" name="Title 1">
            <a:extLst>
              <a:ext uri="{FF2B5EF4-FFF2-40B4-BE49-F238E27FC236}">
                <a16:creationId xmlns:a16="http://schemas.microsoft.com/office/drawing/2014/main" id="{E39F1F7A-A519-3F45-8586-B2CB219C6E54}"/>
              </a:ext>
            </a:extLst>
          </p:cNvPr>
          <p:cNvSpPr txBox="1">
            <a:spLocks/>
          </p:cNvSpPr>
          <p:nvPr/>
        </p:nvSpPr>
        <p:spPr bwMode="auto">
          <a:xfrm>
            <a:off x="50823" y="41215"/>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sz="4000" b="1" dirty="0"/>
              <a:t>Advancements from GX-2009</a:t>
            </a:r>
          </a:p>
        </p:txBody>
      </p:sp>
      <p:sp>
        <p:nvSpPr>
          <p:cNvPr id="38" name="コンテンツ プレースホルダー 2">
            <a:extLst>
              <a:ext uri="{FF2B5EF4-FFF2-40B4-BE49-F238E27FC236}">
                <a16:creationId xmlns:a16="http://schemas.microsoft.com/office/drawing/2014/main" id="{3F2B6641-57F1-534A-A998-148237B0794B}"/>
              </a:ext>
            </a:extLst>
          </p:cNvPr>
          <p:cNvSpPr txBox="1">
            <a:spLocks/>
          </p:cNvSpPr>
          <p:nvPr/>
        </p:nvSpPr>
        <p:spPr bwMode="auto">
          <a:xfrm>
            <a:off x="1248147" y="105000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pic>
        <p:nvPicPr>
          <p:cNvPr id="10" name="Picture 9">
            <a:extLst>
              <a:ext uri="{FF2B5EF4-FFF2-40B4-BE49-F238E27FC236}">
                <a16:creationId xmlns:a16="http://schemas.microsoft.com/office/drawing/2014/main" id="{DD38BDB7-A073-2442-BA34-CAE77A8D22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11" name="Picture 10">
            <a:extLst>
              <a:ext uri="{FF2B5EF4-FFF2-40B4-BE49-F238E27FC236}">
                <a16:creationId xmlns:a16="http://schemas.microsoft.com/office/drawing/2014/main" id="{90BEAB68-E484-6745-A295-9511D2C2A00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360" y="2605335"/>
            <a:ext cx="3466722" cy="2972714"/>
          </a:xfrm>
          <a:prstGeom prst="rect">
            <a:avLst/>
          </a:prstGeom>
        </p:spPr>
      </p:pic>
      <p:sp>
        <p:nvSpPr>
          <p:cNvPr id="12" name="TextBox 11">
            <a:extLst>
              <a:ext uri="{FF2B5EF4-FFF2-40B4-BE49-F238E27FC236}">
                <a16:creationId xmlns:a16="http://schemas.microsoft.com/office/drawing/2014/main" id="{C770B182-CEAF-974A-B8BA-FDBA1BDF5027}"/>
              </a:ext>
            </a:extLst>
          </p:cNvPr>
          <p:cNvSpPr txBox="1"/>
          <p:nvPr/>
        </p:nvSpPr>
        <p:spPr>
          <a:xfrm>
            <a:off x="5117098" y="3042580"/>
            <a:ext cx="1858697" cy="646331"/>
          </a:xfrm>
          <a:prstGeom prst="rect">
            <a:avLst/>
          </a:prstGeom>
          <a:noFill/>
        </p:spPr>
        <p:txBody>
          <a:bodyPr wrap="square" rtlCol="0">
            <a:spAutoFit/>
          </a:bodyPr>
          <a:lstStyle/>
          <a:p>
            <a:r>
              <a:rPr lang="en-US" dirty="0"/>
              <a:t>3” x 2.7” x 1”</a:t>
            </a:r>
          </a:p>
          <a:p>
            <a:r>
              <a:rPr lang="en-US" dirty="0"/>
              <a:t>4.6 ounces</a:t>
            </a:r>
          </a:p>
        </p:txBody>
      </p:sp>
      <p:sp>
        <p:nvSpPr>
          <p:cNvPr id="13" name="TextBox 12">
            <a:extLst>
              <a:ext uri="{FF2B5EF4-FFF2-40B4-BE49-F238E27FC236}">
                <a16:creationId xmlns:a16="http://schemas.microsoft.com/office/drawing/2014/main" id="{A59656A6-7FFD-E348-B69E-289CC0A080CD}"/>
              </a:ext>
            </a:extLst>
          </p:cNvPr>
          <p:cNvSpPr txBox="1"/>
          <p:nvPr/>
        </p:nvSpPr>
        <p:spPr>
          <a:xfrm>
            <a:off x="7345826" y="3115917"/>
            <a:ext cx="1747351" cy="523220"/>
          </a:xfrm>
          <a:prstGeom prst="rect">
            <a:avLst/>
          </a:prstGeom>
          <a:noFill/>
        </p:spPr>
        <p:txBody>
          <a:bodyPr wrap="square" rtlCol="0">
            <a:spAutoFit/>
          </a:bodyPr>
          <a:lstStyle/>
          <a:p>
            <a:r>
              <a:rPr lang="en-US" sz="2800" b="1" i="1" dirty="0"/>
              <a:t>GX-2009</a:t>
            </a:r>
          </a:p>
        </p:txBody>
      </p:sp>
    </p:spTree>
    <p:extLst>
      <p:ext uri="{BB962C8B-B14F-4D97-AF65-F5344CB8AC3E}">
        <p14:creationId xmlns:p14="http://schemas.microsoft.com/office/powerpoint/2010/main" val="215122041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450" decel="100000" fill="hold"/>
                                        <p:tgtEl>
                                          <p:spTgt spid="31"/>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450" decel="100000" fill="hold"/>
                                        <p:tgtEl>
                                          <p:spTgt spid="32"/>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241A010-6FCE-4442-84D9-81866F6C6887}"/>
              </a:ext>
            </a:extLst>
          </p:cNvPr>
          <p:cNvPicPr>
            <a:picLocks noChangeAspect="1"/>
          </p:cNvPicPr>
          <p:nvPr/>
        </p:nvPicPr>
        <p:blipFill>
          <a:blip r:embed="rId2"/>
          <a:stretch>
            <a:fillRect/>
          </a:stretch>
        </p:blipFill>
        <p:spPr>
          <a:xfrm>
            <a:off x="4752872" y="747446"/>
            <a:ext cx="4233469" cy="3527891"/>
          </a:xfrm>
          <a:prstGeom prst="rect">
            <a:avLst/>
          </a:prstGeom>
        </p:spPr>
      </p:pic>
      <p:sp>
        <p:nvSpPr>
          <p:cNvPr id="4" name="Title 1">
            <a:extLst>
              <a:ext uri="{FF2B5EF4-FFF2-40B4-BE49-F238E27FC236}">
                <a16:creationId xmlns:a16="http://schemas.microsoft.com/office/drawing/2014/main" id="{98BDFFF1-B91A-9343-A9B7-8F79BACF59FD}"/>
              </a:ext>
            </a:extLst>
          </p:cNvPr>
          <p:cNvSpPr>
            <a:spLocks noGrp="1"/>
          </p:cNvSpPr>
          <p:nvPr>
            <p:ph type="title"/>
          </p:nvPr>
        </p:nvSpPr>
        <p:spPr>
          <a:xfrm>
            <a:off x="50823" y="47057"/>
            <a:ext cx="9042354" cy="866496"/>
          </a:xfrm>
        </p:spPr>
        <p:txBody>
          <a:bodyPr>
            <a:normAutofit fontScale="90000"/>
          </a:bodyPr>
          <a:lstStyle/>
          <a:p>
            <a:pPr algn="ctr"/>
            <a:r>
              <a:rPr lang="en-US" b="1" dirty="0">
                <a:latin typeface="Century Gothic" panose="020B0502020202020204" pitchFamily="34" charset="0"/>
              </a:rPr>
              <a:t>Size Matters</a:t>
            </a:r>
            <a:br>
              <a:rPr lang="en-US" b="1" dirty="0">
                <a:latin typeface="Century Gothic" panose="020B0502020202020204" pitchFamily="34" charset="0"/>
              </a:rPr>
            </a:br>
            <a:r>
              <a:rPr lang="en-US" sz="2700" b="1" dirty="0">
                <a:latin typeface="Century Gothic" panose="020B0502020202020204" pitchFamily="34" charset="0"/>
              </a:rPr>
              <a:t>In the “Breathing Zone”</a:t>
            </a:r>
          </a:p>
        </p:txBody>
      </p:sp>
      <p:pic>
        <p:nvPicPr>
          <p:cNvPr id="5" name="Picture 4" descr="riken breathing zone.jpg">
            <a:extLst>
              <a:ext uri="{FF2B5EF4-FFF2-40B4-BE49-F238E27FC236}">
                <a16:creationId xmlns:a16="http://schemas.microsoft.com/office/drawing/2014/main" id="{CE653E7A-7EFD-A94C-9C8F-74B70BB54F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2691" y="3703256"/>
            <a:ext cx="2280679" cy="1450512"/>
          </a:xfrm>
          <a:prstGeom prst="rect">
            <a:avLst/>
          </a:prstGeom>
        </p:spPr>
      </p:pic>
      <p:pic>
        <p:nvPicPr>
          <p:cNvPr id="6" name="Picture 5" descr="720px-US-OSHA-Logo.svg.png">
            <a:extLst>
              <a:ext uri="{FF2B5EF4-FFF2-40B4-BE49-F238E27FC236}">
                <a16:creationId xmlns:a16="http://schemas.microsoft.com/office/drawing/2014/main" id="{ED33E7F4-30AC-C443-8CA4-43BB9D24FF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42691" y="4790848"/>
            <a:ext cx="1256262" cy="362920"/>
          </a:xfrm>
          <a:prstGeom prst="rect">
            <a:avLst/>
          </a:prstGeom>
        </p:spPr>
      </p:pic>
      <p:sp>
        <p:nvSpPr>
          <p:cNvPr id="7" name="Rectangle 6">
            <a:extLst>
              <a:ext uri="{FF2B5EF4-FFF2-40B4-BE49-F238E27FC236}">
                <a16:creationId xmlns:a16="http://schemas.microsoft.com/office/drawing/2014/main" id="{3B20DD93-667F-D444-945D-BE3172B09C04}"/>
              </a:ext>
            </a:extLst>
          </p:cNvPr>
          <p:cNvSpPr/>
          <p:nvPr/>
        </p:nvSpPr>
        <p:spPr>
          <a:xfrm>
            <a:off x="4572000" y="4399370"/>
            <a:ext cx="4293704" cy="2031325"/>
          </a:xfrm>
          <a:prstGeom prst="rect">
            <a:avLst/>
          </a:prstGeom>
        </p:spPr>
        <p:txBody>
          <a:bodyPr wrap="square">
            <a:spAutoFit/>
          </a:bodyPr>
          <a:lstStyle/>
          <a:p>
            <a:r>
              <a:rPr lang="en-US" dirty="0"/>
              <a:t>“The breathing zone is within a ten inch radius of the worker's nose and mouth. OSHA requires that worker exposure monitoring air samples be collected in the breathing zone. Air sampling filters may be attached to the collar or lapel.”</a:t>
            </a:r>
          </a:p>
        </p:txBody>
      </p:sp>
      <p:sp>
        <p:nvSpPr>
          <p:cNvPr id="8" name="TextBox 7">
            <a:extLst>
              <a:ext uri="{FF2B5EF4-FFF2-40B4-BE49-F238E27FC236}">
                <a16:creationId xmlns:a16="http://schemas.microsoft.com/office/drawing/2014/main" id="{11560A16-8DD5-2F41-A9ED-03698233FBD2}"/>
              </a:ext>
            </a:extLst>
          </p:cNvPr>
          <p:cNvSpPr txBox="1"/>
          <p:nvPr/>
        </p:nvSpPr>
        <p:spPr>
          <a:xfrm>
            <a:off x="685801" y="1954416"/>
            <a:ext cx="3705329" cy="1200329"/>
          </a:xfrm>
          <a:prstGeom prst="rect">
            <a:avLst/>
          </a:prstGeom>
          <a:noFill/>
        </p:spPr>
        <p:txBody>
          <a:bodyPr wrap="square" rtlCol="0">
            <a:spAutoFit/>
          </a:bodyPr>
          <a:lstStyle/>
          <a:p>
            <a:r>
              <a:rPr lang="en-US" dirty="0"/>
              <a:t>The GX-3R and GX-3R Pro’s small size enables them to easily be clipped into the “Breathing Zone.”</a:t>
            </a:r>
          </a:p>
        </p:txBody>
      </p:sp>
      <p:pic>
        <p:nvPicPr>
          <p:cNvPr id="10" name="Picture 9">
            <a:extLst>
              <a:ext uri="{FF2B5EF4-FFF2-40B4-BE49-F238E27FC236}">
                <a16:creationId xmlns:a16="http://schemas.microsoft.com/office/drawing/2014/main" id="{F06D0D76-A036-244C-B5F4-D90177D7C0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 name="TextBox 1">
            <a:extLst>
              <a:ext uri="{FF2B5EF4-FFF2-40B4-BE49-F238E27FC236}">
                <a16:creationId xmlns:a16="http://schemas.microsoft.com/office/drawing/2014/main" id="{4BEADF4F-426B-684D-AA64-60AAFCC1A47C}"/>
              </a:ext>
            </a:extLst>
          </p:cNvPr>
          <p:cNvSpPr txBox="1"/>
          <p:nvPr/>
        </p:nvSpPr>
        <p:spPr>
          <a:xfrm>
            <a:off x="1837938" y="6479980"/>
            <a:ext cx="5460424" cy="253916"/>
          </a:xfrm>
          <a:prstGeom prst="rect">
            <a:avLst/>
          </a:prstGeom>
          <a:noFill/>
        </p:spPr>
        <p:txBody>
          <a:bodyPr wrap="square" rtlCol="0">
            <a:spAutoFit/>
          </a:bodyPr>
          <a:lstStyle/>
          <a:p>
            <a:r>
              <a:rPr lang="en-US" sz="1050" dirty="0"/>
              <a:t>Source: </a:t>
            </a:r>
            <a:r>
              <a:rPr lang="en-US" sz="1050" dirty="0">
                <a:hlinkClick r:id="rId6"/>
              </a:rPr>
              <a:t>https://webapps.dol.gov/elaws/osha/lead/glossary.asp#breathingzone</a:t>
            </a:r>
            <a:endParaRPr lang="en-US" sz="1050" dirty="0"/>
          </a:p>
        </p:txBody>
      </p:sp>
    </p:spTree>
    <p:extLst>
      <p:ext uri="{BB962C8B-B14F-4D97-AF65-F5344CB8AC3E}">
        <p14:creationId xmlns:p14="http://schemas.microsoft.com/office/powerpoint/2010/main" val="1241928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FCBE830D-0254-5A42-9ACD-7C3628A0AAF7}"/>
              </a:ext>
            </a:extLst>
          </p:cNvPr>
          <p:cNvSpPr>
            <a:spLocks noGrp="1"/>
          </p:cNvSpPr>
          <p:nvPr>
            <p:ph type="title"/>
          </p:nvPr>
        </p:nvSpPr>
        <p:spPr>
          <a:xfrm>
            <a:off x="50823" y="105674"/>
            <a:ext cx="9042353" cy="676275"/>
          </a:xfrm>
        </p:spPr>
        <p:txBody>
          <a:bodyPr>
            <a:normAutofit fontScale="90000"/>
          </a:bodyPr>
          <a:lstStyle/>
          <a:p>
            <a:pPr algn="r"/>
            <a:r>
              <a:rPr lang="en-US" b="1" dirty="0">
                <a:latin typeface="Century Gothic" panose="020B0502020202020204" pitchFamily="34" charset="0"/>
              </a:rPr>
              <a:t>Competitor Comparison</a:t>
            </a:r>
          </a:p>
        </p:txBody>
      </p:sp>
      <p:sp>
        <p:nvSpPr>
          <p:cNvPr id="28" name="コンテンツ プレースホルダー 2">
            <a:extLst>
              <a:ext uri="{FF2B5EF4-FFF2-40B4-BE49-F238E27FC236}">
                <a16:creationId xmlns:a16="http://schemas.microsoft.com/office/drawing/2014/main" id="{B68D4B3D-7B10-1947-9E2A-4926B895BA75}"/>
              </a:ext>
            </a:extLst>
          </p:cNvPr>
          <p:cNvSpPr txBox="1">
            <a:spLocks/>
          </p:cNvSpPr>
          <p:nvPr/>
        </p:nvSpPr>
        <p:spPr bwMode="auto">
          <a:xfrm>
            <a:off x="1248147" y="123896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grpSp>
        <p:nvGrpSpPr>
          <p:cNvPr id="31" name="Group 30">
            <a:extLst>
              <a:ext uri="{FF2B5EF4-FFF2-40B4-BE49-F238E27FC236}">
                <a16:creationId xmlns:a16="http://schemas.microsoft.com/office/drawing/2014/main" id="{304D518C-F3AA-A14C-B57B-592383489E3F}"/>
              </a:ext>
            </a:extLst>
          </p:cNvPr>
          <p:cNvGrpSpPr/>
          <p:nvPr/>
        </p:nvGrpSpPr>
        <p:grpSpPr>
          <a:xfrm>
            <a:off x="7779676" y="2327033"/>
            <a:ext cx="1451038" cy="2618404"/>
            <a:chOff x="3639356" y="1920333"/>
            <a:chExt cx="1451038" cy="2618404"/>
          </a:xfrm>
        </p:grpSpPr>
        <p:pic>
          <p:nvPicPr>
            <p:cNvPr id="32" name="Picture 31" descr="drager_xam2500_3.png">
              <a:extLst>
                <a:ext uri="{FF2B5EF4-FFF2-40B4-BE49-F238E27FC236}">
                  <a16:creationId xmlns:a16="http://schemas.microsoft.com/office/drawing/2014/main" id="{931DF5E5-475D-3A44-999B-D93EAB35009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59109" y="1920333"/>
              <a:ext cx="871761" cy="2161391"/>
            </a:xfrm>
            <a:prstGeom prst="rect">
              <a:avLst/>
            </a:prstGeom>
          </p:spPr>
        </p:pic>
        <p:sp>
          <p:nvSpPr>
            <p:cNvPr id="33" name="TextBox 32">
              <a:extLst>
                <a:ext uri="{FF2B5EF4-FFF2-40B4-BE49-F238E27FC236}">
                  <a16:creationId xmlns:a16="http://schemas.microsoft.com/office/drawing/2014/main" id="{1586CDFA-5E0A-5041-9C35-129FE6D18436}"/>
                </a:ext>
              </a:extLst>
            </p:cNvPr>
            <p:cNvSpPr txBox="1"/>
            <p:nvPr/>
          </p:nvSpPr>
          <p:spPr>
            <a:xfrm>
              <a:off x="3639356" y="4077072"/>
              <a:ext cx="1451038" cy="461665"/>
            </a:xfrm>
            <a:prstGeom prst="rect">
              <a:avLst/>
            </a:prstGeom>
            <a:noFill/>
          </p:spPr>
          <p:txBody>
            <a:bodyPr wrap="none" rtlCol="0">
              <a:spAutoFit/>
            </a:bodyPr>
            <a:lstStyle/>
            <a:p>
              <a:pPr algn="ctr"/>
              <a:r>
                <a:rPr lang="en-US" sz="1200" dirty="0"/>
                <a:t>5.12” x 1.9” x 1.8”</a:t>
              </a:r>
            </a:p>
            <a:p>
              <a:pPr algn="ctr"/>
              <a:r>
                <a:rPr lang="en-US" sz="1200" dirty="0"/>
                <a:t>8 ounces</a:t>
              </a:r>
            </a:p>
          </p:txBody>
        </p:sp>
      </p:grpSp>
      <p:grpSp>
        <p:nvGrpSpPr>
          <p:cNvPr id="34" name="Group 33">
            <a:extLst>
              <a:ext uri="{FF2B5EF4-FFF2-40B4-BE49-F238E27FC236}">
                <a16:creationId xmlns:a16="http://schemas.microsoft.com/office/drawing/2014/main" id="{BE58C200-9F7B-AD43-958F-E09301B033AC}"/>
              </a:ext>
            </a:extLst>
          </p:cNvPr>
          <p:cNvGrpSpPr/>
          <p:nvPr/>
        </p:nvGrpSpPr>
        <p:grpSpPr>
          <a:xfrm>
            <a:off x="3917320" y="2723496"/>
            <a:ext cx="1366080" cy="2213641"/>
            <a:chOff x="5494405" y="2325096"/>
            <a:chExt cx="1366080" cy="2213641"/>
          </a:xfrm>
        </p:grpSpPr>
        <p:pic>
          <p:nvPicPr>
            <p:cNvPr id="35" name="Picture 34" descr="VentisPro4-Orange.png">
              <a:extLst>
                <a:ext uri="{FF2B5EF4-FFF2-40B4-BE49-F238E27FC236}">
                  <a16:creationId xmlns:a16="http://schemas.microsoft.com/office/drawing/2014/main" id="{30EAB6EA-78EB-7446-899C-87ECB73303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7783" y="2325096"/>
              <a:ext cx="1019326" cy="1780481"/>
            </a:xfrm>
            <a:prstGeom prst="rect">
              <a:avLst/>
            </a:prstGeom>
          </p:spPr>
        </p:pic>
        <p:sp>
          <p:nvSpPr>
            <p:cNvPr id="36" name="TextBox 35">
              <a:extLst>
                <a:ext uri="{FF2B5EF4-FFF2-40B4-BE49-F238E27FC236}">
                  <a16:creationId xmlns:a16="http://schemas.microsoft.com/office/drawing/2014/main" id="{F4856993-2C87-5142-BA68-44EC01103218}"/>
                </a:ext>
              </a:extLst>
            </p:cNvPr>
            <p:cNvSpPr txBox="1"/>
            <p:nvPr/>
          </p:nvSpPr>
          <p:spPr>
            <a:xfrm>
              <a:off x="5494405" y="4077072"/>
              <a:ext cx="1366080" cy="461665"/>
            </a:xfrm>
            <a:prstGeom prst="rect">
              <a:avLst/>
            </a:prstGeom>
            <a:noFill/>
          </p:spPr>
          <p:txBody>
            <a:bodyPr wrap="none" rtlCol="0">
              <a:spAutoFit/>
            </a:bodyPr>
            <a:lstStyle/>
            <a:p>
              <a:pPr algn="ctr"/>
              <a:r>
                <a:rPr lang="en-US" sz="1200" dirty="0"/>
                <a:t>4.1” x 2.3” x 1.4”</a:t>
              </a:r>
            </a:p>
            <a:p>
              <a:pPr algn="ctr"/>
              <a:r>
                <a:rPr lang="en-US" sz="1200" dirty="0"/>
                <a:t>6.4 ounces</a:t>
              </a:r>
            </a:p>
          </p:txBody>
        </p:sp>
      </p:grpSp>
      <p:grpSp>
        <p:nvGrpSpPr>
          <p:cNvPr id="37" name="Group 36">
            <a:extLst>
              <a:ext uri="{FF2B5EF4-FFF2-40B4-BE49-F238E27FC236}">
                <a16:creationId xmlns:a16="http://schemas.microsoft.com/office/drawing/2014/main" id="{62713D57-0103-C845-B082-DE651537FBE6}"/>
              </a:ext>
            </a:extLst>
          </p:cNvPr>
          <p:cNvGrpSpPr/>
          <p:nvPr/>
        </p:nvGrpSpPr>
        <p:grpSpPr>
          <a:xfrm>
            <a:off x="6547611" y="2575752"/>
            <a:ext cx="1366080" cy="2369685"/>
            <a:chOff x="7392537" y="2169052"/>
            <a:chExt cx="1366080" cy="2369685"/>
          </a:xfrm>
        </p:grpSpPr>
        <p:pic>
          <p:nvPicPr>
            <p:cNvPr id="38" name="Picture 37" descr="msa-altair-4XR.png">
              <a:extLst>
                <a:ext uri="{FF2B5EF4-FFF2-40B4-BE49-F238E27FC236}">
                  <a16:creationId xmlns:a16="http://schemas.microsoft.com/office/drawing/2014/main" id="{46F59098-9A16-7241-9979-3C93F67044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42836" y="2169052"/>
              <a:ext cx="1265484" cy="1919056"/>
            </a:xfrm>
            <a:prstGeom prst="rect">
              <a:avLst/>
            </a:prstGeom>
          </p:spPr>
        </p:pic>
        <p:sp>
          <p:nvSpPr>
            <p:cNvPr id="39" name="TextBox 38">
              <a:extLst>
                <a:ext uri="{FF2B5EF4-FFF2-40B4-BE49-F238E27FC236}">
                  <a16:creationId xmlns:a16="http://schemas.microsoft.com/office/drawing/2014/main" id="{EAE33647-4001-2340-8826-1C4D5BDCAD0B}"/>
                </a:ext>
              </a:extLst>
            </p:cNvPr>
            <p:cNvSpPr txBox="1"/>
            <p:nvPr/>
          </p:nvSpPr>
          <p:spPr>
            <a:xfrm>
              <a:off x="7392537" y="4077072"/>
              <a:ext cx="1366080" cy="461665"/>
            </a:xfrm>
            <a:prstGeom prst="rect">
              <a:avLst/>
            </a:prstGeom>
            <a:noFill/>
          </p:spPr>
          <p:txBody>
            <a:bodyPr wrap="none" rtlCol="0">
              <a:spAutoFit/>
            </a:bodyPr>
            <a:lstStyle/>
            <a:p>
              <a:pPr algn="ctr"/>
              <a:r>
                <a:rPr lang="en-US" sz="1200" dirty="0"/>
                <a:t>4.4” x 3.0” x 1.4”</a:t>
              </a:r>
            </a:p>
            <a:p>
              <a:pPr algn="ctr"/>
              <a:r>
                <a:rPr lang="en-US" sz="1200" dirty="0"/>
                <a:t>7.9 ounces</a:t>
              </a:r>
            </a:p>
          </p:txBody>
        </p:sp>
      </p:grpSp>
      <p:grpSp>
        <p:nvGrpSpPr>
          <p:cNvPr id="40" name="Group 39">
            <a:extLst>
              <a:ext uri="{FF2B5EF4-FFF2-40B4-BE49-F238E27FC236}">
                <a16:creationId xmlns:a16="http://schemas.microsoft.com/office/drawing/2014/main" id="{1EF0E059-24A6-A049-BB49-56A633BD3426}"/>
              </a:ext>
            </a:extLst>
          </p:cNvPr>
          <p:cNvGrpSpPr/>
          <p:nvPr/>
        </p:nvGrpSpPr>
        <p:grpSpPr>
          <a:xfrm>
            <a:off x="-188389" y="3390033"/>
            <a:ext cx="1656184" cy="1560742"/>
            <a:chOff x="179512" y="2977995"/>
            <a:chExt cx="1656184" cy="1560742"/>
          </a:xfrm>
        </p:grpSpPr>
        <p:sp>
          <p:nvSpPr>
            <p:cNvPr id="41" name="TextBox 40">
              <a:extLst>
                <a:ext uri="{FF2B5EF4-FFF2-40B4-BE49-F238E27FC236}">
                  <a16:creationId xmlns:a16="http://schemas.microsoft.com/office/drawing/2014/main" id="{C7AB42AF-29F8-524D-A49A-59F48C6886C2}"/>
                </a:ext>
              </a:extLst>
            </p:cNvPr>
            <p:cNvSpPr txBox="1"/>
            <p:nvPr/>
          </p:nvSpPr>
          <p:spPr>
            <a:xfrm>
              <a:off x="179512" y="4077072"/>
              <a:ext cx="1656184" cy="461665"/>
            </a:xfrm>
            <a:prstGeom prst="rect">
              <a:avLst/>
            </a:prstGeom>
            <a:noFill/>
          </p:spPr>
          <p:txBody>
            <a:bodyPr wrap="square" rtlCol="0">
              <a:spAutoFit/>
            </a:bodyPr>
            <a:lstStyle/>
            <a:p>
              <a:pPr algn="ctr"/>
              <a:r>
                <a:rPr lang="en-US" sz="1200" dirty="0"/>
                <a:t>2.2” x 2.55” x 1”</a:t>
              </a:r>
            </a:p>
            <a:p>
              <a:pPr algn="ctr"/>
              <a:r>
                <a:rPr lang="en-US" sz="1200" dirty="0"/>
                <a:t>3.7 ounces</a:t>
              </a:r>
            </a:p>
          </p:txBody>
        </p:sp>
        <p:pic>
          <p:nvPicPr>
            <p:cNvPr id="42" name="Picture 41" descr="GX-3R.png">
              <a:extLst>
                <a:ext uri="{FF2B5EF4-FFF2-40B4-BE49-F238E27FC236}">
                  <a16:creationId xmlns:a16="http://schemas.microsoft.com/office/drawing/2014/main" id="{87F35654-F7AA-C74D-97C0-79CBA49AA1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1055" y="2977995"/>
              <a:ext cx="973099" cy="1060678"/>
            </a:xfrm>
            <a:prstGeom prst="rect">
              <a:avLst/>
            </a:prstGeom>
          </p:spPr>
        </p:pic>
      </p:grpSp>
      <p:sp>
        <p:nvSpPr>
          <p:cNvPr id="44" name="TextBox 43">
            <a:extLst>
              <a:ext uri="{FF2B5EF4-FFF2-40B4-BE49-F238E27FC236}">
                <a16:creationId xmlns:a16="http://schemas.microsoft.com/office/drawing/2014/main" id="{5E272E50-83B5-B541-900B-1140425D4F80}"/>
              </a:ext>
            </a:extLst>
          </p:cNvPr>
          <p:cNvSpPr txBox="1"/>
          <p:nvPr/>
        </p:nvSpPr>
        <p:spPr>
          <a:xfrm>
            <a:off x="1178333" y="4483772"/>
            <a:ext cx="1535998" cy="461665"/>
          </a:xfrm>
          <a:prstGeom prst="rect">
            <a:avLst/>
          </a:prstGeom>
          <a:noFill/>
        </p:spPr>
        <p:txBody>
          <a:bodyPr wrap="none" rtlCol="0">
            <a:spAutoFit/>
          </a:bodyPr>
          <a:lstStyle/>
          <a:p>
            <a:pPr algn="ctr"/>
            <a:r>
              <a:rPr lang="en-US" sz="1200" dirty="0"/>
              <a:t>2.9” x 2.66” x 1.06”</a:t>
            </a:r>
          </a:p>
          <a:p>
            <a:pPr algn="ctr"/>
            <a:r>
              <a:rPr lang="en-US" sz="1200" dirty="0"/>
              <a:t>4.6 ounces</a:t>
            </a:r>
          </a:p>
        </p:txBody>
      </p:sp>
      <p:grpSp>
        <p:nvGrpSpPr>
          <p:cNvPr id="45" name="Group 44">
            <a:extLst>
              <a:ext uri="{FF2B5EF4-FFF2-40B4-BE49-F238E27FC236}">
                <a16:creationId xmlns:a16="http://schemas.microsoft.com/office/drawing/2014/main" id="{FD76F906-1DFC-8D4E-AAF2-1BC96521ED78}"/>
              </a:ext>
            </a:extLst>
          </p:cNvPr>
          <p:cNvGrpSpPr/>
          <p:nvPr/>
        </p:nvGrpSpPr>
        <p:grpSpPr>
          <a:xfrm>
            <a:off x="2620596" y="2603244"/>
            <a:ext cx="1292341" cy="2333893"/>
            <a:chOff x="2652980" y="2207841"/>
            <a:chExt cx="1292341" cy="2333893"/>
          </a:xfrm>
        </p:grpSpPr>
        <p:pic>
          <p:nvPicPr>
            <p:cNvPr id="46" name="Picture 45" descr="MicroclipXL.png">
              <a:extLst>
                <a:ext uri="{FF2B5EF4-FFF2-40B4-BE49-F238E27FC236}">
                  <a16:creationId xmlns:a16="http://schemas.microsoft.com/office/drawing/2014/main" id="{BB514FE7-5461-FD4E-9AD8-34F4FBA62B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81305" y="2207841"/>
              <a:ext cx="1108505" cy="1927709"/>
            </a:xfrm>
            <a:prstGeom prst="rect">
              <a:avLst/>
            </a:prstGeom>
          </p:spPr>
        </p:pic>
        <p:sp>
          <p:nvSpPr>
            <p:cNvPr id="47" name="TextBox 46">
              <a:extLst>
                <a:ext uri="{FF2B5EF4-FFF2-40B4-BE49-F238E27FC236}">
                  <a16:creationId xmlns:a16="http://schemas.microsoft.com/office/drawing/2014/main" id="{AF70239D-B264-1C4C-B771-5F6C2699B50A}"/>
                </a:ext>
              </a:extLst>
            </p:cNvPr>
            <p:cNvSpPr txBox="1"/>
            <p:nvPr/>
          </p:nvSpPr>
          <p:spPr>
            <a:xfrm>
              <a:off x="2652980" y="4080069"/>
              <a:ext cx="1292341" cy="461665"/>
            </a:xfrm>
            <a:prstGeom prst="rect">
              <a:avLst/>
            </a:prstGeom>
            <a:noFill/>
          </p:spPr>
          <p:txBody>
            <a:bodyPr wrap="none" rtlCol="0">
              <a:spAutoFit/>
            </a:bodyPr>
            <a:lstStyle/>
            <a:p>
              <a:pPr algn="ctr"/>
              <a:r>
                <a:rPr lang="en-US" sz="1200" dirty="0"/>
                <a:t>4.4” x 2.4” x 1.2</a:t>
              </a:r>
            </a:p>
            <a:p>
              <a:pPr algn="ctr"/>
              <a:r>
                <a:rPr lang="en-US" sz="1200" dirty="0"/>
                <a:t>6.3 ounces</a:t>
              </a:r>
            </a:p>
          </p:txBody>
        </p:sp>
      </p:grpSp>
      <p:grpSp>
        <p:nvGrpSpPr>
          <p:cNvPr id="48" name="Group 47">
            <a:extLst>
              <a:ext uri="{FF2B5EF4-FFF2-40B4-BE49-F238E27FC236}">
                <a16:creationId xmlns:a16="http://schemas.microsoft.com/office/drawing/2014/main" id="{2DD0FA35-A742-104D-8F83-DFA41FD70046}"/>
              </a:ext>
            </a:extLst>
          </p:cNvPr>
          <p:cNvGrpSpPr/>
          <p:nvPr/>
        </p:nvGrpSpPr>
        <p:grpSpPr>
          <a:xfrm>
            <a:off x="5320382" y="2482829"/>
            <a:ext cx="1305090" cy="2457305"/>
            <a:chOff x="5353582" y="2084429"/>
            <a:chExt cx="1305090" cy="2457305"/>
          </a:xfrm>
        </p:grpSpPr>
        <p:pic>
          <p:nvPicPr>
            <p:cNvPr id="49" name="Picture 48" descr="GasClipSimple.png">
              <a:extLst>
                <a:ext uri="{FF2B5EF4-FFF2-40B4-BE49-F238E27FC236}">
                  <a16:creationId xmlns:a16="http://schemas.microsoft.com/office/drawing/2014/main" id="{02D0EB18-D62F-C44A-8F35-79D0ADD8457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74096" y="2084429"/>
              <a:ext cx="1116868" cy="1973133"/>
            </a:xfrm>
            <a:prstGeom prst="rect">
              <a:avLst/>
            </a:prstGeom>
          </p:spPr>
        </p:pic>
        <p:sp>
          <p:nvSpPr>
            <p:cNvPr id="50" name="TextBox 49">
              <a:extLst>
                <a:ext uri="{FF2B5EF4-FFF2-40B4-BE49-F238E27FC236}">
                  <a16:creationId xmlns:a16="http://schemas.microsoft.com/office/drawing/2014/main" id="{8FE7F168-F02E-624A-99F0-3B867FE675C0}"/>
                </a:ext>
              </a:extLst>
            </p:cNvPr>
            <p:cNvSpPr txBox="1"/>
            <p:nvPr/>
          </p:nvSpPr>
          <p:spPr>
            <a:xfrm>
              <a:off x="5353582" y="4080069"/>
              <a:ext cx="1305090" cy="461665"/>
            </a:xfrm>
            <a:prstGeom prst="rect">
              <a:avLst/>
            </a:prstGeom>
            <a:noFill/>
          </p:spPr>
          <p:txBody>
            <a:bodyPr wrap="none" rtlCol="0">
              <a:spAutoFit/>
            </a:bodyPr>
            <a:lstStyle/>
            <a:p>
              <a:pPr algn="ctr"/>
              <a:r>
                <a:rPr lang="en-US" sz="1200" dirty="0"/>
                <a:t>4.7” x 2.7” x 1.2”</a:t>
              </a:r>
            </a:p>
            <a:p>
              <a:pPr algn="ctr"/>
              <a:r>
                <a:rPr lang="en-US" sz="1200" dirty="0"/>
                <a:t>7.67 ounces</a:t>
              </a:r>
            </a:p>
          </p:txBody>
        </p:sp>
      </p:grpSp>
      <p:pic>
        <p:nvPicPr>
          <p:cNvPr id="25" name="Picture 24">
            <a:extLst>
              <a:ext uri="{FF2B5EF4-FFF2-40B4-BE49-F238E27FC236}">
                <a16:creationId xmlns:a16="http://schemas.microsoft.com/office/drawing/2014/main" id="{26A32B04-DC82-3441-881A-979C3660C91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26" name="Picture 25">
            <a:extLst>
              <a:ext uri="{FF2B5EF4-FFF2-40B4-BE49-F238E27FC236}">
                <a16:creationId xmlns:a16="http://schemas.microsoft.com/office/drawing/2014/main" id="{22621DB2-5DD2-E848-988A-B1BB9B6E3A41}"/>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322854" y="3396444"/>
            <a:ext cx="1229466" cy="1054267"/>
          </a:xfrm>
          <a:prstGeom prst="rect">
            <a:avLst/>
          </a:prstGeom>
        </p:spPr>
      </p:pic>
      <p:sp>
        <p:nvSpPr>
          <p:cNvPr id="2" name="TextBox 1">
            <a:extLst>
              <a:ext uri="{FF2B5EF4-FFF2-40B4-BE49-F238E27FC236}">
                <a16:creationId xmlns:a16="http://schemas.microsoft.com/office/drawing/2014/main" id="{2E9F6133-85F0-BA4F-BE36-D5E1AEF0E8EC}"/>
              </a:ext>
            </a:extLst>
          </p:cNvPr>
          <p:cNvSpPr txBox="1"/>
          <p:nvPr/>
        </p:nvSpPr>
        <p:spPr>
          <a:xfrm>
            <a:off x="805206" y="5404360"/>
            <a:ext cx="7590308" cy="400110"/>
          </a:xfrm>
          <a:prstGeom prst="rect">
            <a:avLst/>
          </a:prstGeom>
          <a:noFill/>
        </p:spPr>
        <p:txBody>
          <a:bodyPr wrap="square" rtlCol="0">
            <a:spAutoFit/>
          </a:bodyPr>
          <a:lstStyle/>
          <a:p>
            <a:r>
              <a:rPr lang="en-US" sz="2000" b="1" dirty="0"/>
              <a:t>The GX-3R weighs about half of the average 4-gas detector!</a:t>
            </a:r>
          </a:p>
        </p:txBody>
      </p:sp>
    </p:spTree>
    <p:extLst>
      <p:ext uri="{BB962C8B-B14F-4D97-AF65-F5344CB8AC3E}">
        <p14:creationId xmlns:p14="http://schemas.microsoft.com/office/powerpoint/2010/main" val="223483387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a:extLst>
              <a:ext uri="{FF2B5EF4-FFF2-40B4-BE49-F238E27FC236}">
                <a16:creationId xmlns:a16="http://schemas.microsoft.com/office/drawing/2014/main" id="{3A47069C-47AF-5E43-9028-F29B8036C3BB}"/>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
        <p:nvSpPr>
          <p:cNvPr id="63" name="正方形/長方形 8">
            <a:extLst>
              <a:ext uri="{FF2B5EF4-FFF2-40B4-BE49-F238E27FC236}">
                <a16:creationId xmlns:a16="http://schemas.microsoft.com/office/drawing/2014/main" id="{FE1BA8A1-E1BA-8845-8F21-2E554C4025ED}"/>
              </a:ext>
            </a:extLst>
          </p:cNvPr>
          <p:cNvSpPr/>
          <p:nvPr/>
        </p:nvSpPr>
        <p:spPr>
          <a:xfrm>
            <a:off x="896501" y="3083511"/>
            <a:ext cx="1728508" cy="416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b="1" i="1" dirty="0">
                <a:solidFill>
                  <a:schemeClr val="tx1"/>
                </a:solidFill>
                <a:latin typeface="Century Gothic" panose="020B0502020202020204" pitchFamily="34" charset="0"/>
                <a:ea typeface="メイリオ" charset="0"/>
                <a:cs typeface="Arial" charset="0"/>
              </a:rPr>
              <a:t>GX-3R Pro</a:t>
            </a:r>
            <a:endParaRPr lang="ja-JP" altLang="en-US" sz="2400" b="1" i="1" dirty="0">
              <a:solidFill>
                <a:schemeClr val="tx1"/>
              </a:solidFill>
              <a:latin typeface="Century Gothic" panose="020B0502020202020204" pitchFamily="34" charset="0"/>
              <a:ea typeface="メイリオ" charset="0"/>
              <a:cs typeface="Arial" charset="0"/>
            </a:endParaRPr>
          </a:p>
        </p:txBody>
      </p:sp>
      <p:sp>
        <p:nvSpPr>
          <p:cNvPr id="65" name="TextBox 64">
            <a:extLst>
              <a:ext uri="{FF2B5EF4-FFF2-40B4-BE49-F238E27FC236}">
                <a16:creationId xmlns:a16="http://schemas.microsoft.com/office/drawing/2014/main" id="{8EC9F972-FF2A-FA4A-AADE-4B8978041CA6}"/>
              </a:ext>
            </a:extLst>
          </p:cNvPr>
          <p:cNvSpPr txBox="1"/>
          <p:nvPr/>
        </p:nvSpPr>
        <p:spPr>
          <a:xfrm>
            <a:off x="3217491" y="1736009"/>
            <a:ext cx="2124075" cy="646331"/>
          </a:xfrm>
          <a:prstGeom prst="rect">
            <a:avLst/>
          </a:prstGeom>
          <a:noFill/>
        </p:spPr>
        <p:txBody>
          <a:bodyPr wrap="square" rtlCol="0">
            <a:spAutoFit/>
          </a:bodyPr>
          <a:lstStyle/>
          <a:p>
            <a:r>
              <a:rPr lang="en-US" dirty="0"/>
              <a:t>4 Sensors slots for 5 gas channels</a:t>
            </a:r>
          </a:p>
        </p:txBody>
      </p:sp>
      <p:sp>
        <p:nvSpPr>
          <p:cNvPr id="66" name="正方形/長方形 8">
            <a:extLst>
              <a:ext uri="{FF2B5EF4-FFF2-40B4-BE49-F238E27FC236}">
                <a16:creationId xmlns:a16="http://schemas.microsoft.com/office/drawing/2014/main" id="{B0D98A0F-9710-FD4B-BD7C-C714BA8AAE8A}"/>
              </a:ext>
            </a:extLst>
          </p:cNvPr>
          <p:cNvSpPr/>
          <p:nvPr/>
        </p:nvSpPr>
        <p:spPr>
          <a:xfrm>
            <a:off x="1174601" y="5849957"/>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b="1" i="1" dirty="0">
                <a:solidFill>
                  <a:schemeClr val="tx1"/>
                </a:solidFill>
                <a:latin typeface="Century Gothic" panose="020B0502020202020204" pitchFamily="34" charset="0"/>
                <a:ea typeface="メイリオ" charset="0"/>
                <a:cs typeface="Arial" charset="0"/>
              </a:rPr>
              <a:t>GX-3R</a:t>
            </a:r>
            <a:endParaRPr lang="ja-JP" altLang="en-US" sz="2400" b="1" i="1" dirty="0">
              <a:solidFill>
                <a:schemeClr val="tx1"/>
              </a:solidFill>
              <a:latin typeface="Century Gothic" panose="020B0502020202020204" pitchFamily="34" charset="0"/>
              <a:ea typeface="メイリオ" charset="0"/>
              <a:cs typeface="Arial" charset="0"/>
            </a:endParaRPr>
          </a:p>
        </p:txBody>
      </p:sp>
      <p:pic>
        <p:nvPicPr>
          <p:cNvPr id="67" name="Picture 66">
            <a:extLst>
              <a:ext uri="{FF2B5EF4-FFF2-40B4-BE49-F238E27FC236}">
                <a16:creationId xmlns:a16="http://schemas.microsoft.com/office/drawing/2014/main" id="{C06F75A2-D0EB-E043-B443-DA822FB8C9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7420" y="3685539"/>
            <a:ext cx="1946672" cy="2238672"/>
          </a:xfrm>
          <a:prstGeom prst="rect">
            <a:avLst/>
          </a:prstGeom>
        </p:spPr>
      </p:pic>
      <p:sp>
        <p:nvSpPr>
          <p:cNvPr id="68" name="TextBox 67">
            <a:extLst>
              <a:ext uri="{FF2B5EF4-FFF2-40B4-BE49-F238E27FC236}">
                <a16:creationId xmlns:a16="http://schemas.microsoft.com/office/drawing/2014/main" id="{713B8E03-58B9-E445-AD43-712E09423AFF}"/>
              </a:ext>
            </a:extLst>
          </p:cNvPr>
          <p:cNvSpPr txBox="1"/>
          <p:nvPr/>
        </p:nvSpPr>
        <p:spPr>
          <a:xfrm>
            <a:off x="3217491" y="4266329"/>
            <a:ext cx="2053078" cy="646331"/>
          </a:xfrm>
          <a:prstGeom prst="rect">
            <a:avLst/>
          </a:prstGeom>
          <a:noFill/>
        </p:spPr>
        <p:txBody>
          <a:bodyPr wrap="square" rtlCol="0">
            <a:spAutoFit/>
          </a:bodyPr>
          <a:lstStyle/>
          <a:p>
            <a:r>
              <a:rPr lang="en-US" dirty="0"/>
              <a:t>3 Sensors slots for 4 gas channels</a:t>
            </a:r>
          </a:p>
        </p:txBody>
      </p:sp>
      <p:pic>
        <p:nvPicPr>
          <p:cNvPr id="69" name="Picture 68">
            <a:extLst>
              <a:ext uri="{FF2B5EF4-FFF2-40B4-BE49-F238E27FC236}">
                <a16:creationId xmlns:a16="http://schemas.microsoft.com/office/drawing/2014/main" id="{4B07F47B-50A2-0743-9549-9C67FC8999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048" y="1038209"/>
            <a:ext cx="2319415" cy="2226638"/>
          </a:xfrm>
          <a:prstGeom prst="rect">
            <a:avLst/>
          </a:prstGeom>
        </p:spPr>
      </p:pic>
      <p:pic>
        <p:nvPicPr>
          <p:cNvPr id="17" name="Picture 16">
            <a:extLst>
              <a:ext uri="{FF2B5EF4-FFF2-40B4-BE49-F238E27FC236}">
                <a16:creationId xmlns:a16="http://schemas.microsoft.com/office/drawing/2014/main" id="{4D334E5D-A17D-7945-A4ED-418B7E44F6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pic>
        <p:nvPicPr>
          <p:cNvPr id="3" name="Picture 2">
            <a:extLst>
              <a:ext uri="{FF2B5EF4-FFF2-40B4-BE49-F238E27FC236}">
                <a16:creationId xmlns:a16="http://schemas.microsoft.com/office/drawing/2014/main" id="{369F1A4D-7CD5-2345-A3F9-451773806BDB}"/>
              </a:ext>
            </a:extLst>
          </p:cNvPr>
          <p:cNvPicPr>
            <a:picLocks noChangeAspect="1"/>
          </p:cNvPicPr>
          <p:nvPr/>
        </p:nvPicPr>
        <p:blipFill>
          <a:blip r:embed="rId5"/>
          <a:stretch>
            <a:fillRect/>
          </a:stretch>
        </p:blipFill>
        <p:spPr>
          <a:xfrm>
            <a:off x="5545248" y="1134919"/>
            <a:ext cx="2997704" cy="1848510"/>
          </a:xfrm>
          <a:prstGeom prst="rect">
            <a:avLst/>
          </a:prstGeom>
        </p:spPr>
      </p:pic>
      <p:pic>
        <p:nvPicPr>
          <p:cNvPr id="5" name="Picture 4">
            <a:extLst>
              <a:ext uri="{FF2B5EF4-FFF2-40B4-BE49-F238E27FC236}">
                <a16:creationId xmlns:a16="http://schemas.microsoft.com/office/drawing/2014/main" id="{ACFE8BC8-3636-7841-8F57-E1EAB055DCD4}"/>
              </a:ext>
            </a:extLst>
          </p:cNvPr>
          <p:cNvPicPr>
            <a:picLocks noChangeAspect="1"/>
          </p:cNvPicPr>
          <p:nvPr/>
        </p:nvPicPr>
        <p:blipFill>
          <a:blip r:embed="rId6"/>
          <a:stretch>
            <a:fillRect/>
          </a:stretch>
        </p:blipFill>
        <p:spPr>
          <a:xfrm>
            <a:off x="5733045" y="3476688"/>
            <a:ext cx="2618100" cy="1579283"/>
          </a:xfrm>
          <a:prstGeom prst="rect">
            <a:avLst/>
          </a:prstGeom>
          <a:effectLst>
            <a:softEdge rad="12700"/>
          </a:effectLst>
          <a:scene3d>
            <a:camera prst="orthographicFront"/>
            <a:lightRig rig="threePt" dir="t"/>
          </a:scene3d>
          <a:sp3d extrusionH="6350"/>
        </p:spPr>
      </p:pic>
      <p:grpSp>
        <p:nvGrpSpPr>
          <p:cNvPr id="57" name="Group 56">
            <a:extLst>
              <a:ext uri="{FF2B5EF4-FFF2-40B4-BE49-F238E27FC236}">
                <a16:creationId xmlns:a16="http://schemas.microsoft.com/office/drawing/2014/main" id="{0559A43C-BD1E-784B-8E3C-358C669F3210}"/>
              </a:ext>
            </a:extLst>
          </p:cNvPr>
          <p:cNvGrpSpPr/>
          <p:nvPr/>
        </p:nvGrpSpPr>
        <p:grpSpPr>
          <a:xfrm>
            <a:off x="6409910" y="4057529"/>
            <a:ext cx="2105957" cy="2197570"/>
            <a:chOff x="6804248" y="1230504"/>
            <a:chExt cx="2105957" cy="2197570"/>
          </a:xfrm>
        </p:grpSpPr>
        <p:pic>
          <p:nvPicPr>
            <p:cNvPr id="59" name="Picture 7">
              <a:extLst>
                <a:ext uri="{FF2B5EF4-FFF2-40B4-BE49-F238E27FC236}">
                  <a16:creationId xmlns:a16="http://schemas.microsoft.com/office/drawing/2014/main" id="{1630B117-3901-EE4C-AE08-617F0FBF7B5E}"/>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l="7829" t="14342" r="69806" b="18027"/>
            <a:stretch>
              <a:fillRect/>
            </a:stretch>
          </p:blipFill>
          <p:spPr bwMode="auto">
            <a:xfrm>
              <a:off x="7991726" y="2160560"/>
              <a:ext cx="862013" cy="950913"/>
            </a:xfrm>
            <a:prstGeom prst="rect">
              <a:avLst/>
            </a:prstGeom>
            <a:noFill/>
            <a:ln>
              <a:noFill/>
            </a:ln>
            <a:effectLst/>
            <a:scene3d>
              <a:camera prst="orthographicFront"/>
              <a:lightRig rig="threePt" dir="t"/>
            </a:scene3d>
            <a:sp3d extrusionH="12700"/>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0" name="正方形/長方形 2">
              <a:extLst>
                <a:ext uri="{FF2B5EF4-FFF2-40B4-BE49-F238E27FC236}">
                  <a16:creationId xmlns:a16="http://schemas.microsoft.com/office/drawing/2014/main" id="{CF9A3881-CFC0-0849-ABDA-36DB87D97510}"/>
                </a:ext>
              </a:extLst>
            </p:cNvPr>
            <p:cNvSpPr/>
            <p:nvPr/>
          </p:nvSpPr>
          <p:spPr>
            <a:xfrm>
              <a:off x="6804248" y="1230504"/>
              <a:ext cx="648072" cy="686328"/>
            </a:xfrm>
            <a:prstGeom prst="rect">
              <a:avLst/>
            </a:prstGeom>
            <a:noFill/>
            <a:ln w="38100">
              <a:solidFill>
                <a:srgbClr val="FFFF00"/>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sp>
          <p:nvSpPr>
            <p:cNvPr id="61" name="屈折矢印 4">
              <a:extLst>
                <a:ext uri="{FF2B5EF4-FFF2-40B4-BE49-F238E27FC236}">
                  <a16:creationId xmlns:a16="http://schemas.microsoft.com/office/drawing/2014/main" id="{18C9B937-3EAF-9148-8D45-D9217282BBCA}"/>
                </a:ext>
              </a:extLst>
            </p:cNvPr>
            <p:cNvSpPr/>
            <p:nvPr/>
          </p:nvSpPr>
          <p:spPr>
            <a:xfrm rot="5400000">
              <a:off x="6950742" y="2070396"/>
              <a:ext cx="689545" cy="731520"/>
            </a:xfrm>
            <a:prstGeom prst="bentUpArrow">
              <a:avLst>
                <a:gd name="adj1" fmla="val 15885"/>
                <a:gd name="adj2" fmla="val 25000"/>
                <a:gd name="adj3" fmla="val 25000"/>
              </a:avLst>
            </a:prstGeom>
            <a:solidFill>
              <a:srgbClr val="FFFF00"/>
            </a:solidFill>
            <a:ln>
              <a:solidFill>
                <a:schemeClr val="tx1"/>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sp>
          <p:nvSpPr>
            <p:cNvPr id="62" name="正方形/長方形 6">
              <a:extLst>
                <a:ext uri="{FF2B5EF4-FFF2-40B4-BE49-F238E27FC236}">
                  <a16:creationId xmlns:a16="http://schemas.microsoft.com/office/drawing/2014/main" id="{291F5E58-9FC7-CE4C-A451-67134721B686}"/>
                </a:ext>
              </a:extLst>
            </p:cNvPr>
            <p:cNvSpPr/>
            <p:nvPr/>
          </p:nvSpPr>
          <p:spPr>
            <a:xfrm>
              <a:off x="7935258" y="3089520"/>
              <a:ext cx="974947" cy="338554"/>
            </a:xfrm>
            <a:prstGeom prst="rect">
              <a:avLst/>
            </a:prstGeom>
          </p:spPr>
          <p:txBody>
            <a:bodyPr wrap="none">
              <a:spAutoFit/>
            </a:bodyPr>
            <a:lstStyle/>
            <a:p>
              <a:r>
                <a:rPr lang="en-US" altLang="ja-JP" sz="1600" dirty="0"/>
                <a:t>CO/H2S</a:t>
              </a:r>
              <a:endParaRPr lang="ja-JP" altLang="en-US" sz="1600"/>
            </a:p>
          </p:txBody>
        </p:sp>
      </p:grpSp>
      <p:sp>
        <p:nvSpPr>
          <p:cNvPr id="6" name="TextBox 5">
            <a:extLst>
              <a:ext uri="{FF2B5EF4-FFF2-40B4-BE49-F238E27FC236}">
                <a16:creationId xmlns:a16="http://schemas.microsoft.com/office/drawing/2014/main" id="{6C4E8C2D-D8F3-9B41-A3BC-4A4432A8B73A}"/>
              </a:ext>
            </a:extLst>
          </p:cNvPr>
          <p:cNvSpPr txBox="1"/>
          <p:nvPr/>
        </p:nvSpPr>
        <p:spPr>
          <a:xfrm>
            <a:off x="5786328" y="5636812"/>
            <a:ext cx="1498175" cy="369332"/>
          </a:xfrm>
          <a:prstGeom prst="rect">
            <a:avLst/>
          </a:prstGeom>
          <a:noFill/>
        </p:spPr>
        <p:txBody>
          <a:bodyPr wrap="square" rtlCol="0">
            <a:spAutoFit/>
          </a:bodyPr>
          <a:lstStyle/>
          <a:p>
            <a:r>
              <a:rPr lang="en-US" b="1" i="1" dirty="0"/>
              <a:t>Dual Sensor</a:t>
            </a:r>
          </a:p>
        </p:txBody>
      </p:sp>
    </p:spTree>
    <p:extLst>
      <p:ext uri="{BB962C8B-B14F-4D97-AF65-F5344CB8AC3E}">
        <p14:creationId xmlns:p14="http://schemas.microsoft.com/office/powerpoint/2010/main" val="223920097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1CBF3E-774E-A34E-B717-96D25C1C49D6}"/>
              </a:ext>
            </a:extLst>
          </p:cNvPr>
          <p:cNvPicPr>
            <a:picLocks noChangeAspect="1"/>
          </p:cNvPicPr>
          <p:nvPr/>
        </p:nvPicPr>
        <p:blipFill rotWithShape="1">
          <a:blip r:embed="rId2"/>
          <a:srcRect l="26032" r="53245"/>
          <a:stretch/>
        </p:blipFill>
        <p:spPr>
          <a:xfrm>
            <a:off x="4422466" y="5265583"/>
            <a:ext cx="658203" cy="755957"/>
          </a:xfrm>
          <a:prstGeom prst="rect">
            <a:avLst/>
          </a:prstGeom>
        </p:spPr>
      </p:pic>
      <p:pic>
        <p:nvPicPr>
          <p:cNvPr id="4" name="Picture 3">
            <a:extLst>
              <a:ext uri="{FF2B5EF4-FFF2-40B4-BE49-F238E27FC236}">
                <a16:creationId xmlns:a16="http://schemas.microsoft.com/office/drawing/2014/main" id="{263C80A0-D8F8-EF48-AD3F-6D8BAA948E27}"/>
              </a:ext>
            </a:extLst>
          </p:cNvPr>
          <p:cNvPicPr>
            <a:picLocks noChangeAspect="1"/>
          </p:cNvPicPr>
          <p:nvPr/>
        </p:nvPicPr>
        <p:blipFill>
          <a:blip r:embed="rId3"/>
          <a:stretch>
            <a:fillRect/>
          </a:stretch>
        </p:blipFill>
        <p:spPr>
          <a:xfrm>
            <a:off x="3299168" y="1948943"/>
            <a:ext cx="2579336" cy="2914650"/>
          </a:xfrm>
          <a:prstGeom prst="rect">
            <a:avLst/>
          </a:prstGeom>
        </p:spPr>
      </p:pic>
      <p:sp>
        <p:nvSpPr>
          <p:cNvPr id="5" name="TextBox 4">
            <a:extLst>
              <a:ext uri="{FF2B5EF4-FFF2-40B4-BE49-F238E27FC236}">
                <a16:creationId xmlns:a16="http://schemas.microsoft.com/office/drawing/2014/main" id="{D6CB8CB9-AD70-EE45-A2BD-825E5AB6B3CB}"/>
              </a:ext>
            </a:extLst>
          </p:cNvPr>
          <p:cNvSpPr txBox="1"/>
          <p:nvPr/>
        </p:nvSpPr>
        <p:spPr>
          <a:xfrm>
            <a:off x="895554" y="5203111"/>
            <a:ext cx="2374368" cy="300082"/>
          </a:xfrm>
          <a:prstGeom prst="rect">
            <a:avLst/>
          </a:prstGeom>
          <a:noFill/>
        </p:spPr>
        <p:txBody>
          <a:bodyPr wrap="none" rtlCol="0">
            <a:spAutoFit/>
          </a:bodyPr>
          <a:lstStyle/>
          <a:p>
            <a:r>
              <a:rPr lang="en-US" sz="1350" dirty="0"/>
              <a:t>All gas readings displayed</a:t>
            </a:r>
          </a:p>
        </p:txBody>
      </p:sp>
      <p:sp>
        <p:nvSpPr>
          <p:cNvPr id="6" name="TextBox 5">
            <a:extLst>
              <a:ext uri="{FF2B5EF4-FFF2-40B4-BE49-F238E27FC236}">
                <a16:creationId xmlns:a16="http://schemas.microsoft.com/office/drawing/2014/main" id="{B1D3CC08-1076-C24B-8E79-AC6C0877F64F}"/>
              </a:ext>
            </a:extLst>
          </p:cNvPr>
          <p:cNvSpPr txBox="1"/>
          <p:nvPr/>
        </p:nvSpPr>
        <p:spPr>
          <a:xfrm>
            <a:off x="279382" y="2636658"/>
            <a:ext cx="3234763" cy="400110"/>
          </a:xfrm>
          <a:prstGeom prst="rect">
            <a:avLst/>
          </a:prstGeom>
          <a:noFill/>
        </p:spPr>
        <p:txBody>
          <a:bodyPr wrap="square" rtlCol="0">
            <a:spAutoFit/>
          </a:bodyPr>
          <a:lstStyle/>
          <a:p>
            <a:r>
              <a:rPr lang="en-US" sz="2000" dirty="0"/>
              <a:t>CO – Carbon Monoxide</a:t>
            </a:r>
          </a:p>
        </p:txBody>
      </p:sp>
      <p:sp>
        <p:nvSpPr>
          <p:cNvPr id="7" name="TextBox 6">
            <a:extLst>
              <a:ext uri="{FF2B5EF4-FFF2-40B4-BE49-F238E27FC236}">
                <a16:creationId xmlns:a16="http://schemas.microsoft.com/office/drawing/2014/main" id="{497808BB-8956-7C44-8281-573428554FC4}"/>
              </a:ext>
            </a:extLst>
          </p:cNvPr>
          <p:cNvSpPr txBox="1"/>
          <p:nvPr/>
        </p:nvSpPr>
        <p:spPr>
          <a:xfrm>
            <a:off x="6424474" y="2100687"/>
            <a:ext cx="2447364" cy="507831"/>
          </a:xfrm>
          <a:prstGeom prst="rect">
            <a:avLst/>
          </a:prstGeom>
          <a:noFill/>
        </p:spPr>
        <p:txBody>
          <a:bodyPr wrap="square" rtlCol="0">
            <a:spAutoFit/>
          </a:bodyPr>
          <a:lstStyle/>
          <a:p>
            <a:r>
              <a:rPr lang="en-US" sz="1350" dirty="0"/>
              <a:t>Dual sensor for CO and H2S in one channel</a:t>
            </a:r>
          </a:p>
        </p:txBody>
      </p:sp>
      <p:sp>
        <p:nvSpPr>
          <p:cNvPr id="8" name="TextBox 7">
            <a:extLst>
              <a:ext uri="{FF2B5EF4-FFF2-40B4-BE49-F238E27FC236}">
                <a16:creationId xmlns:a16="http://schemas.microsoft.com/office/drawing/2014/main" id="{5B7176CB-83C4-5842-9380-230449EF1D4E}"/>
              </a:ext>
            </a:extLst>
          </p:cNvPr>
          <p:cNvSpPr txBox="1"/>
          <p:nvPr/>
        </p:nvSpPr>
        <p:spPr>
          <a:xfrm>
            <a:off x="-287705" y="790996"/>
            <a:ext cx="3728898" cy="1200329"/>
          </a:xfrm>
          <a:prstGeom prst="rect">
            <a:avLst/>
          </a:prstGeom>
          <a:noFill/>
        </p:spPr>
        <p:txBody>
          <a:bodyPr wrap="square" rtlCol="0">
            <a:spAutoFit/>
          </a:bodyPr>
          <a:lstStyle/>
          <a:p>
            <a:pPr algn="ctr"/>
            <a:r>
              <a:rPr lang="en-US" sz="2400" dirty="0"/>
              <a:t>The GX-3R simultaneously monitors:</a:t>
            </a:r>
          </a:p>
        </p:txBody>
      </p:sp>
      <p:pic>
        <p:nvPicPr>
          <p:cNvPr id="9" name="Picture 8">
            <a:extLst>
              <a:ext uri="{FF2B5EF4-FFF2-40B4-BE49-F238E27FC236}">
                <a16:creationId xmlns:a16="http://schemas.microsoft.com/office/drawing/2014/main" id="{857F48C5-93E0-7946-9495-E92E705607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35328" y="5368677"/>
            <a:ext cx="584231" cy="519794"/>
          </a:xfrm>
          <a:prstGeom prst="rect">
            <a:avLst/>
          </a:prstGeom>
        </p:spPr>
      </p:pic>
      <p:pic>
        <p:nvPicPr>
          <p:cNvPr id="11" name="Picture 10">
            <a:extLst>
              <a:ext uri="{FF2B5EF4-FFF2-40B4-BE49-F238E27FC236}">
                <a16:creationId xmlns:a16="http://schemas.microsoft.com/office/drawing/2014/main" id="{89727055-C83B-2842-96E1-AC10B55547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01462" y="5338081"/>
            <a:ext cx="615888" cy="566795"/>
          </a:xfrm>
          <a:prstGeom prst="rect">
            <a:avLst/>
          </a:prstGeom>
        </p:spPr>
      </p:pic>
      <p:sp>
        <p:nvSpPr>
          <p:cNvPr id="12" name="TextBox 11">
            <a:extLst>
              <a:ext uri="{FF2B5EF4-FFF2-40B4-BE49-F238E27FC236}">
                <a16:creationId xmlns:a16="http://schemas.microsoft.com/office/drawing/2014/main" id="{67BC96DB-7A40-8E48-A72C-A4F7DB56D1CC}"/>
              </a:ext>
            </a:extLst>
          </p:cNvPr>
          <p:cNvSpPr txBox="1"/>
          <p:nvPr/>
        </p:nvSpPr>
        <p:spPr>
          <a:xfrm>
            <a:off x="6424473" y="2668638"/>
            <a:ext cx="2447364" cy="715581"/>
          </a:xfrm>
          <a:prstGeom prst="rect">
            <a:avLst/>
          </a:prstGeom>
          <a:noFill/>
        </p:spPr>
        <p:txBody>
          <a:bodyPr wrap="square" rtlCol="0">
            <a:spAutoFit/>
          </a:bodyPr>
          <a:lstStyle/>
          <a:p>
            <a:r>
              <a:rPr lang="en-US" sz="1350" dirty="0"/>
              <a:t>Dual filament design gives added silicone poisoning resistance to LEL sensor</a:t>
            </a:r>
          </a:p>
        </p:txBody>
      </p:sp>
      <p:sp>
        <p:nvSpPr>
          <p:cNvPr id="13" name="TextBox 12">
            <a:extLst>
              <a:ext uri="{FF2B5EF4-FFF2-40B4-BE49-F238E27FC236}">
                <a16:creationId xmlns:a16="http://schemas.microsoft.com/office/drawing/2014/main" id="{02C6D8EF-8FC1-3547-8F1A-3B20372F1972}"/>
              </a:ext>
            </a:extLst>
          </p:cNvPr>
          <p:cNvSpPr txBox="1"/>
          <p:nvPr/>
        </p:nvSpPr>
        <p:spPr>
          <a:xfrm>
            <a:off x="6424473" y="4418433"/>
            <a:ext cx="2419791" cy="1200329"/>
          </a:xfrm>
          <a:prstGeom prst="rect">
            <a:avLst/>
          </a:prstGeom>
          <a:noFill/>
        </p:spPr>
        <p:txBody>
          <a:bodyPr wrap="square" rtlCol="0">
            <a:spAutoFit/>
          </a:bodyPr>
          <a:lstStyle/>
          <a:p>
            <a:r>
              <a:rPr lang="en-US" sz="1350" dirty="0"/>
              <a:t>Eliminate H2 interference with CO readings with optional H2 compensated O2 sensor</a:t>
            </a:r>
          </a:p>
          <a:p>
            <a:endParaRPr lang="en-US" dirty="0"/>
          </a:p>
        </p:txBody>
      </p:sp>
      <p:sp>
        <p:nvSpPr>
          <p:cNvPr id="14" name="TextBox 13">
            <a:extLst>
              <a:ext uri="{FF2B5EF4-FFF2-40B4-BE49-F238E27FC236}">
                <a16:creationId xmlns:a16="http://schemas.microsoft.com/office/drawing/2014/main" id="{BF840D66-7CB3-8440-97F5-160745D8ABA8}"/>
              </a:ext>
            </a:extLst>
          </p:cNvPr>
          <p:cNvSpPr txBox="1"/>
          <p:nvPr/>
        </p:nvSpPr>
        <p:spPr>
          <a:xfrm>
            <a:off x="279382" y="3020228"/>
            <a:ext cx="3161811" cy="400110"/>
          </a:xfrm>
          <a:prstGeom prst="rect">
            <a:avLst/>
          </a:prstGeom>
          <a:noFill/>
        </p:spPr>
        <p:txBody>
          <a:bodyPr wrap="square" rtlCol="0">
            <a:spAutoFit/>
          </a:bodyPr>
          <a:lstStyle/>
          <a:p>
            <a:r>
              <a:rPr lang="en-US" sz="2000" dirty="0"/>
              <a:t>H2S – Hydrogen Sulfide </a:t>
            </a:r>
          </a:p>
        </p:txBody>
      </p:sp>
      <p:sp>
        <p:nvSpPr>
          <p:cNvPr id="15" name="TextBox 14">
            <a:extLst>
              <a:ext uri="{FF2B5EF4-FFF2-40B4-BE49-F238E27FC236}">
                <a16:creationId xmlns:a16="http://schemas.microsoft.com/office/drawing/2014/main" id="{DB2BF796-AB23-8D4D-8CC1-7BA94B5B63B4}"/>
              </a:ext>
            </a:extLst>
          </p:cNvPr>
          <p:cNvSpPr txBox="1"/>
          <p:nvPr/>
        </p:nvSpPr>
        <p:spPr>
          <a:xfrm>
            <a:off x="279379" y="3417097"/>
            <a:ext cx="2541494" cy="400110"/>
          </a:xfrm>
          <a:prstGeom prst="rect">
            <a:avLst/>
          </a:prstGeom>
          <a:noFill/>
        </p:spPr>
        <p:txBody>
          <a:bodyPr wrap="square" rtlCol="0">
            <a:spAutoFit/>
          </a:bodyPr>
          <a:lstStyle/>
          <a:p>
            <a:r>
              <a:rPr lang="en-US" sz="2000" dirty="0"/>
              <a:t>LEL – Combustibles</a:t>
            </a:r>
          </a:p>
        </p:txBody>
      </p:sp>
      <p:sp>
        <p:nvSpPr>
          <p:cNvPr id="16" name="TextBox 15">
            <a:extLst>
              <a:ext uri="{FF2B5EF4-FFF2-40B4-BE49-F238E27FC236}">
                <a16:creationId xmlns:a16="http://schemas.microsoft.com/office/drawing/2014/main" id="{90BA0680-334B-A04B-AA31-40011B91D329}"/>
              </a:ext>
            </a:extLst>
          </p:cNvPr>
          <p:cNvSpPr txBox="1"/>
          <p:nvPr/>
        </p:nvSpPr>
        <p:spPr>
          <a:xfrm>
            <a:off x="279379" y="3815669"/>
            <a:ext cx="2714160" cy="400110"/>
          </a:xfrm>
          <a:prstGeom prst="rect">
            <a:avLst/>
          </a:prstGeom>
          <a:noFill/>
        </p:spPr>
        <p:txBody>
          <a:bodyPr wrap="square" rtlCol="0">
            <a:spAutoFit/>
          </a:bodyPr>
          <a:lstStyle/>
          <a:p>
            <a:r>
              <a:rPr lang="en-US" sz="2000" dirty="0"/>
              <a:t>and O2 – Oxygen</a:t>
            </a:r>
          </a:p>
        </p:txBody>
      </p:sp>
      <p:cxnSp>
        <p:nvCxnSpPr>
          <p:cNvPr id="17" name="Straight Arrow Connector 16">
            <a:extLst>
              <a:ext uri="{FF2B5EF4-FFF2-40B4-BE49-F238E27FC236}">
                <a16:creationId xmlns:a16="http://schemas.microsoft.com/office/drawing/2014/main" id="{BAC574CB-EE2C-8744-B191-4876E8B9A197}"/>
              </a:ext>
            </a:extLst>
          </p:cNvPr>
          <p:cNvCxnSpPr>
            <a:cxnSpLocks/>
          </p:cNvCxnSpPr>
          <p:nvPr/>
        </p:nvCxnSpPr>
        <p:spPr>
          <a:xfrm flipV="1">
            <a:off x="2852996" y="2982533"/>
            <a:ext cx="1136948" cy="2259103"/>
          </a:xfrm>
          <a:prstGeom prst="straightConnector1">
            <a:avLst/>
          </a:prstGeom>
          <a:ln w="31750">
            <a:tailEnd type="triangle" w="lg" len="med"/>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6B7BE613-C96D-BE4E-9060-6299785983BC}"/>
              </a:ext>
            </a:extLst>
          </p:cNvPr>
          <p:cNvCxnSpPr/>
          <p:nvPr/>
        </p:nvCxnSpPr>
        <p:spPr>
          <a:xfrm flipV="1">
            <a:off x="4213851" y="4433080"/>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369E31-2D45-A64A-9922-6C86BF035042}"/>
              </a:ext>
            </a:extLst>
          </p:cNvPr>
          <p:cNvCxnSpPr/>
          <p:nvPr/>
        </p:nvCxnSpPr>
        <p:spPr>
          <a:xfrm flipV="1">
            <a:off x="4769765" y="4443272"/>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806EC2B-AA6D-364E-A218-83EB53A6A20F}"/>
              </a:ext>
            </a:extLst>
          </p:cNvPr>
          <p:cNvCxnSpPr/>
          <p:nvPr/>
        </p:nvCxnSpPr>
        <p:spPr>
          <a:xfrm flipV="1">
            <a:off x="5111108" y="4433080"/>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8FDB974-AC9A-B942-A931-BF6C80DB8976}"/>
              </a:ext>
            </a:extLst>
          </p:cNvPr>
          <p:cNvSpPr txBox="1"/>
          <p:nvPr/>
        </p:nvSpPr>
        <p:spPr>
          <a:xfrm>
            <a:off x="279378" y="4204466"/>
            <a:ext cx="2688673" cy="707886"/>
          </a:xfrm>
          <a:prstGeom prst="rect">
            <a:avLst/>
          </a:prstGeom>
          <a:noFill/>
        </p:spPr>
        <p:txBody>
          <a:bodyPr wrap="square" rtlCol="0">
            <a:spAutoFit/>
          </a:bodyPr>
          <a:lstStyle/>
          <a:p>
            <a:r>
              <a:rPr lang="en-US" sz="2000" dirty="0"/>
              <a:t>H2 compensated CO sensor available</a:t>
            </a:r>
          </a:p>
        </p:txBody>
      </p:sp>
      <p:sp>
        <p:nvSpPr>
          <p:cNvPr id="24" name="TextBox 23">
            <a:extLst>
              <a:ext uri="{FF2B5EF4-FFF2-40B4-BE49-F238E27FC236}">
                <a16:creationId xmlns:a16="http://schemas.microsoft.com/office/drawing/2014/main" id="{FF8254C2-AA7F-0143-8F78-D59D21F6B7B2}"/>
              </a:ext>
            </a:extLst>
          </p:cNvPr>
          <p:cNvSpPr txBox="1"/>
          <p:nvPr/>
        </p:nvSpPr>
        <p:spPr>
          <a:xfrm>
            <a:off x="6438259" y="3433506"/>
            <a:ext cx="2076154" cy="1131079"/>
          </a:xfrm>
          <a:prstGeom prst="rect">
            <a:avLst/>
          </a:prstGeom>
          <a:noFill/>
        </p:spPr>
        <p:txBody>
          <a:bodyPr wrap="square" rtlCol="0">
            <a:spAutoFit/>
          </a:bodyPr>
          <a:lstStyle/>
          <a:p>
            <a:r>
              <a:rPr lang="en-US" sz="1350" dirty="0"/>
              <a:t>Lead free electro-chemical sensor design gives O2 sensor a 3-5 year lifespan</a:t>
            </a:r>
          </a:p>
          <a:p>
            <a:endParaRPr lang="en-US" sz="1350" dirty="0"/>
          </a:p>
        </p:txBody>
      </p:sp>
      <p:pic>
        <p:nvPicPr>
          <p:cNvPr id="27" name="Picture 26">
            <a:extLst>
              <a:ext uri="{FF2B5EF4-FFF2-40B4-BE49-F238E27FC236}">
                <a16:creationId xmlns:a16="http://schemas.microsoft.com/office/drawing/2014/main" id="{23073E27-D54F-6041-8EDE-4D865D33C5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8" name="Title 1">
            <a:extLst>
              <a:ext uri="{FF2B5EF4-FFF2-40B4-BE49-F238E27FC236}">
                <a16:creationId xmlns:a16="http://schemas.microsoft.com/office/drawing/2014/main" id="{453F29D7-473B-3A4B-A824-1CF8F1F6E7C0}"/>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Tree>
    <p:extLst>
      <p:ext uri="{BB962C8B-B14F-4D97-AF65-F5344CB8AC3E}">
        <p14:creationId xmlns:p14="http://schemas.microsoft.com/office/powerpoint/2010/main" val="3189858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25" decel="100000" fill="hold"/>
                                        <p:tgtEl>
                                          <p:spTgt spid="6"/>
                                        </p:tgtEl>
                                        <p:attrNameLst>
                                          <p:attrName>ppt_y</p:attrName>
                                        </p:attrNameLst>
                                      </p:cBhvr>
                                      <p:tavLst>
                                        <p:tav tm="0">
                                          <p:val>
                                            <p:strVal val="#ppt_y+1"/>
                                          </p:val>
                                        </p:tav>
                                        <p:tav tm="100000">
                                          <p:val>
                                            <p:strVal val="#ppt_y-.03"/>
                                          </p:val>
                                        </p:tav>
                                      </p:tavLst>
                                    </p:anim>
                                    <p:anim calcmode="lin" valueType="num">
                                      <p:cBhvr>
                                        <p:cTn id="10" dur="25" accel="100000" fill="hold">
                                          <p:stCondLst>
                                            <p:cond delay="225"/>
                                          </p:stCondLst>
                                        </p:cTn>
                                        <p:tgtEl>
                                          <p:spTgt spid="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50"/>
                                        <p:tgtEl>
                                          <p:spTgt spid="14"/>
                                        </p:tgtEl>
                                      </p:cBhvr>
                                    </p:animEffect>
                                    <p:anim calcmode="lin" valueType="num">
                                      <p:cBhvr>
                                        <p:cTn id="14" dur="250" fill="hold"/>
                                        <p:tgtEl>
                                          <p:spTgt spid="14"/>
                                        </p:tgtEl>
                                        <p:attrNameLst>
                                          <p:attrName>ppt_x</p:attrName>
                                        </p:attrNameLst>
                                      </p:cBhvr>
                                      <p:tavLst>
                                        <p:tav tm="0">
                                          <p:val>
                                            <p:strVal val="#ppt_x"/>
                                          </p:val>
                                        </p:tav>
                                        <p:tav tm="100000">
                                          <p:val>
                                            <p:strVal val="#ppt_x"/>
                                          </p:val>
                                        </p:tav>
                                      </p:tavLst>
                                    </p:anim>
                                    <p:anim calcmode="lin" valueType="num">
                                      <p:cBhvr>
                                        <p:cTn id="15" dur="225" decel="100000" fill="hold"/>
                                        <p:tgtEl>
                                          <p:spTgt spid="14"/>
                                        </p:tgtEl>
                                        <p:attrNameLst>
                                          <p:attrName>ppt_y</p:attrName>
                                        </p:attrNameLst>
                                      </p:cBhvr>
                                      <p:tavLst>
                                        <p:tav tm="0">
                                          <p:val>
                                            <p:strVal val="#ppt_y+1"/>
                                          </p:val>
                                        </p:tav>
                                        <p:tav tm="100000">
                                          <p:val>
                                            <p:strVal val="#ppt_y-.03"/>
                                          </p:val>
                                        </p:tav>
                                      </p:tavLst>
                                    </p:anim>
                                    <p:anim calcmode="lin" valueType="num">
                                      <p:cBhvr>
                                        <p:cTn id="16" dur="25" accel="100000" fill="hold">
                                          <p:stCondLst>
                                            <p:cond delay="225"/>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25" decel="100000" fill="hold"/>
                                        <p:tgtEl>
                                          <p:spTgt spid="9"/>
                                        </p:tgtEl>
                                        <p:attrNameLst>
                                          <p:attrName>ppt_y</p:attrName>
                                        </p:attrNameLst>
                                      </p:cBhvr>
                                      <p:tavLst>
                                        <p:tav tm="0">
                                          <p:val>
                                            <p:strVal val="#ppt_y+1"/>
                                          </p:val>
                                        </p:tav>
                                        <p:tav tm="100000">
                                          <p:val>
                                            <p:strVal val="#ppt_y-.03"/>
                                          </p:val>
                                        </p:tav>
                                      </p:tavLst>
                                    </p:anim>
                                    <p:anim calcmode="lin" valueType="num">
                                      <p:cBhvr>
                                        <p:cTn id="22" dur="25" accel="100000" fill="hold">
                                          <p:stCondLst>
                                            <p:cond delay="225"/>
                                          </p:stCondLst>
                                        </p:cTn>
                                        <p:tgtEl>
                                          <p:spTgt spid="9"/>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50"/>
                                        <p:tgtEl>
                                          <p:spTgt spid="18"/>
                                        </p:tgtEl>
                                      </p:cBhvr>
                                    </p:animEffect>
                                    <p:anim calcmode="lin" valueType="num">
                                      <p:cBhvr>
                                        <p:cTn id="26" dur="250" fill="hold"/>
                                        <p:tgtEl>
                                          <p:spTgt spid="18"/>
                                        </p:tgtEl>
                                        <p:attrNameLst>
                                          <p:attrName>ppt_x</p:attrName>
                                        </p:attrNameLst>
                                      </p:cBhvr>
                                      <p:tavLst>
                                        <p:tav tm="0">
                                          <p:val>
                                            <p:strVal val="#ppt_x"/>
                                          </p:val>
                                        </p:tav>
                                        <p:tav tm="100000">
                                          <p:val>
                                            <p:strVal val="#ppt_x"/>
                                          </p:val>
                                        </p:tav>
                                      </p:tavLst>
                                    </p:anim>
                                    <p:anim calcmode="lin" valueType="num">
                                      <p:cBhvr>
                                        <p:cTn id="27" dur="225" decel="100000" fill="hold"/>
                                        <p:tgtEl>
                                          <p:spTgt spid="18"/>
                                        </p:tgtEl>
                                        <p:attrNameLst>
                                          <p:attrName>ppt_y</p:attrName>
                                        </p:attrNameLst>
                                      </p:cBhvr>
                                      <p:tavLst>
                                        <p:tav tm="0">
                                          <p:val>
                                            <p:strVal val="#ppt_y+1"/>
                                          </p:val>
                                        </p:tav>
                                        <p:tav tm="100000">
                                          <p:val>
                                            <p:strVal val="#ppt_y-.03"/>
                                          </p:val>
                                        </p:tav>
                                      </p:tavLst>
                                    </p:anim>
                                    <p:anim calcmode="lin" valueType="num">
                                      <p:cBhvr>
                                        <p:cTn id="28" dur="25" accel="100000" fill="hold">
                                          <p:stCondLst>
                                            <p:cond delay="225"/>
                                          </p:stCondLst>
                                        </p:cTn>
                                        <p:tgtEl>
                                          <p:spTgt spid="18"/>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50"/>
                                        <p:tgtEl>
                                          <p:spTgt spid="7"/>
                                        </p:tgtEl>
                                      </p:cBhvr>
                                    </p:animEffect>
                                    <p:anim calcmode="lin" valueType="num">
                                      <p:cBhvr>
                                        <p:cTn id="32" dur="250" fill="hold"/>
                                        <p:tgtEl>
                                          <p:spTgt spid="7"/>
                                        </p:tgtEl>
                                        <p:attrNameLst>
                                          <p:attrName>ppt_x</p:attrName>
                                        </p:attrNameLst>
                                      </p:cBhvr>
                                      <p:tavLst>
                                        <p:tav tm="0">
                                          <p:val>
                                            <p:strVal val="#ppt_x"/>
                                          </p:val>
                                        </p:tav>
                                        <p:tav tm="100000">
                                          <p:val>
                                            <p:strVal val="#ppt_x"/>
                                          </p:val>
                                        </p:tav>
                                      </p:tavLst>
                                    </p:anim>
                                    <p:anim calcmode="lin" valueType="num">
                                      <p:cBhvr>
                                        <p:cTn id="33" dur="225" decel="100000" fill="hold"/>
                                        <p:tgtEl>
                                          <p:spTgt spid="7"/>
                                        </p:tgtEl>
                                        <p:attrNameLst>
                                          <p:attrName>ppt_y</p:attrName>
                                        </p:attrNameLst>
                                      </p:cBhvr>
                                      <p:tavLst>
                                        <p:tav tm="0">
                                          <p:val>
                                            <p:strVal val="#ppt_y+1"/>
                                          </p:val>
                                        </p:tav>
                                        <p:tav tm="100000">
                                          <p:val>
                                            <p:strVal val="#ppt_y-.03"/>
                                          </p:val>
                                        </p:tav>
                                      </p:tavLst>
                                    </p:anim>
                                    <p:anim calcmode="lin" valueType="num">
                                      <p:cBhvr>
                                        <p:cTn id="34" dur="25" accel="100000" fill="hold">
                                          <p:stCondLst>
                                            <p:cond delay="225"/>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anim calcmode="lin" valueType="num">
                                      <p:cBhvr>
                                        <p:cTn id="40" dur="250" fill="hold"/>
                                        <p:tgtEl>
                                          <p:spTgt spid="15"/>
                                        </p:tgtEl>
                                        <p:attrNameLst>
                                          <p:attrName>ppt_x</p:attrName>
                                        </p:attrNameLst>
                                      </p:cBhvr>
                                      <p:tavLst>
                                        <p:tav tm="0">
                                          <p:val>
                                            <p:strVal val="#ppt_x"/>
                                          </p:val>
                                        </p:tav>
                                        <p:tav tm="100000">
                                          <p:val>
                                            <p:strVal val="#ppt_x"/>
                                          </p:val>
                                        </p:tav>
                                      </p:tavLst>
                                    </p:anim>
                                    <p:anim calcmode="lin" valueType="num">
                                      <p:cBhvr>
                                        <p:cTn id="41" dur="225" decel="100000" fill="hold"/>
                                        <p:tgtEl>
                                          <p:spTgt spid="15"/>
                                        </p:tgtEl>
                                        <p:attrNameLst>
                                          <p:attrName>ppt_y</p:attrName>
                                        </p:attrNameLst>
                                      </p:cBhvr>
                                      <p:tavLst>
                                        <p:tav tm="0">
                                          <p:val>
                                            <p:strVal val="#ppt_y+1"/>
                                          </p:val>
                                        </p:tav>
                                        <p:tav tm="100000">
                                          <p:val>
                                            <p:strVal val="#ppt_y-.03"/>
                                          </p:val>
                                        </p:tav>
                                      </p:tavLst>
                                    </p:anim>
                                    <p:anim calcmode="lin" valueType="num">
                                      <p:cBhvr>
                                        <p:cTn id="42" dur="25" accel="100000" fill="hold">
                                          <p:stCondLst>
                                            <p:cond delay="225"/>
                                          </p:stCondLst>
                                        </p:cTn>
                                        <p:tgtEl>
                                          <p:spTgt spid="15"/>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250"/>
                                        <p:tgtEl>
                                          <p:spTgt spid="3"/>
                                        </p:tgtEl>
                                      </p:cBhvr>
                                    </p:animEffect>
                                    <p:anim calcmode="lin" valueType="num">
                                      <p:cBhvr>
                                        <p:cTn id="46" dur="250" fill="hold"/>
                                        <p:tgtEl>
                                          <p:spTgt spid="3"/>
                                        </p:tgtEl>
                                        <p:attrNameLst>
                                          <p:attrName>ppt_x</p:attrName>
                                        </p:attrNameLst>
                                      </p:cBhvr>
                                      <p:tavLst>
                                        <p:tav tm="0">
                                          <p:val>
                                            <p:strVal val="#ppt_x"/>
                                          </p:val>
                                        </p:tav>
                                        <p:tav tm="100000">
                                          <p:val>
                                            <p:strVal val="#ppt_x"/>
                                          </p:val>
                                        </p:tav>
                                      </p:tavLst>
                                    </p:anim>
                                    <p:anim calcmode="lin" valueType="num">
                                      <p:cBhvr>
                                        <p:cTn id="47" dur="225" decel="100000" fill="hold"/>
                                        <p:tgtEl>
                                          <p:spTgt spid="3"/>
                                        </p:tgtEl>
                                        <p:attrNameLst>
                                          <p:attrName>ppt_y</p:attrName>
                                        </p:attrNameLst>
                                      </p:cBhvr>
                                      <p:tavLst>
                                        <p:tav tm="0">
                                          <p:val>
                                            <p:strVal val="#ppt_y+1"/>
                                          </p:val>
                                        </p:tav>
                                        <p:tav tm="100000">
                                          <p:val>
                                            <p:strVal val="#ppt_y-.03"/>
                                          </p:val>
                                        </p:tav>
                                      </p:tavLst>
                                    </p:anim>
                                    <p:anim calcmode="lin" valueType="num">
                                      <p:cBhvr>
                                        <p:cTn id="48" dur="25" accel="100000" fill="hold">
                                          <p:stCondLst>
                                            <p:cond delay="225"/>
                                          </p:stCondLst>
                                        </p:cTn>
                                        <p:tgtEl>
                                          <p:spTgt spid="3"/>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250"/>
                                        <p:tgtEl>
                                          <p:spTgt spid="19"/>
                                        </p:tgtEl>
                                      </p:cBhvr>
                                    </p:animEffect>
                                    <p:anim calcmode="lin" valueType="num">
                                      <p:cBhvr>
                                        <p:cTn id="52" dur="250" fill="hold"/>
                                        <p:tgtEl>
                                          <p:spTgt spid="19"/>
                                        </p:tgtEl>
                                        <p:attrNameLst>
                                          <p:attrName>ppt_x</p:attrName>
                                        </p:attrNameLst>
                                      </p:cBhvr>
                                      <p:tavLst>
                                        <p:tav tm="0">
                                          <p:val>
                                            <p:strVal val="#ppt_x"/>
                                          </p:val>
                                        </p:tav>
                                        <p:tav tm="100000">
                                          <p:val>
                                            <p:strVal val="#ppt_x"/>
                                          </p:val>
                                        </p:tav>
                                      </p:tavLst>
                                    </p:anim>
                                    <p:anim calcmode="lin" valueType="num">
                                      <p:cBhvr>
                                        <p:cTn id="53" dur="225" decel="100000" fill="hold"/>
                                        <p:tgtEl>
                                          <p:spTgt spid="19"/>
                                        </p:tgtEl>
                                        <p:attrNameLst>
                                          <p:attrName>ppt_y</p:attrName>
                                        </p:attrNameLst>
                                      </p:cBhvr>
                                      <p:tavLst>
                                        <p:tav tm="0">
                                          <p:val>
                                            <p:strVal val="#ppt_y+1"/>
                                          </p:val>
                                        </p:tav>
                                        <p:tav tm="100000">
                                          <p:val>
                                            <p:strVal val="#ppt_y-.03"/>
                                          </p:val>
                                        </p:tav>
                                      </p:tavLst>
                                    </p:anim>
                                    <p:anim calcmode="lin" valueType="num">
                                      <p:cBhvr>
                                        <p:cTn id="54" dur="25" accel="100000" fill="hold">
                                          <p:stCondLst>
                                            <p:cond delay="225"/>
                                          </p:stCondLst>
                                        </p:cTn>
                                        <p:tgtEl>
                                          <p:spTgt spid="19"/>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250"/>
                                        <p:tgtEl>
                                          <p:spTgt spid="12"/>
                                        </p:tgtEl>
                                      </p:cBhvr>
                                    </p:animEffect>
                                    <p:anim calcmode="lin" valueType="num">
                                      <p:cBhvr>
                                        <p:cTn id="58" dur="250" fill="hold"/>
                                        <p:tgtEl>
                                          <p:spTgt spid="12"/>
                                        </p:tgtEl>
                                        <p:attrNameLst>
                                          <p:attrName>ppt_x</p:attrName>
                                        </p:attrNameLst>
                                      </p:cBhvr>
                                      <p:tavLst>
                                        <p:tav tm="0">
                                          <p:val>
                                            <p:strVal val="#ppt_x"/>
                                          </p:val>
                                        </p:tav>
                                        <p:tav tm="100000">
                                          <p:val>
                                            <p:strVal val="#ppt_x"/>
                                          </p:val>
                                        </p:tav>
                                      </p:tavLst>
                                    </p:anim>
                                    <p:anim calcmode="lin" valueType="num">
                                      <p:cBhvr>
                                        <p:cTn id="59" dur="225" decel="100000" fill="hold"/>
                                        <p:tgtEl>
                                          <p:spTgt spid="12"/>
                                        </p:tgtEl>
                                        <p:attrNameLst>
                                          <p:attrName>ppt_y</p:attrName>
                                        </p:attrNameLst>
                                      </p:cBhvr>
                                      <p:tavLst>
                                        <p:tav tm="0">
                                          <p:val>
                                            <p:strVal val="#ppt_y+1"/>
                                          </p:val>
                                        </p:tav>
                                        <p:tav tm="100000">
                                          <p:val>
                                            <p:strVal val="#ppt_y-.03"/>
                                          </p:val>
                                        </p:tav>
                                      </p:tavLst>
                                    </p:anim>
                                    <p:anim calcmode="lin" valueType="num">
                                      <p:cBhvr>
                                        <p:cTn id="60" dur="25" accel="100000" fill="hold">
                                          <p:stCondLst>
                                            <p:cond delay="225"/>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7"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250"/>
                                        <p:tgtEl>
                                          <p:spTgt spid="16"/>
                                        </p:tgtEl>
                                      </p:cBhvr>
                                    </p:animEffect>
                                    <p:anim calcmode="lin" valueType="num">
                                      <p:cBhvr>
                                        <p:cTn id="66" dur="250" fill="hold"/>
                                        <p:tgtEl>
                                          <p:spTgt spid="16"/>
                                        </p:tgtEl>
                                        <p:attrNameLst>
                                          <p:attrName>ppt_x</p:attrName>
                                        </p:attrNameLst>
                                      </p:cBhvr>
                                      <p:tavLst>
                                        <p:tav tm="0">
                                          <p:val>
                                            <p:strVal val="#ppt_x"/>
                                          </p:val>
                                        </p:tav>
                                        <p:tav tm="100000">
                                          <p:val>
                                            <p:strVal val="#ppt_x"/>
                                          </p:val>
                                        </p:tav>
                                      </p:tavLst>
                                    </p:anim>
                                    <p:anim calcmode="lin" valueType="num">
                                      <p:cBhvr>
                                        <p:cTn id="67" dur="225" decel="100000" fill="hold"/>
                                        <p:tgtEl>
                                          <p:spTgt spid="16"/>
                                        </p:tgtEl>
                                        <p:attrNameLst>
                                          <p:attrName>ppt_y</p:attrName>
                                        </p:attrNameLst>
                                      </p:cBhvr>
                                      <p:tavLst>
                                        <p:tav tm="0">
                                          <p:val>
                                            <p:strVal val="#ppt_y+1"/>
                                          </p:val>
                                        </p:tav>
                                        <p:tav tm="100000">
                                          <p:val>
                                            <p:strVal val="#ppt_y-.03"/>
                                          </p:val>
                                        </p:tav>
                                      </p:tavLst>
                                    </p:anim>
                                    <p:anim calcmode="lin" valueType="num">
                                      <p:cBhvr>
                                        <p:cTn id="68" dur="25" accel="100000" fill="hold">
                                          <p:stCondLst>
                                            <p:cond delay="225"/>
                                          </p:stCondLst>
                                        </p:cTn>
                                        <p:tgtEl>
                                          <p:spTgt spid="16"/>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250"/>
                                        <p:tgtEl>
                                          <p:spTgt spid="11"/>
                                        </p:tgtEl>
                                      </p:cBhvr>
                                    </p:animEffect>
                                    <p:anim calcmode="lin" valueType="num">
                                      <p:cBhvr>
                                        <p:cTn id="72" dur="250" fill="hold"/>
                                        <p:tgtEl>
                                          <p:spTgt spid="11"/>
                                        </p:tgtEl>
                                        <p:attrNameLst>
                                          <p:attrName>ppt_x</p:attrName>
                                        </p:attrNameLst>
                                      </p:cBhvr>
                                      <p:tavLst>
                                        <p:tav tm="0">
                                          <p:val>
                                            <p:strVal val="#ppt_x"/>
                                          </p:val>
                                        </p:tav>
                                        <p:tav tm="100000">
                                          <p:val>
                                            <p:strVal val="#ppt_x"/>
                                          </p:val>
                                        </p:tav>
                                      </p:tavLst>
                                    </p:anim>
                                    <p:anim calcmode="lin" valueType="num">
                                      <p:cBhvr>
                                        <p:cTn id="73" dur="225" decel="100000" fill="hold"/>
                                        <p:tgtEl>
                                          <p:spTgt spid="11"/>
                                        </p:tgtEl>
                                        <p:attrNameLst>
                                          <p:attrName>ppt_y</p:attrName>
                                        </p:attrNameLst>
                                      </p:cBhvr>
                                      <p:tavLst>
                                        <p:tav tm="0">
                                          <p:val>
                                            <p:strVal val="#ppt_y+1"/>
                                          </p:val>
                                        </p:tav>
                                        <p:tav tm="100000">
                                          <p:val>
                                            <p:strVal val="#ppt_y-.03"/>
                                          </p:val>
                                        </p:tav>
                                      </p:tavLst>
                                    </p:anim>
                                    <p:anim calcmode="lin" valueType="num">
                                      <p:cBhvr>
                                        <p:cTn id="74" dur="25" accel="100000" fill="hold">
                                          <p:stCondLst>
                                            <p:cond delay="225"/>
                                          </p:stCondLst>
                                        </p:cTn>
                                        <p:tgtEl>
                                          <p:spTgt spid="11"/>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250"/>
                                        <p:tgtEl>
                                          <p:spTgt spid="20"/>
                                        </p:tgtEl>
                                      </p:cBhvr>
                                    </p:animEffect>
                                    <p:anim calcmode="lin" valueType="num">
                                      <p:cBhvr>
                                        <p:cTn id="78" dur="250" fill="hold"/>
                                        <p:tgtEl>
                                          <p:spTgt spid="20"/>
                                        </p:tgtEl>
                                        <p:attrNameLst>
                                          <p:attrName>ppt_x</p:attrName>
                                        </p:attrNameLst>
                                      </p:cBhvr>
                                      <p:tavLst>
                                        <p:tav tm="0">
                                          <p:val>
                                            <p:strVal val="#ppt_x"/>
                                          </p:val>
                                        </p:tav>
                                        <p:tav tm="100000">
                                          <p:val>
                                            <p:strVal val="#ppt_x"/>
                                          </p:val>
                                        </p:tav>
                                      </p:tavLst>
                                    </p:anim>
                                    <p:anim calcmode="lin" valueType="num">
                                      <p:cBhvr>
                                        <p:cTn id="79" dur="225" decel="100000" fill="hold"/>
                                        <p:tgtEl>
                                          <p:spTgt spid="20"/>
                                        </p:tgtEl>
                                        <p:attrNameLst>
                                          <p:attrName>ppt_y</p:attrName>
                                        </p:attrNameLst>
                                      </p:cBhvr>
                                      <p:tavLst>
                                        <p:tav tm="0">
                                          <p:val>
                                            <p:strVal val="#ppt_y+1"/>
                                          </p:val>
                                        </p:tav>
                                        <p:tav tm="100000">
                                          <p:val>
                                            <p:strVal val="#ppt_y-.03"/>
                                          </p:val>
                                        </p:tav>
                                      </p:tavLst>
                                    </p:anim>
                                    <p:anim calcmode="lin" valueType="num">
                                      <p:cBhvr>
                                        <p:cTn id="80" dur="25" accel="100000" fill="hold">
                                          <p:stCondLst>
                                            <p:cond delay="225"/>
                                          </p:stCondLst>
                                        </p:cTn>
                                        <p:tgtEl>
                                          <p:spTgt spid="20"/>
                                        </p:tgtEl>
                                        <p:attrNameLst>
                                          <p:attrName>ppt_y</p:attrName>
                                        </p:attrNameLst>
                                      </p:cBhvr>
                                      <p:tavLst>
                                        <p:tav tm="0">
                                          <p:val>
                                            <p:strVal val="#ppt_y-.03"/>
                                          </p:val>
                                        </p:tav>
                                        <p:tav tm="100000">
                                          <p:val>
                                            <p:strVal val="#ppt_y"/>
                                          </p:val>
                                        </p:tav>
                                      </p:tavLst>
                                    </p:anim>
                                  </p:childTnLst>
                                </p:cTn>
                              </p:par>
                              <p:par>
                                <p:cTn id="81" presetID="37" presetClass="entr" presetSubtype="0"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250"/>
                                        <p:tgtEl>
                                          <p:spTgt spid="24"/>
                                        </p:tgtEl>
                                      </p:cBhvr>
                                    </p:animEffect>
                                    <p:anim calcmode="lin" valueType="num">
                                      <p:cBhvr>
                                        <p:cTn id="84" dur="250" fill="hold"/>
                                        <p:tgtEl>
                                          <p:spTgt spid="24"/>
                                        </p:tgtEl>
                                        <p:attrNameLst>
                                          <p:attrName>ppt_x</p:attrName>
                                        </p:attrNameLst>
                                      </p:cBhvr>
                                      <p:tavLst>
                                        <p:tav tm="0">
                                          <p:val>
                                            <p:strVal val="#ppt_x"/>
                                          </p:val>
                                        </p:tav>
                                        <p:tav tm="100000">
                                          <p:val>
                                            <p:strVal val="#ppt_x"/>
                                          </p:val>
                                        </p:tav>
                                      </p:tavLst>
                                    </p:anim>
                                    <p:anim calcmode="lin" valueType="num">
                                      <p:cBhvr>
                                        <p:cTn id="85" dur="225" decel="100000" fill="hold"/>
                                        <p:tgtEl>
                                          <p:spTgt spid="24"/>
                                        </p:tgtEl>
                                        <p:attrNameLst>
                                          <p:attrName>ppt_y</p:attrName>
                                        </p:attrNameLst>
                                      </p:cBhvr>
                                      <p:tavLst>
                                        <p:tav tm="0">
                                          <p:val>
                                            <p:strVal val="#ppt_y+1"/>
                                          </p:val>
                                        </p:tav>
                                        <p:tav tm="100000">
                                          <p:val>
                                            <p:strVal val="#ppt_y-.03"/>
                                          </p:val>
                                        </p:tav>
                                      </p:tavLst>
                                    </p:anim>
                                    <p:anim calcmode="lin" valueType="num">
                                      <p:cBhvr>
                                        <p:cTn id="86" dur="25" accel="100000" fill="hold">
                                          <p:stCondLst>
                                            <p:cond delay="225"/>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250"/>
                                        <p:tgtEl>
                                          <p:spTgt spid="5"/>
                                        </p:tgtEl>
                                      </p:cBhvr>
                                    </p:animEffect>
                                    <p:anim calcmode="lin" valueType="num">
                                      <p:cBhvr>
                                        <p:cTn id="98" dur="250" fill="hold"/>
                                        <p:tgtEl>
                                          <p:spTgt spid="5"/>
                                        </p:tgtEl>
                                        <p:attrNameLst>
                                          <p:attrName>ppt_x</p:attrName>
                                        </p:attrNameLst>
                                      </p:cBhvr>
                                      <p:tavLst>
                                        <p:tav tm="0">
                                          <p:val>
                                            <p:strVal val="#ppt_x"/>
                                          </p:val>
                                        </p:tav>
                                        <p:tav tm="100000">
                                          <p:val>
                                            <p:strVal val="#ppt_x"/>
                                          </p:val>
                                        </p:tav>
                                      </p:tavLst>
                                    </p:anim>
                                    <p:anim calcmode="lin" valueType="num">
                                      <p:cBhvr>
                                        <p:cTn id="99" dur="225" decel="100000" fill="hold"/>
                                        <p:tgtEl>
                                          <p:spTgt spid="5"/>
                                        </p:tgtEl>
                                        <p:attrNameLst>
                                          <p:attrName>ppt_y</p:attrName>
                                        </p:attrNameLst>
                                      </p:cBhvr>
                                      <p:tavLst>
                                        <p:tav tm="0">
                                          <p:val>
                                            <p:strVal val="#ppt_y+1"/>
                                          </p:val>
                                        </p:tav>
                                        <p:tav tm="100000">
                                          <p:val>
                                            <p:strVal val="#ppt_y-.03"/>
                                          </p:val>
                                        </p:tav>
                                      </p:tavLst>
                                    </p:anim>
                                    <p:anim calcmode="lin" valueType="num">
                                      <p:cBhvr>
                                        <p:cTn id="100" dur="25" accel="100000" fill="hold">
                                          <p:stCondLst>
                                            <p:cond delay="225"/>
                                          </p:stCondLst>
                                        </p:cTn>
                                        <p:tgtEl>
                                          <p:spTgt spid="5"/>
                                        </p:tgtEl>
                                        <p:attrNameLst>
                                          <p:attrName>ppt_y</p:attrName>
                                        </p:attrNameLst>
                                      </p:cBhvr>
                                      <p:tavLst>
                                        <p:tav tm="0">
                                          <p:val>
                                            <p:strVal val="#ppt_y-.03"/>
                                          </p:val>
                                        </p:tav>
                                        <p:tav tm="100000">
                                          <p:val>
                                            <p:strVal val="#ppt_y"/>
                                          </p:val>
                                        </p:tav>
                                      </p:tavLst>
                                    </p:anim>
                                  </p:childTnLst>
                                </p:cTn>
                              </p:par>
                              <p:par>
                                <p:cTn id="101" presetID="37" presetClass="entr" presetSubtype="0" fill="hold"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250"/>
                                        <p:tgtEl>
                                          <p:spTgt spid="17"/>
                                        </p:tgtEl>
                                      </p:cBhvr>
                                    </p:animEffect>
                                    <p:anim calcmode="lin" valueType="num">
                                      <p:cBhvr>
                                        <p:cTn id="104" dur="250" fill="hold"/>
                                        <p:tgtEl>
                                          <p:spTgt spid="17"/>
                                        </p:tgtEl>
                                        <p:attrNameLst>
                                          <p:attrName>ppt_x</p:attrName>
                                        </p:attrNameLst>
                                      </p:cBhvr>
                                      <p:tavLst>
                                        <p:tav tm="0">
                                          <p:val>
                                            <p:strVal val="#ppt_x"/>
                                          </p:val>
                                        </p:tav>
                                        <p:tav tm="100000">
                                          <p:val>
                                            <p:strVal val="#ppt_x"/>
                                          </p:val>
                                        </p:tav>
                                      </p:tavLst>
                                    </p:anim>
                                    <p:anim calcmode="lin" valueType="num">
                                      <p:cBhvr>
                                        <p:cTn id="105" dur="225" decel="100000" fill="hold"/>
                                        <p:tgtEl>
                                          <p:spTgt spid="17"/>
                                        </p:tgtEl>
                                        <p:attrNameLst>
                                          <p:attrName>ppt_y</p:attrName>
                                        </p:attrNameLst>
                                      </p:cBhvr>
                                      <p:tavLst>
                                        <p:tav tm="0">
                                          <p:val>
                                            <p:strVal val="#ppt_y+1"/>
                                          </p:val>
                                        </p:tav>
                                        <p:tav tm="100000">
                                          <p:val>
                                            <p:strVal val="#ppt_y-.03"/>
                                          </p:val>
                                        </p:tav>
                                      </p:tavLst>
                                    </p:anim>
                                    <p:anim calcmode="lin" valueType="num">
                                      <p:cBhvr>
                                        <p:cTn id="106" dur="25" accel="100000" fill="hold">
                                          <p:stCondLst>
                                            <p:cond delay="225"/>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P spid="13" grpId="0"/>
      <p:bldP spid="14" grpId="0"/>
      <p:bldP spid="15" grpId="0"/>
      <p:bldP spid="16"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C2D915-26FC-AC46-AEB5-DC319DDAB42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09361" y="3105907"/>
            <a:ext cx="2634523" cy="2259103"/>
          </a:xfrm>
          <a:prstGeom prst="rect">
            <a:avLst/>
          </a:prstGeom>
        </p:spPr>
      </p:pic>
      <p:sp>
        <p:nvSpPr>
          <p:cNvPr id="7" name="TextBox 6">
            <a:extLst>
              <a:ext uri="{FF2B5EF4-FFF2-40B4-BE49-F238E27FC236}">
                <a16:creationId xmlns:a16="http://schemas.microsoft.com/office/drawing/2014/main" id="{1993EED4-D0CD-C54E-A562-EAEB0EE1B0F6}"/>
              </a:ext>
            </a:extLst>
          </p:cNvPr>
          <p:cNvSpPr txBox="1"/>
          <p:nvPr/>
        </p:nvSpPr>
        <p:spPr>
          <a:xfrm>
            <a:off x="198784" y="2970161"/>
            <a:ext cx="3234763" cy="400110"/>
          </a:xfrm>
          <a:prstGeom prst="rect">
            <a:avLst/>
          </a:prstGeom>
          <a:noFill/>
        </p:spPr>
        <p:txBody>
          <a:bodyPr wrap="square" rtlCol="0">
            <a:spAutoFit/>
          </a:bodyPr>
          <a:lstStyle/>
          <a:p>
            <a:r>
              <a:rPr lang="en-US" sz="2000" dirty="0"/>
              <a:t>CO – Carbon Monoxide</a:t>
            </a:r>
          </a:p>
        </p:txBody>
      </p:sp>
      <p:cxnSp>
        <p:nvCxnSpPr>
          <p:cNvPr id="13" name="Straight Arrow Connector 12">
            <a:extLst>
              <a:ext uri="{FF2B5EF4-FFF2-40B4-BE49-F238E27FC236}">
                <a16:creationId xmlns:a16="http://schemas.microsoft.com/office/drawing/2014/main" id="{DEC9D0ED-9622-F640-937A-D9D908528CDB}"/>
              </a:ext>
            </a:extLst>
          </p:cNvPr>
          <p:cNvCxnSpPr/>
          <p:nvPr/>
        </p:nvCxnSpPr>
        <p:spPr>
          <a:xfrm flipV="1">
            <a:off x="5084035" y="5094936"/>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332131A-C8A4-F649-BA1F-BE6D540D572A}"/>
              </a:ext>
            </a:extLst>
          </p:cNvPr>
          <p:cNvSpPr txBox="1"/>
          <p:nvPr/>
        </p:nvSpPr>
        <p:spPr>
          <a:xfrm>
            <a:off x="0" y="1419862"/>
            <a:ext cx="9093177" cy="461665"/>
          </a:xfrm>
          <a:prstGeom prst="rect">
            <a:avLst/>
          </a:prstGeom>
          <a:noFill/>
        </p:spPr>
        <p:txBody>
          <a:bodyPr wrap="square" rtlCol="0">
            <a:spAutoFit/>
          </a:bodyPr>
          <a:lstStyle/>
          <a:p>
            <a:pPr algn="ctr"/>
            <a:r>
              <a:rPr lang="en-US" sz="2400" dirty="0"/>
              <a:t>Simultaneously monitor the four standard gases </a:t>
            </a:r>
          </a:p>
        </p:txBody>
      </p:sp>
      <p:pic>
        <p:nvPicPr>
          <p:cNvPr id="19" name="Picture 18">
            <a:extLst>
              <a:ext uri="{FF2B5EF4-FFF2-40B4-BE49-F238E27FC236}">
                <a16:creationId xmlns:a16="http://schemas.microsoft.com/office/drawing/2014/main" id="{10E3C78A-1763-4040-BDC0-DF166CF0C8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64556" y="5983904"/>
            <a:ext cx="675694" cy="588359"/>
          </a:xfrm>
          <a:prstGeom prst="rect">
            <a:avLst/>
          </a:prstGeom>
        </p:spPr>
      </p:pic>
      <p:sp>
        <p:nvSpPr>
          <p:cNvPr id="22" name="TextBox 21">
            <a:extLst>
              <a:ext uri="{FF2B5EF4-FFF2-40B4-BE49-F238E27FC236}">
                <a16:creationId xmlns:a16="http://schemas.microsoft.com/office/drawing/2014/main" id="{27422764-DEA0-D04D-8236-E6B872681684}"/>
              </a:ext>
            </a:extLst>
          </p:cNvPr>
          <p:cNvSpPr txBox="1"/>
          <p:nvPr/>
        </p:nvSpPr>
        <p:spPr>
          <a:xfrm>
            <a:off x="198784" y="3384758"/>
            <a:ext cx="3161811" cy="400110"/>
          </a:xfrm>
          <a:prstGeom prst="rect">
            <a:avLst/>
          </a:prstGeom>
          <a:noFill/>
        </p:spPr>
        <p:txBody>
          <a:bodyPr wrap="square" rtlCol="0">
            <a:spAutoFit/>
          </a:bodyPr>
          <a:lstStyle/>
          <a:p>
            <a:r>
              <a:rPr lang="en-US" sz="2000" dirty="0"/>
              <a:t>H2S – Hydrogen Sulfide </a:t>
            </a:r>
          </a:p>
        </p:txBody>
      </p:sp>
      <p:sp>
        <p:nvSpPr>
          <p:cNvPr id="23" name="TextBox 22">
            <a:extLst>
              <a:ext uri="{FF2B5EF4-FFF2-40B4-BE49-F238E27FC236}">
                <a16:creationId xmlns:a16="http://schemas.microsoft.com/office/drawing/2014/main" id="{35715B99-41A9-D84D-BF3D-460B171DC973}"/>
              </a:ext>
            </a:extLst>
          </p:cNvPr>
          <p:cNvSpPr txBox="1"/>
          <p:nvPr/>
        </p:nvSpPr>
        <p:spPr>
          <a:xfrm>
            <a:off x="198781" y="3781627"/>
            <a:ext cx="2541494" cy="400110"/>
          </a:xfrm>
          <a:prstGeom prst="rect">
            <a:avLst/>
          </a:prstGeom>
          <a:noFill/>
        </p:spPr>
        <p:txBody>
          <a:bodyPr wrap="square" rtlCol="0">
            <a:spAutoFit/>
          </a:bodyPr>
          <a:lstStyle/>
          <a:p>
            <a:r>
              <a:rPr lang="en-US" sz="2000" dirty="0"/>
              <a:t>LEL – Combustibles</a:t>
            </a:r>
          </a:p>
        </p:txBody>
      </p:sp>
      <p:sp>
        <p:nvSpPr>
          <p:cNvPr id="24" name="TextBox 23">
            <a:extLst>
              <a:ext uri="{FF2B5EF4-FFF2-40B4-BE49-F238E27FC236}">
                <a16:creationId xmlns:a16="http://schemas.microsoft.com/office/drawing/2014/main" id="{4775C10B-1652-A840-A8C9-D99FEB9C2CD6}"/>
              </a:ext>
            </a:extLst>
          </p:cNvPr>
          <p:cNvSpPr txBox="1"/>
          <p:nvPr/>
        </p:nvSpPr>
        <p:spPr>
          <a:xfrm>
            <a:off x="198781" y="4180199"/>
            <a:ext cx="2714160" cy="400110"/>
          </a:xfrm>
          <a:prstGeom prst="rect">
            <a:avLst/>
          </a:prstGeom>
          <a:noFill/>
        </p:spPr>
        <p:txBody>
          <a:bodyPr wrap="square" rtlCol="0">
            <a:spAutoFit/>
          </a:bodyPr>
          <a:lstStyle/>
          <a:p>
            <a:r>
              <a:rPr lang="en-US" sz="2000" dirty="0"/>
              <a:t>O2 – Oxygen</a:t>
            </a:r>
          </a:p>
        </p:txBody>
      </p:sp>
      <p:sp>
        <p:nvSpPr>
          <p:cNvPr id="25" name="TextBox 24">
            <a:extLst>
              <a:ext uri="{FF2B5EF4-FFF2-40B4-BE49-F238E27FC236}">
                <a16:creationId xmlns:a16="http://schemas.microsoft.com/office/drawing/2014/main" id="{97D3FFA5-1B77-F147-91B5-54E2A4230820}"/>
              </a:ext>
            </a:extLst>
          </p:cNvPr>
          <p:cNvSpPr txBox="1"/>
          <p:nvPr/>
        </p:nvSpPr>
        <p:spPr>
          <a:xfrm>
            <a:off x="193075" y="5263662"/>
            <a:ext cx="2481823" cy="400110"/>
          </a:xfrm>
          <a:prstGeom prst="rect">
            <a:avLst/>
          </a:prstGeom>
          <a:noFill/>
        </p:spPr>
        <p:txBody>
          <a:bodyPr wrap="square" rtlCol="0">
            <a:spAutoFit/>
          </a:bodyPr>
          <a:lstStyle/>
          <a:p>
            <a:r>
              <a:rPr lang="en-US" sz="2000" dirty="0"/>
              <a:t>And Toxics</a:t>
            </a:r>
          </a:p>
        </p:txBody>
      </p:sp>
      <p:sp>
        <p:nvSpPr>
          <p:cNvPr id="27" name="TextBox 26">
            <a:extLst>
              <a:ext uri="{FF2B5EF4-FFF2-40B4-BE49-F238E27FC236}">
                <a16:creationId xmlns:a16="http://schemas.microsoft.com/office/drawing/2014/main" id="{41BA9551-BDAD-F641-B72F-F700AF2AD734}"/>
              </a:ext>
            </a:extLst>
          </p:cNvPr>
          <p:cNvSpPr txBox="1"/>
          <p:nvPr/>
        </p:nvSpPr>
        <p:spPr>
          <a:xfrm>
            <a:off x="193075" y="4555680"/>
            <a:ext cx="3393271" cy="707886"/>
          </a:xfrm>
          <a:prstGeom prst="rect">
            <a:avLst/>
          </a:prstGeom>
          <a:noFill/>
        </p:spPr>
        <p:txBody>
          <a:bodyPr wrap="square" rtlCol="0">
            <a:spAutoFit/>
          </a:bodyPr>
          <a:lstStyle/>
          <a:p>
            <a:r>
              <a:rPr lang="en-US" sz="2000" dirty="0"/>
              <a:t>H2 compensated CO sensor available</a:t>
            </a:r>
          </a:p>
        </p:txBody>
      </p:sp>
      <p:sp>
        <p:nvSpPr>
          <p:cNvPr id="28" name="TextBox 27">
            <a:extLst>
              <a:ext uri="{FF2B5EF4-FFF2-40B4-BE49-F238E27FC236}">
                <a16:creationId xmlns:a16="http://schemas.microsoft.com/office/drawing/2014/main" id="{4714C44E-E8F0-0A45-9022-D01001536472}"/>
              </a:ext>
            </a:extLst>
          </p:cNvPr>
          <p:cNvSpPr txBox="1"/>
          <p:nvPr/>
        </p:nvSpPr>
        <p:spPr>
          <a:xfrm>
            <a:off x="6263363" y="3194567"/>
            <a:ext cx="2687562" cy="2277547"/>
          </a:xfrm>
          <a:prstGeom prst="rect">
            <a:avLst/>
          </a:prstGeom>
          <a:noFill/>
        </p:spPr>
        <p:txBody>
          <a:bodyPr wrap="square" rtlCol="0">
            <a:spAutoFit/>
          </a:bodyPr>
          <a:lstStyle/>
          <a:p>
            <a:pPr marL="285750" indent="-285750">
              <a:buFont typeface="Courier New" panose="02070309020205020404" pitchFamily="49" charset="0"/>
              <a:buChar char="o"/>
            </a:pPr>
            <a:r>
              <a:rPr lang="en-US" dirty="0"/>
              <a:t>EC sensor for SO2</a:t>
            </a:r>
            <a:br>
              <a:rPr lang="en-US" dirty="0"/>
            </a:br>
            <a:r>
              <a:rPr lang="en-US" sz="1600" dirty="0"/>
              <a:t>(0-100 ppm)</a:t>
            </a:r>
            <a:endParaRPr lang="en-US" dirty="0"/>
          </a:p>
          <a:p>
            <a:pPr marL="285750" indent="-285750">
              <a:buFont typeface="Courier New" panose="02070309020205020404" pitchFamily="49" charset="0"/>
              <a:buChar char="o"/>
            </a:pPr>
            <a:r>
              <a:rPr lang="en-US" dirty="0"/>
              <a:t>IR sensor can monitor CO2 in ppm or % vol.</a:t>
            </a:r>
            <a:br>
              <a:rPr lang="en-US"/>
            </a:br>
            <a:r>
              <a:rPr lang="en-US" i="1"/>
              <a:t>HCN</a:t>
            </a:r>
            <a:r>
              <a:rPr lang="en-US" i="1" dirty="0"/>
              <a:t>, NO2, NH3 and Cl2 planned for 2020</a:t>
            </a:r>
          </a:p>
        </p:txBody>
      </p:sp>
      <p:sp>
        <p:nvSpPr>
          <p:cNvPr id="29" name="TextBox 28">
            <a:extLst>
              <a:ext uri="{FF2B5EF4-FFF2-40B4-BE49-F238E27FC236}">
                <a16:creationId xmlns:a16="http://schemas.microsoft.com/office/drawing/2014/main" id="{AB0A35D9-99D6-2D45-8FDB-551D16FD8B07}"/>
              </a:ext>
            </a:extLst>
          </p:cNvPr>
          <p:cNvSpPr txBox="1"/>
          <p:nvPr/>
        </p:nvSpPr>
        <p:spPr>
          <a:xfrm>
            <a:off x="939726" y="1848360"/>
            <a:ext cx="5323637" cy="461665"/>
          </a:xfrm>
          <a:prstGeom prst="rect">
            <a:avLst/>
          </a:prstGeom>
          <a:noFill/>
        </p:spPr>
        <p:txBody>
          <a:bodyPr wrap="square" rtlCol="0">
            <a:spAutoFit/>
          </a:bodyPr>
          <a:lstStyle/>
          <a:p>
            <a:r>
              <a:rPr lang="en-US" sz="2400" dirty="0"/>
              <a:t>5</a:t>
            </a:r>
            <a:r>
              <a:rPr lang="en-US" sz="2400" baseline="30000" dirty="0"/>
              <a:t>th</a:t>
            </a:r>
            <a:r>
              <a:rPr lang="en-US" sz="2400" dirty="0"/>
              <a:t> channel for toxic and IR sensors</a:t>
            </a:r>
          </a:p>
        </p:txBody>
      </p:sp>
      <p:sp>
        <p:nvSpPr>
          <p:cNvPr id="30" name="TextBox 29">
            <a:extLst>
              <a:ext uri="{FF2B5EF4-FFF2-40B4-BE49-F238E27FC236}">
                <a16:creationId xmlns:a16="http://schemas.microsoft.com/office/drawing/2014/main" id="{8991F8ED-7CB2-1C4A-BBAA-716A417E6819}"/>
              </a:ext>
            </a:extLst>
          </p:cNvPr>
          <p:cNvSpPr txBox="1"/>
          <p:nvPr/>
        </p:nvSpPr>
        <p:spPr>
          <a:xfrm>
            <a:off x="6263363" y="2600829"/>
            <a:ext cx="2687562" cy="369332"/>
          </a:xfrm>
          <a:prstGeom prst="rect">
            <a:avLst/>
          </a:prstGeom>
          <a:noFill/>
        </p:spPr>
        <p:txBody>
          <a:bodyPr wrap="square" rtlCol="0">
            <a:spAutoFit/>
          </a:bodyPr>
          <a:lstStyle/>
          <a:p>
            <a:r>
              <a:rPr lang="en-US" b="1" i="1" dirty="0">
                <a:latin typeface="Century Gothic" panose="020B0502020202020204" pitchFamily="34" charset="0"/>
              </a:rPr>
              <a:t>Toxic Channel Options</a:t>
            </a:r>
          </a:p>
        </p:txBody>
      </p:sp>
      <p:pic>
        <p:nvPicPr>
          <p:cNvPr id="17" name="Picture 16">
            <a:extLst>
              <a:ext uri="{FF2B5EF4-FFF2-40B4-BE49-F238E27FC236}">
                <a16:creationId xmlns:a16="http://schemas.microsoft.com/office/drawing/2014/main" id="{B0C872C6-7AF0-444B-93F0-4908FDFB17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
        <p:nvSpPr>
          <p:cNvPr id="20" name="Title 1">
            <a:extLst>
              <a:ext uri="{FF2B5EF4-FFF2-40B4-BE49-F238E27FC236}">
                <a16:creationId xmlns:a16="http://schemas.microsoft.com/office/drawing/2014/main" id="{5C487EBB-8737-654F-BC3B-E66A9097C20F}"/>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
        <p:nvSpPr>
          <p:cNvPr id="9" name="TextBox 8">
            <a:extLst>
              <a:ext uri="{FF2B5EF4-FFF2-40B4-BE49-F238E27FC236}">
                <a16:creationId xmlns:a16="http://schemas.microsoft.com/office/drawing/2014/main" id="{B56DDB0B-B51E-8A4E-B3DB-0036625C2BE3}"/>
              </a:ext>
            </a:extLst>
          </p:cNvPr>
          <p:cNvSpPr txBox="1"/>
          <p:nvPr/>
        </p:nvSpPr>
        <p:spPr>
          <a:xfrm>
            <a:off x="497452" y="783701"/>
            <a:ext cx="1944152" cy="523220"/>
          </a:xfrm>
          <a:prstGeom prst="rect">
            <a:avLst/>
          </a:prstGeom>
          <a:noFill/>
        </p:spPr>
        <p:txBody>
          <a:bodyPr wrap="square" rtlCol="0">
            <a:spAutoFit/>
          </a:bodyPr>
          <a:lstStyle/>
          <a:p>
            <a:r>
              <a:rPr lang="en-US" sz="2800" b="1" dirty="0"/>
              <a:t>GX-3R Pro</a:t>
            </a:r>
          </a:p>
        </p:txBody>
      </p:sp>
    </p:spTree>
    <p:extLst>
      <p:ext uri="{BB962C8B-B14F-4D97-AF65-F5344CB8AC3E}">
        <p14:creationId xmlns:p14="http://schemas.microsoft.com/office/powerpoint/2010/main" val="226118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anim calcmode="lin" valueType="num">
                                      <p:cBhvr>
                                        <p:cTn id="12" dur="500" fill="hold"/>
                                        <p:tgtEl>
                                          <p:spTgt spid="25"/>
                                        </p:tgtEl>
                                        <p:attrNameLst>
                                          <p:attrName>ppt_x</p:attrName>
                                        </p:attrNameLst>
                                      </p:cBhvr>
                                      <p:tavLst>
                                        <p:tav tm="0">
                                          <p:val>
                                            <p:strVal val="#ppt_x"/>
                                          </p:val>
                                        </p:tav>
                                        <p:tav tm="100000">
                                          <p:val>
                                            <p:strVal val="#ppt_x"/>
                                          </p:val>
                                        </p:tav>
                                      </p:tavLst>
                                    </p:anim>
                                    <p:anim calcmode="lin" valueType="num">
                                      <p:cBhvr>
                                        <p:cTn id="13" dur="450" decel="100000" fill="hold"/>
                                        <p:tgtEl>
                                          <p:spTgt spid="25"/>
                                        </p:tgtEl>
                                        <p:attrNameLst>
                                          <p:attrName>ppt_y</p:attrName>
                                        </p:attrNameLst>
                                      </p:cBhvr>
                                      <p:tavLst>
                                        <p:tav tm="0">
                                          <p:val>
                                            <p:strVal val="#ppt_y+1"/>
                                          </p:val>
                                        </p:tav>
                                        <p:tav tm="100000">
                                          <p:val>
                                            <p:strVal val="#ppt_y-.03"/>
                                          </p:val>
                                        </p:tav>
                                      </p:tavLst>
                                    </p:anim>
                                    <p:anim calcmode="lin" valueType="num">
                                      <p:cBhvr>
                                        <p:cTn id="14"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37"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450" decel="100000" fill="hold"/>
                                        <p:tgtEl>
                                          <p:spTgt spid="19"/>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450" decel="100000" fill="hold"/>
                                        <p:tgtEl>
                                          <p:spTgt spid="13"/>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8">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0"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1828</TotalTime>
  <Words>1426</Words>
  <Application>Microsoft Macintosh PowerPoint</Application>
  <PresentationFormat>On-screen Show (4:3)</PresentationFormat>
  <Paragraphs>283</Paragraphs>
  <Slides>37</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Century Gothic</vt:lpstr>
      <vt:lpstr>Courier New</vt:lpstr>
      <vt:lpstr>Tahoma</vt:lpstr>
      <vt:lpstr>Wingdings</vt:lpstr>
      <vt:lpstr>Office Theme</vt:lpstr>
      <vt:lpstr>PowerPoint Presentation</vt:lpstr>
      <vt:lpstr>2 Models—Depending on Need</vt:lpstr>
      <vt:lpstr>PowerPoint Presentation</vt:lpstr>
      <vt:lpstr>PowerPoint Presentation</vt:lpstr>
      <vt:lpstr>Size Matters In the “Breathing Zone”</vt:lpstr>
      <vt:lpstr>Competitor Comparison</vt:lpstr>
      <vt:lpstr>PowerPoint Presentation</vt:lpstr>
      <vt:lpstr>PowerPoint Presentation</vt:lpstr>
      <vt:lpstr>PowerPoint Presentation</vt:lpstr>
      <vt:lpstr>PowerPoint Presentation</vt:lpstr>
      <vt:lpstr>Advancements</vt:lpstr>
      <vt:lpstr>Advancements</vt:lpstr>
      <vt:lpstr>More Advancements</vt:lpstr>
      <vt:lpstr>GX-3R Pro—Connectivity</vt:lpstr>
      <vt:lpstr>Configurable Alarm Notifications</vt:lpstr>
      <vt:lpstr>Alarm Location</vt:lpstr>
      <vt:lpstr>GX-3R Pro—Alarms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50</cp:revision>
  <dcterms:created xsi:type="dcterms:W3CDTF">2019-05-08T19:33:07Z</dcterms:created>
  <dcterms:modified xsi:type="dcterms:W3CDTF">2020-01-21T00:54:37Z</dcterms:modified>
</cp:coreProperties>
</file>