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notesMasterIdLst>
    <p:notesMasterId r:id="rId31"/>
  </p:notesMasterIdLst>
  <p:sldIdLst>
    <p:sldId id="342" r:id="rId2"/>
    <p:sldId id="345" r:id="rId3"/>
    <p:sldId id="450" r:id="rId4"/>
    <p:sldId id="346" r:id="rId5"/>
    <p:sldId id="427" r:id="rId6"/>
    <p:sldId id="468" r:id="rId7"/>
    <p:sldId id="446" r:id="rId8"/>
    <p:sldId id="469" r:id="rId9"/>
    <p:sldId id="470" r:id="rId10"/>
    <p:sldId id="447" r:id="rId11"/>
    <p:sldId id="448" r:id="rId12"/>
    <p:sldId id="449" r:id="rId13"/>
    <p:sldId id="453" r:id="rId14"/>
    <p:sldId id="471" r:id="rId15"/>
    <p:sldId id="472" r:id="rId16"/>
    <p:sldId id="454" r:id="rId17"/>
    <p:sldId id="455" r:id="rId18"/>
    <p:sldId id="456" r:id="rId19"/>
    <p:sldId id="457" r:id="rId20"/>
    <p:sldId id="458" r:id="rId21"/>
    <p:sldId id="459" r:id="rId22"/>
    <p:sldId id="460" r:id="rId23"/>
    <p:sldId id="462" r:id="rId24"/>
    <p:sldId id="463" r:id="rId25"/>
    <p:sldId id="465" r:id="rId26"/>
    <p:sldId id="464" r:id="rId27"/>
    <p:sldId id="466" r:id="rId28"/>
    <p:sldId id="467" r:id="rId29"/>
    <p:sldId id="362" r:id="rId30"/>
  </p:sldIdLst>
  <p:sldSz cx="9144000" cy="6858000" type="screen4x3"/>
  <p:notesSz cx="6742113" cy="9872663"/>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704">
          <p15:clr>
            <a:srgbClr val="A4A3A4"/>
          </p15:clr>
        </p15:guide>
        <p15:guide id="2" pos="61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9539"/>
    <p:restoredTop sz="94643"/>
  </p:normalViewPr>
  <p:slideViewPr>
    <p:cSldViewPr snapToGrid="0" snapToObjects="1">
      <p:cViewPr varScale="1">
        <p:scale>
          <a:sx n="88" d="100"/>
          <a:sy n="88" d="100"/>
        </p:scale>
        <p:origin x="192" y="1024"/>
      </p:cViewPr>
      <p:guideLst>
        <p:guide orient="horz" pos="2704"/>
        <p:guide pos="612"/>
      </p:guideLst>
    </p:cSldViewPr>
  </p:slideViewPr>
  <p:notesTextViewPr>
    <p:cViewPr>
      <p:scale>
        <a:sx n="1" d="1"/>
        <a:sy n="1" d="1"/>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21000" cy="4953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19525" y="0"/>
            <a:ext cx="2921000" cy="495300"/>
          </a:xfrm>
          <a:prstGeom prst="rect">
            <a:avLst/>
          </a:prstGeom>
        </p:spPr>
        <p:txBody>
          <a:bodyPr vert="horz" lIns="91440" tIns="45720" rIns="91440" bIns="45720" rtlCol="0"/>
          <a:lstStyle>
            <a:lvl1pPr algn="r">
              <a:defRPr sz="1200"/>
            </a:lvl1pPr>
          </a:lstStyle>
          <a:p>
            <a:fld id="{A5401EE3-66C7-CA4E-8D8B-72FC27D9965C}" type="datetimeFigureOut">
              <a:rPr lang="en-US" smtClean="0"/>
              <a:t>4/30/19</a:t>
            </a:fld>
            <a:endParaRPr lang="en-US"/>
          </a:p>
        </p:txBody>
      </p:sp>
      <p:sp>
        <p:nvSpPr>
          <p:cNvPr id="4" name="Slide Image Placeholder 3"/>
          <p:cNvSpPr>
            <a:spLocks noGrp="1" noRot="1" noChangeAspect="1"/>
          </p:cNvSpPr>
          <p:nvPr>
            <p:ph type="sldImg" idx="2"/>
          </p:nvPr>
        </p:nvSpPr>
        <p:spPr>
          <a:xfrm>
            <a:off x="1149350" y="1233488"/>
            <a:ext cx="4443413" cy="3332162"/>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74688" y="4751388"/>
            <a:ext cx="5392737" cy="3887787"/>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9377363"/>
            <a:ext cx="2921000" cy="4953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19525" y="9377363"/>
            <a:ext cx="2921000" cy="495300"/>
          </a:xfrm>
          <a:prstGeom prst="rect">
            <a:avLst/>
          </a:prstGeom>
        </p:spPr>
        <p:txBody>
          <a:bodyPr vert="horz" lIns="91440" tIns="45720" rIns="91440" bIns="45720" rtlCol="0" anchor="b"/>
          <a:lstStyle>
            <a:lvl1pPr algn="r">
              <a:defRPr sz="1200"/>
            </a:lvl1pPr>
          </a:lstStyle>
          <a:p>
            <a:fld id="{E60198A7-FACC-5E4B-A159-90494D876716}" type="slidenum">
              <a:rPr lang="en-US" smtClean="0"/>
              <a:t>‹#›</a:t>
            </a:fld>
            <a:endParaRPr lang="en-US"/>
          </a:p>
        </p:txBody>
      </p:sp>
    </p:spTree>
    <p:extLst>
      <p:ext uri="{BB962C8B-B14F-4D97-AF65-F5344CB8AC3E}">
        <p14:creationId xmlns:p14="http://schemas.microsoft.com/office/powerpoint/2010/main" val="192343691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Rectangle 7">
            <a:extLst>
              <a:ext uri="{FF2B5EF4-FFF2-40B4-BE49-F238E27FC236}">
                <a16:creationId xmlns:a16="http://schemas.microsoft.com/office/drawing/2014/main" id="{74924983-E352-2943-95B3-579C96B26B3D}"/>
              </a:ext>
            </a:extLst>
          </p:cNvPr>
          <p:cNvSpPr>
            <a:spLocks noGrp="1" noChangeArrowheads="1"/>
          </p:cNvSpPr>
          <p:nvPr>
            <p:ph type="sldNum" sz="quarter" idx="5"/>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lstStyle>
            <a:lvl1pPr>
              <a:defRPr sz="1200" b="1">
                <a:solidFill>
                  <a:schemeClr val="tx1"/>
                </a:solidFill>
                <a:latin typeface="Arial" panose="020B0604020202020204" pitchFamily="34" charset="0"/>
                <a:ea typeface="ＭＳ Ｐゴシック" panose="020B0600070205080204" pitchFamily="34" charset="-128"/>
              </a:defRPr>
            </a:lvl1pPr>
            <a:lvl2pPr marL="742950" indent="-285750">
              <a:defRPr sz="1200" b="1">
                <a:solidFill>
                  <a:schemeClr val="tx1"/>
                </a:solidFill>
                <a:latin typeface="Arial" panose="020B0604020202020204" pitchFamily="34" charset="0"/>
                <a:ea typeface="ＭＳ Ｐゴシック" panose="020B0600070205080204" pitchFamily="34" charset="-128"/>
              </a:defRPr>
            </a:lvl2pPr>
            <a:lvl3pPr marL="1143000" indent="-228600">
              <a:defRPr sz="1200" b="1">
                <a:solidFill>
                  <a:schemeClr val="tx1"/>
                </a:solidFill>
                <a:latin typeface="Arial" panose="020B0604020202020204" pitchFamily="34" charset="0"/>
                <a:ea typeface="ＭＳ Ｐゴシック" panose="020B0600070205080204" pitchFamily="34" charset="-128"/>
              </a:defRPr>
            </a:lvl3pPr>
            <a:lvl4pPr marL="1600200" indent="-228600">
              <a:defRPr sz="1200" b="1">
                <a:solidFill>
                  <a:schemeClr val="tx1"/>
                </a:solidFill>
                <a:latin typeface="Arial" panose="020B0604020202020204" pitchFamily="34" charset="0"/>
                <a:ea typeface="ＭＳ Ｐゴシック" panose="020B0600070205080204" pitchFamily="34" charset="-128"/>
              </a:defRPr>
            </a:lvl4pPr>
            <a:lvl5pPr marL="2057400" indent="-228600">
              <a:defRPr sz="1200" b="1">
                <a:solidFill>
                  <a:schemeClr val="tx1"/>
                </a:solidFill>
                <a:latin typeface="Arial" panose="020B0604020202020204" pitchFamily="34" charset="0"/>
                <a:ea typeface="ＭＳ Ｐゴシック" panose="020B0600070205080204" pitchFamily="34" charset="-128"/>
              </a:defRPr>
            </a:lvl5pPr>
            <a:lvl6pPr marL="2514600" indent="-228600" algn="r" eaLnBrk="0" fontAlgn="base" hangingPunct="0">
              <a:spcBef>
                <a:spcPct val="0"/>
              </a:spcBef>
              <a:spcAft>
                <a:spcPct val="0"/>
              </a:spcAft>
              <a:defRPr sz="1200" b="1">
                <a:solidFill>
                  <a:schemeClr val="tx1"/>
                </a:solidFill>
                <a:latin typeface="Arial" panose="020B0604020202020204" pitchFamily="34" charset="0"/>
                <a:ea typeface="ＭＳ Ｐゴシック" panose="020B0600070205080204" pitchFamily="34" charset="-128"/>
              </a:defRPr>
            </a:lvl6pPr>
            <a:lvl7pPr marL="2971800" indent="-228600" algn="r" eaLnBrk="0" fontAlgn="base" hangingPunct="0">
              <a:spcBef>
                <a:spcPct val="0"/>
              </a:spcBef>
              <a:spcAft>
                <a:spcPct val="0"/>
              </a:spcAft>
              <a:defRPr sz="1200" b="1">
                <a:solidFill>
                  <a:schemeClr val="tx1"/>
                </a:solidFill>
                <a:latin typeface="Arial" panose="020B0604020202020204" pitchFamily="34" charset="0"/>
                <a:ea typeface="ＭＳ Ｐゴシック" panose="020B0600070205080204" pitchFamily="34" charset="-128"/>
              </a:defRPr>
            </a:lvl7pPr>
            <a:lvl8pPr marL="3429000" indent="-228600" algn="r" eaLnBrk="0" fontAlgn="base" hangingPunct="0">
              <a:spcBef>
                <a:spcPct val="0"/>
              </a:spcBef>
              <a:spcAft>
                <a:spcPct val="0"/>
              </a:spcAft>
              <a:defRPr sz="1200" b="1">
                <a:solidFill>
                  <a:schemeClr val="tx1"/>
                </a:solidFill>
                <a:latin typeface="Arial" panose="020B0604020202020204" pitchFamily="34" charset="0"/>
                <a:ea typeface="ＭＳ Ｐゴシック" panose="020B0600070205080204" pitchFamily="34" charset="-128"/>
              </a:defRPr>
            </a:lvl8pPr>
            <a:lvl9pPr marL="3886200" indent="-228600" algn="r" eaLnBrk="0" fontAlgn="base" hangingPunct="0">
              <a:spcBef>
                <a:spcPct val="0"/>
              </a:spcBef>
              <a:spcAft>
                <a:spcPct val="0"/>
              </a:spcAft>
              <a:defRPr sz="1200" b="1">
                <a:solidFill>
                  <a:schemeClr val="tx1"/>
                </a:solidFill>
                <a:latin typeface="Arial" panose="020B0604020202020204" pitchFamily="34" charset="0"/>
                <a:ea typeface="ＭＳ Ｐゴシック" panose="020B0600070205080204" pitchFamily="34" charset="-128"/>
              </a:defRPr>
            </a:lvl9pPr>
          </a:lstStyle>
          <a:p>
            <a:fld id="{68651CFC-CB06-AD4E-8447-2D246C7A2708}" type="slidenum">
              <a:rPr lang="en-US" altLang="en-US" b="0">
                <a:latin typeface="Times" pitchFamily="2" charset="0"/>
              </a:rPr>
              <a:pPr/>
              <a:t>1</a:t>
            </a:fld>
            <a:endParaRPr lang="en-US" altLang="en-US" b="0">
              <a:latin typeface="Times" pitchFamily="2" charset="0"/>
            </a:endParaRPr>
          </a:p>
        </p:txBody>
      </p:sp>
      <p:sp>
        <p:nvSpPr>
          <p:cNvPr id="18434" name="Rectangle 2">
            <a:extLst>
              <a:ext uri="{FF2B5EF4-FFF2-40B4-BE49-F238E27FC236}">
                <a16:creationId xmlns:a16="http://schemas.microsoft.com/office/drawing/2014/main" id="{50525C9B-83E6-FE48-BD91-85026772DD27}"/>
              </a:ext>
            </a:extLst>
          </p:cNvPr>
          <p:cNvSpPr>
            <a:spLocks noGrp="1" noRot="1" noChangeAspect="1" noChangeArrowheads="1" noTextEdit="1"/>
          </p:cNvSpPr>
          <p:nvPr>
            <p:ph type="sldImg"/>
          </p:nvPr>
        </p:nvSpPr>
        <p:spPr>
          <a:xfrm>
            <a:off x="1371600" y="1143000"/>
            <a:ext cx="4114800" cy="3086100"/>
          </a:xfrm>
          <a:ln/>
        </p:spPr>
      </p:sp>
      <p:sp>
        <p:nvSpPr>
          <p:cNvPr id="18435" name="Rectangle 3">
            <a:extLst>
              <a:ext uri="{FF2B5EF4-FFF2-40B4-BE49-F238E27FC236}">
                <a16:creationId xmlns:a16="http://schemas.microsoft.com/office/drawing/2014/main" id="{FDAC17F6-C7F5-0E4A-95AA-426E124854ED}"/>
              </a:ext>
            </a:extLst>
          </p:cNvPr>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type="none" w="sm" len="sm"/>
                <a:tailEnd type="none" w="sm" len="sm"/>
              </a14:hiddenLine>
            </a:ext>
          </a:extLst>
        </p:spPr>
        <p:txBody>
          <a:bodyPr/>
          <a:lstStyle/>
          <a:p>
            <a:endParaRPr lang="en-US" altLang="en-US">
              <a:latin typeface="Times New Roman" panose="02020603050405020304" pitchFamily="18" charset="0"/>
              <a:ea typeface="ＭＳ Ｐゴシック" panose="020B0600070205080204" pitchFamily="34" charset="-128"/>
            </a:endParaRPr>
          </a:p>
        </p:txBody>
      </p:sp>
    </p:spTree>
    <p:extLst>
      <p:ext uri="{BB962C8B-B14F-4D97-AF65-F5344CB8AC3E}">
        <p14:creationId xmlns:p14="http://schemas.microsoft.com/office/powerpoint/2010/main" val="164877489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1B94FAF-8680-284F-9F22-CE8E77025E79}" type="slidenum">
              <a:rPr lang="en-US" smtClean="0"/>
              <a:t>2</a:t>
            </a:fld>
            <a:endParaRPr lang="en-US"/>
          </a:p>
        </p:txBody>
      </p:sp>
    </p:spTree>
    <p:extLst>
      <p:ext uri="{BB962C8B-B14F-4D97-AF65-F5344CB8AC3E}">
        <p14:creationId xmlns:p14="http://schemas.microsoft.com/office/powerpoint/2010/main" val="253682010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60198A7-FACC-5E4B-A159-90494D876716}" type="slidenum">
              <a:rPr lang="en-US" smtClean="0"/>
              <a:t>4</a:t>
            </a:fld>
            <a:endParaRPr lang="en-US"/>
          </a:p>
        </p:txBody>
      </p:sp>
    </p:spTree>
    <p:extLst>
      <p:ext uri="{BB962C8B-B14F-4D97-AF65-F5344CB8AC3E}">
        <p14:creationId xmlns:p14="http://schemas.microsoft.com/office/powerpoint/2010/main" val="428986392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6"/>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lvl1pPr>
              <a:defRPr/>
            </a:lvl1pPr>
          </a:lstStyle>
          <a:p>
            <a:fld id="{E90ED720-0104-4369-84BC-D37694168613}" type="datetimeFigureOut">
              <a:rPr kumimoji="1" lang="ja-JP" altLang="en-US" smtClean="0"/>
              <a:t>2019/4/30</a:t>
            </a:fld>
            <a:endParaRPr kumimoji="1" lang="ja-JP" altLang="en-US"/>
          </a:p>
        </p:txBody>
      </p:sp>
      <p:sp>
        <p:nvSpPr>
          <p:cNvPr id="5" name="Footer Placeholder 4"/>
          <p:cNvSpPr>
            <a:spLocks noGrp="1"/>
          </p:cNvSpPr>
          <p:nvPr>
            <p:ph type="ftr" sz="quarter" idx="11"/>
          </p:nvPr>
        </p:nvSpPr>
        <p:spPr/>
        <p:txBody>
          <a:bodyPr/>
          <a:lstStyle>
            <a:lvl1pPr>
              <a:defRPr/>
            </a:lvl1pPr>
          </a:lstStyle>
          <a:p>
            <a:endParaRPr kumimoji="1" lang="ja-JP" altLang="en-US"/>
          </a:p>
        </p:txBody>
      </p:sp>
      <p:sp>
        <p:nvSpPr>
          <p:cNvPr id="6" name="Slide Number Placeholder 5"/>
          <p:cNvSpPr>
            <a:spLocks noGrp="1"/>
          </p:cNvSpPr>
          <p:nvPr>
            <p:ph type="sldNum" sz="quarter" idx="12"/>
          </p:nvPr>
        </p:nvSpPr>
        <p:spPr/>
        <p:txBody>
          <a:bodyPr/>
          <a:lstStyle>
            <a:lvl1pPr>
              <a:defRPr/>
            </a:lvl1pPr>
          </a:lstStyle>
          <a:p>
            <a:fld id="{D2D8002D-B5B0-4BAC-B1F6-782DDCCE6D9C}" type="slidenum">
              <a:rPr kumimoji="1" lang="ja-JP" altLang="en-US" smtClean="0"/>
              <a:t>‹#›</a:t>
            </a:fld>
            <a:endParaRPr kumimoji="1" lang="ja-JP" altLang="en-US"/>
          </a:p>
        </p:txBody>
      </p:sp>
    </p:spTree>
    <p:extLst>
      <p:ext uri="{BB962C8B-B14F-4D97-AF65-F5344CB8AC3E}">
        <p14:creationId xmlns:p14="http://schemas.microsoft.com/office/powerpoint/2010/main" val="3974736024"/>
      </p:ext>
    </p:extLst>
  </p:cSld>
  <p:clrMapOvr>
    <a:masterClrMapping/>
  </p:clrMapOvr>
  <mc:AlternateContent xmlns:mc="http://schemas.openxmlformats.org/markup-compatibility/2006" xmlns:p14="http://schemas.microsoft.com/office/powerpoint/2010/main">
    <mc:Choice Requires="p14">
      <p:transition p14:dur="400">
        <p:fade/>
      </p:transition>
    </mc:Choice>
    <mc:Fallback xmlns="">
      <p:transition xmlns:p14="http://schemas.microsoft.com/office/powerpoint/2010/main">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fld id="{E90ED720-0104-4369-84BC-D37694168613}" type="datetimeFigureOut">
              <a:rPr kumimoji="1" lang="ja-JP" altLang="en-US" smtClean="0"/>
              <a:t>2019/4/30</a:t>
            </a:fld>
            <a:endParaRPr kumimoji="1" lang="ja-JP" altLang="en-US"/>
          </a:p>
        </p:txBody>
      </p:sp>
      <p:sp>
        <p:nvSpPr>
          <p:cNvPr id="5" name="Footer Placeholder 4"/>
          <p:cNvSpPr>
            <a:spLocks noGrp="1"/>
          </p:cNvSpPr>
          <p:nvPr>
            <p:ph type="ftr" sz="quarter" idx="11"/>
          </p:nvPr>
        </p:nvSpPr>
        <p:spPr/>
        <p:txBody>
          <a:bodyPr/>
          <a:lstStyle>
            <a:lvl1pPr>
              <a:defRPr/>
            </a:lvl1pPr>
          </a:lstStyle>
          <a:p>
            <a:endParaRPr kumimoji="1" lang="ja-JP" altLang="en-US"/>
          </a:p>
        </p:txBody>
      </p:sp>
      <p:sp>
        <p:nvSpPr>
          <p:cNvPr id="6" name="Slide Number Placeholder 5"/>
          <p:cNvSpPr>
            <a:spLocks noGrp="1"/>
          </p:cNvSpPr>
          <p:nvPr>
            <p:ph type="sldNum" sz="quarter" idx="12"/>
          </p:nvPr>
        </p:nvSpPr>
        <p:spPr/>
        <p:txBody>
          <a:bodyPr/>
          <a:lstStyle>
            <a:lvl1pPr>
              <a:defRPr/>
            </a:lvl1pPr>
          </a:lstStyle>
          <a:p>
            <a:fld id="{D2D8002D-B5B0-4BAC-B1F6-782DDCCE6D9C}" type="slidenum">
              <a:rPr kumimoji="1" lang="ja-JP" altLang="en-US" smtClean="0"/>
              <a:t>‹#›</a:t>
            </a:fld>
            <a:endParaRPr kumimoji="1" lang="ja-JP" altLang="en-US"/>
          </a:p>
        </p:txBody>
      </p:sp>
    </p:spTree>
    <p:extLst>
      <p:ext uri="{BB962C8B-B14F-4D97-AF65-F5344CB8AC3E}">
        <p14:creationId xmlns:p14="http://schemas.microsoft.com/office/powerpoint/2010/main" val="4019154401"/>
      </p:ext>
    </p:extLst>
  </p:cSld>
  <p:clrMapOvr>
    <a:masterClrMapping/>
  </p:clrMapOvr>
  <mc:AlternateContent xmlns:mc="http://schemas.openxmlformats.org/markup-compatibility/2006" xmlns:p14="http://schemas.microsoft.com/office/powerpoint/2010/main">
    <mc:Choice Requires="p14">
      <p:transition p14:dur="400">
        <p:fade/>
      </p:transition>
    </mc:Choice>
    <mc:Fallback xmlns="">
      <p:transition xmlns:p14="http://schemas.microsoft.com/office/powerpoint/2010/main">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9"/>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fld id="{E90ED720-0104-4369-84BC-D37694168613}" type="datetimeFigureOut">
              <a:rPr kumimoji="1" lang="ja-JP" altLang="en-US" smtClean="0"/>
              <a:t>2019/4/30</a:t>
            </a:fld>
            <a:endParaRPr kumimoji="1" lang="ja-JP" altLang="en-US"/>
          </a:p>
        </p:txBody>
      </p:sp>
      <p:sp>
        <p:nvSpPr>
          <p:cNvPr id="5" name="Footer Placeholder 4"/>
          <p:cNvSpPr>
            <a:spLocks noGrp="1"/>
          </p:cNvSpPr>
          <p:nvPr>
            <p:ph type="ftr" sz="quarter" idx="11"/>
          </p:nvPr>
        </p:nvSpPr>
        <p:spPr/>
        <p:txBody>
          <a:bodyPr/>
          <a:lstStyle>
            <a:lvl1pPr>
              <a:defRPr/>
            </a:lvl1pPr>
          </a:lstStyle>
          <a:p>
            <a:endParaRPr kumimoji="1" lang="ja-JP" altLang="en-US"/>
          </a:p>
        </p:txBody>
      </p:sp>
      <p:sp>
        <p:nvSpPr>
          <p:cNvPr id="6" name="Slide Number Placeholder 5"/>
          <p:cNvSpPr>
            <a:spLocks noGrp="1"/>
          </p:cNvSpPr>
          <p:nvPr>
            <p:ph type="sldNum" sz="quarter" idx="12"/>
          </p:nvPr>
        </p:nvSpPr>
        <p:spPr/>
        <p:txBody>
          <a:bodyPr/>
          <a:lstStyle>
            <a:lvl1pPr>
              <a:defRPr/>
            </a:lvl1pPr>
          </a:lstStyle>
          <a:p>
            <a:fld id="{D2D8002D-B5B0-4BAC-B1F6-782DDCCE6D9C}" type="slidenum">
              <a:rPr kumimoji="1" lang="ja-JP" altLang="en-US" smtClean="0"/>
              <a:t>‹#›</a:t>
            </a:fld>
            <a:endParaRPr kumimoji="1" lang="ja-JP" altLang="en-US"/>
          </a:p>
        </p:txBody>
      </p:sp>
    </p:spTree>
    <p:extLst>
      <p:ext uri="{BB962C8B-B14F-4D97-AF65-F5344CB8AC3E}">
        <p14:creationId xmlns:p14="http://schemas.microsoft.com/office/powerpoint/2010/main" val="2311311505"/>
      </p:ext>
    </p:extLst>
  </p:cSld>
  <p:clrMapOvr>
    <a:masterClrMapping/>
  </p:clrMapOvr>
  <mc:AlternateContent xmlns:mc="http://schemas.openxmlformats.org/markup-compatibility/2006" xmlns:p14="http://schemas.microsoft.com/office/powerpoint/2010/main">
    <mc:Choice Requires="p14">
      <p:transition p14:dur="400">
        <p:fade/>
      </p:transition>
    </mc:Choice>
    <mc:Fallback xmlns="">
      <p:transition xmlns:p14="http://schemas.microsoft.com/office/powerpoint/2010/main">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txAndChart">
  <p:cSld name="Title, Text and Chart">
    <p:spTree>
      <p:nvGrpSpPr>
        <p:cNvPr id="1" name=""/>
        <p:cNvGrpSpPr/>
        <p:nvPr/>
      </p:nvGrpSpPr>
      <p:grpSpPr>
        <a:xfrm>
          <a:off x="0" y="0"/>
          <a:ext cx="0" cy="0"/>
          <a:chOff x="0" y="0"/>
          <a:chExt cx="0" cy="0"/>
        </a:xfrm>
      </p:grpSpPr>
      <p:sp>
        <p:nvSpPr>
          <p:cNvPr id="2" name="Title 1"/>
          <p:cNvSpPr>
            <a:spLocks noGrp="1"/>
          </p:cNvSpPr>
          <p:nvPr>
            <p:ph type="title"/>
          </p:nvPr>
        </p:nvSpPr>
        <p:spPr>
          <a:xfrm>
            <a:off x="685800" y="609600"/>
            <a:ext cx="7772400" cy="1143000"/>
          </a:xfrm>
        </p:spPr>
        <p:txBody>
          <a:bodyPr/>
          <a:lstStyle/>
          <a:p>
            <a:r>
              <a:rPr lang="en-US"/>
              <a:t>Click to edit Master title style</a:t>
            </a:r>
          </a:p>
        </p:txBody>
      </p:sp>
      <p:sp>
        <p:nvSpPr>
          <p:cNvPr id="3" name="Text Placeholder 2"/>
          <p:cNvSpPr>
            <a:spLocks noGrp="1"/>
          </p:cNvSpPr>
          <p:nvPr>
            <p:ph type="body" sz="half" idx="1"/>
          </p:nvPr>
        </p:nvSpPr>
        <p:spPr>
          <a:xfrm>
            <a:off x="685800" y="1981200"/>
            <a:ext cx="3810000" cy="4114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hart Placeholder 3"/>
          <p:cNvSpPr>
            <a:spLocks noGrp="1"/>
          </p:cNvSpPr>
          <p:nvPr>
            <p:ph type="chart" sz="half" idx="2"/>
          </p:nvPr>
        </p:nvSpPr>
        <p:spPr>
          <a:xfrm>
            <a:off x="4648200" y="1981200"/>
            <a:ext cx="3810000" cy="4114800"/>
          </a:xfrm>
        </p:spPr>
        <p:txBody>
          <a:bodyPr rtlCol="0">
            <a:normAutofit/>
          </a:bodyPr>
          <a:lstStyle/>
          <a:p>
            <a:pPr lvl="0"/>
            <a:r>
              <a:rPr lang="en-US" noProof="0"/>
              <a:t>Click icon to add chart</a:t>
            </a:r>
            <a:endParaRPr lang="en-US" noProof="0" dirty="0"/>
          </a:p>
        </p:txBody>
      </p:sp>
      <p:sp>
        <p:nvSpPr>
          <p:cNvPr id="5" name="Date Placeholder 3"/>
          <p:cNvSpPr>
            <a:spLocks noGrp="1"/>
          </p:cNvSpPr>
          <p:nvPr>
            <p:ph type="dt" sz="half" idx="10"/>
          </p:nvPr>
        </p:nvSpPr>
        <p:spPr/>
        <p:txBody>
          <a:bodyPr/>
          <a:lstStyle>
            <a:lvl1pPr>
              <a:defRPr/>
            </a:lvl1pPr>
          </a:lstStyle>
          <a:p>
            <a:fld id="{E90ED720-0104-4369-84BC-D37694168613}" type="datetimeFigureOut">
              <a:rPr kumimoji="1" lang="ja-JP" altLang="en-US" smtClean="0"/>
              <a:t>2019/4/30</a:t>
            </a:fld>
            <a:endParaRPr kumimoji="1" lang="ja-JP" altLang="en-US"/>
          </a:p>
        </p:txBody>
      </p:sp>
      <p:sp>
        <p:nvSpPr>
          <p:cNvPr id="6" name="Footer Placeholder 4"/>
          <p:cNvSpPr>
            <a:spLocks noGrp="1"/>
          </p:cNvSpPr>
          <p:nvPr>
            <p:ph type="ftr" sz="quarter" idx="11"/>
          </p:nvPr>
        </p:nvSpPr>
        <p:spPr/>
        <p:txBody>
          <a:bodyPr/>
          <a:lstStyle>
            <a:lvl1pPr>
              <a:defRPr/>
            </a:lvl1pPr>
          </a:lstStyle>
          <a:p>
            <a:endParaRPr kumimoji="1" lang="ja-JP" altLang="en-US"/>
          </a:p>
        </p:txBody>
      </p:sp>
      <p:sp>
        <p:nvSpPr>
          <p:cNvPr id="7" name="Slide Number Placeholder 5"/>
          <p:cNvSpPr>
            <a:spLocks noGrp="1"/>
          </p:cNvSpPr>
          <p:nvPr>
            <p:ph type="sldNum" sz="quarter" idx="12"/>
          </p:nvPr>
        </p:nvSpPr>
        <p:spPr/>
        <p:txBody>
          <a:bodyPr/>
          <a:lstStyle>
            <a:lvl1pPr>
              <a:defRPr/>
            </a:lvl1pPr>
          </a:lstStyle>
          <a:p>
            <a:fld id="{D2D8002D-B5B0-4BAC-B1F6-782DDCCE6D9C}" type="slidenum">
              <a:rPr kumimoji="1" lang="ja-JP" altLang="en-US" smtClean="0"/>
              <a:t>‹#›</a:t>
            </a:fld>
            <a:endParaRPr kumimoji="1" lang="ja-JP" altLang="en-US"/>
          </a:p>
        </p:txBody>
      </p:sp>
    </p:spTree>
    <p:extLst>
      <p:ext uri="{BB962C8B-B14F-4D97-AF65-F5344CB8AC3E}">
        <p14:creationId xmlns:p14="http://schemas.microsoft.com/office/powerpoint/2010/main" val="1352978010"/>
      </p:ext>
    </p:extLst>
  </p:cSld>
  <p:clrMapOvr>
    <a:masterClrMapping/>
  </p:clrMapOvr>
  <mc:AlternateContent xmlns:mc="http://schemas.openxmlformats.org/markup-compatibility/2006" xmlns:p14="http://schemas.microsoft.com/office/powerpoint/2010/main">
    <mc:Choice Requires="p14">
      <p:transition p14:dur="400">
        <p:fade/>
      </p:transition>
    </mc:Choice>
    <mc:Fallback xmlns="">
      <p:transition xmlns:p14="http://schemas.microsoft.com/office/powerpoint/2010/main">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85800" y="609600"/>
            <a:ext cx="7772400" cy="1143000"/>
          </a:xfrm>
        </p:spPr>
        <p:txBody>
          <a:bodyPr/>
          <a:lstStyle/>
          <a:p>
            <a:r>
              <a:rPr lang="en-US"/>
              <a:t>Click to edit Master title style</a:t>
            </a:r>
          </a:p>
        </p:txBody>
      </p:sp>
      <p:sp>
        <p:nvSpPr>
          <p:cNvPr id="3" name="Text Placeholder 2"/>
          <p:cNvSpPr>
            <a:spLocks noGrp="1"/>
          </p:cNvSpPr>
          <p:nvPr>
            <p:ph type="body" sz="half" idx="1"/>
          </p:nvPr>
        </p:nvSpPr>
        <p:spPr>
          <a:xfrm>
            <a:off x="685800" y="1981200"/>
            <a:ext cx="3810000" cy="4114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981200"/>
            <a:ext cx="3810000" cy="4114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3"/>
          <p:cNvSpPr>
            <a:spLocks noGrp="1"/>
          </p:cNvSpPr>
          <p:nvPr>
            <p:ph type="dt" sz="half" idx="10"/>
          </p:nvPr>
        </p:nvSpPr>
        <p:spPr/>
        <p:txBody>
          <a:bodyPr/>
          <a:lstStyle>
            <a:lvl1pPr>
              <a:defRPr/>
            </a:lvl1pPr>
          </a:lstStyle>
          <a:p>
            <a:fld id="{E90ED720-0104-4369-84BC-D37694168613}" type="datetimeFigureOut">
              <a:rPr kumimoji="1" lang="ja-JP" altLang="en-US" smtClean="0"/>
              <a:t>2019/4/30</a:t>
            </a:fld>
            <a:endParaRPr kumimoji="1" lang="ja-JP" altLang="en-US"/>
          </a:p>
        </p:txBody>
      </p:sp>
      <p:sp>
        <p:nvSpPr>
          <p:cNvPr id="6" name="Footer Placeholder 4"/>
          <p:cNvSpPr>
            <a:spLocks noGrp="1"/>
          </p:cNvSpPr>
          <p:nvPr>
            <p:ph type="ftr" sz="quarter" idx="11"/>
          </p:nvPr>
        </p:nvSpPr>
        <p:spPr/>
        <p:txBody>
          <a:bodyPr/>
          <a:lstStyle>
            <a:lvl1pPr>
              <a:defRPr/>
            </a:lvl1pPr>
          </a:lstStyle>
          <a:p>
            <a:endParaRPr kumimoji="1" lang="ja-JP" altLang="en-US"/>
          </a:p>
        </p:txBody>
      </p:sp>
      <p:sp>
        <p:nvSpPr>
          <p:cNvPr id="7" name="Slide Number Placeholder 5"/>
          <p:cNvSpPr>
            <a:spLocks noGrp="1"/>
          </p:cNvSpPr>
          <p:nvPr>
            <p:ph type="sldNum" sz="quarter" idx="12"/>
          </p:nvPr>
        </p:nvSpPr>
        <p:spPr/>
        <p:txBody>
          <a:bodyPr/>
          <a:lstStyle>
            <a:lvl1pPr>
              <a:defRPr/>
            </a:lvl1pPr>
          </a:lstStyle>
          <a:p>
            <a:fld id="{D2D8002D-B5B0-4BAC-B1F6-782DDCCE6D9C}" type="slidenum">
              <a:rPr kumimoji="1" lang="ja-JP" altLang="en-US" smtClean="0"/>
              <a:t>‹#›</a:t>
            </a:fld>
            <a:endParaRPr kumimoji="1" lang="ja-JP" altLang="en-US"/>
          </a:p>
        </p:txBody>
      </p:sp>
    </p:spTree>
    <p:extLst>
      <p:ext uri="{BB962C8B-B14F-4D97-AF65-F5344CB8AC3E}">
        <p14:creationId xmlns:p14="http://schemas.microsoft.com/office/powerpoint/2010/main" val="1826261310"/>
      </p:ext>
    </p:extLst>
  </p:cSld>
  <p:clrMapOvr>
    <a:masterClrMapping/>
  </p:clrMapOvr>
  <mc:AlternateContent xmlns:mc="http://schemas.openxmlformats.org/markup-compatibility/2006" xmlns:p14="http://schemas.microsoft.com/office/powerpoint/2010/main">
    <mc:Choice Requires="p14">
      <p:transition p14:dur="400">
        <p:fade/>
      </p:transition>
    </mc:Choice>
    <mc:Fallback xmlns="">
      <p:transition xmlns:p14="http://schemas.microsoft.com/office/powerpoint/2010/main">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fld id="{E90ED720-0104-4369-84BC-D37694168613}" type="datetimeFigureOut">
              <a:rPr kumimoji="1" lang="ja-JP" altLang="en-US" smtClean="0"/>
              <a:t>2019/4/30</a:t>
            </a:fld>
            <a:endParaRPr kumimoji="1" lang="ja-JP" altLang="en-US"/>
          </a:p>
        </p:txBody>
      </p:sp>
      <p:sp>
        <p:nvSpPr>
          <p:cNvPr id="5" name="Footer Placeholder 4"/>
          <p:cNvSpPr>
            <a:spLocks noGrp="1"/>
          </p:cNvSpPr>
          <p:nvPr>
            <p:ph type="ftr" sz="quarter" idx="11"/>
          </p:nvPr>
        </p:nvSpPr>
        <p:spPr/>
        <p:txBody>
          <a:bodyPr/>
          <a:lstStyle>
            <a:lvl1pPr>
              <a:defRPr/>
            </a:lvl1pPr>
          </a:lstStyle>
          <a:p>
            <a:endParaRPr kumimoji="1" lang="ja-JP" altLang="en-US"/>
          </a:p>
        </p:txBody>
      </p:sp>
      <p:sp>
        <p:nvSpPr>
          <p:cNvPr id="6" name="Slide Number Placeholder 5"/>
          <p:cNvSpPr>
            <a:spLocks noGrp="1"/>
          </p:cNvSpPr>
          <p:nvPr>
            <p:ph type="sldNum" sz="quarter" idx="12"/>
          </p:nvPr>
        </p:nvSpPr>
        <p:spPr/>
        <p:txBody>
          <a:bodyPr/>
          <a:lstStyle>
            <a:lvl1pPr>
              <a:defRPr/>
            </a:lvl1pPr>
          </a:lstStyle>
          <a:p>
            <a:fld id="{D2D8002D-B5B0-4BAC-B1F6-782DDCCE6D9C}" type="slidenum">
              <a:rPr kumimoji="1" lang="ja-JP" altLang="en-US" smtClean="0"/>
              <a:t>‹#›</a:t>
            </a:fld>
            <a:endParaRPr kumimoji="1" lang="ja-JP" altLang="en-US"/>
          </a:p>
        </p:txBody>
      </p:sp>
    </p:spTree>
    <p:extLst>
      <p:ext uri="{BB962C8B-B14F-4D97-AF65-F5344CB8AC3E}">
        <p14:creationId xmlns:p14="http://schemas.microsoft.com/office/powerpoint/2010/main" val="747172288"/>
      </p:ext>
    </p:extLst>
  </p:cSld>
  <p:clrMapOvr>
    <a:masterClrMapping/>
  </p:clrMapOvr>
  <mc:AlternateContent xmlns:mc="http://schemas.openxmlformats.org/markup-compatibility/2006" xmlns:p14="http://schemas.microsoft.com/office/powerpoint/2010/main">
    <mc:Choice Requires="p14">
      <p:transition p14:dur="400">
        <p:fade/>
      </p:transition>
    </mc:Choice>
    <mc:Fallback xmlns="">
      <p:transition xmlns:p14="http://schemas.microsoft.com/office/powerpoint/2010/main">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4"/>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lvl1pPr>
              <a:defRPr/>
            </a:lvl1pPr>
          </a:lstStyle>
          <a:p>
            <a:fld id="{E90ED720-0104-4369-84BC-D37694168613}" type="datetimeFigureOut">
              <a:rPr kumimoji="1" lang="ja-JP" altLang="en-US" smtClean="0"/>
              <a:t>2019/4/30</a:t>
            </a:fld>
            <a:endParaRPr kumimoji="1" lang="ja-JP" altLang="en-US"/>
          </a:p>
        </p:txBody>
      </p:sp>
      <p:sp>
        <p:nvSpPr>
          <p:cNvPr id="5" name="Footer Placeholder 4"/>
          <p:cNvSpPr>
            <a:spLocks noGrp="1"/>
          </p:cNvSpPr>
          <p:nvPr>
            <p:ph type="ftr" sz="quarter" idx="11"/>
          </p:nvPr>
        </p:nvSpPr>
        <p:spPr/>
        <p:txBody>
          <a:bodyPr/>
          <a:lstStyle>
            <a:lvl1pPr>
              <a:defRPr/>
            </a:lvl1pPr>
          </a:lstStyle>
          <a:p>
            <a:endParaRPr kumimoji="1" lang="ja-JP" altLang="en-US"/>
          </a:p>
        </p:txBody>
      </p:sp>
      <p:sp>
        <p:nvSpPr>
          <p:cNvPr id="6" name="Slide Number Placeholder 5"/>
          <p:cNvSpPr>
            <a:spLocks noGrp="1"/>
          </p:cNvSpPr>
          <p:nvPr>
            <p:ph type="sldNum" sz="quarter" idx="12"/>
          </p:nvPr>
        </p:nvSpPr>
        <p:spPr/>
        <p:txBody>
          <a:bodyPr/>
          <a:lstStyle>
            <a:lvl1pPr>
              <a:defRPr/>
            </a:lvl1pPr>
          </a:lstStyle>
          <a:p>
            <a:fld id="{D2D8002D-B5B0-4BAC-B1F6-782DDCCE6D9C}" type="slidenum">
              <a:rPr kumimoji="1" lang="ja-JP" altLang="en-US" smtClean="0"/>
              <a:t>‹#›</a:t>
            </a:fld>
            <a:endParaRPr kumimoji="1" lang="ja-JP" altLang="en-US"/>
          </a:p>
        </p:txBody>
      </p:sp>
    </p:spTree>
    <p:extLst>
      <p:ext uri="{BB962C8B-B14F-4D97-AF65-F5344CB8AC3E}">
        <p14:creationId xmlns:p14="http://schemas.microsoft.com/office/powerpoint/2010/main" val="3316210567"/>
      </p:ext>
    </p:extLst>
  </p:cSld>
  <p:clrMapOvr>
    <a:masterClrMapping/>
  </p:clrMapOvr>
  <mc:AlternateContent xmlns:mc="http://schemas.openxmlformats.org/markup-compatibility/2006" xmlns:p14="http://schemas.microsoft.com/office/powerpoint/2010/main">
    <mc:Choice Requires="p14">
      <p:transition p14:dur="400">
        <p:fade/>
      </p:transition>
    </mc:Choice>
    <mc:Fallback xmlns="">
      <p:transition xmlns:p14="http://schemas.microsoft.com/office/powerpoint/2010/main">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1"/>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1"/>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3"/>
          <p:cNvSpPr>
            <a:spLocks noGrp="1"/>
          </p:cNvSpPr>
          <p:nvPr>
            <p:ph type="dt" sz="half" idx="10"/>
          </p:nvPr>
        </p:nvSpPr>
        <p:spPr/>
        <p:txBody>
          <a:bodyPr/>
          <a:lstStyle>
            <a:lvl1pPr>
              <a:defRPr/>
            </a:lvl1pPr>
          </a:lstStyle>
          <a:p>
            <a:fld id="{E90ED720-0104-4369-84BC-D37694168613}" type="datetimeFigureOut">
              <a:rPr kumimoji="1" lang="ja-JP" altLang="en-US" smtClean="0"/>
              <a:t>2019/4/30</a:t>
            </a:fld>
            <a:endParaRPr kumimoji="1" lang="ja-JP" altLang="en-US"/>
          </a:p>
        </p:txBody>
      </p:sp>
      <p:sp>
        <p:nvSpPr>
          <p:cNvPr id="6" name="Footer Placeholder 4"/>
          <p:cNvSpPr>
            <a:spLocks noGrp="1"/>
          </p:cNvSpPr>
          <p:nvPr>
            <p:ph type="ftr" sz="quarter" idx="11"/>
          </p:nvPr>
        </p:nvSpPr>
        <p:spPr/>
        <p:txBody>
          <a:bodyPr/>
          <a:lstStyle>
            <a:lvl1pPr>
              <a:defRPr/>
            </a:lvl1pPr>
          </a:lstStyle>
          <a:p>
            <a:endParaRPr kumimoji="1" lang="ja-JP" altLang="en-US"/>
          </a:p>
        </p:txBody>
      </p:sp>
      <p:sp>
        <p:nvSpPr>
          <p:cNvPr id="7" name="Slide Number Placeholder 5"/>
          <p:cNvSpPr>
            <a:spLocks noGrp="1"/>
          </p:cNvSpPr>
          <p:nvPr>
            <p:ph type="sldNum" sz="quarter" idx="12"/>
          </p:nvPr>
        </p:nvSpPr>
        <p:spPr/>
        <p:txBody>
          <a:bodyPr/>
          <a:lstStyle>
            <a:lvl1pPr>
              <a:defRPr/>
            </a:lvl1pPr>
          </a:lstStyle>
          <a:p>
            <a:fld id="{D2D8002D-B5B0-4BAC-B1F6-782DDCCE6D9C}" type="slidenum">
              <a:rPr kumimoji="1" lang="ja-JP" altLang="en-US" smtClean="0"/>
              <a:t>‹#›</a:t>
            </a:fld>
            <a:endParaRPr kumimoji="1" lang="ja-JP" altLang="en-US"/>
          </a:p>
        </p:txBody>
      </p:sp>
    </p:spTree>
    <p:extLst>
      <p:ext uri="{BB962C8B-B14F-4D97-AF65-F5344CB8AC3E}">
        <p14:creationId xmlns:p14="http://schemas.microsoft.com/office/powerpoint/2010/main" val="3330328957"/>
      </p:ext>
    </p:extLst>
  </p:cSld>
  <p:clrMapOvr>
    <a:masterClrMapping/>
  </p:clrMapOvr>
  <mc:AlternateContent xmlns:mc="http://schemas.openxmlformats.org/markup-compatibility/2006" xmlns:p14="http://schemas.microsoft.com/office/powerpoint/2010/main">
    <mc:Choice Requires="p14">
      <p:transition p14:dur="400">
        <p:fade/>
      </p:transition>
    </mc:Choice>
    <mc:Fallback xmlns="">
      <p:transition xmlns:p14="http://schemas.microsoft.com/office/powerpoint/2010/main">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1"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1"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6"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3"/>
          <p:cNvSpPr>
            <a:spLocks noGrp="1"/>
          </p:cNvSpPr>
          <p:nvPr>
            <p:ph type="dt" sz="half" idx="10"/>
          </p:nvPr>
        </p:nvSpPr>
        <p:spPr/>
        <p:txBody>
          <a:bodyPr/>
          <a:lstStyle>
            <a:lvl1pPr>
              <a:defRPr/>
            </a:lvl1pPr>
          </a:lstStyle>
          <a:p>
            <a:fld id="{E90ED720-0104-4369-84BC-D37694168613}" type="datetimeFigureOut">
              <a:rPr kumimoji="1" lang="ja-JP" altLang="en-US" smtClean="0"/>
              <a:t>2019/4/30</a:t>
            </a:fld>
            <a:endParaRPr kumimoji="1" lang="ja-JP" altLang="en-US"/>
          </a:p>
        </p:txBody>
      </p:sp>
      <p:sp>
        <p:nvSpPr>
          <p:cNvPr id="8" name="Footer Placeholder 4"/>
          <p:cNvSpPr>
            <a:spLocks noGrp="1"/>
          </p:cNvSpPr>
          <p:nvPr>
            <p:ph type="ftr" sz="quarter" idx="11"/>
          </p:nvPr>
        </p:nvSpPr>
        <p:spPr/>
        <p:txBody>
          <a:bodyPr/>
          <a:lstStyle>
            <a:lvl1pPr>
              <a:defRPr/>
            </a:lvl1pPr>
          </a:lstStyle>
          <a:p>
            <a:endParaRPr kumimoji="1" lang="ja-JP" altLang="en-US"/>
          </a:p>
        </p:txBody>
      </p:sp>
      <p:sp>
        <p:nvSpPr>
          <p:cNvPr id="9" name="Slide Number Placeholder 5"/>
          <p:cNvSpPr>
            <a:spLocks noGrp="1"/>
          </p:cNvSpPr>
          <p:nvPr>
            <p:ph type="sldNum" sz="quarter" idx="12"/>
          </p:nvPr>
        </p:nvSpPr>
        <p:spPr/>
        <p:txBody>
          <a:bodyPr/>
          <a:lstStyle>
            <a:lvl1pPr>
              <a:defRPr/>
            </a:lvl1pPr>
          </a:lstStyle>
          <a:p>
            <a:fld id="{D2D8002D-B5B0-4BAC-B1F6-782DDCCE6D9C}" type="slidenum">
              <a:rPr kumimoji="1" lang="ja-JP" altLang="en-US" smtClean="0"/>
              <a:t>‹#›</a:t>
            </a:fld>
            <a:endParaRPr kumimoji="1" lang="ja-JP" altLang="en-US"/>
          </a:p>
        </p:txBody>
      </p:sp>
    </p:spTree>
    <p:extLst>
      <p:ext uri="{BB962C8B-B14F-4D97-AF65-F5344CB8AC3E}">
        <p14:creationId xmlns:p14="http://schemas.microsoft.com/office/powerpoint/2010/main" val="380574370"/>
      </p:ext>
    </p:extLst>
  </p:cSld>
  <p:clrMapOvr>
    <a:masterClrMapping/>
  </p:clrMapOvr>
  <mc:AlternateContent xmlns:mc="http://schemas.openxmlformats.org/markup-compatibility/2006" xmlns:p14="http://schemas.microsoft.com/office/powerpoint/2010/main">
    <mc:Choice Requires="p14">
      <p:transition p14:dur="400">
        <p:fade/>
      </p:transition>
    </mc:Choice>
    <mc:Fallback xmlns="">
      <p:transition xmlns:p14="http://schemas.microsoft.com/office/powerpoint/2010/main">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3"/>
          <p:cNvSpPr>
            <a:spLocks noGrp="1"/>
          </p:cNvSpPr>
          <p:nvPr>
            <p:ph type="dt" sz="half" idx="10"/>
          </p:nvPr>
        </p:nvSpPr>
        <p:spPr/>
        <p:txBody>
          <a:bodyPr/>
          <a:lstStyle>
            <a:lvl1pPr>
              <a:defRPr/>
            </a:lvl1pPr>
          </a:lstStyle>
          <a:p>
            <a:fld id="{E90ED720-0104-4369-84BC-D37694168613}" type="datetimeFigureOut">
              <a:rPr kumimoji="1" lang="ja-JP" altLang="en-US" smtClean="0"/>
              <a:t>2019/4/30</a:t>
            </a:fld>
            <a:endParaRPr kumimoji="1" lang="ja-JP" altLang="en-US"/>
          </a:p>
        </p:txBody>
      </p:sp>
      <p:sp>
        <p:nvSpPr>
          <p:cNvPr id="4" name="Footer Placeholder 4"/>
          <p:cNvSpPr>
            <a:spLocks noGrp="1"/>
          </p:cNvSpPr>
          <p:nvPr>
            <p:ph type="ftr" sz="quarter" idx="11"/>
          </p:nvPr>
        </p:nvSpPr>
        <p:spPr/>
        <p:txBody>
          <a:bodyPr/>
          <a:lstStyle>
            <a:lvl1pPr>
              <a:defRPr/>
            </a:lvl1pPr>
          </a:lstStyle>
          <a:p>
            <a:endParaRPr kumimoji="1" lang="ja-JP" altLang="en-US"/>
          </a:p>
        </p:txBody>
      </p:sp>
      <p:sp>
        <p:nvSpPr>
          <p:cNvPr id="5" name="Slide Number Placeholder 5"/>
          <p:cNvSpPr>
            <a:spLocks noGrp="1"/>
          </p:cNvSpPr>
          <p:nvPr>
            <p:ph type="sldNum" sz="quarter" idx="12"/>
          </p:nvPr>
        </p:nvSpPr>
        <p:spPr/>
        <p:txBody>
          <a:bodyPr/>
          <a:lstStyle>
            <a:lvl1pPr>
              <a:defRPr/>
            </a:lvl1pPr>
          </a:lstStyle>
          <a:p>
            <a:fld id="{D2D8002D-B5B0-4BAC-B1F6-782DDCCE6D9C}" type="slidenum">
              <a:rPr kumimoji="1" lang="ja-JP" altLang="en-US" smtClean="0"/>
              <a:t>‹#›</a:t>
            </a:fld>
            <a:endParaRPr kumimoji="1" lang="ja-JP" altLang="en-US"/>
          </a:p>
        </p:txBody>
      </p:sp>
    </p:spTree>
    <p:extLst>
      <p:ext uri="{BB962C8B-B14F-4D97-AF65-F5344CB8AC3E}">
        <p14:creationId xmlns:p14="http://schemas.microsoft.com/office/powerpoint/2010/main" val="91605288"/>
      </p:ext>
    </p:extLst>
  </p:cSld>
  <p:clrMapOvr>
    <a:masterClrMapping/>
  </p:clrMapOvr>
  <mc:AlternateContent xmlns:mc="http://schemas.openxmlformats.org/markup-compatibility/2006" xmlns:p14="http://schemas.microsoft.com/office/powerpoint/2010/main">
    <mc:Choice Requires="p14">
      <p:transition p14:dur="400">
        <p:fade/>
      </p:transition>
    </mc:Choice>
    <mc:Fallback xmlns="">
      <p:transition xmlns:p14="http://schemas.microsoft.com/office/powerpoint/2010/main">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fld id="{E90ED720-0104-4369-84BC-D37694168613}" type="datetimeFigureOut">
              <a:rPr kumimoji="1" lang="ja-JP" altLang="en-US" smtClean="0"/>
              <a:t>2019/4/30</a:t>
            </a:fld>
            <a:endParaRPr kumimoji="1" lang="ja-JP" altLang="en-US"/>
          </a:p>
        </p:txBody>
      </p:sp>
      <p:sp>
        <p:nvSpPr>
          <p:cNvPr id="3" name="Footer Placeholder 4"/>
          <p:cNvSpPr>
            <a:spLocks noGrp="1"/>
          </p:cNvSpPr>
          <p:nvPr>
            <p:ph type="ftr" sz="quarter" idx="11"/>
          </p:nvPr>
        </p:nvSpPr>
        <p:spPr/>
        <p:txBody>
          <a:bodyPr/>
          <a:lstStyle>
            <a:lvl1pPr>
              <a:defRPr/>
            </a:lvl1pPr>
          </a:lstStyle>
          <a:p>
            <a:endParaRPr kumimoji="1" lang="ja-JP" altLang="en-US"/>
          </a:p>
        </p:txBody>
      </p:sp>
      <p:sp>
        <p:nvSpPr>
          <p:cNvPr id="4" name="Slide Number Placeholder 5"/>
          <p:cNvSpPr>
            <a:spLocks noGrp="1"/>
          </p:cNvSpPr>
          <p:nvPr>
            <p:ph type="sldNum" sz="quarter" idx="12"/>
          </p:nvPr>
        </p:nvSpPr>
        <p:spPr/>
        <p:txBody>
          <a:bodyPr/>
          <a:lstStyle>
            <a:lvl1pPr>
              <a:defRPr/>
            </a:lvl1pPr>
          </a:lstStyle>
          <a:p>
            <a:fld id="{D2D8002D-B5B0-4BAC-B1F6-782DDCCE6D9C}" type="slidenum">
              <a:rPr kumimoji="1" lang="ja-JP" altLang="en-US" smtClean="0"/>
              <a:t>‹#›</a:t>
            </a:fld>
            <a:endParaRPr kumimoji="1" lang="ja-JP" altLang="en-US"/>
          </a:p>
        </p:txBody>
      </p:sp>
    </p:spTree>
    <p:extLst>
      <p:ext uri="{BB962C8B-B14F-4D97-AF65-F5344CB8AC3E}">
        <p14:creationId xmlns:p14="http://schemas.microsoft.com/office/powerpoint/2010/main" val="1376839518"/>
      </p:ext>
    </p:extLst>
  </p:cSld>
  <p:clrMapOvr>
    <a:masterClrMapping/>
  </p:clrMapOvr>
  <mc:AlternateContent xmlns:mc="http://schemas.openxmlformats.org/markup-compatibility/2006" xmlns:p14="http://schemas.microsoft.com/office/powerpoint/2010/main">
    <mc:Choice Requires="p14">
      <p:transition p14:dur="400">
        <p:fade/>
      </p:transition>
    </mc:Choice>
    <mc:Fallback xmlns="">
      <p:transition xmlns:p14="http://schemas.microsoft.com/office/powerpoint/2010/main">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1"/>
            <a:ext cx="5111751"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1" y="1435101"/>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fld id="{E90ED720-0104-4369-84BC-D37694168613}" type="datetimeFigureOut">
              <a:rPr kumimoji="1" lang="ja-JP" altLang="en-US" smtClean="0"/>
              <a:t>2019/4/30</a:t>
            </a:fld>
            <a:endParaRPr kumimoji="1" lang="ja-JP" altLang="en-US"/>
          </a:p>
        </p:txBody>
      </p:sp>
      <p:sp>
        <p:nvSpPr>
          <p:cNvPr id="6" name="Footer Placeholder 4"/>
          <p:cNvSpPr>
            <a:spLocks noGrp="1"/>
          </p:cNvSpPr>
          <p:nvPr>
            <p:ph type="ftr" sz="quarter" idx="11"/>
          </p:nvPr>
        </p:nvSpPr>
        <p:spPr/>
        <p:txBody>
          <a:bodyPr/>
          <a:lstStyle>
            <a:lvl1pPr>
              <a:defRPr/>
            </a:lvl1pPr>
          </a:lstStyle>
          <a:p>
            <a:endParaRPr kumimoji="1" lang="ja-JP" altLang="en-US"/>
          </a:p>
        </p:txBody>
      </p:sp>
      <p:sp>
        <p:nvSpPr>
          <p:cNvPr id="7" name="Slide Number Placeholder 5"/>
          <p:cNvSpPr>
            <a:spLocks noGrp="1"/>
          </p:cNvSpPr>
          <p:nvPr>
            <p:ph type="sldNum" sz="quarter" idx="12"/>
          </p:nvPr>
        </p:nvSpPr>
        <p:spPr/>
        <p:txBody>
          <a:bodyPr/>
          <a:lstStyle>
            <a:lvl1pPr>
              <a:defRPr/>
            </a:lvl1pPr>
          </a:lstStyle>
          <a:p>
            <a:fld id="{D2D8002D-B5B0-4BAC-B1F6-782DDCCE6D9C}" type="slidenum">
              <a:rPr kumimoji="1" lang="ja-JP" altLang="en-US" smtClean="0"/>
              <a:t>‹#›</a:t>
            </a:fld>
            <a:endParaRPr kumimoji="1" lang="ja-JP" altLang="en-US"/>
          </a:p>
        </p:txBody>
      </p:sp>
    </p:spTree>
    <p:extLst>
      <p:ext uri="{BB962C8B-B14F-4D97-AF65-F5344CB8AC3E}">
        <p14:creationId xmlns:p14="http://schemas.microsoft.com/office/powerpoint/2010/main" val="2120948313"/>
      </p:ext>
    </p:extLst>
  </p:cSld>
  <p:clrMapOvr>
    <a:masterClrMapping/>
  </p:clrMapOvr>
  <mc:AlternateContent xmlns:mc="http://schemas.openxmlformats.org/markup-compatibility/2006" xmlns:p14="http://schemas.microsoft.com/office/powerpoint/2010/main">
    <mc:Choice Requires="p14">
      <p:transition p14:dur="400">
        <p:fade/>
      </p:transition>
    </mc:Choice>
    <mc:Fallback xmlns="">
      <p:transition xmlns:p14="http://schemas.microsoft.com/office/powerpoint/2010/main">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1"/>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p>
        </p:txBody>
      </p:sp>
      <p:sp>
        <p:nvSpPr>
          <p:cNvPr id="4" name="Text Placeholder 3"/>
          <p:cNvSpPr>
            <a:spLocks noGrp="1"/>
          </p:cNvSpPr>
          <p:nvPr>
            <p:ph type="body" sz="half" idx="2"/>
          </p:nvPr>
        </p:nvSpPr>
        <p:spPr>
          <a:xfrm>
            <a:off x="1792288" y="5367339"/>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fld id="{E90ED720-0104-4369-84BC-D37694168613}" type="datetimeFigureOut">
              <a:rPr kumimoji="1" lang="ja-JP" altLang="en-US" smtClean="0"/>
              <a:t>2019/4/30</a:t>
            </a:fld>
            <a:endParaRPr kumimoji="1" lang="ja-JP" altLang="en-US"/>
          </a:p>
        </p:txBody>
      </p:sp>
      <p:sp>
        <p:nvSpPr>
          <p:cNvPr id="6" name="Footer Placeholder 4"/>
          <p:cNvSpPr>
            <a:spLocks noGrp="1"/>
          </p:cNvSpPr>
          <p:nvPr>
            <p:ph type="ftr" sz="quarter" idx="11"/>
          </p:nvPr>
        </p:nvSpPr>
        <p:spPr/>
        <p:txBody>
          <a:bodyPr/>
          <a:lstStyle>
            <a:lvl1pPr>
              <a:defRPr/>
            </a:lvl1pPr>
          </a:lstStyle>
          <a:p>
            <a:endParaRPr kumimoji="1" lang="ja-JP" altLang="en-US"/>
          </a:p>
        </p:txBody>
      </p:sp>
      <p:sp>
        <p:nvSpPr>
          <p:cNvPr id="7" name="Slide Number Placeholder 5"/>
          <p:cNvSpPr>
            <a:spLocks noGrp="1"/>
          </p:cNvSpPr>
          <p:nvPr>
            <p:ph type="sldNum" sz="quarter" idx="12"/>
          </p:nvPr>
        </p:nvSpPr>
        <p:spPr/>
        <p:txBody>
          <a:bodyPr/>
          <a:lstStyle>
            <a:lvl1pPr>
              <a:defRPr/>
            </a:lvl1pPr>
          </a:lstStyle>
          <a:p>
            <a:fld id="{D2D8002D-B5B0-4BAC-B1F6-782DDCCE6D9C}" type="slidenum">
              <a:rPr kumimoji="1" lang="ja-JP" altLang="en-US" smtClean="0"/>
              <a:t>‹#›</a:t>
            </a:fld>
            <a:endParaRPr kumimoji="1" lang="ja-JP" altLang="en-US"/>
          </a:p>
        </p:txBody>
      </p:sp>
    </p:spTree>
    <p:extLst>
      <p:ext uri="{BB962C8B-B14F-4D97-AF65-F5344CB8AC3E}">
        <p14:creationId xmlns:p14="http://schemas.microsoft.com/office/powerpoint/2010/main" val="3322937107"/>
      </p:ext>
    </p:extLst>
  </p:cSld>
  <p:clrMapOvr>
    <a:masterClrMapping/>
  </p:clrMapOvr>
  <mc:AlternateContent xmlns:mc="http://schemas.openxmlformats.org/markup-compatibility/2006" xmlns:p14="http://schemas.microsoft.com/office/powerpoint/2010/main">
    <mc:Choice Requires="p14">
      <p:transition p14:dur="400">
        <p:fade/>
      </p:transition>
    </mc:Choice>
    <mc:Fallback xmlns="">
      <p:transition xmlns:p14="http://schemas.microsoft.com/office/powerpoint/2010/main">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1069975" y="301625"/>
            <a:ext cx="7772400" cy="6762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90ED720-0104-4369-84BC-D37694168613}" type="datetimeFigureOut">
              <a:rPr kumimoji="1" lang="ja-JP" altLang="en-US" smtClean="0"/>
              <a:t>2019/4/30</a:t>
            </a:fld>
            <a:endParaRPr kumimoji="1" lang="ja-JP" alt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2D8002D-B5B0-4BAC-B1F6-782DDCCE6D9C}" type="slidenum">
              <a:rPr kumimoji="1" lang="ja-JP" altLang="en-US" smtClean="0"/>
              <a:t>‹#›</a:t>
            </a:fld>
            <a:endParaRPr kumimoji="1" lang="ja-JP" altLang="en-US"/>
          </a:p>
        </p:txBody>
      </p:sp>
      <p:pic>
        <p:nvPicPr>
          <p:cNvPr id="1031" name="Picture 7"/>
          <p:cNvPicPr>
            <a:picLocks noChangeAspect="1" noChangeArrowheads="1"/>
          </p:cNvPicPr>
          <p:nvPr/>
        </p:nvPicPr>
        <p:blipFill>
          <a:blip r:embed="rId15" cstate="screen">
            <a:extLst>
              <a:ext uri="{28A0092B-C50C-407E-A947-70E740481C1C}">
                <a14:useLocalDpi xmlns:a14="http://schemas.microsoft.com/office/drawing/2010/main"/>
              </a:ext>
            </a:extLst>
          </a:blip>
          <a:srcRect/>
          <a:stretch>
            <a:fillRect/>
          </a:stretch>
        </p:blipFill>
        <p:spPr bwMode="auto">
          <a:xfrm>
            <a:off x="228600" y="228600"/>
            <a:ext cx="914400" cy="889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 id="2147483708" r:id="rId12"/>
    <p:sldLayoutId id="2147483709" r:id="rId13"/>
  </p:sldLayoutIdLst>
  <mc:AlternateContent xmlns:mc="http://schemas.openxmlformats.org/markup-compatibility/2006" xmlns:p14="http://schemas.microsoft.com/office/powerpoint/2010/main">
    <mc:Choice Requires="p14">
      <p:transition p14:dur="400">
        <p:fade/>
      </p:transition>
    </mc:Choice>
    <mc:Fallback xmlns="">
      <p:transition xmlns:p14="http://schemas.microsoft.com/office/powerpoint/2010/main">
        <p:fade/>
      </p:transition>
    </mc:Fallback>
  </mc:AlternateContent>
  <p:txStyles>
    <p:titleStyle>
      <a:lvl1pPr algn="ctr" defTabSz="457200" rtl="0" eaLnBrk="1" fontAlgn="base" hangingPunct="1">
        <a:spcBef>
          <a:spcPct val="0"/>
        </a:spcBef>
        <a:spcAft>
          <a:spcPct val="0"/>
        </a:spcAft>
        <a:defRPr sz="4400" kern="1200">
          <a:solidFill>
            <a:schemeClr val="tx1"/>
          </a:solidFill>
          <a:latin typeface="+mj-lt"/>
          <a:ea typeface="ＭＳ Ｐゴシック" charset="0"/>
          <a:cs typeface="ＭＳ Ｐゴシック" charset="0"/>
        </a:defRPr>
      </a:lvl1pPr>
      <a:lvl2pPr algn="ctr" defTabSz="457200" rtl="0" eaLnBrk="1" fontAlgn="base" hangingPunct="1">
        <a:spcBef>
          <a:spcPct val="0"/>
        </a:spcBef>
        <a:spcAft>
          <a:spcPct val="0"/>
        </a:spcAft>
        <a:defRPr sz="4400">
          <a:solidFill>
            <a:schemeClr val="tx1"/>
          </a:solidFill>
          <a:latin typeface="Century Gothic" charset="0"/>
          <a:ea typeface="ＭＳ Ｐゴシック" charset="0"/>
          <a:cs typeface="ＭＳ Ｐゴシック" charset="0"/>
        </a:defRPr>
      </a:lvl2pPr>
      <a:lvl3pPr algn="ctr" defTabSz="457200" rtl="0" eaLnBrk="1" fontAlgn="base" hangingPunct="1">
        <a:spcBef>
          <a:spcPct val="0"/>
        </a:spcBef>
        <a:spcAft>
          <a:spcPct val="0"/>
        </a:spcAft>
        <a:defRPr sz="4400">
          <a:solidFill>
            <a:schemeClr val="tx1"/>
          </a:solidFill>
          <a:latin typeface="Century Gothic" charset="0"/>
          <a:ea typeface="ＭＳ Ｐゴシック" charset="0"/>
          <a:cs typeface="ＭＳ Ｐゴシック" charset="0"/>
        </a:defRPr>
      </a:lvl3pPr>
      <a:lvl4pPr algn="ctr" defTabSz="457200" rtl="0" eaLnBrk="1" fontAlgn="base" hangingPunct="1">
        <a:spcBef>
          <a:spcPct val="0"/>
        </a:spcBef>
        <a:spcAft>
          <a:spcPct val="0"/>
        </a:spcAft>
        <a:defRPr sz="4400">
          <a:solidFill>
            <a:schemeClr val="tx1"/>
          </a:solidFill>
          <a:latin typeface="Century Gothic" charset="0"/>
          <a:ea typeface="ＭＳ Ｐゴシック" charset="0"/>
          <a:cs typeface="ＭＳ Ｐゴシック" charset="0"/>
        </a:defRPr>
      </a:lvl4pPr>
      <a:lvl5pPr algn="ctr" defTabSz="457200" rtl="0" eaLnBrk="1" fontAlgn="base" hangingPunct="1">
        <a:spcBef>
          <a:spcPct val="0"/>
        </a:spcBef>
        <a:spcAft>
          <a:spcPct val="0"/>
        </a:spcAft>
        <a:defRPr sz="4400">
          <a:solidFill>
            <a:schemeClr val="tx1"/>
          </a:solidFill>
          <a:latin typeface="Century Gothic" charset="0"/>
          <a:ea typeface="ＭＳ Ｐゴシック" charset="0"/>
          <a:cs typeface="ＭＳ Ｐゴシック" charset="0"/>
        </a:defRPr>
      </a:lvl5pPr>
      <a:lvl6pPr marL="457200" algn="ctr" defTabSz="457200" rtl="0" eaLnBrk="1" fontAlgn="base" hangingPunct="1">
        <a:spcBef>
          <a:spcPct val="0"/>
        </a:spcBef>
        <a:spcAft>
          <a:spcPct val="0"/>
        </a:spcAft>
        <a:defRPr sz="4400">
          <a:solidFill>
            <a:schemeClr val="tx1"/>
          </a:solidFill>
          <a:latin typeface="Century Gothic" charset="0"/>
          <a:ea typeface="ＭＳ Ｐゴシック" charset="0"/>
          <a:cs typeface="ＭＳ Ｐゴシック" charset="0"/>
        </a:defRPr>
      </a:lvl6pPr>
      <a:lvl7pPr marL="914400" algn="ctr" defTabSz="457200" rtl="0" eaLnBrk="1" fontAlgn="base" hangingPunct="1">
        <a:spcBef>
          <a:spcPct val="0"/>
        </a:spcBef>
        <a:spcAft>
          <a:spcPct val="0"/>
        </a:spcAft>
        <a:defRPr sz="4400">
          <a:solidFill>
            <a:schemeClr val="tx1"/>
          </a:solidFill>
          <a:latin typeface="Century Gothic" charset="0"/>
          <a:ea typeface="ＭＳ Ｐゴシック" charset="0"/>
          <a:cs typeface="ＭＳ Ｐゴシック" charset="0"/>
        </a:defRPr>
      </a:lvl7pPr>
      <a:lvl8pPr marL="1371600" algn="ctr" defTabSz="457200" rtl="0" eaLnBrk="1" fontAlgn="base" hangingPunct="1">
        <a:spcBef>
          <a:spcPct val="0"/>
        </a:spcBef>
        <a:spcAft>
          <a:spcPct val="0"/>
        </a:spcAft>
        <a:defRPr sz="4400">
          <a:solidFill>
            <a:schemeClr val="tx1"/>
          </a:solidFill>
          <a:latin typeface="Century Gothic" charset="0"/>
          <a:ea typeface="ＭＳ Ｐゴシック" charset="0"/>
          <a:cs typeface="ＭＳ Ｐゴシック" charset="0"/>
        </a:defRPr>
      </a:lvl8pPr>
      <a:lvl9pPr marL="1828800" algn="ctr" defTabSz="457200" rtl="0" eaLnBrk="1" fontAlgn="base" hangingPunct="1">
        <a:spcBef>
          <a:spcPct val="0"/>
        </a:spcBef>
        <a:spcAft>
          <a:spcPct val="0"/>
        </a:spcAft>
        <a:defRPr sz="4400">
          <a:solidFill>
            <a:schemeClr val="tx1"/>
          </a:solidFill>
          <a:latin typeface="Century Gothic" charset="0"/>
          <a:ea typeface="ＭＳ Ｐゴシック" charset="0"/>
          <a:cs typeface="ＭＳ Ｐゴシック" charset="0"/>
        </a:defRPr>
      </a:lvl9pPr>
    </p:titleStyle>
    <p:bodyStyle>
      <a:lvl1pPr marL="342900" indent="-342900" algn="l" defTabSz="457200" rtl="0" eaLnBrk="1" fontAlgn="base" hangingPunct="1">
        <a:spcBef>
          <a:spcPct val="20000"/>
        </a:spcBef>
        <a:spcAft>
          <a:spcPct val="0"/>
        </a:spcAft>
        <a:buFont typeface="Arial" charset="0"/>
        <a:buChar char="•"/>
        <a:defRPr sz="3200" kern="1200">
          <a:solidFill>
            <a:schemeClr val="tx1"/>
          </a:solidFill>
          <a:latin typeface="+mn-lt"/>
          <a:ea typeface="ＭＳ Ｐゴシック" charset="0"/>
          <a:cs typeface="ＭＳ Ｐゴシック" charset="0"/>
        </a:defRPr>
      </a:lvl1pPr>
      <a:lvl2pPr marL="742950" indent="-285750" algn="l" defTabSz="457200" rtl="0" eaLnBrk="1" fontAlgn="base" hangingPunct="1">
        <a:spcBef>
          <a:spcPct val="20000"/>
        </a:spcBef>
        <a:spcAft>
          <a:spcPct val="0"/>
        </a:spcAft>
        <a:buFont typeface="Arial" charset="0"/>
        <a:buChar char="–"/>
        <a:defRPr sz="2800" kern="1200">
          <a:solidFill>
            <a:schemeClr val="tx1"/>
          </a:solidFill>
          <a:latin typeface="+mn-lt"/>
          <a:ea typeface="ＭＳ Ｐゴシック" charset="0"/>
          <a:cs typeface="+mn-cs"/>
        </a:defRPr>
      </a:lvl2pPr>
      <a:lvl3pPr marL="1143000" indent="-228600" algn="l" defTabSz="457200" rtl="0" eaLnBrk="1" fontAlgn="base" hangingPunct="1">
        <a:spcBef>
          <a:spcPct val="20000"/>
        </a:spcBef>
        <a:spcAft>
          <a:spcPct val="0"/>
        </a:spcAft>
        <a:buFont typeface="Arial" charset="0"/>
        <a:buChar char="•"/>
        <a:defRPr sz="2400" kern="1200">
          <a:solidFill>
            <a:schemeClr val="tx1"/>
          </a:solidFill>
          <a:latin typeface="+mn-lt"/>
          <a:ea typeface="ＭＳ Ｐゴシック" charset="0"/>
          <a:cs typeface="+mn-cs"/>
        </a:defRPr>
      </a:lvl3pPr>
      <a:lvl4pPr marL="1600200" indent="-228600" algn="l" defTabSz="457200" rtl="0" eaLnBrk="1" fontAlgn="base" hangingPunct="1">
        <a:spcBef>
          <a:spcPct val="20000"/>
        </a:spcBef>
        <a:spcAft>
          <a:spcPct val="0"/>
        </a:spcAft>
        <a:buFont typeface="Arial" charset="0"/>
        <a:buChar char="–"/>
        <a:defRPr sz="2000" kern="1200">
          <a:solidFill>
            <a:schemeClr val="tx1"/>
          </a:solidFill>
          <a:latin typeface="+mn-lt"/>
          <a:ea typeface="ＭＳ Ｐゴシック" charset="0"/>
          <a:cs typeface="+mn-cs"/>
        </a:defRPr>
      </a:lvl4pPr>
      <a:lvl5pPr marL="2057400" indent="-228600" algn="l" defTabSz="457200" rtl="0" eaLnBrk="1" fontAlgn="base" hangingPunct="1">
        <a:spcBef>
          <a:spcPct val="20000"/>
        </a:spcBef>
        <a:spcAft>
          <a:spcPct val="0"/>
        </a:spcAft>
        <a:buFont typeface="Arial" charset="0"/>
        <a:buChar char="»"/>
        <a:defRPr sz="2000" kern="1200">
          <a:solidFill>
            <a:schemeClr val="tx1"/>
          </a:solidFill>
          <a:latin typeface="+mn-lt"/>
          <a:ea typeface="ＭＳ Ｐゴシック" charset="0"/>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emf"/><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7.png"/><Relationship Id="rId1" Type="http://schemas.openxmlformats.org/officeDocument/2006/relationships/slideLayout" Target="../slideLayouts/slideLayout2.xml"/><Relationship Id="rId4" Type="http://schemas.openxmlformats.org/officeDocument/2006/relationships/image" Target="../media/image28.png"/></Relationships>
</file>

<file path=ppt/slides/_rels/slide12.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7.png"/><Relationship Id="rId7" Type="http://schemas.openxmlformats.org/officeDocument/2006/relationships/image" Target="../media/image37.svg"/><Relationship Id="rId2" Type="http://schemas.openxmlformats.org/officeDocument/2006/relationships/image" Target="../media/image25.emf"/><Relationship Id="rId1" Type="http://schemas.openxmlformats.org/officeDocument/2006/relationships/slideLayout" Target="../slideLayouts/slideLayout2.xml"/><Relationship Id="rId6" Type="http://schemas.openxmlformats.org/officeDocument/2006/relationships/image" Target="../media/image36.png"/><Relationship Id="rId5" Type="http://schemas.openxmlformats.org/officeDocument/2006/relationships/image" Target="../media/image35.svg"/><Relationship Id="rId4" Type="http://schemas.openxmlformats.org/officeDocument/2006/relationships/image" Target="../media/image34.png"/></Relationships>
</file>

<file path=ppt/slides/_rels/slide17.xml.rels><?xml version="1.0" encoding="UTF-8" standalone="yes"?>
<Relationships xmlns="http://schemas.openxmlformats.org/package/2006/relationships"><Relationship Id="rId3" Type="http://schemas.openxmlformats.org/officeDocument/2006/relationships/image" Target="../media/image38.jpeg"/><Relationship Id="rId2" Type="http://schemas.openxmlformats.org/officeDocument/2006/relationships/image" Target="../media/image25.emf"/><Relationship Id="rId1" Type="http://schemas.openxmlformats.org/officeDocument/2006/relationships/slideLayout" Target="../slideLayouts/slideLayout2.xml"/><Relationship Id="rId6" Type="http://schemas.openxmlformats.org/officeDocument/2006/relationships/image" Target="../media/image39.png"/><Relationship Id="rId5" Type="http://schemas.openxmlformats.org/officeDocument/2006/relationships/image" Target="../media/image37.svg"/><Relationship Id="rId4" Type="http://schemas.openxmlformats.org/officeDocument/2006/relationships/image" Target="../media/image36.png"/></Relationships>
</file>

<file path=ppt/slides/_rels/slide18.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37.svg"/><Relationship Id="rId2" Type="http://schemas.openxmlformats.org/officeDocument/2006/relationships/image" Target="../media/image36.png"/><Relationship Id="rId1" Type="http://schemas.openxmlformats.org/officeDocument/2006/relationships/slideLayout" Target="../slideLayouts/slideLayout2.xml"/><Relationship Id="rId5" Type="http://schemas.openxmlformats.org/officeDocument/2006/relationships/image" Target="../media/image42.png"/><Relationship Id="rId4" Type="http://schemas.openxmlformats.org/officeDocument/2006/relationships/image" Target="../media/image41.emf"/></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image" Target="../media/image45.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47.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48.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49.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50.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51.em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7" Type="http://schemas.openxmlformats.org/officeDocument/2006/relationships/image" Target="../media/image11.pn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slides/_rels/slide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8" Type="http://schemas.openxmlformats.org/officeDocument/2006/relationships/image" Target="../media/image21.png"/><Relationship Id="rId3" Type="http://schemas.openxmlformats.org/officeDocument/2006/relationships/image" Target="../media/image16.png"/><Relationship Id="rId7" Type="http://schemas.openxmlformats.org/officeDocument/2006/relationships/image" Target="../media/image20.png"/><Relationship Id="rId2" Type="http://schemas.openxmlformats.org/officeDocument/2006/relationships/image" Target="../media/image15.png"/><Relationship Id="rId1" Type="http://schemas.openxmlformats.org/officeDocument/2006/relationships/slideLayout" Target="../slideLayouts/slideLayout6.xml"/><Relationship Id="rId6" Type="http://schemas.openxmlformats.org/officeDocument/2006/relationships/image" Target="../media/image19.png"/><Relationship Id="rId5" Type="http://schemas.openxmlformats.org/officeDocument/2006/relationships/image" Target="../media/image18.png"/><Relationship Id="rId4" Type="http://schemas.openxmlformats.org/officeDocument/2006/relationships/image" Target="../media/image17.png"/></Relationships>
</file>

<file path=ppt/slides/_rels/slide8.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22.pn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Rectangle 2">
            <a:extLst>
              <a:ext uri="{FF2B5EF4-FFF2-40B4-BE49-F238E27FC236}">
                <a16:creationId xmlns:a16="http://schemas.microsoft.com/office/drawing/2014/main" id="{0B989497-5688-2441-B409-5692A52A2EC4}"/>
              </a:ext>
            </a:extLst>
          </p:cNvPr>
          <p:cNvSpPr>
            <a:spLocks noGrp="1" noChangeArrowheads="1"/>
          </p:cNvSpPr>
          <p:nvPr>
            <p:ph type="ctrTitle"/>
          </p:nvPr>
        </p:nvSpPr>
        <p:spPr>
          <a:xfrm>
            <a:off x="685800" y="226266"/>
            <a:ext cx="7772400" cy="914400"/>
          </a:xfrm>
        </p:spPr>
        <p:txBody>
          <a:bodyPr>
            <a:normAutofit fontScale="90000"/>
          </a:bodyPr>
          <a:lstStyle/>
          <a:p>
            <a:pPr algn="ctr" eaLnBrk="1" hangingPunct="1"/>
            <a:r>
              <a:rPr lang="en-US" altLang="en-US" b="1" dirty="0">
                <a:ea typeface="ＭＳ Ｐゴシック" panose="020B0600070205080204" pitchFamily="34" charset="-128"/>
              </a:rPr>
              <a:t>The GX-3R Pro</a:t>
            </a:r>
            <a:br>
              <a:rPr lang="en-US" altLang="en-US" sz="3038" dirty="0">
                <a:ea typeface="ＭＳ Ｐゴシック" panose="020B0600070205080204" pitchFamily="34" charset="-128"/>
              </a:rPr>
            </a:br>
            <a:r>
              <a:rPr lang="en-US" altLang="en-US" sz="2700" dirty="0">
                <a:ea typeface="ＭＳ Ｐゴシック" panose="020B0600070205080204" pitchFamily="34" charset="-128"/>
              </a:rPr>
              <a:t>The World’s Smallest 5-Gas Detection Unit</a:t>
            </a:r>
            <a:endParaRPr lang="en-US" altLang="en-US" sz="2700" dirty="0">
              <a:solidFill>
                <a:srgbClr val="F5FF9B"/>
              </a:solidFill>
              <a:ea typeface="ＭＳ Ｐゴシック" panose="020B0600070205080204" pitchFamily="34" charset="-128"/>
            </a:endParaRPr>
          </a:p>
        </p:txBody>
      </p:sp>
      <p:sp>
        <p:nvSpPr>
          <p:cNvPr id="15363" name="Rectangle 3">
            <a:extLst>
              <a:ext uri="{FF2B5EF4-FFF2-40B4-BE49-F238E27FC236}">
                <a16:creationId xmlns:a16="http://schemas.microsoft.com/office/drawing/2014/main" id="{5DAB72D9-9540-1642-8904-DEC9281D79A3}"/>
              </a:ext>
            </a:extLst>
          </p:cNvPr>
          <p:cNvSpPr>
            <a:spLocks noGrp="1" noChangeArrowheads="1"/>
          </p:cNvSpPr>
          <p:nvPr>
            <p:ph type="subTitle" idx="1"/>
          </p:nvPr>
        </p:nvSpPr>
        <p:spPr>
          <a:xfrm>
            <a:off x="2814638" y="5351369"/>
            <a:ext cx="3600450" cy="514350"/>
          </a:xfrm>
        </p:spPr>
        <p:txBody>
          <a:bodyPr/>
          <a:lstStyle/>
          <a:p>
            <a:pPr eaLnBrk="1" hangingPunct="1">
              <a:buFont typeface="Wingdings" charset="0"/>
              <a:buNone/>
              <a:defRPr/>
            </a:pPr>
            <a:r>
              <a:rPr lang="en-US" dirty="0"/>
              <a:t>Evolution In Gas Detection</a:t>
            </a:r>
          </a:p>
        </p:txBody>
      </p:sp>
      <p:sp>
        <p:nvSpPr>
          <p:cNvPr id="17411" name="Rectangle 5">
            <a:extLst>
              <a:ext uri="{FF2B5EF4-FFF2-40B4-BE49-F238E27FC236}">
                <a16:creationId xmlns:a16="http://schemas.microsoft.com/office/drawing/2014/main" id="{11A31BDA-4CDC-8B42-A406-9D87CC70E264}"/>
              </a:ext>
            </a:extLst>
          </p:cNvPr>
          <p:cNvSpPr>
            <a:spLocks noGrp="1" noChangeArrowheads="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675" b="1">
                <a:solidFill>
                  <a:schemeClr val="tx1"/>
                </a:solidFill>
                <a:latin typeface="Arial" panose="020B0604020202020204" pitchFamily="34" charset="0"/>
                <a:ea typeface="ＭＳ Ｐゴシック" panose="020B0600070205080204" pitchFamily="34" charset="-128"/>
              </a:defRPr>
            </a:lvl1pPr>
            <a:lvl2pPr marL="417910" indent="-160735">
              <a:defRPr sz="675" b="1">
                <a:solidFill>
                  <a:schemeClr val="tx1"/>
                </a:solidFill>
                <a:latin typeface="Arial" panose="020B0604020202020204" pitchFamily="34" charset="0"/>
                <a:ea typeface="ＭＳ Ｐゴシック" panose="020B0600070205080204" pitchFamily="34" charset="-128"/>
              </a:defRPr>
            </a:lvl2pPr>
            <a:lvl3pPr marL="642938" indent="-128588">
              <a:defRPr sz="675" b="1">
                <a:solidFill>
                  <a:schemeClr val="tx1"/>
                </a:solidFill>
                <a:latin typeface="Arial" panose="020B0604020202020204" pitchFamily="34" charset="0"/>
                <a:ea typeface="ＭＳ Ｐゴシック" panose="020B0600070205080204" pitchFamily="34" charset="-128"/>
              </a:defRPr>
            </a:lvl3pPr>
            <a:lvl4pPr marL="900113" indent="-128588">
              <a:defRPr sz="675" b="1">
                <a:solidFill>
                  <a:schemeClr val="tx1"/>
                </a:solidFill>
                <a:latin typeface="Arial" panose="020B0604020202020204" pitchFamily="34" charset="0"/>
                <a:ea typeface="ＭＳ Ｐゴシック" panose="020B0600070205080204" pitchFamily="34" charset="-128"/>
              </a:defRPr>
            </a:lvl4pPr>
            <a:lvl5pPr marL="1157288" indent="-128588">
              <a:defRPr sz="675" b="1">
                <a:solidFill>
                  <a:schemeClr val="tx1"/>
                </a:solidFill>
                <a:latin typeface="Arial" panose="020B0604020202020204" pitchFamily="34" charset="0"/>
                <a:ea typeface="ＭＳ Ｐゴシック" panose="020B0600070205080204" pitchFamily="34" charset="-128"/>
              </a:defRPr>
            </a:lvl5pPr>
            <a:lvl6pPr marL="1414463" indent="-128588" algn="r" eaLnBrk="0" fontAlgn="base" hangingPunct="0">
              <a:spcBef>
                <a:spcPct val="0"/>
              </a:spcBef>
              <a:spcAft>
                <a:spcPct val="0"/>
              </a:spcAft>
              <a:defRPr sz="675" b="1">
                <a:solidFill>
                  <a:schemeClr val="tx1"/>
                </a:solidFill>
                <a:latin typeface="Arial" panose="020B0604020202020204" pitchFamily="34" charset="0"/>
                <a:ea typeface="ＭＳ Ｐゴシック" panose="020B0600070205080204" pitchFamily="34" charset="-128"/>
              </a:defRPr>
            </a:lvl6pPr>
            <a:lvl7pPr marL="1671638" indent="-128588" algn="r" eaLnBrk="0" fontAlgn="base" hangingPunct="0">
              <a:spcBef>
                <a:spcPct val="0"/>
              </a:spcBef>
              <a:spcAft>
                <a:spcPct val="0"/>
              </a:spcAft>
              <a:defRPr sz="675" b="1">
                <a:solidFill>
                  <a:schemeClr val="tx1"/>
                </a:solidFill>
                <a:latin typeface="Arial" panose="020B0604020202020204" pitchFamily="34" charset="0"/>
                <a:ea typeface="ＭＳ Ｐゴシック" panose="020B0600070205080204" pitchFamily="34" charset="-128"/>
              </a:defRPr>
            </a:lvl7pPr>
            <a:lvl8pPr marL="1928813" indent="-128588" algn="r" eaLnBrk="0" fontAlgn="base" hangingPunct="0">
              <a:spcBef>
                <a:spcPct val="0"/>
              </a:spcBef>
              <a:spcAft>
                <a:spcPct val="0"/>
              </a:spcAft>
              <a:defRPr sz="675" b="1">
                <a:solidFill>
                  <a:schemeClr val="tx1"/>
                </a:solidFill>
                <a:latin typeface="Arial" panose="020B0604020202020204" pitchFamily="34" charset="0"/>
                <a:ea typeface="ＭＳ Ｐゴシック" panose="020B0600070205080204" pitchFamily="34" charset="-128"/>
              </a:defRPr>
            </a:lvl8pPr>
            <a:lvl9pPr marL="2185988" indent="-128588" algn="r" eaLnBrk="0" fontAlgn="base" hangingPunct="0">
              <a:spcBef>
                <a:spcPct val="0"/>
              </a:spcBef>
              <a:spcAft>
                <a:spcPct val="0"/>
              </a:spcAft>
              <a:defRPr sz="675" b="1">
                <a:solidFill>
                  <a:schemeClr val="tx1"/>
                </a:solidFill>
                <a:latin typeface="Arial" panose="020B0604020202020204" pitchFamily="34" charset="0"/>
                <a:ea typeface="ＭＳ Ｐゴシック" panose="020B0600070205080204" pitchFamily="34" charset="-128"/>
              </a:defRPr>
            </a:lvl9pPr>
          </a:lstStyle>
          <a:p>
            <a:r>
              <a:rPr lang="en-US" altLang="en-US" sz="788" b="0" dirty="0" err="1">
                <a:latin typeface="Tahoma" panose="020B0604030504040204" pitchFamily="34" charset="0"/>
              </a:rPr>
              <a:t>www.rkiinstruments.com</a:t>
            </a:r>
            <a:endParaRPr lang="en-US" altLang="en-US" sz="788" b="0" dirty="0">
              <a:latin typeface="Tahoma" panose="020B0604030504040204" pitchFamily="34" charset="0"/>
            </a:endParaRPr>
          </a:p>
        </p:txBody>
      </p:sp>
      <p:pic>
        <p:nvPicPr>
          <p:cNvPr id="6" name="Picture 5">
            <a:extLst>
              <a:ext uri="{FF2B5EF4-FFF2-40B4-BE49-F238E27FC236}">
                <a16:creationId xmlns:a16="http://schemas.microsoft.com/office/drawing/2014/main" id="{20988B76-FFB9-F24A-A411-A715EBE86DA9}"/>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2887698" y="1635219"/>
            <a:ext cx="3368603" cy="3587562"/>
          </a:xfrm>
          <a:prstGeom prst="rect">
            <a:avLst/>
          </a:prstGeom>
        </p:spPr>
      </p:pic>
    </p:spTree>
    <p:extLst>
      <p:ext uri="{BB962C8B-B14F-4D97-AF65-F5344CB8AC3E}">
        <p14:creationId xmlns:p14="http://schemas.microsoft.com/office/powerpoint/2010/main" val="1983559320"/>
      </p:ext>
    </p:extLst>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Content Placeholder 4">
            <a:extLst>
              <a:ext uri="{FF2B5EF4-FFF2-40B4-BE49-F238E27FC236}">
                <a16:creationId xmlns:a16="http://schemas.microsoft.com/office/drawing/2014/main" id="{F1CBA6CE-69A8-DB44-858D-29867C732BA4}"/>
              </a:ext>
            </a:extLst>
          </p:cNvPr>
          <p:cNvPicPr>
            <a:picLocks noChangeAspect="1"/>
          </p:cNvPicPr>
          <p:nvPr/>
        </p:nvPicPr>
        <p:blipFill>
          <a:blip r:embed="rId2" cstate="screen">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bwMode="auto">
          <a:xfrm>
            <a:off x="7230471" y="2582786"/>
            <a:ext cx="2242870" cy="2171680"/>
          </a:xfrm>
          <a:prstGeom prst="rect">
            <a:avLst/>
          </a:prstGeom>
          <a:noFill/>
          <a:ln>
            <a:noFill/>
          </a:ln>
          <a:effectLst>
            <a:outerShdw blurRad="50800" dist="50800" dir="5400000" algn="ctr" rotWithShape="0">
              <a:schemeClr val="bg1"/>
            </a:outerShdw>
            <a:reflection blurRad="457200" stA="6000" endPos="1000" dir="5400000" sy="-100000" algn="bl" rotWithShape="0"/>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pic>
      <p:pic>
        <p:nvPicPr>
          <p:cNvPr id="14" name="Content Placeholder 4">
            <a:extLst>
              <a:ext uri="{FF2B5EF4-FFF2-40B4-BE49-F238E27FC236}">
                <a16:creationId xmlns:a16="http://schemas.microsoft.com/office/drawing/2014/main" id="{9E96B6E7-DCFD-FF45-BEBF-CD0751429197}"/>
              </a:ext>
            </a:extLst>
          </p:cNvPr>
          <p:cNvPicPr>
            <a:picLocks noChangeAspect="1"/>
          </p:cNvPicPr>
          <p:nvPr/>
        </p:nvPicPr>
        <p:blipFill>
          <a:blip r:embed="rId2" cstate="screen">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bwMode="auto">
          <a:xfrm rot="10800000">
            <a:off x="3719579" y="2608185"/>
            <a:ext cx="2242870" cy="2171680"/>
          </a:xfrm>
          <a:prstGeom prst="rect">
            <a:avLst/>
          </a:prstGeom>
          <a:noFill/>
          <a:ln>
            <a:noFill/>
          </a:ln>
          <a:effectLst>
            <a:outerShdw blurRad="50800" dist="50800" dir="5400000" algn="ctr" rotWithShape="0">
              <a:schemeClr val="bg1"/>
            </a:outerShdw>
            <a:reflection blurRad="457200" stA="6000" endPos="1000" dir="5400000" sy="-100000" algn="bl" rotWithShape="0"/>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pic>
      <p:pic>
        <p:nvPicPr>
          <p:cNvPr id="15" name="Content Placeholder 4">
            <a:extLst>
              <a:ext uri="{FF2B5EF4-FFF2-40B4-BE49-F238E27FC236}">
                <a16:creationId xmlns:a16="http://schemas.microsoft.com/office/drawing/2014/main" id="{D70CE91A-C785-D04F-9C35-B45725646974}"/>
              </a:ext>
            </a:extLst>
          </p:cNvPr>
          <p:cNvPicPr>
            <a:picLocks noChangeAspect="1"/>
          </p:cNvPicPr>
          <p:nvPr/>
        </p:nvPicPr>
        <p:blipFill>
          <a:blip r:embed="rId2" cstate="screen">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bwMode="auto">
          <a:xfrm rot="16200000">
            <a:off x="5511960" y="1034590"/>
            <a:ext cx="2171680" cy="2242870"/>
          </a:xfrm>
          <a:prstGeom prst="rect">
            <a:avLst/>
          </a:prstGeom>
          <a:noFill/>
          <a:ln>
            <a:noFill/>
          </a:ln>
          <a:effectLst>
            <a:outerShdw blurRad="50800" dist="50800" dir="5400000" algn="ctr" rotWithShape="0">
              <a:schemeClr val="bg1"/>
            </a:outerShdw>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pic>
      <p:sp>
        <p:nvSpPr>
          <p:cNvPr id="2" name="Title 1">
            <a:extLst>
              <a:ext uri="{FF2B5EF4-FFF2-40B4-BE49-F238E27FC236}">
                <a16:creationId xmlns:a16="http://schemas.microsoft.com/office/drawing/2014/main" id="{58FF2B89-8EA3-4E43-B9DC-1DAAD5F1D09D}"/>
              </a:ext>
            </a:extLst>
          </p:cNvPr>
          <p:cNvSpPr>
            <a:spLocks noGrp="1"/>
          </p:cNvSpPr>
          <p:nvPr>
            <p:ph type="title"/>
          </p:nvPr>
        </p:nvSpPr>
        <p:spPr>
          <a:xfrm>
            <a:off x="685713" y="224530"/>
            <a:ext cx="7772574" cy="686498"/>
          </a:xfrm>
        </p:spPr>
        <p:txBody>
          <a:bodyPr/>
          <a:lstStyle/>
          <a:p>
            <a:r>
              <a:rPr lang="en-US" sz="3600" dirty="0"/>
              <a:t>Non-compliance Indicator</a:t>
            </a:r>
          </a:p>
        </p:txBody>
      </p:sp>
      <p:sp>
        <p:nvSpPr>
          <p:cNvPr id="3" name="Content Placeholder 2">
            <a:extLst>
              <a:ext uri="{FF2B5EF4-FFF2-40B4-BE49-F238E27FC236}">
                <a16:creationId xmlns:a16="http://schemas.microsoft.com/office/drawing/2014/main" id="{734A7F4B-BEF3-694C-95A4-C00B8C397D73}"/>
              </a:ext>
            </a:extLst>
          </p:cNvPr>
          <p:cNvSpPr>
            <a:spLocks noGrp="1"/>
          </p:cNvSpPr>
          <p:nvPr>
            <p:ph idx="1"/>
          </p:nvPr>
        </p:nvSpPr>
        <p:spPr>
          <a:xfrm>
            <a:off x="322314" y="2009356"/>
            <a:ext cx="4249688" cy="3501887"/>
          </a:xfrm>
        </p:spPr>
        <p:txBody>
          <a:bodyPr/>
          <a:lstStyle/>
          <a:p>
            <a:pPr marL="0" indent="0">
              <a:buNone/>
            </a:pPr>
            <a:r>
              <a:rPr lang="en-US" sz="2800" dirty="0"/>
              <a:t>Easily identify workers using instruments that have not been calibrated, bump tested, or have been in alarm.  Red LED’s flash every 30 seconds. </a:t>
            </a:r>
          </a:p>
        </p:txBody>
      </p:sp>
      <p:sp>
        <p:nvSpPr>
          <p:cNvPr id="11" name="TextBox 10">
            <a:extLst>
              <a:ext uri="{FF2B5EF4-FFF2-40B4-BE49-F238E27FC236}">
                <a16:creationId xmlns:a16="http://schemas.microsoft.com/office/drawing/2014/main" id="{52471046-0C7F-2A40-8DA2-4BCC8830EC94}"/>
              </a:ext>
            </a:extLst>
          </p:cNvPr>
          <p:cNvSpPr txBox="1"/>
          <p:nvPr/>
        </p:nvSpPr>
        <p:spPr>
          <a:xfrm>
            <a:off x="7119153" y="0"/>
            <a:ext cx="2024847" cy="369332"/>
          </a:xfrm>
          <a:prstGeom prst="rect">
            <a:avLst/>
          </a:prstGeom>
          <a:noFill/>
        </p:spPr>
        <p:txBody>
          <a:bodyPr wrap="square" rtlCol="0">
            <a:spAutoFit/>
          </a:bodyPr>
          <a:lstStyle/>
          <a:p>
            <a:pPr algn="r"/>
            <a:r>
              <a:rPr lang="en-US" i="1" dirty="0">
                <a:solidFill>
                  <a:srgbClr val="C00000"/>
                </a:solidFill>
              </a:rPr>
              <a:t>GX-3R Pro</a:t>
            </a:r>
          </a:p>
        </p:txBody>
      </p:sp>
      <p:pic>
        <p:nvPicPr>
          <p:cNvPr id="5" name="Picture 4">
            <a:extLst>
              <a:ext uri="{FF2B5EF4-FFF2-40B4-BE49-F238E27FC236}">
                <a16:creationId xmlns:a16="http://schemas.microsoft.com/office/drawing/2014/main" id="{CABBF3C0-D259-B64D-929A-0D49EEEEF5BA}"/>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5248424" y="2582786"/>
            <a:ext cx="2698752" cy="2401889"/>
          </a:xfrm>
          <a:prstGeom prst="rect">
            <a:avLst/>
          </a:prstGeom>
        </p:spPr>
      </p:pic>
    </p:spTree>
    <p:extLst>
      <p:ext uri="{BB962C8B-B14F-4D97-AF65-F5344CB8AC3E}">
        <p14:creationId xmlns:p14="http://schemas.microsoft.com/office/powerpoint/2010/main" val="3559429079"/>
      </p:ext>
    </p:extLst>
  </p:cSld>
  <p:clrMapOvr>
    <a:masterClrMapping/>
  </p:clrMapOvr>
  <mc:AlternateContent xmlns:mc="http://schemas.openxmlformats.org/markup-compatibility/2006" xmlns:p14="http://schemas.microsoft.com/office/powerpoint/2010/main">
    <mc:Choice Requires="p14">
      <p:transition p14:dur="400">
        <p:fade/>
      </p:transition>
    </mc:Choice>
    <mc:Fallback xmlns="">
      <p:transition xmlns:p14="http://schemas.microsoft.com/office/powerpoint/2010/main">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5"/>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par>
                                <p:cTn id="11" presetID="35" presetClass="emph" presetSubtype="0" repeatCount="indefinite" fill="hold" nodeType="withEffect">
                                  <p:stCondLst>
                                    <p:cond delay="0"/>
                                  </p:stCondLst>
                                  <p:endCondLst>
                                    <p:cond evt="onNext" delay="0">
                                      <p:tgtEl>
                                        <p:sldTgt/>
                                      </p:tgtEl>
                                    </p:cond>
                                  </p:endCondLst>
                                  <p:childTnLst>
                                    <p:anim calcmode="discrete" valueType="str">
                                      <p:cBhvr>
                                        <p:cTn id="12" dur="200" fill="hold"/>
                                        <p:tgtEl>
                                          <p:spTgt spid="14"/>
                                        </p:tgtEl>
                                        <p:attrNameLst>
                                          <p:attrName>style.visibility</p:attrName>
                                        </p:attrNameLst>
                                      </p:cBhvr>
                                      <p:tavLst>
                                        <p:tav tm="0">
                                          <p:val>
                                            <p:strVal val="hidden"/>
                                          </p:val>
                                        </p:tav>
                                        <p:tav tm="50000">
                                          <p:val>
                                            <p:strVal val="visible"/>
                                          </p:val>
                                        </p:tav>
                                      </p:tavLst>
                                    </p:anim>
                                  </p:childTnLst>
                                </p:cTn>
                              </p:par>
                              <p:par>
                                <p:cTn id="13" presetID="35" presetClass="emph" presetSubtype="0" repeatCount="indefinite" fill="hold" nodeType="withEffect">
                                  <p:stCondLst>
                                    <p:cond delay="0"/>
                                  </p:stCondLst>
                                  <p:endCondLst>
                                    <p:cond evt="onNext" delay="0">
                                      <p:tgtEl>
                                        <p:sldTgt/>
                                      </p:tgtEl>
                                    </p:cond>
                                  </p:endCondLst>
                                  <p:childTnLst>
                                    <p:anim calcmode="discrete" valueType="str">
                                      <p:cBhvr>
                                        <p:cTn id="14" dur="200" fill="hold"/>
                                        <p:tgtEl>
                                          <p:spTgt spid="15"/>
                                        </p:tgtEl>
                                        <p:attrNameLst>
                                          <p:attrName>style.visibility</p:attrName>
                                        </p:attrNameLst>
                                      </p:cBhvr>
                                      <p:tavLst>
                                        <p:tav tm="0">
                                          <p:val>
                                            <p:strVal val="hidden"/>
                                          </p:val>
                                        </p:tav>
                                        <p:tav tm="50000">
                                          <p:val>
                                            <p:strVal val="visible"/>
                                          </p:val>
                                        </p:tav>
                                      </p:tavLst>
                                    </p:anim>
                                  </p:childTnLst>
                                </p:cTn>
                              </p:par>
                              <p:par>
                                <p:cTn id="15" presetID="35" presetClass="emph" presetSubtype="0" repeatCount="indefinite" fill="hold" nodeType="withEffect">
                                  <p:stCondLst>
                                    <p:cond delay="0"/>
                                  </p:stCondLst>
                                  <p:endCondLst>
                                    <p:cond evt="onNext" delay="0">
                                      <p:tgtEl>
                                        <p:sldTgt/>
                                      </p:tgtEl>
                                    </p:cond>
                                  </p:endCondLst>
                                  <p:childTnLst>
                                    <p:anim calcmode="discrete" valueType="str">
                                      <p:cBhvr>
                                        <p:cTn id="16" dur="200" fill="hold"/>
                                        <p:tgtEl>
                                          <p:spTgt spid="13"/>
                                        </p:tgtEl>
                                        <p:attrNameLst>
                                          <p:attrName>style.visibility</p:attrName>
                                        </p:attrNameLst>
                                      </p:cBhvr>
                                      <p:tavLst>
                                        <p:tav tm="0">
                                          <p:val>
                                            <p:strVal val="hidden"/>
                                          </p:val>
                                        </p:tav>
                                        <p:tav tm="50000">
                                          <p:val>
                                            <p:strVal val="visible"/>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C9294C-FD95-3C40-934B-A4D3C22D2708}"/>
              </a:ext>
            </a:extLst>
          </p:cNvPr>
          <p:cNvSpPr>
            <a:spLocks noGrp="1"/>
          </p:cNvSpPr>
          <p:nvPr>
            <p:ph type="title"/>
          </p:nvPr>
        </p:nvSpPr>
        <p:spPr>
          <a:xfrm>
            <a:off x="685800" y="301625"/>
            <a:ext cx="7772400" cy="676275"/>
          </a:xfrm>
        </p:spPr>
        <p:txBody>
          <a:bodyPr/>
          <a:lstStyle/>
          <a:p>
            <a:r>
              <a:rPr lang="en-US" dirty="0"/>
              <a:t>Display</a:t>
            </a:r>
          </a:p>
        </p:txBody>
      </p:sp>
      <p:sp>
        <p:nvSpPr>
          <p:cNvPr id="7" name="Rectangle 6">
            <a:extLst>
              <a:ext uri="{FF2B5EF4-FFF2-40B4-BE49-F238E27FC236}">
                <a16:creationId xmlns:a16="http://schemas.microsoft.com/office/drawing/2014/main" id="{C8F5CFEF-D671-CE42-BA0B-D6997F8CB27A}"/>
              </a:ext>
            </a:extLst>
          </p:cNvPr>
          <p:cNvSpPr/>
          <p:nvPr/>
        </p:nvSpPr>
        <p:spPr>
          <a:xfrm>
            <a:off x="879986" y="2194367"/>
            <a:ext cx="4572000" cy="3662541"/>
          </a:xfrm>
          <a:prstGeom prst="rect">
            <a:avLst/>
          </a:prstGeom>
        </p:spPr>
        <p:txBody>
          <a:bodyPr>
            <a:spAutoFit/>
          </a:bodyPr>
          <a:lstStyle/>
          <a:p>
            <a:r>
              <a:rPr lang="en-US" sz="2800" dirty="0">
                <a:ea typeface="Calibri" panose="020F0502020204030204" pitchFamily="34" charset="0"/>
                <a:cs typeface="Times New Roman" panose="02020603050405020304" pitchFamily="18" charset="0"/>
              </a:rPr>
              <a:t>Full dot LCD display with low-light auto-backlight and auto rotation</a:t>
            </a:r>
          </a:p>
          <a:p>
            <a:endParaRPr lang="en-US" sz="2800" dirty="0">
              <a:cs typeface="Times New Roman" panose="02020603050405020304" pitchFamily="18" charset="0"/>
            </a:endParaRPr>
          </a:p>
          <a:p>
            <a:r>
              <a:rPr lang="en-US" sz="2400" dirty="0">
                <a:cs typeface="Times New Roman" panose="02020603050405020304" pitchFamily="18" charset="0"/>
              </a:rPr>
              <a:t>Easy to read in adverse environments! </a:t>
            </a:r>
            <a:r>
              <a:rPr lang="en-US" sz="2400" dirty="0"/>
              <a:t>The screen can illuminate automatically in dark environments and rotates automatically</a:t>
            </a:r>
          </a:p>
        </p:txBody>
      </p:sp>
      <p:sp>
        <p:nvSpPr>
          <p:cNvPr id="10" name="TextBox 9">
            <a:extLst>
              <a:ext uri="{FF2B5EF4-FFF2-40B4-BE49-F238E27FC236}">
                <a16:creationId xmlns:a16="http://schemas.microsoft.com/office/drawing/2014/main" id="{11292252-B85D-E046-8AC2-D6DEDEECB06F}"/>
              </a:ext>
            </a:extLst>
          </p:cNvPr>
          <p:cNvSpPr txBox="1"/>
          <p:nvPr/>
        </p:nvSpPr>
        <p:spPr>
          <a:xfrm>
            <a:off x="7119153" y="0"/>
            <a:ext cx="2024847" cy="369332"/>
          </a:xfrm>
          <a:prstGeom prst="rect">
            <a:avLst/>
          </a:prstGeom>
          <a:noFill/>
        </p:spPr>
        <p:txBody>
          <a:bodyPr wrap="square" rtlCol="0">
            <a:spAutoFit/>
          </a:bodyPr>
          <a:lstStyle/>
          <a:p>
            <a:pPr algn="r"/>
            <a:r>
              <a:rPr lang="en-US" i="1" dirty="0">
                <a:solidFill>
                  <a:srgbClr val="C00000"/>
                </a:solidFill>
              </a:rPr>
              <a:t>GX-3R Pro</a:t>
            </a:r>
          </a:p>
        </p:txBody>
      </p:sp>
      <p:pic>
        <p:nvPicPr>
          <p:cNvPr id="6" name="Picture 5">
            <a:extLst>
              <a:ext uri="{FF2B5EF4-FFF2-40B4-BE49-F238E27FC236}">
                <a16:creationId xmlns:a16="http://schemas.microsoft.com/office/drawing/2014/main" id="{96FE1E4A-AE9A-854E-A4F5-DEE89C391B1C}"/>
              </a:ext>
            </a:extLst>
          </p:cNvPr>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5794833" y="2283760"/>
            <a:ext cx="2671114" cy="2290480"/>
          </a:xfrm>
          <a:prstGeom prst="rect">
            <a:avLst/>
          </a:prstGeom>
        </p:spPr>
      </p:pic>
      <p:pic>
        <p:nvPicPr>
          <p:cNvPr id="11" name="Picture 10">
            <a:extLst>
              <a:ext uri="{FF2B5EF4-FFF2-40B4-BE49-F238E27FC236}">
                <a16:creationId xmlns:a16="http://schemas.microsoft.com/office/drawing/2014/main" id="{97D969E6-4CC4-9D45-9447-F5745F1DB2F7}"/>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5794833" y="2283760"/>
            <a:ext cx="2671114" cy="2290480"/>
          </a:xfrm>
          <a:prstGeom prst="rect">
            <a:avLst/>
          </a:prstGeom>
        </p:spPr>
      </p:pic>
      <p:pic>
        <p:nvPicPr>
          <p:cNvPr id="8" name="Picture 7">
            <a:extLst>
              <a:ext uri="{FF2B5EF4-FFF2-40B4-BE49-F238E27FC236}">
                <a16:creationId xmlns:a16="http://schemas.microsoft.com/office/drawing/2014/main" id="{CBA04C77-7F68-8E42-BD29-ECBDE789918B}"/>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6452662" y="3517645"/>
            <a:ext cx="1353078" cy="775359"/>
          </a:xfrm>
          <a:prstGeom prst="rect">
            <a:avLst/>
          </a:prstGeom>
        </p:spPr>
      </p:pic>
    </p:spTree>
    <p:extLst>
      <p:ext uri="{BB962C8B-B14F-4D97-AF65-F5344CB8AC3E}">
        <p14:creationId xmlns:p14="http://schemas.microsoft.com/office/powerpoint/2010/main" val="2266758730"/>
      </p:ext>
    </p:extLst>
  </p:cSld>
  <p:clrMapOvr>
    <a:masterClrMapping/>
  </p:clrMapOvr>
  <mc:AlternateContent xmlns:mc="http://schemas.openxmlformats.org/markup-compatibility/2006" xmlns:p14="http://schemas.microsoft.com/office/powerpoint/2010/main">
    <mc:Choice Requires="p14">
      <p:transition p14:dur="400">
        <p:fade/>
      </p:transition>
    </mc:Choice>
    <mc:Fallback xmlns="">
      <p:transition xmlns:p14="http://schemas.microsoft.com/office/powerpoint/2010/main">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49" presetClass="entr" presetSubtype="0" decel="100000" fill="hold" nodeType="clickEffect">
                                  <p:stCondLst>
                                    <p:cond delay="0"/>
                                  </p:stCondLst>
                                  <p:childTnLst>
                                    <p:set>
                                      <p:cBhvr>
                                        <p:cTn id="10" dur="1" fill="hold">
                                          <p:stCondLst>
                                            <p:cond delay="0"/>
                                          </p:stCondLst>
                                        </p:cTn>
                                        <p:tgtEl>
                                          <p:spTgt spid="11"/>
                                        </p:tgtEl>
                                        <p:attrNameLst>
                                          <p:attrName>style.visibility</p:attrName>
                                        </p:attrNameLst>
                                      </p:cBhvr>
                                      <p:to>
                                        <p:strVal val="visible"/>
                                      </p:to>
                                    </p:set>
                                    <p:anim calcmode="lin" valueType="num">
                                      <p:cBhvr>
                                        <p:cTn id="11" dur="500" fill="hold"/>
                                        <p:tgtEl>
                                          <p:spTgt spid="11"/>
                                        </p:tgtEl>
                                        <p:attrNameLst>
                                          <p:attrName>ppt_w</p:attrName>
                                        </p:attrNameLst>
                                      </p:cBhvr>
                                      <p:tavLst>
                                        <p:tav tm="0">
                                          <p:val>
                                            <p:fltVal val="0"/>
                                          </p:val>
                                        </p:tav>
                                        <p:tav tm="100000">
                                          <p:val>
                                            <p:strVal val="#ppt_w"/>
                                          </p:val>
                                        </p:tav>
                                      </p:tavLst>
                                    </p:anim>
                                    <p:anim calcmode="lin" valueType="num">
                                      <p:cBhvr>
                                        <p:cTn id="12" dur="500" fill="hold"/>
                                        <p:tgtEl>
                                          <p:spTgt spid="11"/>
                                        </p:tgtEl>
                                        <p:attrNameLst>
                                          <p:attrName>ppt_h</p:attrName>
                                        </p:attrNameLst>
                                      </p:cBhvr>
                                      <p:tavLst>
                                        <p:tav tm="0">
                                          <p:val>
                                            <p:fltVal val="0"/>
                                          </p:val>
                                        </p:tav>
                                        <p:tav tm="100000">
                                          <p:val>
                                            <p:strVal val="#ppt_h"/>
                                          </p:val>
                                        </p:tav>
                                      </p:tavLst>
                                    </p:anim>
                                    <p:anim calcmode="lin" valueType="num">
                                      <p:cBhvr>
                                        <p:cTn id="13" dur="500" fill="hold"/>
                                        <p:tgtEl>
                                          <p:spTgt spid="11"/>
                                        </p:tgtEl>
                                        <p:attrNameLst>
                                          <p:attrName>style.rotation</p:attrName>
                                        </p:attrNameLst>
                                      </p:cBhvr>
                                      <p:tavLst>
                                        <p:tav tm="0">
                                          <p:val>
                                            <p:fltVal val="360"/>
                                          </p:val>
                                        </p:tav>
                                        <p:tav tm="100000">
                                          <p:val>
                                            <p:fltVal val="0"/>
                                          </p:val>
                                        </p:tav>
                                      </p:tavLst>
                                    </p:anim>
                                    <p:animEffect transition="in" filter="fade">
                                      <p:cBhvr>
                                        <p:cTn id="14" dur="500"/>
                                        <p:tgtEl>
                                          <p:spTgt spid="11"/>
                                        </p:tgtEl>
                                      </p:cBhvr>
                                    </p:animEffect>
                                  </p:childTnLst>
                                </p:cTn>
                              </p:par>
                            </p:childTnLst>
                          </p:cTn>
                        </p:par>
                        <p:par>
                          <p:cTn id="15" fill="hold">
                            <p:stCondLst>
                              <p:cond delay="500"/>
                            </p:stCondLst>
                            <p:childTnLst>
                              <p:par>
                                <p:cTn id="16" presetID="1" presetClass="entr" presetSubtype="0" fill="hold" nodeType="afterEffect">
                                  <p:stCondLst>
                                    <p:cond delay="400"/>
                                  </p:stCondLst>
                                  <p:childTnLst>
                                    <p:set>
                                      <p:cBhvr>
                                        <p:cTn id="17"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08829D-397D-3546-8800-063C83839CF3}"/>
              </a:ext>
            </a:extLst>
          </p:cNvPr>
          <p:cNvSpPr>
            <a:spLocks noGrp="1"/>
          </p:cNvSpPr>
          <p:nvPr>
            <p:ph type="title"/>
          </p:nvPr>
        </p:nvSpPr>
        <p:spPr>
          <a:xfrm>
            <a:off x="685800" y="225425"/>
            <a:ext cx="7772400" cy="676275"/>
          </a:xfrm>
        </p:spPr>
        <p:txBody>
          <a:bodyPr/>
          <a:lstStyle/>
          <a:p>
            <a:r>
              <a:rPr lang="en-US" sz="4000" dirty="0"/>
              <a:t>Concussion Resistant</a:t>
            </a:r>
          </a:p>
        </p:txBody>
      </p:sp>
      <p:sp>
        <p:nvSpPr>
          <p:cNvPr id="23" name="TextBox 22">
            <a:extLst>
              <a:ext uri="{FF2B5EF4-FFF2-40B4-BE49-F238E27FC236}">
                <a16:creationId xmlns:a16="http://schemas.microsoft.com/office/drawing/2014/main" id="{2F73130B-2930-854B-8DC6-B917E4EFBD17}"/>
              </a:ext>
            </a:extLst>
          </p:cNvPr>
          <p:cNvSpPr txBox="1"/>
          <p:nvPr/>
        </p:nvSpPr>
        <p:spPr>
          <a:xfrm>
            <a:off x="723900" y="1828800"/>
            <a:ext cx="3060700" cy="3046988"/>
          </a:xfrm>
          <a:prstGeom prst="rect">
            <a:avLst/>
          </a:prstGeom>
          <a:noFill/>
        </p:spPr>
        <p:txBody>
          <a:bodyPr wrap="square" rtlCol="0">
            <a:spAutoFit/>
          </a:bodyPr>
          <a:lstStyle/>
          <a:p>
            <a:r>
              <a:rPr lang="en-US" sz="2400" dirty="0"/>
              <a:t>The GX-3R Pro has been drop-tested from over 23 feet.</a:t>
            </a:r>
          </a:p>
          <a:p>
            <a:endParaRPr lang="en-US" sz="2400" dirty="0"/>
          </a:p>
          <a:p>
            <a:r>
              <a:rPr lang="en-US" sz="2400" dirty="0"/>
              <a:t>It can handle the rugged conditions of your work environment</a:t>
            </a:r>
          </a:p>
        </p:txBody>
      </p:sp>
      <p:sp>
        <p:nvSpPr>
          <p:cNvPr id="7" name="TextBox 6">
            <a:extLst>
              <a:ext uri="{FF2B5EF4-FFF2-40B4-BE49-F238E27FC236}">
                <a16:creationId xmlns:a16="http://schemas.microsoft.com/office/drawing/2014/main" id="{183301AC-F5CA-1742-960F-C1B1A7AF4982}"/>
              </a:ext>
            </a:extLst>
          </p:cNvPr>
          <p:cNvSpPr txBox="1"/>
          <p:nvPr/>
        </p:nvSpPr>
        <p:spPr>
          <a:xfrm>
            <a:off x="7119153" y="0"/>
            <a:ext cx="2024847" cy="369332"/>
          </a:xfrm>
          <a:prstGeom prst="rect">
            <a:avLst/>
          </a:prstGeom>
          <a:noFill/>
        </p:spPr>
        <p:txBody>
          <a:bodyPr wrap="square" rtlCol="0">
            <a:spAutoFit/>
          </a:bodyPr>
          <a:lstStyle/>
          <a:p>
            <a:pPr algn="r"/>
            <a:r>
              <a:rPr lang="en-US" i="1" dirty="0">
                <a:solidFill>
                  <a:srgbClr val="C00000"/>
                </a:solidFill>
              </a:rPr>
              <a:t>GX-3R Pro</a:t>
            </a:r>
          </a:p>
        </p:txBody>
      </p:sp>
      <p:pic>
        <p:nvPicPr>
          <p:cNvPr id="4" name="Picture 3">
            <a:extLst>
              <a:ext uri="{FF2B5EF4-FFF2-40B4-BE49-F238E27FC236}">
                <a16:creationId xmlns:a16="http://schemas.microsoft.com/office/drawing/2014/main" id="{F0A97B73-9E1E-544B-9FF0-918B8D647F83}"/>
              </a:ext>
            </a:extLst>
          </p:cNvPr>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4702629" y="1378333"/>
            <a:ext cx="3207404" cy="4821798"/>
          </a:xfrm>
          <a:prstGeom prst="rect">
            <a:avLst/>
          </a:prstGeom>
        </p:spPr>
      </p:pic>
    </p:spTree>
    <p:extLst>
      <p:ext uri="{BB962C8B-B14F-4D97-AF65-F5344CB8AC3E}">
        <p14:creationId xmlns:p14="http://schemas.microsoft.com/office/powerpoint/2010/main" val="2925613587"/>
      </p:ext>
    </p:extLst>
  </p:cSld>
  <p:clrMapOvr>
    <a:masterClrMapping/>
  </p:clrMapOvr>
  <mc:AlternateContent xmlns:mc="http://schemas.openxmlformats.org/markup-compatibility/2006" xmlns:p14="http://schemas.microsoft.com/office/powerpoint/2010/main">
    <mc:Choice Requires="p14">
      <p:transition p14:dur="400">
        <p:fade/>
      </p:transition>
    </mc:Choice>
    <mc:Fallback xmlns="">
      <p:transition xmlns:p14="http://schemas.microsoft.com/office/powerpoint/2010/main">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1788B4-F601-DF4C-B749-22ACF43B6F20}"/>
              </a:ext>
            </a:extLst>
          </p:cNvPr>
          <p:cNvSpPr>
            <a:spLocks noGrp="1"/>
          </p:cNvSpPr>
          <p:nvPr>
            <p:ph type="title"/>
          </p:nvPr>
        </p:nvSpPr>
        <p:spPr>
          <a:xfrm>
            <a:off x="685800" y="219154"/>
            <a:ext cx="7772400" cy="676275"/>
          </a:xfrm>
        </p:spPr>
        <p:txBody>
          <a:bodyPr/>
          <a:lstStyle/>
          <a:p>
            <a:r>
              <a:rPr lang="en-US" sz="3600" dirty="0"/>
              <a:t>Removable Rubber Boot</a:t>
            </a:r>
          </a:p>
        </p:txBody>
      </p:sp>
      <p:sp>
        <p:nvSpPr>
          <p:cNvPr id="5" name="Rectangle 4">
            <a:extLst>
              <a:ext uri="{FF2B5EF4-FFF2-40B4-BE49-F238E27FC236}">
                <a16:creationId xmlns:a16="http://schemas.microsoft.com/office/drawing/2014/main" id="{A6F3452E-1D60-F843-BCFE-F73B51D8C33C}"/>
              </a:ext>
            </a:extLst>
          </p:cNvPr>
          <p:cNvSpPr/>
          <p:nvPr/>
        </p:nvSpPr>
        <p:spPr>
          <a:xfrm>
            <a:off x="4992389" y="1644177"/>
            <a:ext cx="3682368" cy="1569660"/>
          </a:xfrm>
          <a:prstGeom prst="rect">
            <a:avLst/>
          </a:prstGeom>
        </p:spPr>
        <p:txBody>
          <a:bodyPr wrap="square">
            <a:spAutoFit/>
          </a:bodyPr>
          <a:lstStyle/>
          <a:p>
            <a:r>
              <a:rPr lang="en-US" sz="2400" dirty="0">
                <a:ea typeface="Calibri" panose="020F0502020204030204" pitchFamily="34" charset="0"/>
                <a:cs typeface="Times New Roman" panose="02020603050405020304" pitchFamily="18" charset="0"/>
              </a:rPr>
              <a:t>Clean or replace to protect the instrument from the dirtiest environments.</a:t>
            </a:r>
            <a:r>
              <a:rPr lang="en-US" sz="2400" dirty="0"/>
              <a:t> </a:t>
            </a:r>
          </a:p>
        </p:txBody>
      </p:sp>
      <p:sp>
        <p:nvSpPr>
          <p:cNvPr id="6" name="Title 1">
            <a:extLst>
              <a:ext uri="{FF2B5EF4-FFF2-40B4-BE49-F238E27FC236}">
                <a16:creationId xmlns:a16="http://schemas.microsoft.com/office/drawing/2014/main" id="{7DA02BB9-79DD-8F4B-B1AB-3BB2E48CB9C4}"/>
              </a:ext>
            </a:extLst>
          </p:cNvPr>
          <p:cNvSpPr txBox="1">
            <a:spLocks/>
          </p:cNvSpPr>
          <p:nvPr/>
        </p:nvSpPr>
        <p:spPr bwMode="auto">
          <a:xfrm>
            <a:off x="647949" y="4085357"/>
            <a:ext cx="7772400" cy="6762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ctr" anchorCtr="0" compatLnSpc="1">
            <a:prstTxWarp prst="textNoShape">
              <a:avLst/>
            </a:prstTxWarp>
          </a:bodyPr>
          <a:lstStyle>
            <a:lvl1pPr algn="ctr" defTabSz="457200" rtl="0" eaLnBrk="1" fontAlgn="base" hangingPunct="1">
              <a:spcBef>
                <a:spcPct val="0"/>
              </a:spcBef>
              <a:spcAft>
                <a:spcPct val="0"/>
              </a:spcAft>
              <a:defRPr sz="4400" kern="1200">
                <a:solidFill>
                  <a:schemeClr val="tx1"/>
                </a:solidFill>
                <a:latin typeface="+mj-lt"/>
                <a:ea typeface="ＭＳ Ｐゴシック" charset="0"/>
                <a:cs typeface="ＭＳ Ｐゴシック" charset="0"/>
              </a:defRPr>
            </a:lvl1pPr>
            <a:lvl2pPr algn="ctr" defTabSz="457200" rtl="0" eaLnBrk="1" fontAlgn="base" hangingPunct="1">
              <a:spcBef>
                <a:spcPct val="0"/>
              </a:spcBef>
              <a:spcAft>
                <a:spcPct val="0"/>
              </a:spcAft>
              <a:defRPr sz="4400">
                <a:solidFill>
                  <a:schemeClr val="tx1"/>
                </a:solidFill>
                <a:latin typeface="Century Gothic" charset="0"/>
                <a:ea typeface="ＭＳ Ｐゴシック" charset="0"/>
                <a:cs typeface="ＭＳ Ｐゴシック" charset="0"/>
              </a:defRPr>
            </a:lvl2pPr>
            <a:lvl3pPr algn="ctr" defTabSz="457200" rtl="0" eaLnBrk="1" fontAlgn="base" hangingPunct="1">
              <a:spcBef>
                <a:spcPct val="0"/>
              </a:spcBef>
              <a:spcAft>
                <a:spcPct val="0"/>
              </a:spcAft>
              <a:defRPr sz="4400">
                <a:solidFill>
                  <a:schemeClr val="tx1"/>
                </a:solidFill>
                <a:latin typeface="Century Gothic" charset="0"/>
                <a:ea typeface="ＭＳ Ｐゴシック" charset="0"/>
                <a:cs typeface="ＭＳ Ｐゴシック" charset="0"/>
              </a:defRPr>
            </a:lvl3pPr>
            <a:lvl4pPr algn="ctr" defTabSz="457200" rtl="0" eaLnBrk="1" fontAlgn="base" hangingPunct="1">
              <a:spcBef>
                <a:spcPct val="0"/>
              </a:spcBef>
              <a:spcAft>
                <a:spcPct val="0"/>
              </a:spcAft>
              <a:defRPr sz="4400">
                <a:solidFill>
                  <a:schemeClr val="tx1"/>
                </a:solidFill>
                <a:latin typeface="Century Gothic" charset="0"/>
                <a:ea typeface="ＭＳ Ｐゴシック" charset="0"/>
                <a:cs typeface="ＭＳ Ｐゴシック" charset="0"/>
              </a:defRPr>
            </a:lvl4pPr>
            <a:lvl5pPr algn="ctr" defTabSz="457200" rtl="0" eaLnBrk="1" fontAlgn="base" hangingPunct="1">
              <a:spcBef>
                <a:spcPct val="0"/>
              </a:spcBef>
              <a:spcAft>
                <a:spcPct val="0"/>
              </a:spcAft>
              <a:defRPr sz="4400">
                <a:solidFill>
                  <a:schemeClr val="tx1"/>
                </a:solidFill>
                <a:latin typeface="Century Gothic" charset="0"/>
                <a:ea typeface="ＭＳ Ｐゴシック" charset="0"/>
                <a:cs typeface="ＭＳ Ｐゴシック" charset="0"/>
              </a:defRPr>
            </a:lvl5pPr>
            <a:lvl6pPr marL="457200" algn="ctr" defTabSz="457200" rtl="0" eaLnBrk="1" fontAlgn="base" hangingPunct="1">
              <a:spcBef>
                <a:spcPct val="0"/>
              </a:spcBef>
              <a:spcAft>
                <a:spcPct val="0"/>
              </a:spcAft>
              <a:defRPr sz="4400">
                <a:solidFill>
                  <a:schemeClr val="tx1"/>
                </a:solidFill>
                <a:latin typeface="Century Gothic" charset="0"/>
                <a:ea typeface="ＭＳ Ｐゴシック" charset="0"/>
                <a:cs typeface="ＭＳ Ｐゴシック" charset="0"/>
              </a:defRPr>
            </a:lvl6pPr>
            <a:lvl7pPr marL="914400" algn="ctr" defTabSz="457200" rtl="0" eaLnBrk="1" fontAlgn="base" hangingPunct="1">
              <a:spcBef>
                <a:spcPct val="0"/>
              </a:spcBef>
              <a:spcAft>
                <a:spcPct val="0"/>
              </a:spcAft>
              <a:defRPr sz="4400">
                <a:solidFill>
                  <a:schemeClr val="tx1"/>
                </a:solidFill>
                <a:latin typeface="Century Gothic" charset="0"/>
                <a:ea typeface="ＭＳ Ｐゴシック" charset="0"/>
                <a:cs typeface="ＭＳ Ｐゴシック" charset="0"/>
              </a:defRPr>
            </a:lvl7pPr>
            <a:lvl8pPr marL="1371600" algn="ctr" defTabSz="457200" rtl="0" eaLnBrk="1" fontAlgn="base" hangingPunct="1">
              <a:spcBef>
                <a:spcPct val="0"/>
              </a:spcBef>
              <a:spcAft>
                <a:spcPct val="0"/>
              </a:spcAft>
              <a:defRPr sz="4400">
                <a:solidFill>
                  <a:schemeClr val="tx1"/>
                </a:solidFill>
                <a:latin typeface="Century Gothic" charset="0"/>
                <a:ea typeface="ＭＳ Ｐゴシック" charset="0"/>
                <a:cs typeface="ＭＳ Ｐゴシック" charset="0"/>
              </a:defRPr>
            </a:lvl8pPr>
            <a:lvl9pPr marL="1828800" algn="ctr" defTabSz="457200" rtl="0" eaLnBrk="1" fontAlgn="base" hangingPunct="1">
              <a:spcBef>
                <a:spcPct val="0"/>
              </a:spcBef>
              <a:spcAft>
                <a:spcPct val="0"/>
              </a:spcAft>
              <a:defRPr sz="4400">
                <a:solidFill>
                  <a:schemeClr val="tx1"/>
                </a:solidFill>
                <a:latin typeface="Century Gothic" charset="0"/>
                <a:ea typeface="ＭＳ Ｐゴシック" charset="0"/>
                <a:cs typeface="ＭＳ Ｐゴシック" charset="0"/>
              </a:defRPr>
            </a:lvl9pPr>
          </a:lstStyle>
          <a:p>
            <a:pPr algn="l"/>
            <a:r>
              <a:rPr kumimoji="0" lang="en-US" sz="3600" dirty="0"/>
              <a:t>Alligator Clip	</a:t>
            </a:r>
          </a:p>
        </p:txBody>
      </p:sp>
      <p:sp>
        <p:nvSpPr>
          <p:cNvPr id="3" name="TextBox 2">
            <a:extLst>
              <a:ext uri="{FF2B5EF4-FFF2-40B4-BE49-F238E27FC236}">
                <a16:creationId xmlns:a16="http://schemas.microsoft.com/office/drawing/2014/main" id="{ACC7A25B-5C21-AE44-802F-7E0B8D35698D}"/>
              </a:ext>
            </a:extLst>
          </p:cNvPr>
          <p:cNvSpPr txBox="1"/>
          <p:nvPr/>
        </p:nvSpPr>
        <p:spPr>
          <a:xfrm>
            <a:off x="2146812" y="5026544"/>
            <a:ext cx="3267636" cy="1200329"/>
          </a:xfrm>
          <a:prstGeom prst="rect">
            <a:avLst/>
          </a:prstGeom>
          <a:noFill/>
        </p:spPr>
        <p:txBody>
          <a:bodyPr wrap="square" rtlCol="0">
            <a:spAutoFit/>
          </a:bodyPr>
          <a:lstStyle/>
          <a:p>
            <a:r>
              <a:rPr lang="en-US" dirty="0"/>
              <a:t>Low profile alligator clip rotates 360°. Comfortably view the instrument display from a variety of positions. </a:t>
            </a:r>
          </a:p>
        </p:txBody>
      </p:sp>
      <p:sp>
        <p:nvSpPr>
          <p:cNvPr id="12" name="TextBox 11">
            <a:extLst>
              <a:ext uri="{FF2B5EF4-FFF2-40B4-BE49-F238E27FC236}">
                <a16:creationId xmlns:a16="http://schemas.microsoft.com/office/drawing/2014/main" id="{61632118-4B4A-584F-88C6-F646EEF11459}"/>
              </a:ext>
            </a:extLst>
          </p:cNvPr>
          <p:cNvSpPr txBox="1"/>
          <p:nvPr/>
        </p:nvSpPr>
        <p:spPr>
          <a:xfrm>
            <a:off x="7119153" y="0"/>
            <a:ext cx="2024847" cy="369332"/>
          </a:xfrm>
          <a:prstGeom prst="rect">
            <a:avLst/>
          </a:prstGeom>
          <a:noFill/>
        </p:spPr>
        <p:txBody>
          <a:bodyPr wrap="square" rtlCol="0">
            <a:spAutoFit/>
          </a:bodyPr>
          <a:lstStyle/>
          <a:p>
            <a:pPr algn="r"/>
            <a:r>
              <a:rPr lang="en-US" i="1" dirty="0">
                <a:solidFill>
                  <a:srgbClr val="C00000"/>
                </a:solidFill>
              </a:rPr>
              <a:t>GX-3R Pro</a:t>
            </a:r>
          </a:p>
        </p:txBody>
      </p:sp>
      <p:pic>
        <p:nvPicPr>
          <p:cNvPr id="7" name="Picture 6">
            <a:extLst>
              <a:ext uri="{FF2B5EF4-FFF2-40B4-BE49-F238E27FC236}">
                <a16:creationId xmlns:a16="http://schemas.microsoft.com/office/drawing/2014/main" id="{A97CF201-AB7A-FC4B-B81A-65E2EC083333}"/>
              </a:ext>
            </a:extLst>
          </p:cNvPr>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1451774" y="1121449"/>
            <a:ext cx="3120226" cy="2698996"/>
          </a:xfrm>
          <a:prstGeom prst="rect">
            <a:avLst/>
          </a:prstGeom>
        </p:spPr>
      </p:pic>
      <p:pic>
        <p:nvPicPr>
          <p:cNvPr id="10" name="Picture 9">
            <a:extLst>
              <a:ext uri="{FF2B5EF4-FFF2-40B4-BE49-F238E27FC236}">
                <a16:creationId xmlns:a16="http://schemas.microsoft.com/office/drawing/2014/main" id="{6876F9C9-14CC-C94B-927C-6042C3D3FAD5}"/>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5414448" y="3820445"/>
            <a:ext cx="2951983" cy="2678925"/>
          </a:xfrm>
          <a:prstGeom prst="rect">
            <a:avLst/>
          </a:prstGeom>
        </p:spPr>
      </p:pic>
    </p:spTree>
    <p:extLst>
      <p:ext uri="{BB962C8B-B14F-4D97-AF65-F5344CB8AC3E}">
        <p14:creationId xmlns:p14="http://schemas.microsoft.com/office/powerpoint/2010/main" val="1254055918"/>
      </p:ext>
    </p:extLst>
  </p:cSld>
  <p:clrMapOvr>
    <a:masterClrMapping/>
  </p:clrMapOvr>
  <mc:AlternateContent xmlns:mc="http://schemas.openxmlformats.org/markup-compatibility/2006" xmlns:p14="http://schemas.microsoft.com/office/powerpoint/2010/main">
    <mc:Choice Requires="p14">
      <p:transition p14:dur="400">
        <p:fade/>
      </p:transition>
    </mc:Choice>
    <mc:Fallback xmlns="">
      <p:transition xmlns:p14="http://schemas.microsoft.com/office/powerpoint/2010/main">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D904FE38-5677-A742-8D5E-102AD4312616}"/>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2700" y="1239402"/>
            <a:ext cx="4216400" cy="2373231"/>
          </a:xfrm>
          <a:prstGeom prst="rect">
            <a:avLst/>
          </a:prstGeom>
        </p:spPr>
      </p:pic>
      <p:sp>
        <p:nvSpPr>
          <p:cNvPr id="6" name="Rectangle 5">
            <a:extLst>
              <a:ext uri="{FF2B5EF4-FFF2-40B4-BE49-F238E27FC236}">
                <a16:creationId xmlns:a16="http://schemas.microsoft.com/office/drawing/2014/main" id="{1A9747DC-CED2-3C4B-9120-D5B6B9CDC269}"/>
              </a:ext>
            </a:extLst>
          </p:cNvPr>
          <p:cNvSpPr/>
          <p:nvPr/>
        </p:nvSpPr>
        <p:spPr>
          <a:xfrm>
            <a:off x="4622660" y="1225689"/>
            <a:ext cx="3957443" cy="5632311"/>
          </a:xfrm>
          <a:prstGeom prst="rect">
            <a:avLst/>
          </a:prstGeom>
        </p:spPr>
        <p:txBody>
          <a:bodyPr wrap="square">
            <a:spAutoFit/>
          </a:bodyPr>
          <a:lstStyle/>
          <a:p>
            <a:endParaRPr lang="en-US" sz="2400" dirty="0">
              <a:ea typeface="Calibri" panose="020F0502020204030204" pitchFamily="34" charset="0"/>
              <a:cs typeface="Times New Roman" panose="02020603050405020304" pitchFamily="18" charset="0"/>
            </a:endParaRPr>
          </a:p>
          <a:p>
            <a:pPr marL="342900" indent="-342900">
              <a:buFont typeface="Arial" panose="020B0604020202020204" pitchFamily="34" charset="0"/>
              <a:buChar char="•"/>
            </a:pPr>
            <a:r>
              <a:rPr lang="en-US" sz="2400" dirty="0">
                <a:ea typeface="Calibri" panose="020F0502020204030204" pitchFamily="34" charset="0"/>
                <a:cs typeface="Times New Roman" panose="02020603050405020304" pitchFamily="18" charset="0"/>
              </a:rPr>
              <a:t>The GX-3R Pro is IP-66 rated because it can withstand jets of water </a:t>
            </a:r>
          </a:p>
          <a:p>
            <a:endParaRPr lang="en-US" sz="2400" dirty="0">
              <a:ea typeface="Calibri" panose="020F0502020204030204" pitchFamily="34" charset="0"/>
              <a:cs typeface="Times New Roman" panose="02020603050405020304" pitchFamily="18" charset="0"/>
            </a:endParaRPr>
          </a:p>
          <a:p>
            <a:pPr marL="342900" indent="-342900">
              <a:buFont typeface="Arial" panose="020B0604020202020204" pitchFamily="34" charset="0"/>
              <a:buChar char="•"/>
            </a:pPr>
            <a:r>
              <a:rPr lang="en-US" sz="2400" dirty="0">
                <a:ea typeface="Calibri" panose="020F0502020204030204" pitchFamily="34" charset="0"/>
                <a:cs typeface="Times New Roman" panose="02020603050405020304" pitchFamily="18" charset="0"/>
              </a:rPr>
              <a:t>It is </a:t>
            </a:r>
            <a:r>
              <a:rPr lang="en-US" sz="2400" b="1" u="sng" dirty="0">
                <a:ea typeface="Calibri" panose="020F0502020204030204" pitchFamily="34" charset="0"/>
                <a:cs typeface="Times New Roman" panose="02020603050405020304" pitchFamily="18" charset="0"/>
              </a:rPr>
              <a:t>also</a:t>
            </a:r>
            <a:r>
              <a:rPr lang="en-US" sz="2400" dirty="0">
                <a:ea typeface="Calibri" panose="020F0502020204030204" pitchFamily="34" charset="0"/>
                <a:cs typeface="Times New Roman" panose="02020603050405020304" pitchFamily="18" charset="0"/>
              </a:rPr>
              <a:t> IP-68 rated because it can withstand submersion in water </a:t>
            </a:r>
          </a:p>
          <a:p>
            <a:endParaRPr lang="en-US" sz="2400" dirty="0">
              <a:ea typeface="Calibri" panose="020F0502020204030204" pitchFamily="34" charset="0"/>
              <a:cs typeface="Times New Roman" panose="02020603050405020304" pitchFamily="18" charset="0"/>
            </a:endParaRPr>
          </a:p>
          <a:p>
            <a:pPr marL="342900" indent="-342900">
              <a:buFont typeface="Arial" panose="020B0604020202020204" pitchFamily="34" charset="0"/>
              <a:buChar char="•"/>
            </a:pPr>
            <a:r>
              <a:rPr lang="en-US" sz="2400" dirty="0">
                <a:ea typeface="Calibri" panose="020F0502020204030204" pitchFamily="34" charset="0"/>
                <a:cs typeface="Times New Roman" panose="02020603050405020304" pitchFamily="18" charset="0"/>
              </a:rPr>
              <a:t>Critical for withstanding harsh industrial environments</a:t>
            </a:r>
            <a:endParaRPr lang="en-US" sz="2400" dirty="0"/>
          </a:p>
          <a:p>
            <a:pPr marL="342900" indent="-342900">
              <a:buFont typeface="Arial" panose="020B0604020202020204" pitchFamily="34" charset="0"/>
              <a:buChar char="•"/>
            </a:pPr>
            <a:endParaRPr lang="en-US" sz="2400" dirty="0">
              <a:ea typeface="Calibri" panose="020F0502020204030204" pitchFamily="34" charset="0"/>
              <a:cs typeface="Times New Roman" panose="02020603050405020304" pitchFamily="18" charset="0"/>
            </a:endParaRPr>
          </a:p>
          <a:p>
            <a:r>
              <a:rPr lang="en-US" sz="2400" dirty="0">
                <a:ea typeface="Calibri" panose="020F0502020204030204" pitchFamily="34" charset="0"/>
                <a:cs typeface="Times New Roman" panose="02020603050405020304" pitchFamily="18" charset="0"/>
              </a:rPr>
              <a:t>	</a:t>
            </a:r>
            <a:endParaRPr lang="en-US" sz="2400" dirty="0"/>
          </a:p>
        </p:txBody>
      </p:sp>
      <p:sp>
        <p:nvSpPr>
          <p:cNvPr id="7" name="Title 1">
            <a:extLst>
              <a:ext uri="{FF2B5EF4-FFF2-40B4-BE49-F238E27FC236}">
                <a16:creationId xmlns:a16="http://schemas.microsoft.com/office/drawing/2014/main" id="{3B94E656-D3D0-3149-A805-5DCC461E19D9}"/>
              </a:ext>
            </a:extLst>
          </p:cNvPr>
          <p:cNvSpPr>
            <a:spLocks noGrp="1"/>
          </p:cNvSpPr>
          <p:nvPr>
            <p:ph type="title"/>
          </p:nvPr>
        </p:nvSpPr>
        <p:spPr>
          <a:xfrm>
            <a:off x="685800" y="239706"/>
            <a:ext cx="7772400" cy="676275"/>
          </a:xfrm>
        </p:spPr>
        <p:txBody>
          <a:bodyPr/>
          <a:lstStyle/>
          <a:p>
            <a:r>
              <a:rPr lang="en-US" sz="4000" dirty="0"/>
              <a:t>IP-66 / IP-68 Rating</a:t>
            </a:r>
          </a:p>
        </p:txBody>
      </p:sp>
      <p:sp>
        <p:nvSpPr>
          <p:cNvPr id="8" name="TextBox 7">
            <a:extLst>
              <a:ext uri="{FF2B5EF4-FFF2-40B4-BE49-F238E27FC236}">
                <a16:creationId xmlns:a16="http://schemas.microsoft.com/office/drawing/2014/main" id="{BA02A263-2D0A-0447-BF68-4DAB9E4027EA}"/>
              </a:ext>
            </a:extLst>
          </p:cNvPr>
          <p:cNvSpPr txBox="1"/>
          <p:nvPr/>
        </p:nvSpPr>
        <p:spPr>
          <a:xfrm>
            <a:off x="292100" y="3612633"/>
            <a:ext cx="2095500" cy="1200329"/>
          </a:xfrm>
          <a:prstGeom prst="rect">
            <a:avLst/>
          </a:prstGeom>
          <a:noFill/>
        </p:spPr>
        <p:txBody>
          <a:bodyPr wrap="square" rtlCol="0">
            <a:spAutoFit/>
          </a:bodyPr>
          <a:lstStyle/>
          <a:p>
            <a:r>
              <a:rPr lang="en-US" sz="2400" dirty="0">
                <a:ea typeface="Calibri" panose="020F0502020204030204" pitchFamily="34" charset="0"/>
                <a:cs typeface="Times New Roman" panose="02020603050405020304" pitchFamily="18" charset="0"/>
              </a:rPr>
              <a:t>The first digit shows that it is dust proof</a:t>
            </a:r>
          </a:p>
        </p:txBody>
      </p:sp>
      <p:sp>
        <p:nvSpPr>
          <p:cNvPr id="9" name="TextBox 8">
            <a:extLst>
              <a:ext uri="{FF2B5EF4-FFF2-40B4-BE49-F238E27FC236}">
                <a16:creationId xmlns:a16="http://schemas.microsoft.com/office/drawing/2014/main" id="{F542535B-D2EA-A84D-B11F-73F15C0DE131}"/>
              </a:ext>
            </a:extLst>
          </p:cNvPr>
          <p:cNvSpPr txBox="1"/>
          <p:nvPr/>
        </p:nvSpPr>
        <p:spPr>
          <a:xfrm>
            <a:off x="1943100" y="5022333"/>
            <a:ext cx="2286000" cy="1477328"/>
          </a:xfrm>
          <a:prstGeom prst="rect">
            <a:avLst/>
          </a:prstGeom>
          <a:noFill/>
        </p:spPr>
        <p:txBody>
          <a:bodyPr wrap="square" rtlCol="0">
            <a:spAutoFit/>
          </a:bodyPr>
          <a:lstStyle/>
          <a:p>
            <a:r>
              <a:rPr lang="en-US" sz="2400" dirty="0">
                <a:ea typeface="Calibri" panose="020F0502020204030204" pitchFamily="34" charset="0"/>
                <a:cs typeface="Times New Roman" panose="02020603050405020304" pitchFamily="18" charset="0"/>
              </a:rPr>
              <a:t>The second digit shows it is waterproof</a:t>
            </a:r>
          </a:p>
          <a:p>
            <a:endParaRPr lang="en-US" dirty="0"/>
          </a:p>
        </p:txBody>
      </p:sp>
      <p:cxnSp>
        <p:nvCxnSpPr>
          <p:cNvPr id="10" name="Straight Arrow Connector 9">
            <a:extLst>
              <a:ext uri="{FF2B5EF4-FFF2-40B4-BE49-F238E27FC236}">
                <a16:creationId xmlns:a16="http://schemas.microsoft.com/office/drawing/2014/main" id="{FBA29AD2-55A9-3644-A32F-5B86B09E0D4A}"/>
              </a:ext>
            </a:extLst>
          </p:cNvPr>
          <p:cNvCxnSpPr>
            <a:cxnSpLocks/>
          </p:cNvCxnSpPr>
          <p:nvPr/>
        </p:nvCxnSpPr>
        <p:spPr>
          <a:xfrm flipV="1">
            <a:off x="1549541" y="3138481"/>
            <a:ext cx="723759" cy="474152"/>
          </a:xfrm>
          <a:prstGeom prst="straightConnector1">
            <a:avLst/>
          </a:prstGeom>
          <a:ln>
            <a:headEnd type="none" w="med" len="med"/>
            <a:tailEnd type="arrow" w="med" len="med"/>
          </a:ln>
        </p:spPr>
        <p:style>
          <a:lnRef idx="2">
            <a:schemeClr val="dk1"/>
          </a:lnRef>
          <a:fillRef idx="0">
            <a:schemeClr val="dk1"/>
          </a:fillRef>
          <a:effectRef idx="1">
            <a:schemeClr val="dk1"/>
          </a:effectRef>
          <a:fontRef idx="minor">
            <a:schemeClr val="tx1"/>
          </a:fontRef>
        </p:style>
      </p:cxnSp>
      <p:cxnSp>
        <p:nvCxnSpPr>
          <p:cNvPr id="11" name="Straight Arrow Connector 10">
            <a:extLst>
              <a:ext uri="{FF2B5EF4-FFF2-40B4-BE49-F238E27FC236}">
                <a16:creationId xmlns:a16="http://schemas.microsoft.com/office/drawing/2014/main" id="{B5686FD9-BB70-6E45-8921-BCC0CABC3BC7}"/>
              </a:ext>
            </a:extLst>
          </p:cNvPr>
          <p:cNvCxnSpPr>
            <a:cxnSpLocks/>
            <a:stCxn id="9" idx="0"/>
          </p:cNvCxnSpPr>
          <p:nvPr/>
        </p:nvCxnSpPr>
        <p:spPr>
          <a:xfrm flipV="1">
            <a:off x="3086100" y="3138481"/>
            <a:ext cx="0" cy="1883852"/>
          </a:xfrm>
          <a:prstGeom prst="straightConnector1">
            <a:avLst/>
          </a:prstGeom>
          <a:ln>
            <a:headEnd type="none" w="med" len="med"/>
            <a:tailEnd type="arrow" w="med" len="med"/>
          </a:ln>
        </p:spPr>
        <p:style>
          <a:lnRef idx="2">
            <a:schemeClr val="dk1"/>
          </a:lnRef>
          <a:fillRef idx="0">
            <a:schemeClr val="dk1"/>
          </a:fillRef>
          <a:effectRef idx="1">
            <a:schemeClr val="dk1"/>
          </a:effectRef>
          <a:fontRef idx="minor">
            <a:schemeClr val="tx1"/>
          </a:fontRef>
        </p:style>
      </p:cxnSp>
      <p:sp>
        <p:nvSpPr>
          <p:cNvPr id="20" name="TextBox 19">
            <a:extLst>
              <a:ext uri="{FF2B5EF4-FFF2-40B4-BE49-F238E27FC236}">
                <a16:creationId xmlns:a16="http://schemas.microsoft.com/office/drawing/2014/main" id="{A3619E57-E484-914D-8851-695B2573FCB7}"/>
              </a:ext>
            </a:extLst>
          </p:cNvPr>
          <p:cNvSpPr txBox="1"/>
          <p:nvPr/>
        </p:nvSpPr>
        <p:spPr>
          <a:xfrm>
            <a:off x="7119153" y="0"/>
            <a:ext cx="2024847" cy="369332"/>
          </a:xfrm>
          <a:prstGeom prst="rect">
            <a:avLst/>
          </a:prstGeom>
          <a:noFill/>
        </p:spPr>
        <p:txBody>
          <a:bodyPr wrap="square" rtlCol="0">
            <a:spAutoFit/>
          </a:bodyPr>
          <a:lstStyle/>
          <a:p>
            <a:pPr algn="r"/>
            <a:r>
              <a:rPr lang="en-US" i="1" dirty="0">
                <a:solidFill>
                  <a:srgbClr val="C00000"/>
                </a:solidFill>
              </a:rPr>
              <a:t>GX-3R Pro</a:t>
            </a:r>
          </a:p>
        </p:txBody>
      </p:sp>
    </p:spTree>
    <p:extLst>
      <p:ext uri="{BB962C8B-B14F-4D97-AF65-F5344CB8AC3E}">
        <p14:creationId xmlns:p14="http://schemas.microsoft.com/office/powerpoint/2010/main" val="4043926761"/>
      </p:ext>
    </p:extLst>
  </p:cSld>
  <p:clrMapOvr>
    <a:masterClrMapping/>
  </p:clrMapOvr>
  <mc:AlternateContent xmlns:mc="http://schemas.openxmlformats.org/markup-compatibility/2006" xmlns:p14="http://schemas.microsoft.com/office/powerpoint/2010/main">
    <mc:Choice Requires="p14">
      <p:transition p14:dur="400">
        <p:fade/>
      </p:transition>
    </mc:Choice>
    <mc:Fallback xmlns="">
      <p:transition xmlns:p14="http://schemas.microsoft.com/office/powerpoint/2010/main">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0"/>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9"/>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1"/>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6">
                                            <p:txEl>
                                              <p:pRg st="1" end="1"/>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6">
                                            <p:txEl>
                                              <p:pRg st="3" end="3"/>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6">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7E24E15D-C91F-1B48-AD8D-28F36FFE6F5F}"/>
              </a:ext>
            </a:extLst>
          </p:cNvPr>
          <p:cNvSpPr>
            <a:spLocks noGrp="1"/>
          </p:cNvSpPr>
          <p:nvPr>
            <p:ph type="title"/>
          </p:nvPr>
        </p:nvSpPr>
        <p:spPr>
          <a:xfrm>
            <a:off x="0" y="0"/>
            <a:ext cx="9144000" cy="1232451"/>
          </a:xfrm>
        </p:spPr>
        <p:txBody>
          <a:bodyPr/>
          <a:lstStyle/>
          <a:p>
            <a:pPr algn="ctr"/>
            <a:r>
              <a:rPr lang="en-US" sz="4000" dirty="0"/>
              <a:t>3 Year Warranty</a:t>
            </a:r>
          </a:p>
        </p:txBody>
      </p:sp>
      <p:sp>
        <p:nvSpPr>
          <p:cNvPr id="6" name="TextBox 5">
            <a:extLst>
              <a:ext uri="{FF2B5EF4-FFF2-40B4-BE49-F238E27FC236}">
                <a16:creationId xmlns:a16="http://schemas.microsoft.com/office/drawing/2014/main" id="{C11E444F-A779-E540-9DAA-5B64386E801F}"/>
              </a:ext>
            </a:extLst>
          </p:cNvPr>
          <p:cNvSpPr txBox="1"/>
          <p:nvPr/>
        </p:nvSpPr>
        <p:spPr>
          <a:xfrm>
            <a:off x="336369" y="1559087"/>
            <a:ext cx="6140631" cy="461665"/>
          </a:xfrm>
          <a:prstGeom prst="rect">
            <a:avLst/>
          </a:prstGeom>
          <a:noFill/>
        </p:spPr>
        <p:txBody>
          <a:bodyPr wrap="square" rtlCol="0">
            <a:spAutoFit/>
          </a:bodyPr>
          <a:lstStyle/>
          <a:p>
            <a:r>
              <a:rPr lang="en-US" sz="2400" dirty="0"/>
              <a:t>The GX-3R Pro has a 3 year warranty</a:t>
            </a:r>
          </a:p>
        </p:txBody>
      </p:sp>
      <p:sp>
        <p:nvSpPr>
          <p:cNvPr id="10" name="TextBox 9">
            <a:extLst>
              <a:ext uri="{FF2B5EF4-FFF2-40B4-BE49-F238E27FC236}">
                <a16:creationId xmlns:a16="http://schemas.microsoft.com/office/drawing/2014/main" id="{BCB58C79-D8E2-DC4E-A492-271D17205CFC}"/>
              </a:ext>
            </a:extLst>
          </p:cNvPr>
          <p:cNvSpPr txBox="1"/>
          <p:nvPr/>
        </p:nvSpPr>
        <p:spPr>
          <a:xfrm>
            <a:off x="336369" y="1962771"/>
            <a:ext cx="7461431" cy="461665"/>
          </a:xfrm>
          <a:prstGeom prst="rect">
            <a:avLst/>
          </a:prstGeom>
          <a:noFill/>
        </p:spPr>
        <p:txBody>
          <a:bodyPr wrap="square" rtlCol="0">
            <a:spAutoFit/>
          </a:bodyPr>
          <a:lstStyle/>
          <a:p>
            <a:r>
              <a:rPr lang="en-US" sz="2400" dirty="0"/>
              <a:t>The warranty covers workmanship of the device</a:t>
            </a:r>
          </a:p>
        </p:txBody>
      </p:sp>
      <p:sp>
        <p:nvSpPr>
          <p:cNvPr id="11" name="TextBox 10">
            <a:extLst>
              <a:ext uri="{FF2B5EF4-FFF2-40B4-BE49-F238E27FC236}">
                <a16:creationId xmlns:a16="http://schemas.microsoft.com/office/drawing/2014/main" id="{9B78885A-478D-6844-9D71-65D18EF78007}"/>
              </a:ext>
            </a:extLst>
          </p:cNvPr>
          <p:cNvSpPr txBox="1"/>
          <p:nvPr/>
        </p:nvSpPr>
        <p:spPr>
          <a:xfrm>
            <a:off x="336369" y="2355158"/>
            <a:ext cx="3390900" cy="461665"/>
          </a:xfrm>
          <a:prstGeom prst="rect">
            <a:avLst/>
          </a:prstGeom>
          <a:noFill/>
        </p:spPr>
        <p:txBody>
          <a:bodyPr wrap="square" rtlCol="0">
            <a:spAutoFit/>
          </a:bodyPr>
          <a:lstStyle/>
          <a:p>
            <a:r>
              <a:rPr lang="en-US" sz="2400" dirty="0"/>
              <a:t>AND the sensors.</a:t>
            </a:r>
          </a:p>
        </p:txBody>
      </p:sp>
      <p:pic>
        <p:nvPicPr>
          <p:cNvPr id="3" name="Picture 2">
            <a:extLst>
              <a:ext uri="{FF2B5EF4-FFF2-40B4-BE49-F238E27FC236}">
                <a16:creationId xmlns:a16="http://schemas.microsoft.com/office/drawing/2014/main" id="{003FB9FC-EFA2-6846-9DE7-1E6C2754E24B}"/>
              </a:ext>
            </a:extLst>
          </p:cNvPr>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0" y="3809265"/>
            <a:ext cx="9144000" cy="2979295"/>
          </a:xfrm>
          <a:prstGeom prst="rect">
            <a:avLst/>
          </a:prstGeom>
        </p:spPr>
      </p:pic>
    </p:spTree>
    <p:extLst>
      <p:ext uri="{BB962C8B-B14F-4D97-AF65-F5344CB8AC3E}">
        <p14:creationId xmlns:p14="http://schemas.microsoft.com/office/powerpoint/2010/main" val="2628365179"/>
      </p:ext>
    </p:extLst>
  </p:cSld>
  <p:clrMapOvr>
    <a:masterClrMapping/>
  </p:clrMapOvr>
  <mc:AlternateContent xmlns:mc="http://schemas.openxmlformats.org/markup-compatibility/2006" xmlns:p14="http://schemas.microsoft.com/office/powerpoint/2010/main">
    <mc:Choice Requires="p14">
      <p:transition p14:dur="400">
        <p:fade/>
      </p:transition>
    </mc:Choice>
    <mc:Fallback xmlns="">
      <p:transition xmlns:p14="http://schemas.microsoft.com/office/powerpoint/2010/main">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Lst>
  </p:timing>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8" name="Content Placeholder 4">
            <a:extLst>
              <a:ext uri="{FF2B5EF4-FFF2-40B4-BE49-F238E27FC236}">
                <a16:creationId xmlns:a16="http://schemas.microsoft.com/office/drawing/2014/main" id="{B2760FEA-949B-BE4B-B5D4-4AF058043526}"/>
              </a:ext>
            </a:extLst>
          </p:cNvPr>
          <p:cNvPicPr>
            <a:picLocks noChangeAspect="1"/>
          </p:cNvPicPr>
          <p:nvPr/>
        </p:nvPicPr>
        <p:blipFill>
          <a:blip r:embed="rId2" cstate="screen">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bwMode="auto">
          <a:xfrm>
            <a:off x="7326196" y="2372936"/>
            <a:ext cx="2108301" cy="2108301"/>
          </a:xfrm>
          <a:prstGeom prst="rect">
            <a:avLst/>
          </a:prstGeom>
          <a:noFill/>
          <a:ln>
            <a:noFill/>
          </a:ln>
          <a:effectLst>
            <a:outerShdw blurRad="50800" dist="50800" dir="5400000" algn="ctr" rotWithShape="0">
              <a:schemeClr val="bg1"/>
            </a:outerShdw>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pic>
      <p:pic>
        <p:nvPicPr>
          <p:cNvPr id="7" name="Content Placeholder 4">
            <a:extLst>
              <a:ext uri="{FF2B5EF4-FFF2-40B4-BE49-F238E27FC236}">
                <a16:creationId xmlns:a16="http://schemas.microsoft.com/office/drawing/2014/main" id="{A821E9C3-2845-6440-8F7E-F292C78B9689}"/>
              </a:ext>
            </a:extLst>
          </p:cNvPr>
          <p:cNvPicPr>
            <a:picLocks noChangeAspect="1"/>
          </p:cNvPicPr>
          <p:nvPr/>
        </p:nvPicPr>
        <p:blipFill>
          <a:blip r:embed="rId2" cstate="screen">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bwMode="auto">
          <a:xfrm rot="10800000">
            <a:off x="3760220" y="2372935"/>
            <a:ext cx="2108301" cy="2108301"/>
          </a:xfrm>
          <a:prstGeom prst="rect">
            <a:avLst/>
          </a:prstGeom>
          <a:noFill/>
          <a:ln>
            <a:noFill/>
          </a:ln>
          <a:effectLst>
            <a:outerShdw blurRad="50800" dist="50800" dir="5400000" algn="ctr" rotWithShape="0">
              <a:schemeClr val="bg1"/>
            </a:outerShdw>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pic>
      <p:pic>
        <p:nvPicPr>
          <p:cNvPr id="9" name="Content Placeholder 4">
            <a:extLst>
              <a:ext uri="{FF2B5EF4-FFF2-40B4-BE49-F238E27FC236}">
                <a16:creationId xmlns:a16="http://schemas.microsoft.com/office/drawing/2014/main" id="{3089115D-0DDF-4A4D-B8BD-E5BAA12C4116}"/>
              </a:ext>
            </a:extLst>
          </p:cNvPr>
          <p:cNvPicPr>
            <a:picLocks noChangeAspect="1"/>
          </p:cNvPicPr>
          <p:nvPr/>
        </p:nvPicPr>
        <p:blipFill>
          <a:blip r:embed="rId2" cstate="screen">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bwMode="auto">
          <a:xfrm rot="16200000">
            <a:off x="5504925" y="789875"/>
            <a:ext cx="2108301" cy="2108301"/>
          </a:xfrm>
          <a:prstGeom prst="rect">
            <a:avLst/>
          </a:prstGeom>
          <a:noFill/>
          <a:ln>
            <a:noFill/>
          </a:ln>
          <a:effectLst>
            <a:outerShdw blurRad="50800" dist="50800" dir="5400000" algn="ctr" rotWithShape="0">
              <a:schemeClr val="bg1"/>
            </a:outerShdw>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pic>
      <p:pic>
        <p:nvPicPr>
          <p:cNvPr id="4" name="Picture 3">
            <a:extLst>
              <a:ext uri="{FF2B5EF4-FFF2-40B4-BE49-F238E27FC236}">
                <a16:creationId xmlns:a16="http://schemas.microsoft.com/office/drawing/2014/main" id="{46D2339A-FEBF-4B43-9E32-D80453080570}"/>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5147656" y="2216795"/>
            <a:ext cx="2822837" cy="2420582"/>
          </a:xfrm>
          <a:prstGeom prst="rect">
            <a:avLst/>
          </a:prstGeom>
        </p:spPr>
      </p:pic>
      <p:sp>
        <p:nvSpPr>
          <p:cNvPr id="2" name="Title 1">
            <a:extLst>
              <a:ext uri="{FF2B5EF4-FFF2-40B4-BE49-F238E27FC236}">
                <a16:creationId xmlns:a16="http://schemas.microsoft.com/office/drawing/2014/main" id="{FA78EA3E-4152-344B-8C0D-2F783FA14ED9}"/>
              </a:ext>
            </a:extLst>
          </p:cNvPr>
          <p:cNvSpPr>
            <a:spLocks noGrp="1"/>
          </p:cNvSpPr>
          <p:nvPr>
            <p:ph type="title"/>
          </p:nvPr>
        </p:nvSpPr>
        <p:spPr>
          <a:xfrm>
            <a:off x="685800" y="301625"/>
            <a:ext cx="7772400" cy="676275"/>
          </a:xfrm>
        </p:spPr>
        <p:txBody>
          <a:bodyPr/>
          <a:lstStyle/>
          <a:p>
            <a:r>
              <a:rPr lang="en-US" dirty="0"/>
              <a:t>Panic Alarm</a:t>
            </a:r>
          </a:p>
        </p:txBody>
      </p:sp>
      <p:pic>
        <p:nvPicPr>
          <p:cNvPr id="5" name="Graphic 4">
            <a:extLst>
              <a:ext uri="{FF2B5EF4-FFF2-40B4-BE49-F238E27FC236}">
                <a16:creationId xmlns:a16="http://schemas.microsoft.com/office/drawing/2014/main" id="{EFFAEDFD-431A-CE41-A652-5A7B82FE1C9F}"/>
              </a:ext>
            </a:extLst>
          </p:cNvPr>
          <p:cNvPicPr>
            <a:picLocks noChangeAspect="1"/>
          </p:cNvPicPr>
          <p:nvPr/>
        </p:nvPicPr>
        <p:blipFill>
          <a:blip r:embed="rId4">
            <a:extLst>
              <a:ext uri="{28A0092B-C50C-407E-A947-70E740481C1C}">
                <a14:useLocalDpi xmlns:a14="http://schemas.microsoft.com/office/drawing/2010/main"/>
              </a:ext>
              <a:ext uri="{96DAC541-7B7A-43D3-8B79-37D633B846F1}">
                <asvg:svgBlip xmlns:asvg="http://schemas.microsoft.com/office/drawing/2016/SVG/main" r:embed="rId5"/>
              </a:ext>
            </a:extLst>
          </a:blip>
          <a:stretch>
            <a:fillRect/>
          </a:stretch>
        </p:blipFill>
        <p:spPr>
          <a:xfrm>
            <a:off x="5657799" y="3261510"/>
            <a:ext cx="1847850" cy="1847850"/>
          </a:xfrm>
          <a:prstGeom prst="rect">
            <a:avLst/>
          </a:prstGeom>
          <a:effectLst>
            <a:outerShdw blurRad="50800" dist="25400" dir="7800000" algn="ctr" rotWithShape="0">
              <a:schemeClr val="bg1"/>
            </a:outerShdw>
          </a:effectLst>
        </p:spPr>
      </p:pic>
      <p:pic>
        <p:nvPicPr>
          <p:cNvPr id="11" name="Content Placeholder 10">
            <a:extLst>
              <a:ext uri="{FF2B5EF4-FFF2-40B4-BE49-F238E27FC236}">
                <a16:creationId xmlns:a16="http://schemas.microsoft.com/office/drawing/2014/main" id="{BB786726-9000-024A-9A73-9DCE93F4FD01}"/>
              </a:ext>
            </a:extLst>
          </p:cNvPr>
          <p:cNvPicPr>
            <a:picLocks noGrp="1" noChangeAspect="1"/>
          </p:cNvPicPr>
          <p:nvPr>
            <p:ph idx="1"/>
          </p:nvPr>
        </p:nvPicPr>
        <p:blipFill>
          <a:blip r:embed="rId6" cstate="screen">
            <a:extLst>
              <a:ext uri="{28A0092B-C50C-407E-A947-70E740481C1C}">
                <a14:useLocalDpi xmlns:a14="http://schemas.microsoft.com/office/drawing/2010/main"/>
              </a:ext>
              <a:ext uri="{96DAC541-7B7A-43D3-8B79-37D633B846F1}">
                <asvg:svgBlip xmlns:asvg="http://schemas.microsoft.com/office/drawing/2016/SVG/main" r:embed="rId7"/>
              </a:ext>
            </a:extLst>
          </a:blip>
          <a:stretch>
            <a:fillRect/>
          </a:stretch>
        </p:blipFill>
        <p:spPr>
          <a:xfrm rot="5400000">
            <a:off x="5787495" y="4584325"/>
            <a:ext cx="1618151" cy="1723156"/>
          </a:xfrm>
          <a:effectLst>
            <a:outerShdw blurRad="50800" dist="50800" dir="4620000" algn="ctr" rotWithShape="0">
              <a:srgbClr val="000000"/>
            </a:outerShdw>
          </a:effectLst>
        </p:spPr>
      </p:pic>
      <p:sp>
        <p:nvSpPr>
          <p:cNvPr id="13" name="Rectangle 12">
            <a:extLst>
              <a:ext uri="{FF2B5EF4-FFF2-40B4-BE49-F238E27FC236}">
                <a16:creationId xmlns:a16="http://schemas.microsoft.com/office/drawing/2014/main" id="{99F3C04F-CDCB-A24F-9339-864B3BF49412}"/>
              </a:ext>
            </a:extLst>
          </p:cNvPr>
          <p:cNvSpPr/>
          <p:nvPr/>
        </p:nvSpPr>
        <p:spPr>
          <a:xfrm>
            <a:off x="564777" y="2457590"/>
            <a:ext cx="3778307" cy="1938992"/>
          </a:xfrm>
          <a:prstGeom prst="rect">
            <a:avLst/>
          </a:prstGeom>
        </p:spPr>
        <p:txBody>
          <a:bodyPr wrap="square">
            <a:spAutoFit/>
          </a:bodyPr>
          <a:lstStyle/>
          <a:p>
            <a:r>
              <a:rPr lang="en-US" sz="2400" dirty="0">
                <a:ea typeface="Calibri" panose="020F0502020204030204" pitchFamily="34" charset="0"/>
                <a:cs typeface="Times New Roman" panose="02020603050405020304" pitchFamily="18" charset="0"/>
              </a:rPr>
              <a:t>User can trigger instrument into alarm by tapping it twice to notify others of an immediate hazard.</a:t>
            </a:r>
            <a:r>
              <a:rPr lang="en-US" sz="2400" dirty="0"/>
              <a:t> </a:t>
            </a:r>
          </a:p>
        </p:txBody>
      </p:sp>
      <p:sp>
        <p:nvSpPr>
          <p:cNvPr id="12" name="TextBox 11">
            <a:extLst>
              <a:ext uri="{FF2B5EF4-FFF2-40B4-BE49-F238E27FC236}">
                <a16:creationId xmlns:a16="http://schemas.microsoft.com/office/drawing/2014/main" id="{46AA5CB5-D124-BB4F-B562-E0C59B122490}"/>
              </a:ext>
            </a:extLst>
          </p:cNvPr>
          <p:cNvSpPr txBox="1"/>
          <p:nvPr/>
        </p:nvSpPr>
        <p:spPr>
          <a:xfrm>
            <a:off x="7119153" y="0"/>
            <a:ext cx="2024847" cy="369332"/>
          </a:xfrm>
          <a:prstGeom prst="rect">
            <a:avLst/>
          </a:prstGeom>
          <a:noFill/>
        </p:spPr>
        <p:txBody>
          <a:bodyPr wrap="square" rtlCol="0">
            <a:spAutoFit/>
          </a:bodyPr>
          <a:lstStyle/>
          <a:p>
            <a:pPr algn="r"/>
            <a:r>
              <a:rPr lang="en-US" i="1" dirty="0">
                <a:solidFill>
                  <a:srgbClr val="C00000"/>
                </a:solidFill>
              </a:rPr>
              <a:t>GX-3R Pro</a:t>
            </a:r>
          </a:p>
        </p:txBody>
      </p:sp>
    </p:spTree>
    <p:extLst>
      <p:ext uri="{BB962C8B-B14F-4D97-AF65-F5344CB8AC3E}">
        <p14:creationId xmlns:p14="http://schemas.microsoft.com/office/powerpoint/2010/main" val="327361068"/>
      </p:ext>
    </p:extLst>
  </p:cSld>
  <p:clrMapOvr>
    <a:masterClrMapping/>
  </p:clrMapOvr>
  <mc:AlternateContent xmlns:mc="http://schemas.openxmlformats.org/markup-compatibility/2006" xmlns:p14="http://schemas.microsoft.com/office/powerpoint/2010/main">
    <mc:Choice Requires="p14">
      <p:transition p14:dur="400">
        <p:fade/>
      </p:transition>
    </mc:Choice>
    <mc:Fallback xmlns="">
      <p:transition xmlns:p14="http://schemas.microsoft.com/office/powerpoint/2010/main">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900" decel="100000" fill="hold"/>
                                        <p:tgtEl>
                                          <p:spTgt spid="5"/>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5"/>
                                        </p:tgtEl>
                                        <p:attrNameLst>
                                          <p:attrName>ppt_y</p:attrName>
                                        </p:attrNameLst>
                                      </p:cBhvr>
                                      <p:tavLst>
                                        <p:tav tm="0">
                                          <p:val>
                                            <p:strVal val="#ppt_y-.03"/>
                                          </p:val>
                                        </p:tav>
                                        <p:tav tm="100000">
                                          <p:val>
                                            <p:strVal val="#ppt_y"/>
                                          </p:val>
                                        </p:tav>
                                      </p:tavLst>
                                    </p:anim>
                                  </p:childTnLst>
                                </p:cTn>
                              </p:par>
                            </p:childTnLst>
                          </p:cTn>
                        </p:par>
                        <p:par>
                          <p:cTn id="11" fill="hold">
                            <p:stCondLst>
                              <p:cond delay="1000"/>
                            </p:stCondLst>
                            <p:childTnLst>
                              <p:par>
                                <p:cTn id="12" presetID="26" presetClass="emph" presetSubtype="0" repeatCount="2000" fill="hold" nodeType="afterEffect">
                                  <p:stCondLst>
                                    <p:cond delay="0"/>
                                  </p:stCondLst>
                                  <p:childTnLst>
                                    <p:animEffect transition="out" filter="fade">
                                      <p:cBhvr>
                                        <p:cTn id="13" dur="200" tmFilter="0, 0; .2, .5; .8, .5; 1, 0"/>
                                        <p:tgtEl>
                                          <p:spTgt spid="5"/>
                                        </p:tgtEl>
                                      </p:cBhvr>
                                    </p:animEffect>
                                    <p:animScale>
                                      <p:cBhvr>
                                        <p:cTn id="14" dur="100" autoRev="1" fill="hold"/>
                                        <p:tgtEl>
                                          <p:spTgt spid="5"/>
                                        </p:tgtEl>
                                      </p:cBhvr>
                                      <p:by x="105000" y="105000"/>
                                    </p:animScale>
                                  </p:childTnLst>
                                  <p:subTnLst>
                                    <p:set>
                                      <p:cBhvr override="childStyle">
                                        <p:cTn dur="1" fill="hold" display="0" masterRel="nextClick" afterEffect="1"/>
                                        <p:tgtEl>
                                          <p:spTgt spid="5"/>
                                        </p:tgtEl>
                                        <p:attrNameLst>
                                          <p:attrName>style.visibility</p:attrName>
                                        </p:attrNameLst>
                                      </p:cBhvr>
                                      <p:to>
                                        <p:strVal val="hidden"/>
                                      </p:to>
                                    </p:set>
                                  </p:subTnLst>
                                </p:cTn>
                              </p:par>
                            </p:childTnLst>
                          </p:cTn>
                        </p:par>
                        <p:par>
                          <p:cTn id="15" fill="hold">
                            <p:stCondLst>
                              <p:cond delay="1400"/>
                            </p:stCondLst>
                            <p:childTnLst>
                              <p:par>
                                <p:cTn id="16" presetID="1" presetClass="entr" presetSubtype="0" fill="hold" nodeType="afterEffect">
                                  <p:stCondLst>
                                    <p:cond delay="0"/>
                                  </p:stCondLst>
                                  <p:childTnLst>
                                    <p:set>
                                      <p:cBhvr>
                                        <p:cTn id="17" dur="1" fill="hold">
                                          <p:stCondLst>
                                            <p:cond delay="0"/>
                                          </p:stCondLst>
                                        </p:cTn>
                                        <p:tgtEl>
                                          <p:spTgt spid="7"/>
                                        </p:tgtEl>
                                        <p:attrNameLst>
                                          <p:attrName>style.visibility</p:attrName>
                                        </p:attrNameLst>
                                      </p:cBhvr>
                                      <p:to>
                                        <p:strVal val="visible"/>
                                      </p:to>
                                    </p:set>
                                  </p:childTnLst>
                                </p:cTn>
                              </p:par>
                            </p:childTnLst>
                          </p:cTn>
                        </p:par>
                        <p:par>
                          <p:cTn id="18" fill="hold">
                            <p:stCondLst>
                              <p:cond delay="1400"/>
                            </p:stCondLst>
                            <p:childTnLst>
                              <p:par>
                                <p:cTn id="19" presetID="1" presetClass="entr" presetSubtype="0" fill="hold" nodeType="afterEffect">
                                  <p:stCondLst>
                                    <p:cond delay="0"/>
                                  </p:stCondLst>
                                  <p:childTnLst>
                                    <p:set>
                                      <p:cBhvr>
                                        <p:cTn id="20" dur="1" fill="hold">
                                          <p:stCondLst>
                                            <p:cond delay="0"/>
                                          </p:stCondLst>
                                        </p:cTn>
                                        <p:tgtEl>
                                          <p:spTgt spid="9"/>
                                        </p:tgtEl>
                                        <p:attrNameLst>
                                          <p:attrName>style.visibility</p:attrName>
                                        </p:attrNameLst>
                                      </p:cBhvr>
                                      <p:to>
                                        <p:strVal val="visible"/>
                                      </p:to>
                                    </p:set>
                                  </p:childTnLst>
                                </p:cTn>
                              </p:par>
                            </p:childTnLst>
                          </p:cTn>
                        </p:par>
                        <p:par>
                          <p:cTn id="21" fill="hold">
                            <p:stCondLst>
                              <p:cond delay="1400"/>
                            </p:stCondLst>
                            <p:childTnLst>
                              <p:par>
                                <p:cTn id="22" presetID="1" presetClass="entr" presetSubtype="0" fill="hold" nodeType="afterEffect">
                                  <p:stCondLst>
                                    <p:cond delay="0"/>
                                  </p:stCondLst>
                                  <p:childTnLst>
                                    <p:set>
                                      <p:cBhvr>
                                        <p:cTn id="23" dur="1" fill="hold">
                                          <p:stCondLst>
                                            <p:cond delay="0"/>
                                          </p:stCondLst>
                                        </p:cTn>
                                        <p:tgtEl>
                                          <p:spTgt spid="8"/>
                                        </p:tgtEl>
                                        <p:attrNameLst>
                                          <p:attrName>style.visibility</p:attrName>
                                        </p:attrNameLst>
                                      </p:cBhvr>
                                      <p:to>
                                        <p:strVal val="visible"/>
                                      </p:to>
                                    </p:set>
                                  </p:childTnLst>
                                </p:cTn>
                              </p:par>
                            </p:childTnLst>
                          </p:cTn>
                        </p:par>
                        <p:par>
                          <p:cTn id="24" fill="hold">
                            <p:stCondLst>
                              <p:cond delay="1400"/>
                            </p:stCondLst>
                            <p:childTnLst>
                              <p:par>
                                <p:cTn id="25" presetID="1" presetClass="entr" presetSubtype="0" fill="hold" nodeType="afterEffect">
                                  <p:stCondLst>
                                    <p:cond delay="0"/>
                                  </p:stCondLst>
                                  <p:childTnLst>
                                    <p:set>
                                      <p:cBhvr>
                                        <p:cTn id="26" dur="1" fill="hold">
                                          <p:stCondLst>
                                            <p:cond delay="0"/>
                                          </p:stCondLst>
                                        </p:cTn>
                                        <p:tgtEl>
                                          <p:spTgt spid="11"/>
                                        </p:tgtEl>
                                        <p:attrNameLst>
                                          <p:attrName>style.visibility</p:attrName>
                                        </p:attrNameLst>
                                      </p:cBhvr>
                                      <p:to>
                                        <p:strVal val="visible"/>
                                      </p:to>
                                    </p:set>
                                  </p:childTnLst>
                                </p:cTn>
                              </p:par>
                              <p:par>
                                <p:cTn id="27" presetID="35" presetClass="emph" presetSubtype="0" repeatCount="indefinite" fill="hold" nodeType="withEffect">
                                  <p:stCondLst>
                                    <p:cond delay="0"/>
                                  </p:stCondLst>
                                  <p:endCondLst>
                                    <p:cond evt="onNext" delay="0">
                                      <p:tgtEl>
                                        <p:sldTgt/>
                                      </p:tgtEl>
                                    </p:cond>
                                  </p:endCondLst>
                                  <p:childTnLst>
                                    <p:anim calcmode="discrete" valueType="str">
                                      <p:cBhvr>
                                        <p:cTn id="28" dur="250" fill="hold"/>
                                        <p:tgtEl>
                                          <p:spTgt spid="11"/>
                                        </p:tgtEl>
                                        <p:attrNameLst>
                                          <p:attrName>style.visibility</p:attrName>
                                        </p:attrNameLst>
                                      </p:cBhvr>
                                      <p:tavLst>
                                        <p:tav tm="0">
                                          <p:val>
                                            <p:strVal val="hidden"/>
                                          </p:val>
                                        </p:tav>
                                        <p:tav tm="50000">
                                          <p:val>
                                            <p:strVal val="visible"/>
                                          </p:val>
                                        </p:tav>
                                      </p:tavLst>
                                    </p:anim>
                                  </p:childTnLst>
                                </p:cTn>
                              </p:par>
                              <p:par>
                                <p:cTn id="29" presetID="35" presetClass="emph" presetSubtype="0" repeatCount="indefinite" fill="hold" nodeType="withEffect">
                                  <p:stCondLst>
                                    <p:cond delay="0"/>
                                  </p:stCondLst>
                                  <p:endCondLst>
                                    <p:cond evt="onNext" delay="0">
                                      <p:tgtEl>
                                        <p:sldTgt/>
                                      </p:tgtEl>
                                    </p:cond>
                                  </p:endCondLst>
                                  <p:childTnLst>
                                    <p:anim calcmode="discrete" valueType="str">
                                      <p:cBhvr>
                                        <p:cTn id="30" dur="250" fill="hold"/>
                                        <p:tgtEl>
                                          <p:spTgt spid="7"/>
                                        </p:tgtEl>
                                        <p:attrNameLst>
                                          <p:attrName>style.visibility</p:attrName>
                                        </p:attrNameLst>
                                      </p:cBhvr>
                                      <p:tavLst>
                                        <p:tav tm="0">
                                          <p:val>
                                            <p:strVal val="hidden"/>
                                          </p:val>
                                        </p:tav>
                                        <p:tav tm="50000">
                                          <p:val>
                                            <p:strVal val="visible"/>
                                          </p:val>
                                        </p:tav>
                                      </p:tavLst>
                                    </p:anim>
                                  </p:childTnLst>
                                </p:cTn>
                              </p:par>
                              <p:par>
                                <p:cTn id="31" presetID="35" presetClass="emph" presetSubtype="0" repeatCount="indefinite" fill="hold" nodeType="withEffect">
                                  <p:stCondLst>
                                    <p:cond delay="0"/>
                                  </p:stCondLst>
                                  <p:endCondLst>
                                    <p:cond evt="onNext" delay="0">
                                      <p:tgtEl>
                                        <p:sldTgt/>
                                      </p:tgtEl>
                                    </p:cond>
                                  </p:endCondLst>
                                  <p:childTnLst>
                                    <p:anim calcmode="discrete" valueType="str">
                                      <p:cBhvr>
                                        <p:cTn id="32" dur="250" fill="hold"/>
                                        <p:tgtEl>
                                          <p:spTgt spid="9"/>
                                        </p:tgtEl>
                                        <p:attrNameLst>
                                          <p:attrName>style.visibility</p:attrName>
                                        </p:attrNameLst>
                                      </p:cBhvr>
                                      <p:tavLst>
                                        <p:tav tm="0">
                                          <p:val>
                                            <p:strVal val="hidden"/>
                                          </p:val>
                                        </p:tav>
                                        <p:tav tm="50000">
                                          <p:val>
                                            <p:strVal val="visible"/>
                                          </p:val>
                                        </p:tav>
                                      </p:tavLst>
                                    </p:anim>
                                  </p:childTnLst>
                                </p:cTn>
                              </p:par>
                              <p:par>
                                <p:cTn id="33" presetID="35" presetClass="emph" presetSubtype="0" repeatCount="indefinite" fill="hold" nodeType="withEffect">
                                  <p:stCondLst>
                                    <p:cond delay="0"/>
                                  </p:stCondLst>
                                  <p:endCondLst>
                                    <p:cond evt="onNext" delay="0">
                                      <p:tgtEl>
                                        <p:sldTgt/>
                                      </p:tgtEl>
                                    </p:cond>
                                  </p:endCondLst>
                                  <p:childTnLst>
                                    <p:anim calcmode="discrete" valueType="str">
                                      <p:cBhvr>
                                        <p:cTn id="34" dur="250" fill="hold"/>
                                        <p:tgtEl>
                                          <p:spTgt spid="8"/>
                                        </p:tgtEl>
                                        <p:attrNameLst>
                                          <p:attrName>style.visibility</p:attrName>
                                        </p:attrNameLst>
                                      </p:cBhvr>
                                      <p:tavLst>
                                        <p:tav tm="0">
                                          <p:val>
                                            <p:strVal val="hidden"/>
                                          </p:val>
                                        </p:tav>
                                        <p:tav tm="50000">
                                          <p:val>
                                            <p:strVal val="visible"/>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 name="Content Placeholder 4">
            <a:extLst>
              <a:ext uri="{FF2B5EF4-FFF2-40B4-BE49-F238E27FC236}">
                <a16:creationId xmlns:a16="http://schemas.microsoft.com/office/drawing/2014/main" id="{EB8A2AE4-2686-0443-BE60-AB5AD069234E}"/>
              </a:ext>
            </a:extLst>
          </p:cNvPr>
          <p:cNvPicPr>
            <a:picLocks noChangeAspect="1"/>
          </p:cNvPicPr>
          <p:nvPr/>
        </p:nvPicPr>
        <p:blipFill>
          <a:blip r:embed="rId2" cstate="screen">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bwMode="auto">
          <a:xfrm rot="10800000">
            <a:off x="3542112" y="1829727"/>
            <a:ext cx="2171680" cy="2171680"/>
          </a:xfrm>
          <a:prstGeom prst="rect">
            <a:avLst/>
          </a:prstGeom>
          <a:noFill/>
          <a:ln>
            <a:noFill/>
          </a:ln>
          <a:effectLst>
            <a:outerShdw blurRad="50800" dist="50800" dir="5400000" algn="ctr" rotWithShape="0">
              <a:schemeClr val="bg1"/>
            </a:outerShdw>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pic>
      <p:pic>
        <p:nvPicPr>
          <p:cNvPr id="27" name="Content Placeholder 4">
            <a:extLst>
              <a:ext uri="{FF2B5EF4-FFF2-40B4-BE49-F238E27FC236}">
                <a16:creationId xmlns:a16="http://schemas.microsoft.com/office/drawing/2014/main" id="{992FB208-8557-8B4F-AC82-680591DA348B}"/>
              </a:ext>
            </a:extLst>
          </p:cNvPr>
          <p:cNvPicPr>
            <a:picLocks noChangeAspect="1"/>
          </p:cNvPicPr>
          <p:nvPr/>
        </p:nvPicPr>
        <p:blipFill>
          <a:blip r:embed="rId2" cstate="screen">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bwMode="auto">
          <a:xfrm>
            <a:off x="6416940" y="1829727"/>
            <a:ext cx="2171680" cy="2171680"/>
          </a:xfrm>
          <a:prstGeom prst="rect">
            <a:avLst/>
          </a:prstGeom>
          <a:noFill/>
          <a:ln>
            <a:noFill/>
          </a:ln>
          <a:effectLst>
            <a:outerShdw blurRad="50800" dist="50800" dir="5400000" algn="ctr" rotWithShape="0">
              <a:schemeClr val="bg1"/>
            </a:outerShdw>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pic>
      <p:pic>
        <p:nvPicPr>
          <p:cNvPr id="5" name="Picture 4">
            <a:extLst>
              <a:ext uri="{FF2B5EF4-FFF2-40B4-BE49-F238E27FC236}">
                <a16:creationId xmlns:a16="http://schemas.microsoft.com/office/drawing/2014/main" id="{2D69B1E8-9A41-FB49-BC52-331F0FD00AEC}"/>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877843" y="4109776"/>
            <a:ext cx="2750736" cy="2750736"/>
          </a:xfrm>
          <a:prstGeom prst="rect">
            <a:avLst/>
          </a:prstGeom>
        </p:spPr>
      </p:pic>
      <p:pic>
        <p:nvPicPr>
          <p:cNvPr id="25" name="Content Placeholder 4">
            <a:extLst>
              <a:ext uri="{FF2B5EF4-FFF2-40B4-BE49-F238E27FC236}">
                <a16:creationId xmlns:a16="http://schemas.microsoft.com/office/drawing/2014/main" id="{29D3E68F-0364-0C43-9C2C-8D3175C02244}"/>
              </a:ext>
            </a:extLst>
          </p:cNvPr>
          <p:cNvPicPr>
            <a:picLocks noChangeAspect="1"/>
          </p:cNvPicPr>
          <p:nvPr/>
        </p:nvPicPr>
        <p:blipFill>
          <a:blip r:embed="rId2" cstate="screen">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bwMode="auto">
          <a:xfrm rot="16200000">
            <a:off x="4979525" y="577568"/>
            <a:ext cx="2171680" cy="2171680"/>
          </a:xfrm>
          <a:prstGeom prst="rect">
            <a:avLst/>
          </a:prstGeom>
          <a:noFill/>
          <a:ln>
            <a:noFill/>
          </a:ln>
          <a:effectLst>
            <a:outerShdw blurRad="50800" dist="50800" dir="5400000" algn="ctr" rotWithShape="0">
              <a:schemeClr val="bg1"/>
            </a:outerShdw>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pic>
      <p:sp>
        <p:nvSpPr>
          <p:cNvPr id="2" name="Title 1">
            <a:extLst>
              <a:ext uri="{FF2B5EF4-FFF2-40B4-BE49-F238E27FC236}">
                <a16:creationId xmlns:a16="http://schemas.microsoft.com/office/drawing/2014/main" id="{D0FB4BEA-8502-BF4C-A115-CFE1AFD1C52E}"/>
              </a:ext>
            </a:extLst>
          </p:cNvPr>
          <p:cNvSpPr>
            <a:spLocks noGrp="1"/>
          </p:cNvSpPr>
          <p:nvPr>
            <p:ph type="title"/>
          </p:nvPr>
        </p:nvSpPr>
        <p:spPr>
          <a:xfrm>
            <a:off x="685800" y="288925"/>
            <a:ext cx="7772400" cy="676275"/>
          </a:xfrm>
        </p:spPr>
        <p:txBody>
          <a:bodyPr/>
          <a:lstStyle/>
          <a:p>
            <a:r>
              <a:rPr lang="en-US" sz="4000" dirty="0"/>
              <a:t>Man Down Alarm</a:t>
            </a:r>
          </a:p>
        </p:txBody>
      </p:sp>
      <p:sp>
        <p:nvSpPr>
          <p:cNvPr id="9" name="Rectangle 8">
            <a:extLst>
              <a:ext uri="{FF2B5EF4-FFF2-40B4-BE49-F238E27FC236}">
                <a16:creationId xmlns:a16="http://schemas.microsoft.com/office/drawing/2014/main" id="{6223F830-FB1C-C04D-9429-2A72310058F7}"/>
              </a:ext>
            </a:extLst>
          </p:cNvPr>
          <p:cNvSpPr/>
          <p:nvPr/>
        </p:nvSpPr>
        <p:spPr>
          <a:xfrm>
            <a:off x="928582" y="2093712"/>
            <a:ext cx="3140999" cy="1938992"/>
          </a:xfrm>
          <a:prstGeom prst="rect">
            <a:avLst/>
          </a:prstGeom>
        </p:spPr>
        <p:txBody>
          <a:bodyPr wrap="square">
            <a:spAutoFit/>
          </a:bodyPr>
          <a:lstStyle/>
          <a:p>
            <a:r>
              <a:rPr lang="en-US" sz="2400" dirty="0">
                <a:ea typeface="Calibri" panose="020F0502020204030204" pitchFamily="34" charset="0"/>
                <a:cs typeface="Times New Roman" panose="02020603050405020304" pitchFamily="18" charset="0"/>
              </a:rPr>
              <a:t>Man-down alarm sounds if no motion is detected for 30 seconds, increasing worker safety.</a:t>
            </a:r>
            <a:r>
              <a:rPr lang="en-US" sz="2400" dirty="0"/>
              <a:t> </a:t>
            </a:r>
          </a:p>
        </p:txBody>
      </p:sp>
      <p:pic>
        <p:nvPicPr>
          <p:cNvPr id="11" name="Content Placeholder 10">
            <a:extLst>
              <a:ext uri="{FF2B5EF4-FFF2-40B4-BE49-F238E27FC236}">
                <a16:creationId xmlns:a16="http://schemas.microsoft.com/office/drawing/2014/main" id="{18E2AC78-FA1E-EA45-A52D-562850895AFA}"/>
              </a:ext>
            </a:extLst>
          </p:cNvPr>
          <p:cNvPicPr>
            <a:picLocks noGrp="1" noChangeAspect="1"/>
          </p:cNvPicPr>
          <p:nvPr>
            <p:ph idx="1"/>
          </p:nvPr>
        </p:nvPicPr>
        <p:blipFill>
          <a:blip r:embed="rId4" cstate="screen">
            <a:extLst>
              <a:ext uri="{28A0092B-C50C-407E-A947-70E740481C1C}">
                <a14:useLocalDpi xmlns:a14="http://schemas.microsoft.com/office/drawing/2010/main"/>
              </a:ext>
              <a:ext uri="{96DAC541-7B7A-43D3-8B79-37D633B846F1}">
                <asvg:svgBlip xmlns:asvg="http://schemas.microsoft.com/office/drawing/2016/SVG/main" r:embed="rId5"/>
              </a:ext>
            </a:extLst>
          </a:blip>
          <a:stretch>
            <a:fillRect/>
          </a:stretch>
        </p:blipFill>
        <p:spPr>
          <a:xfrm rot="5400000">
            <a:off x="5278754" y="3688770"/>
            <a:ext cx="1618151" cy="1723156"/>
          </a:xfrm>
          <a:effectLst>
            <a:outerShdw blurRad="50800" dist="50800" dir="4620000" algn="ctr" rotWithShape="0">
              <a:srgbClr val="000000"/>
            </a:outerShdw>
          </a:effectLst>
        </p:spPr>
      </p:pic>
      <p:cxnSp>
        <p:nvCxnSpPr>
          <p:cNvPr id="12" name="Straight Connector 11">
            <a:extLst>
              <a:ext uri="{FF2B5EF4-FFF2-40B4-BE49-F238E27FC236}">
                <a16:creationId xmlns:a16="http://schemas.microsoft.com/office/drawing/2014/main" id="{2CA42333-3AAF-8645-A9D4-826C0CD4C11E}"/>
              </a:ext>
            </a:extLst>
          </p:cNvPr>
          <p:cNvCxnSpPr/>
          <p:nvPr/>
        </p:nvCxnSpPr>
        <p:spPr>
          <a:xfrm flipH="1" flipV="1">
            <a:off x="6983604" y="4109776"/>
            <a:ext cx="904352" cy="1165609"/>
          </a:xfrm>
          <a:prstGeom prst="line">
            <a:avLst/>
          </a:prstGeom>
        </p:spPr>
        <p:style>
          <a:lnRef idx="2">
            <a:schemeClr val="dk1"/>
          </a:lnRef>
          <a:fillRef idx="0">
            <a:schemeClr val="dk1"/>
          </a:fillRef>
          <a:effectRef idx="1">
            <a:schemeClr val="dk1"/>
          </a:effectRef>
          <a:fontRef idx="minor">
            <a:schemeClr val="tx1"/>
          </a:fontRef>
        </p:style>
      </p:cxnSp>
      <p:sp>
        <p:nvSpPr>
          <p:cNvPr id="14" name="TextBox 13">
            <a:extLst>
              <a:ext uri="{FF2B5EF4-FFF2-40B4-BE49-F238E27FC236}">
                <a16:creationId xmlns:a16="http://schemas.microsoft.com/office/drawing/2014/main" id="{6830597A-DD08-8442-9AFD-BE93E31C3DBD}"/>
              </a:ext>
            </a:extLst>
          </p:cNvPr>
          <p:cNvSpPr txBox="1"/>
          <p:nvPr/>
        </p:nvSpPr>
        <p:spPr>
          <a:xfrm>
            <a:off x="7119153" y="0"/>
            <a:ext cx="2024847" cy="369332"/>
          </a:xfrm>
          <a:prstGeom prst="rect">
            <a:avLst/>
          </a:prstGeom>
          <a:noFill/>
        </p:spPr>
        <p:txBody>
          <a:bodyPr wrap="square" rtlCol="0">
            <a:spAutoFit/>
          </a:bodyPr>
          <a:lstStyle/>
          <a:p>
            <a:pPr algn="r"/>
            <a:r>
              <a:rPr lang="en-US" i="1" dirty="0">
                <a:solidFill>
                  <a:srgbClr val="C00000"/>
                </a:solidFill>
              </a:rPr>
              <a:t>GX-3R Pro</a:t>
            </a:r>
          </a:p>
        </p:txBody>
      </p:sp>
      <p:pic>
        <p:nvPicPr>
          <p:cNvPr id="4" name="Picture 3">
            <a:extLst>
              <a:ext uri="{FF2B5EF4-FFF2-40B4-BE49-F238E27FC236}">
                <a16:creationId xmlns:a16="http://schemas.microsoft.com/office/drawing/2014/main" id="{304529F2-0DB6-DE4C-A93F-268E89F3D2BA}"/>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5074421" y="2093712"/>
            <a:ext cx="2044732" cy="1768694"/>
          </a:xfrm>
          <a:prstGeom prst="rect">
            <a:avLst/>
          </a:prstGeom>
        </p:spPr>
      </p:pic>
    </p:spTree>
    <p:extLst>
      <p:ext uri="{BB962C8B-B14F-4D97-AF65-F5344CB8AC3E}">
        <p14:creationId xmlns:p14="http://schemas.microsoft.com/office/powerpoint/2010/main" val="3919744959"/>
      </p:ext>
    </p:extLst>
  </p:cSld>
  <p:clrMapOvr>
    <a:masterClrMapping/>
  </p:clrMapOvr>
  <mc:AlternateContent xmlns:mc="http://schemas.openxmlformats.org/markup-compatibility/2006" xmlns:p14="http://schemas.microsoft.com/office/powerpoint/2010/main">
    <mc:Choice Requires="p14">
      <p:transition p14:dur="400">
        <p:fade/>
      </p:transition>
    </mc:Choice>
    <mc:Fallback xmlns="">
      <p:transition xmlns:p14="http://schemas.microsoft.com/office/powerpoint/2010/main">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5"/>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6"/>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7"/>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1"/>
                                        </p:tgtEl>
                                        <p:attrNameLst>
                                          <p:attrName>style.visibility</p:attrName>
                                        </p:attrNameLst>
                                      </p:cBhvr>
                                      <p:to>
                                        <p:strVal val="visible"/>
                                      </p:to>
                                    </p:set>
                                  </p:childTnLst>
                                </p:cTn>
                              </p:par>
                              <p:par>
                                <p:cTn id="13" presetID="35" presetClass="emph" presetSubtype="0" repeatCount="indefinite" fill="hold" nodeType="withEffect">
                                  <p:stCondLst>
                                    <p:cond delay="0"/>
                                  </p:stCondLst>
                                  <p:endCondLst>
                                    <p:cond evt="onNext" delay="0">
                                      <p:tgtEl>
                                        <p:sldTgt/>
                                      </p:tgtEl>
                                    </p:cond>
                                  </p:endCondLst>
                                  <p:childTnLst>
                                    <p:anim calcmode="discrete" valueType="str">
                                      <p:cBhvr>
                                        <p:cTn id="14" dur="250" fill="hold"/>
                                        <p:tgtEl>
                                          <p:spTgt spid="11"/>
                                        </p:tgtEl>
                                        <p:attrNameLst>
                                          <p:attrName>style.visibility</p:attrName>
                                        </p:attrNameLst>
                                      </p:cBhvr>
                                      <p:tavLst>
                                        <p:tav tm="0">
                                          <p:val>
                                            <p:strVal val="hidden"/>
                                          </p:val>
                                        </p:tav>
                                        <p:tav tm="50000">
                                          <p:val>
                                            <p:strVal val="visible"/>
                                          </p:val>
                                        </p:tav>
                                      </p:tavLst>
                                    </p:anim>
                                  </p:childTnLst>
                                </p:cTn>
                              </p:par>
                              <p:par>
                                <p:cTn id="15" presetID="35" presetClass="emph" presetSubtype="0" repeatCount="indefinite" fill="hold" nodeType="withEffect">
                                  <p:stCondLst>
                                    <p:cond delay="0"/>
                                  </p:stCondLst>
                                  <p:endCondLst>
                                    <p:cond evt="onNext" delay="0">
                                      <p:tgtEl>
                                        <p:sldTgt/>
                                      </p:tgtEl>
                                    </p:cond>
                                  </p:endCondLst>
                                  <p:childTnLst>
                                    <p:anim calcmode="discrete" valueType="str">
                                      <p:cBhvr>
                                        <p:cTn id="16" dur="250" fill="hold"/>
                                        <p:tgtEl>
                                          <p:spTgt spid="26"/>
                                        </p:tgtEl>
                                        <p:attrNameLst>
                                          <p:attrName>style.visibility</p:attrName>
                                        </p:attrNameLst>
                                      </p:cBhvr>
                                      <p:tavLst>
                                        <p:tav tm="0">
                                          <p:val>
                                            <p:strVal val="hidden"/>
                                          </p:val>
                                        </p:tav>
                                        <p:tav tm="50000">
                                          <p:val>
                                            <p:strVal val="visible"/>
                                          </p:val>
                                        </p:tav>
                                      </p:tavLst>
                                    </p:anim>
                                  </p:childTnLst>
                                </p:cTn>
                              </p:par>
                              <p:par>
                                <p:cTn id="17" presetID="35" presetClass="emph" presetSubtype="0" repeatCount="indefinite" fill="hold" nodeType="withEffect">
                                  <p:stCondLst>
                                    <p:cond delay="0"/>
                                  </p:stCondLst>
                                  <p:endCondLst>
                                    <p:cond evt="onNext" delay="0">
                                      <p:tgtEl>
                                        <p:sldTgt/>
                                      </p:tgtEl>
                                    </p:cond>
                                  </p:endCondLst>
                                  <p:childTnLst>
                                    <p:anim calcmode="discrete" valueType="str">
                                      <p:cBhvr>
                                        <p:cTn id="18" dur="250" fill="hold"/>
                                        <p:tgtEl>
                                          <p:spTgt spid="25"/>
                                        </p:tgtEl>
                                        <p:attrNameLst>
                                          <p:attrName>style.visibility</p:attrName>
                                        </p:attrNameLst>
                                      </p:cBhvr>
                                      <p:tavLst>
                                        <p:tav tm="0">
                                          <p:val>
                                            <p:strVal val="hidden"/>
                                          </p:val>
                                        </p:tav>
                                        <p:tav tm="50000">
                                          <p:val>
                                            <p:strVal val="visible"/>
                                          </p:val>
                                        </p:tav>
                                      </p:tavLst>
                                    </p:anim>
                                  </p:childTnLst>
                                </p:cTn>
                              </p:par>
                              <p:par>
                                <p:cTn id="19" presetID="35" presetClass="emph" presetSubtype="0" repeatCount="indefinite" fill="hold" nodeType="withEffect">
                                  <p:stCondLst>
                                    <p:cond delay="0"/>
                                  </p:stCondLst>
                                  <p:endCondLst>
                                    <p:cond evt="onNext" delay="0">
                                      <p:tgtEl>
                                        <p:sldTgt/>
                                      </p:tgtEl>
                                    </p:cond>
                                  </p:endCondLst>
                                  <p:childTnLst>
                                    <p:anim calcmode="discrete" valueType="str">
                                      <p:cBhvr>
                                        <p:cTn id="20" dur="250" fill="hold"/>
                                        <p:tgtEl>
                                          <p:spTgt spid="27"/>
                                        </p:tgtEl>
                                        <p:attrNameLst>
                                          <p:attrName>style.visibility</p:attrName>
                                        </p:attrNameLst>
                                      </p:cBhvr>
                                      <p:tavLst>
                                        <p:tav tm="0">
                                          <p:val>
                                            <p:strVal val="hidden"/>
                                          </p:val>
                                        </p:tav>
                                        <p:tav tm="50000">
                                          <p:val>
                                            <p:strVal val="visible"/>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5CF562-CE9B-ED48-9617-ABE48B2434DD}"/>
              </a:ext>
            </a:extLst>
          </p:cNvPr>
          <p:cNvSpPr>
            <a:spLocks noGrp="1"/>
          </p:cNvSpPr>
          <p:nvPr>
            <p:ph type="title"/>
          </p:nvPr>
        </p:nvSpPr>
        <p:spPr>
          <a:xfrm>
            <a:off x="685800" y="153432"/>
            <a:ext cx="7772400" cy="676275"/>
          </a:xfrm>
        </p:spPr>
        <p:txBody>
          <a:bodyPr/>
          <a:lstStyle/>
          <a:p>
            <a:r>
              <a:rPr lang="en-US" sz="3600" dirty="0"/>
              <a:t>3 Adjustable Alarm Levels</a:t>
            </a:r>
          </a:p>
        </p:txBody>
      </p:sp>
      <p:sp>
        <p:nvSpPr>
          <p:cNvPr id="7" name="TextBox 6">
            <a:extLst>
              <a:ext uri="{FF2B5EF4-FFF2-40B4-BE49-F238E27FC236}">
                <a16:creationId xmlns:a16="http://schemas.microsoft.com/office/drawing/2014/main" id="{B4168C10-2DBA-AA4C-B14C-AE2D009EC116}"/>
              </a:ext>
            </a:extLst>
          </p:cNvPr>
          <p:cNvSpPr txBox="1"/>
          <p:nvPr/>
        </p:nvSpPr>
        <p:spPr>
          <a:xfrm>
            <a:off x="7119153" y="0"/>
            <a:ext cx="2024847" cy="369332"/>
          </a:xfrm>
          <a:prstGeom prst="rect">
            <a:avLst/>
          </a:prstGeom>
          <a:noFill/>
        </p:spPr>
        <p:txBody>
          <a:bodyPr wrap="square" rtlCol="0">
            <a:spAutoFit/>
          </a:bodyPr>
          <a:lstStyle/>
          <a:p>
            <a:pPr algn="r"/>
            <a:r>
              <a:rPr lang="en-US" i="1" dirty="0">
                <a:solidFill>
                  <a:srgbClr val="C00000"/>
                </a:solidFill>
              </a:rPr>
              <a:t>GX-3R Pro</a:t>
            </a:r>
          </a:p>
        </p:txBody>
      </p:sp>
      <p:sp>
        <p:nvSpPr>
          <p:cNvPr id="6" name="TextBox 5">
            <a:extLst>
              <a:ext uri="{FF2B5EF4-FFF2-40B4-BE49-F238E27FC236}">
                <a16:creationId xmlns:a16="http://schemas.microsoft.com/office/drawing/2014/main" id="{BFBD6B12-01CF-D845-9EDD-A1C13AABB070}"/>
              </a:ext>
            </a:extLst>
          </p:cNvPr>
          <p:cNvSpPr txBox="1"/>
          <p:nvPr/>
        </p:nvSpPr>
        <p:spPr>
          <a:xfrm>
            <a:off x="322053" y="1474128"/>
            <a:ext cx="2776747" cy="2308324"/>
          </a:xfrm>
          <a:prstGeom prst="rect">
            <a:avLst/>
          </a:prstGeom>
          <a:noFill/>
        </p:spPr>
        <p:txBody>
          <a:bodyPr wrap="square" rtlCol="0">
            <a:spAutoFit/>
          </a:bodyPr>
          <a:lstStyle/>
          <a:p>
            <a:r>
              <a:rPr lang="en-US" sz="2400" dirty="0"/>
              <a:t>Three adjustable alarm points let you customize your instrument to fit your needs.</a:t>
            </a:r>
          </a:p>
          <a:p>
            <a:endParaRPr lang="en-US" sz="2400" dirty="0"/>
          </a:p>
        </p:txBody>
      </p:sp>
      <p:sp>
        <p:nvSpPr>
          <p:cNvPr id="8" name="TextBox 7">
            <a:extLst>
              <a:ext uri="{FF2B5EF4-FFF2-40B4-BE49-F238E27FC236}">
                <a16:creationId xmlns:a16="http://schemas.microsoft.com/office/drawing/2014/main" id="{5E4B83D7-7946-4F45-87B7-0B4481F6A69C}"/>
              </a:ext>
            </a:extLst>
          </p:cNvPr>
          <p:cNvSpPr txBox="1"/>
          <p:nvPr/>
        </p:nvSpPr>
        <p:spPr>
          <a:xfrm>
            <a:off x="322053" y="4302430"/>
            <a:ext cx="2891047" cy="1477328"/>
          </a:xfrm>
          <a:prstGeom prst="rect">
            <a:avLst/>
          </a:prstGeom>
          <a:noFill/>
        </p:spPr>
        <p:txBody>
          <a:bodyPr wrap="square" rtlCol="0">
            <a:spAutoFit/>
          </a:bodyPr>
          <a:lstStyle/>
          <a:p>
            <a:r>
              <a:rPr lang="en-US" sz="2400" dirty="0"/>
              <a:t>Revert back to standard factory settings any time.</a:t>
            </a:r>
          </a:p>
          <a:p>
            <a:endParaRPr lang="en-US" dirty="0"/>
          </a:p>
        </p:txBody>
      </p:sp>
      <p:pic>
        <p:nvPicPr>
          <p:cNvPr id="5" name="Picture 4">
            <a:extLst>
              <a:ext uri="{FF2B5EF4-FFF2-40B4-BE49-F238E27FC236}">
                <a16:creationId xmlns:a16="http://schemas.microsoft.com/office/drawing/2014/main" id="{6F4F8821-1F57-B94E-8E61-39D931FB1395}"/>
              </a:ext>
            </a:extLst>
          </p:cNvPr>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3911433" y="829707"/>
            <a:ext cx="4546767" cy="5973920"/>
          </a:xfrm>
          <a:prstGeom prst="rect">
            <a:avLst/>
          </a:prstGeom>
        </p:spPr>
      </p:pic>
    </p:spTree>
    <p:extLst>
      <p:ext uri="{BB962C8B-B14F-4D97-AF65-F5344CB8AC3E}">
        <p14:creationId xmlns:p14="http://schemas.microsoft.com/office/powerpoint/2010/main" val="3383459652"/>
      </p:ext>
    </p:extLst>
  </p:cSld>
  <p:clrMapOvr>
    <a:masterClrMapping/>
  </p:clrMapOvr>
  <mc:AlternateContent xmlns:mc="http://schemas.openxmlformats.org/markup-compatibility/2006" xmlns:p14="http://schemas.microsoft.com/office/powerpoint/2010/main">
    <mc:Choice Requires="p14">
      <p:transition p14:dur="400">
        <p:fade/>
      </p:transition>
    </mc:Choice>
    <mc:Fallback xmlns="">
      <p:transition xmlns:p14="http://schemas.microsoft.com/office/powerpoint/2010/main">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Content Placeholder 10">
            <a:extLst>
              <a:ext uri="{FF2B5EF4-FFF2-40B4-BE49-F238E27FC236}">
                <a16:creationId xmlns:a16="http://schemas.microsoft.com/office/drawing/2014/main" id="{6AE6EF81-7F12-D24B-A06F-B0702404C15C}"/>
              </a:ext>
            </a:extLst>
          </p:cNvPr>
          <p:cNvPicPr>
            <a:picLocks noGrp="1" noChangeAspect="1"/>
          </p:cNvPicPr>
          <p:nvPr>
            <p:ph idx="1"/>
          </p:nvPr>
        </p:nvPicPr>
        <p:blipFill>
          <a:blip r:embed="rId2" cstate="screen">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rot="5400000">
            <a:off x="5617314" y="4513326"/>
            <a:ext cx="1618151" cy="1723156"/>
          </a:xfrm>
          <a:effectLst>
            <a:outerShdw blurRad="50800" dist="50800" dir="4620000" algn="ctr" rotWithShape="0">
              <a:srgbClr val="000000"/>
            </a:outerShdw>
          </a:effectLst>
        </p:spPr>
      </p:pic>
      <p:pic>
        <p:nvPicPr>
          <p:cNvPr id="5" name="Picture 4">
            <a:extLst>
              <a:ext uri="{FF2B5EF4-FFF2-40B4-BE49-F238E27FC236}">
                <a16:creationId xmlns:a16="http://schemas.microsoft.com/office/drawing/2014/main" id="{5624AA07-9B80-EC42-80E0-C1D7E3F20FF9}"/>
              </a:ext>
            </a:extLst>
          </p:cNvPr>
          <p:cNvPicPr>
            <a:picLocks noChangeAspect="1"/>
          </p:cNvPicPr>
          <p:nvPr/>
        </p:nvPicPr>
        <p:blipFill>
          <a:blip r:embed="rId4" cstate="screen">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rot="16200000">
            <a:off x="5097493" y="321936"/>
            <a:ext cx="2657789" cy="2657789"/>
          </a:xfrm>
          <a:prstGeom prst="rect">
            <a:avLst/>
          </a:prstGeom>
        </p:spPr>
      </p:pic>
      <p:sp>
        <p:nvSpPr>
          <p:cNvPr id="2" name="Title 1">
            <a:extLst>
              <a:ext uri="{FF2B5EF4-FFF2-40B4-BE49-F238E27FC236}">
                <a16:creationId xmlns:a16="http://schemas.microsoft.com/office/drawing/2014/main" id="{581A5110-853F-C846-83D4-D6121FA2E0EC}"/>
              </a:ext>
            </a:extLst>
          </p:cNvPr>
          <p:cNvSpPr>
            <a:spLocks noGrp="1"/>
          </p:cNvSpPr>
          <p:nvPr>
            <p:ph type="title"/>
          </p:nvPr>
        </p:nvSpPr>
        <p:spPr>
          <a:xfrm>
            <a:off x="685800" y="277874"/>
            <a:ext cx="7772400" cy="676275"/>
          </a:xfrm>
        </p:spPr>
        <p:txBody>
          <a:bodyPr/>
          <a:lstStyle/>
          <a:p>
            <a:r>
              <a:rPr lang="en-US" dirty="0"/>
              <a:t>3 Alarm Types</a:t>
            </a:r>
          </a:p>
        </p:txBody>
      </p:sp>
      <p:pic>
        <p:nvPicPr>
          <p:cNvPr id="4" name="Picture 3">
            <a:extLst>
              <a:ext uri="{FF2B5EF4-FFF2-40B4-BE49-F238E27FC236}">
                <a16:creationId xmlns:a16="http://schemas.microsoft.com/office/drawing/2014/main" id="{75AD9353-4CA7-C043-898C-941CE33079D7}"/>
              </a:ext>
            </a:extLst>
          </p:cNvPr>
          <p:cNvPicPr>
            <a:picLocks noChangeAspect="1"/>
          </p:cNvPicPr>
          <p:nvPr/>
        </p:nvPicPr>
        <p:blipFill>
          <a:blip r:embed="rId4" cstate="screen">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rot="10800000">
            <a:off x="3151964" y="2100105"/>
            <a:ext cx="2657789" cy="2657789"/>
          </a:xfrm>
          <a:prstGeom prst="rect">
            <a:avLst/>
          </a:prstGeom>
        </p:spPr>
      </p:pic>
      <p:pic>
        <p:nvPicPr>
          <p:cNvPr id="7" name="Picture 6">
            <a:extLst>
              <a:ext uri="{FF2B5EF4-FFF2-40B4-BE49-F238E27FC236}">
                <a16:creationId xmlns:a16="http://schemas.microsoft.com/office/drawing/2014/main" id="{F65F19F2-D8F9-AA4C-9C4E-185C07011E76}"/>
              </a:ext>
            </a:extLst>
          </p:cNvPr>
          <p:cNvPicPr>
            <a:picLocks noChangeAspect="1"/>
          </p:cNvPicPr>
          <p:nvPr/>
        </p:nvPicPr>
        <p:blipFill>
          <a:blip r:embed="rId4" cstate="screen">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6956753" y="2054783"/>
            <a:ext cx="2657789" cy="2657789"/>
          </a:xfrm>
          <a:prstGeom prst="rect">
            <a:avLst/>
          </a:prstGeom>
        </p:spPr>
      </p:pic>
      <p:sp>
        <p:nvSpPr>
          <p:cNvPr id="9" name="TextBox 8">
            <a:extLst>
              <a:ext uri="{FF2B5EF4-FFF2-40B4-BE49-F238E27FC236}">
                <a16:creationId xmlns:a16="http://schemas.microsoft.com/office/drawing/2014/main" id="{B1A532FB-C324-2E4C-B2B3-927987438EDF}"/>
              </a:ext>
            </a:extLst>
          </p:cNvPr>
          <p:cNvSpPr txBox="1"/>
          <p:nvPr/>
        </p:nvSpPr>
        <p:spPr>
          <a:xfrm>
            <a:off x="539406" y="1342754"/>
            <a:ext cx="2857500" cy="5424562"/>
          </a:xfrm>
          <a:prstGeom prst="rect">
            <a:avLst/>
          </a:prstGeom>
          <a:noFill/>
        </p:spPr>
        <p:txBody>
          <a:bodyPr wrap="square" rtlCol="0">
            <a:spAutoFit/>
          </a:bodyPr>
          <a:lstStyle/>
          <a:p>
            <a:pPr marL="214313" indent="-214313">
              <a:buFont typeface="Arial" panose="020B0604020202020204" pitchFamily="34" charset="0"/>
              <a:buChar char="•"/>
            </a:pPr>
            <a:r>
              <a:rPr lang="en-US" sz="2400" b="1" dirty="0"/>
              <a:t>Visual</a:t>
            </a:r>
            <a:br>
              <a:rPr lang="en-US" dirty="0"/>
            </a:br>
            <a:r>
              <a:rPr lang="en-US" sz="2000" dirty="0"/>
              <a:t>LED light indicators</a:t>
            </a:r>
            <a:br>
              <a:rPr lang="en-US" dirty="0"/>
            </a:br>
            <a:r>
              <a:rPr lang="en-US" sz="1600" dirty="0"/>
              <a:t>Alert you to gas, low battery, and failure alarms </a:t>
            </a:r>
            <a:br>
              <a:rPr lang="en-US" sz="1350" dirty="0"/>
            </a:br>
            <a:endParaRPr lang="en-US" sz="1350" dirty="0"/>
          </a:p>
          <a:p>
            <a:pPr marL="214313" indent="-214313">
              <a:buFont typeface="Arial" panose="020B0604020202020204" pitchFamily="34" charset="0"/>
              <a:buChar char="•"/>
            </a:pPr>
            <a:r>
              <a:rPr lang="en-US" sz="2400" b="1" dirty="0"/>
              <a:t>Audible</a:t>
            </a:r>
            <a:br>
              <a:rPr lang="en-US" dirty="0"/>
            </a:br>
            <a:r>
              <a:rPr lang="en-US" sz="2000" dirty="0"/>
              <a:t>95 decibel buzzer</a:t>
            </a:r>
            <a:br>
              <a:rPr lang="en-US" dirty="0"/>
            </a:br>
            <a:r>
              <a:rPr lang="en-US" sz="1600" dirty="0"/>
              <a:t>Buzzer sounds for gas alarms, malfunctions, low battery voltage, and as an indicator </a:t>
            </a:r>
            <a:br>
              <a:rPr lang="en-US" sz="1350" dirty="0"/>
            </a:br>
            <a:endParaRPr lang="en-US" dirty="0"/>
          </a:p>
          <a:p>
            <a:pPr marL="214313" indent="-214313">
              <a:buFont typeface="Arial" panose="020B0604020202020204" pitchFamily="34" charset="0"/>
              <a:buChar char="•"/>
            </a:pPr>
            <a:r>
              <a:rPr lang="en-US" sz="2400" b="1" dirty="0"/>
              <a:t>Vibration</a:t>
            </a:r>
            <a:br>
              <a:rPr lang="en-US" sz="2400" dirty="0"/>
            </a:br>
            <a:r>
              <a:rPr lang="en-US" sz="1600" dirty="0"/>
              <a:t>An internal motor vibrates for gas alarms, unit malfunctions, and as an indicator </a:t>
            </a:r>
            <a:br>
              <a:rPr lang="en-US" dirty="0"/>
            </a:br>
            <a:br>
              <a:rPr lang="en-US" sz="1350" dirty="0"/>
            </a:br>
            <a:endParaRPr lang="en-US" sz="1350" dirty="0"/>
          </a:p>
        </p:txBody>
      </p:sp>
      <p:sp>
        <p:nvSpPr>
          <p:cNvPr id="17" name="TextBox 16">
            <a:extLst>
              <a:ext uri="{FF2B5EF4-FFF2-40B4-BE49-F238E27FC236}">
                <a16:creationId xmlns:a16="http://schemas.microsoft.com/office/drawing/2014/main" id="{7CA4EA14-56F4-A145-98F7-1E4546E05A64}"/>
              </a:ext>
            </a:extLst>
          </p:cNvPr>
          <p:cNvSpPr txBox="1"/>
          <p:nvPr/>
        </p:nvSpPr>
        <p:spPr>
          <a:xfrm>
            <a:off x="7119153" y="0"/>
            <a:ext cx="2024847" cy="369332"/>
          </a:xfrm>
          <a:prstGeom prst="rect">
            <a:avLst/>
          </a:prstGeom>
          <a:noFill/>
        </p:spPr>
        <p:txBody>
          <a:bodyPr wrap="square" rtlCol="0">
            <a:spAutoFit/>
          </a:bodyPr>
          <a:lstStyle/>
          <a:p>
            <a:pPr algn="r"/>
            <a:r>
              <a:rPr lang="en-US" i="1" dirty="0">
                <a:solidFill>
                  <a:srgbClr val="C00000"/>
                </a:solidFill>
              </a:rPr>
              <a:t>GX-3R Pro</a:t>
            </a:r>
          </a:p>
        </p:txBody>
      </p:sp>
      <p:pic>
        <p:nvPicPr>
          <p:cNvPr id="6" name="Picture 5">
            <a:extLst>
              <a:ext uri="{FF2B5EF4-FFF2-40B4-BE49-F238E27FC236}">
                <a16:creationId xmlns:a16="http://schemas.microsoft.com/office/drawing/2014/main" id="{D8903290-2C81-6D46-860B-ECA89A453FCF}"/>
              </a:ext>
            </a:extLst>
          </p:cNvPr>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5013405" y="2252692"/>
            <a:ext cx="2825964" cy="2352615"/>
          </a:xfrm>
          <a:prstGeom prst="rect">
            <a:avLst/>
          </a:prstGeom>
        </p:spPr>
      </p:pic>
    </p:spTree>
    <p:extLst>
      <p:ext uri="{BB962C8B-B14F-4D97-AF65-F5344CB8AC3E}">
        <p14:creationId xmlns:p14="http://schemas.microsoft.com/office/powerpoint/2010/main" val="1752263163"/>
      </p:ext>
    </p:extLst>
  </p:cSld>
  <p:clrMapOvr>
    <a:masterClrMapping/>
  </p:clrMapOvr>
  <mc:AlternateContent xmlns:mc="http://schemas.openxmlformats.org/markup-compatibility/2006" xmlns:p14="http://schemas.microsoft.com/office/powerpoint/2010/main">
    <mc:Choice Requires="p14">
      <p:transition p14:dur="400">
        <p:fade/>
      </p:transition>
    </mc:Choice>
    <mc:Fallback xmlns="">
      <p:transition xmlns:p14="http://schemas.microsoft.com/office/powerpoint/2010/main">
        <p:fade/>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5"/>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7"/>
                                            </p:tgtEl>
                                            <p:attrNameLst>
                                              <p:attrName>style.visibility</p:attrName>
                                            </p:attrNameLst>
                                          </p:cBhvr>
                                          <p:to>
                                            <p:strVal val="visible"/>
                                          </p:to>
                                        </p:set>
                                      </p:childTnLst>
                                    </p:cTn>
                                  </p:par>
                                  <p:par>
                                    <p:cTn id="15" presetID="35" presetClass="emph" presetSubtype="0" repeatCount="indefinite" fill="hold" nodeType="withEffect">
                                      <p:stCondLst>
                                        <p:cond delay="0"/>
                                      </p:stCondLst>
                                      <p:endCondLst>
                                        <p:cond evt="onNext" delay="0">
                                          <p:tgtEl>
                                            <p:sldTgt/>
                                          </p:tgtEl>
                                        </p:cond>
                                      </p:endCondLst>
                                      <p:childTnLst>
                                        <p:anim calcmode="discrete" valueType="str">
                                          <p:cBhvr>
                                            <p:cTn id="16" dur="250" fill="hold"/>
                                            <p:tgtEl>
                                              <p:spTgt spid="7"/>
                                            </p:tgtEl>
                                            <p:attrNameLst>
                                              <p:attrName>style.visibility</p:attrName>
                                            </p:attrNameLst>
                                          </p:cBhvr>
                                          <p:tavLst>
                                            <p:tav tm="0">
                                              <p:val>
                                                <p:strVal val="hidden"/>
                                              </p:val>
                                            </p:tav>
                                            <p:tav tm="50000">
                                              <p:val>
                                                <p:strVal val="visible"/>
                                              </p:val>
                                            </p:tav>
                                          </p:tavLst>
                                        </p:anim>
                                      </p:childTnLst>
                                      <p:subTnLst>
                                        <p:set>
                                          <p:cBhvr override="childStyle">
                                            <p:cTn dur="1" fill="hold" display="0" masterRel="sameClick" afterEffect="1">
                                              <p:stCondLst>
                                                <p:cond evt="end" delay="0">
                                                  <p:tn val="15"/>
                                                </p:cond>
                                              </p:stCondLst>
                                            </p:cTn>
                                            <p:tgtEl>
                                              <p:spTgt spid="7"/>
                                            </p:tgtEl>
                                            <p:attrNameLst>
                                              <p:attrName>style.visibility</p:attrName>
                                            </p:attrNameLst>
                                          </p:cBhvr>
                                          <p:to>
                                            <p:strVal val="hidden"/>
                                          </p:to>
                                        </p:set>
                                      </p:subTnLst>
                                    </p:cTn>
                                  </p:par>
                                  <p:par>
                                    <p:cTn id="17" presetID="35" presetClass="emph" presetSubtype="0" repeatCount="indefinite" fill="hold" nodeType="withEffect">
                                      <p:stCondLst>
                                        <p:cond delay="0"/>
                                      </p:stCondLst>
                                      <p:endCondLst>
                                        <p:cond evt="onNext" delay="0">
                                          <p:tgtEl>
                                            <p:sldTgt/>
                                          </p:tgtEl>
                                        </p:cond>
                                      </p:endCondLst>
                                      <p:childTnLst>
                                        <p:anim calcmode="discrete" valueType="str">
                                          <p:cBhvr>
                                            <p:cTn id="18" dur="250" fill="hold"/>
                                            <p:tgtEl>
                                              <p:spTgt spid="5"/>
                                            </p:tgtEl>
                                            <p:attrNameLst>
                                              <p:attrName>style.visibility</p:attrName>
                                            </p:attrNameLst>
                                          </p:cBhvr>
                                          <p:tavLst>
                                            <p:tav tm="0">
                                              <p:val>
                                                <p:strVal val="hidden"/>
                                              </p:val>
                                            </p:tav>
                                            <p:tav tm="50000">
                                              <p:val>
                                                <p:strVal val="visible"/>
                                              </p:val>
                                            </p:tav>
                                          </p:tavLst>
                                        </p:anim>
                                      </p:childTnLst>
                                      <p:subTnLst>
                                        <p:set>
                                          <p:cBhvr override="childStyle">
                                            <p:cTn dur="1" fill="hold" display="0" masterRel="sameClick" afterEffect="1">
                                              <p:stCondLst>
                                                <p:cond evt="end" delay="0">
                                                  <p:tn val="17"/>
                                                </p:cond>
                                              </p:stCondLst>
                                            </p:cTn>
                                            <p:tgtEl>
                                              <p:spTgt spid="5"/>
                                            </p:tgtEl>
                                            <p:attrNameLst>
                                              <p:attrName>style.visibility</p:attrName>
                                            </p:attrNameLst>
                                          </p:cBhvr>
                                          <p:to>
                                            <p:strVal val="hidden"/>
                                          </p:to>
                                        </p:set>
                                      </p:subTnLst>
                                    </p:cTn>
                                  </p:par>
                                  <p:par>
                                    <p:cTn id="19" presetID="35" presetClass="emph" presetSubtype="0" repeatCount="indefinite" fill="hold" nodeType="withEffect">
                                      <p:stCondLst>
                                        <p:cond delay="0"/>
                                      </p:stCondLst>
                                      <p:endCondLst>
                                        <p:cond evt="onNext" delay="0">
                                          <p:tgtEl>
                                            <p:sldTgt/>
                                          </p:tgtEl>
                                        </p:cond>
                                      </p:endCondLst>
                                      <p:childTnLst>
                                        <p:anim calcmode="discrete" valueType="str">
                                          <p:cBhvr>
                                            <p:cTn id="20" dur="250" fill="hold"/>
                                            <p:tgtEl>
                                              <p:spTgt spid="4"/>
                                            </p:tgtEl>
                                            <p:attrNameLst>
                                              <p:attrName>style.visibility</p:attrName>
                                            </p:attrNameLst>
                                          </p:cBhvr>
                                          <p:tavLst>
                                            <p:tav tm="0">
                                              <p:val>
                                                <p:strVal val="hidden"/>
                                              </p:val>
                                            </p:tav>
                                            <p:tav tm="50000">
                                              <p:val>
                                                <p:strVal val="visible"/>
                                              </p:val>
                                            </p:tav>
                                          </p:tavLst>
                                        </p:anim>
                                      </p:childTnLst>
                                      <p:subTnLst>
                                        <p:set>
                                          <p:cBhvr override="childStyle">
                                            <p:cTn dur="1" fill="hold" display="0" masterRel="sameClick" afterEffect="1">
                                              <p:stCondLst>
                                                <p:cond evt="end" delay="0">
                                                  <p:tn val="19"/>
                                                </p:cond>
                                              </p:stCondLst>
                                            </p:cTn>
                                            <p:tgtEl>
                                              <p:spTgt spid="4"/>
                                            </p:tgtEl>
                                            <p:attrNameLst>
                                              <p:attrName>style.visibility</p:attrName>
                                            </p:attrNameLst>
                                          </p:cBhvr>
                                          <p:to>
                                            <p:strVal val="hidden"/>
                                          </p:to>
                                        </p:set>
                                      </p:sub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9">
                                                <p:txEl>
                                                  <p:pRg st="1" end="1"/>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12"/>
                                            </p:tgtEl>
                                            <p:attrNameLst>
                                              <p:attrName>style.visibility</p:attrName>
                                            </p:attrNameLst>
                                          </p:cBhvr>
                                          <p:to>
                                            <p:strVal val="visible"/>
                                          </p:to>
                                        </p:set>
                                      </p:childTnLst>
                                    </p:cTn>
                                  </p:par>
                                  <p:par>
                                    <p:cTn id="29" presetID="35" presetClass="emph" presetSubtype="0" repeatCount="indefinite" fill="hold" nodeType="withEffect">
                                      <p:stCondLst>
                                        <p:cond delay="0"/>
                                      </p:stCondLst>
                                      <p:endCondLst>
                                        <p:cond evt="onNext" delay="0">
                                          <p:tgtEl>
                                            <p:sldTgt/>
                                          </p:tgtEl>
                                        </p:cond>
                                      </p:endCondLst>
                                      <p:childTnLst>
                                        <p:anim calcmode="discrete" valueType="str">
                                          <p:cBhvr>
                                            <p:cTn id="30" dur="250" fill="hold"/>
                                            <p:tgtEl>
                                              <p:spTgt spid="12"/>
                                            </p:tgtEl>
                                            <p:attrNameLst>
                                              <p:attrName>style.visibility</p:attrName>
                                            </p:attrNameLst>
                                          </p:cBhvr>
                                          <p:tavLst>
                                            <p:tav tm="0">
                                              <p:val>
                                                <p:strVal val="hidden"/>
                                              </p:val>
                                            </p:tav>
                                            <p:tav tm="50000">
                                              <p:val>
                                                <p:strVal val="visible"/>
                                              </p:val>
                                            </p:tav>
                                          </p:tavLst>
                                        </p:anim>
                                      </p:childTnLst>
                                      <p:subTnLst>
                                        <p:set>
                                          <p:cBhvr override="childStyle">
                                            <p:cTn dur="1" fill="hold" display="0" masterRel="sameClick" afterEffect="1">
                                              <p:stCondLst>
                                                <p:cond evt="end" delay="0">
                                                  <p:tn val="29"/>
                                                </p:cond>
                                              </p:stCondLst>
                                            </p:cTn>
                                            <p:tgtEl>
                                              <p:spTgt spid="12"/>
                                            </p:tgtEl>
                                            <p:attrNameLst>
                                              <p:attrName>style.visibility</p:attrName>
                                            </p:attrNameLst>
                                          </p:cBhvr>
                                          <p:to>
                                            <p:strVal val="hidden"/>
                                          </p:to>
                                        </p:set>
                                      </p:sub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9">
                                                <p:txEl>
                                                  <p:pRg st="2" end="2"/>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0" presetClass="path" presetSubtype="0" repeatCount="2000" accel="50000" fill="hold" nodeType="clickEffect" p14:presetBounceEnd="50000">
                                      <p:stCondLst>
                                        <p:cond delay="0"/>
                                      </p:stCondLst>
                                      <p:childTnLst>
                                        <p:animMotion origin="layout" path="M -0.0059 -0.00046 L -0.0059 -0.00046 C -0.00174 0.00231 0.0033 0.00347 0.0066 0.00787 C 0.0085 0.01042 -0.00573 0.0037 -0.0059 0.0037 C -0.0033 0.00301 0.00469 0.00162 0.00191 0.00162 C -0.00122 0.00162 -0.00747 0.0037 -0.00747 0.0037 C -0.00209 0.00602 -0.004 0.00741 -0.00122 0.0037 " pathEditMode="relative" ptsTypes="AAAAAAA" p14:bounceEnd="50000">
                                          <p:cBhvr>
                                            <p:cTn id="38" dur="500" fill="hold"/>
                                            <p:tgtEl>
                                              <p:spTgt spid="6"/>
                                            </p:tgtEl>
                                            <p:attrNameLst>
                                              <p:attrName>ppt_x</p:attrName>
                                              <p:attrName>ppt_y</p:attrName>
                                            </p:attrNameLst>
                                          </p:cBhvr>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Choice>
    <mc:Fallback>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5"/>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7"/>
                                            </p:tgtEl>
                                            <p:attrNameLst>
                                              <p:attrName>style.visibility</p:attrName>
                                            </p:attrNameLst>
                                          </p:cBhvr>
                                          <p:to>
                                            <p:strVal val="visible"/>
                                          </p:to>
                                        </p:set>
                                      </p:childTnLst>
                                    </p:cTn>
                                  </p:par>
                                  <p:par>
                                    <p:cTn id="15" presetID="35" presetClass="emph" presetSubtype="0" repeatCount="indefinite" fill="hold" nodeType="withEffect">
                                      <p:stCondLst>
                                        <p:cond delay="0"/>
                                      </p:stCondLst>
                                      <p:endCondLst>
                                        <p:cond evt="onNext" delay="0">
                                          <p:tgtEl>
                                            <p:sldTgt/>
                                          </p:tgtEl>
                                        </p:cond>
                                      </p:endCondLst>
                                      <p:childTnLst>
                                        <p:anim calcmode="discrete" valueType="str">
                                          <p:cBhvr>
                                            <p:cTn id="16" dur="250" fill="hold"/>
                                            <p:tgtEl>
                                              <p:spTgt spid="7"/>
                                            </p:tgtEl>
                                            <p:attrNameLst>
                                              <p:attrName>style.visibility</p:attrName>
                                            </p:attrNameLst>
                                          </p:cBhvr>
                                          <p:tavLst>
                                            <p:tav tm="0">
                                              <p:val>
                                                <p:strVal val="hidden"/>
                                              </p:val>
                                            </p:tav>
                                            <p:tav tm="50000">
                                              <p:val>
                                                <p:strVal val="visible"/>
                                              </p:val>
                                            </p:tav>
                                          </p:tavLst>
                                        </p:anim>
                                      </p:childTnLst>
                                      <p:subTnLst>
                                        <p:set>
                                          <p:cBhvr override="childStyle">
                                            <p:cTn dur="1" fill="hold" display="0" masterRel="sameClick" afterEffect="1">
                                              <p:stCondLst>
                                                <p:cond evt="end" delay="0">
                                                  <p:tn val="15"/>
                                                </p:cond>
                                              </p:stCondLst>
                                            </p:cTn>
                                            <p:tgtEl>
                                              <p:spTgt spid="7"/>
                                            </p:tgtEl>
                                            <p:attrNameLst>
                                              <p:attrName>style.visibility</p:attrName>
                                            </p:attrNameLst>
                                          </p:cBhvr>
                                          <p:to>
                                            <p:strVal val="hidden"/>
                                          </p:to>
                                        </p:set>
                                      </p:subTnLst>
                                    </p:cTn>
                                  </p:par>
                                  <p:par>
                                    <p:cTn id="17" presetID="35" presetClass="emph" presetSubtype="0" repeatCount="indefinite" fill="hold" nodeType="withEffect">
                                      <p:stCondLst>
                                        <p:cond delay="0"/>
                                      </p:stCondLst>
                                      <p:endCondLst>
                                        <p:cond evt="onNext" delay="0">
                                          <p:tgtEl>
                                            <p:sldTgt/>
                                          </p:tgtEl>
                                        </p:cond>
                                      </p:endCondLst>
                                      <p:childTnLst>
                                        <p:anim calcmode="discrete" valueType="str">
                                          <p:cBhvr>
                                            <p:cTn id="18" dur="250" fill="hold"/>
                                            <p:tgtEl>
                                              <p:spTgt spid="5"/>
                                            </p:tgtEl>
                                            <p:attrNameLst>
                                              <p:attrName>style.visibility</p:attrName>
                                            </p:attrNameLst>
                                          </p:cBhvr>
                                          <p:tavLst>
                                            <p:tav tm="0">
                                              <p:val>
                                                <p:strVal val="hidden"/>
                                              </p:val>
                                            </p:tav>
                                            <p:tav tm="50000">
                                              <p:val>
                                                <p:strVal val="visible"/>
                                              </p:val>
                                            </p:tav>
                                          </p:tavLst>
                                        </p:anim>
                                      </p:childTnLst>
                                      <p:subTnLst>
                                        <p:set>
                                          <p:cBhvr override="childStyle">
                                            <p:cTn dur="1" fill="hold" display="0" masterRel="sameClick" afterEffect="1">
                                              <p:stCondLst>
                                                <p:cond evt="end" delay="0">
                                                  <p:tn val="17"/>
                                                </p:cond>
                                              </p:stCondLst>
                                            </p:cTn>
                                            <p:tgtEl>
                                              <p:spTgt spid="5"/>
                                            </p:tgtEl>
                                            <p:attrNameLst>
                                              <p:attrName>style.visibility</p:attrName>
                                            </p:attrNameLst>
                                          </p:cBhvr>
                                          <p:to>
                                            <p:strVal val="hidden"/>
                                          </p:to>
                                        </p:set>
                                      </p:subTnLst>
                                    </p:cTn>
                                  </p:par>
                                  <p:par>
                                    <p:cTn id="19" presetID="35" presetClass="emph" presetSubtype="0" repeatCount="indefinite" fill="hold" nodeType="withEffect">
                                      <p:stCondLst>
                                        <p:cond delay="0"/>
                                      </p:stCondLst>
                                      <p:endCondLst>
                                        <p:cond evt="onNext" delay="0">
                                          <p:tgtEl>
                                            <p:sldTgt/>
                                          </p:tgtEl>
                                        </p:cond>
                                      </p:endCondLst>
                                      <p:childTnLst>
                                        <p:anim calcmode="discrete" valueType="str">
                                          <p:cBhvr>
                                            <p:cTn id="20" dur="250" fill="hold"/>
                                            <p:tgtEl>
                                              <p:spTgt spid="4"/>
                                            </p:tgtEl>
                                            <p:attrNameLst>
                                              <p:attrName>style.visibility</p:attrName>
                                            </p:attrNameLst>
                                          </p:cBhvr>
                                          <p:tavLst>
                                            <p:tav tm="0">
                                              <p:val>
                                                <p:strVal val="hidden"/>
                                              </p:val>
                                            </p:tav>
                                            <p:tav tm="50000">
                                              <p:val>
                                                <p:strVal val="visible"/>
                                              </p:val>
                                            </p:tav>
                                          </p:tavLst>
                                        </p:anim>
                                      </p:childTnLst>
                                      <p:subTnLst>
                                        <p:set>
                                          <p:cBhvr override="childStyle">
                                            <p:cTn dur="1" fill="hold" display="0" masterRel="sameClick" afterEffect="1">
                                              <p:stCondLst>
                                                <p:cond evt="end" delay="0">
                                                  <p:tn val="19"/>
                                                </p:cond>
                                              </p:stCondLst>
                                            </p:cTn>
                                            <p:tgtEl>
                                              <p:spTgt spid="4"/>
                                            </p:tgtEl>
                                            <p:attrNameLst>
                                              <p:attrName>style.visibility</p:attrName>
                                            </p:attrNameLst>
                                          </p:cBhvr>
                                          <p:to>
                                            <p:strVal val="hidden"/>
                                          </p:to>
                                        </p:set>
                                      </p:sub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9">
                                                <p:txEl>
                                                  <p:pRg st="1" end="1"/>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12"/>
                                            </p:tgtEl>
                                            <p:attrNameLst>
                                              <p:attrName>style.visibility</p:attrName>
                                            </p:attrNameLst>
                                          </p:cBhvr>
                                          <p:to>
                                            <p:strVal val="visible"/>
                                          </p:to>
                                        </p:set>
                                      </p:childTnLst>
                                    </p:cTn>
                                  </p:par>
                                  <p:par>
                                    <p:cTn id="29" presetID="35" presetClass="emph" presetSubtype="0" repeatCount="indefinite" fill="hold" nodeType="withEffect">
                                      <p:stCondLst>
                                        <p:cond delay="0"/>
                                      </p:stCondLst>
                                      <p:endCondLst>
                                        <p:cond evt="onNext" delay="0">
                                          <p:tgtEl>
                                            <p:sldTgt/>
                                          </p:tgtEl>
                                        </p:cond>
                                      </p:endCondLst>
                                      <p:childTnLst>
                                        <p:anim calcmode="discrete" valueType="str">
                                          <p:cBhvr>
                                            <p:cTn id="30" dur="250" fill="hold"/>
                                            <p:tgtEl>
                                              <p:spTgt spid="12"/>
                                            </p:tgtEl>
                                            <p:attrNameLst>
                                              <p:attrName>style.visibility</p:attrName>
                                            </p:attrNameLst>
                                          </p:cBhvr>
                                          <p:tavLst>
                                            <p:tav tm="0">
                                              <p:val>
                                                <p:strVal val="hidden"/>
                                              </p:val>
                                            </p:tav>
                                            <p:tav tm="50000">
                                              <p:val>
                                                <p:strVal val="visible"/>
                                              </p:val>
                                            </p:tav>
                                          </p:tavLst>
                                        </p:anim>
                                      </p:childTnLst>
                                      <p:subTnLst>
                                        <p:set>
                                          <p:cBhvr override="childStyle">
                                            <p:cTn dur="1" fill="hold" display="0" masterRel="sameClick" afterEffect="1">
                                              <p:stCondLst>
                                                <p:cond evt="end" delay="0">
                                                  <p:tn val="29"/>
                                                </p:cond>
                                              </p:stCondLst>
                                            </p:cTn>
                                            <p:tgtEl>
                                              <p:spTgt spid="12"/>
                                            </p:tgtEl>
                                            <p:attrNameLst>
                                              <p:attrName>style.visibility</p:attrName>
                                            </p:attrNameLst>
                                          </p:cBhvr>
                                          <p:to>
                                            <p:strVal val="hidden"/>
                                          </p:to>
                                        </p:set>
                                      </p:sub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9">
                                                <p:txEl>
                                                  <p:pRg st="2" end="2"/>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0" presetClass="path" presetSubtype="0" repeatCount="2000" accel="50000" fill="hold" nodeType="clickEffect">
                                      <p:stCondLst>
                                        <p:cond delay="0"/>
                                      </p:stCondLst>
                                      <p:childTnLst>
                                        <p:animMotion origin="layout" path="M -0.0059 -0.00046 L -0.0059 -0.00046 C -0.00174 0.00231 0.0033 0.00347 0.0066 0.00787 C 0.0085 0.01042 -0.00573 0.0037 -0.0059 0.0037 C -0.0033 0.00301 0.00469 0.00162 0.00191 0.00162 C -0.00122 0.00162 -0.00747 0.0037 -0.00747 0.0037 C -0.00209 0.00602 -0.004 0.00741 -0.00122 0.0037 " pathEditMode="relative" ptsTypes="AAAAAAA">
                                          <p:cBhvr>
                                            <p:cTn id="38" dur="500" fill="hold"/>
                                            <p:tgtEl>
                                              <p:spTgt spid="6"/>
                                            </p:tgtEl>
                                            <p:attrNameLst>
                                              <p:attrName>ppt_x</p:attrName>
                                              <p:attrName>ppt_y</p:attrName>
                                            </p:attrNameLst>
                                          </p:cBhvr>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extBox 17">
            <a:extLst>
              <a:ext uri="{FF2B5EF4-FFF2-40B4-BE49-F238E27FC236}">
                <a16:creationId xmlns:a16="http://schemas.microsoft.com/office/drawing/2014/main" id="{E8E029A0-6C64-C64B-9BF5-89A46E70EBA0}"/>
              </a:ext>
            </a:extLst>
          </p:cNvPr>
          <p:cNvSpPr txBox="1"/>
          <p:nvPr/>
        </p:nvSpPr>
        <p:spPr>
          <a:xfrm>
            <a:off x="2616424" y="3393165"/>
            <a:ext cx="585417" cy="248209"/>
          </a:xfrm>
          <a:prstGeom prst="rect">
            <a:avLst/>
          </a:prstGeom>
          <a:noFill/>
        </p:spPr>
        <p:txBody>
          <a:bodyPr wrap="none" rtlCol="0">
            <a:spAutoFit/>
          </a:bodyPr>
          <a:lstStyle/>
          <a:p>
            <a:r>
              <a:rPr lang="en-US" sz="1013" dirty="0"/>
              <a:t>H: 2.6”</a:t>
            </a:r>
          </a:p>
        </p:txBody>
      </p:sp>
      <p:sp>
        <p:nvSpPr>
          <p:cNvPr id="19" name="TextBox 18">
            <a:extLst>
              <a:ext uri="{FF2B5EF4-FFF2-40B4-BE49-F238E27FC236}">
                <a16:creationId xmlns:a16="http://schemas.microsoft.com/office/drawing/2014/main" id="{F506E012-D324-634F-9C89-C71F1DC9A285}"/>
              </a:ext>
            </a:extLst>
          </p:cNvPr>
          <p:cNvSpPr txBox="1"/>
          <p:nvPr/>
        </p:nvSpPr>
        <p:spPr>
          <a:xfrm>
            <a:off x="4303774" y="4898309"/>
            <a:ext cx="622286" cy="248209"/>
          </a:xfrm>
          <a:prstGeom prst="rect">
            <a:avLst/>
          </a:prstGeom>
          <a:noFill/>
        </p:spPr>
        <p:txBody>
          <a:bodyPr wrap="none" rtlCol="0">
            <a:spAutoFit/>
          </a:bodyPr>
          <a:lstStyle/>
          <a:p>
            <a:r>
              <a:rPr lang="en-US" sz="1013" dirty="0"/>
              <a:t>W: 2.9”</a:t>
            </a:r>
          </a:p>
        </p:txBody>
      </p:sp>
      <p:sp>
        <p:nvSpPr>
          <p:cNvPr id="20" name="TextBox 19">
            <a:extLst>
              <a:ext uri="{FF2B5EF4-FFF2-40B4-BE49-F238E27FC236}">
                <a16:creationId xmlns:a16="http://schemas.microsoft.com/office/drawing/2014/main" id="{610504B0-8234-7540-A4EC-2CAB9F378E12}"/>
              </a:ext>
            </a:extLst>
          </p:cNvPr>
          <p:cNvSpPr txBox="1"/>
          <p:nvPr/>
        </p:nvSpPr>
        <p:spPr>
          <a:xfrm>
            <a:off x="5876601" y="2283446"/>
            <a:ext cx="665567" cy="248209"/>
          </a:xfrm>
          <a:prstGeom prst="rect">
            <a:avLst/>
          </a:prstGeom>
          <a:noFill/>
        </p:spPr>
        <p:txBody>
          <a:bodyPr wrap="none" rtlCol="0">
            <a:spAutoFit/>
          </a:bodyPr>
          <a:lstStyle/>
          <a:p>
            <a:r>
              <a:rPr lang="en-US" sz="1013" dirty="0"/>
              <a:t>D: 1.06”</a:t>
            </a:r>
          </a:p>
        </p:txBody>
      </p:sp>
      <p:cxnSp>
        <p:nvCxnSpPr>
          <p:cNvPr id="22" name="Straight Arrow Connector 21">
            <a:extLst>
              <a:ext uri="{FF2B5EF4-FFF2-40B4-BE49-F238E27FC236}">
                <a16:creationId xmlns:a16="http://schemas.microsoft.com/office/drawing/2014/main" id="{1DD9D7AE-1A47-7346-867F-F58E2F8B2782}"/>
              </a:ext>
            </a:extLst>
          </p:cNvPr>
          <p:cNvCxnSpPr>
            <a:cxnSpLocks/>
          </p:cNvCxnSpPr>
          <p:nvPr/>
        </p:nvCxnSpPr>
        <p:spPr>
          <a:xfrm>
            <a:off x="3140716" y="2640330"/>
            <a:ext cx="0" cy="1787128"/>
          </a:xfrm>
          <a:prstGeom prst="straightConnector1">
            <a:avLst/>
          </a:prstGeom>
          <a:ln w="31750">
            <a:headEnd type="triangle"/>
            <a:tailEnd type="triangle"/>
          </a:ln>
        </p:spPr>
        <p:style>
          <a:lnRef idx="3">
            <a:schemeClr val="dk1"/>
          </a:lnRef>
          <a:fillRef idx="0">
            <a:schemeClr val="dk1"/>
          </a:fillRef>
          <a:effectRef idx="2">
            <a:schemeClr val="dk1"/>
          </a:effectRef>
          <a:fontRef idx="minor">
            <a:schemeClr val="tx1"/>
          </a:fontRef>
        </p:style>
      </p:cxnSp>
      <p:cxnSp>
        <p:nvCxnSpPr>
          <p:cNvPr id="24" name="Straight Arrow Connector 23">
            <a:extLst>
              <a:ext uri="{FF2B5EF4-FFF2-40B4-BE49-F238E27FC236}">
                <a16:creationId xmlns:a16="http://schemas.microsoft.com/office/drawing/2014/main" id="{C7E5A8C4-94E7-DC47-A985-B5829ADA8758}"/>
              </a:ext>
            </a:extLst>
          </p:cNvPr>
          <p:cNvCxnSpPr>
            <a:cxnSpLocks/>
          </p:cNvCxnSpPr>
          <p:nvPr/>
        </p:nvCxnSpPr>
        <p:spPr>
          <a:xfrm>
            <a:off x="3628810" y="4802697"/>
            <a:ext cx="1988820" cy="0"/>
          </a:xfrm>
          <a:prstGeom prst="straightConnector1">
            <a:avLst/>
          </a:prstGeom>
          <a:ln w="31750">
            <a:headEnd type="triangle"/>
            <a:tailEnd type="triangle"/>
          </a:ln>
        </p:spPr>
        <p:style>
          <a:lnRef idx="3">
            <a:schemeClr val="dk1"/>
          </a:lnRef>
          <a:fillRef idx="0">
            <a:schemeClr val="dk1"/>
          </a:fillRef>
          <a:effectRef idx="2">
            <a:schemeClr val="dk1"/>
          </a:effectRef>
          <a:fontRef idx="minor">
            <a:schemeClr val="tx1"/>
          </a:fontRef>
        </p:style>
      </p:cxnSp>
      <p:cxnSp>
        <p:nvCxnSpPr>
          <p:cNvPr id="26" name="Straight Arrow Connector 25">
            <a:extLst>
              <a:ext uri="{FF2B5EF4-FFF2-40B4-BE49-F238E27FC236}">
                <a16:creationId xmlns:a16="http://schemas.microsoft.com/office/drawing/2014/main" id="{825A1AD1-4376-8B44-A58F-12A77D85ABD4}"/>
              </a:ext>
            </a:extLst>
          </p:cNvPr>
          <p:cNvCxnSpPr>
            <a:cxnSpLocks/>
          </p:cNvCxnSpPr>
          <p:nvPr/>
        </p:nvCxnSpPr>
        <p:spPr>
          <a:xfrm>
            <a:off x="5485965" y="2219742"/>
            <a:ext cx="579576" cy="554622"/>
          </a:xfrm>
          <a:prstGeom prst="straightConnector1">
            <a:avLst/>
          </a:prstGeom>
          <a:ln w="31750">
            <a:headEnd type="triangle"/>
            <a:tailEnd type="triangle"/>
          </a:ln>
        </p:spPr>
        <p:style>
          <a:lnRef idx="3">
            <a:schemeClr val="dk1"/>
          </a:lnRef>
          <a:fillRef idx="0">
            <a:schemeClr val="dk1"/>
          </a:fillRef>
          <a:effectRef idx="2">
            <a:schemeClr val="dk1"/>
          </a:effectRef>
          <a:fontRef idx="minor">
            <a:schemeClr val="tx1"/>
          </a:fontRef>
        </p:style>
      </p:cxnSp>
      <p:sp>
        <p:nvSpPr>
          <p:cNvPr id="15" name="Rectangle 2">
            <a:extLst>
              <a:ext uri="{FF2B5EF4-FFF2-40B4-BE49-F238E27FC236}">
                <a16:creationId xmlns:a16="http://schemas.microsoft.com/office/drawing/2014/main" id="{C684D8C0-3BF9-3940-98FB-CFBF6230A2DF}"/>
              </a:ext>
            </a:extLst>
          </p:cNvPr>
          <p:cNvSpPr txBox="1">
            <a:spLocks noChangeArrowheads="1"/>
          </p:cNvSpPr>
          <p:nvPr/>
        </p:nvSpPr>
        <p:spPr bwMode="auto">
          <a:xfrm>
            <a:off x="685797" y="228891"/>
            <a:ext cx="7772400" cy="9634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ctr" anchorCtr="0" compatLnSpc="1">
            <a:prstTxWarp prst="textNoShape">
              <a:avLst/>
            </a:prstTxWarp>
            <a:normAutofit fontScale="30000" lnSpcReduction="20000"/>
          </a:bodyPr>
          <a:lstStyle>
            <a:lvl1pPr algn="ctr" defTabSz="457200" rtl="0" eaLnBrk="1" fontAlgn="base" hangingPunct="1">
              <a:spcBef>
                <a:spcPct val="0"/>
              </a:spcBef>
              <a:spcAft>
                <a:spcPct val="0"/>
              </a:spcAft>
              <a:defRPr sz="4400" kern="1200">
                <a:solidFill>
                  <a:schemeClr val="tx1"/>
                </a:solidFill>
                <a:latin typeface="+mj-lt"/>
                <a:ea typeface="ＭＳ Ｐゴシック" charset="0"/>
                <a:cs typeface="ＭＳ Ｐゴシック" charset="0"/>
              </a:defRPr>
            </a:lvl1pPr>
            <a:lvl2pPr algn="ctr" defTabSz="457200" rtl="0" eaLnBrk="1" fontAlgn="base" hangingPunct="1">
              <a:spcBef>
                <a:spcPct val="0"/>
              </a:spcBef>
              <a:spcAft>
                <a:spcPct val="0"/>
              </a:spcAft>
              <a:defRPr sz="4400">
                <a:solidFill>
                  <a:schemeClr val="tx1"/>
                </a:solidFill>
                <a:latin typeface="Century Gothic" charset="0"/>
                <a:ea typeface="ＭＳ Ｐゴシック" charset="0"/>
                <a:cs typeface="ＭＳ Ｐゴシック" charset="0"/>
              </a:defRPr>
            </a:lvl2pPr>
            <a:lvl3pPr algn="ctr" defTabSz="457200" rtl="0" eaLnBrk="1" fontAlgn="base" hangingPunct="1">
              <a:spcBef>
                <a:spcPct val="0"/>
              </a:spcBef>
              <a:spcAft>
                <a:spcPct val="0"/>
              </a:spcAft>
              <a:defRPr sz="4400">
                <a:solidFill>
                  <a:schemeClr val="tx1"/>
                </a:solidFill>
                <a:latin typeface="Century Gothic" charset="0"/>
                <a:ea typeface="ＭＳ Ｐゴシック" charset="0"/>
                <a:cs typeface="ＭＳ Ｐゴシック" charset="0"/>
              </a:defRPr>
            </a:lvl3pPr>
            <a:lvl4pPr algn="ctr" defTabSz="457200" rtl="0" eaLnBrk="1" fontAlgn="base" hangingPunct="1">
              <a:spcBef>
                <a:spcPct val="0"/>
              </a:spcBef>
              <a:spcAft>
                <a:spcPct val="0"/>
              </a:spcAft>
              <a:defRPr sz="4400">
                <a:solidFill>
                  <a:schemeClr val="tx1"/>
                </a:solidFill>
                <a:latin typeface="Century Gothic" charset="0"/>
                <a:ea typeface="ＭＳ Ｐゴシック" charset="0"/>
                <a:cs typeface="ＭＳ Ｐゴシック" charset="0"/>
              </a:defRPr>
            </a:lvl4pPr>
            <a:lvl5pPr algn="ctr" defTabSz="457200" rtl="0" eaLnBrk="1" fontAlgn="base" hangingPunct="1">
              <a:spcBef>
                <a:spcPct val="0"/>
              </a:spcBef>
              <a:spcAft>
                <a:spcPct val="0"/>
              </a:spcAft>
              <a:defRPr sz="4400">
                <a:solidFill>
                  <a:schemeClr val="tx1"/>
                </a:solidFill>
                <a:latin typeface="Century Gothic" charset="0"/>
                <a:ea typeface="ＭＳ Ｐゴシック" charset="0"/>
                <a:cs typeface="ＭＳ Ｐゴシック" charset="0"/>
              </a:defRPr>
            </a:lvl5pPr>
            <a:lvl6pPr marL="457200" algn="ctr" defTabSz="457200" rtl="0" eaLnBrk="1" fontAlgn="base" hangingPunct="1">
              <a:spcBef>
                <a:spcPct val="0"/>
              </a:spcBef>
              <a:spcAft>
                <a:spcPct val="0"/>
              </a:spcAft>
              <a:defRPr sz="4400">
                <a:solidFill>
                  <a:schemeClr val="tx1"/>
                </a:solidFill>
                <a:latin typeface="Century Gothic" charset="0"/>
                <a:ea typeface="ＭＳ Ｐゴシック" charset="0"/>
                <a:cs typeface="ＭＳ Ｐゴシック" charset="0"/>
              </a:defRPr>
            </a:lvl6pPr>
            <a:lvl7pPr marL="914400" algn="ctr" defTabSz="457200" rtl="0" eaLnBrk="1" fontAlgn="base" hangingPunct="1">
              <a:spcBef>
                <a:spcPct val="0"/>
              </a:spcBef>
              <a:spcAft>
                <a:spcPct val="0"/>
              </a:spcAft>
              <a:defRPr sz="4400">
                <a:solidFill>
                  <a:schemeClr val="tx1"/>
                </a:solidFill>
                <a:latin typeface="Century Gothic" charset="0"/>
                <a:ea typeface="ＭＳ Ｐゴシック" charset="0"/>
                <a:cs typeface="ＭＳ Ｐゴシック" charset="0"/>
              </a:defRPr>
            </a:lvl7pPr>
            <a:lvl8pPr marL="1371600" algn="ctr" defTabSz="457200" rtl="0" eaLnBrk="1" fontAlgn="base" hangingPunct="1">
              <a:spcBef>
                <a:spcPct val="0"/>
              </a:spcBef>
              <a:spcAft>
                <a:spcPct val="0"/>
              </a:spcAft>
              <a:defRPr sz="4400">
                <a:solidFill>
                  <a:schemeClr val="tx1"/>
                </a:solidFill>
                <a:latin typeface="Century Gothic" charset="0"/>
                <a:ea typeface="ＭＳ Ｐゴシック" charset="0"/>
                <a:cs typeface="ＭＳ Ｐゴシック" charset="0"/>
              </a:defRPr>
            </a:lvl8pPr>
            <a:lvl9pPr marL="1828800" algn="ctr" defTabSz="457200" rtl="0" eaLnBrk="1" fontAlgn="base" hangingPunct="1">
              <a:spcBef>
                <a:spcPct val="0"/>
              </a:spcBef>
              <a:spcAft>
                <a:spcPct val="0"/>
              </a:spcAft>
              <a:defRPr sz="4400">
                <a:solidFill>
                  <a:schemeClr val="tx1"/>
                </a:solidFill>
                <a:latin typeface="Century Gothic" charset="0"/>
                <a:ea typeface="ＭＳ Ｐゴシック" charset="0"/>
                <a:cs typeface="ＭＳ Ｐゴシック" charset="0"/>
              </a:defRPr>
            </a:lvl9pPr>
          </a:lstStyle>
          <a:p>
            <a:r>
              <a:rPr lang="en-US" altLang="en-US" sz="13300" b="1" dirty="0">
                <a:ea typeface="ＭＳ Ｐゴシック" panose="020B0600070205080204" pitchFamily="34" charset="-128"/>
              </a:rPr>
              <a:t>The GX-3R Pro</a:t>
            </a:r>
            <a:br>
              <a:rPr lang="en-US" altLang="en-US" sz="8800" dirty="0">
                <a:ea typeface="ＭＳ Ｐゴシック" panose="020B0600070205080204" pitchFamily="34" charset="-128"/>
              </a:rPr>
            </a:br>
            <a:r>
              <a:rPr lang="en-US" altLang="en-US" sz="8000" dirty="0">
                <a:ea typeface="ＭＳ Ｐゴシック" panose="020B0600070205080204" pitchFamily="34" charset="-128"/>
              </a:rPr>
              <a:t>The World’s Smallest 5-Gas Detection Unit</a:t>
            </a:r>
            <a:endParaRPr kumimoji="0" lang="en-US" altLang="en-US" sz="4600" dirty="0">
              <a:solidFill>
                <a:srgbClr val="F5FF9B"/>
              </a:solidFill>
              <a:ea typeface="ＭＳ Ｐゴシック" panose="020B0600070205080204" pitchFamily="34" charset="-128"/>
            </a:endParaRPr>
          </a:p>
        </p:txBody>
      </p:sp>
      <p:sp>
        <p:nvSpPr>
          <p:cNvPr id="2" name="TextBox 1">
            <a:extLst>
              <a:ext uri="{FF2B5EF4-FFF2-40B4-BE49-F238E27FC236}">
                <a16:creationId xmlns:a16="http://schemas.microsoft.com/office/drawing/2014/main" id="{536949F1-368E-BB48-9518-782AF9EF6F18}"/>
              </a:ext>
            </a:extLst>
          </p:cNvPr>
          <p:cNvSpPr txBox="1"/>
          <p:nvPr/>
        </p:nvSpPr>
        <p:spPr>
          <a:xfrm>
            <a:off x="2736473" y="5657517"/>
            <a:ext cx="3671048" cy="369332"/>
          </a:xfrm>
          <a:prstGeom prst="rect">
            <a:avLst/>
          </a:prstGeom>
          <a:noFill/>
        </p:spPr>
        <p:txBody>
          <a:bodyPr wrap="square" rtlCol="0">
            <a:spAutoFit/>
          </a:bodyPr>
          <a:lstStyle/>
          <a:p>
            <a:r>
              <a:rPr lang="en-US" dirty="0"/>
              <a:t>And it weighs only 4.58 ounces!</a:t>
            </a:r>
          </a:p>
        </p:txBody>
      </p:sp>
      <p:sp>
        <p:nvSpPr>
          <p:cNvPr id="12" name="TextBox 11">
            <a:extLst>
              <a:ext uri="{FF2B5EF4-FFF2-40B4-BE49-F238E27FC236}">
                <a16:creationId xmlns:a16="http://schemas.microsoft.com/office/drawing/2014/main" id="{2DB3AB3C-3337-D34C-BC27-484EBE766CF0}"/>
              </a:ext>
            </a:extLst>
          </p:cNvPr>
          <p:cNvSpPr txBox="1"/>
          <p:nvPr/>
        </p:nvSpPr>
        <p:spPr>
          <a:xfrm>
            <a:off x="7119153" y="0"/>
            <a:ext cx="2024847" cy="369332"/>
          </a:xfrm>
          <a:prstGeom prst="rect">
            <a:avLst/>
          </a:prstGeom>
          <a:noFill/>
        </p:spPr>
        <p:txBody>
          <a:bodyPr wrap="square" rtlCol="0">
            <a:spAutoFit/>
          </a:bodyPr>
          <a:lstStyle/>
          <a:p>
            <a:pPr algn="r"/>
            <a:r>
              <a:rPr lang="en-US" i="1" dirty="0">
                <a:solidFill>
                  <a:srgbClr val="C00000"/>
                </a:solidFill>
              </a:rPr>
              <a:t>GX-3R Pro</a:t>
            </a:r>
          </a:p>
        </p:txBody>
      </p:sp>
      <p:pic>
        <p:nvPicPr>
          <p:cNvPr id="4" name="Picture 3">
            <a:extLst>
              <a:ext uri="{FF2B5EF4-FFF2-40B4-BE49-F238E27FC236}">
                <a16:creationId xmlns:a16="http://schemas.microsoft.com/office/drawing/2014/main" id="{7876C077-3A6D-3745-8C71-44347600FA05}"/>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412289" y="2422808"/>
            <a:ext cx="2319415" cy="2226638"/>
          </a:xfrm>
          <a:prstGeom prst="rect">
            <a:avLst/>
          </a:prstGeom>
        </p:spPr>
      </p:pic>
    </p:spTree>
    <p:extLst>
      <p:ext uri="{BB962C8B-B14F-4D97-AF65-F5344CB8AC3E}">
        <p14:creationId xmlns:p14="http://schemas.microsoft.com/office/powerpoint/2010/main" val="180071318"/>
      </p:ext>
    </p:extLst>
  </p:cSld>
  <p:clrMapOvr>
    <a:masterClrMapping/>
  </p:clrMapOvr>
  <mc:AlternateContent xmlns:mc="http://schemas.openxmlformats.org/markup-compatibility/2006" xmlns:p14="http://schemas.microsoft.com/office/powerpoint/2010/main">
    <mc:Choice Requires="p14">
      <p:transition p14:dur="400">
        <p:fade/>
      </p:transition>
    </mc:Choice>
    <mc:Fallback xmlns="">
      <p:transition xmlns:p14="http://schemas.microsoft.com/office/powerpoint/2010/main">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2"/>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8"/>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24"/>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6"/>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20"/>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9" grpId="0"/>
      <p:bldP spid="20"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9DE128B1-8375-7C4C-B9A3-33E878A0F60C}"/>
              </a:ext>
            </a:extLst>
          </p:cNvPr>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3196527" y="2268167"/>
            <a:ext cx="2859059" cy="2380166"/>
          </a:xfrm>
          <a:prstGeom prst="rect">
            <a:avLst/>
          </a:prstGeom>
        </p:spPr>
      </p:pic>
      <p:sp>
        <p:nvSpPr>
          <p:cNvPr id="2" name="Title 1">
            <a:extLst>
              <a:ext uri="{FF2B5EF4-FFF2-40B4-BE49-F238E27FC236}">
                <a16:creationId xmlns:a16="http://schemas.microsoft.com/office/drawing/2014/main" id="{15D697D1-05C1-AF47-B61E-142EAA1AD1A2}"/>
              </a:ext>
            </a:extLst>
          </p:cNvPr>
          <p:cNvSpPr>
            <a:spLocks noGrp="1"/>
          </p:cNvSpPr>
          <p:nvPr>
            <p:ph type="title"/>
          </p:nvPr>
        </p:nvSpPr>
        <p:spPr>
          <a:xfrm>
            <a:off x="685800" y="242248"/>
            <a:ext cx="7772400" cy="676275"/>
          </a:xfrm>
        </p:spPr>
        <p:txBody>
          <a:bodyPr/>
          <a:lstStyle/>
          <a:p>
            <a:r>
              <a:rPr lang="en-US" dirty="0"/>
              <a:t>2 Button Operation</a:t>
            </a:r>
          </a:p>
        </p:txBody>
      </p:sp>
      <p:sp>
        <p:nvSpPr>
          <p:cNvPr id="5" name="TextBox 4">
            <a:extLst>
              <a:ext uri="{FF2B5EF4-FFF2-40B4-BE49-F238E27FC236}">
                <a16:creationId xmlns:a16="http://schemas.microsoft.com/office/drawing/2014/main" id="{2D736C05-D32E-9D48-9E7A-4BF068B86796}"/>
              </a:ext>
            </a:extLst>
          </p:cNvPr>
          <p:cNvSpPr txBox="1"/>
          <p:nvPr/>
        </p:nvSpPr>
        <p:spPr>
          <a:xfrm>
            <a:off x="6101295" y="1915751"/>
            <a:ext cx="2011872" cy="646331"/>
          </a:xfrm>
          <a:prstGeom prst="rect">
            <a:avLst/>
          </a:prstGeom>
          <a:noFill/>
        </p:spPr>
        <p:txBody>
          <a:bodyPr wrap="square" rtlCol="0">
            <a:spAutoFit/>
          </a:bodyPr>
          <a:lstStyle/>
          <a:p>
            <a:pPr algn="ctr"/>
            <a:r>
              <a:rPr lang="en-US" dirty="0"/>
              <a:t>2 Glove-friendly Buttons</a:t>
            </a:r>
          </a:p>
        </p:txBody>
      </p:sp>
      <p:cxnSp>
        <p:nvCxnSpPr>
          <p:cNvPr id="6" name="Straight Arrow Connector 5">
            <a:extLst>
              <a:ext uri="{FF2B5EF4-FFF2-40B4-BE49-F238E27FC236}">
                <a16:creationId xmlns:a16="http://schemas.microsoft.com/office/drawing/2014/main" id="{8139AFAD-3B3B-4444-BE36-F02455DB7C02}"/>
              </a:ext>
            </a:extLst>
          </p:cNvPr>
          <p:cNvCxnSpPr/>
          <p:nvPr/>
        </p:nvCxnSpPr>
        <p:spPr>
          <a:xfrm flipH="1">
            <a:off x="4108330" y="2351561"/>
            <a:ext cx="2415260" cy="1136660"/>
          </a:xfrm>
          <a:prstGeom prst="straightConnector1">
            <a:avLst/>
          </a:prstGeom>
          <a:ln>
            <a:tailEnd type="triangle" w="lg" len="med"/>
          </a:ln>
        </p:spPr>
        <p:style>
          <a:lnRef idx="2">
            <a:schemeClr val="dk1"/>
          </a:lnRef>
          <a:fillRef idx="0">
            <a:schemeClr val="dk1"/>
          </a:fillRef>
          <a:effectRef idx="1">
            <a:schemeClr val="dk1"/>
          </a:effectRef>
          <a:fontRef idx="minor">
            <a:schemeClr val="tx1"/>
          </a:fontRef>
        </p:style>
      </p:cxnSp>
      <p:cxnSp>
        <p:nvCxnSpPr>
          <p:cNvPr id="7" name="Straight Arrow Connector 6">
            <a:extLst>
              <a:ext uri="{FF2B5EF4-FFF2-40B4-BE49-F238E27FC236}">
                <a16:creationId xmlns:a16="http://schemas.microsoft.com/office/drawing/2014/main" id="{DD3E9A12-8DA9-BE44-850C-111E6F5147DD}"/>
              </a:ext>
            </a:extLst>
          </p:cNvPr>
          <p:cNvCxnSpPr>
            <a:cxnSpLocks/>
          </p:cNvCxnSpPr>
          <p:nvPr/>
        </p:nvCxnSpPr>
        <p:spPr>
          <a:xfrm rot="-120000" flipH="1">
            <a:off x="5236007" y="2364188"/>
            <a:ext cx="1300835" cy="1050935"/>
          </a:xfrm>
          <a:prstGeom prst="straightConnector1">
            <a:avLst/>
          </a:prstGeom>
          <a:ln>
            <a:tailEnd type="triangle" w="lg" len="med"/>
          </a:ln>
        </p:spPr>
        <p:style>
          <a:lnRef idx="2">
            <a:schemeClr val="dk1"/>
          </a:lnRef>
          <a:fillRef idx="0">
            <a:schemeClr val="dk1"/>
          </a:fillRef>
          <a:effectRef idx="1">
            <a:schemeClr val="dk1"/>
          </a:effectRef>
          <a:fontRef idx="minor">
            <a:schemeClr val="tx1"/>
          </a:fontRef>
        </p:style>
      </p:cxnSp>
      <p:sp>
        <p:nvSpPr>
          <p:cNvPr id="12" name="TextBox 11">
            <a:extLst>
              <a:ext uri="{FF2B5EF4-FFF2-40B4-BE49-F238E27FC236}">
                <a16:creationId xmlns:a16="http://schemas.microsoft.com/office/drawing/2014/main" id="{525192CE-7B3A-6E48-8DE8-70794633F978}"/>
              </a:ext>
            </a:extLst>
          </p:cNvPr>
          <p:cNvSpPr txBox="1"/>
          <p:nvPr/>
        </p:nvSpPr>
        <p:spPr>
          <a:xfrm>
            <a:off x="7119153" y="0"/>
            <a:ext cx="2024847" cy="369332"/>
          </a:xfrm>
          <a:prstGeom prst="rect">
            <a:avLst/>
          </a:prstGeom>
          <a:noFill/>
        </p:spPr>
        <p:txBody>
          <a:bodyPr wrap="square" rtlCol="0">
            <a:spAutoFit/>
          </a:bodyPr>
          <a:lstStyle/>
          <a:p>
            <a:pPr algn="r"/>
            <a:r>
              <a:rPr lang="en-US" i="1" dirty="0">
                <a:solidFill>
                  <a:srgbClr val="C00000"/>
                </a:solidFill>
              </a:rPr>
              <a:t>GX-3R Pro</a:t>
            </a:r>
          </a:p>
        </p:txBody>
      </p:sp>
    </p:spTree>
    <p:extLst>
      <p:ext uri="{BB962C8B-B14F-4D97-AF65-F5344CB8AC3E}">
        <p14:creationId xmlns:p14="http://schemas.microsoft.com/office/powerpoint/2010/main" val="1107089378"/>
      </p:ext>
    </p:extLst>
  </p:cSld>
  <p:clrMapOvr>
    <a:masterClrMapping/>
  </p:clrMapOvr>
  <mc:AlternateContent xmlns:mc="http://schemas.openxmlformats.org/markup-compatibility/2006" xmlns:p14="http://schemas.microsoft.com/office/powerpoint/2010/main">
    <mc:Choice Requires="p14">
      <p:transition p14:dur="400">
        <p:fade/>
      </p:transition>
    </mc:Choice>
    <mc:Fallback xmlns="">
      <p:transition xmlns:p14="http://schemas.microsoft.com/office/powerpoint/2010/main">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40A77F-74F0-6847-A1A6-1A9EF6BBAC4D}"/>
              </a:ext>
            </a:extLst>
          </p:cNvPr>
          <p:cNvSpPr>
            <a:spLocks noGrp="1"/>
          </p:cNvSpPr>
          <p:nvPr>
            <p:ph type="title"/>
          </p:nvPr>
        </p:nvSpPr>
        <p:spPr>
          <a:xfrm>
            <a:off x="685800" y="277874"/>
            <a:ext cx="7772400" cy="676275"/>
          </a:xfrm>
        </p:spPr>
        <p:txBody>
          <a:bodyPr/>
          <a:lstStyle/>
          <a:p>
            <a:r>
              <a:rPr lang="en-US" sz="3200" dirty="0"/>
              <a:t>Rechargeable Lithium-Ion Battery</a:t>
            </a:r>
          </a:p>
        </p:txBody>
      </p:sp>
      <p:sp>
        <p:nvSpPr>
          <p:cNvPr id="6" name="Rectangle 5">
            <a:extLst>
              <a:ext uri="{FF2B5EF4-FFF2-40B4-BE49-F238E27FC236}">
                <a16:creationId xmlns:a16="http://schemas.microsoft.com/office/drawing/2014/main" id="{41AA1D60-58F4-AB47-90B8-5E06E5E90E51}"/>
              </a:ext>
            </a:extLst>
          </p:cNvPr>
          <p:cNvSpPr/>
          <p:nvPr/>
        </p:nvSpPr>
        <p:spPr>
          <a:xfrm>
            <a:off x="685800" y="1859339"/>
            <a:ext cx="4572000" cy="1569660"/>
          </a:xfrm>
          <a:prstGeom prst="rect">
            <a:avLst/>
          </a:prstGeom>
        </p:spPr>
        <p:txBody>
          <a:bodyPr>
            <a:spAutoFit/>
          </a:bodyPr>
          <a:lstStyle/>
          <a:p>
            <a:r>
              <a:rPr lang="en-US" sz="2400" dirty="0">
                <a:ea typeface="Calibri" panose="020F0502020204030204" pitchFamily="34" charset="0"/>
                <a:cs typeface="Times New Roman" panose="02020603050405020304" pitchFamily="18" charset="0"/>
              </a:rPr>
              <a:t>Lithium Ion battery gives 25 hours of continuous operation minutes, with a complete recharge in 90.</a:t>
            </a:r>
            <a:r>
              <a:rPr lang="en-US" sz="2400" dirty="0"/>
              <a:t> </a:t>
            </a:r>
          </a:p>
        </p:txBody>
      </p:sp>
      <p:sp>
        <p:nvSpPr>
          <p:cNvPr id="7" name="TextBox 6">
            <a:extLst>
              <a:ext uri="{FF2B5EF4-FFF2-40B4-BE49-F238E27FC236}">
                <a16:creationId xmlns:a16="http://schemas.microsoft.com/office/drawing/2014/main" id="{24462BB7-B2FD-7444-AA99-1CF6B0965199}"/>
              </a:ext>
            </a:extLst>
          </p:cNvPr>
          <p:cNvSpPr txBox="1"/>
          <p:nvPr/>
        </p:nvSpPr>
        <p:spPr>
          <a:xfrm>
            <a:off x="1923803" y="5343896"/>
            <a:ext cx="6808350" cy="830997"/>
          </a:xfrm>
          <a:prstGeom prst="rect">
            <a:avLst/>
          </a:prstGeom>
          <a:noFill/>
        </p:spPr>
        <p:txBody>
          <a:bodyPr wrap="square" rtlCol="0">
            <a:spAutoFit/>
          </a:bodyPr>
          <a:lstStyle/>
          <a:p>
            <a:r>
              <a:rPr lang="en-US" sz="2400" dirty="0"/>
              <a:t>It has an easy and convenient charging cable, no cradle required!</a:t>
            </a:r>
          </a:p>
        </p:txBody>
      </p:sp>
      <p:cxnSp>
        <p:nvCxnSpPr>
          <p:cNvPr id="9" name="Straight Arrow Connector 8">
            <a:extLst>
              <a:ext uri="{FF2B5EF4-FFF2-40B4-BE49-F238E27FC236}">
                <a16:creationId xmlns:a16="http://schemas.microsoft.com/office/drawing/2014/main" id="{AE8B419F-AB78-F645-A502-245A009DE731}"/>
              </a:ext>
            </a:extLst>
          </p:cNvPr>
          <p:cNvCxnSpPr/>
          <p:nvPr/>
        </p:nvCxnSpPr>
        <p:spPr>
          <a:xfrm flipV="1">
            <a:off x="3942608" y="4203865"/>
            <a:ext cx="1911927" cy="902525"/>
          </a:xfrm>
          <a:prstGeom prst="straightConnector1">
            <a:avLst/>
          </a:prstGeom>
          <a:ln w="31750">
            <a:solidFill>
              <a:schemeClr val="tx1"/>
            </a:solidFill>
            <a:tailEnd type="triangle" w="lg" len="med"/>
          </a:ln>
        </p:spPr>
        <p:style>
          <a:lnRef idx="2">
            <a:schemeClr val="accent1"/>
          </a:lnRef>
          <a:fillRef idx="0">
            <a:schemeClr val="accent1"/>
          </a:fillRef>
          <a:effectRef idx="1">
            <a:schemeClr val="accent1"/>
          </a:effectRef>
          <a:fontRef idx="minor">
            <a:schemeClr val="tx1"/>
          </a:fontRef>
        </p:style>
      </p:cxnSp>
      <p:sp>
        <p:nvSpPr>
          <p:cNvPr id="3" name="TextBox 2">
            <a:extLst>
              <a:ext uri="{FF2B5EF4-FFF2-40B4-BE49-F238E27FC236}">
                <a16:creationId xmlns:a16="http://schemas.microsoft.com/office/drawing/2014/main" id="{6AED2A0D-D68D-F14D-BCF3-9E5A8E0F248C}"/>
              </a:ext>
            </a:extLst>
          </p:cNvPr>
          <p:cNvSpPr txBox="1"/>
          <p:nvPr/>
        </p:nvSpPr>
        <p:spPr>
          <a:xfrm>
            <a:off x="685800" y="3826037"/>
            <a:ext cx="2985928" cy="338554"/>
          </a:xfrm>
          <a:prstGeom prst="rect">
            <a:avLst/>
          </a:prstGeom>
          <a:noFill/>
        </p:spPr>
        <p:txBody>
          <a:bodyPr wrap="square" rtlCol="0">
            <a:spAutoFit/>
          </a:bodyPr>
          <a:lstStyle/>
          <a:p>
            <a:r>
              <a:rPr lang="en-US" sz="1600" i="1" dirty="0"/>
              <a:t>Alkaline option available</a:t>
            </a:r>
          </a:p>
        </p:txBody>
      </p:sp>
      <p:sp>
        <p:nvSpPr>
          <p:cNvPr id="10" name="TextBox 9">
            <a:extLst>
              <a:ext uri="{FF2B5EF4-FFF2-40B4-BE49-F238E27FC236}">
                <a16:creationId xmlns:a16="http://schemas.microsoft.com/office/drawing/2014/main" id="{AED0B4E9-A251-E449-B8EF-F9FC8558DAEF}"/>
              </a:ext>
            </a:extLst>
          </p:cNvPr>
          <p:cNvSpPr txBox="1"/>
          <p:nvPr/>
        </p:nvSpPr>
        <p:spPr>
          <a:xfrm>
            <a:off x="7119153" y="0"/>
            <a:ext cx="2024847" cy="369332"/>
          </a:xfrm>
          <a:prstGeom prst="rect">
            <a:avLst/>
          </a:prstGeom>
          <a:noFill/>
        </p:spPr>
        <p:txBody>
          <a:bodyPr wrap="square" rtlCol="0">
            <a:spAutoFit/>
          </a:bodyPr>
          <a:lstStyle/>
          <a:p>
            <a:pPr algn="r"/>
            <a:r>
              <a:rPr lang="en-US" i="1" dirty="0">
                <a:solidFill>
                  <a:srgbClr val="C00000"/>
                </a:solidFill>
              </a:rPr>
              <a:t>GX-3R Pro</a:t>
            </a:r>
          </a:p>
        </p:txBody>
      </p:sp>
      <p:pic>
        <p:nvPicPr>
          <p:cNvPr id="5" name="Picture 4">
            <a:extLst>
              <a:ext uri="{FF2B5EF4-FFF2-40B4-BE49-F238E27FC236}">
                <a16:creationId xmlns:a16="http://schemas.microsoft.com/office/drawing/2014/main" id="{1EA82AFE-BBED-2D4B-86D3-74C0019FFB5E}"/>
              </a:ext>
            </a:extLst>
          </p:cNvPr>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5380661" y="1988940"/>
            <a:ext cx="3476983" cy="2880117"/>
          </a:xfrm>
          <a:prstGeom prst="rect">
            <a:avLst/>
          </a:prstGeom>
        </p:spPr>
      </p:pic>
    </p:spTree>
    <p:extLst>
      <p:ext uri="{BB962C8B-B14F-4D97-AF65-F5344CB8AC3E}">
        <p14:creationId xmlns:p14="http://schemas.microsoft.com/office/powerpoint/2010/main" val="1359169869"/>
      </p:ext>
    </p:extLst>
  </p:cSld>
  <p:clrMapOvr>
    <a:masterClrMapping/>
  </p:clrMapOvr>
  <mc:AlternateContent xmlns:mc="http://schemas.openxmlformats.org/markup-compatibility/2006" xmlns:p14="http://schemas.microsoft.com/office/powerpoint/2010/main">
    <mc:Choice Requires="p14">
      <p:transition p14:dur="400">
        <p:fade/>
      </p:transition>
    </mc:Choice>
    <mc:Fallback xmlns="">
      <p:transition xmlns:p14="http://schemas.microsoft.com/office/powerpoint/2010/main">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9"/>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3"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FE5307-4A22-8242-B164-EC6062746F4C}"/>
              </a:ext>
            </a:extLst>
          </p:cNvPr>
          <p:cNvSpPr>
            <a:spLocks noGrp="1"/>
          </p:cNvSpPr>
          <p:nvPr>
            <p:ph type="title"/>
          </p:nvPr>
        </p:nvSpPr>
        <p:spPr/>
        <p:txBody>
          <a:bodyPr/>
          <a:lstStyle/>
          <a:p>
            <a:r>
              <a:rPr lang="en-US" sz="3600" dirty="0"/>
              <a:t>SDM-3R Calibration Station</a:t>
            </a:r>
          </a:p>
        </p:txBody>
      </p:sp>
      <p:sp>
        <p:nvSpPr>
          <p:cNvPr id="7" name="TextBox 6">
            <a:extLst>
              <a:ext uri="{FF2B5EF4-FFF2-40B4-BE49-F238E27FC236}">
                <a16:creationId xmlns:a16="http://schemas.microsoft.com/office/drawing/2014/main" id="{4F453150-A10F-CD4E-BEA5-DCA7870444EA}"/>
              </a:ext>
            </a:extLst>
          </p:cNvPr>
          <p:cNvSpPr txBox="1"/>
          <p:nvPr/>
        </p:nvSpPr>
        <p:spPr>
          <a:xfrm>
            <a:off x="7119153" y="0"/>
            <a:ext cx="2024847" cy="369332"/>
          </a:xfrm>
          <a:prstGeom prst="rect">
            <a:avLst/>
          </a:prstGeom>
          <a:noFill/>
        </p:spPr>
        <p:txBody>
          <a:bodyPr wrap="square" rtlCol="0">
            <a:spAutoFit/>
          </a:bodyPr>
          <a:lstStyle/>
          <a:p>
            <a:pPr algn="r"/>
            <a:r>
              <a:rPr lang="en-US" i="1" dirty="0">
                <a:solidFill>
                  <a:srgbClr val="C00000"/>
                </a:solidFill>
              </a:rPr>
              <a:t>GX-3R Pro</a:t>
            </a:r>
          </a:p>
        </p:txBody>
      </p:sp>
      <p:sp>
        <p:nvSpPr>
          <p:cNvPr id="8" name="TextBox 7">
            <a:extLst>
              <a:ext uri="{FF2B5EF4-FFF2-40B4-BE49-F238E27FC236}">
                <a16:creationId xmlns:a16="http://schemas.microsoft.com/office/drawing/2014/main" id="{8E353394-FC0B-1740-BFB0-2DD229882A26}"/>
              </a:ext>
            </a:extLst>
          </p:cNvPr>
          <p:cNvSpPr txBox="1"/>
          <p:nvPr/>
        </p:nvSpPr>
        <p:spPr>
          <a:xfrm>
            <a:off x="691589" y="1745260"/>
            <a:ext cx="3880411" cy="4524315"/>
          </a:xfrm>
          <a:prstGeom prst="rect">
            <a:avLst/>
          </a:prstGeom>
          <a:noFill/>
        </p:spPr>
        <p:txBody>
          <a:bodyPr wrap="square" rtlCol="0">
            <a:spAutoFit/>
          </a:bodyPr>
          <a:lstStyle/>
          <a:p>
            <a:pPr marL="342900" indent="-342900">
              <a:buFont typeface="Arial" panose="020B0604020202020204" pitchFamily="34" charset="0"/>
              <a:buChar char="•"/>
            </a:pPr>
            <a:r>
              <a:rPr lang="en-US" sz="2400" dirty="0"/>
              <a:t>Charge, bump test, and alarm test instruments using less calibration gas</a:t>
            </a:r>
          </a:p>
          <a:p>
            <a:pPr marL="342900" indent="-342900">
              <a:buFont typeface="Arial" panose="020B0604020202020204" pitchFamily="34" charset="0"/>
              <a:buChar char="•"/>
            </a:pPr>
            <a:r>
              <a:rPr lang="en-US" sz="2400" dirty="0"/>
              <a:t>Automatically schedule tests</a:t>
            </a:r>
          </a:p>
          <a:p>
            <a:pPr marL="342900" indent="-342900">
              <a:buFont typeface="Arial" panose="020B0604020202020204" pitchFamily="34" charset="0"/>
              <a:buChar char="•"/>
            </a:pPr>
            <a:r>
              <a:rPr lang="en-US" sz="2400" dirty="0"/>
              <a:t>Bank up to 10 units with tubeless connection</a:t>
            </a:r>
          </a:p>
          <a:p>
            <a:pPr marL="342900" indent="-342900">
              <a:buFont typeface="Arial" panose="020B0604020202020204" pitchFamily="34" charset="0"/>
              <a:buChar char="•"/>
            </a:pPr>
            <a:r>
              <a:rPr lang="en-US" sz="2400" dirty="0"/>
              <a:t>and has ethernet and USB outputs for data logging </a:t>
            </a:r>
          </a:p>
        </p:txBody>
      </p:sp>
      <p:pic>
        <p:nvPicPr>
          <p:cNvPr id="4" name="Picture 3">
            <a:extLst>
              <a:ext uri="{FF2B5EF4-FFF2-40B4-BE49-F238E27FC236}">
                <a16:creationId xmlns:a16="http://schemas.microsoft.com/office/drawing/2014/main" id="{03B68953-4148-A84A-B2D6-BB750DA9E1A7}"/>
              </a:ext>
            </a:extLst>
          </p:cNvPr>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4816833" y="1745260"/>
            <a:ext cx="4025542" cy="4015478"/>
          </a:xfrm>
          <a:prstGeom prst="rect">
            <a:avLst/>
          </a:prstGeom>
        </p:spPr>
      </p:pic>
    </p:spTree>
    <p:extLst>
      <p:ext uri="{BB962C8B-B14F-4D97-AF65-F5344CB8AC3E}">
        <p14:creationId xmlns:p14="http://schemas.microsoft.com/office/powerpoint/2010/main" val="831474512"/>
      </p:ext>
    </p:extLst>
  </p:cSld>
  <p:clrMapOvr>
    <a:masterClrMapping/>
  </p:clrMapOvr>
  <mc:AlternateContent xmlns:mc="http://schemas.openxmlformats.org/markup-compatibility/2006" xmlns:p14="http://schemas.microsoft.com/office/powerpoint/2010/main">
    <mc:Choice Requires="p14">
      <p:transition p14:dur="400">
        <p:fade/>
      </p:transition>
    </mc:Choice>
    <mc:Fallback xmlns="">
      <p:transition xmlns:p14="http://schemas.microsoft.com/office/powerpoint/2010/main">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8">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8">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8">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1DF0BE-05D2-9643-80F7-05FBC3CA8451}"/>
              </a:ext>
            </a:extLst>
          </p:cNvPr>
          <p:cNvSpPr>
            <a:spLocks noGrp="1"/>
          </p:cNvSpPr>
          <p:nvPr>
            <p:ph type="title"/>
          </p:nvPr>
        </p:nvSpPr>
        <p:spPr>
          <a:xfrm>
            <a:off x="2140299" y="3090862"/>
            <a:ext cx="6812608" cy="676275"/>
          </a:xfrm>
        </p:spPr>
        <p:txBody>
          <a:bodyPr/>
          <a:lstStyle/>
          <a:p>
            <a:r>
              <a:rPr lang="en-US" sz="3600" dirty="0"/>
              <a:t>Infrared Communication Port</a:t>
            </a:r>
          </a:p>
        </p:txBody>
      </p:sp>
      <p:sp>
        <p:nvSpPr>
          <p:cNvPr id="6" name="TextBox 5">
            <a:extLst>
              <a:ext uri="{FF2B5EF4-FFF2-40B4-BE49-F238E27FC236}">
                <a16:creationId xmlns:a16="http://schemas.microsoft.com/office/drawing/2014/main" id="{24D528C4-16EC-4946-BDEC-21E8D15C8E44}"/>
              </a:ext>
            </a:extLst>
          </p:cNvPr>
          <p:cNvSpPr txBox="1"/>
          <p:nvPr/>
        </p:nvSpPr>
        <p:spPr>
          <a:xfrm>
            <a:off x="3829150" y="4272192"/>
            <a:ext cx="3486778" cy="1569660"/>
          </a:xfrm>
          <a:prstGeom prst="rect">
            <a:avLst/>
          </a:prstGeom>
          <a:noFill/>
        </p:spPr>
        <p:txBody>
          <a:bodyPr wrap="square" rtlCol="0">
            <a:spAutoFit/>
          </a:bodyPr>
          <a:lstStyle/>
          <a:p>
            <a:r>
              <a:rPr lang="en-US" sz="2400" dirty="0"/>
              <a:t>Transfer data from the instrument to a PC with a USB/IR adaptor, no cradle required. </a:t>
            </a:r>
          </a:p>
        </p:txBody>
      </p:sp>
      <p:sp>
        <p:nvSpPr>
          <p:cNvPr id="10" name="TextBox 9">
            <a:extLst>
              <a:ext uri="{FF2B5EF4-FFF2-40B4-BE49-F238E27FC236}">
                <a16:creationId xmlns:a16="http://schemas.microsoft.com/office/drawing/2014/main" id="{67AF02F6-7021-8C48-944D-FCC6478958DF}"/>
              </a:ext>
            </a:extLst>
          </p:cNvPr>
          <p:cNvSpPr txBox="1"/>
          <p:nvPr/>
        </p:nvSpPr>
        <p:spPr>
          <a:xfrm>
            <a:off x="7119153" y="0"/>
            <a:ext cx="2024847" cy="369332"/>
          </a:xfrm>
          <a:prstGeom prst="rect">
            <a:avLst/>
          </a:prstGeom>
          <a:noFill/>
        </p:spPr>
        <p:txBody>
          <a:bodyPr wrap="square" rtlCol="0">
            <a:spAutoFit/>
          </a:bodyPr>
          <a:lstStyle/>
          <a:p>
            <a:pPr algn="r"/>
            <a:r>
              <a:rPr lang="en-US" i="1" dirty="0">
                <a:solidFill>
                  <a:srgbClr val="C00000"/>
                </a:solidFill>
              </a:rPr>
              <a:t>GX-3R Pro</a:t>
            </a:r>
          </a:p>
        </p:txBody>
      </p:sp>
      <p:sp>
        <p:nvSpPr>
          <p:cNvPr id="7" name="TextBox 6">
            <a:extLst>
              <a:ext uri="{FF2B5EF4-FFF2-40B4-BE49-F238E27FC236}">
                <a16:creationId xmlns:a16="http://schemas.microsoft.com/office/drawing/2014/main" id="{17DBF56B-1C07-7D47-8C04-2F26C0EAAA12}"/>
              </a:ext>
            </a:extLst>
          </p:cNvPr>
          <p:cNvSpPr txBox="1"/>
          <p:nvPr/>
        </p:nvSpPr>
        <p:spPr>
          <a:xfrm>
            <a:off x="3225521" y="1383390"/>
            <a:ext cx="4694036" cy="1531188"/>
          </a:xfrm>
          <a:prstGeom prst="rect">
            <a:avLst/>
          </a:prstGeom>
          <a:noFill/>
        </p:spPr>
        <p:txBody>
          <a:bodyPr wrap="square" rtlCol="0">
            <a:spAutoFit/>
          </a:bodyPr>
          <a:lstStyle/>
          <a:p>
            <a:r>
              <a:rPr lang="en-US" sz="2000" dirty="0"/>
              <a:t>The GX-3R Pro automatically logs data every 5 minutes for 300 hours of measurement. (note: logging interval can be changed in settings)</a:t>
            </a:r>
          </a:p>
          <a:p>
            <a:endParaRPr lang="en-US" sz="1350" dirty="0"/>
          </a:p>
        </p:txBody>
      </p:sp>
      <p:sp>
        <p:nvSpPr>
          <p:cNvPr id="8" name="Title 1">
            <a:extLst>
              <a:ext uri="{FF2B5EF4-FFF2-40B4-BE49-F238E27FC236}">
                <a16:creationId xmlns:a16="http://schemas.microsoft.com/office/drawing/2014/main" id="{25B44CEF-1927-994C-BA00-B5EB6F09774E}"/>
              </a:ext>
            </a:extLst>
          </p:cNvPr>
          <p:cNvSpPr txBox="1">
            <a:spLocks/>
          </p:cNvSpPr>
          <p:nvPr/>
        </p:nvSpPr>
        <p:spPr bwMode="auto">
          <a:xfrm>
            <a:off x="0" y="14412"/>
            <a:ext cx="9144000" cy="119269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ctr" anchorCtr="0" compatLnSpc="1">
            <a:prstTxWarp prst="textNoShape">
              <a:avLst/>
            </a:prstTxWarp>
          </a:bodyPr>
          <a:lstStyle>
            <a:lvl1pPr algn="ctr" defTabSz="457200" rtl="0" eaLnBrk="1" fontAlgn="base" hangingPunct="1">
              <a:spcBef>
                <a:spcPct val="0"/>
              </a:spcBef>
              <a:spcAft>
                <a:spcPct val="0"/>
              </a:spcAft>
              <a:defRPr sz="4400" kern="1200">
                <a:solidFill>
                  <a:schemeClr val="tx1"/>
                </a:solidFill>
                <a:latin typeface="+mj-lt"/>
                <a:ea typeface="ＭＳ Ｐゴシック" charset="0"/>
                <a:cs typeface="ＭＳ Ｐゴシック" charset="0"/>
              </a:defRPr>
            </a:lvl1pPr>
            <a:lvl2pPr algn="ctr" defTabSz="457200" rtl="0" eaLnBrk="1" fontAlgn="base" hangingPunct="1">
              <a:spcBef>
                <a:spcPct val="0"/>
              </a:spcBef>
              <a:spcAft>
                <a:spcPct val="0"/>
              </a:spcAft>
              <a:defRPr sz="4400">
                <a:solidFill>
                  <a:schemeClr val="tx1"/>
                </a:solidFill>
                <a:latin typeface="Century Gothic" charset="0"/>
                <a:ea typeface="ＭＳ Ｐゴシック" charset="0"/>
                <a:cs typeface="ＭＳ Ｐゴシック" charset="0"/>
              </a:defRPr>
            </a:lvl2pPr>
            <a:lvl3pPr algn="ctr" defTabSz="457200" rtl="0" eaLnBrk="1" fontAlgn="base" hangingPunct="1">
              <a:spcBef>
                <a:spcPct val="0"/>
              </a:spcBef>
              <a:spcAft>
                <a:spcPct val="0"/>
              </a:spcAft>
              <a:defRPr sz="4400">
                <a:solidFill>
                  <a:schemeClr val="tx1"/>
                </a:solidFill>
                <a:latin typeface="Century Gothic" charset="0"/>
                <a:ea typeface="ＭＳ Ｐゴシック" charset="0"/>
                <a:cs typeface="ＭＳ Ｐゴシック" charset="0"/>
              </a:defRPr>
            </a:lvl3pPr>
            <a:lvl4pPr algn="ctr" defTabSz="457200" rtl="0" eaLnBrk="1" fontAlgn="base" hangingPunct="1">
              <a:spcBef>
                <a:spcPct val="0"/>
              </a:spcBef>
              <a:spcAft>
                <a:spcPct val="0"/>
              </a:spcAft>
              <a:defRPr sz="4400">
                <a:solidFill>
                  <a:schemeClr val="tx1"/>
                </a:solidFill>
                <a:latin typeface="Century Gothic" charset="0"/>
                <a:ea typeface="ＭＳ Ｐゴシック" charset="0"/>
                <a:cs typeface="ＭＳ Ｐゴシック" charset="0"/>
              </a:defRPr>
            </a:lvl4pPr>
            <a:lvl5pPr algn="ctr" defTabSz="457200" rtl="0" eaLnBrk="1" fontAlgn="base" hangingPunct="1">
              <a:spcBef>
                <a:spcPct val="0"/>
              </a:spcBef>
              <a:spcAft>
                <a:spcPct val="0"/>
              </a:spcAft>
              <a:defRPr sz="4400">
                <a:solidFill>
                  <a:schemeClr val="tx1"/>
                </a:solidFill>
                <a:latin typeface="Century Gothic" charset="0"/>
                <a:ea typeface="ＭＳ Ｐゴシック" charset="0"/>
                <a:cs typeface="ＭＳ Ｐゴシック" charset="0"/>
              </a:defRPr>
            </a:lvl5pPr>
            <a:lvl6pPr marL="457200" algn="ctr" defTabSz="457200" rtl="0" eaLnBrk="1" fontAlgn="base" hangingPunct="1">
              <a:spcBef>
                <a:spcPct val="0"/>
              </a:spcBef>
              <a:spcAft>
                <a:spcPct val="0"/>
              </a:spcAft>
              <a:defRPr sz="4400">
                <a:solidFill>
                  <a:schemeClr val="tx1"/>
                </a:solidFill>
                <a:latin typeface="Century Gothic" charset="0"/>
                <a:ea typeface="ＭＳ Ｐゴシック" charset="0"/>
                <a:cs typeface="ＭＳ Ｐゴシック" charset="0"/>
              </a:defRPr>
            </a:lvl6pPr>
            <a:lvl7pPr marL="914400" algn="ctr" defTabSz="457200" rtl="0" eaLnBrk="1" fontAlgn="base" hangingPunct="1">
              <a:spcBef>
                <a:spcPct val="0"/>
              </a:spcBef>
              <a:spcAft>
                <a:spcPct val="0"/>
              </a:spcAft>
              <a:defRPr sz="4400">
                <a:solidFill>
                  <a:schemeClr val="tx1"/>
                </a:solidFill>
                <a:latin typeface="Century Gothic" charset="0"/>
                <a:ea typeface="ＭＳ Ｐゴシック" charset="0"/>
                <a:cs typeface="ＭＳ Ｐゴシック" charset="0"/>
              </a:defRPr>
            </a:lvl7pPr>
            <a:lvl8pPr marL="1371600" algn="ctr" defTabSz="457200" rtl="0" eaLnBrk="1" fontAlgn="base" hangingPunct="1">
              <a:spcBef>
                <a:spcPct val="0"/>
              </a:spcBef>
              <a:spcAft>
                <a:spcPct val="0"/>
              </a:spcAft>
              <a:defRPr sz="4400">
                <a:solidFill>
                  <a:schemeClr val="tx1"/>
                </a:solidFill>
                <a:latin typeface="Century Gothic" charset="0"/>
                <a:ea typeface="ＭＳ Ｐゴシック" charset="0"/>
                <a:cs typeface="ＭＳ Ｐゴシック" charset="0"/>
              </a:defRPr>
            </a:lvl8pPr>
            <a:lvl9pPr marL="1828800" algn="ctr" defTabSz="457200" rtl="0" eaLnBrk="1" fontAlgn="base" hangingPunct="1">
              <a:spcBef>
                <a:spcPct val="0"/>
              </a:spcBef>
              <a:spcAft>
                <a:spcPct val="0"/>
              </a:spcAft>
              <a:defRPr sz="4400">
                <a:solidFill>
                  <a:schemeClr val="tx1"/>
                </a:solidFill>
                <a:latin typeface="Century Gothic" charset="0"/>
                <a:ea typeface="ＭＳ Ｐゴシック" charset="0"/>
                <a:cs typeface="ＭＳ Ｐゴシック" charset="0"/>
              </a:defRPr>
            </a:lvl9pPr>
          </a:lstStyle>
          <a:p>
            <a:r>
              <a:rPr kumimoji="0" lang="en-US" sz="3600"/>
              <a:t>High Capacity Data Logging</a:t>
            </a:r>
            <a:endParaRPr kumimoji="0" lang="en-US" sz="3600" dirty="0"/>
          </a:p>
        </p:txBody>
      </p:sp>
      <p:pic>
        <p:nvPicPr>
          <p:cNvPr id="5" name="Picture 4">
            <a:extLst>
              <a:ext uri="{FF2B5EF4-FFF2-40B4-BE49-F238E27FC236}">
                <a16:creationId xmlns:a16="http://schemas.microsoft.com/office/drawing/2014/main" id="{0720D666-A372-0041-A530-670D93C8BB49}"/>
              </a:ext>
            </a:extLst>
          </p:cNvPr>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794132" y="1909532"/>
            <a:ext cx="1346167" cy="2362660"/>
          </a:xfrm>
          <a:prstGeom prst="rect">
            <a:avLst/>
          </a:prstGeom>
        </p:spPr>
      </p:pic>
      <p:pic>
        <p:nvPicPr>
          <p:cNvPr id="12" name="Picture 11">
            <a:extLst>
              <a:ext uri="{FF2B5EF4-FFF2-40B4-BE49-F238E27FC236}">
                <a16:creationId xmlns:a16="http://schemas.microsoft.com/office/drawing/2014/main" id="{029BF9D1-2662-9743-8B3F-72AC3977977D}"/>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89950" y="4400935"/>
            <a:ext cx="2354529" cy="2036667"/>
          </a:xfrm>
          <a:prstGeom prst="rect">
            <a:avLst/>
          </a:prstGeom>
        </p:spPr>
      </p:pic>
    </p:spTree>
    <p:extLst>
      <p:ext uri="{BB962C8B-B14F-4D97-AF65-F5344CB8AC3E}">
        <p14:creationId xmlns:p14="http://schemas.microsoft.com/office/powerpoint/2010/main" val="3834296266"/>
      </p:ext>
    </p:extLst>
  </p:cSld>
  <p:clrMapOvr>
    <a:masterClrMapping/>
  </p:clrMapOvr>
  <mc:AlternateContent xmlns:mc="http://schemas.openxmlformats.org/markup-compatibility/2006" xmlns:p14="http://schemas.microsoft.com/office/powerpoint/2010/main">
    <mc:Choice Requires="p14">
      <p:transition p14:dur="400">
        <p:fade/>
      </p:transition>
    </mc:Choice>
    <mc:Fallback xmlns="">
      <p:transition xmlns:p14="http://schemas.microsoft.com/office/powerpoint/2010/main">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C3DAAD-E19B-4E4D-ADF3-D42CB4AF2BA4}"/>
              </a:ext>
            </a:extLst>
          </p:cNvPr>
          <p:cNvSpPr>
            <a:spLocks noGrp="1"/>
          </p:cNvSpPr>
          <p:nvPr>
            <p:ph type="title"/>
          </p:nvPr>
        </p:nvSpPr>
        <p:spPr/>
        <p:txBody>
          <a:bodyPr/>
          <a:lstStyle/>
          <a:p>
            <a:r>
              <a:rPr lang="en-US" sz="4000" dirty="0"/>
              <a:t>RP-3R Sampling Pump</a:t>
            </a:r>
          </a:p>
        </p:txBody>
      </p:sp>
      <p:sp>
        <p:nvSpPr>
          <p:cNvPr id="6" name="TextBox 5">
            <a:extLst>
              <a:ext uri="{FF2B5EF4-FFF2-40B4-BE49-F238E27FC236}">
                <a16:creationId xmlns:a16="http://schemas.microsoft.com/office/drawing/2014/main" id="{22F01CC7-5684-8C4E-B775-27831F4A093E}"/>
              </a:ext>
            </a:extLst>
          </p:cNvPr>
          <p:cNvSpPr txBox="1"/>
          <p:nvPr/>
        </p:nvSpPr>
        <p:spPr>
          <a:xfrm>
            <a:off x="4956175" y="2551837"/>
            <a:ext cx="3267635" cy="2308324"/>
          </a:xfrm>
          <a:prstGeom prst="rect">
            <a:avLst/>
          </a:prstGeom>
          <a:noFill/>
        </p:spPr>
        <p:txBody>
          <a:bodyPr wrap="square" rtlCol="0">
            <a:spAutoFit/>
          </a:bodyPr>
          <a:lstStyle/>
          <a:p>
            <a:pPr marL="285750" indent="-285750">
              <a:buFont typeface="Arial" panose="020B0604020202020204" pitchFamily="34" charset="0"/>
              <a:buChar char="•"/>
            </a:pPr>
            <a:r>
              <a:rPr lang="en-US" dirty="0"/>
              <a:t>Clip-on sampling pump has a 50’ range and independent power supply</a:t>
            </a:r>
          </a:p>
          <a:p>
            <a:pPr marL="285750" indent="-285750">
              <a:buFont typeface="Arial" panose="020B0604020202020204" pitchFamily="34" charset="0"/>
              <a:buChar char="•"/>
            </a:pPr>
            <a:r>
              <a:rPr lang="en-US" dirty="0"/>
              <a:t>Continuously operates for 10 hours</a:t>
            </a:r>
          </a:p>
          <a:p>
            <a:pPr marL="285750" indent="-285750">
              <a:buFont typeface="Arial" panose="020B0604020202020204" pitchFamily="34" charset="0"/>
              <a:buChar char="•"/>
            </a:pPr>
            <a:r>
              <a:rPr lang="en-US" dirty="0"/>
              <a:t>Eco mode will operate up to 16 hours</a:t>
            </a:r>
          </a:p>
        </p:txBody>
      </p:sp>
      <p:sp>
        <p:nvSpPr>
          <p:cNvPr id="9" name="TextBox 8">
            <a:extLst>
              <a:ext uri="{FF2B5EF4-FFF2-40B4-BE49-F238E27FC236}">
                <a16:creationId xmlns:a16="http://schemas.microsoft.com/office/drawing/2014/main" id="{3EC973E2-AC3F-924E-820D-7811C334F086}"/>
              </a:ext>
            </a:extLst>
          </p:cNvPr>
          <p:cNvSpPr txBox="1"/>
          <p:nvPr/>
        </p:nvSpPr>
        <p:spPr>
          <a:xfrm>
            <a:off x="7119153" y="0"/>
            <a:ext cx="2024847" cy="369332"/>
          </a:xfrm>
          <a:prstGeom prst="rect">
            <a:avLst/>
          </a:prstGeom>
          <a:noFill/>
        </p:spPr>
        <p:txBody>
          <a:bodyPr wrap="square" rtlCol="0">
            <a:spAutoFit/>
          </a:bodyPr>
          <a:lstStyle/>
          <a:p>
            <a:pPr algn="r"/>
            <a:r>
              <a:rPr lang="en-US" i="1" dirty="0">
                <a:solidFill>
                  <a:srgbClr val="C00000"/>
                </a:solidFill>
              </a:rPr>
              <a:t>GX-3R Pro</a:t>
            </a:r>
          </a:p>
        </p:txBody>
      </p:sp>
      <p:pic>
        <p:nvPicPr>
          <p:cNvPr id="4" name="Picture 3">
            <a:extLst>
              <a:ext uri="{FF2B5EF4-FFF2-40B4-BE49-F238E27FC236}">
                <a16:creationId xmlns:a16="http://schemas.microsoft.com/office/drawing/2014/main" id="{E9410B7F-D9B0-0C49-A1E0-8C3E1400C29F}"/>
              </a:ext>
            </a:extLst>
          </p:cNvPr>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1347565" y="1429378"/>
            <a:ext cx="2840261" cy="4565720"/>
          </a:xfrm>
          <a:prstGeom prst="rect">
            <a:avLst/>
          </a:prstGeom>
        </p:spPr>
      </p:pic>
    </p:spTree>
    <p:extLst>
      <p:ext uri="{BB962C8B-B14F-4D97-AF65-F5344CB8AC3E}">
        <p14:creationId xmlns:p14="http://schemas.microsoft.com/office/powerpoint/2010/main" val="3216757619"/>
      </p:ext>
    </p:extLst>
  </p:cSld>
  <p:clrMapOvr>
    <a:masterClrMapping/>
  </p:clrMapOvr>
  <mc:AlternateContent xmlns:mc="http://schemas.openxmlformats.org/markup-compatibility/2006" xmlns:p14="http://schemas.microsoft.com/office/powerpoint/2010/main">
    <mc:Choice Requires="p14">
      <p:transition p14:dur="400">
        <p:fade/>
      </p:transition>
    </mc:Choice>
    <mc:Fallback xmlns="">
      <p:transition xmlns:p14="http://schemas.microsoft.com/office/powerpoint/2010/main">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E4C771-0B8E-5543-A9E6-448FC9DE8FB6}"/>
              </a:ext>
            </a:extLst>
          </p:cNvPr>
          <p:cNvSpPr>
            <a:spLocks noGrp="1"/>
          </p:cNvSpPr>
          <p:nvPr>
            <p:ph type="title"/>
          </p:nvPr>
        </p:nvSpPr>
        <p:spPr/>
        <p:txBody>
          <a:bodyPr/>
          <a:lstStyle/>
          <a:p>
            <a:r>
              <a:rPr lang="en-US" dirty="0"/>
              <a:t>Lunch Break Mode</a:t>
            </a:r>
          </a:p>
        </p:txBody>
      </p:sp>
      <p:sp>
        <p:nvSpPr>
          <p:cNvPr id="4" name="TextBox 3">
            <a:extLst>
              <a:ext uri="{FF2B5EF4-FFF2-40B4-BE49-F238E27FC236}">
                <a16:creationId xmlns:a16="http://schemas.microsoft.com/office/drawing/2014/main" id="{CA274FD3-B7D3-EF42-9BF1-E45EF2027A67}"/>
              </a:ext>
            </a:extLst>
          </p:cNvPr>
          <p:cNvSpPr txBox="1"/>
          <p:nvPr/>
        </p:nvSpPr>
        <p:spPr>
          <a:xfrm>
            <a:off x="616771" y="1532539"/>
            <a:ext cx="4168588" cy="1200329"/>
          </a:xfrm>
          <a:prstGeom prst="rect">
            <a:avLst/>
          </a:prstGeom>
          <a:noFill/>
        </p:spPr>
        <p:txBody>
          <a:bodyPr wrap="square" rtlCol="0">
            <a:spAutoFit/>
          </a:bodyPr>
          <a:lstStyle/>
          <a:p>
            <a:r>
              <a:rPr lang="en-US" sz="2400" dirty="0"/>
              <a:t>Retain TWA and PEAK values from last use to pick up where you left off. </a:t>
            </a:r>
          </a:p>
        </p:txBody>
      </p:sp>
      <p:sp>
        <p:nvSpPr>
          <p:cNvPr id="8" name="TextBox 7">
            <a:extLst>
              <a:ext uri="{FF2B5EF4-FFF2-40B4-BE49-F238E27FC236}">
                <a16:creationId xmlns:a16="http://schemas.microsoft.com/office/drawing/2014/main" id="{27BC32E4-82B4-224E-9D34-FF6888FB9822}"/>
              </a:ext>
            </a:extLst>
          </p:cNvPr>
          <p:cNvSpPr txBox="1"/>
          <p:nvPr/>
        </p:nvSpPr>
        <p:spPr>
          <a:xfrm>
            <a:off x="7119153" y="0"/>
            <a:ext cx="2024847" cy="369332"/>
          </a:xfrm>
          <a:prstGeom prst="rect">
            <a:avLst/>
          </a:prstGeom>
          <a:noFill/>
        </p:spPr>
        <p:txBody>
          <a:bodyPr wrap="square" rtlCol="0">
            <a:spAutoFit/>
          </a:bodyPr>
          <a:lstStyle/>
          <a:p>
            <a:pPr algn="r"/>
            <a:r>
              <a:rPr lang="en-US" i="1" dirty="0">
                <a:solidFill>
                  <a:srgbClr val="C00000"/>
                </a:solidFill>
              </a:rPr>
              <a:t>GX-3R Pro</a:t>
            </a:r>
          </a:p>
        </p:txBody>
      </p:sp>
      <p:sp>
        <p:nvSpPr>
          <p:cNvPr id="7" name="Title 1">
            <a:extLst>
              <a:ext uri="{FF2B5EF4-FFF2-40B4-BE49-F238E27FC236}">
                <a16:creationId xmlns:a16="http://schemas.microsoft.com/office/drawing/2014/main" id="{2ACB6D27-D6AA-EC44-9EEF-2C55B672B8E6}"/>
              </a:ext>
            </a:extLst>
          </p:cNvPr>
          <p:cNvSpPr txBox="1">
            <a:spLocks/>
          </p:cNvSpPr>
          <p:nvPr/>
        </p:nvSpPr>
        <p:spPr bwMode="auto">
          <a:xfrm>
            <a:off x="-1014319" y="4213587"/>
            <a:ext cx="7772400" cy="6762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ctr" anchorCtr="0" compatLnSpc="1">
            <a:prstTxWarp prst="textNoShape">
              <a:avLst/>
            </a:prstTxWarp>
          </a:bodyPr>
          <a:lstStyle>
            <a:lvl1pPr algn="ctr" defTabSz="457200" rtl="0" eaLnBrk="1" fontAlgn="base" hangingPunct="1">
              <a:spcBef>
                <a:spcPct val="0"/>
              </a:spcBef>
              <a:spcAft>
                <a:spcPct val="0"/>
              </a:spcAft>
              <a:defRPr sz="4400" kern="1200">
                <a:solidFill>
                  <a:schemeClr val="tx1"/>
                </a:solidFill>
                <a:latin typeface="+mj-lt"/>
                <a:ea typeface="ＭＳ Ｐゴシック" charset="0"/>
                <a:cs typeface="ＭＳ Ｐゴシック" charset="0"/>
              </a:defRPr>
            </a:lvl1pPr>
            <a:lvl2pPr algn="ctr" defTabSz="457200" rtl="0" eaLnBrk="1" fontAlgn="base" hangingPunct="1">
              <a:spcBef>
                <a:spcPct val="0"/>
              </a:spcBef>
              <a:spcAft>
                <a:spcPct val="0"/>
              </a:spcAft>
              <a:defRPr sz="4400">
                <a:solidFill>
                  <a:schemeClr val="tx1"/>
                </a:solidFill>
                <a:latin typeface="Century Gothic" charset="0"/>
                <a:ea typeface="ＭＳ Ｐゴシック" charset="0"/>
                <a:cs typeface="ＭＳ Ｐゴシック" charset="0"/>
              </a:defRPr>
            </a:lvl2pPr>
            <a:lvl3pPr algn="ctr" defTabSz="457200" rtl="0" eaLnBrk="1" fontAlgn="base" hangingPunct="1">
              <a:spcBef>
                <a:spcPct val="0"/>
              </a:spcBef>
              <a:spcAft>
                <a:spcPct val="0"/>
              </a:spcAft>
              <a:defRPr sz="4400">
                <a:solidFill>
                  <a:schemeClr val="tx1"/>
                </a:solidFill>
                <a:latin typeface="Century Gothic" charset="0"/>
                <a:ea typeface="ＭＳ Ｐゴシック" charset="0"/>
                <a:cs typeface="ＭＳ Ｐゴシック" charset="0"/>
              </a:defRPr>
            </a:lvl3pPr>
            <a:lvl4pPr algn="ctr" defTabSz="457200" rtl="0" eaLnBrk="1" fontAlgn="base" hangingPunct="1">
              <a:spcBef>
                <a:spcPct val="0"/>
              </a:spcBef>
              <a:spcAft>
                <a:spcPct val="0"/>
              </a:spcAft>
              <a:defRPr sz="4400">
                <a:solidFill>
                  <a:schemeClr val="tx1"/>
                </a:solidFill>
                <a:latin typeface="Century Gothic" charset="0"/>
                <a:ea typeface="ＭＳ Ｐゴシック" charset="0"/>
                <a:cs typeface="ＭＳ Ｐゴシック" charset="0"/>
              </a:defRPr>
            </a:lvl4pPr>
            <a:lvl5pPr algn="ctr" defTabSz="457200" rtl="0" eaLnBrk="1" fontAlgn="base" hangingPunct="1">
              <a:spcBef>
                <a:spcPct val="0"/>
              </a:spcBef>
              <a:spcAft>
                <a:spcPct val="0"/>
              </a:spcAft>
              <a:defRPr sz="4400">
                <a:solidFill>
                  <a:schemeClr val="tx1"/>
                </a:solidFill>
                <a:latin typeface="Century Gothic" charset="0"/>
                <a:ea typeface="ＭＳ Ｐゴシック" charset="0"/>
                <a:cs typeface="ＭＳ Ｐゴシック" charset="0"/>
              </a:defRPr>
            </a:lvl5pPr>
            <a:lvl6pPr marL="457200" algn="ctr" defTabSz="457200" rtl="0" eaLnBrk="1" fontAlgn="base" hangingPunct="1">
              <a:spcBef>
                <a:spcPct val="0"/>
              </a:spcBef>
              <a:spcAft>
                <a:spcPct val="0"/>
              </a:spcAft>
              <a:defRPr sz="4400">
                <a:solidFill>
                  <a:schemeClr val="tx1"/>
                </a:solidFill>
                <a:latin typeface="Century Gothic" charset="0"/>
                <a:ea typeface="ＭＳ Ｐゴシック" charset="0"/>
                <a:cs typeface="ＭＳ Ｐゴシック" charset="0"/>
              </a:defRPr>
            </a:lvl6pPr>
            <a:lvl7pPr marL="914400" algn="ctr" defTabSz="457200" rtl="0" eaLnBrk="1" fontAlgn="base" hangingPunct="1">
              <a:spcBef>
                <a:spcPct val="0"/>
              </a:spcBef>
              <a:spcAft>
                <a:spcPct val="0"/>
              </a:spcAft>
              <a:defRPr sz="4400">
                <a:solidFill>
                  <a:schemeClr val="tx1"/>
                </a:solidFill>
                <a:latin typeface="Century Gothic" charset="0"/>
                <a:ea typeface="ＭＳ Ｐゴシック" charset="0"/>
                <a:cs typeface="ＭＳ Ｐゴシック" charset="0"/>
              </a:defRPr>
            </a:lvl7pPr>
            <a:lvl8pPr marL="1371600" algn="ctr" defTabSz="457200" rtl="0" eaLnBrk="1" fontAlgn="base" hangingPunct="1">
              <a:spcBef>
                <a:spcPct val="0"/>
              </a:spcBef>
              <a:spcAft>
                <a:spcPct val="0"/>
              </a:spcAft>
              <a:defRPr sz="4400">
                <a:solidFill>
                  <a:schemeClr val="tx1"/>
                </a:solidFill>
                <a:latin typeface="Century Gothic" charset="0"/>
                <a:ea typeface="ＭＳ Ｐゴシック" charset="0"/>
                <a:cs typeface="ＭＳ Ｐゴシック" charset="0"/>
              </a:defRPr>
            </a:lvl8pPr>
            <a:lvl9pPr marL="1828800" algn="ctr" defTabSz="457200" rtl="0" eaLnBrk="1" fontAlgn="base" hangingPunct="1">
              <a:spcBef>
                <a:spcPct val="0"/>
              </a:spcBef>
              <a:spcAft>
                <a:spcPct val="0"/>
              </a:spcAft>
              <a:defRPr sz="4400">
                <a:solidFill>
                  <a:schemeClr val="tx1"/>
                </a:solidFill>
                <a:latin typeface="Century Gothic" charset="0"/>
                <a:ea typeface="ＭＳ Ｐゴシック" charset="0"/>
                <a:cs typeface="ＭＳ Ｐゴシック" charset="0"/>
              </a:defRPr>
            </a:lvl9pPr>
          </a:lstStyle>
          <a:p>
            <a:r>
              <a:rPr kumimoji="0" lang="en-US" dirty="0"/>
              <a:t>Stealth Mode</a:t>
            </a:r>
          </a:p>
        </p:txBody>
      </p:sp>
      <p:sp>
        <p:nvSpPr>
          <p:cNvPr id="9" name="TextBox 8">
            <a:extLst>
              <a:ext uri="{FF2B5EF4-FFF2-40B4-BE49-F238E27FC236}">
                <a16:creationId xmlns:a16="http://schemas.microsoft.com/office/drawing/2014/main" id="{E878473C-DA76-7447-AD2A-371C904E132E}"/>
              </a:ext>
            </a:extLst>
          </p:cNvPr>
          <p:cNvSpPr txBox="1"/>
          <p:nvPr/>
        </p:nvSpPr>
        <p:spPr>
          <a:xfrm>
            <a:off x="2662813" y="5094141"/>
            <a:ext cx="5468763" cy="1200329"/>
          </a:xfrm>
          <a:prstGeom prst="rect">
            <a:avLst/>
          </a:prstGeom>
          <a:noFill/>
        </p:spPr>
        <p:txBody>
          <a:bodyPr wrap="square" rtlCol="0">
            <a:spAutoFit/>
          </a:bodyPr>
          <a:lstStyle/>
          <a:p>
            <a:r>
              <a:rPr lang="en-US" sz="2400" dirty="0"/>
              <a:t>Set the alarm to notify silently—perfect for law enforcement and other applications </a:t>
            </a:r>
          </a:p>
        </p:txBody>
      </p:sp>
      <p:pic>
        <p:nvPicPr>
          <p:cNvPr id="5" name="Picture 4">
            <a:extLst>
              <a:ext uri="{FF2B5EF4-FFF2-40B4-BE49-F238E27FC236}">
                <a16:creationId xmlns:a16="http://schemas.microsoft.com/office/drawing/2014/main" id="{10E5E5B7-A518-D04D-A346-2FD5CCB4F5E8}"/>
              </a:ext>
            </a:extLst>
          </p:cNvPr>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4785359" y="1532539"/>
            <a:ext cx="4168589" cy="2776280"/>
          </a:xfrm>
          <a:prstGeom prst="rect">
            <a:avLst/>
          </a:prstGeom>
        </p:spPr>
      </p:pic>
    </p:spTree>
    <p:extLst>
      <p:ext uri="{BB962C8B-B14F-4D97-AF65-F5344CB8AC3E}">
        <p14:creationId xmlns:p14="http://schemas.microsoft.com/office/powerpoint/2010/main" val="4147077923"/>
      </p:ext>
    </p:extLst>
  </p:cSld>
  <p:clrMapOvr>
    <a:masterClrMapping/>
  </p:clrMapOvr>
  <mc:AlternateContent xmlns:mc="http://schemas.openxmlformats.org/markup-compatibility/2006" xmlns:p14="http://schemas.microsoft.com/office/powerpoint/2010/main">
    <mc:Choice Requires="p14">
      <p:transition p14:dur="400">
        <p:fade/>
      </p:transition>
    </mc:Choice>
    <mc:Fallback xmlns="">
      <p:transition xmlns:p14="http://schemas.microsoft.com/office/powerpoint/2010/main">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8D38E2-BF97-FA47-97CA-13E3985C47B0}"/>
              </a:ext>
            </a:extLst>
          </p:cNvPr>
          <p:cNvSpPr>
            <a:spLocks noGrp="1"/>
          </p:cNvSpPr>
          <p:nvPr>
            <p:ph type="title"/>
          </p:nvPr>
        </p:nvSpPr>
        <p:spPr>
          <a:xfrm>
            <a:off x="1547411" y="338970"/>
            <a:ext cx="6049178" cy="676275"/>
          </a:xfrm>
        </p:spPr>
        <p:txBody>
          <a:bodyPr/>
          <a:lstStyle/>
          <a:p>
            <a:r>
              <a:rPr lang="en-US" sz="4000" dirty="0"/>
              <a:t>Low Cost of Ownership</a:t>
            </a:r>
          </a:p>
        </p:txBody>
      </p:sp>
      <p:sp>
        <p:nvSpPr>
          <p:cNvPr id="7" name="TextBox 6">
            <a:extLst>
              <a:ext uri="{FF2B5EF4-FFF2-40B4-BE49-F238E27FC236}">
                <a16:creationId xmlns:a16="http://schemas.microsoft.com/office/drawing/2014/main" id="{68B066A5-1280-A540-8F82-C040532394A1}"/>
              </a:ext>
            </a:extLst>
          </p:cNvPr>
          <p:cNvSpPr txBox="1"/>
          <p:nvPr/>
        </p:nvSpPr>
        <p:spPr>
          <a:xfrm>
            <a:off x="7119153" y="0"/>
            <a:ext cx="2024847" cy="369332"/>
          </a:xfrm>
          <a:prstGeom prst="rect">
            <a:avLst/>
          </a:prstGeom>
          <a:noFill/>
        </p:spPr>
        <p:txBody>
          <a:bodyPr wrap="square" rtlCol="0">
            <a:spAutoFit/>
          </a:bodyPr>
          <a:lstStyle/>
          <a:p>
            <a:pPr algn="r"/>
            <a:r>
              <a:rPr lang="en-US" i="1" dirty="0">
                <a:solidFill>
                  <a:srgbClr val="C00000"/>
                </a:solidFill>
              </a:rPr>
              <a:t>GX-3R Pro</a:t>
            </a:r>
          </a:p>
        </p:txBody>
      </p:sp>
      <p:sp>
        <p:nvSpPr>
          <p:cNvPr id="10" name="Content Placeholder 2">
            <a:extLst>
              <a:ext uri="{FF2B5EF4-FFF2-40B4-BE49-F238E27FC236}">
                <a16:creationId xmlns:a16="http://schemas.microsoft.com/office/drawing/2014/main" id="{2B08B209-A0E8-1C44-AE06-C12957C0B8B6}"/>
              </a:ext>
            </a:extLst>
          </p:cNvPr>
          <p:cNvSpPr>
            <a:spLocks noGrp="1"/>
          </p:cNvSpPr>
          <p:nvPr>
            <p:ph idx="1"/>
          </p:nvPr>
        </p:nvSpPr>
        <p:spPr>
          <a:xfrm>
            <a:off x="457200" y="1600203"/>
            <a:ext cx="8229600" cy="1192696"/>
          </a:xfrm>
        </p:spPr>
        <p:txBody>
          <a:bodyPr/>
          <a:lstStyle/>
          <a:p>
            <a:pPr marL="0" indent="0">
              <a:buNone/>
            </a:pPr>
            <a:r>
              <a:rPr lang="en-US" sz="2400" dirty="0"/>
              <a:t>The GX-3R Pro is a complete instrument. It is easy to maintain and is NOT disposable. </a:t>
            </a:r>
          </a:p>
          <a:p>
            <a:pPr marL="0" indent="0">
              <a:buNone/>
            </a:pPr>
            <a:br>
              <a:rPr lang="en-US" sz="2400" dirty="0"/>
            </a:br>
            <a:r>
              <a:rPr lang="en-US" sz="2400" dirty="0"/>
              <a:t>Long lasting sensors, low parts replacement costs, plus a history of long-term product support makes this the best value of any 5-gas instrument </a:t>
            </a:r>
          </a:p>
        </p:txBody>
      </p:sp>
      <p:pic>
        <p:nvPicPr>
          <p:cNvPr id="4" name="Picture 3">
            <a:extLst>
              <a:ext uri="{FF2B5EF4-FFF2-40B4-BE49-F238E27FC236}">
                <a16:creationId xmlns:a16="http://schemas.microsoft.com/office/drawing/2014/main" id="{5E861111-EBEF-1348-8819-270D575D42F8}"/>
              </a:ext>
            </a:extLst>
          </p:cNvPr>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3380387" y="4168168"/>
            <a:ext cx="2383225" cy="2477424"/>
          </a:xfrm>
          <a:prstGeom prst="rect">
            <a:avLst/>
          </a:prstGeom>
        </p:spPr>
      </p:pic>
    </p:spTree>
    <p:extLst>
      <p:ext uri="{BB962C8B-B14F-4D97-AF65-F5344CB8AC3E}">
        <p14:creationId xmlns:p14="http://schemas.microsoft.com/office/powerpoint/2010/main" val="944781492"/>
      </p:ext>
    </p:extLst>
  </p:cSld>
  <p:clrMapOvr>
    <a:masterClrMapping/>
  </p:clrMapOvr>
  <mc:AlternateContent xmlns:mc="http://schemas.openxmlformats.org/markup-compatibility/2006" xmlns:p14="http://schemas.microsoft.com/office/powerpoint/2010/main">
    <mc:Choice Requires="p14">
      <p:transition p14:dur="400">
        <p:fade/>
      </p:transition>
    </mc:Choice>
    <mc:Fallback xmlns="">
      <p:transition xmlns:p14="http://schemas.microsoft.com/office/powerpoint/2010/main">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4930AC-B699-D244-A6C9-7758AE9D4552}"/>
              </a:ext>
            </a:extLst>
          </p:cNvPr>
          <p:cNvSpPr>
            <a:spLocks noGrp="1"/>
          </p:cNvSpPr>
          <p:nvPr>
            <p:ph type="title"/>
          </p:nvPr>
        </p:nvSpPr>
        <p:spPr>
          <a:xfrm>
            <a:off x="685799" y="261284"/>
            <a:ext cx="7772400" cy="676275"/>
          </a:xfrm>
        </p:spPr>
        <p:txBody>
          <a:bodyPr/>
          <a:lstStyle/>
          <a:p>
            <a:r>
              <a:rPr lang="en-US" dirty="0"/>
              <a:t>9 Languages</a:t>
            </a:r>
          </a:p>
        </p:txBody>
      </p:sp>
      <p:sp>
        <p:nvSpPr>
          <p:cNvPr id="4" name="TextBox 3">
            <a:extLst>
              <a:ext uri="{FF2B5EF4-FFF2-40B4-BE49-F238E27FC236}">
                <a16:creationId xmlns:a16="http://schemas.microsoft.com/office/drawing/2014/main" id="{B402E28F-91FF-7F41-9D63-F44221AD71A1}"/>
              </a:ext>
            </a:extLst>
          </p:cNvPr>
          <p:cNvSpPr txBox="1"/>
          <p:nvPr/>
        </p:nvSpPr>
        <p:spPr>
          <a:xfrm>
            <a:off x="1180445" y="1839243"/>
            <a:ext cx="6783107" cy="4154984"/>
          </a:xfrm>
          <a:prstGeom prst="rect">
            <a:avLst/>
          </a:prstGeom>
          <a:noFill/>
        </p:spPr>
        <p:txBody>
          <a:bodyPr wrap="square" rtlCol="0">
            <a:spAutoFit/>
          </a:bodyPr>
          <a:lstStyle/>
          <a:p>
            <a:pPr algn="ctr"/>
            <a:r>
              <a:rPr lang="en-US" sz="2400" dirty="0"/>
              <a:t>Available in 9 languages:</a:t>
            </a:r>
          </a:p>
          <a:p>
            <a:pPr algn="ctr"/>
            <a:endParaRPr lang="en-US" sz="2400" dirty="0"/>
          </a:p>
          <a:p>
            <a:pPr algn="ctr"/>
            <a:r>
              <a:rPr lang="en-US" sz="2400" dirty="0"/>
              <a:t>English</a:t>
            </a:r>
          </a:p>
          <a:p>
            <a:pPr algn="ctr"/>
            <a:r>
              <a:rPr lang="ja-JP" altLang="en-US" sz="2400"/>
              <a:t>日本語</a:t>
            </a:r>
            <a:r>
              <a:rPr lang="en-US" altLang="ja-JP" sz="2400" dirty="0"/>
              <a:t> </a:t>
            </a:r>
            <a:r>
              <a:rPr lang="en-US" altLang="ja-JP" sz="2400" i="1" dirty="0"/>
              <a:t>(Japanese)</a:t>
            </a:r>
          </a:p>
          <a:p>
            <a:pPr algn="ctr"/>
            <a:r>
              <a:rPr lang="en-US" altLang="ja-JP" sz="2400" dirty="0" err="1"/>
              <a:t>Español</a:t>
            </a:r>
            <a:endParaRPr lang="en-US" altLang="ja-JP" sz="2400" dirty="0"/>
          </a:p>
          <a:p>
            <a:pPr algn="ctr"/>
            <a:r>
              <a:rPr lang="en-US" altLang="ja-JP" sz="2400" dirty="0"/>
              <a:t>Deutsch</a:t>
            </a:r>
          </a:p>
          <a:p>
            <a:pPr algn="ctr"/>
            <a:r>
              <a:rPr lang="en-US" altLang="ja-JP" sz="2400" dirty="0" err="1"/>
              <a:t>Français</a:t>
            </a:r>
            <a:endParaRPr lang="en-US" altLang="ja-JP" sz="2400" dirty="0"/>
          </a:p>
          <a:p>
            <a:pPr algn="ctr"/>
            <a:r>
              <a:rPr lang="en-US" altLang="ja-JP" sz="2400" dirty="0" err="1"/>
              <a:t>Italiano</a:t>
            </a:r>
            <a:endParaRPr lang="en-US" altLang="ja-JP" sz="2400" dirty="0"/>
          </a:p>
          <a:p>
            <a:pPr algn="ctr"/>
            <a:r>
              <a:rPr lang="en-US" altLang="ja-JP" sz="2400" dirty="0"/>
              <a:t>P</a:t>
            </a:r>
            <a:r>
              <a:rPr lang="az-Cyrl-AZ" altLang="ja-JP" sz="2400" dirty="0"/>
              <a:t>усский</a:t>
            </a:r>
            <a:r>
              <a:rPr lang="en-US" altLang="ja-JP" sz="2400" dirty="0"/>
              <a:t> </a:t>
            </a:r>
            <a:r>
              <a:rPr lang="en-US" altLang="ja-JP" sz="2400" i="1" dirty="0"/>
              <a:t>(Russian)</a:t>
            </a:r>
            <a:br>
              <a:rPr lang="ja-JP" altLang="en-US" sz="2400" i="1"/>
            </a:br>
            <a:r>
              <a:rPr lang="ja-JP" altLang="en-US" sz="2400"/>
              <a:t>中文</a:t>
            </a:r>
            <a:r>
              <a:rPr lang="en-US" altLang="ja-JP" sz="2400" dirty="0"/>
              <a:t> </a:t>
            </a:r>
            <a:r>
              <a:rPr lang="en-US" altLang="ja-JP" sz="2400" i="1" dirty="0"/>
              <a:t>(Chinese)</a:t>
            </a:r>
          </a:p>
          <a:p>
            <a:pPr algn="ctr"/>
            <a:r>
              <a:rPr lang="ko-KR" altLang="en-US" sz="2400" dirty="0"/>
              <a:t>한국어</a:t>
            </a:r>
            <a:r>
              <a:rPr lang="en-US" altLang="ko-KR" sz="2400" dirty="0"/>
              <a:t> </a:t>
            </a:r>
            <a:r>
              <a:rPr lang="en-US" altLang="ko-KR" sz="2400" i="1" dirty="0"/>
              <a:t>(Korean)</a:t>
            </a:r>
            <a:endParaRPr lang="en-US" sz="2400" i="1" dirty="0"/>
          </a:p>
        </p:txBody>
      </p:sp>
      <p:sp>
        <p:nvSpPr>
          <p:cNvPr id="6" name="TextBox 5">
            <a:extLst>
              <a:ext uri="{FF2B5EF4-FFF2-40B4-BE49-F238E27FC236}">
                <a16:creationId xmlns:a16="http://schemas.microsoft.com/office/drawing/2014/main" id="{85378E04-F124-A748-A013-EC416F447738}"/>
              </a:ext>
            </a:extLst>
          </p:cNvPr>
          <p:cNvSpPr txBox="1"/>
          <p:nvPr/>
        </p:nvSpPr>
        <p:spPr>
          <a:xfrm>
            <a:off x="7119153" y="0"/>
            <a:ext cx="2024847" cy="369332"/>
          </a:xfrm>
          <a:prstGeom prst="rect">
            <a:avLst/>
          </a:prstGeom>
          <a:noFill/>
        </p:spPr>
        <p:txBody>
          <a:bodyPr wrap="square" rtlCol="0">
            <a:spAutoFit/>
          </a:bodyPr>
          <a:lstStyle/>
          <a:p>
            <a:pPr algn="r"/>
            <a:r>
              <a:rPr lang="en-US" i="1" dirty="0">
                <a:solidFill>
                  <a:srgbClr val="C00000"/>
                </a:solidFill>
              </a:rPr>
              <a:t>GX-3R Pro</a:t>
            </a:r>
          </a:p>
        </p:txBody>
      </p:sp>
    </p:spTree>
    <p:extLst>
      <p:ext uri="{BB962C8B-B14F-4D97-AF65-F5344CB8AC3E}">
        <p14:creationId xmlns:p14="http://schemas.microsoft.com/office/powerpoint/2010/main" val="2035569179"/>
      </p:ext>
    </p:extLst>
  </p:cSld>
  <p:clrMapOvr>
    <a:masterClrMapping/>
  </p:clrMapOvr>
  <mc:AlternateContent xmlns:mc="http://schemas.openxmlformats.org/markup-compatibility/2006" xmlns:p14="http://schemas.microsoft.com/office/powerpoint/2010/main">
    <mc:Choice Requires="p14">
      <p:transition p14:dur="400">
        <p:fade/>
      </p:transition>
    </mc:Choice>
    <mc:Fallback xmlns="">
      <p:transition xmlns:p14="http://schemas.microsoft.com/office/powerpoint/2010/main">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D3A0A8-E659-7244-B47B-687A40AF760C}"/>
              </a:ext>
            </a:extLst>
          </p:cNvPr>
          <p:cNvSpPr>
            <a:spLocks noGrp="1"/>
          </p:cNvSpPr>
          <p:nvPr>
            <p:ph type="title"/>
          </p:nvPr>
        </p:nvSpPr>
        <p:spPr>
          <a:xfrm>
            <a:off x="679466" y="280234"/>
            <a:ext cx="7772400" cy="676275"/>
          </a:xfrm>
        </p:spPr>
        <p:txBody>
          <a:bodyPr/>
          <a:lstStyle/>
          <a:p>
            <a:r>
              <a:rPr lang="en-US" dirty="0"/>
              <a:t>GX-3R Pro</a:t>
            </a:r>
          </a:p>
        </p:txBody>
      </p:sp>
      <p:sp>
        <p:nvSpPr>
          <p:cNvPr id="5" name="TextBox 4">
            <a:extLst>
              <a:ext uri="{FF2B5EF4-FFF2-40B4-BE49-F238E27FC236}">
                <a16:creationId xmlns:a16="http://schemas.microsoft.com/office/drawing/2014/main" id="{0CE46769-CFFE-174C-AEB2-020DBC421009}"/>
              </a:ext>
            </a:extLst>
          </p:cNvPr>
          <p:cNvSpPr txBox="1"/>
          <p:nvPr/>
        </p:nvSpPr>
        <p:spPr>
          <a:xfrm>
            <a:off x="7119153" y="0"/>
            <a:ext cx="2024847" cy="369332"/>
          </a:xfrm>
          <a:prstGeom prst="rect">
            <a:avLst/>
          </a:prstGeom>
          <a:noFill/>
        </p:spPr>
        <p:txBody>
          <a:bodyPr wrap="square" rtlCol="0">
            <a:spAutoFit/>
          </a:bodyPr>
          <a:lstStyle/>
          <a:p>
            <a:pPr algn="r"/>
            <a:r>
              <a:rPr lang="en-US" i="1" dirty="0">
                <a:solidFill>
                  <a:srgbClr val="C00000"/>
                </a:solidFill>
              </a:rPr>
              <a:t>GX-3R Pro</a:t>
            </a:r>
          </a:p>
        </p:txBody>
      </p:sp>
      <p:pic>
        <p:nvPicPr>
          <p:cNvPr id="6" name="Picture 5">
            <a:extLst>
              <a:ext uri="{FF2B5EF4-FFF2-40B4-BE49-F238E27FC236}">
                <a16:creationId xmlns:a16="http://schemas.microsoft.com/office/drawing/2014/main" id="{30C14346-197D-0940-AF7E-CA811E93757C}"/>
              </a:ext>
            </a:extLst>
          </p:cNvPr>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2261995" y="1222945"/>
            <a:ext cx="4620009" cy="4412109"/>
          </a:xfrm>
          <a:prstGeom prst="rect">
            <a:avLst/>
          </a:prstGeom>
        </p:spPr>
      </p:pic>
    </p:spTree>
    <p:extLst>
      <p:ext uri="{BB962C8B-B14F-4D97-AF65-F5344CB8AC3E}">
        <p14:creationId xmlns:p14="http://schemas.microsoft.com/office/powerpoint/2010/main" val="3534320753"/>
      </p:ext>
    </p:extLst>
  </p:cSld>
  <p:clrMapOvr>
    <a:masterClrMapping/>
  </p:clrMapOvr>
  <mc:AlternateContent xmlns:mc="http://schemas.openxmlformats.org/markup-compatibility/2006" xmlns:p14="http://schemas.microsoft.com/office/powerpoint/2010/main">
    <mc:Choice Requires="p14">
      <p:transition p14:dur="400">
        <p:fade/>
      </p:transition>
    </mc:Choice>
    <mc:Fallback xmlns="">
      <p:transition xmlns:p14="http://schemas.microsoft.com/office/powerpoint/2010/main">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54C59C1-D99D-2444-B26A-6079B1A181AE}"/>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3480386" y="2016323"/>
            <a:ext cx="2183228" cy="2825353"/>
          </a:xfrm>
          <a:prstGeom prst="rect">
            <a:avLst/>
          </a:prstGeom>
        </p:spPr>
      </p:pic>
      <p:sp>
        <p:nvSpPr>
          <p:cNvPr id="4" name="TextBox 3">
            <a:extLst>
              <a:ext uri="{FF2B5EF4-FFF2-40B4-BE49-F238E27FC236}">
                <a16:creationId xmlns:a16="http://schemas.microsoft.com/office/drawing/2014/main" id="{8BFF78DA-F0C7-A74F-BCE9-430B01FE070D}"/>
              </a:ext>
            </a:extLst>
          </p:cNvPr>
          <p:cNvSpPr txBox="1"/>
          <p:nvPr/>
        </p:nvSpPr>
        <p:spPr>
          <a:xfrm>
            <a:off x="7119153" y="0"/>
            <a:ext cx="2024847" cy="369332"/>
          </a:xfrm>
          <a:prstGeom prst="rect">
            <a:avLst/>
          </a:prstGeom>
          <a:noFill/>
        </p:spPr>
        <p:txBody>
          <a:bodyPr wrap="square" rtlCol="0">
            <a:spAutoFit/>
          </a:bodyPr>
          <a:lstStyle/>
          <a:p>
            <a:pPr algn="r"/>
            <a:r>
              <a:rPr lang="en-US" i="1" dirty="0">
                <a:solidFill>
                  <a:srgbClr val="C00000"/>
                </a:solidFill>
              </a:rPr>
              <a:t>GX-3R Pro</a:t>
            </a:r>
          </a:p>
        </p:txBody>
      </p:sp>
    </p:spTree>
    <p:extLst>
      <p:ext uri="{BB962C8B-B14F-4D97-AF65-F5344CB8AC3E}">
        <p14:creationId xmlns:p14="http://schemas.microsoft.com/office/powerpoint/2010/main" val="360619185"/>
      </p:ext>
    </p:extLst>
  </p:cSld>
  <p:clrMapOvr>
    <a:masterClrMapping/>
  </p:clrMapOvr>
  <mc:AlternateContent xmlns:mc="http://schemas.openxmlformats.org/markup-compatibility/2006" xmlns:p14="http://schemas.microsoft.com/office/powerpoint/2010/main">
    <mc:Choice Requires="p14">
      <p:transition p14:dur="400">
        <p:fade/>
      </p:transition>
    </mc:Choice>
    <mc:Fallback xmlns="">
      <p:transition xmlns:p14="http://schemas.microsoft.com/office/powerpoint/2010/main">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071AD7-C819-1045-9E4A-5EE07857BCED}"/>
              </a:ext>
            </a:extLst>
          </p:cNvPr>
          <p:cNvSpPr>
            <a:spLocks noGrp="1"/>
          </p:cNvSpPr>
          <p:nvPr>
            <p:ph type="title"/>
          </p:nvPr>
        </p:nvSpPr>
        <p:spPr>
          <a:xfrm>
            <a:off x="685800" y="349355"/>
            <a:ext cx="7772400" cy="676275"/>
          </a:xfrm>
        </p:spPr>
        <p:txBody>
          <a:bodyPr>
            <a:normAutofit fontScale="90000"/>
          </a:bodyPr>
          <a:lstStyle/>
          <a:p>
            <a:r>
              <a:rPr lang="en-US" dirty="0"/>
              <a:t>Size Matters</a:t>
            </a:r>
            <a:br>
              <a:rPr lang="en-US" dirty="0"/>
            </a:br>
            <a:r>
              <a:rPr lang="en-US" sz="2700" dirty="0"/>
              <a:t>In the “Breathing Zone”</a:t>
            </a:r>
          </a:p>
        </p:txBody>
      </p:sp>
      <p:pic>
        <p:nvPicPr>
          <p:cNvPr id="4" name="Picture 3" descr="riken breathing zone.jpg">
            <a:extLst>
              <a:ext uri="{FF2B5EF4-FFF2-40B4-BE49-F238E27FC236}">
                <a16:creationId xmlns:a16="http://schemas.microsoft.com/office/drawing/2014/main" id="{E9164E55-4C19-DE40-9C25-D2E88DEB6C6F}"/>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209290" y="4805308"/>
            <a:ext cx="2280679" cy="1450512"/>
          </a:xfrm>
          <a:prstGeom prst="rect">
            <a:avLst/>
          </a:prstGeom>
        </p:spPr>
      </p:pic>
      <p:pic>
        <p:nvPicPr>
          <p:cNvPr id="5" name="Picture 4" descr="720px-US-OSHA-Logo.svg.png">
            <a:extLst>
              <a:ext uri="{FF2B5EF4-FFF2-40B4-BE49-F238E27FC236}">
                <a16:creationId xmlns:a16="http://schemas.microsoft.com/office/drawing/2014/main" id="{8294615E-F1BF-7646-B978-9FA2F487BFC2}"/>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209290" y="5892900"/>
            <a:ext cx="1256262" cy="362920"/>
          </a:xfrm>
          <a:prstGeom prst="rect">
            <a:avLst/>
          </a:prstGeom>
        </p:spPr>
      </p:pic>
      <p:sp>
        <p:nvSpPr>
          <p:cNvPr id="6" name="Rectangle 5">
            <a:extLst>
              <a:ext uri="{FF2B5EF4-FFF2-40B4-BE49-F238E27FC236}">
                <a16:creationId xmlns:a16="http://schemas.microsoft.com/office/drawing/2014/main" id="{AD30C8E0-DF1C-B648-98C8-882740A93513}"/>
              </a:ext>
            </a:extLst>
          </p:cNvPr>
          <p:cNvSpPr/>
          <p:nvPr/>
        </p:nvSpPr>
        <p:spPr>
          <a:xfrm>
            <a:off x="4572000" y="4553520"/>
            <a:ext cx="4293704" cy="2031325"/>
          </a:xfrm>
          <a:prstGeom prst="rect">
            <a:avLst/>
          </a:prstGeom>
        </p:spPr>
        <p:txBody>
          <a:bodyPr wrap="square">
            <a:spAutoFit/>
          </a:bodyPr>
          <a:lstStyle/>
          <a:p>
            <a:r>
              <a:rPr lang="en-US" dirty="0"/>
              <a:t>“The breathing zone is within a ten inch radius of the worker's nose and mouth. OSHA requires that worker exposure monitoring air samples be collected in the breathing zone. Air sampling filters may be attached to the collar or lapel.”</a:t>
            </a:r>
          </a:p>
        </p:txBody>
      </p:sp>
      <p:sp>
        <p:nvSpPr>
          <p:cNvPr id="8" name="TextBox 7">
            <a:extLst>
              <a:ext uri="{FF2B5EF4-FFF2-40B4-BE49-F238E27FC236}">
                <a16:creationId xmlns:a16="http://schemas.microsoft.com/office/drawing/2014/main" id="{22D8D4FB-A2DB-7D42-9793-E20D1D7330FD}"/>
              </a:ext>
            </a:extLst>
          </p:cNvPr>
          <p:cNvSpPr txBox="1"/>
          <p:nvPr/>
        </p:nvSpPr>
        <p:spPr>
          <a:xfrm>
            <a:off x="685801" y="2064944"/>
            <a:ext cx="3886200" cy="923330"/>
          </a:xfrm>
          <a:prstGeom prst="rect">
            <a:avLst/>
          </a:prstGeom>
          <a:noFill/>
        </p:spPr>
        <p:txBody>
          <a:bodyPr wrap="square" rtlCol="0">
            <a:spAutoFit/>
          </a:bodyPr>
          <a:lstStyle/>
          <a:p>
            <a:r>
              <a:rPr lang="en-US" dirty="0"/>
              <a:t>The GX-3R Pro’s small size enables it to easily be clipped into the “Breathing Zone.”</a:t>
            </a:r>
          </a:p>
        </p:txBody>
      </p:sp>
      <p:sp>
        <p:nvSpPr>
          <p:cNvPr id="11" name="TextBox 10">
            <a:extLst>
              <a:ext uri="{FF2B5EF4-FFF2-40B4-BE49-F238E27FC236}">
                <a16:creationId xmlns:a16="http://schemas.microsoft.com/office/drawing/2014/main" id="{C439FEAC-8069-0948-9866-A14A32137166}"/>
              </a:ext>
            </a:extLst>
          </p:cNvPr>
          <p:cNvSpPr txBox="1"/>
          <p:nvPr/>
        </p:nvSpPr>
        <p:spPr>
          <a:xfrm>
            <a:off x="7119153" y="0"/>
            <a:ext cx="2024847" cy="369332"/>
          </a:xfrm>
          <a:prstGeom prst="rect">
            <a:avLst/>
          </a:prstGeom>
          <a:noFill/>
        </p:spPr>
        <p:txBody>
          <a:bodyPr wrap="square" rtlCol="0">
            <a:spAutoFit/>
          </a:bodyPr>
          <a:lstStyle/>
          <a:p>
            <a:pPr algn="r"/>
            <a:r>
              <a:rPr lang="en-US" i="1" dirty="0">
                <a:solidFill>
                  <a:srgbClr val="C00000"/>
                </a:solidFill>
              </a:rPr>
              <a:t>GX-3R Pro</a:t>
            </a:r>
          </a:p>
        </p:txBody>
      </p:sp>
      <p:pic>
        <p:nvPicPr>
          <p:cNvPr id="7" name="Picture 6">
            <a:extLst>
              <a:ext uri="{FF2B5EF4-FFF2-40B4-BE49-F238E27FC236}">
                <a16:creationId xmlns:a16="http://schemas.microsoft.com/office/drawing/2014/main" id="{6C8D8FFF-B024-1C44-A888-94974E8AE6CE}"/>
              </a:ext>
            </a:extLst>
          </p:cNvPr>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4976684" y="1025630"/>
            <a:ext cx="3484336" cy="3527890"/>
          </a:xfrm>
          <a:prstGeom prst="rect">
            <a:avLst/>
          </a:prstGeom>
        </p:spPr>
      </p:pic>
    </p:spTree>
    <p:extLst>
      <p:ext uri="{BB962C8B-B14F-4D97-AF65-F5344CB8AC3E}">
        <p14:creationId xmlns:p14="http://schemas.microsoft.com/office/powerpoint/2010/main" val="961756330"/>
      </p:ext>
    </p:extLst>
  </p:cSld>
  <p:clrMapOvr>
    <a:masterClrMapping/>
  </p:clrMapOvr>
  <mc:AlternateContent xmlns:mc="http://schemas.openxmlformats.org/markup-compatibility/2006" xmlns:p14="http://schemas.microsoft.com/office/powerpoint/2010/main">
    <mc:Choice Requires="p14">
      <p:transition p14:dur="400">
        <p:fade/>
      </p:transition>
    </mc:Choice>
    <mc:Fallback xmlns="">
      <p:transition xmlns:p14="http://schemas.microsoft.com/office/powerpoint/2010/main">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 name="Picture 29">
            <a:extLst>
              <a:ext uri="{FF2B5EF4-FFF2-40B4-BE49-F238E27FC236}">
                <a16:creationId xmlns:a16="http://schemas.microsoft.com/office/drawing/2014/main" id="{D1E5C29D-4E50-724A-BFE9-D75DD2AEDBB3}"/>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3204431" y="2741377"/>
            <a:ext cx="2634523" cy="2259103"/>
          </a:xfrm>
          <a:prstGeom prst="rect">
            <a:avLst/>
          </a:prstGeom>
        </p:spPr>
      </p:pic>
      <p:sp>
        <p:nvSpPr>
          <p:cNvPr id="2" name="Title 1">
            <a:extLst>
              <a:ext uri="{FF2B5EF4-FFF2-40B4-BE49-F238E27FC236}">
                <a16:creationId xmlns:a16="http://schemas.microsoft.com/office/drawing/2014/main" id="{96BC8931-BFED-554F-8175-B80097BBB157}"/>
              </a:ext>
            </a:extLst>
          </p:cNvPr>
          <p:cNvSpPr>
            <a:spLocks noGrp="1"/>
          </p:cNvSpPr>
          <p:nvPr>
            <p:ph type="title"/>
          </p:nvPr>
        </p:nvSpPr>
        <p:spPr>
          <a:xfrm>
            <a:off x="1213343" y="231815"/>
            <a:ext cx="6858000" cy="890726"/>
          </a:xfrm>
        </p:spPr>
        <p:txBody>
          <a:bodyPr>
            <a:noAutofit/>
          </a:bodyPr>
          <a:lstStyle/>
          <a:p>
            <a:pPr algn="ctr"/>
            <a:r>
              <a:rPr lang="en-US" sz="3200" dirty="0"/>
              <a:t>Simultaneously Monitor 5 Gasses</a:t>
            </a:r>
          </a:p>
        </p:txBody>
      </p:sp>
      <p:sp>
        <p:nvSpPr>
          <p:cNvPr id="5" name="TextBox 4">
            <a:extLst>
              <a:ext uri="{FF2B5EF4-FFF2-40B4-BE49-F238E27FC236}">
                <a16:creationId xmlns:a16="http://schemas.microsoft.com/office/drawing/2014/main" id="{01822123-CB6F-0141-A75D-80F24373566A}"/>
              </a:ext>
            </a:extLst>
          </p:cNvPr>
          <p:cNvSpPr txBox="1"/>
          <p:nvPr/>
        </p:nvSpPr>
        <p:spPr>
          <a:xfrm>
            <a:off x="1298224" y="5842216"/>
            <a:ext cx="2374368" cy="300082"/>
          </a:xfrm>
          <a:prstGeom prst="rect">
            <a:avLst/>
          </a:prstGeom>
          <a:noFill/>
        </p:spPr>
        <p:txBody>
          <a:bodyPr wrap="none" rtlCol="0">
            <a:spAutoFit/>
          </a:bodyPr>
          <a:lstStyle/>
          <a:p>
            <a:r>
              <a:rPr lang="en-US" sz="1350" dirty="0"/>
              <a:t>All gas readings displayed</a:t>
            </a:r>
          </a:p>
        </p:txBody>
      </p:sp>
      <p:sp>
        <p:nvSpPr>
          <p:cNvPr id="9" name="TextBox 8">
            <a:extLst>
              <a:ext uri="{FF2B5EF4-FFF2-40B4-BE49-F238E27FC236}">
                <a16:creationId xmlns:a16="http://schemas.microsoft.com/office/drawing/2014/main" id="{3BC1F026-000D-CF47-9FA4-DDF17076AC6E}"/>
              </a:ext>
            </a:extLst>
          </p:cNvPr>
          <p:cNvSpPr txBox="1"/>
          <p:nvPr/>
        </p:nvSpPr>
        <p:spPr>
          <a:xfrm>
            <a:off x="93854" y="2636658"/>
            <a:ext cx="3234763" cy="400110"/>
          </a:xfrm>
          <a:prstGeom prst="rect">
            <a:avLst/>
          </a:prstGeom>
          <a:noFill/>
        </p:spPr>
        <p:txBody>
          <a:bodyPr wrap="square" rtlCol="0">
            <a:spAutoFit/>
          </a:bodyPr>
          <a:lstStyle/>
          <a:p>
            <a:r>
              <a:rPr lang="en-US" sz="2000" dirty="0"/>
              <a:t>CO – Carbon Monoxide</a:t>
            </a:r>
          </a:p>
        </p:txBody>
      </p:sp>
      <p:cxnSp>
        <p:nvCxnSpPr>
          <p:cNvPr id="8" name="Straight Arrow Connector 7">
            <a:extLst>
              <a:ext uri="{FF2B5EF4-FFF2-40B4-BE49-F238E27FC236}">
                <a16:creationId xmlns:a16="http://schemas.microsoft.com/office/drawing/2014/main" id="{EFEAE22F-BA5E-2F42-8B36-60E2CEE75DDA}"/>
              </a:ext>
            </a:extLst>
          </p:cNvPr>
          <p:cNvCxnSpPr>
            <a:cxnSpLocks/>
          </p:cNvCxnSpPr>
          <p:nvPr/>
        </p:nvCxnSpPr>
        <p:spPr>
          <a:xfrm flipV="1">
            <a:off x="3255666" y="3621638"/>
            <a:ext cx="1136948" cy="2259103"/>
          </a:xfrm>
          <a:prstGeom prst="straightConnector1">
            <a:avLst/>
          </a:prstGeom>
          <a:ln w="31750">
            <a:tailEnd type="triangle" w="lg" len="med"/>
          </a:ln>
        </p:spPr>
        <p:style>
          <a:lnRef idx="3">
            <a:schemeClr val="dk1"/>
          </a:lnRef>
          <a:fillRef idx="0">
            <a:schemeClr val="dk1"/>
          </a:fillRef>
          <a:effectRef idx="2">
            <a:schemeClr val="dk1"/>
          </a:effectRef>
          <a:fontRef idx="minor">
            <a:schemeClr val="tx1"/>
          </a:fontRef>
        </p:style>
      </p:cxnSp>
      <p:sp>
        <p:nvSpPr>
          <p:cNvPr id="17" name="TextBox 16">
            <a:extLst>
              <a:ext uri="{FF2B5EF4-FFF2-40B4-BE49-F238E27FC236}">
                <a16:creationId xmlns:a16="http://schemas.microsoft.com/office/drawing/2014/main" id="{2B89FF39-5501-A948-A118-277E1CA3B788}"/>
              </a:ext>
            </a:extLst>
          </p:cNvPr>
          <p:cNvSpPr txBox="1"/>
          <p:nvPr/>
        </p:nvSpPr>
        <p:spPr>
          <a:xfrm>
            <a:off x="6159433" y="2703567"/>
            <a:ext cx="2765685" cy="507831"/>
          </a:xfrm>
          <a:prstGeom prst="rect">
            <a:avLst/>
          </a:prstGeom>
          <a:noFill/>
        </p:spPr>
        <p:txBody>
          <a:bodyPr wrap="square" rtlCol="0">
            <a:spAutoFit/>
          </a:bodyPr>
          <a:lstStyle/>
          <a:p>
            <a:r>
              <a:rPr lang="en-US" sz="1350" dirty="0"/>
              <a:t>Dual sensor for CO and H2S in one channel</a:t>
            </a:r>
          </a:p>
        </p:txBody>
      </p:sp>
      <p:cxnSp>
        <p:nvCxnSpPr>
          <p:cNvPr id="19" name="Straight Arrow Connector 18">
            <a:extLst>
              <a:ext uri="{FF2B5EF4-FFF2-40B4-BE49-F238E27FC236}">
                <a16:creationId xmlns:a16="http://schemas.microsoft.com/office/drawing/2014/main" id="{0A29D71C-B515-414A-9FD2-A2575EE3F067}"/>
              </a:ext>
            </a:extLst>
          </p:cNvPr>
          <p:cNvCxnSpPr/>
          <p:nvPr/>
        </p:nvCxnSpPr>
        <p:spPr>
          <a:xfrm flipV="1">
            <a:off x="4010787" y="4710306"/>
            <a:ext cx="0" cy="882683"/>
          </a:xfrm>
          <a:prstGeom prst="straightConnector1">
            <a:avLst/>
          </a:prstGeom>
          <a:ln w="31750">
            <a:solidFill>
              <a:srgbClr val="FF0000"/>
            </a:solidFill>
            <a:tailEnd type="triangle" w="lg" len="med"/>
          </a:ln>
        </p:spPr>
        <p:style>
          <a:lnRef idx="1">
            <a:schemeClr val="accent1"/>
          </a:lnRef>
          <a:fillRef idx="0">
            <a:schemeClr val="accent1"/>
          </a:fillRef>
          <a:effectRef idx="0">
            <a:schemeClr val="accent1"/>
          </a:effectRef>
          <a:fontRef idx="minor">
            <a:schemeClr val="tx1"/>
          </a:fontRef>
        </p:style>
      </p:cxnSp>
      <p:cxnSp>
        <p:nvCxnSpPr>
          <p:cNvPr id="20" name="Straight Arrow Connector 19">
            <a:extLst>
              <a:ext uri="{FF2B5EF4-FFF2-40B4-BE49-F238E27FC236}">
                <a16:creationId xmlns:a16="http://schemas.microsoft.com/office/drawing/2014/main" id="{D1FE6B4D-2526-1544-9698-54AD5E603AC8}"/>
              </a:ext>
            </a:extLst>
          </p:cNvPr>
          <p:cNvCxnSpPr/>
          <p:nvPr/>
        </p:nvCxnSpPr>
        <p:spPr>
          <a:xfrm flipV="1">
            <a:off x="4392614" y="4725157"/>
            <a:ext cx="0" cy="882683"/>
          </a:xfrm>
          <a:prstGeom prst="straightConnector1">
            <a:avLst/>
          </a:prstGeom>
          <a:ln w="31750">
            <a:solidFill>
              <a:srgbClr val="FF0000"/>
            </a:solidFill>
            <a:tailEnd type="triangle" w="lg" len="med"/>
          </a:ln>
        </p:spPr>
        <p:style>
          <a:lnRef idx="1">
            <a:schemeClr val="accent1"/>
          </a:lnRef>
          <a:fillRef idx="0">
            <a:schemeClr val="accent1"/>
          </a:fillRef>
          <a:effectRef idx="0">
            <a:schemeClr val="accent1"/>
          </a:effectRef>
          <a:fontRef idx="minor">
            <a:schemeClr val="tx1"/>
          </a:fontRef>
        </p:style>
      </p:cxnSp>
      <p:cxnSp>
        <p:nvCxnSpPr>
          <p:cNvPr id="21" name="Straight Arrow Connector 20">
            <a:extLst>
              <a:ext uri="{FF2B5EF4-FFF2-40B4-BE49-F238E27FC236}">
                <a16:creationId xmlns:a16="http://schemas.microsoft.com/office/drawing/2014/main" id="{795E591D-6952-614C-9900-510CCB8EAD42}"/>
              </a:ext>
            </a:extLst>
          </p:cNvPr>
          <p:cNvCxnSpPr/>
          <p:nvPr/>
        </p:nvCxnSpPr>
        <p:spPr>
          <a:xfrm flipV="1">
            <a:off x="4642343" y="4725156"/>
            <a:ext cx="0" cy="882683"/>
          </a:xfrm>
          <a:prstGeom prst="straightConnector1">
            <a:avLst/>
          </a:prstGeom>
          <a:ln w="31750">
            <a:solidFill>
              <a:srgbClr val="FF0000"/>
            </a:solidFill>
            <a:tailEnd type="triangle" w="lg" len="med"/>
          </a:ln>
        </p:spPr>
        <p:style>
          <a:lnRef idx="1">
            <a:schemeClr val="accent1"/>
          </a:lnRef>
          <a:fillRef idx="0">
            <a:schemeClr val="accent1"/>
          </a:fillRef>
          <a:effectRef idx="0">
            <a:schemeClr val="accent1"/>
          </a:effectRef>
          <a:fontRef idx="minor">
            <a:schemeClr val="tx1"/>
          </a:fontRef>
        </p:style>
      </p:cxnSp>
      <p:cxnSp>
        <p:nvCxnSpPr>
          <p:cNvPr id="22" name="Straight Arrow Connector 21">
            <a:extLst>
              <a:ext uri="{FF2B5EF4-FFF2-40B4-BE49-F238E27FC236}">
                <a16:creationId xmlns:a16="http://schemas.microsoft.com/office/drawing/2014/main" id="{5C9D37FE-10B1-1644-832F-1311276E3EA8}"/>
              </a:ext>
            </a:extLst>
          </p:cNvPr>
          <p:cNvCxnSpPr/>
          <p:nvPr/>
        </p:nvCxnSpPr>
        <p:spPr>
          <a:xfrm flipV="1">
            <a:off x="4979105" y="4730406"/>
            <a:ext cx="0" cy="882683"/>
          </a:xfrm>
          <a:prstGeom prst="straightConnector1">
            <a:avLst/>
          </a:prstGeom>
          <a:ln w="31750">
            <a:solidFill>
              <a:srgbClr val="FF0000"/>
            </a:solidFill>
            <a:tailEnd type="triangle" w="lg" len="med"/>
          </a:ln>
        </p:spPr>
        <p:style>
          <a:lnRef idx="1">
            <a:schemeClr val="accent1"/>
          </a:lnRef>
          <a:fillRef idx="0">
            <a:schemeClr val="accent1"/>
          </a:fillRef>
          <a:effectRef idx="0">
            <a:schemeClr val="accent1"/>
          </a:effectRef>
          <a:fontRef idx="minor">
            <a:schemeClr val="tx1"/>
          </a:fontRef>
        </p:style>
      </p:cxnSp>
      <p:sp>
        <p:nvSpPr>
          <p:cNvPr id="23" name="TextBox 22">
            <a:extLst>
              <a:ext uri="{FF2B5EF4-FFF2-40B4-BE49-F238E27FC236}">
                <a16:creationId xmlns:a16="http://schemas.microsoft.com/office/drawing/2014/main" id="{997C59DB-1E83-E747-8788-199CDB8227E2}"/>
              </a:ext>
            </a:extLst>
          </p:cNvPr>
          <p:cNvSpPr txBox="1"/>
          <p:nvPr/>
        </p:nvSpPr>
        <p:spPr>
          <a:xfrm>
            <a:off x="7119153" y="0"/>
            <a:ext cx="2024847" cy="369332"/>
          </a:xfrm>
          <a:prstGeom prst="rect">
            <a:avLst/>
          </a:prstGeom>
          <a:noFill/>
        </p:spPr>
        <p:txBody>
          <a:bodyPr wrap="square" rtlCol="0">
            <a:spAutoFit/>
          </a:bodyPr>
          <a:lstStyle/>
          <a:p>
            <a:pPr algn="r"/>
            <a:r>
              <a:rPr lang="en-US" i="1" dirty="0">
                <a:solidFill>
                  <a:srgbClr val="C00000"/>
                </a:solidFill>
              </a:rPr>
              <a:t>GX-3R Pro</a:t>
            </a:r>
          </a:p>
        </p:txBody>
      </p:sp>
      <p:sp>
        <p:nvSpPr>
          <p:cNvPr id="7" name="TextBox 6">
            <a:extLst>
              <a:ext uri="{FF2B5EF4-FFF2-40B4-BE49-F238E27FC236}">
                <a16:creationId xmlns:a16="http://schemas.microsoft.com/office/drawing/2014/main" id="{93A59740-B9EB-4B43-A401-E3E84B861A54}"/>
              </a:ext>
            </a:extLst>
          </p:cNvPr>
          <p:cNvSpPr txBox="1"/>
          <p:nvPr/>
        </p:nvSpPr>
        <p:spPr>
          <a:xfrm>
            <a:off x="1012074" y="1364035"/>
            <a:ext cx="7257134" cy="830997"/>
          </a:xfrm>
          <a:prstGeom prst="rect">
            <a:avLst/>
          </a:prstGeom>
          <a:noFill/>
        </p:spPr>
        <p:txBody>
          <a:bodyPr wrap="square" rtlCol="0">
            <a:spAutoFit/>
          </a:bodyPr>
          <a:lstStyle/>
          <a:p>
            <a:pPr algn="ctr"/>
            <a:r>
              <a:rPr lang="en-US" sz="2400" dirty="0"/>
              <a:t>The GX-3R Pro monitors your standard 4-gasses, plus a 5</a:t>
            </a:r>
            <a:r>
              <a:rPr lang="en-US" sz="2400" baseline="30000" dirty="0"/>
              <a:t>th</a:t>
            </a:r>
            <a:r>
              <a:rPr lang="en-US" sz="2400" dirty="0"/>
              <a:t> channel for toxic and IR sensors</a:t>
            </a:r>
          </a:p>
        </p:txBody>
      </p:sp>
      <p:pic>
        <p:nvPicPr>
          <p:cNvPr id="4" name="Picture 3">
            <a:extLst>
              <a:ext uri="{FF2B5EF4-FFF2-40B4-BE49-F238E27FC236}">
                <a16:creationId xmlns:a16="http://schemas.microsoft.com/office/drawing/2014/main" id="{FC316AFE-F6BC-0C40-B92D-C919B10D3026}"/>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732264" y="5645903"/>
            <a:ext cx="584231" cy="519794"/>
          </a:xfrm>
          <a:prstGeom prst="rect">
            <a:avLst/>
          </a:prstGeom>
        </p:spPr>
      </p:pic>
      <p:pic>
        <p:nvPicPr>
          <p:cNvPr id="11" name="Picture 10">
            <a:extLst>
              <a:ext uri="{FF2B5EF4-FFF2-40B4-BE49-F238E27FC236}">
                <a16:creationId xmlns:a16="http://schemas.microsoft.com/office/drawing/2014/main" id="{665DC443-6DB3-2143-96D1-724B9898213B}"/>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flipH="1">
            <a:off x="4081001" y="5650562"/>
            <a:ext cx="623227" cy="525986"/>
          </a:xfrm>
          <a:prstGeom prst="rect">
            <a:avLst/>
          </a:prstGeom>
        </p:spPr>
      </p:pic>
      <p:pic>
        <p:nvPicPr>
          <p:cNvPr id="13" name="Picture 12">
            <a:extLst>
              <a:ext uri="{FF2B5EF4-FFF2-40B4-BE49-F238E27FC236}">
                <a16:creationId xmlns:a16="http://schemas.microsoft.com/office/drawing/2014/main" id="{0A957E7C-C9D7-B24E-AB1C-E7E3EA28C4D8}"/>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4332697" y="5630157"/>
            <a:ext cx="615888" cy="566795"/>
          </a:xfrm>
          <a:prstGeom prst="rect">
            <a:avLst/>
          </a:prstGeom>
        </p:spPr>
      </p:pic>
      <p:pic>
        <p:nvPicPr>
          <p:cNvPr id="15" name="Picture 14">
            <a:extLst>
              <a:ext uri="{FF2B5EF4-FFF2-40B4-BE49-F238E27FC236}">
                <a16:creationId xmlns:a16="http://schemas.microsoft.com/office/drawing/2014/main" id="{2A20064A-3B38-1A44-9099-249E29035BDD}"/>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4659626" y="5619374"/>
            <a:ext cx="675694" cy="588359"/>
          </a:xfrm>
          <a:prstGeom prst="rect">
            <a:avLst/>
          </a:prstGeom>
        </p:spPr>
      </p:pic>
      <p:sp>
        <p:nvSpPr>
          <p:cNvPr id="16" name="TextBox 15">
            <a:extLst>
              <a:ext uri="{FF2B5EF4-FFF2-40B4-BE49-F238E27FC236}">
                <a16:creationId xmlns:a16="http://schemas.microsoft.com/office/drawing/2014/main" id="{364A8268-5052-0646-BD23-C3FE6A3306CA}"/>
              </a:ext>
            </a:extLst>
          </p:cNvPr>
          <p:cNvSpPr txBox="1"/>
          <p:nvPr/>
        </p:nvSpPr>
        <p:spPr>
          <a:xfrm>
            <a:off x="6159433" y="3204612"/>
            <a:ext cx="2447364" cy="715581"/>
          </a:xfrm>
          <a:prstGeom prst="rect">
            <a:avLst/>
          </a:prstGeom>
          <a:noFill/>
        </p:spPr>
        <p:txBody>
          <a:bodyPr wrap="square" rtlCol="0">
            <a:spAutoFit/>
          </a:bodyPr>
          <a:lstStyle/>
          <a:p>
            <a:r>
              <a:rPr lang="en-US" sz="1350" dirty="0"/>
              <a:t>Dual filament design gives added silicone poisoning resistance to LEL sensor</a:t>
            </a:r>
          </a:p>
        </p:txBody>
      </p:sp>
      <p:sp>
        <p:nvSpPr>
          <p:cNvPr id="18" name="TextBox 17">
            <a:extLst>
              <a:ext uri="{FF2B5EF4-FFF2-40B4-BE49-F238E27FC236}">
                <a16:creationId xmlns:a16="http://schemas.microsoft.com/office/drawing/2014/main" id="{5A8EAC55-5CBE-DC47-916F-15D505931407}"/>
              </a:ext>
            </a:extLst>
          </p:cNvPr>
          <p:cNvSpPr txBox="1"/>
          <p:nvPr/>
        </p:nvSpPr>
        <p:spPr>
          <a:xfrm>
            <a:off x="6157275" y="4916109"/>
            <a:ext cx="2419791" cy="1200329"/>
          </a:xfrm>
          <a:prstGeom prst="rect">
            <a:avLst/>
          </a:prstGeom>
          <a:noFill/>
        </p:spPr>
        <p:txBody>
          <a:bodyPr wrap="square" rtlCol="0">
            <a:spAutoFit/>
          </a:bodyPr>
          <a:lstStyle/>
          <a:p>
            <a:r>
              <a:rPr lang="en-US" sz="1350" dirty="0"/>
              <a:t>Eliminate H2 interference with CO readings with optional H2 compensated O2 sensor</a:t>
            </a:r>
          </a:p>
          <a:p>
            <a:endParaRPr lang="en-US" dirty="0"/>
          </a:p>
        </p:txBody>
      </p:sp>
      <p:sp>
        <p:nvSpPr>
          <p:cNvPr id="24" name="TextBox 23">
            <a:extLst>
              <a:ext uri="{FF2B5EF4-FFF2-40B4-BE49-F238E27FC236}">
                <a16:creationId xmlns:a16="http://schemas.microsoft.com/office/drawing/2014/main" id="{4F5EA9D8-4554-5249-8574-FE441B2F21D1}"/>
              </a:ext>
            </a:extLst>
          </p:cNvPr>
          <p:cNvSpPr txBox="1"/>
          <p:nvPr/>
        </p:nvSpPr>
        <p:spPr>
          <a:xfrm>
            <a:off x="93854" y="3020228"/>
            <a:ext cx="3161811" cy="400110"/>
          </a:xfrm>
          <a:prstGeom prst="rect">
            <a:avLst/>
          </a:prstGeom>
          <a:noFill/>
        </p:spPr>
        <p:txBody>
          <a:bodyPr wrap="square" rtlCol="0">
            <a:spAutoFit/>
          </a:bodyPr>
          <a:lstStyle/>
          <a:p>
            <a:r>
              <a:rPr lang="en-US" sz="2000" dirty="0"/>
              <a:t>H2S – Hydrogen Sulfide </a:t>
            </a:r>
          </a:p>
        </p:txBody>
      </p:sp>
      <p:sp>
        <p:nvSpPr>
          <p:cNvPr id="25" name="TextBox 24">
            <a:extLst>
              <a:ext uri="{FF2B5EF4-FFF2-40B4-BE49-F238E27FC236}">
                <a16:creationId xmlns:a16="http://schemas.microsoft.com/office/drawing/2014/main" id="{E1693A1B-FACC-3F43-9790-F7CEEAC15037}"/>
              </a:ext>
            </a:extLst>
          </p:cNvPr>
          <p:cNvSpPr txBox="1"/>
          <p:nvPr/>
        </p:nvSpPr>
        <p:spPr>
          <a:xfrm>
            <a:off x="93851" y="3417097"/>
            <a:ext cx="2541494" cy="400110"/>
          </a:xfrm>
          <a:prstGeom prst="rect">
            <a:avLst/>
          </a:prstGeom>
          <a:noFill/>
        </p:spPr>
        <p:txBody>
          <a:bodyPr wrap="square" rtlCol="0">
            <a:spAutoFit/>
          </a:bodyPr>
          <a:lstStyle/>
          <a:p>
            <a:r>
              <a:rPr lang="en-US" sz="2000" dirty="0"/>
              <a:t>LEL – Combustibles</a:t>
            </a:r>
          </a:p>
        </p:txBody>
      </p:sp>
      <p:sp>
        <p:nvSpPr>
          <p:cNvPr id="26" name="TextBox 25">
            <a:extLst>
              <a:ext uri="{FF2B5EF4-FFF2-40B4-BE49-F238E27FC236}">
                <a16:creationId xmlns:a16="http://schemas.microsoft.com/office/drawing/2014/main" id="{3BA70BEC-8E35-054A-A8F0-3CA5656F5CDC}"/>
              </a:ext>
            </a:extLst>
          </p:cNvPr>
          <p:cNvSpPr txBox="1"/>
          <p:nvPr/>
        </p:nvSpPr>
        <p:spPr>
          <a:xfrm>
            <a:off x="93851" y="3815669"/>
            <a:ext cx="2714160" cy="400110"/>
          </a:xfrm>
          <a:prstGeom prst="rect">
            <a:avLst/>
          </a:prstGeom>
          <a:noFill/>
        </p:spPr>
        <p:txBody>
          <a:bodyPr wrap="square" rtlCol="0">
            <a:spAutoFit/>
          </a:bodyPr>
          <a:lstStyle/>
          <a:p>
            <a:r>
              <a:rPr lang="en-US" sz="2000" dirty="0"/>
              <a:t>O2 – Oxygen</a:t>
            </a:r>
          </a:p>
        </p:txBody>
      </p:sp>
      <p:sp>
        <p:nvSpPr>
          <p:cNvPr id="27" name="TextBox 26">
            <a:extLst>
              <a:ext uri="{FF2B5EF4-FFF2-40B4-BE49-F238E27FC236}">
                <a16:creationId xmlns:a16="http://schemas.microsoft.com/office/drawing/2014/main" id="{ECE3B46B-FA2B-584C-A361-AFB503321B71}"/>
              </a:ext>
            </a:extLst>
          </p:cNvPr>
          <p:cNvSpPr txBox="1"/>
          <p:nvPr/>
        </p:nvSpPr>
        <p:spPr>
          <a:xfrm>
            <a:off x="93850" y="4664215"/>
            <a:ext cx="2481823" cy="400110"/>
          </a:xfrm>
          <a:prstGeom prst="rect">
            <a:avLst/>
          </a:prstGeom>
          <a:noFill/>
        </p:spPr>
        <p:txBody>
          <a:bodyPr wrap="square" rtlCol="0">
            <a:spAutoFit/>
          </a:bodyPr>
          <a:lstStyle/>
          <a:p>
            <a:r>
              <a:rPr lang="en-US" sz="2000" dirty="0"/>
              <a:t>And Toxics</a:t>
            </a:r>
          </a:p>
        </p:txBody>
      </p:sp>
      <p:sp>
        <p:nvSpPr>
          <p:cNvPr id="3" name="TextBox 2">
            <a:extLst>
              <a:ext uri="{FF2B5EF4-FFF2-40B4-BE49-F238E27FC236}">
                <a16:creationId xmlns:a16="http://schemas.microsoft.com/office/drawing/2014/main" id="{433EDCC5-2317-484E-ACF9-221462214793}"/>
              </a:ext>
            </a:extLst>
          </p:cNvPr>
          <p:cNvSpPr txBox="1"/>
          <p:nvPr/>
        </p:nvSpPr>
        <p:spPr>
          <a:xfrm>
            <a:off x="6157275" y="3966168"/>
            <a:ext cx="2208781" cy="1200329"/>
          </a:xfrm>
          <a:prstGeom prst="rect">
            <a:avLst/>
          </a:prstGeom>
          <a:noFill/>
        </p:spPr>
        <p:txBody>
          <a:bodyPr wrap="square" rtlCol="0">
            <a:spAutoFit/>
          </a:bodyPr>
          <a:lstStyle/>
          <a:p>
            <a:r>
              <a:rPr lang="en-US" sz="1350" dirty="0"/>
              <a:t>Lead free electro-chemical sensor design gives O2 sensor a 3-5 year lifespan</a:t>
            </a:r>
          </a:p>
          <a:p>
            <a:endParaRPr lang="en-US" dirty="0"/>
          </a:p>
        </p:txBody>
      </p:sp>
      <p:sp>
        <p:nvSpPr>
          <p:cNvPr id="10" name="TextBox 9">
            <a:extLst>
              <a:ext uri="{FF2B5EF4-FFF2-40B4-BE49-F238E27FC236}">
                <a16:creationId xmlns:a16="http://schemas.microsoft.com/office/drawing/2014/main" id="{6315AFD7-9968-E946-ADAC-464D64F37F2B}"/>
              </a:ext>
            </a:extLst>
          </p:cNvPr>
          <p:cNvSpPr txBox="1"/>
          <p:nvPr/>
        </p:nvSpPr>
        <p:spPr>
          <a:xfrm>
            <a:off x="218882" y="4212538"/>
            <a:ext cx="2356791" cy="507831"/>
          </a:xfrm>
          <a:prstGeom prst="rect">
            <a:avLst/>
          </a:prstGeom>
          <a:noFill/>
        </p:spPr>
        <p:txBody>
          <a:bodyPr wrap="square" rtlCol="0">
            <a:spAutoFit/>
          </a:bodyPr>
          <a:lstStyle/>
          <a:p>
            <a:r>
              <a:rPr lang="en-US" sz="1350" dirty="0"/>
              <a:t>H2 compensated CO sensor available)</a:t>
            </a:r>
          </a:p>
        </p:txBody>
      </p:sp>
    </p:spTree>
    <p:extLst>
      <p:ext uri="{BB962C8B-B14F-4D97-AF65-F5344CB8AC3E}">
        <p14:creationId xmlns:p14="http://schemas.microsoft.com/office/powerpoint/2010/main" val="40844605"/>
      </p:ext>
    </p:extLst>
  </p:cSld>
  <p:clrMapOvr>
    <a:masterClrMapping/>
  </p:clrMapOvr>
  <mc:AlternateContent xmlns:mc="http://schemas.openxmlformats.org/markup-compatibility/2006" xmlns:p14="http://schemas.microsoft.com/office/powerpoint/2010/main">
    <mc:Choice Requires="p14">
      <p:transition p14:dur="400">
        <p:fade/>
      </p:transition>
    </mc:Choice>
    <mc:Fallback xmlns="">
      <p:transition xmlns:p14="http://schemas.microsoft.com/office/powerpoint/2010/main">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37" presetClass="entr" presetSubtype="0" fill="hold" grpId="0" nodeType="click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fade">
                                      <p:cBhvr>
                                        <p:cTn id="11" dur="250"/>
                                        <p:tgtEl>
                                          <p:spTgt spid="9"/>
                                        </p:tgtEl>
                                      </p:cBhvr>
                                    </p:animEffect>
                                    <p:anim calcmode="lin" valueType="num">
                                      <p:cBhvr>
                                        <p:cTn id="12" dur="250" fill="hold"/>
                                        <p:tgtEl>
                                          <p:spTgt spid="9"/>
                                        </p:tgtEl>
                                        <p:attrNameLst>
                                          <p:attrName>ppt_x</p:attrName>
                                        </p:attrNameLst>
                                      </p:cBhvr>
                                      <p:tavLst>
                                        <p:tav tm="0">
                                          <p:val>
                                            <p:strVal val="#ppt_x"/>
                                          </p:val>
                                        </p:tav>
                                        <p:tav tm="100000">
                                          <p:val>
                                            <p:strVal val="#ppt_x"/>
                                          </p:val>
                                        </p:tav>
                                      </p:tavLst>
                                    </p:anim>
                                    <p:anim calcmode="lin" valueType="num">
                                      <p:cBhvr>
                                        <p:cTn id="13" dur="225" decel="100000" fill="hold"/>
                                        <p:tgtEl>
                                          <p:spTgt spid="9"/>
                                        </p:tgtEl>
                                        <p:attrNameLst>
                                          <p:attrName>ppt_y</p:attrName>
                                        </p:attrNameLst>
                                      </p:cBhvr>
                                      <p:tavLst>
                                        <p:tav tm="0">
                                          <p:val>
                                            <p:strVal val="#ppt_y+1"/>
                                          </p:val>
                                        </p:tav>
                                        <p:tav tm="100000">
                                          <p:val>
                                            <p:strVal val="#ppt_y-.03"/>
                                          </p:val>
                                        </p:tav>
                                      </p:tavLst>
                                    </p:anim>
                                    <p:anim calcmode="lin" valueType="num">
                                      <p:cBhvr>
                                        <p:cTn id="14" dur="25" accel="100000" fill="hold">
                                          <p:stCondLst>
                                            <p:cond delay="225"/>
                                          </p:stCondLst>
                                        </p:cTn>
                                        <p:tgtEl>
                                          <p:spTgt spid="9"/>
                                        </p:tgtEl>
                                        <p:attrNameLst>
                                          <p:attrName>ppt_y</p:attrName>
                                        </p:attrNameLst>
                                      </p:cBhvr>
                                      <p:tavLst>
                                        <p:tav tm="0">
                                          <p:val>
                                            <p:strVal val="#ppt_y-.03"/>
                                          </p:val>
                                        </p:tav>
                                        <p:tav tm="100000">
                                          <p:val>
                                            <p:strVal val="#ppt_y"/>
                                          </p:val>
                                        </p:tav>
                                      </p:tavLst>
                                    </p:anim>
                                  </p:childTnLst>
                                  <p:subTnLst>
                                    <p:set>
                                      <p:cBhvr override="childStyle">
                                        <p:cTn dur="1" fill="hold" display="0" masterRel="nextClick" afterEffect="1"/>
                                        <p:tgtEl>
                                          <p:spTgt spid="9"/>
                                        </p:tgtEl>
                                        <p:attrNameLst>
                                          <p:attrName>style.visibility</p:attrName>
                                        </p:attrNameLst>
                                      </p:cBhvr>
                                      <p:to>
                                        <p:strVal val="hidden"/>
                                      </p:to>
                                    </p:set>
                                  </p:subTnLst>
                                </p:cTn>
                              </p:par>
                              <p:par>
                                <p:cTn id="15" presetID="37" presetClass="entr" presetSubtype="0" fill="hold" grpId="0" nodeType="withEffect">
                                  <p:stCondLst>
                                    <p:cond delay="0"/>
                                  </p:stCondLst>
                                  <p:childTnLst>
                                    <p:set>
                                      <p:cBhvr>
                                        <p:cTn id="16" dur="1" fill="hold">
                                          <p:stCondLst>
                                            <p:cond delay="0"/>
                                          </p:stCondLst>
                                        </p:cTn>
                                        <p:tgtEl>
                                          <p:spTgt spid="24"/>
                                        </p:tgtEl>
                                        <p:attrNameLst>
                                          <p:attrName>style.visibility</p:attrName>
                                        </p:attrNameLst>
                                      </p:cBhvr>
                                      <p:to>
                                        <p:strVal val="visible"/>
                                      </p:to>
                                    </p:set>
                                    <p:animEffect transition="in" filter="fade">
                                      <p:cBhvr>
                                        <p:cTn id="17" dur="250"/>
                                        <p:tgtEl>
                                          <p:spTgt spid="24"/>
                                        </p:tgtEl>
                                      </p:cBhvr>
                                    </p:animEffect>
                                    <p:anim calcmode="lin" valueType="num">
                                      <p:cBhvr>
                                        <p:cTn id="18" dur="250" fill="hold"/>
                                        <p:tgtEl>
                                          <p:spTgt spid="24"/>
                                        </p:tgtEl>
                                        <p:attrNameLst>
                                          <p:attrName>ppt_x</p:attrName>
                                        </p:attrNameLst>
                                      </p:cBhvr>
                                      <p:tavLst>
                                        <p:tav tm="0">
                                          <p:val>
                                            <p:strVal val="#ppt_x"/>
                                          </p:val>
                                        </p:tav>
                                        <p:tav tm="100000">
                                          <p:val>
                                            <p:strVal val="#ppt_x"/>
                                          </p:val>
                                        </p:tav>
                                      </p:tavLst>
                                    </p:anim>
                                    <p:anim calcmode="lin" valueType="num">
                                      <p:cBhvr>
                                        <p:cTn id="19" dur="225" decel="100000" fill="hold"/>
                                        <p:tgtEl>
                                          <p:spTgt spid="24"/>
                                        </p:tgtEl>
                                        <p:attrNameLst>
                                          <p:attrName>ppt_y</p:attrName>
                                        </p:attrNameLst>
                                      </p:cBhvr>
                                      <p:tavLst>
                                        <p:tav tm="0">
                                          <p:val>
                                            <p:strVal val="#ppt_y+1"/>
                                          </p:val>
                                        </p:tav>
                                        <p:tav tm="100000">
                                          <p:val>
                                            <p:strVal val="#ppt_y-.03"/>
                                          </p:val>
                                        </p:tav>
                                      </p:tavLst>
                                    </p:anim>
                                    <p:anim calcmode="lin" valueType="num">
                                      <p:cBhvr>
                                        <p:cTn id="20" dur="25" accel="100000" fill="hold">
                                          <p:stCondLst>
                                            <p:cond delay="225"/>
                                          </p:stCondLst>
                                        </p:cTn>
                                        <p:tgtEl>
                                          <p:spTgt spid="24"/>
                                        </p:tgtEl>
                                        <p:attrNameLst>
                                          <p:attrName>ppt_y</p:attrName>
                                        </p:attrNameLst>
                                      </p:cBhvr>
                                      <p:tavLst>
                                        <p:tav tm="0">
                                          <p:val>
                                            <p:strVal val="#ppt_y-.03"/>
                                          </p:val>
                                        </p:tav>
                                        <p:tav tm="100000">
                                          <p:val>
                                            <p:strVal val="#ppt_y"/>
                                          </p:val>
                                        </p:tav>
                                      </p:tavLst>
                                    </p:anim>
                                  </p:childTnLst>
                                  <p:subTnLst>
                                    <p:set>
                                      <p:cBhvr override="childStyle">
                                        <p:cTn dur="1" fill="hold" display="0" masterRel="nextClick" afterEffect="1"/>
                                        <p:tgtEl>
                                          <p:spTgt spid="24"/>
                                        </p:tgtEl>
                                        <p:attrNameLst>
                                          <p:attrName>style.visibility</p:attrName>
                                        </p:attrNameLst>
                                      </p:cBhvr>
                                      <p:to>
                                        <p:strVal val="hidden"/>
                                      </p:to>
                                    </p:set>
                                  </p:subTnLst>
                                </p:cTn>
                              </p:par>
                              <p:par>
                                <p:cTn id="21" presetID="37" presetClass="entr" presetSubtype="0" fill="hold" nodeType="withEffect">
                                  <p:stCondLst>
                                    <p:cond delay="0"/>
                                  </p:stCondLst>
                                  <p:childTnLst>
                                    <p:set>
                                      <p:cBhvr>
                                        <p:cTn id="22" dur="1" fill="hold">
                                          <p:stCondLst>
                                            <p:cond delay="0"/>
                                          </p:stCondLst>
                                        </p:cTn>
                                        <p:tgtEl>
                                          <p:spTgt spid="4"/>
                                        </p:tgtEl>
                                        <p:attrNameLst>
                                          <p:attrName>style.visibility</p:attrName>
                                        </p:attrNameLst>
                                      </p:cBhvr>
                                      <p:to>
                                        <p:strVal val="visible"/>
                                      </p:to>
                                    </p:set>
                                    <p:animEffect transition="in" filter="fade">
                                      <p:cBhvr>
                                        <p:cTn id="23" dur="250"/>
                                        <p:tgtEl>
                                          <p:spTgt spid="4"/>
                                        </p:tgtEl>
                                      </p:cBhvr>
                                    </p:animEffect>
                                    <p:anim calcmode="lin" valueType="num">
                                      <p:cBhvr>
                                        <p:cTn id="24" dur="250" fill="hold"/>
                                        <p:tgtEl>
                                          <p:spTgt spid="4"/>
                                        </p:tgtEl>
                                        <p:attrNameLst>
                                          <p:attrName>ppt_x</p:attrName>
                                        </p:attrNameLst>
                                      </p:cBhvr>
                                      <p:tavLst>
                                        <p:tav tm="0">
                                          <p:val>
                                            <p:strVal val="#ppt_x"/>
                                          </p:val>
                                        </p:tav>
                                        <p:tav tm="100000">
                                          <p:val>
                                            <p:strVal val="#ppt_x"/>
                                          </p:val>
                                        </p:tav>
                                      </p:tavLst>
                                    </p:anim>
                                    <p:anim calcmode="lin" valueType="num">
                                      <p:cBhvr>
                                        <p:cTn id="25" dur="225" decel="100000" fill="hold"/>
                                        <p:tgtEl>
                                          <p:spTgt spid="4"/>
                                        </p:tgtEl>
                                        <p:attrNameLst>
                                          <p:attrName>ppt_y</p:attrName>
                                        </p:attrNameLst>
                                      </p:cBhvr>
                                      <p:tavLst>
                                        <p:tav tm="0">
                                          <p:val>
                                            <p:strVal val="#ppt_y+1"/>
                                          </p:val>
                                        </p:tav>
                                        <p:tav tm="100000">
                                          <p:val>
                                            <p:strVal val="#ppt_y-.03"/>
                                          </p:val>
                                        </p:tav>
                                      </p:tavLst>
                                    </p:anim>
                                    <p:anim calcmode="lin" valueType="num">
                                      <p:cBhvr>
                                        <p:cTn id="26" dur="25" accel="100000" fill="hold">
                                          <p:stCondLst>
                                            <p:cond delay="225"/>
                                          </p:stCondLst>
                                        </p:cTn>
                                        <p:tgtEl>
                                          <p:spTgt spid="4"/>
                                        </p:tgtEl>
                                        <p:attrNameLst>
                                          <p:attrName>ppt_y</p:attrName>
                                        </p:attrNameLst>
                                      </p:cBhvr>
                                      <p:tavLst>
                                        <p:tav tm="0">
                                          <p:val>
                                            <p:strVal val="#ppt_y-.03"/>
                                          </p:val>
                                        </p:tav>
                                        <p:tav tm="100000">
                                          <p:val>
                                            <p:strVal val="#ppt_y"/>
                                          </p:val>
                                        </p:tav>
                                      </p:tavLst>
                                    </p:anim>
                                  </p:childTnLst>
                                  <p:subTnLst>
                                    <p:set>
                                      <p:cBhvr override="childStyle">
                                        <p:cTn dur="1" fill="hold" display="0" masterRel="nextClick" afterEffect="1"/>
                                        <p:tgtEl>
                                          <p:spTgt spid="4"/>
                                        </p:tgtEl>
                                        <p:attrNameLst>
                                          <p:attrName>style.visibility</p:attrName>
                                        </p:attrNameLst>
                                      </p:cBhvr>
                                      <p:to>
                                        <p:strVal val="hidden"/>
                                      </p:to>
                                    </p:set>
                                  </p:subTnLst>
                                </p:cTn>
                              </p:par>
                              <p:par>
                                <p:cTn id="27" presetID="37" presetClass="entr" presetSubtype="0" fill="hold" nodeType="withEffect">
                                  <p:stCondLst>
                                    <p:cond delay="0"/>
                                  </p:stCondLst>
                                  <p:childTnLst>
                                    <p:set>
                                      <p:cBhvr>
                                        <p:cTn id="28" dur="1" fill="hold">
                                          <p:stCondLst>
                                            <p:cond delay="0"/>
                                          </p:stCondLst>
                                        </p:cTn>
                                        <p:tgtEl>
                                          <p:spTgt spid="19"/>
                                        </p:tgtEl>
                                        <p:attrNameLst>
                                          <p:attrName>style.visibility</p:attrName>
                                        </p:attrNameLst>
                                      </p:cBhvr>
                                      <p:to>
                                        <p:strVal val="visible"/>
                                      </p:to>
                                    </p:set>
                                    <p:animEffect transition="in" filter="fade">
                                      <p:cBhvr>
                                        <p:cTn id="29" dur="250"/>
                                        <p:tgtEl>
                                          <p:spTgt spid="19"/>
                                        </p:tgtEl>
                                      </p:cBhvr>
                                    </p:animEffect>
                                    <p:anim calcmode="lin" valueType="num">
                                      <p:cBhvr>
                                        <p:cTn id="30" dur="250" fill="hold"/>
                                        <p:tgtEl>
                                          <p:spTgt spid="19"/>
                                        </p:tgtEl>
                                        <p:attrNameLst>
                                          <p:attrName>ppt_x</p:attrName>
                                        </p:attrNameLst>
                                      </p:cBhvr>
                                      <p:tavLst>
                                        <p:tav tm="0">
                                          <p:val>
                                            <p:strVal val="#ppt_x"/>
                                          </p:val>
                                        </p:tav>
                                        <p:tav tm="100000">
                                          <p:val>
                                            <p:strVal val="#ppt_x"/>
                                          </p:val>
                                        </p:tav>
                                      </p:tavLst>
                                    </p:anim>
                                    <p:anim calcmode="lin" valueType="num">
                                      <p:cBhvr>
                                        <p:cTn id="31" dur="225" decel="100000" fill="hold"/>
                                        <p:tgtEl>
                                          <p:spTgt spid="19"/>
                                        </p:tgtEl>
                                        <p:attrNameLst>
                                          <p:attrName>ppt_y</p:attrName>
                                        </p:attrNameLst>
                                      </p:cBhvr>
                                      <p:tavLst>
                                        <p:tav tm="0">
                                          <p:val>
                                            <p:strVal val="#ppt_y+1"/>
                                          </p:val>
                                        </p:tav>
                                        <p:tav tm="100000">
                                          <p:val>
                                            <p:strVal val="#ppt_y-.03"/>
                                          </p:val>
                                        </p:tav>
                                      </p:tavLst>
                                    </p:anim>
                                    <p:anim calcmode="lin" valueType="num">
                                      <p:cBhvr>
                                        <p:cTn id="32" dur="25" accel="100000" fill="hold">
                                          <p:stCondLst>
                                            <p:cond delay="225"/>
                                          </p:stCondLst>
                                        </p:cTn>
                                        <p:tgtEl>
                                          <p:spTgt spid="19"/>
                                        </p:tgtEl>
                                        <p:attrNameLst>
                                          <p:attrName>ppt_y</p:attrName>
                                        </p:attrNameLst>
                                      </p:cBhvr>
                                      <p:tavLst>
                                        <p:tav tm="0">
                                          <p:val>
                                            <p:strVal val="#ppt_y-.03"/>
                                          </p:val>
                                        </p:tav>
                                        <p:tav tm="100000">
                                          <p:val>
                                            <p:strVal val="#ppt_y"/>
                                          </p:val>
                                        </p:tav>
                                      </p:tavLst>
                                    </p:anim>
                                  </p:childTnLst>
                                  <p:subTnLst>
                                    <p:set>
                                      <p:cBhvr override="childStyle">
                                        <p:cTn dur="1" fill="hold" display="0" masterRel="nextClick" afterEffect="1"/>
                                        <p:tgtEl>
                                          <p:spTgt spid="19"/>
                                        </p:tgtEl>
                                        <p:attrNameLst>
                                          <p:attrName>style.visibility</p:attrName>
                                        </p:attrNameLst>
                                      </p:cBhvr>
                                      <p:to>
                                        <p:strVal val="hidden"/>
                                      </p:to>
                                    </p:set>
                                  </p:subTnLst>
                                </p:cTn>
                              </p:par>
                              <p:par>
                                <p:cTn id="33" presetID="37" presetClass="entr" presetSubtype="0" fill="hold" grpId="0" nodeType="withEffect">
                                  <p:stCondLst>
                                    <p:cond delay="0"/>
                                  </p:stCondLst>
                                  <p:childTnLst>
                                    <p:set>
                                      <p:cBhvr>
                                        <p:cTn id="34" dur="1" fill="hold">
                                          <p:stCondLst>
                                            <p:cond delay="0"/>
                                          </p:stCondLst>
                                        </p:cTn>
                                        <p:tgtEl>
                                          <p:spTgt spid="17"/>
                                        </p:tgtEl>
                                        <p:attrNameLst>
                                          <p:attrName>style.visibility</p:attrName>
                                        </p:attrNameLst>
                                      </p:cBhvr>
                                      <p:to>
                                        <p:strVal val="visible"/>
                                      </p:to>
                                    </p:set>
                                    <p:animEffect transition="in" filter="fade">
                                      <p:cBhvr>
                                        <p:cTn id="35" dur="250"/>
                                        <p:tgtEl>
                                          <p:spTgt spid="17"/>
                                        </p:tgtEl>
                                      </p:cBhvr>
                                    </p:animEffect>
                                    <p:anim calcmode="lin" valueType="num">
                                      <p:cBhvr>
                                        <p:cTn id="36" dur="250" fill="hold"/>
                                        <p:tgtEl>
                                          <p:spTgt spid="17"/>
                                        </p:tgtEl>
                                        <p:attrNameLst>
                                          <p:attrName>ppt_x</p:attrName>
                                        </p:attrNameLst>
                                      </p:cBhvr>
                                      <p:tavLst>
                                        <p:tav tm="0">
                                          <p:val>
                                            <p:strVal val="#ppt_x"/>
                                          </p:val>
                                        </p:tav>
                                        <p:tav tm="100000">
                                          <p:val>
                                            <p:strVal val="#ppt_x"/>
                                          </p:val>
                                        </p:tav>
                                      </p:tavLst>
                                    </p:anim>
                                    <p:anim calcmode="lin" valueType="num">
                                      <p:cBhvr>
                                        <p:cTn id="37" dur="225" decel="100000" fill="hold"/>
                                        <p:tgtEl>
                                          <p:spTgt spid="17"/>
                                        </p:tgtEl>
                                        <p:attrNameLst>
                                          <p:attrName>ppt_y</p:attrName>
                                        </p:attrNameLst>
                                      </p:cBhvr>
                                      <p:tavLst>
                                        <p:tav tm="0">
                                          <p:val>
                                            <p:strVal val="#ppt_y+1"/>
                                          </p:val>
                                        </p:tav>
                                        <p:tav tm="100000">
                                          <p:val>
                                            <p:strVal val="#ppt_y-.03"/>
                                          </p:val>
                                        </p:tav>
                                      </p:tavLst>
                                    </p:anim>
                                    <p:anim calcmode="lin" valueType="num">
                                      <p:cBhvr>
                                        <p:cTn id="38" dur="25" accel="100000" fill="hold">
                                          <p:stCondLst>
                                            <p:cond delay="225"/>
                                          </p:stCondLst>
                                        </p:cTn>
                                        <p:tgtEl>
                                          <p:spTgt spid="17"/>
                                        </p:tgtEl>
                                        <p:attrNameLst>
                                          <p:attrName>ppt_y</p:attrName>
                                        </p:attrNameLst>
                                      </p:cBhvr>
                                      <p:tavLst>
                                        <p:tav tm="0">
                                          <p:val>
                                            <p:strVal val="#ppt_y-.03"/>
                                          </p:val>
                                        </p:tav>
                                        <p:tav tm="100000">
                                          <p:val>
                                            <p:strVal val="#ppt_y"/>
                                          </p:val>
                                        </p:tav>
                                      </p:tavLst>
                                    </p:anim>
                                  </p:childTnLst>
                                  <p:subTnLst>
                                    <p:set>
                                      <p:cBhvr override="childStyle">
                                        <p:cTn dur="1" fill="hold" display="0" masterRel="nextClick" afterEffect="1"/>
                                        <p:tgtEl>
                                          <p:spTgt spid="17"/>
                                        </p:tgtEl>
                                        <p:attrNameLst>
                                          <p:attrName>style.visibility</p:attrName>
                                        </p:attrNameLst>
                                      </p:cBhvr>
                                      <p:to>
                                        <p:strVal val="hidden"/>
                                      </p:to>
                                    </p:set>
                                  </p:subTnLst>
                                </p:cTn>
                              </p:par>
                            </p:childTnLst>
                          </p:cTn>
                        </p:par>
                      </p:childTnLst>
                    </p:cTn>
                  </p:par>
                  <p:par>
                    <p:cTn id="39" fill="hold">
                      <p:stCondLst>
                        <p:cond delay="indefinite"/>
                      </p:stCondLst>
                      <p:childTnLst>
                        <p:par>
                          <p:cTn id="40" fill="hold">
                            <p:stCondLst>
                              <p:cond delay="0"/>
                            </p:stCondLst>
                            <p:childTnLst>
                              <p:par>
                                <p:cTn id="41" presetID="37" presetClass="entr" presetSubtype="0" fill="hold" grpId="0" nodeType="clickEffect">
                                  <p:stCondLst>
                                    <p:cond delay="0"/>
                                  </p:stCondLst>
                                  <p:childTnLst>
                                    <p:set>
                                      <p:cBhvr>
                                        <p:cTn id="42" dur="1" fill="hold">
                                          <p:stCondLst>
                                            <p:cond delay="0"/>
                                          </p:stCondLst>
                                        </p:cTn>
                                        <p:tgtEl>
                                          <p:spTgt spid="25"/>
                                        </p:tgtEl>
                                        <p:attrNameLst>
                                          <p:attrName>style.visibility</p:attrName>
                                        </p:attrNameLst>
                                      </p:cBhvr>
                                      <p:to>
                                        <p:strVal val="visible"/>
                                      </p:to>
                                    </p:set>
                                    <p:animEffect transition="in" filter="fade">
                                      <p:cBhvr>
                                        <p:cTn id="43" dur="250"/>
                                        <p:tgtEl>
                                          <p:spTgt spid="25"/>
                                        </p:tgtEl>
                                      </p:cBhvr>
                                    </p:animEffect>
                                    <p:anim calcmode="lin" valueType="num">
                                      <p:cBhvr>
                                        <p:cTn id="44" dur="250" fill="hold"/>
                                        <p:tgtEl>
                                          <p:spTgt spid="25"/>
                                        </p:tgtEl>
                                        <p:attrNameLst>
                                          <p:attrName>ppt_x</p:attrName>
                                        </p:attrNameLst>
                                      </p:cBhvr>
                                      <p:tavLst>
                                        <p:tav tm="0">
                                          <p:val>
                                            <p:strVal val="#ppt_x"/>
                                          </p:val>
                                        </p:tav>
                                        <p:tav tm="100000">
                                          <p:val>
                                            <p:strVal val="#ppt_x"/>
                                          </p:val>
                                        </p:tav>
                                      </p:tavLst>
                                    </p:anim>
                                    <p:anim calcmode="lin" valueType="num">
                                      <p:cBhvr>
                                        <p:cTn id="45" dur="225" decel="100000" fill="hold"/>
                                        <p:tgtEl>
                                          <p:spTgt spid="25"/>
                                        </p:tgtEl>
                                        <p:attrNameLst>
                                          <p:attrName>ppt_y</p:attrName>
                                        </p:attrNameLst>
                                      </p:cBhvr>
                                      <p:tavLst>
                                        <p:tav tm="0">
                                          <p:val>
                                            <p:strVal val="#ppt_y+1"/>
                                          </p:val>
                                        </p:tav>
                                        <p:tav tm="100000">
                                          <p:val>
                                            <p:strVal val="#ppt_y-.03"/>
                                          </p:val>
                                        </p:tav>
                                      </p:tavLst>
                                    </p:anim>
                                    <p:anim calcmode="lin" valueType="num">
                                      <p:cBhvr>
                                        <p:cTn id="46" dur="25" accel="100000" fill="hold">
                                          <p:stCondLst>
                                            <p:cond delay="225"/>
                                          </p:stCondLst>
                                        </p:cTn>
                                        <p:tgtEl>
                                          <p:spTgt spid="25"/>
                                        </p:tgtEl>
                                        <p:attrNameLst>
                                          <p:attrName>ppt_y</p:attrName>
                                        </p:attrNameLst>
                                      </p:cBhvr>
                                      <p:tavLst>
                                        <p:tav tm="0">
                                          <p:val>
                                            <p:strVal val="#ppt_y-.03"/>
                                          </p:val>
                                        </p:tav>
                                        <p:tav tm="100000">
                                          <p:val>
                                            <p:strVal val="#ppt_y"/>
                                          </p:val>
                                        </p:tav>
                                      </p:tavLst>
                                    </p:anim>
                                  </p:childTnLst>
                                  <p:subTnLst>
                                    <p:set>
                                      <p:cBhvr override="childStyle">
                                        <p:cTn dur="1" fill="hold" display="0" masterRel="nextClick" afterEffect="1"/>
                                        <p:tgtEl>
                                          <p:spTgt spid="25"/>
                                        </p:tgtEl>
                                        <p:attrNameLst>
                                          <p:attrName>style.visibility</p:attrName>
                                        </p:attrNameLst>
                                      </p:cBhvr>
                                      <p:to>
                                        <p:strVal val="hidden"/>
                                      </p:to>
                                    </p:set>
                                  </p:subTnLst>
                                </p:cTn>
                              </p:par>
                              <p:par>
                                <p:cTn id="47" presetID="37" presetClass="entr" presetSubtype="0" fill="hold" nodeType="withEffect">
                                  <p:stCondLst>
                                    <p:cond delay="0"/>
                                  </p:stCondLst>
                                  <p:childTnLst>
                                    <p:set>
                                      <p:cBhvr>
                                        <p:cTn id="48" dur="1" fill="hold">
                                          <p:stCondLst>
                                            <p:cond delay="0"/>
                                          </p:stCondLst>
                                        </p:cTn>
                                        <p:tgtEl>
                                          <p:spTgt spid="11"/>
                                        </p:tgtEl>
                                        <p:attrNameLst>
                                          <p:attrName>style.visibility</p:attrName>
                                        </p:attrNameLst>
                                      </p:cBhvr>
                                      <p:to>
                                        <p:strVal val="visible"/>
                                      </p:to>
                                    </p:set>
                                    <p:animEffect transition="in" filter="fade">
                                      <p:cBhvr>
                                        <p:cTn id="49" dur="250"/>
                                        <p:tgtEl>
                                          <p:spTgt spid="11"/>
                                        </p:tgtEl>
                                      </p:cBhvr>
                                    </p:animEffect>
                                    <p:anim calcmode="lin" valueType="num">
                                      <p:cBhvr>
                                        <p:cTn id="50" dur="250" fill="hold"/>
                                        <p:tgtEl>
                                          <p:spTgt spid="11"/>
                                        </p:tgtEl>
                                        <p:attrNameLst>
                                          <p:attrName>ppt_x</p:attrName>
                                        </p:attrNameLst>
                                      </p:cBhvr>
                                      <p:tavLst>
                                        <p:tav tm="0">
                                          <p:val>
                                            <p:strVal val="#ppt_x"/>
                                          </p:val>
                                        </p:tav>
                                        <p:tav tm="100000">
                                          <p:val>
                                            <p:strVal val="#ppt_x"/>
                                          </p:val>
                                        </p:tav>
                                      </p:tavLst>
                                    </p:anim>
                                    <p:anim calcmode="lin" valueType="num">
                                      <p:cBhvr>
                                        <p:cTn id="51" dur="225" decel="100000" fill="hold"/>
                                        <p:tgtEl>
                                          <p:spTgt spid="11"/>
                                        </p:tgtEl>
                                        <p:attrNameLst>
                                          <p:attrName>ppt_y</p:attrName>
                                        </p:attrNameLst>
                                      </p:cBhvr>
                                      <p:tavLst>
                                        <p:tav tm="0">
                                          <p:val>
                                            <p:strVal val="#ppt_y+1"/>
                                          </p:val>
                                        </p:tav>
                                        <p:tav tm="100000">
                                          <p:val>
                                            <p:strVal val="#ppt_y-.03"/>
                                          </p:val>
                                        </p:tav>
                                      </p:tavLst>
                                    </p:anim>
                                    <p:anim calcmode="lin" valueType="num">
                                      <p:cBhvr>
                                        <p:cTn id="52" dur="25" accel="100000" fill="hold">
                                          <p:stCondLst>
                                            <p:cond delay="225"/>
                                          </p:stCondLst>
                                        </p:cTn>
                                        <p:tgtEl>
                                          <p:spTgt spid="11"/>
                                        </p:tgtEl>
                                        <p:attrNameLst>
                                          <p:attrName>ppt_y</p:attrName>
                                        </p:attrNameLst>
                                      </p:cBhvr>
                                      <p:tavLst>
                                        <p:tav tm="0">
                                          <p:val>
                                            <p:strVal val="#ppt_y-.03"/>
                                          </p:val>
                                        </p:tav>
                                        <p:tav tm="100000">
                                          <p:val>
                                            <p:strVal val="#ppt_y"/>
                                          </p:val>
                                        </p:tav>
                                      </p:tavLst>
                                    </p:anim>
                                  </p:childTnLst>
                                  <p:subTnLst>
                                    <p:set>
                                      <p:cBhvr override="childStyle">
                                        <p:cTn dur="1" fill="hold" display="0" masterRel="nextClick" afterEffect="1"/>
                                        <p:tgtEl>
                                          <p:spTgt spid="11"/>
                                        </p:tgtEl>
                                        <p:attrNameLst>
                                          <p:attrName>style.visibility</p:attrName>
                                        </p:attrNameLst>
                                      </p:cBhvr>
                                      <p:to>
                                        <p:strVal val="hidden"/>
                                      </p:to>
                                    </p:set>
                                  </p:subTnLst>
                                </p:cTn>
                              </p:par>
                              <p:par>
                                <p:cTn id="53" presetID="37" presetClass="entr" presetSubtype="0" fill="hold" nodeType="withEffect">
                                  <p:stCondLst>
                                    <p:cond delay="0"/>
                                  </p:stCondLst>
                                  <p:childTnLst>
                                    <p:set>
                                      <p:cBhvr>
                                        <p:cTn id="54" dur="1" fill="hold">
                                          <p:stCondLst>
                                            <p:cond delay="0"/>
                                          </p:stCondLst>
                                        </p:cTn>
                                        <p:tgtEl>
                                          <p:spTgt spid="20"/>
                                        </p:tgtEl>
                                        <p:attrNameLst>
                                          <p:attrName>style.visibility</p:attrName>
                                        </p:attrNameLst>
                                      </p:cBhvr>
                                      <p:to>
                                        <p:strVal val="visible"/>
                                      </p:to>
                                    </p:set>
                                    <p:animEffect transition="in" filter="fade">
                                      <p:cBhvr>
                                        <p:cTn id="55" dur="250"/>
                                        <p:tgtEl>
                                          <p:spTgt spid="20"/>
                                        </p:tgtEl>
                                      </p:cBhvr>
                                    </p:animEffect>
                                    <p:anim calcmode="lin" valueType="num">
                                      <p:cBhvr>
                                        <p:cTn id="56" dur="250" fill="hold"/>
                                        <p:tgtEl>
                                          <p:spTgt spid="20"/>
                                        </p:tgtEl>
                                        <p:attrNameLst>
                                          <p:attrName>ppt_x</p:attrName>
                                        </p:attrNameLst>
                                      </p:cBhvr>
                                      <p:tavLst>
                                        <p:tav tm="0">
                                          <p:val>
                                            <p:strVal val="#ppt_x"/>
                                          </p:val>
                                        </p:tav>
                                        <p:tav tm="100000">
                                          <p:val>
                                            <p:strVal val="#ppt_x"/>
                                          </p:val>
                                        </p:tav>
                                      </p:tavLst>
                                    </p:anim>
                                    <p:anim calcmode="lin" valueType="num">
                                      <p:cBhvr>
                                        <p:cTn id="57" dur="225" decel="100000" fill="hold"/>
                                        <p:tgtEl>
                                          <p:spTgt spid="20"/>
                                        </p:tgtEl>
                                        <p:attrNameLst>
                                          <p:attrName>ppt_y</p:attrName>
                                        </p:attrNameLst>
                                      </p:cBhvr>
                                      <p:tavLst>
                                        <p:tav tm="0">
                                          <p:val>
                                            <p:strVal val="#ppt_y+1"/>
                                          </p:val>
                                        </p:tav>
                                        <p:tav tm="100000">
                                          <p:val>
                                            <p:strVal val="#ppt_y-.03"/>
                                          </p:val>
                                        </p:tav>
                                      </p:tavLst>
                                    </p:anim>
                                    <p:anim calcmode="lin" valueType="num">
                                      <p:cBhvr>
                                        <p:cTn id="58" dur="25" accel="100000" fill="hold">
                                          <p:stCondLst>
                                            <p:cond delay="225"/>
                                          </p:stCondLst>
                                        </p:cTn>
                                        <p:tgtEl>
                                          <p:spTgt spid="20"/>
                                        </p:tgtEl>
                                        <p:attrNameLst>
                                          <p:attrName>ppt_y</p:attrName>
                                        </p:attrNameLst>
                                      </p:cBhvr>
                                      <p:tavLst>
                                        <p:tav tm="0">
                                          <p:val>
                                            <p:strVal val="#ppt_y-.03"/>
                                          </p:val>
                                        </p:tav>
                                        <p:tav tm="100000">
                                          <p:val>
                                            <p:strVal val="#ppt_y"/>
                                          </p:val>
                                        </p:tav>
                                      </p:tavLst>
                                    </p:anim>
                                  </p:childTnLst>
                                  <p:subTnLst>
                                    <p:set>
                                      <p:cBhvr override="childStyle">
                                        <p:cTn dur="1" fill="hold" display="0" masterRel="nextClick" afterEffect="1"/>
                                        <p:tgtEl>
                                          <p:spTgt spid="20"/>
                                        </p:tgtEl>
                                        <p:attrNameLst>
                                          <p:attrName>style.visibility</p:attrName>
                                        </p:attrNameLst>
                                      </p:cBhvr>
                                      <p:to>
                                        <p:strVal val="hidden"/>
                                      </p:to>
                                    </p:set>
                                  </p:subTnLst>
                                </p:cTn>
                              </p:par>
                              <p:par>
                                <p:cTn id="59" presetID="37" presetClass="entr" presetSubtype="0" fill="hold" grpId="0" nodeType="withEffect">
                                  <p:stCondLst>
                                    <p:cond delay="0"/>
                                  </p:stCondLst>
                                  <p:childTnLst>
                                    <p:set>
                                      <p:cBhvr>
                                        <p:cTn id="60" dur="1" fill="hold">
                                          <p:stCondLst>
                                            <p:cond delay="0"/>
                                          </p:stCondLst>
                                        </p:cTn>
                                        <p:tgtEl>
                                          <p:spTgt spid="16"/>
                                        </p:tgtEl>
                                        <p:attrNameLst>
                                          <p:attrName>style.visibility</p:attrName>
                                        </p:attrNameLst>
                                      </p:cBhvr>
                                      <p:to>
                                        <p:strVal val="visible"/>
                                      </p:to>
                                    </p:set>
                                    <p:animEffect transition="in" filter="fade">
                                      <p:cBhvr>
                                        <p:cTn id="61" dur="250"/>
                                        <p:tgtEl>
                                          <p:spTgt spid="16"/>
                                        </p:tgtEl>
                                      </p:cBhvr>
                                    </p:animEffect>
                                    <p:anim calcmode="lin" valueType="num">
                                      <p:cBhvr>
                                        <p:cTn id="62" dur="250" fill="hold"/>
                                        <p:tgtEl>
                                          <p:spTgt spid="16"/>
                                        </p:tgtEl>
                                        <p:attrNameLst>
                                          <p:attrName>ppt_x</p:attrName>
                                        </p:attrNameLst>
                                      </p:cBhvr>
                                      <p:tavLst>
                                        <p:tav tm="0">
                                          <p:val>
                                            <p:strVal val="#ppt_x"/>
                                          </p:val>
                                        </p:tav>
                                        <p:tav tm="100000">
                                          <p:val>
                                            <p:strVal val="#ppt_x"/>
                                          </p:val>
                                        </p:tav>
                                      </p:tavLst>
                                    </p:anim>
                                    <p:anim calcmode="lin" valueType="num">
                                      <p:cBhvr>
                                        <p:cTn id="63" dur="225" decel="100000" fill="hold"/>
                                        <p:tgtEl>
                                          <p:spTgt spid="16"/>
                                        </p:tgtEl>
                                        <p:attrNameLst>
                                          <p:attrName>ppt_y</p:attrName>
                                        </p:attrNameLst>
                                      </p:cBhvr>
                                      <p:tavLst>
                                        <p:tav tm="0">
                                          <p:val>
                                            <p:strVal val="#ppt_y+1"/>
                                          </p:val>
                                        </p:tav>
                                        <p:tav tm="100000">
                                          <p:val>
                                            <p:strVal val="#ppt_y-.03"/>
                                          </p:val>
                                        </p:tav>
                                      </p:tavLst>
                                    </p:anim>
                                    <p:anim calcmode="lin" valueType="num">
                                      <p:cBhvr>
                                        <p:cTn id="64" dur="25" accel="100000" fill="hold">
                                          <p:stCondLst>
                                            <p:cond delay="225"/>
                                          </p:stCondLst>
                                        </p:cTn>
                                        <p:tgtEl>
                                          <p:spTgt spid="16"/>
                                        </p:tgtEl>
                                        <p:attrNameLst>
                                          <p:attrName>ppt_y</p:attrName>
                                        </p:attrNameLst>
                                      </p:cBhvr>
                                      <p:tavLst>
                                        <p:tav tm="0">
                                          <p:val>
                                            <p:strVal val="#ppt_y-.03"/>
                                          </p:val>
                                        </p:tav>
                                        <p:tav tm="100000">
                                          <p:val>
                                            <p:strVal val="#ppt_y"/>
                                          </p:val>
                                        </p:tav>
                                      </p:tavLst>
                                    </p:anim>
                                  </p:childTnLst>
                                  <p:subTnLst>
                                    <p:set>
                                      <p:cBhvr override="childStyle">
                                        <p:cTn dur="1" fill="hold" display="0" masterRel="nextClick" afterEffect="1"/>
                                        <p:tgtEl>
                                          <p:spTgt spid="16"/>
                                        </p:tgtEl>
                                        <p:attrNameLst>
                                          <p:attrName>style.visibility</p:attrName>
                                        </p:attrNameLst>
                                      </p:cBhvr>
                                      <p:to>
                                        <p:strVal val="hidden"/>
                                      </p:to>
                                    </p:set>
                                  </p:subTnLst>
                                </p:cTn>
                              </p:par>
                            </p:childTnLst>
                          </p:cTn>
                        </p:par>
                      </p:childTnLst>
                    </p:cTn>
                  </p:par>
                  <p:par>
                    <p:cTn id="65" fill="hold">
                      <p:stCondLst>
                        <p:cond delay="indefinite"/>
                      </p:stCondLst>
                      <p:childTnLst>
                        <p:par>
                          <p:cTn id="66" fill="hold">
                            <p:stCondLst>
                              <p:cond delay="0"/>
                            </p:stCondLst>
                            <p:childTnLst>
                              <p:par>
                                <p:cTn id="67" presetID="37" presetClass="entr" presetSubtype="0" fill="hold" grpId="0" nodeType="clickEffect">
                                  <p:stCondLst>
                                    <p:cond delay="0"/>
                                  </p:stCondLst>
                                  <p:childTnLst>
                                    <p:set>
                                      <p:cBhvr>
                                        <p:cTn id="68" dur="1" fill="hold">
                                          <p:stCondLst>
                                            <p:cond delay="0"/>
                                          </p:stCondLst>
                                        </p:cTn>
                                        <p:tgtEl>
                                          <p:spTgt spid="26"/>
                                        </p:tgtEl>
                                        <p:attrNameLst>
                                          <p:attrName>style.visibility</p:attrName>
                                        </p:attrNameLst>
                                      </p:cBhvr>
                                      <p:to>
                                        <p:strVal val="visible"/>
                                      </p:to>
                                    </p:set>
                                    <p:animEffect transition="in" filter="fade">
                                      <p:cBhvr>
                                        <p:cTn id="69" dur="250"/>
                                        <p:tgtEl>
                                          <p:spTgt spid="26"/>
                                        </p:tgtEl>
                                      </p:cBhvr>
                                    </p:animEffect>
                                    <p:anim calcmode="lin" valueType="num">
                                      <p:cBhvr>
                                        <p:cTn id="70" dur="250" fill="hold"/>
                                        <p:tgtEl>
                                          <p:spTgt spid="26"/>
                                        </p:tgtEl>
                                        <p:attrNameLst>
                                          <p:attrName>ppt_x</p:attrName>
                                        </p:attrNameLst>
                                      </p:cBhvr>
                                      <p:tavLst>
                                        <p:tav tm="0">
                                          <p:val>
                                            <p:strVal val="#ppt_x"/>
                                          </p:val>
                                        </p:tav>
                                        <p:tav tm="100000">
                                          <p:val>
                                            <p:strVal val="#ppt_x"/>
                                          </p:val>
                                        </p:tav>
                                      </p:tavLst>
                                    </p:anim>
                                    <p:anim calcmode="lin" valueType="num">
                                      <p:cBhvr>
                                        <p:cTn id="71" dur="225" decel="100000" fill="hold"/>
                                        <p:tgtEl>
                                          <p:spTgt spid="26"/>
                                        </p:tgtEl>
                                        <p:attrNameLst>
                                          <p:attrName>ppt_y</p:attrName>
                                        </p:attrNameLst>
                                      </p:cBhvr>
                                      <p:tavLst>
                                        <p:tav tm="0">
                                          <p:val>
                                            <p:strVal val="#ppt_y+1"/>
                                          </p:val>
                                        </p:tav>
                                        <p:tav tm="100000">
                                          <p:val>
                                            <p:strVal val="#ppt_y-.03"/>
                                          </p:val>
                                        </p:tav>
                                      </p:tavLst>
                                    </p:anim>
                                    <p:anim calcmode="lin" valueType="num">
                                      <p:cBhvr>
                                        <p:cTn id="72" dur="25" accel="100000" fill="hold">
                                          <p:stCondLst>
                                            <p:cond delay="225"/>
                                          </p:stCondLst>
                                        </p:cTn>
                                        <p:tgtEl>
                                          <p:spTgt spid="26"/>
                                        </p:tgtEl>
                                        <p:attrNameLst>
                                          <p:attrName>ppt_y</p:attrName>
                                        </p:attrNameLst>
                                      </p:cBhvr>
                                      <p:tavLst>
                                        <p:tav tm="0">
                                          <p:val>
                                            <p:strVal val="#ppt_y-.03"/>
                                          </p:val>
                                        </p:tav>
                                        <p:tav tm="100000">
                                          <p:val>
                                            <p:strVal val="#ppt_y"/>
                                          </p:val>
                                        </p:tav>
                                      </p:tavLst>
                                    </p:anim>
                                  </p:childTnLst>
                                  <p:subTnLst>
                                    <p:set>
                                      <p:cBhvr override="childStyle">
                                        <p:cTn dur="1" fill="hold" display="0" masterRel="nextClick" afterEffect="1"/>
                                        <p:tgtEl>
                                          <p:spTgt spid="26"/>
                                        </p:tgtEl>
                                        <p:attrNameLst>
                                          <p:attrName>style.visibility</p:attrName>
                                        </p:attrNameLst>
                                      </p:cBhvr>
                                      <p:to>
                                        <p:strVal val="hidden"/>
                                      </p:to>
                                    </p:set>
                                  </p:subTnLst>
                                </p:cTn>
                              </p:par>
                              <p:par>
                                <p:cTn id="73" presetID="37" presetClass="entr" presetSubtype="0" fill="hold" nodeType="withEffect">
                                  <p:stCondLst>
                                    <p:cond delay="0"/>
                                  </p:stCondLst>
                                  <p:childTnLst>
                                    <p:set>
                                      <p:cBhvr>
                                        <p:cTn id="74" dur="1" fill="hold">
                                          <p:stCondLst>
                                            <p:cond delay="0"/>
                                          </p:stCondLst>
                                        </p:cTn>
                                        <p:tgtEl>
                                          <p:spTgt spid="13"/>
                                        </p:tgtEl>
                                        <p:attrNameLst>
                                          <p:attrName>style.visibility</p:attrName>
                                        </p:attrNameLst>
                                      </p:cBhvr>
                                      <p:to>
                                        <p:strVal val="visible"/>
                                      </p:to>
                                    </p:set>
                                    <p:animEffect transition="in" filter="fade">
                                      <p:cBhvr>
                                        <p:cTn id="75" dur="250"/>
                                        <p:tgtEl>
                                          <p:spTgt spid="13"/>
                                        </p:tgtEl>
                                      </p:cBhvr>
                                    </p:animEffect>
                                    <p:anim calcmode="lin" valueType="num">
                                      <p:cBhvr>
                                        <p:cTn id="76" dur="250" fill="hold"/>
                                        <p:tgtEl>
                                          <p:spTgt spid="13"/>
                                        </p:tgtEl>
                                        <p:attrNameLst>
                                          <p:attrName>ppt_x</p:attrName>
                                        </p:attrNameLst>
                                      </p:cBhvr>
                                      <p:tavLst>
                                        <p:tav tm="0">
                                          <p:val>
                                            <p:strVal val="#ppt_x"/>
                                          </p:val>
                                        </p:tav>
                                        <p:tav tm="100000">
                                          <p:val>
                                            <p:strVal val="#ppt_x"/>
                                          </p:val>
                                        </p:tav>
                                      </p:tavLst>
                                    </p:anim>
                                    <p:anim calcmode="lin" valueType="num">
                                      <p:cBhvr>
                                        <p:cTn id="77" dur="225" decel="100000" fill="hold"/>
                                        <p:tgtEl>
                                          <p:spTgt spid="13"/>
                                        </p:tgtEl>
                                        <p:attrNameLst>
                                          <p:attrName>ppt_y</p:attrName>
                                        </p:attrNameLst>
                                      </p:cBhvr>
                                      <p:tavLst>
                                        <p:tav tm="0">
                                          <p:val>
                                            <p:strVal val="#ppt_y+1"/>
                                          </p:val>
                                        </p:tav>
                                        <p:tav tm="100000">
                                          <p:val>
                                            <p:strVal val="#ppt_y-.03"/>
                                          </p:val>
                                        </p:tav>
                                      </p:tavLst>
                                    </p:anim>
                                    <p:anim calcmode="lin" valueType="num">
                                      <p:cBhvr>
                                        <p:cTn id="78" dur="25" accel="100000" fill="hold">
                                          <p:stCondLst>
                                            <p:cond delay="225"/>
                                          </p:stCondLst>
                                        </p:cTn>
                                        <p:tgtEl>
                                          <p:spTgt spid="13"/>
                                        </p:tgtEl>
                                        <p:attrNameLst>
                                          <p:attrName>ppt_y</p:attrName>
                                        </p:attrNameLst>
                                      </p:cBhvr>
                                      <p:tavLst>
                                        <p:tav tm="0">
                                          <p:val>
                                            <p:strVal val="#ppt_y-.03"/>
                                          </p:val>
                                        </p:tav>
                                        <p:tav tm="100000">
                                          <p:val>
                                            <p:strVal val="#ppt_y"/>
                                          </p:val>
                                        </p:tav>
                                      </p:tavLst>
                                    </p:anim>
                                  </p:childTnLst>
                                  <p:subTnLst>
                                    <p:set>
                                      <p:cBhvr override="childStyle">
                                        <p:cTn dur="1" fill="hold" display="0" masterRel="nextClick" afterEffect="1"/>
                                        <p:tgtEl>
                                          <p:spTgt spid="13"/>
                                        </p:tgtEl>
                                        <p:attrNameLst>
                                          <p:attrName>style.visibility</p:attrName>
                                        </p:attrNameLst>
                                      </p:cBhvr>
                                      <p:to>
                                        <p:strVal val="hidden"/>
                                      </p:to>
                                    </p:set>
                                  </p:subTnLst>
                                </p:cTn>
                              </p:par>
                              <p:par>
                                <p:cTn id="79" presetID="37" presetClass="entr" presetSubtype="0" fill="hold" nodeType="withEffect">
                                  <p:stCondLst>
                                    <p:cond delay="0"/>
                                  </p:stCondLst>
                                  <p:childTnLst>
                                    <p:set>
                                      <p:cBhvr>
                                        <p:cTn id="80" dur="1" fill="hold">
                                          <p:stCondLst>
                                            <p:cond delay="0"/>
                                          </p:stCondLst>
                                        </p:cTn>
                                        <p:tgtEl>
                                          <p:spTgt spid="21"/>
                                        </p:tgtEl>
                                        <p:attrNameLst>
                                          <p:attrName>style.visibility</p:attrName>
                                        </p:attrNameLst>
                                      </p:cBhvr>
                                      <p:to>
                                        <p:strVal val="visible"/>
                                      </p:to>
                                    </p:set>
                                    <p:animEffect transition="in" filter="fade">
                                      <p:cBhvr>
                                        <p:cTn id="81" dur="250"/>
                                        <p:tgtEl>
                                          <p:spTgt spid="21"/>
                                        </p:tgtEl>
                                      </p:cBhvr>
                                    </p:animEffect>
                                    <p:anim calcmode="lin" valueType="num">
                                      <p:cBhvr>
                                        <p:cTn id="82" dur="250" fill="hold"/>
                                        <p:tgtEl>
                                          <p:spTgt spid="21"/>
                                        </p:tgtEl>
                                        <p:attrNameLst>
                                          <p:attrName>ppt_x</p:attrName>
                                        </p:attrNameLst>
                                      </p:cBhvr>
                                      <p:tavLst>
                                        <p:tav tm="0">
                                          <p:val>
                                            <p:strVal val="#ppt_x"/>
                                          </p:val>
                                        </p:tav>
                                        <p:tav tm="100000">
                                          <p:val>
                                            <p:strVal val="#ppt_x"/>
                                          </p:val>
                                        </p:tav>
                                      </p:tavLst>
                                    </p:anim>
                                    <p:anim calcmode="lin" valueType="num">
                                      <p:cBhvr>
                                        <p:cTn id="83" dur="225" decel="100000" fill="hold"/>
                                        <p:tgtEl>
                                          <p:spTgt spid="21"/>
                                        </p:tgtEl>
                                        <p:attrNameLst>
                                          <p:attrName>ppt_y</p:attrName>
                                        </p:attrNameLst>
                                      </p:cBhvr>
                                      <p:tavLst>
                                        <p:tav tm="0">
                                          <p:val>
                                            <p:strVal val="#ppt_y+1"/>
                                          </p:val>
                                        </p:tav>
                                        <p:tav tm="100000">
                                          <p:val>
                                            <p:strVal val="#ppt_y-.03"/>
                                          </p:val>
                                        </p:tav>
                                      </p:tavLst>
                                    </p:anim>
                                    <p:anim calcmode="lin" valueType="num">
                                      <p:cBhvr>
                                        <p:cTn id="84" dur="25" accel="100000" fill="hold">
                                          <p:stCondLst>
                                            <p:cond delay="225"/>
                                          </p:stCondLst>
                                        </p:cTn>
                                        <p:tgtEl>
                                          <p:spTgt spid="21"/>
                                        </p:tgtEl>
                                        <p:attrNameLst>
                                          <p:attrName>ppt_y</p:attrName>
                                        </p:attrNameLst>
                                      </p:cBhvr>
                                      <p:tavLst>
                                        <p:tav tm="0">
                                          <p:val>
                                            <p:strVal val="#ppt_y-.03"/>
                                          </p:val>
                                        </p:tav>
                                        <p:tav tm="100000">
                                          <p:val>
                                            <p:strVal val="#ppt_y"/>
                                          </p:val>
                                        </p:tav>
                                      </p:tavLst>
                                    </p:anim>
                                  </p:childTnLst>
                                  <p:subTnLst>
                                    <p:set>
                                      <p:cBhvr override="childStyle">
                                        <p:cTn dur="1" fill="hold" display="0" masterRel="nextClick" afterEffect="1"/>
                                        <p:tgtEl>
                                          <p:spTgt spid="21"/>
                                        </p:tgtEl>
                                        <p:attrNameLst>
                                          <p:attrName>style.visibility</p:attrName>
                                        </p:attrNameLst>
                                      </p:cBhvr>
                                      <p:to>
                                        <p:strVal val="hidden"/>
                                      </p:to>
                                    </p:set>
                                  </p:subTnLst>
                                </p:cTn>
                              </p:par>
                              <p:par>
                                <p:cTn id="85" presetID="37" presetClass="entr" presetSubtype="0" fill="hold" grpId="0" nodeType="withEffect">
                                  <p:stCondLst>
                                    <p:cond delay="0"/>
                                  </p:stCondLst>
                                  <p:childTnLst>
                                    <p:set>
                                      <p:cBhvr>
                                        <p:cTn id="86" dur="1" fill="hold">
                                          <p:stCondLst>
                                            <p:cond delay="0"/>
                                          </p:stCondLst>
                                        </p:cTn>
                                        <p:tgtEl>
                                          <p:spTgt spid="3"/>
                                        </p:tgtEl>
                                        <p:attrNameLst>
                                          <p:attrName>style.visibility</p:attrName>
                                        </p:attrNameLst>
                                      </p:cBhvr>
                                      <p:to>
                                        <p:strVal val="visible"/>
                                      </p:to>
                                    </p:set>
                                    <p:animEffect transition="in" filter="fade">
                                      <p:cBhvr>
                                        <p:cTn id="87" dur="250"/>
                                        <p:tgtEl>
                                          <p:spTgt spid="3"/>
                                        </p:tgtEl>
                                      </p:cBhvr>
                                    </p:animEffect>
                                    <p:anim calcmode="lin" valueType="num">
                                      <p:cBhvr>
                                        <p:cTn id="88" dur="250" fill="hold"/>
                                        <p:tgtEl>
                                          <p:spTgt spid="3"/>
                                        </p:tgtEl>
                                        <p:attrNameLst>
                                          <p:attrName>ppt_x</p:attrName>
                                        </p:attrNameLst>
                                      </p:cBhvr>
                                      <p:tavLst>
                                        <p:tav tm="0">
                                          <p:val>
                                            <p:strVal val="#ppt_x"/>
                                          </p:val>
                                        </p:tav>
                                        <p:tav tm="100000">
                                          <p:val>
                                            <p:strVal val="#ppt_x"/>
                                          </p:val>
                                        </p:tav>
                                      </p:tavLst>
                                    </p:anim>
                                    <p:anim calcmode="lin" valueType="num">
                                      <p:cBhvr>
                                        <p:cTn id="89" dur="225" decel="100000" fill="hold"/>
                                        <p:tgtEl>
                                          <p:spTgt spid="3"/>
                                        </p:tgtEl>
                                        <p:attrNameLst>
                                          <p:attrName>ppt_y</p:attrName>
                                        </p:attrNameLst>
                                      </p:cBhvr>
                                      <p:tavLst>
                                        <p:tav tm="0">
                                          <p:val>
                                            <p:strVal val="#ppt_y+1"/>
                                          </p:val>
                                        </p:tav>
                                        <p:tav tm="100000">
                                          <p:val>
                                            <p:strVal val="#ppt_y-.03"/>
                                          </p:val>
                                        </p:tav>
                                      </p:tavLst>
                                    </p:anim>
                                    <p:anim calcmode="lin" valueType="num">
                                      <p:cBhvr>
                                        <p:cTn id="90" dur="25" accel="100000" fill="hold">
                                          <p:stCondLst>
                                            <p:cond delay="225"/>
                                          </p:stCondLst>
                                        </p:cTn>
                                        <p:tgtEl>
                                          <p:spTgt spid="3"/>
                                        </p:tgtEl>
                                        <p:attrNameLst>
                                          <p:attrName>ppt_y</p:attrName>
                                        </p:attrNameLst>
                                      </p:cBhvr>
                                      <p:tavLst>
                                        <p:tav tm="0">
                                          <p:val>
                                            <p:strVal val="#ppt_y-.03"/>
                                          </p:val>
                                        </p:tav>
                                        <p:tav tm="100000">
                                          <p:val>
                                            <p:strVal val="#ppt_y"/>
                                          </p:val>
                                        </p:tav>
                                      </p:tavLst>
                                    </p:anim>
                                  </p:childTnLst>
                                  <p:subTnLst>
                                    <p:set>
                                      <p:cBhvr override="childStyle">
                                        <p:cTn dur="1" fill="hold" display="0" masterRel="nextClick" afterEffect="1"/>
                                        <p:tgtEl>
                                          <p:spTgt spid="3"/>
                                        </p:tgtEl>
                                        <p:attrNameLst>
                                          <p:attrName>style.visibility</p:attrName>
                                        </p:attrNameLst>
                                      </p:cBhvr>
                                      <p:to>
                                        <p:strVal val="hidden"/>
                                      </p:to>
                                    </p:set>
                                  </p:subTnLst>
                                </p:cTn>
                              </p:par>
                            </p:childTnLst>
                          </p:cTn>
                        </p:par>
                      </p:childTnLst>
                    </p:cTn>
                  </p:par>
                  <p:par>
                    <p:cTn id="91" fill="hold">
                      <p:stCondLst>
                        <p:cond delay="indefinite"/>
                      </p:stCondLst>
                      <p:childTnLst>
                        <p:par>
                          <p:cTn id="92" fill="hold">
                            <p:stCondLst>
                              <p:cond delay="0"/>
                            </p:stCondLst>
                            <p:childTnLst>
                              <p:par>
                                <p:cTn id="93" presetID="37" presetClass="entr" presetSubtype="0" fill="hold" grpId="0" nodeType="clickEffect">
                                  <p:stCondLst>
                                    <p:cond delay="0"/>
                                  </p:stCondLst>
                                  <p:childTnLst>
                                    <p:set>
                                      <p:cBhvr>
                                        <p:cTn id="94" dur="1" fill="hold">
                                          <p:stCondLst>
                                            <p:cond delay="0"/>
                                          </p:stCondLst>
                                        </p:cTn>
                                        <p:tgtEl>
                                          <p:spTgt spid="27"/>
                                        </p:tgtEl>
                                        <p:attrNameLst>
                                          <p:attrName>style.visibility</p:attrName>
                                        </p:attrNameLst>
                                      </p:cBhvr>
                                      <p:to>
                                        <p:strVal val="visible"/>
                                      </p:to>
                                    </p:set>
                                    <p:animEffect transition="in" filter="fade">
                                      <p:cBhvr>
                                        <p:cTn id="95" dur="250"/>
                                        <p:tgtEl>
                                          <p:spTgt spid="27"/>
                                        </p:tgtEl>
                                      </p:cBhvr>
                                    </p:animEffect>
                                    <p:anim calcmode="lin" valueType="num">
                                      <p:cBhvr>
                                        <p:cTn id="96" dur="250" fill="hold"/>
                                        <p:tgtEl>
                                          <p:spTgt spid="27"/>
                                        </p:tgtEl>
                                        <p:attrNameLst>
                                          <p:attrName>ppt_x</p:attrName>
                                        </p:attrNameLst>
                                      </p:cBhvr>
                                      <p:tavLst>
                                        <p:tav tm="0">
                                          <p:val>
                                            <p:strVal val="#ppt_x"/>
                                          </p:val>
                                        </p:tav>
                                        <p:tav tm="100000">
                                          <p:val>
                                            <p:strVal val="#ppt_x"/>
                                          </p:val>
                                        </p:tav>
                                      </p:tavLst>
                                    </p:anim>
                                    <p:anim calcmode="lin" valueType="num">
                                      <p:cBhvr>
                                        <p:cTn id="97" dur="225" decel="100000" fill="hold"/>
                                        <p:tgtEl>
                                          <p:spTgt spid="27"/>
                                        </p:tgtEl>
                                        <p:attrNameLst>
                                          <p:attrName>ppt_y</p:attrName>
                                        </p:attrNameLst>
                                      </p:cBhvr>
                                      <p:tavLst>
                                        <p:tav tm="0">
                                          <p:val>
                                            <p:strVal val="#ppt_y+1"/>
                                          </p:val>
                                        </p:tav>
                                        <p:tav tm="100000">
                                          <p:val>
                                            <p:strVal val="#ppt_y-.03"/>
                                          </p:val>
                                        </p:tav>
                                      </p:tavLst>
                                    </p:anim>
                                    <p:anim calcmode="lin" valueType="num">
                                      <p:cBhvr>
                                        <p:cTn id="98" dur="25" accel="100000" fill="hold">
                                          <p:stCondLst>
                                            <p:cond delay="225"/>
                                          </p:stCondLst>
                                        </p:cTn>
                                        <p:tgtEl>
                                          <p:spTgt spid="27"/>
                                        </p:tgtEl>
                                        <p:attrNameLst>
                                          <p:attrName>ppt_y</p:attrName>
                                        </p:attrNameLst>
                                      </p:cBhvr>
                                      <p:tavLst>
                                        <p:tav tm="0">
                                          <p:val>
                                            <p:strVal val="#ppt_y-.03"/>
                                          </p:val>
                                        </p:tav>
                                        <p:tav tm="100000">
                                          <p:val>
                                            <p:strVal val="#ppt_y"/>
                                          </p:val>
                                        </p:tav>
                                      </p:tavLst>
                                    </p:anim>
                                  </p:childTnLst>
                                  <p:subTnLst>
                                    <p:set>
                                      <p:cBhvr override="childStyle">
                                        <p:cTn dur="1" fill="hold" display="0" masterRel="nextClick" afterEffect="1"/>
                                        <p:tgtEl>
                                          <p:spTgt spid="27"/>
                                        </p:tgtEl>
                                        <p:attrNameLst>
                                          <p:attrName>style.visibility</p:attrName>
                                        </p:attrNameLst>
                                      </p:cBhvr>
                                      <p:to>
                                        <p:strVal val="hidden"/>
                                      </p:to>
                                    </p:set>
                                  </p:subTnLst>
                                </p:cTn>
                              </p:par>
                              <p:par>
                                <p:cTn id="99" presetID="37" presetClass="entr" presetSubtype="0" fill="hold" nodeType="withEffect">
                                  <p:stCondLst>
                                    <p:cond delay="0"/>
                                  </p:stCondLst>
                                  <p:childTnLst>
                                    <p:set>
                                      <p:cBhvr>
                                        <p:cTn id="100" dur="1" fill="hold">
                                          <p:stCondLst>
                                            <p:cond delay="0"/>
                                          </p:stCondLst>
                                        </p:cTn>
                                        <p:tgtEl>
                                          <p:spTgt spid="15"/>
                                        </p:tgtEl>
                                        <p:attrNameLst>
                                          <p:attrName>style.visibility</p:attrName>
                                        </p:attrNameLst>
                                      </p:cBhvr>
                                      <p:to>
                                        <p:strVal val="visible"/>
                                      </p:to>
                                    </p:set>
                                    <p:animEffect transition="in" filter="fade">
                                      <p:cBhvr>
                                        <p:cTn id="101" dur="250"/>
                                        <p:tgtEl>
                                          <p:spTgt spid="15"/>
                                        </p:tgtEl>
                                      </p:cBhvr>
                                    </p:animEffect>
                                    <p:anim calcmode="lin" valueType="num">
                                      <p:cBhvr>
                                        <p:cTn id="102" dur="250" fill="hold"/>
                                        <p:tgtEl>
                                          <p:spTgt spid="15"/>
                                        </p:tgtEl>
                                        <p:attrNameLst>
                                          <p:attrName>ppt_x</p:attrName>
                                        </p:attrNameLst>
                                      </p:cBhvr>
                                      <p:tavLst>
                                        <p:tav tm="0">
                                          <p:val>
                                            <p:strVal val="#ppt_x"/>
                                          </p:val>
                                        </p:tav>
                                        <p:tav tm="100000">
                                          <p:val>
                                            <p:strVal val="#ppt_x"/>
                                          </p:val>
                                        </p:tav>
                                      </p:tavLst>
                                    </p:anim>
                                    <p:anim calcmode="lin" valueType="num">
                                      <p:cBhvr>
                                        <p:cTn id="103" dur="225" decel="100000" fill="hold"/>
                                        <p:tgtEl>
                                          <p:spTgt spid="15"/>
                                        </p:tgtEl>
                                        <p:attrNameLst>
                                          <p:attrName>ppt_y</p:attrName>
                                        </p:attrNameLst>
                                      </p:cBhvr>
                                      <p:tavLst>
                                        <p:tav tm="0">
                                          <p:val>
                                            <p:strVal val="#ppt_y+1"/>
                                          </p:val>
                                        </p:tav>
                                        <p:tav tm="100000">
                                          <p:val>
                                            <p:strVal val="#ppt_y-.03"/>
                                          </p:val>
                                        </p:tav>
                                      </p:tavLst>
                                    </p:anim>
                                    <p:anim calcmode="lin" valueType="num">
                                      <p:cBhvr>
                                        <p:cTn id="104" dur="25" accel="100000" fill="hold">
                                          <p:stCondLst>
                                            <p:cond delay="225"/>
                                          </p:stCondLst>
                                        </p:cTn>
                                        <p:tgtEl>
                                          <p:spTgt spid="15"/>
                                        </p:tgtEl>
                                        <p:attrNameLst>
                                          <p:attrName>ppt_y</p:attrName>
                                        </p:attrNameLst>
                                      </p:cBhvr>
                                      <p:tavLst>
                                        <p:tav tm="0">
                                          <p:val>
                                            <p:strVal val="#ppt_y-.03"/>
                                          </p:val>
                                        </p:tav>
                                        <p:tav tm="100000">
                                          <p:val>
                                            <p:strVal val="#ppt_y"/>
                                          </p:val>
                                        </p:tav>
                                      </p:tavLst>
                                    </p:anim>
                                  </p:childTnLst>
                                  <p:subTnLst>
                                    <p:set>
                                      <p:cBhvr override="childStyle">
                                        <p:cTn dur="1" fill="hold" display="0" masterRel="nextClick" afterEffect="1"/>
                                        <p:tgtEl>
                                          <p:spTgt spid="15"/>
                                        </p:tgtEl>
                                        <p:attrNameLst>
                                          <p:attrName>style.visibility</p:attrName>
                                        </p:attrNameLst>
                                      </p:cBhvr>
                                      <p:to>
                                        <p:strVal val="hidden"/>
                                      </p:to>
                                    </p:set>
                                  </p:subTnLst>
                                </p:cTn>
                              </p:par>
                              <p:par>
                                <p:cTn id="105" presetID="37" presetClass="entr" presetSubtype="0" fill="hold" nodeType="withEffect">
                                  <p:stCondLst>
                                    <p:cond delay="0"/>
                                  </p:stCondLst>
                                  <p:childTnLst>
                                    <p:set>
                                      <p:cBhvr>
                                        <p:cTn id="106" dur="1" fill="hold">
                                          <p:stCondLst>
                                            <p:cond delay="0"/>
                                          </p:stCondLst>
                                        </p:cTn>
                                        <p:tgtEl>
                                          <p:spTgt spid="22"/>
                                        </p:tgtEl>
                                        <p:attrNameLst>
                                          <p:attrName>style.visibility</p:attrName>
                                        </p:attrNameLst>
                                      </p:cBhvr>
                                      <p:to>
                                        <p:strVal val="visible"/>
                                      </p:to>
                                    </p:set>
                                    <p:animEffect transition="in" filter="fade">
                                      <p:cBhvr>
                                        <p:cTn id="107" dur="250"/>
                                        <p:tgtEl>
                                          <p:spTgt spid="22"/>
                                        </p:tgtEl>
                                      </p:cBhvr>
                                    </p:animEffect>
                                    <p:anim calcmode="lin" valueType="num">
                                      <p:cBhvr>
                                        <p:cTn id="108" dur="250" fill="hold"/>
                                        <p:tgtEl>
                                          <p:spTgt spid="22"/>
                                        </p:tgtEl>
                                        <p:attrNameLst>
                                          <p:attrName>ppt_x</p:attrName>
                                        </p:attrNameLst>
                                      </p:cBhvr>
                                      <p:tavLst>
                                        <p:tav tm="0">
                                          <p:val>
                                            <p:strVal val="#ppt_x"/>
                                          </p:val>
                                        </p:tav>
                                        <p:tav tm="100000">
                                          <p:val>
                                            <p:strVal val="#ppt_x"/>
                                          </p:val>
                                        </p:tav>
                                      </p:tavLst>
                                    </p:anim>
                                    <p:anim calcmode="lin" valueType="num">
                                      <p:cBhvr>
                                        <p:cTn id="109" dur="225" decel="100000" fill="hold"/>
                                        <p:tgtEl>
                                          <p:spTgt spid="22"/>
                                        </p:tgtEl>
                                        <p:attrNameLst>
                                          <p:attrName>ppt_y</p:attrName>
                                        </p:attrNameLst>
                                      </p:cBhvr>
                                      <p:tavLst>
                                        <p:tav tm="0">
                                          <p:val>
                                            <p:strVal val="#ppt_y+1"/>
                                          </p:val>
                                        </p:tav>
                                        <p:tav tm="100000">
                                          <p:val>
                                            <p:strVal val="#ppt_y-.03"/>
                                          </p:val>
                                        </p:tav>
                                      </p:tavLst>
                                    </p:anim>
                                    <p:anim calcmode="lin" valueType="num">
                                      <p:cBhvr>
                                        <p:cTn id="110" dur="25" accel="100000" fill="hold">
                                          <p:stCondLst>
                                            <p:cond delay="225"/>
                                          </p:stCondLst>
                                        </p:cTn>
                                        <p:tgtEl>
                                          <p:spTgt spid="22"/>
                                        </p:tgtEl>
                                        <p:attrNameLst>
                                          <p:attrName>ppt_y</p:attrName>
                                        </p:attrNameLst>
                                      </p:cBhvr>
                                      <p:tavLst>
                                        <p:tav tm="0">
                                          <p:val>
                                            <p:strVal val="#ppt_y-.03"/>
                                          </p:val>
                                        </p:tav>
                                        <p:tav tm="100000">
                                          <p:val>
                                            <p:strVal val="#ppt_y"/>
                                          </p:val>
                                        </p:tav>
                                      </p:tavLst>
                                    </p:anim>
                                  </p:childTnLst>
                                  <p:subTnLst>
                                    <p:set>
                                      <p:cBhvr override="childStyle">
                                        <p:cTn dur="1" fill="hold" display="0" masterRel="nextClick" afterEffect="1"/>
                                        <p:tgtEl>
                                          <p:spTgt spid="22"/>
                                        </p:tgtEl>
                                        <p:attrNameLst>
                                          <p:attrName>style.visibility</p:attrName>
                                        </p:attrNameLst>
                                      </p:cBhvr>
                                      <p:to>
                                        <p:strVal val="hidden"/>
                                      </p:to>
                                    </p:set>
                                  </p:subTnLst>
                                </p:cTn>
                              </p:par>
                            </p:childTnLst>
                          </p:cTn>
                        </p:par>
                      </p:childTnLst>
                    </p:cTn>
                  </p:par>
                  <p:par>
                    <p:cTn id="111" fill="hold">
                      <p:stCondLst>
                        <p:cond delay="indefinite"/>
                      </p:stCondLst>
                      <p:childTnLst>
                        <p:par>
                          <p:cTn id="112" fill="hold">
                            <p:stCondLst>
                              <p:cond delay="0"/>
                            </p:stCondLst>
                            <p:childTnLst>
                              <p:par>
                                <p:cTn id="113" presetID="1" presetClass="entr" presetSubtype="0" fill="hold" grpId="0" nodeType="clickEffect">
                                  <p:stCondLst>
                                    <p:cond delay="0"/>
                                  </p:stCondLst>
                                  <p:childTnLst>
                                    <p:set>
                                      <p:cBhvr>
                                        <p:cTn id="114" dur="1" fill="hold">
                                          <p:stCondLst>
                                            <p:cond delay="0"/>
                                          </p:stCondLst>
                                        </p:cTn>
                                        <p:tgtEl>
                                          <p:spTgt spid="18"/>
                                        </p:tgtEl>
                                        <p:attrNameLst>
                                          <p:attrName>style.visibility</p:attrName>
                                        </p:attrNameLst>
                                      </p:cBhvr>
                                      <p:to>
                                        <p:strVal val="visible"/>
                                      </p:to>
                                    </p:set>
                                  </p:childTnLst>
                                  <p:subTnLst>
                                    <p:set>
                                      <p:cBhvr override="childStyle">
                                        <p:cTn dur="1" fill="hold" display="0" masterRel="nextClick" afterEffect="1"/>
                                        <p:tgtEl>
                                          <p:spTgt spid="18"/>
                                        </p:tgtEl>
                                        <p:attrNameLst>
                                          <p:attrName>style.visibility</p:attrName>
                                        </p:attrNameLst>
                                      </p:cBhvr>
                                      <p:to>
                                        <p:strVal val="hidden"/>
                                      </p:to>
                                    </p:set>
                                  </p:subTnLst>
                                </p:cTn>
                              </p:par>
                              <p:par>
                                <p:cTn id="115" presetID="1" presetClass="entr" presetSubtype="0" fill="hold" grpId="0" nodeType="withEffect">
                                  <p:stCondLst>
                                    <p:cond delay="0"/>
                                  </p:stCondLst>
                                  <p:childTnLst>
                                    <p:set>
                                      <p:cBhvr>
                                        <p:cTn id="116" dur="1" fill="hold">
                                          <p:stCondLst>
                                            <p:cond delay="0"/>
                                          </p:stCondLst>
                                        </p:cTn>
                                        <p:tgtEl>
                                          <p:spTgt spid="10"/>
                                        </p:tgtEl>
                                        <p:attrNameLst>
                                          <p:attrName>style.visibility</p:attrName>
                                        </p:attrNameLst>
                                      </p:cBhvr>
                                      <p:to>
                                        <p:strVal val="visible"/>
                                      </p:to>
                                    </p:set>
                                  </p:childTnLst>
                                  <p:subTnLst>
                                    <p:set>
                                      <p:cBhvr override="childStyle">
                                        <p:cTn dur="1" fill="hold" display="0" masterRel="nextClick" afterEffect="1"/>
                                        <p:tgtEl>
                                          <p:spTgt spid="10"/>
                                        </p:tgtEl>
                                        <p:attrNameLst>
                                          <p:attrName>style.visibility</p:attrName>
                                        </p:attrNameLst>
                                      </p:cBhvr>
                                      <p:to>
                                        <p:strVal val="hidden"/>
                                      </p:to>
                                    </p:set>
                                  </p:subTnLst>
                                </p:cTn>
                              </p:par>
                            </p:childTnLst>
                          </p:cTn>
                        </p:par>
                      </p:childTnLst>
                    </p:cTn>
                  </p:par>
                  <p:par>
                    <p:cTn id="117" fill="hold">
                      <p:stCondLst>
                        <p:cond delay="indefinite"/>
                      </p:stCondLst>
                      <p:childTnLst>
                        <p:par>
                          <p:cTn id="118" fill="hold">
                            <p:stCondLst>
                              <p:cond delay="0"/>
                            </p:stCondLst>
                            <p:childTnLst>
                              <p:par>
                                <p:cTn id="119" presetID="1" presetClass="entr" presetSubtype="0" fill="hold" grpId="0" nodeType="clickEffect">
                                  <p:stCondLst>
                                    <p:cond delay="0"/>
                                  </p:stCondLst>
                                  <p:childTnLst>
                                    <p:set>
                                      <p:cBhvr>
                                        <p:cTn id="120" dur="1" fill="hold">
                                          <p:stCondLst>
                                            <p:cond delay="0"/>
                                          </p:stCondLst>
                                        </p:cTn>
                                        <p:tgtEl>
                                          <p:spTgt spid="5"/>
                                        </p:tgtEl>
                                        <p:attrNameLst>
                                          <p:attrName>style.visibility</p:attrName>
                                        </p:attrNameLst>
                                      </p:cBhvr>
                                      <p:to>
                                        <p:strVal val="visible"/>
                                      </p:to>
                                    </p:set>
                                  </p:childTnLst>
                                </p:cTn>
                              </p:par>
                              <p:par>
                                <p:cTn id="121" presetID="1" presetClass="entr" presetSubtype="0" fill="hold" nodeType="withEffect">
                                  <p:stCondLst>
                                    <p:cond delay="0"/>
                                  </p:stCondLst>
                                  <p:childTnLst>
                                    <p:set>
                                      <p:cBhvr>
                                        <p:cTn id="122"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9" grpId="0"/>
      <p:bldP spid="17" grpId="0"/>
      <p:bldP spid="7" grpId="0"/>
      <p:bldP spid="16" grpId="0"/>
      <p:bldP spid="18" grpId="0"/>
      <p:bldP spid="24" grpId="0"/>
      <p:bldP spid="25" grpId="0"/>
      <p:bldP spid="26" grpId="0"/>
      <p:bldP spid="27" grpId="0"/>
      <p:bldP spid="3" grpId="0"/>
      <p:bldP spid="10"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6388" y="225425"/>
            <a:ext cx="8631224" cy="676275"/>
          </a:xfrm>
        </p:spPr>
        <p:txBody>
          <a:bodyPr/>
          <a:lstStyle/>
          <a:p>
            <a:r>
              <a:rPr lang="en-US" dirty="0"/>
              <a:t>RK Link App</a:t>
            </a:r>
          </a:p>
        </p:txBody>
      </p:sp>
      <p:sp>
        <p:nvSpPr>
          <p:cNvPr id="5" name="TextBox 4"/>
          <p:cNvSpPr txBox="1"/>
          <p:nvPr/>
        </p:nvSpPr>
        <p:spPr>
          <a:xfrm>
            <a:off x="373911" y="2119601"/>
            <a:ext cx="5305218" cy="2308324"/>
          </a:xfrm>
          <a:prstGeom prst="rect">
            <a:avLst/>
          </a:prstGeom>
          <a:noFill/>
        </p:spPr>
        <p:txBody>
          <a:bodyPr wrap="square" rtlCol="0">
            <a:spAutoFit/>
          </a:bodyPr>
          <a:lstStyle/>
          <a:p>
            <a:pPr marL="342900" indent="-342900">
              <a:buFont typeface="Arial"/>
              <a:buChar char="•"/>
            </a:pPr>
            <a:r>
              <a:rPr lang="en-US" sz="2400" dirty="0"/>
              <a:t>Bluetooth connectivity</a:t>
            </a:r>
          </a:p>
          <a:p>
            <a:pPr marL="342900" indent="-342900">
              <a:buFont typeface="Arial"/>
              <a:buChar char="•"/>
            </a:pPr>
            <a:r>
              <a:rPr lang="en-US" sz="2400" dirty="0"/>
              <a:t>Direct readings from instrument </a:t>
            </a:r>
          </a:p>
          <a:p>
            <a:pPr marL="342900" indent="-342900">
              <a:buFont typeface="Arial"/>
              <a:buChar char="•"/>
            </a:pPr>
            <a:r>
              <a:rPr lang="en-US" sz="2400" dirty="0"/>
              <a:t>Digital values</a:t>
            </a:r>
          </a:p>
          <a:p>
            <a:pPr marL="342900" indent="-342900">
              <a:buFont typeface="Arial"/>
              <a:buChar char="•"/>
            </a:pPr>
            <a:r>
              <a:rPr lang="en-US" sz="2400" dirty="0"/>
              <a:t>Graphical display</a:t>
            </a:r>
          </a:p>
          <a:p>
            <a:pPr marL="342900" indent="-342900">
              <a:buFont typeface="Arial"/>
              <a:buChar char="•"/>
            </a:pPr>
            <a:r>
              <a:rPr lang="en-US" sz="2400" dirty="0"/>
              <a:t>Alarm indications</a:t>
            </a:r>
          </a:p>
          <a:p>
            <a:pPr marL="342900" indent="-342900">
              <a:buFont typeface="Arial"/>
              <a:buChar char="•"/>
            </a:pPr>
            <a:r>
              <a:rPr lang="en-US" sz="2400" dirty="0"/>
              <a:t>Available on iOS and Android</a:t>
            </a:r>
          </a:p>
        </p:txBody>
      </p:sp>
      <p:sp>
        <p:nvSpPr>
          <p:cNvPr id="8" name="TextBox 7">
            <a:extLst>
              <a:ext uri="{FF2B5EF4-FFF2-40B4-BE49-F238E27FC236}">
                <a16:creationId xmlns:a16="http://schemas.microsoft.com/office/drawing/2014/main" id="{ECC10120-8F99-244C-B6E2-44F1D056BBA6}"/>
              </a:ext>
            </a:extLst>
          </p:cNvPr>
          <p:cNvSpPr txBox="1"/>
          <p:nvPr/>
        </p:nvSpPr>
        <p:spPr>
          <a:xfrm>
            <a:off x="7119153" y="0"/>
            <a:ext cx="2024847" cy="369332"/>
          </a:xfrm>
          <a:prstGeom prst="rect">
            <a:avLst/>
          </a:prstGeom>
          <a:noFill/>
        </p:spPr>
        <p:txBody>
          <a:bodyPr wrap="square" rtlCol="0">
            <a:spAutoFit/>
          </a:bodyPr>
          <a:lstStyle/>
          <a:p>
            <a:pPr algn="r"/>
            <a:r>
              <a:rPr lang="en-US" i="1" dirty="0">
                <a:solidFill>
                  <a:srgbClr val="C00000"/>
                </a:solidFill>
              </a:rPr>
              <a:t>GX-3R Pro</a:t>
            </a:r>
          </a:p>
        </p:txBody>
      </p:sp>
      <p:pic>
        <p:nvPicPr>
          <p:cNvPr id="4" name="Picture 3">
            <a:extLst>
              <a:ext uri="{FF2B5EF4-FFF2-40B4-BE49-F238E27FC236}">
                <a16:creationId xmlns:a16="http://schemas.microsoft.com/office/drawing/2014/main" id="{301E66B5-2759-A446-9038-CE054BA926CF}"/>
              </a:ext>
            </a:extLst>
          </p:cNvPr>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5675463" y="1678074"/>
            <a:ext cx="3468537" cy="5179926"/>
          </a:xfrm>
          <a:prstGeom prst="rect">
            <a:avLst/>
          </a:prstGeom>
        </p:spPr>
      </p:pic>
      <p:pic>
        <p:nvPicPr>
          <p:cNvPr id="13" name="Picture 12">
            <a:extLst>
              <a:ext uri="{FF2B5EF4-FFF2-40B4-BE49-F238E27FC236}">
                <a16:creationId xmlns:a16="http://schemas.microsoft.com/office/drawing/2014/main" id="{F9F6FE69-CC45-0D4E-B58A-86E04D1F3E33}"/>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0" y="5645826"/>
            <a:ext cx="2064865" cy="986749"/>
          </a:xfrm>
          <a:prstGeom prst="rect">
            <a:avLst/>
          </a:prstGeom>
        </p:spPr>
      </p:pic>
    </p:spTree>
    <p:extLst>
      <p:ext uri="{BB962C8B-B14F-4D97-AF65-F5344CB8AC3E}">
        <p14:creationId xmlns:p14="http://schemas.microsoft.com/office/powerpoint/2010/main" val="3433270972"/>
      </p:ext>
    </p:extLst>
  </p:cSld>
  <p:clrMapOvr>
    <a:masterClrMapping/>
  </p:clrMapOvr>
  <mc:AlternateContent xmlns:mc="http://schemas.openxmlformats.org/markup-compatibility/2006" xmlns:p14="http://schemas.microsoft.com/office/powerpoint/2010/main">
    <mc:Choice Requires="p14">
      <p:transition p14:dur="400">
        <p:fade/>
      </p:transition>
    </mc:Choice>
    <mc:Fallback xmlns="">
      <p:transition xmlns:p14="http://schemas.microsoft.com/office/powerpoint/2010/main">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5">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5">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5">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E39E1D-6B6B-8D4D-B334-3FE54D370D56}"/>
              </a:ext>
            </a:extLst>
          </p:cNvPr>
          <p:cNvSpPr>
            <a:spLocks noGrp="1"/>
          </p:cNvSpPr>
          <p:nvPr>
            <p:ph type="title"/>
          </p:nvPr>
        </p:nvSpPr>
        <p:spPr>
          <a:xfrm>
            <a:off x="1102170" y="236102"/>
            <a:ext cx="7584630" cy="676275"/>
          </a:xfrm>
        </p:spPr>
        <p:txBody>
          <a:bodyPr/>
          <a:lstStyle/>
          <a:p>
            <a:r>
              <a:rPr lang="en-US" sz="3600" dirty="0"/>
              <a:t>Configurable Alarm Notifications</a:t>
            </a:r>
          </a:p>
        </p:txBody>
      </p:sp>
      <p:sp>
        <p:nvSpPr>
          <p:cNvPr id="3" name="TextBox 2">
            <a:extLst>
              <a:ext uri="{FF2B5EF4-FFF2-40B4-BE49-F238E27FC236}">
                <a16:creationId xmlns:a16="http://schemas.microsoft.com/office/drawing/2014/main" id="{0E22114C-DFB0-D440-BD90-02D6B92A2988}"/>
              </a:ext>
            </a:extLst>
          </p:cNvPr>
          <p:cNvSpPr txBox="1"/>
          <p:nvPr/>
        </p:nvSpPr>
        <p:spPr>
          <a:xfrm>
            <a:off x="824431" y="1172267"/>
            <a:ext cx="4828730" cy="830997"/>
          </a:xfrm>
          <a:prstGeom prst="rect">
            <a:avLst/>
          </a:prstGeom>
          <a:noFill/>
        </p:spPr>
        <p:txBody>
          <a:bodyPr wrap="square" rtlCol="0">
            <a:spAutoFit/>
          </a:bodyPr>
          <a:lstStyle/>
          <a:p>
            <a:r>
              <a:rPr lang="en-US" sz="2400" dirty="0"/>
              <a:t>Configure who you want to receive your alarm notifications</a:t>
            </a:r>
          </a:p>
        </p:txBody>
      </p:sp>
      <p:sp>
        <p:nvSpPr>
          <p:cNvPr id="4" name="TextBox 3">
            <a:extLst>
              <a:ext uri="{FF2B5EF4-FFF2-40B4-BE49-F238E27FC236}">
                <a16:creationId xmlns:a16="http://schemas.microsoft.com/office/drawing/2014/main" id="{962E0AC2-DB6F-564C-8B60-3348B838100A}"/>
              </a:ext>
            </a:extLst>
          </p:cNvPr>
          <p:cNvSpPr txBox="1"/>
          <p:nvPr/>
        </p:nvSpPr>
        <p:spPr>
          <a:xfrm>
            <a:off x="6019800" y="2446545"/>
            <a:ext cx="3124200" cy="1569660"/>
          </a:xfrm>
          <a:prstGeom prst="rect">
            <a:avLst/>
          </a:prstGeom>
          <a:noFill/>
        </p:spPr>
        <p:txBody>
          <a:bodyPr wrap="square" rtlCol="0">
            <a:spAutoFit/>
          </a:bodyPr>
          <a:lstStyle/>
          <a:p>
            <a:r>
              <a:rPr lang="en-US" sz="2400" dirty="0"/>
              <a:t>Configure which types of alarms you want notifications sent for</a:t>
            </a:r>
          </a:p>
        </p:txBody>
      </p:sp>
      <p:pic>
        <p:nvPicPr>
          <p:cNvPr id="10" name="Picture 9">
            <a:extLst>
              <a:ext uri="{FF2B5EF4-FFF2-40B4-BE49-F238E27FC236}">
                <a16:creationId xmlns:a16="http://schemas.microsoft.com/office/drawing/2014/main" id="{469644FC-E1EC-9B4A-9DB0-8219DE895643}"/>
              </a:ext>
            </a:extLst>
          </p:cNvPr>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456539" y="2263154"/>
            <a:ext cx="5564513" cy="4356428"/>
          </a:xfrm>
          <a:prstGeom prst="rect">
            <a:avLst/>
          </a:prstGeom>
        </p:spPr>
      </p:pic>
    </p:spTree>
    <p:extLst>
      <p:ext uri="{BB962C8B-B14F-4D97-AF65-F5344CB8AC3E}">
        <p14:creationId xmlns:p14="http://schemas.microsoft.com/office/powerpoint/2010/main" val="1511259201"/>
      </p:ext>
    </p:extLst>
  </p:cSld>
  <p:clrMapOvr>
    <a:masterClrMapping/>
  </p:clrMapOvr>
  <mc:AlternateContent xmlns:mc="http://schemas.openxmlformats.org/markup-compatibility/2006" xmlns:p14="http://schemas.microsoft.com/office/powerpoint/2010/main">
    <mc:Choice Requires="p14">
      <p:transition p14:dur="400">
        <p:fade/>
      </p:transition>
    </mc:Choice>
    <mc:Fallback xmlns="">
      <p:transition xmlns:p14="http://schemas.microsoft.com/office/powerpoint/2010/main">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57610" y="272046"/>
            <a:ext cx="7772400" cy="676275"/>
          </a:xfrm>
        </p:spPr>
        <p:txBody>
          <a:bodyPr/>
          <a:lstStyle/>
          <a:p>
            <a:r>
              <a:rPr lang="en-US" sz="3600" dirty="0"/>
              <a:t>Bluetooth Communication</a:t>
            </a:r>
          </a:p>
        </p:txBody>
      </p:sp>
      <p:pic>
        <p:nvPicPr>
          <p:cNvPr id="15" name="Picture 14" descr="bluetooth.png"/>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2107424" y="3554262"/>
            <a:ext cx="658912" cy="658912"/>
          </a:xfrm>
          <a:prstGeom prst="rect">
            <a:avLst/>
          </a:prstGeom>
        </p:spPr>
      </p:pic>
      <p:sp>
        <p:nvSpPr>
          <p:cNvPr id="22" name="TextBox 21"/>
          <p:cNvSpPr txBox="1"/>
          <p:nvPr/>
        </p:nvSpPr>
        <p:spPr>
          <a:xfrm>
            <a:off x="5375867" y="5114123"/>
            <a:ext cx="1348473" cy="523220"/>
          </a:xfrm>
          <a:prstGeom prst="rect">
            <a:avLst/>
          </a:prstGeom>
          <a:noFill/>
        </p:spPr>
        <p:txBody>
          <a:bodyPr wrap="square" rtlCol="0">
            <a:spAutoFit/>
          </a:bodyPr>
          <a:lstStyle/>
          <a:p>
            <a:pPr algn="ctr"/>
            <a:r>
              <a:rPr lang="en-US" sz="1400" dirty="0"/>
              <a:t>Alarm Notification</a:t>
            </a:r>
          </a:p>
        </p:txBody>
      </p:sp>
      <p:pic>
        <p:nvPicPr>
          <p:cNvPr id="28" name="Picture 27" descr="communication.png"/>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4394200" y="3979135"/>
            <a:ext cx="376142" cy="792088"/>
          </a:xfrm>
          <a:prstGeom prst="rect">
            <a:avLst/>
          </a:prstGeom>
        </p:spPr>
      </p:pic>
      <p:pic>
        <p:nvPicPr>
          <p:cNvPr id="29" name="Picture 28" descr="communication.png"/>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rot="5400000">
            <a:off x="3352456" y="5737103"/>
            <a:ext cx="376142" cy="797589"/>
          </a:xfrm>
          <a:prstGeom prst="rect">
            <a:avLst/>
          </a:prstGeom>
        </p:spPr>
      </p:pic>
      <p:pic>
        <p:nvPicPr>
          <p:cNvPr id="30" name="Picture 29" descr="cloud communicate one way.png"/>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5136212" y="3756760"/>
            <a:ext cx="1472184" cy="950976"/>
          </a:xfrm>
          <a:prstGeom prst="rect">
            <a:avLst/>
          </a:prstGeom>
        </p:spPr>
      </p:pic>
      <p:sp>
        <p:nvSpPr>
          <p:cNvPr id="3" name="Rectangle 2">
            <a:extLst>
              <a:ext uri="{FF2B5EF4-FFF2-40B4-BE49-F238E27FC236}">
                <a16:creationId xmlns:a16="http://schemas.microsoft.com/office/drawing/2014/main" id="{A4E9953C-2622-DC44-8E8E-2AB4FBE1787F}"/>
              </a:ext>
            </a:extLst>
          </p:cNvPr>
          <p:cNvSpPr/>
          <p:nvPr/>
        </p:nvSpPr>
        <p:spPr>
          <a:xfrm>
            <a:off x="830769" y="1421327"/>
            <a:ext cx="7879146" cy="1200329"/>
          </a:xfrm>
          <a:prstGeom prst="rect">
            <a:avLst/>
          </a:prstGeom>
        </p:spPr>
        <p:txBody>
          <a:bodyPr wrap="square">
            <a:spAutoFit/>
          </a:bodyPr>
          <a:lstStyle/>
          <a:p>
            <a:r>
              <a:rPr lang="en-US" sz="2400" dirty="0">
                <a:ea typeface="Calibri" panose="020F0502020204030204" pitchFamily="34" charset="0"/>
                <a:cs typeface="Times New Roman" panose="02020603050405020304" pitchFamily="18" charset="0"/>
              </a:rPr>
              <a:t>Automatically send alarm notifications to configured contacts with alarm data and GPS location of the user.</a:t>
            </a:r>
            <a:r>
              <a:rPr lang="en-US" sz="2400" dirty="0"/>
              <a:t> </a:t>
            </a:r>
          </a:p>
        </p:txBody>
      </p:sp>
      <p:sp>
        <p:nvSpPr>
          <p:cNvPr id="16" name="TextBox 15">
            <a:extLst>
              <a:ext uri="{FF2B5EF4-FFF2-40B4-BE49-F238E27FC236}">
                <a16:creationId xmlns:a16="http://schemas.microsoft.com/office/drawing/2014/main" id="{0B0D2A6F-E91F-FD46-99BC-247E24F14890}"/>
              </a:ext>
            </a:extLst>
          </p:cNvPr>
          <p:cNvSpPr txBox="1"/>
          <p:nvPr/>
        </p:nvSpPr>
        <p:spPr>
          <a:xfrm>
            <a:off x="7119153" y="0"/>
            <a:ext cx="2024847" cy="369332"/>
          </a:xfrm>
          <a:prstGeom prst="rect">
            <a:avLst/>
          </a:prstGeom>
          <a:noFill/>
        </p:spPr>
        <p:txBody>
          <a:bodyPr wrap="square" rtlCol="0">
            <a:spAutoFit/>
          </a:bodyPr>
          <a:lstStyle/>
          <a:p>
            <a:pPr algn="r"/>
            <a:r>
              <a:rPr lang="en-US" i="1" dirty="0">
                <a:solidFill>
                  <a:srgbClr val="C00000"/>
                </a:solidFill>
              </a:rPr>
              <a:t>GX-3R Pro</a:t>
            </a:r>
          </a:p>
        </p:txBody>
      </p:sp>
      <p:pic>
        <p:nvPicPr>
          <p:cNvPr id="6" name="Picture 5">
            <a:extLst>
              <a:ext uri="{FF2B5EF4-FFF2-40B4-BE49-F238E27FC236}">
                <a16:creationId xmlns:a16="http://schemas.microsoft.com/office/drawing/2014/main" id="{0595BB47-39EB-BA44-B825-696CA4AA2689}"/>
              </a:ext>
            </a:extLst>
          </p:cNvPr>
          <p:cNvPicPr>
            <a:picLocks noChangeAspect="1"/>
          </p:cNvPicPr>
          <p:nvPr/>
        </p:nvPicPr>
        <p:blipFill>
          <a:blip r:embed="rId6">
            <a:extLst>
              <a:ext uri="{28A0092B-C50C-407E-A947-70E740481C1C}">
                <a14:useLocalDpi xmlns:a14="http://schemas.microsoft.com/office/drawing/2010/main"/>
              </a:ext>
            </a:extLst>
          </a:blip>
          <a:stretch>
            <a:fillRect/>
          </a:stretch>
        </p:blipFill>
        <p:spPr>
          <a:xfrm>
            <a:off x="281173" y="3022964"/>
            <a:ext cx="1804799" cy="2785071"/>
          </a:xfrm>
          <a:prstGeom prst="rect">
            <a:avLst/>
          </a:prstGeom>
        </p:spPr>
      </p:pic>
      <p:pic>
        <p:nvPicPr>
          <p:cNvPr id="9" name="Picture 8">
            <a:extLst>
              <a:ext uri="{FF2B5EF4-FFF2-40B4-BE49-F238E27FC236}">
                <a16:creationId xmlns:a16="http://schemas.microsoft.com/office/drawing/2014/main" id="{74E17700-5AEF-574B-A0DE-AA19D68C5A34}"/>
              </a:ext>
            </a:extLst>
          </p:cNvPr>
          <p:cNvPicPr>
            <a:picLocks noChangeAspect="1"/>
          </p:cNvPicPr>
          <p:nvPr/>
        </p:nvPicPr>
        <p:blipFill>
          <a:blip r:embed="rId7">
            <a:extLst>
              <a:ext uri="{28A0092B-C50C-407E-A947-70E740481C1C}">
                <a14:useLocalDpi xmlns:a14="http://schemas.microsoft.com/office/drawing/2010/main"/>
              </a:ext>
            </a:extLst>
          </a:blip>
          <a:stretch>
            <a:fillRect/>
          </a:stretch>
        </p:blipFill>
        <p:spPr>
          <a:xfrm>
            <a:off x="2701530" y="3003579"/>
            <a:ext cx="1614726" cy="2743200"/>
          </a:xfrm>
          <a:prstGeom prst="rect">
            <a:avLst/>
          </a:prstGeom>
        </p:spPr>
      </p:pic>
      <p:pic>
        <p:nvPicPr>
          <p:cNvPr id="12" name="Picture 11">
            <a:extLst>
              <a:ext uri="{FF2B5EF4-FFF2-40B4-BE49-F238E27FC236}">
                <a16:creationId xmlns:a16="http://schemas.microsoft.com/office/drawing/2014/main" id="{3AB0F0CD-F7AD-4F4D-8AB4-08E71CD2E1B6}"/>
              </a:ext>
            </a:extLst>
          </p:cNvPr>
          <p:cNvPicPr>
            <a:picLocks noChangeAspect="1"/>
          </p:cNvPicPr>
          <p:nvPr/>
        </p:nvPicPr>
        <p:blipFill>
          <a:blip r:embed="rId8">
            <a:extLst>
              <a:ext uri="{28A0092B-C50C-407E-A947-70E740481C1C}">
                <a14:useLocalDpi xmlns:a14="http://schemas.microsoft.com/office/drawing/2010/main"/>
              </a:ext>
            </a:extLst>
          </a:blip>
          <a:stretch>
            <a:fillRect/>
          </a:stretch>
        </p:blipFill>
        <p:spPr>
          <a:xfrm>
            <a:off x="6608396" y="3240176"/>
            <a:ext cx="2537866" cy="1945996"/>
          </a:xfrm>
          <a:prstGeom prst="rect">
            <a:avLst/>
          </a:prstGeom>
        </p:spPr>
      </p:pic>
    </p:spTree>
    <p:extLst>
      <p:ext uri="{BB962C8B-B14F-4D97-AF65-F5344CB8AC3E}">
        <p14:creationId xmlns:p14="http://schemas.microsoft.com/office/powerpoint/2010/main" val="2908664065"/>
      </p:ext>
    </p:extLst>
  </p:cSld>
  <p:clrMapOvr>
    <a:masterClrMapping/>
  </p:clrMapOvr>
  <mc:AlternateContent xmlns:mc="http://schemas.openxmlformats.org/markup-compatibility/2006" xmlns:p14="http://schemas.microsoft.com/office/powerpoint/2010/main">
    <mc:Choice Requires="p14">
      <p:transition p14:dur="400">
        <p:fade/>
      </p:transition>
    </mc:Choice>
    <mc:Fallback xmlns="">
      <p:transition xmlns:p14="http://schemas.microsoft.com/office/powerpoint/2010/main">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15"/>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9"/>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0"/>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534F99DF-0500-B042-819A-3A7F420E76E4}"/>
              </a:ext>
            </a:extLst>
          </p:cNvPr>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4443197" y="2373095"/>
            <a:ext cx="4316660" cy="3774085"/>
          </a:xfrm>
          <a:prstGeom prst="rect">
            <a:avLst/>
          </a:prstGeom>
        </p:spPr>
      </p:pic>
      <p:sp>
        <p:nvSpPr>
          <p:cNvPr id="2" name="Title 1">
            <a:extLst>
              <a:ext uri="{FF2B5EF4-FFF2-40B4-BE49-F238E27FC236}">
                <a16:creationId xmlns:a16="http://schemas.microsoft.com/office/drawing/2014/main" id="{CC6B29A3-E5FB-3041-B33C-45F3D348A426}"/>
              </a:ext>
            </a:extLst>
          </p:cNvPr>
          <p:cNvSpPr>
            <a:spLocks noGrp="1"/>
          </p:cNvSpPr>
          <p:nvPr>
            <p:ph type="title"/>
          </p:nvPr>
        </p:nvSpPr>
        <p:spPr>
          <a:xfrm>
            <a:off x="768798" y="267321"/>
            <a:ext cx="7772400" cy="676275"/>
          </a:xfrm>
        </p:spPr>
        <p:txBody>
          <a:bodyPr/>
          <a:lstStyle/>
          <a:p>
            <a:r>
              <a:rPr lang="en-US" dirty="0"/>
              <a:t>Alarm Location</a:t>
            </a:r>
          </a:p>
        </p:txBody>
      </p:sp>
      <p:sp>
        <p:nvSpPr>
          <p:cNvPr id="5" name="TextBox 4">
            <a:extLst>
              <a:ext uri="{FF2B5EF4-FFF2-40B4-BE49-F238E27FC236}">
                <a16:creationId xmlns:a16="http://schemas.microsoft.com/office/drawing/2014/main" id="{631843D5-1E2B-6443-A685-0F4009CD9EF7}"/>
              </a:ext>
            </a:extLst>
          </p:cNvPr>
          <p:cNvSpPr txBox="1"/>
          <p:nvPr/>
        </p:nvSpPr>
        <p:spPr>
          <a:xfrm>
            <a:off x="651681" y="1247635"/>
            <a:ext cx="7583032" cy="830997"/>
          </a:xfrm>
          <a:prstGeom prst="rect">
            <a:avLst/>
          </a:prstGeom>
          <a:noFill/>
        </p:spPr>
        <p:txBody>
          <a:bodyPr wrap="square" rtlCol="0">
            <a:spAutoFit/>
          </a:bodyPr>
          <a:lstStyle/>
          <a:p>
            <a:r>
              <a:rPr lang="en-US" sz="2400" dirty="0"/>
              <a:t>The RK Link App uses your phone’s GPS location to notify your contacts where the alarm occurred</a:t>
            </a:r>
          </a:p>
        </p:txBody>
      </p:sp>
      <p:cxnSp>
        <p:nvCxnSpPr>
          <p:cNvPr id="7" name="Straight Arrow Connector 6">
            <a:extLst>
              <a:ext uri="{FF2B5EF4-FFF2-40B4-BE49-F238E27FC236}">
                <a16:creationId xmlns:a16="http://schemas.microsoft.com/office/drawing/2014/main" id="{49D804EF-8B1B-6144-BF9A-9D38D7EE28B9}"/>
              </a:ext>
            </a:extLst>
          </p:cNvPr>
          <p:cNvCxnSpPr/>
          <p:nvPr/>
        </p:nvCxnSpPr>
        <p:spPr>
          <a:xfrm>
            <a:off x="4061482" y="3905264"/>
            <a:ext cx="1021035" cy="0"/>
          </a:xfrm>
          <a:prstGeom prst="straightConnector1">
            <a:avLst/>
          </a:prstGeom>
          <a:ln>
            <a:headEnd type="none" w="med" len="med"/>
            <a:tailEnd type="arrow" w="med" len="med"/>
          </a:ln>
        </p:spPr>
        <p:style>
          <a:lnRef idx="2">
            <a:schemeClr val="dk1"/>
          </a:lnRef>
          <a:fillRef idx="0">
            <a:schemeClr val="dk1"/>
          </a:fillRef>
          <a:effectRef idx="1">
            <a:schemeClr val="dk1"/>
          </a:effectRef>
          <a:fontRef idx="minor">
            <a:schemeClr val="tx1"/>
          </a:fontRef>
        </p:style>
      </p:cxnSp>
      <p:pic>
        <p:nvPicPr>
          <p:cNvPr id="13" name="Picture 12">
            <a:extLst>
              <a:ext uri="{FF2B5EF4-FFF2-40B4-BE49-F238E27FC236}">
                <a16:creationId xmlns:a16="http://schemas.microsoft.com/office/drawing/2014/main" id="{FEA837A1-5708-6948-B9A5-8A9CE173985B}"/>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88427" y="2373095"/>
            <a:ext cx="2121465" cy="3803574"/>
          </a:xfrm>
          <a:prstGeom prst="rect">
            <a:avLst/>
          </a:prstGeom>
        </p:spPr>
      </p:pic>
      <p:cxnSp>
        <p:nvCxnSpPr>
          <p:cNvPr id="9" name="Straight Arrow Connector 8">
            <a:extLst>
              <a:ext uri="{FF2B5EF4-FFF2-40B4-BE49-F238E27FC236}">
                <a16:creationId xmlns:a16="http://schemas.microsoft.com/office/drawing/2014/main" id="{3CC1B5ED-403B-5B4A-A172-C38E955331A5}"/>
              </a:ext>
            </a:extLst>
          </p:cNvPr>
          <p:cNvCxnSpPr>
            <a:cxnSpLocks/>
          </p:cNvCxnSpPr>
          <p:nvPr/>
        </p:nvCxnSpPr>
        <p:spPr>
          <a:xfrm flipH="1">
            <a:off x="2501766" y="3364327"/>
            <a:ext cx="1125690" cy="0"/>
          </a:xfrm>
          <a:prstGeom prst="straightConnector1">
            <a:avLst/>
          </a:prstGeom>
          <a:ln>
            <a:headEnd type="none" w="med" len="med"/>
            <a:tailEnd type="arrow" w="med" len="med"/>
          </a:ln>
        </p:spPr>
        <p:style>
          <a:lnRef idx="2">
            <a:schemeClr val="dk1"/>
          </a:lnRef>
          <a:fillRef idx="0">
            <a:schemeClr val="dk1"/>
          </a:fillRef>
          <a:effectRef idx="1">
            <a:schemeClr val="dk1"/>
          </a:effectRef>
          <a:fontRef idx="minor">
            <a:schemeClr val="tx1"/>
          </a:fontRef>
        </p:style>
      </p:cxnSp>
      <p:sp>
        <p:nvSpPr>
          <p:cNvPr id="11" name="TextBox 10">
            <a:extLst>
              <a:ext uri="{FF2B5EF4-FFF2-40B4-BE49-F238E27FC236}">
                <a16:creationId xmlns:a16="http://schemas.microsoft.com/office/drawing/2014/main" id="{9CA309FB-DE0B-B545-908A-B68180657DE3}"/>
              </a:ext>
            </a:extLst>
          </p:cNvPr>
          <p:cNvSpPr txBox="1"/>
          <p:nvPr/>
        </p:nvSpPr>
        <p:spPr>
          <a:xfrm>
            <a:off x="651681" y="6471133"/>
            <a:ext cx="5153975" cy="369332"/>
          </a:xfrm>
          <a:prstGeom prst="rect">
            <a:avLst/>
          </a:prstGeom>
          <a:noFill/>
        </p:spPr>
        <p:txBody>
          <a:bodyPr wrap="none" rtlCol="0">
            <a:spAutoFit/>
          </a:bodyPr>
          <a:lstStyle/>
          <a:p>
            <a:r>
              <a:rPr lang="en-US" dirty="0"/>
              <a:t>*</a:t>
            </a:r>
            <a:r>
              <a:rPr lang="en-US" i="1" dirty="0"/>
              <a:t>SMS notifications available on Android only </a:t>
            </a:r>
          </a:p>
        </p:txBody>
      </p:sp>
    </p:spTree>
    <p:extLst>
      <p:ext uri="{BB962C8B-B14F-4D97-AF65-F5344CB8AC3E}">
        <p14:creationId xmlns:p14="http://schemas.microsoft.com/office/powerpoint/2010/main" val="1188285986"/>
      </p:ext>
    </p:extLst>
  </p:cSld>
  <p:clrMapOvr>
    <a:masterClrMapping/>
  </p:clrMapOvr>
  <mc:AlternateContent xmlns:mc="http://schemas.openxmlformats.org/markup-compatibility/2006" xmlns:p14="http://schemas.microsoft.com/office/powerpoint/2010/main">
    <mc:Choice Requires="p14">
      <p:transition p14:dur="400">
        <p:fade/>
      </p:transition>
    </mc:Choice>
    <mc:Fallback xmlns="">
      <p:transition xmlns:p14="http://schemas.microsoft.com/office/powerpoint/2010/main">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 name="Straight Arrow Connector 6">
            <a:extLst>
              <a:ext uri="{FF2B5EF4-FFF2-40B4-BE49-F238E27FC236}">
                <a16:creationId xmlns:a16="http://schemas.microsoft.com/office/drawing/2014/main" id="{DB84F68E-7A43-E048-B153-E326C1B899ED}"/>
              </a:ext>
            </a:extLst>
          </p:cNvPr>
          <p:cNvCxnSpPr>
            <a:cxnSpLocks/>
          </p:cNvCxnSpPr>
          <p:nvPr/>
        </p:nvCxnSpPr>
        <p:spPr>
          <a:xfrm>
            <a:off x="3875314" y="2249714"/>
            <a:ext cx="2438400" cy="1001486"/>
          </a:xfrm>
          <a:prstGeom prst="straightConnector1">
            <a:avLst/>
          </a:prstGeom>
          <a:ln>
            <a:headEnd type="none" w="med" len="med"/>
            <a:tailEnd type="arrow" w="med" len="med"/>
          </a:ln>
        </p:spPr>
        <p:style>
          <a:lnRef idx="2">
            <a:schemeClr val="dk1"/>
          </a:lnRef>
          <a:fillRef idx="0">
            <a:schemeClr val="dk1"/>
          </a:fillRef>
          <a:effectRef idx="1">
            <a:schemeClr val="dk1"/>
          </a:effectRef>
          <a:fontRef idx="minor">
            <a:schemeClr val="tx1"/>
          </a:fontRef>
        </p:style>
      </p:cxnSp>
      <p:sp>
        <p:nvSpPr>
          <p:cNvPr id="9" name="Content Placeholder 2">
            <a:extLst>
              <a:ext uri="{FF2B5EF4-FFF2-40B4-BE49-F238E27FC236}">
                <a16:creationId xmlns:a16="http://schemas.microsoft.com/office/drawing/2014/main" id="{4082C66C-F493-A84D-BB92-BD045AC6A9C1}"/>
              </a:ext>
            </a:extLst>
          </p:cNvPr>
          <p:cNvSpPr>
            <a:spLocks noGrp="1"/>
          </p:cNvSpPr>
          <p:nvPr>
            <p:ph idx="1"/>
          </p:nvPr>
        </p:nvSpPr>
        <p:spPr>
          <a:xfrm>
            <a:off x="783646" y="1797935"/>
            <a:ext cx="4777409" cy="3262129"/>
          </a:xfrm>
        </p:spPr>
        <p:txBody>
          <a:bodyPr/>
          <a:lstStyle/>
          <a:p>
            <a:r>
              <a:rPr lang="en-US" sz="2400" dirty="0"/>
              <a:t>Sensors are field replaceable</a:t>
            </a:r>
          </a:p>
          <a:p>
            <a:pPr marL="0" indent="0">
              <a:buNone/>
            </a:pPr>
            <a:r>
              <a:rPr lang="en-US" sz="2400" dirty="0"/>
              <a:t>	(as easy as changing a 	    		 clock battery)</a:t>
            </a:r>
          </a:p>
          <a:p>
            <a:r>
              <a:rPr lang="en-US" sz="2400" dirty="0"/>
              <a:t>Can be configured with interchangeable combos to detect a multitude of gasses</a:t>
            </a:r>
          </a:p>
          <a:p>
            <a:r>
              <a:rPr lang="en-US" sz="2400" dirty="0"/>
              <a:t>Long-lasting with a 3-year warranty</a:t>
            </a:r>
          </a:p>
        </p:txBody>
      </p:sp>
      <p:sp>
        <p:nvSpPr>
          <p:cNvPr id="10" name="TextBox 9">
            <a:extLst>
              <a:ext uri="{FF2B5EF4-FFF2-40B4-BE49-F238E27FC236}">
                <a16:creationId xmlns:a16="http://schemas.microsoft.com/office/drawing/2014/main" id="{CAECB9C2-B607-4542-962C-28EA18D4BE51}"/>
              </a:ext>
            </a:extLst>
          </p:cNvPr>
          <p:cNvSpPr txBox="1"/>
          <p:nvPr/>
        </p:nvSpPr>
        <p:spPr>
          <a:xfrm>
            <a:off x="7119153" y="0"/>
            <a:ext cx="2024847" cy="369332"/>
          </a:xfrm>
          <a:prstGeom prst="rect">
            <a:avLst/>
          </a:prstGeom>
          <a:noFill/>
        </p:spPr>
        <p:txBody>
          <a:bodyPr wrap="square" rtlCol="0">
            <a:spAutoFit/>
          </a:bodyPr>
          <a:lstStyle/>
          <a:p>
            <a:pPr algn="r"/>
            <a:r>
              <a:rPr lang="en-US" i="1" dirty="0">
                <a:solidFill>
                  <a:srgbClr val="C00000"/>
                </a:solidFill>
              </a:rPr>
              <a:t>GX-3R Pro</a:t>
            </a:r>
          </a:p>
        </p:txBody>
      </p:sp>
      <p:sp>
        <p:nvSpPr>
          <p:cNvPr id="11" name="Title 1">
            <a:extLst>
              <a:ext uri="{FF2B5EF4-FFF2-40B4-BE49-F238E27FC236}">
                <a16:creationId xmlns:a16="http://schemas.microsoft.com/office/drawing/2014/main" id="{185D0CEC-12A7-184C-97F0-FB4B9B07BB28}"/>
              </a:ext>
            </a:extLst>
          </p:cNvPr>
          <p:cNvSpPr>
            <a:spLocks noGrp="1"/>
          </p:cNvSpPr>
          <p:nvPr>
            <p:ph type="title"/>
          </p:nvPr>
        </p:nvSpPr>
        <p:spPr>
          <a:xfrm>
            <a:off x="0" y="6864"/>
            <a:ext cx="9144000" cy="1192695"/>
          </a:xfrm>
        </p:spPr>
        <p:txBody>
          <a:bodyPr/>
          <a:lstStyle/>
          <a:p>
            <a:pPr algn="ctr"/>
            <a:r>
              <a:rPr lang="en-US" sz="4000" dirty="0"/>
              <a:t>Sensors</a:t>
            </a:r>
          </a:p>
        </p:txBody>
      </p:sp>
      <p:pic>
        <p:nvPicPr>
          <p:cNvPr id="3" name="Picture 2">
            <a:extLst>
              <a:ext uri="{FF2B5EF4-FFF2-40B4-BE49-F238E27FC236}">
                <a16:creationId xmlns:a16="http://schemas.microsoft.com/office/drawing/2014/main" id="{B4483091-8DDD-CF4B-BD1F-847A319635E2}"/>
              </a:ext>
            </a:extLst>
          </p:cNvPr>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6090780" y="868110"/>
            <a:ext cx="3053222" cy="5121778"/>
          </a:xfrm>
          <a:prstGeom prst="rect">
            <a:avLst/>
          </a:prstGeom>
        </p:spPr>
      </p:pic>
    </p:spTree>
    <p:extLst>
      <p:ext uri="{BB962C8B-B14F-4D97-AF65-F5344CB8AC3E}">
        <p14:creationId xmlns:p14="http://schemas.microsoft.com/office/powerpoint/2010/main" val="2466888479"/>
      </p:ext>
    </p:extLst>
  </p:cSld>
  <p:clrMapOvr>
    <a:masterClrMapping/>
  </p:clrMapOvr>
  <mc:AlternateContent xmlns:mc="http://schemas.openxmlformats.org/markup-compatibility/2006" xmlns:p14="http://schemas.microsoft.com/office/powerpoint/2010/main">
    <mc:Choice Requires="p14">
      <p:transition p14:dur="400">
        <p:fade/>
      </p:transition>
    </mc:Choice>
    <mc:Fallback xmlns="">
      <p:transition xmlns:p14="http://schemas.microsoft.com/office/powerpoint/2010/main">
        <p:fade/>
      </p:transition>
    </mc:Fallback>
  </mc:AlternateContent>
</p:sld>
</file>

<file path=ppt/theme/theme1.xml><?xml version="1.0" encoding="utf-8"?>
<a:theme xmlns:a="http://schemas.openxmlformats.org/drawingml/2006/main" name="Standard Powerpoint">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Summer">
      <a:majorFont>
        <a:latin typeface="Century Gothic"/>
        <a:ea typeface=""/>
        <a:cs typeface=""/>
        <a:font script="Jpan" typeface="ヒラギノ丸ゴ Pro W4"/>
        <a:font script="Hans" typeface="宋体"/>
        <a:font script="Hant" typeface="新細明體"/>
      </a:majorFont>
      <a:minorFont>
        <a:latin typeface="Century Gothic"/>
        <a:ea typeface=""/>
        <a:cs typeface=""/>
        <a:font script="Jpan" typeface="ヒラギノ丸ゴ Pro W4"/>
        <a:font script="Hans" typeface="宋体"/>
        <a:font script="Hant" typeface="新細明體"/>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Standard Powerpoint</Template>
  <TotalTime>12492</TotalTime>
  <Words>808</Words>
  <Application>Microsoft Macintosh PowerPoint</Application>
  <PresentationFormat>On-screen Show (4:3)</PresentationFormat>
  <Paragraphs>151</Paragraphs>
  <Slides>29</Slides>
  <Notes>3</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29</vt:i4>
      </vt:variant>
    </vt:vector>
  </HeadingPairs>
  <TitlesOfParts>
    <vt:vector size="37" baseType="lpstr">
      <vt:lpstr>Arial</vt:lpstr>
      <vt:lpstr>Calibri</vt:lpstr>
      <vt:lpstr>Century Gothic</vt:lpstr>
      <vt:lpstr>Tahoma</vt:lpstr>
      <vt:lpstr>Times</vt:lpstr>
      <vt:lpstr>Times New Roman</vt:lpstr>
      <vt:lpstr>Wingdings</vt:lpstr>
      <vt:lpstr>Standard Powerpoint</vt:lpstr>
      <vt:lpstr>The GX-3R Pro The World’s Smallest 5-Gas Detection Unit</vt:lpstr>
      <vt:lpstr>PowerPoint Presentation</vt:lpstr>
      <vt:lpstr>Size Matters In the “Breathing Zone”</vt:lpstr>
      <vt:lpstr>Simultaneously Monitor 5 Gasses</vt:lpstr>
      <vt:lpstr>RK Link App</vt:lpstr>
      <vt:lpstr>Configurable Alarm Notifications</vt:lpstr>
      <vt:lpstr>Bluetooth Communication</vt:lpstr>
      <vt:lpstr>Alarm Location</vt:lpstr>
      <vt:lpstr>Sensors</vt:lpstr>
      <vt:lpstr>Non-compliance Indicator</vt:lpstr>
      <vt:lpstr>Display</vt:lpstr>
      <vt:lpstr>Concussion Resistant</vt:lpstr>
      <vt:lpstr>Removable Rubber Boot</vt:lpstr>
      <vt:lpstr>IP-66 / IP-68 Rating</vt:lpstr>
      <vt:lpstr>3 Year Warranty</vt:lpstr>
      <vt:lpstr>Panic Alarm</vt:lpstr>
      <vt:lpstr>Man Down Alarm</vt:lpstr>
      <vt:lpstr>3 Adjustable Alarm Levels</vt:lpstr>
      <vt:lpstr>3 Alarm Types</vt:lpstr>
      <vt:lpstr>2 Button Operation</vt:lpstr>
      <vt:lpstr>Rechargeable Lithium-Ion Battery</vt:lpstr>
      <vt:lpstr>SDM-3R Calibration Station</vt:lpstr>
      <vt:lpstr>Infrared Communication Port</vt:lpstr>
      <vt:lpstr>RP-3R Sampling Pump</vt:lpstr>
      <vt:lpstr>Lunch Break Mode</vt:lpstr>
      <vt:lpstr>Low Cost of Ownership</vt:lpstr>
      <vt:lpstr>9 Languages</vt:lpstr>
      <vt:lpstr>GX-3R Pro</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GX-3R Pro The World’s Smallest 5-Gas Detection Unit</dc:title>
  <dc:creator>Marty Schwartz</dc:creator>
  <cp:lastModifiedBy>Microsoft Office User</cp:lastModifiedBy>
  <cp:revision>132</cp:revision>
  <dcterms:created xsi:type="dcterms:W3CDTF">2019-03-18T17:47:54Z</dcterms:created>
  <dcterms:modified xsi:type="dcterms:W3CDTF">2019-04-30T23:27:55Z</dcterms:modified>
</cp:coreProperties>
</file>