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2"/>
  </p:notesMasterIdLst>
  <p:sldIdLst>
    <p:sldId id="256" r:id="rId2"/>
    <p:sldId id="257" r:id="rId3"/>
    <p:sldId id="460" r:id="rId4"/>
    <p:sldId id="347" r:id="rId5"/>
    <p:sldId id="461" r:id="rId6"/>
    <p:sldId id="363" r:id="rId7"/>
    <p:sldId id="351" r:id="rId8"/>
    <p:sldId id="462" r:id="rId9"/>
    <p:sldId id="466" r:id="rId10"/>
    <p:sldId id="463" r:id="rId11"/>
    <p:sldId id="464" r:id="rId12"/>
    <p:sldId id="352" r:id="rId13"/>
    <p:sldId id="355" r:id="rId14"/>
    <p:sldId id="364" r:id="rId15"/>
    <p:sldId id="354" r:id="rId16"/>
    <p:sldId id="456" r:id="rId17"/>
    <p:sldId id="344" r:id="rId18"/>
    <p:sldId id="359" r:id="rId19"/>
    <p:sldId id="465" r:id="rId20"/>
    <p:sldId id="362"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504"/>
    <p:restoredTop sz="94643"/>
  </p:normalViewPr>
  <p:slideViewPr>
    <p:cSldViewPr snapToGrid="0" snapToObjects="1">
      <p:cViewPr varScale="1">
        <p:scale>
          <a:sx n="156" d="100"/>
          <a:sy n="156" d="100"/>
        </p:scale>
        <p:origin x="104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15C457-D54A-A34A-8B0E-EE933914CDCA}" type="datetimeFigureOut">
              <a:rPr lang="en-US" smtClean="0"/>
              <a:t>9/23/19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5F8B08-D0CB-9D46-8187-D74DCC9416E3}" type="slidenum">
              <a:rPr lang="en-US" smtClean="0"/>
              <a:t>‹#›</a:t>
            </a:fld>
            <a:endParaRPr lang="en-US"/>
          </a:p>
        </p:txBody>
      </p:sp>
    </p:spTree>
    <p:extLst>
      <p:ext uri="{BB962C8B-B14F-4D97-AF65-F5344CB8AC3E}">
        <p14:creationId xmlns:p14="http://schemas.microsoft.com/office/powerpoint/2010/main" val="7172419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15BE9D9-DCE8-DA40-A5D8-11F5DE47C84F}" type="datetimeFigureOut">
              <a:rPr lang="en-US" smtClean="0"/>
              <a:t>9/23/19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17874431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15BE9D9-DCE8-DA40-A5D8-11F5DE47C84F}" type="datetimeFigureOut">
              <a:rPr lang="en-US" smtClean="0"/>
              <a:t>9/23/19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1142894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15BE9D9-DCE8-DA40-A5D8-11F5DE47C84F}" type="datetimeFigureOut">
              <a:rPr lang="en-US" smtClean="0"/>
              <a:t>9/23/19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28240329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15BE9D9-DCE8-DA40-A5D8-11F5DE47C84F}" type="datetimeFigureOut">
              <a:rPr lang="en-US" smtClean="0"/>
              <a:t>9/23/19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1251068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15BE9D9-DCE8-DA40-A5D8-11F5DE47C84F}" type="datetimeFigureOut">
              <a:rPr lang="en-US" smtClean="0"/>
              <a:t>9/23/19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8448502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15BE9D9-DCE8-DA40-A5D8-11F5DE47C84F}" type="datetimeFigureOut">
              <a:rPr lang="en-US" smtClean="0"/>
              <a:t>9/23/19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6917565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15BE9D9-DCE8-DA40-A5D8-11F5DE47C84F}" type="datetimeFigureOut">
              <a:rPr lang="en-US" smtClean="0"/>
              <a:t>9/23/19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15935528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15BE9D9-DCE8-DA40-A5D8-11F5DE47C84F}" type="datetimeFigureOut">
              <a:rPr lang="en-US" smtClean="0"/>
              <a:t>9/23/19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28751906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5BE9D9-DCE8-DA40-A5D8-11F5DE47C84F}" type="datetimeFigureOut">
              <a:rPr lang="en-US" smtClean="0"/>
              <a:t>9/23/19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30294102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15BE9D9-DCE8-DA40-A5D8-11F5DE47C84F}" type="datetimeFigureOut">
              <a:rPr lang="en-US" smtClean="0"/>
              <a:t>9/23/19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10432939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15BE9D9-DCE8-DA40-A5D8-11F5DE47C84F}" type="datetimeFigureOut">
              <a:rPr lang="en-US" smtClean="0"/>
              <a:t>9/23/19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37691201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5BE9D9-DCE8-DA40-A5D8-11F5DE47C84F}" type="datetimeFigureOut">
              <a:rPr lang="en-US" smtClean="0"/>
              <a:t>9/23/19</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981659-4F9C-BE45-ACA7-EEA31FD13E92}" type="slidenum">
              <a:rPr lang="en-US" smtClean="0"/>
              <a:t>‹#›</a:t>
            </a:fld>
            <a:endParaRPr lang="en-US"/>
          </a:p>
        </p:txBody>
      </p:sp>
    </p:spTree>
    <p:extLst>
      <p:ext uri="{BB962C8B-B14F-4D97-AF65-F5344CB8AC3E}">
        <p14:creationId xmlns:p14="http://schemas.microsoft.com/office/powerpoint/2010/main" val="19888610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6.emf"/><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1.jpeg"/><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image" Target="../media/image36.jpg"/><Relationship Id="rId7" Type="http://schemas.openxmlformats.org/officeDocument/2006/relationships/image" Target="../media/image40.jpg"/><Relationship Id="rId12" Type="http://schemas.openxmlformats.org/officeDocument/2006/relationships/image" Target="../media/image44.jp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jpg"/><Relationship Id="rId11" Type="http://schemas.openxmlformats.org/officeDocument/2006/relationships/image" Target="../media/image43.jpg"/><Relationship Id="rId5" Type="http://schemas.openxmlformats.org/officeDocument/2006/relationships/image" Target="../media/image38.jpg"/><Relationship Id="rId10" Type="http://schemas.openxmlformats.org/officeDocument/2006/relationships/image" Target="../media/image42.jpg"/><Relationship Id="rId4" Type="http://schemas.openxmlformats.org/officeDocument/2006/relationships/image" Target="../media/image37.jpg"/><Relationship Id="rId9" Type="http://schemas.openxmlformats.org/officeDocument/2006/relationships/image" Target="../media/image41.jp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53.svg"/><Relationship Id="rId3" Type="http://schemas.openxmlformats.org/officeDocument/2006/relationships/image" Target="../media/image48.emf"/><Relationship Id="rId7" Type="http://schemas.openxmlformats.org/officeDocument/2006/relationships/image" Target="../media/image52.png"/><Relationship Id="rId2" Type="http://schemas.openxmlformats.org/officeDocument/2006/relationships/image" Target="../media/image47.jpeg"/><Relationship Id="rId1" Type="http://schemas.openxmlformats.org/officeDocument/2006/relationships/slideLayout" Target="../slideLayouts/slideLayout2.xml"/><Relationship Id="rId6" Type="http://schemas.openxmlformats.org/officeDocument/2006/relationships/image" Target="../media/image51.svg"/><Relationship Id="rId5" Type="http://schemas.openxmlformats.org/officeDocument/2006/relationships/image" Target="../media/image50.png"/><Relationship Id="rId10" Type="http://schemas.openxmlformats.org/officeDocument/2006/relationships/image" Target="../media/image1.jpeg"/><Relationship Id="rId4" Type="http://schemas.openxmlformats.org/officeDocument/2006/relationships/image" Target="../media/image49.jpeg"/><Relationship Id="rId9" Type="http://schemas.openxmlformats.org/officeDocument/2006/relationships/image" Target="../media/image54.png"/></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55.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2.xml"/><Relationship Id="rId6" Type="http://schemas.openxmlformats.org/officeDocument/2006/relationships/hyperlink" Target="https://webapps.dol.gov/elaws/osha/lead/glossary.asp#breathingzone" TargetMode="External"/><Relationship Id="rId5" Type="http://schemas.openxmlformats.org/officeDocument/2006/relationships/image" Target="../media/image1.jpe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9.emf"/><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1.jpeg"/><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4945E794-206B-6A47-B13B-E91369D2FB3E}"/>
              </a:ext>
            </a:extLst>
          </p:cNvPr>
          <p:cNvSpPr txBox="1">
            <a:spLocks/>
          </p:cNvSpPr>
          <p:nvPr/>
        </p:nvSpPr>
        <p:spPr>
          <a:xfrm>
            <a:off x="1577748" y="4352182"/>
            <a:ext cx="6074227" cy="15736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000" dirty="0"/>
              <a:t>GX-3R and GX-3R Pro</a:t>
            </a:r>
            <a:br>
              <a:rPr lang="en-US" sz="4000"/>
            </a:br>
            <a:r>
              <a:rPr lang="en-US" sz="4000"/>
              <a:t> </a:t>
            </a:r>
            <a:br>
              <a:rPr lang="en-US" sz="4000" dirty="0"/>
            </a:br>
            <a:r>
              <a:rPr lang="en-US" sz="4000" dirty="0"/>
              <a:t>Product Introduction</a:t>
            </a:r>
          </a:p>
        </p:txBody>
      </p:sp>
      <p:sp>
        <p:nvSpPr>
          <p:cNvPr id="6" name="Rectangle 3">
            <a:extLst>
              <a:ext uri="{FF2B5EF4-FFF2-40B4-BE49-F238E27FC236}">
                <a16:creationId xmlns:a16="http://schemas.microsoft.com/office/drawing/2014/main" id="{468202FD-2BCA-2F46-BB22-9DA28D1F36A8}"/>
              </a:ext>
            </a:extLst>
          </p:cNvPr>
          <p:cNvSpPr txBox="1">
            <a:spLocks noChangeArrowheads="1"/>
          </p:cNvSpPr>
          <p:nvPr/>
        </p:nvSpPr>
        <p:spPr>
          <a:xfrm>
            <a:off x="2814638" y="5925782"/>
            <a:ext cx="3600450" cy="608692"/>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buFont typeface="Wingdings" charset="0"/>
              <a:buNone/>
              <a:defRPr/>
            </a:pPr>
            <a:r>
              <a:rPr lang="en-US" dirty="0"/>
              <a:t>Evolution In Gas Detection</a:t>
            </a:r>
          </a:p>
        </p:txBody>
      </p:sp>
      <p:sp>
        <p:nvSpPr>
          <p:cNvPr id="7" name="Rectangle 5">
            <a:extLst>
              <a:ext uri="{FF2B5EF4-FFF2-40B4-BE49-F238E27FC236}">
                <a16:creationId xmlns:a16="http://schemas.microsoft.com/office/drawing/2014/main" id="{98C20843-BB85-A346-A7F6-D888E5C161D3}"/>
              </a:ext>
            </a:extLst>
          </p:cNvPr>
          <p:cNvSpPr>
            <a:spLocks noGrp="1" noChangeArrowheads="1"/>
          </p:cNvSpPr>
          <p:nvPr>
            <p:ph type="ftr" sz="quarter" idx="11"/>
          </p:nvPr>
        </p:nvSpPr>
        <p:spPr bwMode="auto">
          <a:xfrm>
            <a:off x="3124200" y="6475100"/>
            <a:ext cx="2895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675" b="1">
                <a:solidFill>
                  <a:schemeClr val="tx1"/>
                </a:solidFill>
                <a:latin typeface="Arial" panose="020B0604020202020204" pitchFamily="34" charset="0"/>
                <a:ea typeface="ＭＳ Ｐゴシック" panose="020B0600070205080204" pitchFamily="34" charset="-128"/>
              </a:defRPr>
            </a:lvl1pPr>
            <a:lvl2pPr marL="417910" indent="-160735">
              <a:defRPr sz="675" b="1">
                <a:solidFill>
                  <a:schemeClr val="tx1"/>
                </a:solidFill>
                <a:latin typeface="Arial" panose="020B0604020202020204" pitchFamily="34" charset="0"/>
                <a:ea typeface="ＭＳ Ｐゴシック" panose="020B0600070205080204" pitchFamily="34" charset="-128"/>
              </a:defRPr>
            </a:lvl2pPr>
            <a:lvl3pPr marL="642938" indent="-128588">
              <a:defRPr sz="675" b="1">
                <a:solidFill>
                  <a:schemeClr val="tx1"/>
                </a:solidFill>
                <a:latin typeface="Arial" panose="020B0604020202020204" pitchFamily="34" charset="0"/>
                <a:ea typeface="ＭＳ Ｐゴシック" panose="020B0600070205080204" pitchFamily="34" charset="-128"/>
              </a:defRPr>
            </a:lvl3pPr>
            <a:lvl4pPr marL="900113" indent="-128588">
              <a:defRPr sz="675" b="1">
                <a:solidFill>
                  <a:schemeClr val="tx1"/>
                </a:solidFill>
                <a:latin typeface="Arial" panose="020B0604020202020204" pitchFamily="34" charset="0"/>
                <a:ea typeface="ＭＳ Ｐゴシック" panose="020B0600070205080204" pitchFamily="34" charset="-128"/>
              </a:defRPr>
            </a:lvl4pPr>
            <a:lvl5pPr marL="1157288" indent="-128588">
              <a:defRPr sz="675" b="1">
                <a:solidFill>
                  <a:schemeClr val="tx1"/>
                </a:solidFill>
                <a:latin typeface="Arial" panose="020B0604020202020204" pitchFamily="34" charset="0"/>
                <a:ea typeface="ＭＳ Ｐゴシック" panose="020B0600070205080204" pitchFamily="34" charset="-128"/>
              </a:defRPr>
            </a:lvl5pPr>
            <a:lvl6pPr marL="1414463" indent="-128588" algn="r" eaLnBrk="0" fontAlgn="base" hangingPunct="0">
              <a:spcBef>
                <a:spcPct val="0"/>
              </a:spcBef>
              <a:spcAft>
                <a:spcPct val="0"/>
              </a:spcAft>
              <a:defRPr sz="675" b="1">
                <a:solidFill>
                  <a:schemeClr val="tx1"/>
                </a:solidFill>
                <a:latin typeface="Arial" panose="020B0604020202020204" pitchFamily="34" charset="0"/>
                <a:ea typeface="ＭＳ Ｐゴシック" panose="020B0600070205080204" pitchFamily="34" charset="-128"/>
              </a:defRPr>
            </a:lvl6pPr>
            <a:lvl7pPr marL="1671638" indent="-128588" algn="r" eaLnBrk="0" fontAlgn="base" hangingPunct="0">
              <a:spcBef>
                <a:spcPct val="0"/>
              </a:spcBef>
              <a:spcAft>
                <a:spcPct val="0"/>
              </a:spcAft>
              <a:defRPr sz="675" b="1">
                <a:solidFill>
                  <a:schemeClr val="tx1"/>
                </a:solidFill>
                <a:latin typeface="Arial" panose="020B0604020202020204" pitchFamily="34" charset="0"/>
                <a:ea typeface="ＭＳ Ｐゴシック" panose="020B0600070205080204" pitchFamily="34" charset="-128"/>
              </a:defRPr>
            </a:lvl7pPr>
            <a:lvl8pPr marL="1928813" indent="-128588" algn="r" eaLnBrk="0" fontAlgn="base" hangingPunct="0">
              <a:spcBef>
                <a:spcPct val="0"/>
              </a:spcBef>
              <a:spcAft>
                <a:spcPct val="0"/>
              </a:spcAft>
              <a:defRPr sz="675" b="1">
                <a:solidFill>
                  <a:schemeClr val="tx1"/>
                </a:solidFill>
                <a:latin typeface="Arial" panose="020B0604020202020204" pitchFamily="34" charset="0"/>
                <a:ea typeface="ＭＳ Ｐゴシック" panose="020B0600070205080204" pitchFamily="34" charset="-128"/>
              </a:defRPr>
            </a:lvl8pPr>
            <a:lvl9pPr marL="2185988" indent="-128588" algn="r" eaLnBrk="0" fontAlgn="base" hangingPunct="0">
              <a:spcBef>
                <a:spcPct val="0"/>
              </a:spcBef>
              <a:spcAft>
                <a:spcPct val="0"/>
              </a:spcAft>
              <a:defRPr sz="675" b="1">
                <a:solidFill>
                  <a:schemeClr val="tx1"/>
                </a:solidFill>
                <a:latin typeface="Arial" panose="020B0604020202020204" pitchFamily="34" charset="0"/>
                <a:ea typeface="ＭＳ Ｐゴシック" panose="020B0600070205080204" pitchFamily="34" charset="-128"/>
              </a:defRPr>
            </a:lvl9pPr>
          </a:lstStyle>
          <a:p>
            <a:r>
              <a:rPr lang="en-US" altLang="en-US" sz="788" b="0" dirty="0" err="1">
                <a:latin typeface="Tahoma" panose="020B0604030504040204" pitchFamily="34" charset="0"/>
              </a:rPr>
              <a:t>www.rkiinstruments.com</a:t>
            </a:r>
            <a:endParaRPr lang="en-US" altLang="en-US" sz="788" b="0" dirty="0">
              <a:latin typeface="Tahoma" panose="020B0604030504040204" pitchFamily="34" charset="0"/>
            </a:endParaRPr>
          </a:p>
        </p:txBody>
      </p:sp>
      <p:pic>
        <p:nvPicPr>
          <p:cNvPr id="11" name="Picture 10">
            <a:extLst>
              <a:ext uri="{FF2B5EF4-FFF2-40B4-BE49-F238E27FC236}">
                <a16:creationId xmlns:a16="http://schemas.microsoft.com/office/drawing/2014/main" id="{28A33567-D6BD-CA40-A502-43697292909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1258" y="132605"/>
            <a:ext cx="658205" cy="704828"/>
          </a:xfrm>
          <a:prstGeom prst="rect">
            <a:avLst/>
          </a:prstGeom>
        </p:spPr>
      </p:pic>
      <p:pic>
        <p:nvPicPr>
          <p:cNvPr id="9" name="Picture 8">
            <a:extLst>
              <a:ext uri="{FF2B5EF4-FFF2-40B4-BE49-F238E27FC236}">
                <a16:creationId xmlns:a16="http://schemas.microsoft.com/office/drawing/2014/main" id="{9AF249BF-1E75-174B-84C9-FE835652C41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50585" y="540699"/>
            <a:ext cx="5728554" cy="359526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040377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DC2D915-26FC-AC46-AEB5-DC319DDAB42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309361" y="3105907"/>
            <a:ext cx="2634523" cy="2259103"/>
          </a:xfrm>
          <a:prstGeom prst="rect">
            <a:avLst/>
          </a:prstGeom>
        </p:spPr>
      </p:pic>
      <p:sp>
        <p:nvSpPr>
          <p:cNvPr id="7" name="TextBox 6">
            <a:extLst>
              <a:ext uri="{FF2B5EF4-FFF2-40B4-BE49-F238E27FC236}">
                <a16:creationId xmlns:a16="http://schemas.microsoft.com/office/drawing/2014/main" id="{1993EED4-D0CD-C54E-A562-EAEB0EE1B0F6}"/>
              </a:ext>
            </a:extLst>
          </p:cNvPr>
          <p:cNvSpPr txBox="1"/>
          <p:nvPr/>
        </p:nvSpPr>
        <p:spPr>
          <a:xfrm>
            <a:off x="198784" y="2970161"/>
            <a:ext cx="3234763" cy="400110"/>
          </a:xfrm>
          <a:prstGeom prst="rect">
            <a:avLst/>
          </a:prstGeom>
          <a:noFill/>
        </p:spPr>
        <p:txBody>
          <a:bodyPr wrap="square" rtlCol="0">
            <a:spAutoFit/>
          </a:bodyPr>
          <a:lstStyle/>
          <a:p>
            <a:r>
              <a:rPr lang="en-US" sz="2000" dirty="0"/>
              <a:t>CO – Carbon Monoxide</a:t>
            </a:r>
          </a:p>
        </p:txBody>
      </p:sp>
      <p:cxnSp>
        <p:nvCxnSpPr>
          <p:cNvPr id="13" name="Straight Arrow Connector 12">
            <a:extLst>
              <a:ext uri="{FF2B5EF4-FFF2-40B4-BE49-F238E27FC236}">
                <a16:creationId xmlns:a16="http://schemas.microsoft.com/office/drawing/2014/main" id="{DEC9D0ED-9622-F640-937A-D9D908528CDB}"/>
              </a:ext>
            </a:extLst>
          </p:cNvPr>
          <p:cNvCxnSpPr/>
          <p:nvPr/>
        </p:nvCxnSpPr>
        <p:spPr>
          <a:xfrm flipV="1">
            <a:off x="5084035" y="5094936"/>
            <a:ext cx="0" cy="882683"/>
          </a:xfrm>
          <a:prstGeom prst="straightConnector1">
            <a:avLst/>
          </a:prstGeom>
          <a:ln w="3175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332131A-C8A4-F649-BA1F-BE6D540D572A}"/>
              </a:ext>
            </a:extLst>
          </p:cNvPr>
          <p:cNvSpPr txBox="1"/>
          <p:nvPr/>
        </p:nvSpPr>
        <p:spPr>
          <a:xfrm>
            <a:off x="0" y="1419862"/>
            <a:ext cx="9093177" cy="461665"/>
          </a:xfrm>
          <a:prstGeom prst="rect">
            <a:avLst/>
          </a:prstGeom>
          <a:noFill/>
        </p:spPr>
        <p:txBody>
          <a:bodyPr wrap="square" rtlCol="0">
            <a:spAutoFit/>
          </a:bodyPr>
          <a:lstStyle/>
          <a:p>
            <a:pPr algn="ctr"/>
            <a:r>
              <a:rPr lang="en-US" sz="2400" dirty="0"/>
              <a:t>Simultaneously monitor the four standard gases </a:t>
            </a:r>
          </a:p>
        </p:txBody>
      </p:sp>
      <p:pic>
        <p:nvPicPr>
          <p:cNvPr id="19" name="Picture 18">
            <a:extLst>
              <a:ext uri="{FF2B5EF4-FFF2-40B4-BE49-F238E27FC236}">
                <a16:creationId xmlns:a16="http://schemas.microsoft.com/office/drawing/2014/main" id="{10E3C78A-1763-4040-BDC0-DF166CF0C8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64556" y="5983904"/>
            <a:ext cx="675694" cy="588359"/>
          </a:xfrm>
          <a:prstGeom prst="rect">
            <a:avLst/>
          </a:prstGeom>
        </p:spPr>
      </p:pic>
      <p:sp>
        <p:nvSpPr>
          <p:cNvPr id="22" name="TextBox 21">
            <a:extLst>
              <a:ext uri="{FF2B5EF4-FFF2-40B4-BE49-F238E27FC236}">
                <a16:creationId xmlns:a16="http://schemas.microsoft.com/office/drawing/2014/main" id="{27422764-DEA0-D04D-8236-E6B872681684}"/>
              </a:ext>
            </a:extLst>
          </p:cNvPr>
          <p:cNvSpPr txBox="1"/>
          <p:nvPr/>
        </p:nvSpPr>
        <p:spPr>
          <a:xfrm>
            <a:off x="198784" y="3384758"/>
            <a:ext cx="3161811" cy="400110"/>
          </a:xfrm>
          <a:prstGeom prst="rect">
            <a:avLst/>
          </a:prstGeom>
          <a:noFill/>
        </p:spPr>
        <p:txBody>
          <a:bodyPr wrap="square" rtlCol="0">
            <a:spAutoFit/>
          </a:bodyPr>
          <a:lstStyle/>
          <a:p>
            <a:r>
              <a:rPr lang="en-US" sz="2000" dirty="0"/>
              <a:t>H2S – Hydrogen Sulfide </a:t>
            </a:r>
          </a:p>
        </p:txBody>
      </p:sp>
      <p:sp>
        <p:nvSpPr>
          <p:cNvPr id="23" name="TextBox 22">
            <a:extLst>
              <a:ext uri="{FF2B5EF4-FFF2-40B4-BE49-F238E27FC236}">
                <a16:creationId xmlns:a16="http://schemas.microsoft.com/office/drawing/2014/main" id="{35715B99-41A9-D84D-BF3D-460B171DC973}"/>
              </a:ext>
            </a:extLst>
          </p:cNvPr>
          <p:cNvSpPr txBox="1"/>
          <p:nvPr/>
        </p:nvSpPr>
        <p:spPr>
          <a:xfrm>
            <a:off x="198781" y="3781627"/>
            <a:ext cx="2541494" cy="400110"/>
          </a:xfrm>
          <a:prstGeom prst="rect">
            <a:avLst/>
          </a:prstGeom>
          <a:noFill/>
        </p:spPr>
        <p:txBody>
          <a:bodyPr wrap="square" rtlCol="0">
            <a:spAutoFit/>
          </a:bodyPr>
          <a:lstStyle/>
          <a:p>
            <a:r>
              <a:rPr lang="en-US" sz="2000" dirty="0"/>
              <a:t>LEL – Combustibles</a:t>
            </a:r>
          </a:p>
        </p:txBody>
      </p:sp>
      <p:sp>
        <p:nvSpPr>
          <p:cNvPr id="24" name="TextBox 23">
            <a:extLst>
              <a:ext uri="{FF2B5EF4-FFF2-40B4-BE49-F238E27FC236}">
                <a16:creationId xmlns:a16="http://schemas.microsoft.com/office/drawing/2014/main" id="{4775C10B-1652-A840-A8C9-D99FEB9C2CD6}"/>
              </a:ext>
            </a:extLst>
          </p:cNvPr>
          <p:cNvSpPr txBox="1"/>
          <p:nvPr/>
        </p:nvSpPr>
        <p:spPr>
          <a:xfrm>
            <a:off x="198781" y="4180199"/>
            <a:ext cx="2714160" cy="400110"/>
          </a:xfrm>
          <a:prstGeom prst="rect">
            <a:avLst/>
          </a:prstGeom>
          <a:noFill/>
        </p:spPr>
        <p:txBody>
          <a:bodyPr wrap="square" rtlCol="0">
            <a:spAutoFit/>
          </a:bodyPr>
          <a:lstStyle/>
          <a:p>
            <a:r>
              <a:rPr lang="en-US" sz="2000" dirty="0"/>
              <a:t>O2 – Oxygen</a:t>
            </a:r>
          </a:p>
        </p:txBody>
      </p:sp>
      <p:sp>
        <p:nvSpPr>
          <p:cNvPr id="25" name="TextBox 24">
            <a:extLst>
              <a:ext uri="{FF2B5EF4-FFF2-40B4-BE49-F238E27FC236}">
                <a16:creationId xmlns:a16="http://schemas.microsoft.com/office/drawing/2014/main" id="{97D3FFA5-1B77-F147-91B5-54E2A4230820}"/>
              </a:ext>
            </a:extLst>
          </p:cNvPr>
          <p:cNvSpPr txBox="1"/>
          <p:nvPr/>
        </p:nvSpPr>
        <p:spPr>
          <a:xfrm>
            <a:off x="193075" y="5263662"/>
            <a:ext cx="2481823" cy="400110"/>
          </a:xfrm>
          <a:prstGeom prst="rect">
            <a:avLst/>
          </a:prstGeom>
          <a:noFill/>
        </p:spPr>
        <p:txBody>
          <a:bodyPr wrap="square" rtlCol="0">
            <a:spAutoFit/>
          </a:bodyPr>
          <a:lstStyle/>
          <a:p>
            <a:r>
              <a:rPr lang="en-US" sz="2000" dirty="0"/>
              <a:t>And Toxics</a:t>
            </a:r>
          </a:p>
        </p:txBody>
      </p:sp>
      <p:sp>
        <p:nvSpPr>
          <p:cNvPr id="27" name="TextBox 26">
            <a:extLst>
              <a:ext uri="{FF2B5EF4-FFF2-40B4-BE49-F238E27FC236}">
                <a16:creationId xmlns:a16="http://schemas.microsoft.com/office/drawing/2014/main" id="{41BA9551-BDAD-F641-B72F-F700AF2AD734}"/>
              </a:ext>
            </a:extLst>
          </p:cNvPr>
          <p:cNvSpPr txBox="1"/>
          <p:nvPr/>
        </p:nvSpPr>
        <p:spPr>
          <a:xfrm>
            <a:off x="193075" y="4555680"/>
            <a:ext cx="3393271" cy="707886"/>
          </a:xfrm>
          <a:prstGeom prst="rect">
            <a:avLst/>
          </a:prstGeom>
          <a:noFill/>
        </p:spPr>
        <p:txBody>
          <a:bodyPr wrap="square" rtlCol="0">
            <a:spAutoFit/>
          </a:bodyPr>
          <a:lstStyle/>
          <a:p>
            <a:r>
              <a:rPr lang="en-US" sz="2000" dirty="0"/>
              <a:t>H2 compensated CO sensor available</a:t>
            </a:r>
          </a:p>
        </p:txBody>
      </p:sp>
      <p:sp>
        <p:nvSpPr>
          <p:cNvPr id="28" name="TextBox 27">
            <a:extLst>
              <a:ext uri="{FF2B5EF4-FFF2-40B4-BE49-F238E27FC236}">
                <a16:creationId xmlns:a16="http://schemas.microsoft.com/office/drawing/2014/main" id="{4714C44E-E8F0-0A45-9022-D01001536472}"/>
              </a:ext>
            </a:extLst>
          </p:cNvPr>
          <p:cNvSpPr txBox="1"/>
          <p:nvPr/>
        </p:nvSpPr>
        <p:spPr>
          <a:xfrm>
            <a:off x="6263363" y="3194567"/>
            <a:ext cx="2687562" cy="2523768"/>
          </a:xfrm>
          <a:prstGeom prst="rect">
            <a:avLst/>
          </a:prstGeom>
          <a:noFill/>
        </p:spPr>
        <p:txBody>
          <a:bodyPr wrap="square" rtlCol="0">
            <a:spAutoFit/>
          </a:bodyPr>
          <a:lstStyle/>
          <a:p>
            <a:pPr marL="285750" indent="-285750">
              <a:buFont typeface="Courier New" panose="02070309020205020404" pitchFamily="49" charset="0"/>
              <a:buChar char="o"/>
            </a:pPr>
            <a:r>
              <a:rPr lang="en-US" dirty="0"/>
              <a:t>EC sensor for SO2</a:t>
            </a:r>
            <a:br>
              <a:rPr lang="en-US" dirty="0"/>
            </a:br>
            <a:r>
              <a:rPr lang="en-US" sz="1600" dirty="0"/>
              <a:t>(0-100 ppm)</a:t>
            </a:r>
            <a:endParaRPr lang="en-US" dirty="0"/>
          </a:p>
          <a:p>
            <a:pPr marL="285750" indent="-285750">
              <a:buFont typeface="Courier New" panose="02070309020205020404" pitchFamily="49" charset="0"/>
              <a:buChar char="o"/>
            </a:pPr>
            <a:r>
              <a:rPr lang="en-US" dirty="0"/>
              <a:t>IR sensor can monitor CO2 in ppm or % vol.</a:t>
            </a:r>
            <a:br>
              <a:rPr lang="en-US" dirty="0"/>
            </a:br>
            <a:r>
              <a:rPr lang="en-US" sz="1600" dirty="0"/>
              <a:t>(available 8/19)</a:t>
            </a:r>
          </a:p>
          <a:p>
            <a:pPr marL="285750" indent="-285750">
              <a:buFont typeface="Courier New" panose="02070309020205020404" pitchFamily="49" charset="0"/>
              <a:buChar char="o"/>
            </a:pPr>
            <a:r>
              <a:rPr lang="en-US" i="1" dirty="0"/>
              <a:t>HCN, NO2, NH3 and Cl2 planned for 2020</a:t>
            </a:r>
          </a:p>
        </p:txBody>
      </p:sp>
      <p:sp>
        <p:nvSpPr>
          <p:cNvPr id="29" name="TextBox 28">
            <a:extLst>
              <a:ext uri="{FF2B5EF4-FFF2-40B4-BE49-F238E27FC236}">
                <a16:creationId xmlns:a16="http://schemas.microsoft.com/office/drawing/2014/main" id="{AB0A35D9-99D6-2D45-8FDB-551D16FD8B07}"/>
              </a:ext>
            </a:extLst>
          </p:cNvPr>
          <p:cNvSpPr txBox="1"/>
          <p:nvPr/>
        </p:nvSpPr>
        <p:spPr>
          <a:xfrm>
            <a:off x="939726" y="1848360"/>
            <a:ext cx="5323637" cy="461665"/>
          </a:xfrm>
          <a:prstGeom prst="rect">
            <a:avLst/>
          </a:prstGeom>
          <a:noFill/>
        </p:spPr>
        <p:txBody>
          <a:bodyPr wrap="square" rtlCol="0">
            <a:spAutoFit/>
          </a:bodyPr>
          <a:lstStyle/>
          <a:p>
            <a:r>
              <a:rPr lang="en-US" sz="2400" dirty="0"/>
              <a:t>5</a:t>
            </a:r>
            <a:r>
              <a:rPr lang="en-US" sz="2400" baseline="30000" dirty="0"/>
              <a:t>th</a:t>
            </a:r>
            <a:r>
              <a:rPr lang="en-US" sz="2400" dirty="0"/>
              <a:t> channel for toxic and IR sensors</a:t>
            </a:r>
          </a:p>
        </p:txBody>
      </p:sp>
      <p:sp>
        <p:nvSpPr>
          <p:cNvPr id="30" name="TextBox 29">
            <a:extLst>
              <a:ext uri="{FF2B5EF4-FFF2-40B4-BE49-F238E27FC236}">
                <a16:creationId xmlns:a16="http://schemas.microsoft.com/office/drawing/2014/main" id="{8991F8ED-7CB2-1C4A-BBAA-716A417E6819}"/>
              </a:ext>
            </a:extLst>
          </p:cNvPr>
          <p:cNvSpPr txBox="1"/>
          <p:nvPr/>
        </p:nvSpPr>
        <p:spPr>
          <a:xfrm>
            <a:off x="6263363" y="2600829"/>
            <a:ext cx="2687562" cy="369332"/>
          </a:xfrm>
          <a:prstGeom prst="rect">
            <a:avLst/>
          </a:prstGeom>
          <a:noFill/>
        </p:spPr>
        <p:txBody>
          <a:bodyPr wrap="square" rtlCol="0">
            <a:spAutoFit/>
          </a:bodyPr>
          <a:lstStyle/>
          <a:p>
            <a:r>
              <a:rPr lang="en-US" b="1" i="1" dirty="0">
                <a:latin typeface="Century Gothic" panose="020B0502020202020204" pitchFamily="34" charset="0"/>
              </a:rPr>
              <a:t>Toxic Channel</a:t>
            </a:r>
          </a:p>
        </p:txBody>
      </p:sp>
      <p:pic>
        <p:nvPicPr>
          <p:cNvPr id="17" name="Picture 16">
            <a:extLst>
              <a:ext uri="{FF2B5EF4-FFF2-40B4-BE49-F238E27FC236}">
                <a16:creationId xmlns:a16="http://schemas.microsoft.com/office/drawing/2014/main" id="{B0C872C6-7AF0-444B-93F0-4908FDFB17D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
        <p:nvSpPr>
          <p:cNvPr id="20" name="Title 1">
            <a:extLst>
              <a:ext uri="{FF2B5EF4-FFF2-40B4-BE49-F238E27FC236}">
                <a16:creationId xmlns:a16="http://schemas.microsoft.com/office/drawing/2014/main" id="{5C487EBB-8737-654F-BC3B-E66A9097C20F}"/>
              </a:ext>
            </a:extLst>
          </p:cNvPr>
          <p:cNvSpPr txBox="1">
            <a:spLocks/>
          </p:cNvSpPr>
          <p:nvPr/>
        </p:nvSpPr>
        <p:spPr bwMode="auto">
          <a:xfrm>
            <a:off x="50823" y="44617"/>
            <a:ext cx="9042354"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r"/>
            <a:r>
              <a:rPr kumimoji="0" lang="en-US" sz="4000" b="1" dirty="0">
                <a:latin typeface="Century Gothic" panose="020B0502020202020204" pitchFamily="34" charset="0"/>
              </a:rPr>
              <a:t>Sensor Advancements</a:t>
            </a:r>
          </a:p>
        </p:txBody>
      </p:sp>
      <p:sp>
        <p:nvSpPr>
          <p:cNvPr id="9" name="TextBox 8">
            <a:extLst>
              <a:ext uri="{FF2B5EF4-FFF2-40B4-BE49-F238E27FC236}">
                <a16:creationId xmlns:a16="http://schemas.microsoft.com/office/drawing/2014/main" id="{B56DDB0B-B51E-8A4E-B3DB-0036625C2BE3}"/>
              </a:ext>
            </a:extLst>
          </p:cNvPr>
          <p:cNvSpPr txBox="1"/>
          <p:nvPr/>
        </p:nvSpPr>
        <p:spPr>
          <a:xfrm>
            <a:off x="497452" y="783701"/>
            <a:ext cx="1944152" cy="523220"/>
          </a:xfrm>
          <a:prstGeom prst="rect">
            <a:avLst/>
          </a:prstGeom>
          <a:noFill/>
        </p:spPr>
        <p:txBody>
          <a:bodyPr wrap="square" rtlCol="0">
            <a:spAutoFit/>
          </a:bodyPr>
          <a:lstStyle/>
          <a:p>
            <a:r>
              <a:rPr lang="en-US" sz="2800" b="1" dirty="0"/>
              <a:t>GX-3R Pro</a:t>
            </a:r>
          </a:p>
        </p:txBody>
      </p:sp>
    </p:spTree>
    <p:extLst>
      <p:ext uri="{BB962C8B-B14F-4D97-AF65-F5344CB8AC3E}">
        <p14:creationId xmlns:p14="http://schemas.microsoft.com/office/powerpoint/2010/main" val="2653970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7"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anim calcmode="lin" valueType="num">
                                      <p:cBhvr>
                                        <p:cTn id="12" dur="500" fill="hold"/>
                                        <p:tgtEl>
                                          <p:spTgt spid="25"/>
                                        </p:tgtEl>
                                        <p:attrNameLst>
                                          <p:attrName>ppt_x</p:attrName>
                                        </p:attrNameLst>
                                      </p:cBhvr>
                                      <p:tavLst>
                                        <p:tav tm="0">
                                          <p:val>
                                            <p:strVal val="#ppt_x"/>
                                          </p:val>
                                        </p:tav>
                                        <p:tav tm="100000">
                                          <p:val>
                                            <p:strVal val="#ppt_x"/>
                                          </p:val>
                                        </p:tav>
                                      </p:tavLst>
                                    </p:anim>
                                    <p:anim calcmode="lin" valueType="num">
                                      <p:cBhvr>
                                        <p:cTn id="13" dur="450" decel="100000" fill="hold"/>
                                        <p:tgtEl>
                                          <p:spTgt spid="25"/>
                                        </p:tgtEl>
                                        <p:attrNameLst>
                                          <p:attrName>ppt_y</p:attrName>
                                        </p:attrNameLst>
                                      </p:cBhvr>
                                      <p:tavLst>
                                        <p:tav tm="0">
                                          <p:val>
                                            <p:strVal val="#ppt_y+1"/>
                                          </p:val>
                                        </p:tav>
                                        <p:tav tm="100000">
                                          <p:val>
                                            <p:strVal val="#ppt_y-.03"/>
                                          </p:val>
                                        </p:tav>
                                      </p:tavLst>
                                    </p:anim>
                                    <p:anim calcmode="lin" valueType="num">
                                      <p:cBhvr>
                                        <p:cTn id="14" dur="50" accel="100000" fill="hold">
                                          <p:stCondLst>
                                            <p:cond delay="450"/>
                                          </p:stCondLst>
                                        </p:cTn>
                                        <p:tgtEl>
                                          <p:spTgt spid="25"/>
                                        </p:tgtEl>
                                        <p:attrNameLst>
                                          <p:attrName>ppt_y</p:attrName>
                                        </p:attrNameLst>
                                      </p:cBhvr>
                                      <p:tavLst>
                                        <p:tav tm="0">
                                          <p:val>
                                            <p:strVal val="#ppt_y-.03"/>
                                          </p:val>
                                        </p:tav>
                                        <p:tav tm="100000">
                                          <p:val>
                                            <p:strVal val="#ppt_y"/>
                                          </p:val>
                                        </p:tav>
                                      </p:tavLst>
                                    </p:anim>
                                  </p:childTnLst>
                                </p:cTn>
                              </p:par>
                              <p:par>
                                <p:cTn id="15" presetID="1"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37"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450" decel="100000" fill="hold"/>
                                        <p:tgtEl>
                                          <p:spTgt spid="19"/>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19"/>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ppt_x</p:attrName>
                                        </p:attrNameLst>
                                      </p:cBhvr>
                                      <p:tavLst>
                                        <p:tav tm="0">
                                          <p:val>
                                            <p:strVal val="#ppt_x"/>
                                          </p:val>
                                        </p:tav>
                                        <p:tav tm="100000">
                                          <p:val>
                                            <p:strVal val="#ppt_x"/>
                                          </p:val>
                                        </p:tav>
                                      </p:tavLst>
                                    </p:anim>
                                    <p:anim calcmode="lin" valueType="num">
                                      <p:cBhvr>
                                        <p:cTn id="27" dur="450" decel="100000" fill="hold"/>
                                        <p:tgtEl>
                                          <p:spTgt spid="13"/>
                                        </p:tgtEl>
                                        <p:attrNameLst>
                                          <p:attrName>ppt_y</p:attrName>
                                        </p:attrNameLst>
                                      </p:cBhvr>
                                      <p:tavLst>
                                        <p:tav tm="0">
                                          <p:val>
                                            <p:strVal val="#ppt_y+1"/>
                                          </p:val>
                                        </p:tav>
                                        <p:tav tm="100000">
                                          <p:val>
                                            <p:strVal val="#ppt_y-.03"/>
                                          </p:val>
                                        </p:tav>
                                      </p:tavLst>
                                    </p:anim>
                                    <p:anim calcmode="lin" valueType="num">
                                      <p:cBhvr>
                                        <p:cTn id="28" dur="50" accel="100000" fill="hold">
                                          <p:stCondLst>
                                            <p:cond delay="45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8">
                                            <p:txEl>
                                              <p:pRg st="0" end="0"/>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8">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94E26FF-4500-024D-8AA0-A8F2166B51DF}"/>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6200000">
            <a:off x="4803034" y="439938"/>
            <a:ext cx="2657789" cy="2657789"/>
          </a:xfrm>
          <a:prstGeom prst="rect">
            <a:avLst/>
          </a:prstGeom>
          <a:scene3d>
            <a:camera prst="orthographicFront">
              <a:rot lat="20400000" lon="21594000" rev="0"/>
            </a:camera>
            <a:lightRig rig="threePt" dir="t"/>
          </a:scene3d>
        </p:spPr>
      </p:pic>
      <p:pic>
        <p:nvPicPr>
          <p:cNvPr id="6" name="Picture 5">
            <a:extLst>
              <a:ext uri="{FF2B5EF4-FFF2-40B4-BE49-F238E27FC236}">
                <a16:creationId xmlns:a16="http://schemas.microsoft.com/office/drawing/2014/main" id="{66FF982F-83C1-E64F-AC58-B21FCF796DF7}"/>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0800000">
            <a:off x="2951556" y="2302003"/>
            <a:ext cx="2657789" cy="2657789"/>
          </a:xfrm>
          <a:prstGeom prst="rect">
            <a:avLst/>
          </a:prstGeom>
          <a:scene3d>
            <a:camera prst="orthographicFront">
              <a:rot lat="0" lon="19800000" rev="0"/>
            </a:camera>
            <a:lightRig rig="threePt" dir="t"/>
          </a:scene3d>
        </p:spPr>
      </p:pic>
      <p:pic>
        <p:nvPicPr>
          <p:cNvPr id="7" name="Picture 6">
            <a:extLst>
              <a:ext uri="{FF2B5EF4-FFF2-40B4-BE49-F238E27FC236}">
                <a16:creationId xmlns:a16="http://schemas.microsoft.com/office/drawing/2014/main" id="{DF1FEF9E-B7E5-B542-9BEE-3DA3E7D33ED1}"/>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6404135" y="2273784"/>
            <a:ext cx="2657789" cy="2657789"/>
          </a:xfrm>
          <a:prstGeom prst="rect">
            <a:avLst/>
          </a:prstGeom>
          <a:scene3d>
            <a:camera prst="orthographicFront">
              <a:rot lat="0" lon="1800000" rev="0"/>
            </a:camera>
            <a:lightRig rig="threePt" dir="t"/>
          </a:scene3d>
        </p:spPr>
      </p:pic>
      <p:sp>
        <p:nvSpPr>
          <p:cNvPr id="9" name="Content Placeholder 2">
            <a:extLst>
              <a:ext uri="{FF2B5EF4-FFF2-40B4-BE49-F238E27FC236}">
                <a16:creationId xmlns:a16="http://schemas.microsoft.com/office/drawing/2014/main" id="{E81086A3-84EF-AD4E-B049-9BE2D5252613}"/>
              </a:ext>
            </a:extLst>
          </p:cNvPr>
          <p:cNvSpPr>
            <a:spLocks noGrp="1"/>
          </p:cNvSpPr>
          <p:nvPr>
            <p:ph idx="1"/>
          </p:nvPr>
        </p:nvSpPr>
        <p:spPr>
          <a:xfrm>
            <a:off x="379925" y="1593582"/>
            <a:ext cx="3054651" cy="3584747"/>
          </a:xfrm>
        </p:spPr>
        <p:txBody>
          <a:bodyPr>
            <a:normAutofit/>
          </a:bodyPr>
          <a:lstStyle/>
          <a:p>
            <a:pPr marL="0" indent="0">
              <a:buNone/>
            </a:pPr>
            <a:r>
              <a:rPr lang="en-US" sz="2400" dirty="0"/>
              <a:t>Easily identify workers using instruments that have not been calibrated, bump tested, or have been in alarm.</a:t>
            </a:r>
            <a:br>
              <a:rPr lang="en-US" sz="2400" dirty="0"/>
            </a:br>
            <a:endParaRPr lang="en-US" sz="2400" dirty="0"/>
          </a:p>
          <a:p>
            <a:pPr marL="0" indent="0">
              <a:buNone/>
            </a:pPr>
            <a:r>
              <a:rPr lang="en-US" sz="2400" dirty="0"/>
              <a:t>Red LED’s flash every 30 seconds.</a:t>
            </a:r>
          </a:p>
        </p:txBody>
      </p:sp>
      <p:sp>
        <p:nvSpPr>
          <p:cNvPr id="10" name="Title 1">
            <a:extLst>
              <a:ext uri="{FF2B5EF4-FFF2-40B4-BE49-F238E27FC236}">
                <a16:creationId xmlns:a16="http://schemas.microsoft.com/office/drawing/2014/main" id="{F4560CCB-590A-6742-B04E-9A0CD567DE00}"/>
              </a:ext>
            </a:extLst>
          </p:cNvPr>
          <p:cNvSpPr txBox="1">
            <a:spLocks/>
          </p:cNvSpPr>
          <p:nvPr/>
        </p:nvSpPr>
        <p:spPr bwMode="auto">
          <a:xfrm>
            <a:off x="50824" y="144055"/>
            <a:ext cx="9011100" cy="686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r"/>
            <a:r>
              <a:rPr kumimoji="0" lang="en-US" sz="4000" b="1" dirty="0">
                <a:latin typeface="Century Gothic" panose="020B0502020202020204" pitchFamily="34" charset="0"/>
              </a:rPr>
              <a:t>Non-compliance Indicator</a:t>
            </a:r>
          </a:p>
        </p:txBody>
      </p:sp>
      <p:sp>
        <p:nvSpPr>
          <p:cNvPr id="13" name="TextBox 12">
            <a:extLst>
              <a:ext uri="{FF2B5EF4-FFF2-40B4-BE49-F238E27FC236}">
                <a16:creationId xmlns:a16="http://schemas.microsoft.com/office/drawing/2014/main" id="{E3A9EE18-08B0-F648-900C-B2F7B9E8DCA8}"/>
              </a:ext>
            </a:extLst>
          </p:cNvPr>
          <p:cNvSpPr txBox="1"/>
          <p:nvPr/>
        </p:nvSpPr>
        <p:spPr>
          <a:xfrm>
            <a:off x="228605" y="5543835"/>
            <a:ext cx="8460716" cy="461665"/>
          </a:xfrm>
          <a:prstGeom prst="rect">
            <a:avLst/>
          </a:prstGeom>
          <a:noFill/>
        </p:spPr>
        <p:txBody>
          <a:bodyPr wrap="square" rtlCol="0">
            <a:spAutoFit/>
          </a:bodyPr>
          <a:lstStyle/>
          <a:p>
            <a:r>
              <a:rPr lang="en-US" sz="2400" dirty="0"/>
              <a:t>Non-compliance indicator in both GX-3R </a:t>
            </a:r>
            <a:r>
              <a:rPr lang="en-US" sz="2400" u="sng" dirty="0"/>
              <a:t>and</a:t>
            </a:r>
            <a:r>
              <a:rPr lang="en-US" sz="2400" dirty="0"/>
              <a:t> GX-3R Pro</a:t>
            </a:r>
          </a:p>
        </p:txBody>
      </p:sp>
      <p:pic>
        <p:nvPicPr>
          <p:cNvPr id="11" name="Picture 10">
            <a:extLst>
              <a:ext uri="{FF2B5EF4-FFF2-40B4-BE49-F238E27FC236}">
                <a16:creationId xmlns:a16="http://schemas.microsoft.com/office/drawing/2014/main" id="{E17419F2-3745-764A-BF37-09554ED2A9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pic>
        <p:nvPicPr>
          <p:cNvPr id="3" name="Picture 2">
            <a:extLst>
              <a:ext uri="{FF2B5EF4-FFF2-40B4-BE49-F238E27FC236}">
                <a16:creationId xmlns:a16="http://schemas.microsoft.com/office/drawing/2014/main" id="{1BA08894-02C7-F341-B7F9-C111B1071F6E}"/>
              </a:ext>
            </a:extLst>
          </p:cNvPr>
          <p:cNvPicPr>
            <a:picLocks noChangeAspect="1"/>
          </p:cNvPicPr>
          <p:nvPr/>
        </p:nvPicPr>
        <p:blipFill>
          <a:blip r:embed="rId4"/>
          <a:stretch>
            <a:fillRect/>
          </a:stretch>
        </p:blipFill>
        <p:spPr>
          <a:xfrm>
            <a:off x="4552903" y="2150968"/>
            <a:ext cx="2907920" cy="3276945"/>
          </a:xfrm>
          <a:prstGeom prst="rect">
            <a:avLst/>
          </a:prstGeom>
        </p:spPr>
      </p:pic>
    </p:spTree>
    <p:extLst>
      <p:ext uri="{BB962C8B-B14F-4D97-AF65-F5344CB8AC3E}">
        <p14:creationId xmlns:p14="http://schemas.microsoft.com/office/powerpoint/2010/main" val="3887519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35" presetClass="emph" presetSubtype="0" repeatCount="4000" fill="hold" nodeType="withEffect">
                                  <p:stCondLst>
                                    <p:cond delay="0"/>
                                  </p:stCondLst>
                                  <p:childTnLst>
                                    <p:anim calcmode="discrete" valueType="str">
                                      <p:cBhvr>
                                        <p:cTn id="12" dur="250" fill="hold"/>
                                        <p:tgtEl>
                                          <p:spTgt spid="6"/>
                                        </p:tgtEl>
                                        <p:attrNameLst>
                                          <p:attrName>style.visibility</p:attrName>
                                        </p:attrNameLst>
                                      </p:cBhvr>
                                      <p:tavLst>
                                        <p:tav tm="0">
                                          <p:val>
                                            <p:strVal val="hidden"/>
                                          </p:val>
                                        </p:tav>
                                        <p:tav tm="50000">
                                          <p:val>
                                            <p:strVal val="visible"/>
                                          </p:val>
                                        </p:tav>
                                      </p:tavLst>
                                    </p:anim>
                                  </p:childTnLst>
                                  <p:subTnLst>
                                    <p:set>
                                      <p:cBhvr override="childStyle">
                                        <p:cTn dur="1" fill="hold" display="0" masterRel="sameClick" afterEffect="1">
                                          <p:stCondLst>
                                            <p:cond evt="end" delay="0">
                                              <p:tn val="11"/>
                                            </p:cond>
                                          </p:stCondLst>
                                        </p:cTn>
                                        <p:tgtEl>
                                          <p:spTgt spid="6"/>
                                        </p:tgtEl>
                                        <p:attrNameLst>
                                          <p:attrName>style.visibility</p:attrName>
                                        </p:attrNameLst>
                                      </p:cBhvr>
                                      <p:to>
                                        <p:strVal val="hidden"/>
                                      </p:to>
                                    </p:set>
                                  </p:subTnLst>
                                </p:cTn>
                              </p:par>
                              <p:par>
                                <p:cTn id="13" presetID="35" presetClass="emph" presetSubtype="0" repeatCount="4000" fill="hold" nodeType="withEffect">
                                  <p:stCondLst>
                                    <p:cond delay="0"/>
                                  </p:stCondLst>
                                  <p:childTnLst>
                                    <p:anim calcmode="discrete" valueType="str">
                                      <p:cBhvr>
                                        <p:cTn id="14" dur="250" fill="hold"/>
                                        <p:tgtEl>
                                          <p:spTgt spid="5"/>
                                        </p:tgtEl>
                                        <p:attrNameLst>
                                          <p:attrName>style.visibility</p:attrName>
                                        </p:attrNameLst>
                                      </p:cBhvr>
                                      <p:tavLst>
                                        <p:tav tm="0">
                                          <p:val>
                                            <p:strVal val="hidden"/>
                                          </p:val>
                                        </p:tav>
                                        <p:tav tm="50000">
                                          <p:val>
                                            <p:strVal val="visible"/>
                                          </p:val>
                                        </p:tav>
                                      </p:tavLst>
                                    </p:anim>
                                  </p:childTnLst>
                                  <p:subTnLst>
                                    <p:set>
                                      <p:cBhvr override="childStyle">
                                        <p:cTn dur="1" fill="hold" display="0" masterRel="sameClick" afterEffect="1">
                                          <p:stCondLst>
                                            <p:cond evt="end" delay="0">
                                              <p:tn val="13"/>
                                            </p:cond>
                                          </p:stCondLst>
                                        </p:cTn>
                                        <p:tgtEl>
                                          <p:spTgt spid="5"/>
                                        </p:tgtEl>
                                        <p:attrNameLst>
                                          <p:attrName>style.visibility</p:attrName>
                                        </p:attrNameLst>
                                      </p:cBhvr>
                                      <p:to>
                                        <p:strVal val="hidden"/>
                                      </p:to>
                                    </p:set>
                                  </p:subTnLst>
                                </p:cTn>
                              </p:par>
                              <p:par>
                                <p:cTn id="15" presetID="35" presetClass="emph" presetSubtype="0" repeatCount="4000" fill="hold" nodeType="withEffect">
                                  <p:stCondLst>
                                    <p:cond delay="0"/>
                                  </p:stCondLst>
                                  <p:childTnLst>
                                    <p:anim calcmode="discrete" valueType="str">
                                      <p:cBhvr>
                                        <p:cTn id="16" dur="250" fill="hold"/>
                                        <p:tgtEl>
                                          <p:spTgt spid="7"/>
                                        </p:tgtEl>
                                        <p:attrNameLst>
                                          <p:attrName>style.visibility</p:attrName>
                                        </p:attrNameLst>
                                      </p:cBhvr>
                                      <p:tavLst>
                                        <p:tav tm="0">
                                          <p:val>
                                            <p:strVal val="hidden"/>
                                          </p:val>
                                        </p:tav>
                                        <p:tav tm="50000">
                                          <p:val>
                                            <p:strVal val="visible"/>
                                          </p:val>
                                        </p:tav>
                                      </p:tavLst>
                                    </p:anim>
                                  </p:childTnLst>
                                  <p:subTnLst>
                                    <p:set>
                                      <p:cBhvr override="childStyle">
                                        <p:cTn dur="1" fill="hold" display="0" masterRel="sameClick" afterEffect="1">
                                          <p:stCondLst>
                                            <p:cond evt="end" delay="0">
                                              <p:tn val="15"/>
                                            </p:cond>
                                          </p:stCondLst>
                                        </p:cTn>
                                        <p:tgtEl>
                                          <p:spTgt spid="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9840A25A-C2B7-ED49-903B-D31EE434F5A1}"/>
              </a:ext>
            </a:extLst>
          </p:cNvPr>
          <p:cNvSpPr>
            <a:spLocks noGrp="1"/>
          </p:cNvSpPr>
          <p:nvPr>
            <p:ph type="title"/>
          </p:nvPr>
        </p:nvSpPr>
        <p:spPr>
          <a:xfrm>
            <a:off x="50823" y="33950"/>
            <a:ext cx="9042354" cy="676275"/>
          </a:xfrm>
        </p:spPr>
        <p:txBody>
          <a:bodyPr>
            <a:normAutofit fontScale="90000"/>
          </a:bodyPr>
          <a:lstStyle/>
          <a:p>
            <a:pPr algn="r"/>
            <a:r>
              <a:rPr lang="en-US" b="1" dirty="0"/>
              <a:t>Advancements</a:t>
            </a:r>
          </a:p>
        </p:txBody>
      </p:sp>
      <p:sp>
        <p:nvSpPr>
          <p:cNvPr id="20" name="コンテンツ プレースホルダー 2">
            <a:extLst>
              <a:ext uri="{FF2B5EF4-FFF2-40B4-BE49-F238E27FC236}">
                <a16:creationId xmlns:a16="http://schemas.microsoft.com/office/drawing/2014/main" id="{B52A5B0D-9D14-FE4A-A527-387512C7D38F}"/>
              </a:ext>
            </a:extLst>
          </p:cNvPr>
          <p:cNvSpPr txBox="1">
            <a:spLocks/>
          </p:cNvSpPr>
          <p:nvPr/>
        </p:nvSpPr>
        <p:spPr bwMode="auto">
          <a:xfrm>
            <a:off x="1259632" y="908720"/>
            <a:ext cx="7833545" cy="503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algn="r">
              <a:buFontTx/>
              <a:buNone/>
              <a:defRPr/>
            </a:pPr>
            <a:r>
              <a:rPr lang="en-US" altLang="ja-JP" sz="2800" b="1" i="1" kern="0" dirty="0">
                <a:latin typeface="Century Gothic" panose="020B0502020202020204" pitchFamily="34" charset="0"/>
              </a:rPr>
              <a:t>Calibration Stations</a:t>
            </a:r>
          </a:p>
        </p:txBody>
      </p:sp>
      <p:grpSp>
        <p:nvGrpSpPr>
          <p:cNvPr id="21" name="Group 20">
            <a:extLst>
              <a:ext uri="{FF2B5EF4-FFF2-40B4-BE49-F238E27FC236}">
                <a16:creationId xmlns:a16="http://schemas.microsoft.com/office/drawing/2014/main" id="{69D745E3-D4C6-EF4A-B15A-9B8C887E1E39}"/>
              </a:ext>
            </a:extLst>
          </p:cNvPr>
          <p:cNvGrpSpPr/>
          <p:nvPr/>
        </p:nvGrpSpPr>
        <p:grpSpPr>
          <a:xfrm>
            <a:off x="702474" y="943085"/>
            <a:ext cx="6883534" cy="2757178"/>
            <a:chOff x="971600" y="875798"/>
            <a:chExt cx="6883534" cy="2757178"/>
          </a:xfrm>
        </p:grpSpPr>
        <p:sp>
          <p:nvSpPr>
            <p:cNvPr id="22" name="正方形/長方形 8">
              <a:extLst>
                <a:ext uri="{FF2B5EF4-FFF2-40B4-BE49-F238E27FC236}">
                  <a16:creationId xmlns:a16="http://schemas.microsoft.com/office/drawing/2014/main" id="{88D8B941-8416-174E-8679-21F7C7F3AEE6}"/>
                </a:ext>
              </a:extLst>
            </p:cNvPr>
            <p:cNvSpPr/>
            <p:nvPr/>
          </p:nvSpPr>
          <p:spPr>
            <a:xfrm>
              <a:off x="971600" y="3344944"/>
              <a:ext cx="1728508" cy="288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b="1" i="1" dirty="0">
                  <a:solidFill>
                    <a:schemeClr val="tx1"/>
                  </a:solidFill>
                  <a:latin typeface="Century Gothic" panose="020B0502020202020204" pitchFamily="34" charset="0"/>
                  <a:ea typeface="メイリオ" charset="0"/>
                  <a:cs typeface="Arial" charset="0"/>
                </a:rPr>
                <a:t>SDM-2009</a:t>
              </a:r>
              <a:endParaRPr lang="ja-JP" altLang="en-US" b="1" i="1" dirty="0">
                <a:solidFill>
                  <a:schemeClr val="tx1"/>
                </a:solidFill>
                <a:latin typeface="Century Gothic" panose="020B0502020202020204" pitchFamily="34" charset="0"/>
                <a:ea typeface="メイリオ" charset="0"/>
                <a:cs typeface="Arial" charset="0"/>
              </a:endParaRPr>
            </a:p>
          </p:txBody>
        </p:sp>
        <p:sp>
          <p:nvSpPr>
            <p:cNvPr id="23" name="TextBox 22">
              <a:extLst>
                <a:ext uri="{FF2B5EF4-FFF2-40B4-BE49-F238E27FC236}">
                  <a16:creationId xmlns:a16="http://schemas.microsoft.com/office/drawing/2014/main" id="{50FBEB85-8B08-5240-A755-954EA702BDAB}"/>
                </a:ext>
              </a:extLst>
            </p:cNvPr>
            <p:cNvSpPr txBox="1"/>
            <p:nvPr/>
          </p:nvSpPr>
          <p:spPr>
            <a:xfrm>
              <a:off x="3203847" y="1700808"/>
              <a:ext cx="4651287" cy="923330"/>
            </a:xfrm>
            <a:prstGeom prst="rect">
              <a:avLst/>
            </a:prstGeom>
            <a:noFill/>
          </p:spPr>
          <p:txBody>
            <a:bodyPr wrap="square" rtlCol="0">
              <a:spAutoFit/>
            </a:bodyPr>
            <a:lstStyle/>
            <a:p>
              <a:pPr marL="285750" indent="-285750">
                <a:buFont typeface="Courier New"/>
                <a:buChar char="o"/>
              </a:pPr>
              <a:r>
                <a:rPr lang="en-US" dirty="0"/>
                <a:t>Bump Time:  10 seconds</a:t>
              </a:r>
            </a:p>
            <a:p>
              <a:pPr marL="285750" indent="-285750">
                <a:buFont typeface="Courier New"/>
                <a:buChar char="o"/>
              </a:pPr>
              <a:r>
                <a:rPr lang="en-US" dirty="0"/>
                <a:t>Gas Consumption:  450 ml / min</a:t>
              </a:r>
            </a:p>
            <a:p>
              <a:pPr marL="285750" indent="-285750">
                <a:buFont typeface="Courier New" panose="02070309020205020404" pitchFamily="49" charset="0"/>
                <a:buChar char="o"/>
              </a:pPr>
              <a:r>
                <a:rPr lang="en-US" dirty="0"/>
                <a:t>Output:  USB drive / USB Cable to PC</a:t>
              </a:r>
            </a:p>
          </p:txBody>
        </p:sp>
        <p:pic>
          <p:nvPicPr>
            <p:cNvPr id="24" name="Picture 23" descr="sdm2009-RGB.png">
              <a:extLst>
                <a:ext uri="{FF2B5EF4-FFF2-40B4-BE49-F238E27FC236}">
                  <a16:creationId xmlns:a16="http://schemas.microsoft.com/office/drawing/2014/main" id="{37782246-D6DB-D540-9BE0-4A8BAD46FD6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98830" y="875798"/>
              <a:ext cx="1916986" cy="2376264"/>
            </a:xfrm>
            <a:prstGeom prst="rect">
              <a:avLst/>
            </a:prstGeom>
          </p:spPr>
        </p:pic>
      </p:grpSp>
      <p:grpSp>
        <p:nvGrpSpPr>
          <p:cNvPr id="25" name="Group 24">
            <a:extLst>
              <a:ext uri="{FF2B5EF4-FFF2-40B4-BE49-F238E27FC236}">
                <a16:creationId xmlns:a16="http://schemas.microsoft.com/office/drawing/2014/main" id="{AA49A823-3705-814E-B167-67757840792F}"/>
              </a:ext>
            </a:extLst>
          </p:cNvPr>
          <p:cNvGrpSpPr/>
          <p:nvPr/>
        </p:nvGrpSpPr>
        <p:grpSpPr>
          <a:xfrm>
            <a:off x="168460" y="3861048"/>
            <a:ext cx="8962840" cy="2569268"/>
            <a:chOff x="395536" y="3861048"/>
            <a:chExt cx="8731852" cy="2569268"/>
          </a:xfrm>
        </p:grpSpPr>
        <p:sp>
          <p:nvSpPr>
            <p:cNvPr id="26" name="TextBox 25">
              <a:extLst>
                <a:ext uri="{FF2B5EF4-FFF2-40B4-BE49-F238E27FC236}">
                  <a16:creationId xmlns:a16="http://schemas.microsoft.com/office/drawing/2014/main" id="{A98FAE7B-9F67-9241-9746-478FDB1083E3}"/>
                </a:ext>
              </a:extLst>
            </p:cNvPr>
            <p:cNvSpPr txBox="1"/>
            <p:nvPr/>
          </p:nvSpPr>
          <p:spPr>
            <a:xfrm>
              <a:off x="3086547" y="3991520"/>
              <a:ext cx="6040841" cy="1477328"/>
            </a:xfrm>
            <a:prstGeom prst="rect">
              <a:avLst/>
            </a:prstGeom>
            <a:noFill/>
          </p:spPr>
          <p:txBody>
            <a:bodyPr wrap="square" rtlCol="0">
              <a:spAutoFit/>
            </a:bodyPr>
            <a:lstStyle/>
            <a:p>
              <a:pPr marL="285750" indent="-285750">
                <a:buFont typeface="Courier New"/>
                <a:buChar char="o"/>
              </a:pPr>
              <a:r>
                <a:rPr lang="en-US" dirty="0"/>
                <a:t>Bump Time:  10 seconds</a:t>
              </a:r>
            </a:p>
            <a:p>
              <a:pPr marL="285750" indent="-285750">
                <a:buFont typeface="Courier New"/>
                <a:buChar char="o"/>
              </a:pPr>
              <a:r>
                <a:rPr lang="en-US" dirty="0"/>
                <a:t>Gas Consumption:  250 ml / min</a:t>
              </a:r>
              <a:br>
                <a:rPr lang="en-US" dirty="0"/>
              </a:br>
              <a:r>
                <a:rPr lang="en-US" dirty="0"/>
                <a:t>(About 50% less gas usage than SDM-2009)</a:t>
              </a:r>
            </a:p>
            <a:p>
              <a:pPr marL="285750" indent="-285750">
                <a:buFont typeface="Courier New"/>
                <a:buChar char="o"/>
              </a:pPr>
              <a:r>
                <a:rPr lang="en-US" dirty="0"/>
                <a:t>Output:  USB drive / LAN cable / USB Cable to PC</a:t>
              </a:r>
            </a:p>
            <a:p>
              <a:pPr marL="285750" indent="-285750">
                <a:buFont typeface="Courier New"/>
                <a:buChar char="o"/>
              </a:pPr>
              <a:r>
                <a:rPr lang="en-US" dirty="0"/>
                <a:t>Accepts </a:t>
              </a:r>
              <a:r>
                <a:rPr lang="en-US" u="sng" dirty="0"/>
                <a:t>both</a:t>
              </a:r>
              <a:r>
                <a:rPr lang="en-US" dirty="0"/>
                <a:t> GX-3R and GX-3R Pro</a:t>
              </a:r>
            </a:p>
          </p:txBody>
        </p:sp>
        <p:grpSp>
          <p:nvGrpSpPr>
            <p:cNvPr id="27" name="Group 26">
              <a:extLst>
                <a:ext uri="{FF2B5EF4-FFF2-40B4-BE49-F238E27FC236}">
                  <a16:creationId xmlns:a16="http://schemas.microsoft.com/office/drawing/2014/main" id="{BF2CB605-FF07-4048-86C5-C9901075828A}"/>
                </a:ext>
              </a:extLst>
            </p:cNvPr>
            <p:cNvGrpSpPr/>
            <p:nvPr/>
          </p:nvGrpSpPr>
          <p:grpSpPr>
            <a:xfrm>
              <a:off x="395536" y="3861048"/>
              <a:ext cx="2522696" cy="2569268"/>
              <a:chOff x="395536" y="3861048"/>
              <a:chExt cx="2522696" cy="2569268"/>
            </a:xfrm>
          </p:grpSpPr>
          <p:sp>
            <p:nvSpPr>
              <p:cNvPr id="28" name="正方形/長方形 8">
                <a:extLst>
                  <a:ext uri="{FF2B5EF4-FFF2-40B4-BE49-F238E27FC236}">
                    <a16:creationId xmlns:a16="http://schemas.microsoft.com/office/drawing/2014/main" id="{E0EA477B-62BE-AB43-824C-AF4F21B21330}"/>
                  </a:ext>
                </a:extLst>
              </p:cNvPr>
              <p:cNvSpPr/>
              <p:nvPr/>
            </p:nvSpPr>
            <p:spPr>
              <a:xfrm>
                <a:off x="1070729" y="6021288"/>
                <a:ext cx="1172310" cy="4090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b="1" i="1" dirty="0">
                    <a:solidFill>
                      <a:schemeClr val="tx1"/>
                    </a:solidFill>
                    <a:latin typeface="Century Gothic" panose="020B0502020202020204" pitchFamily="34" charset="0"/>
                    <a:ea typeface="メイリオ" charset="0"/>
                    <a:cs typeface="Arial" charset="0"/>
                  </a:rPr>
                  <a:t>SDM-3R</a:t>
                </a:r>
                <a:endParaRPr lang="ja-JP" altLang="en-US" b="1" i="1" dirty="0">
                  <a:solidFill>
                    <a:schemeClr val="tx1"/>
                  </a:solidFill>
                  <a:latin typeface="Century Gothic" panose="020B0502020202020204" pitchFamily="34" charset="0"/>
                  <a:ea typeface="メイリオ" charset="0"/>
                  <a:cs typeface="Arial" charset="0"/>
                </a:endParaRPr>
              </a:p>
            </p:txBody>
          </p:sp>
          <p:pic>
            <p:nvPicPr>
              <p:cNvPr id="29" name="Picture 28" descr="SDM-3RPro_with_instrument2.png">
                <a:extLst>
                  <a:ext uri="{FF2B5EF4-FFF2-40B4-BE49-F238E27FC236}">
                    <a16:creationId xmlns:a16="http://schemas.microsoft.com/office/drawing/2014/main" id="{052BF86E-535E-2C41-A8B2-1BABEB2FCF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5536" y="3861048"/>
                <a:ext cx="2522696" cy="2088232"/>
              </a:xfrm>
              <a:prstGeom prst="rect">
                <a:avLst/>
              </a:prstGeom>
            </p:spPr>
          </p:pic>
        </p:grpSp>
      </p:grpSp>
      <p:pic>
        <p:nvPicPr>
          <p:cNvPr id="14" name="Picture 13">
            <a:extLst>
              <a:ext uri="{FF2B5EF4-FFF2-40B4-BE49-F238E27FC236}">
                <a16:creationId xmlns:a16="http://schemas.microsoft.com/office/drawing/2014/main" id="{2E707E59-EA32-F74D-A004-395B129B098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Tree>
    <p:extLst>
      <p:ext uri="{BB962C8B-B14F-4D97-AF65-F5344CB8AC3E}">
        <p14:creationId xmlns:p14="http://schemas.microsoft.com/office/powerpoint/2010/main" val="28680093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コンテンツ プレースホルダー 2">
            <a:extLst>
              <a:ext uri="{FF2B5EF4-FFF2-40B4-BE49-F238E27FC236}">
                <a16:creationId xmlns:a16="http://schemas.microsoft.com/office/drawing/2014/main" id="{ECBDB3F0-C36C-FA49-80D0-9FC8FE5B7D0C}"/>
              </a:ext>
            </a:extLst>
          </p:cNvPr>
          <p:cNvSpPr txBox="1">
            <a:spLocks/>
          </p:cNvSpPr>
          <p:nvPr/>
        </p:nvSpPr>
        <p:spPr bwMode="auto">
          <a:xfrm>
            <a:off x="1656884" y="882769"/>
            <a:ext cx="7416056" cy="503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algn="r">
              <a:buFontTx/>
              <a:buNone/>
              <a:defRPr/>
            </a:pPr>
            <a:r>
              <a:rPr lang="en-US" altLang="ja-JP" sz="2800" b="1" i="1" kern="0" dirty="0">
                <a:latin typeface="Century Gothic" panose="020B0502020202020204" pitchFamily="34" charset="0"/>
              </a:rPr>
              <a:t>Clip-on Pump Unit</a:t>
            </a:r>
          </a:p>
        </p:txBody>
      </p:sp>
      <p:grpSp>
        <p:nvGrpSpPr>
          <p:cNvPr id="13" name="Group 12">
            <a:extLst>
              <a:ext uri="{FF2B5EF4-FFF2-40B4-BE49-F238E27FC236}">
                <a16:creationId xmlns:a16="http://schemas.microsoft.com/office/drawing/2014/main" id="{EF47CD0C-7081-EC40-A344-7B32688CF756}"/>
              </a:ext>
            </a:extLst>
          </p:cNvPr>
          <p:cNvGrpSpPr/>
          <p:nvPr/>
        </p:nvGrpSpPr>
        <p:grpSpPr>
          <a:xfrm>
            <a:off x="962840" y="1657013"/>
            <a:ext cx="7034919" cy="1635715"/>
            <a:chOff x="971600" y="1700808"/>
            <a:chExt cx="6480720" cy="1635715"/>
          </a:xfrm>
        </p:grpSpPr>
        <p:sp>
          <p:nvSpPr>
            <p:cNvPr id="14" name="正方形/長方形 8">
              <a:extLst>
                <a:ext uri="{FF2B5EF4-FFF2-40B4-BE49-F238E27FC236}">
                  <a16:creationId xmlns:a16="http://schemas.microsoft.com/office/drawing/2014/main" id="{27B0F3AC-6B75-7F4B-B0A2-9B30ECCFFEA6}"/>
                </a:ext>
              </a:extLst>
            </p:cNvPr>
            <p:cNvSpPr/>
            <p:nvPr/>
          </p:nvSpPr>
          <p:spPr>
            <a:xfrm>
              <a:off x="971600" y="3048491"/>
              <a:ext cx="1728508" cy="288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b="1" i="1" dirty="0">
                  <a:solidFill>
                    <a:schemeClr val="tx1"/>
                  </a:solidFill>
                  <a:latin typeface="Century Gothic" panose="020B0502020202020204" pitchFamily="34" charset="0"/>
                  <a:ea typeface="メイリオ" charset="0"/>
                  <a:cs typeface="Arial" charset="0"/>
                </a:rPr>
                <a:t>RP-2009</a:t>
              </a:r>
              <a:endParaRPr lang="ja-JP" altLang="en-US" b="1" i="1" dirty="0">
                <a:solidFill>
                  <a:schemeClr val="tx1"/>
                </a:solidFill>
                <a:latin typeface="Century Gothic" panose="020B0502020202020204" pitchFamily="34" charset="0"/>
                <a:ea typeface="メイリオ" charset="0"/>
                <a:cs typeface="Arial" charset="0"/>
              </a:endParaRPr>
            </a:p>
          </p:txBody>
        </p:sp>
        <p:sp>
          <p:nvSpPr>
            <p:cNvPr id="15" name="TextBox 14">
              <a:extLst>
                <a:ext uri="{FF2B5EF4-FFF2-40B4-BE49-F238E27FC236}">
                  <a16:creationId xmlns:a16="http://schemas.microsoft.com/office/drawing/2014/main" id="{F94515AD-E8E6-B04D-A73D-717FE8E55898}"/>
                </a:ext>
              </a:extLst>
            </p:cNvPr>
            <p:cNvSpPr txBox="1"/>
            <p:nvPr/>
          </p:nvSpPr>
          <p:spPr>
            <a:xfrm>
              <a:off x="3203848" y="1700808"/>
              <a:ext cx="4248472" cy="1200329"/>
            </a:xfrm>
            <a:prstGeom prst="rect">
              <a:avLst/>
            </a:prstGeom>
            <a:noFill/>
          </p:spPr>
          <p:txBody>
            <a:bodyPr wrap="square" rtlCol="0">
              <a:spAutoFit/>
            </a:bodyPr>
            <a:lstStyle/>
            <a:p>
              <a:pPr marL="285750" indent="-285750">
                <a:buFont typeface="Courier New"/>
                <a:buChar char="o"/>
              </a:pPr>
              <a:r>
                <a:rPr lang="en-US" dirty="0"/>
                <a:t>Flow rate:  450ml / min</a:t>
              </a:r>
            </a:p>
            <a:p>
              <a:pPr marL="285750" indent="-285750">
                <a:buFont typeface="Courier New"/>
                <a:buChar char="o"/>
              </a:pPr>
              <a:r>
                <a:rPr lang="en-US" dirty="0"/>
                <a:t>Distance to draw:  50 feet</a:t>
              </a:r>
            </a:p>
            <a:p>
              <a:pPr marL="285750" indent="-285750">
                <a:buFont typeface="Courier New"/>
                <a:buChar char="o"/>
              </a:pPr>
              <a:r>
                <a:rPr lang="en-US" dirty="0"/>
                <a:t>Operation time:  8h</a:t>
              </a:r>
            </a:p>
            <a:p>
              <a:pPr marL="285750" indent="-285750">
                <a:buFont typeface="Courier New"/>
                <a:buChar char="o"/>
              </a:pPr>
              <a:r>
                <a:rPr lang="en-US" dirty="0"/>
                <a:t>Operation mode: Normal mode only</a:t>
              </a:r>
            </a:p>
          </p:txBody>
        </p:sp>
      </p:grpSp>
      <p:sp>
        <p:nvSpPr>
          <p:cNvPr id="16" name="正方形/長方形 8">
            <a:extLst>
              <a:ext uri="{FF2B5EF4-FFF2-40B4-BE49-F238E27FC236}">
                <a16:creationId xmlns:a16="http://schemas.microsoft.com/office/drawing/2014/main" id="{B6EBB91C-DADD-974E-AA81-435372C032E5}"/>
              </a:ext>
            </a:extLst>
          </p:cNvPr>
          <p:cNvSpPr/>
          <p:nvPr/>
        </p:nvSpPr>
        <p:spPr>
          <a:xfrm>
            <a:off x="1070729" y="6310335"/>
            <a:ext cx="1172310" cy="4090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b="1" i="1" dirty="0">
                <a:solidFill>
                  <a:schemeClr val="tx1"/>
                </a:solidFill>
                <a:latin typeface="Century Gothic" panose="020B0502020202020204" pitchFamily="34" charset="0"/>
                <a:ea typeface="メイリオ" charset="0"/>
                <a:cs typeface="Arial" charset="0"/>
              </a:rPr>
              <a:t>RP-3R</a:t>
            </a:r>
            <a:endParaRPr lang="ja-JP" altLang="en-US" b="1" i="1" dirty="0">
              <a:solidFill>
                <a:schemeClr val="tx1"/>
              </a:solidFill>
              <a:latin typeface="Century Gothic" panose="020B0502020202020204" pitchFamily="34" charset="0"/>
              <a:ea typeface="メイリオ" charset="0"/>
              <a:cs typeface="Arial" charset="0"/>
            </a:endParaRPr>
          </a:p>
        </p:txBody>
      </p:sp>
      <p:pic>
        <p:nvPicPr>
          <p:cNvPr id="17" name="Picture 16" descr="RP-2009-probe.png">
            <a:extLst>
              <a:ext uri="{FF2B5EF4-FFF2-40B4-BE49-F238E27FC236}">
                <a16:creationId xmlns:a16="http://schemas.microsoft.com/office/drawing/2014/main" id="{F8F26821-18D3-5841-AF61-A974574FDE3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0629" y="1208687"/>
            <a:ext cx="2606600" cy="1813035"/>
          </a:xfrm>
          <a:prstGeom prst="rect">
            <a:avLst/>
          </a:prstGeom>
        </p:spPr>
      </p:pic>
      <p:sp>
        <p:nvSpPr>
          <p:cNvPr id="18" name="TextBox 17">
            <a:extLst>
              <a:ext uri="{FF2B5EF4-FFF2-40B4-BE49-F238E27FC236}">
                <a16:creationId xmlns:a16="http://schemas.microsoft.com/office/drawing/2014/main" id="{70A93C19-BDD1-EA49-941B-05DDE1DF3B90}"/>
              </a:ext>
            </a:extLst>
          </p:cNvPr>
          <p:cNvSpPr txBox="1"/>
          <p:nvPr/>
        </p:nvSpPr>
        <p:spPr>
          <a:xfrm>
            <a:off x="3341565" y="4275471"/>
            <a:ext cx="5329359" cy="1477328"/>
          </a:xfrm>
          <a:prstGeom prst="rect">
            <a:avLst/>
          </a:prstGeom>
          <a:noFill/>
        </p:spPr>
        <p:txBody>
          <a:bodyPr wrap="square" rtlCol="0">
            <a:spAutoFit/>
          </a:bodyPr>
          <a:lstStyle/>
          <a:p>
            <a:pPr marL="285750" indent="-285750">
              <a:buFont typeface="Courier New"/>
              <a:buChar char="o"/>
            </a:pPr>
            <a:r>
              <a:rPr lang="en-US" dirty="0"/>
              <a:t>Flow rate:  500ml / min</a:t>
            </a:r>
          </a:p>
          <a:p>
            <a:pPr marL="285750" indent="-285750">
              <a:buFont typeface="Courier New"/>
              <a:buChar char="o"/>
            </a:pPr>
            <a:r>
              <a:rPr lang="en-US" dirty="0"/>
              <a:t>Distance to draw:  50 feet</a:t>
            </a:r>
          </a:p>
          <a:p>
            <a:pPr marL="285750" indent="-285750">
              <a:buFont typeface="Courier New"/>
              <a:buChar char="o"/>
            </a:pPr>
            <a:r>
              <a:rPr lang="en-US" dirty="0"/>
              <a:t>Operation time:  10h</a:t>
            </a:r>
          </a:p>
          <a:p>
            <a:pPr marL="285750" indent="-285750">
              <a:buFont typeface="Courier New"/>
              <a:buChar char="o"/>
            </a:pPr>
            <a:r>
              <a:rPr lang="en-US" dirty="0"/>
              <a:t>Operation mode: Normal mode, Eco mode</a:t>
            </a:r>
          </a:p>
          <a:p>
            <a:pPr marL="285750" indent="-285750">
              <a:buFont typeface="Courier New"/>
              <a:buChar char="o"/>
            </a:pPr>
            <a:r>
              <a:rPr lang="en-US" dirty="0"/>
              <a:t>Fits both GX-3R and GX-3R Pro</a:t>
            </a:r>
          </a:p>
        </p:txBody>
      </p:sp>
      <p:pic>
        <p:nvPicPr>
          <p:cNvPr id="19" name="Picture 18" descr="3RPro_RP-3.png">
            <a:extLst>
              <a:ext uri="{FF2B5EF4-FFF2-40B4-BE49-F238E27FC236}">
                <a16:creationId xmlns:a16="http://schemas.microsoft.com/office/drawing/2014/main" id="{67BB088E-8A65-6740-93FB-84E84F1298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6409" y="3518844"/>
            <a:ext cx="1789245" cy="2871739"/>
          </a:xfrm>
          <a:prstGeom prst="rect">
            <a:avLst/>
          </a:prstGeom>
        </p:spPr>
      </p:pic>
      <p:pic>
        <p:nvPicPr>
          <p:cNvPr id="20" name="Picture 19">
            <a:extLst>
              <a:ext uri="{FF2B5EF4-FFF2-40B4-BE49-F238E27FC236}">
                <a16:creationId xmlns:a16="http://schemas.microsoft.com/office/drawing/2014/main" id="{4CE47F59-B792-5D4E-BD80-7B7FF612004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
        <p:nvSpPr>
          <p:cNvPr id="22" name="Title 1">
            <a:extLst>
              <a:ext uri="{FF2B5EF4-FFF2-40B4-BE49-F238E27FC236}">
                <a16:creationId xmlns:a16="http://schemas.microsoft.com/office/drawing/2014/main" id="{17040CB8-59CC-7046-989B-D8D274141F15}"/>
              </a:ext>
            </a:extLst>
          </p:cNvPr>
          <p:cNvSpPr>
            <a:spLocks noGrp="1"/>
          </p:cNvSpPr>
          <p:nvPr>
            <p:ph type="title"/>
          </p:nvPr>
        </p:nvSpPr>
        <p:spPr>
          <a:xfrm>
            <a:off x="50823" y="33950"/>
            <a:ext cx="9042354" cy="676275"/>
          </a:xfrm>
        </p:spPr>
        <p:txBody>
          <a:bodyPr>
            <a:normAutofit fontScale="90000"/>
          </a:bodyPr>
          <a:lstStyle/>
          <a:p>
            <a:pPr algn="r"/>
            <a:r>
              <a:rPr lang="en-US" b="1" dirty="0"/>
              <a:t>Advancements</a:t>
            </a:r>
          </a:p>
        </p:txBody>
      </p:sp>
    </p:spTree>
    <p:extLst>
      <p:ext uri="{BB962C8B-B14F-4D97-AF65-F5344CB8AC3E}">
        <p14:creationId xmlns:p14="http://schemas.microsoft.com/office/powerpoint/2010/main" val="3047628039"/>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9766A631-F4C6-AD4B-A22F-6B9DE20FBB04}"/>
              </a:ext>
            </a:extLst>
          </p:cNvPr>
          <p:cNvSpPr>
            <a:spLocks noGrp="1"/>
          </p:cNvSpPr>
          <p:nvPr>
            <p:ph type="title"/>
          </p:nvPr>
        </p:nvSpPr>
        <p:spPr>
          <a:xfrm>
            <a:off x="50823" y="84652"/>
            <a:ext cx="9042353" cy="676275"/>
          </a:xfrm>
        </p:spPr>
        <p:txBody>
          <a:bodyPr>
            <a:normAutofit fontScale="90000"/>
          </a:bodyPr>
          <a:lstStyle/>
          <a:p>
            <a:pPr algn="r"/>
            <a:r>
              <a:rPr lang="en-US" b="1" dirty="0"/>
              <a:t>More Advancements</a:t>
            </a:r>
          </a:p>
        </p:txBody>
      </p:sp>
      <p:pic>
        <p:nvPicPr>
          <p:cNvPr id="23" name="Picture 22" descr="GX-2009-IMAGE.png">
            <a:extLst>
              <a:ext uri="{FF2B5EF4-FFF2-40B4-BE49-F238E27FC236}">
                <a16:creationId xmlns:a16="http://schemas.microsoft.com/office/drawing/2014/main" id="{F8B51F79-8460-3C4D-B4C7-0451BDED791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74057" y="1216739"/>
            <a:ext cx="1455221" cy="1192473"/>
          </a:xfrm>
          <a:prstGeom prst="rect">
            <a:avLst/>
          </a:prstGeom>
        </p:spPr>
      </p:pic>
      <p:pic>
        <p:nvPicPr>
          <p:cNvPr id="24" name="Picture 23">
            <a:extLst>
              <a:ext uri="{FF2B5EF4-FFF2-40B4-BE49-F238E27FC236}">
                <a16:creationId xmlns:a16="http://schemas.microsoft.com/office/drawing/2014/main" id="{288515C1-59C7-2346-9166-27B33E997B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23995" y="956680"/>
            <a:ext cx="1506557" cy="1446296"/>
          </a:xfrm>
          <a:prstGeom prst="rect">
            <a:avLst/>
          </a:prstGeom>
        </p:spPr>
      </p:pic>
      <p:pic>
        <p:nvPicPr>
          <p:cNvPr id="25" name="Picture 24">
            <a:extLst>
              <a:ext uri="{FF2B5EF4-FFF2-40B4-BE49-F238E27FC236}">
                <a16:creationId xmlns:a16="http://schemas.microsoft.com/office/drawing/2014/main" id="{E6E95281-2D12-6046-B8F8-530CFDD486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91756" y="1058875"/>
            <a:ext cx="1168784" cy="1344101"/>
          </a:xfrm>
          <a:prstGeom prst="rect">
            <a:avLst/>
          </a:prstGeom>
        </p:spPr>
      </p:pic>
      <p:graphicFrame>
        <p:nvGraphicFramePr>
          <p:cNvPr id="26" name="Table 25">
            <a:extLst>
              <a:ext uri="{FF2B5EF4-FFF2-40B4-BE49-F238E27FC236}">
                <a16:creationId xmlns:a16="http://schemas.microsoft.com/office/drawing/2014/main" id="{3A8B1BF3-BD08-5142-AC1B-625A28B7FE49}"/>
              </a:ext>
            </a:extLst>
          </p:cNvPr>
          <p:cNvGraphicFramePr>
            <a:graphicFrameLocks noGrp="1"/>
          </p:cNvGraphicFramePr>
          <p:nvPr>
            <p:extLst>
              <p:ext uri="{D42A27DB-BD31-4B8C-83A1-F6EECF244321}">
                <p14:modId xmlns:p14="http://schemas.microsoft.com/office/powerpoint/2010/main" val="678940702"/>
              </p:ext>
            </p:extLst>
          </p:nvPr>
        </p:nvGraphicFramePr>
        <p:xfrm>
          <a:off x="291350" y="2514286"/>
          <a:ext cx="8561299" cy="3332480"/>
        </p:xfrm>
        <a:graphic>
          <a:graphicData uri="http://schemas.openxmlformats.org/drawingml/2006/table">
            <a:tbl>
              <a:tblPr firstRow="1" bandRow="1">
                <a:tableStyleId>{8A107856-5554-42FB-B03E-39F5DBC370BA}</a:tableStyleId>
              </a:tblPr>
              <a:tblGrid>
                <a:gridCol w="2904026">
                  <a:extLst>
                    <a:ext uri="{9D8B030D-6E8A-4147-A177-3AD203B41FA5}">
                      <a16:colId xmlns:a16="http://schemas.microsoft.com/office/drawing/2014/main" val="2571664264"/>
                    </a:ext>
                  </a:extLst>
                </a:gridCol>
                <a:gridCol w="2459285">
                  <a:extLst>
                    <a:ext uri="{9D8B030D-6E8A-4147-A177-3AD203B41FA5}">
                      <a16:colId xmlns:a16="http://schemas.microsoft.com/office/drawing/2014/main" val="2355390065"/>
                    </a:ext>
                  </a:extLst>
                </a:gridCol>
                <a:gridCol w="3197988">
                  <a:extLst>
                    <a:ext uri="{9D8B030D-6E8A-4147-A177-3AD203B41FA5}">
                      <a16:colId xmlns:a16="http://schemas.microsoft.com/office/drawing/2014/main" val="468761884"/>
                    </a:ext>
                  </a:extLst>
                </a:gridCol>
              </a:tblGrid>
              <a:tr h="235392">
                <a:tc>
                  <a:txBody>
                    <a:bodyPr/>
                    <a:lstStyle/>
                    <a:p>
                      <a:endParaRPr lang="en-US" dirty="0"/>
                    </a:p>
                  </a:txBody>
                  <a:tcPr/>
                </a:tc>
                <a:tc>
                  <a:txBody>
                    <a:bodyPr/>
                    <a:lstStyle/>
                    <a:p>
                      <a:pPr algn="ctr"/>
                      <a:r>
                        <a:rPr lang="en-US" u="none" dirty="0"/>
                        <a:t>GX-2009</a:t>
                      </a:r>
                      <a:endParaRPr lang="en-US" u="none" dirty="0">
                        <a:solidFill>
                          <a:schemeClr val="bg1"/>
                        </a:solidFill>
                      </a:endParaRPr>
                    </a:p>
                  </a:txBody>
                  <a:tcPr/>
                </a:tc>
                <a:tc>
                  <a:txBody>
                    <a:bodyPr/>
                    <a:lstStyle/>
                    <a:p>
                      <a:pPr algn="ctr"/>
                      <a:r>
                        <a:rPr lang="en-US" u="none" dirty="0"/>
                        <a:t>GX-3R and GX-3R Pro</a:t>
                      </a:r>
                    </a:p>
                  </a:txBody>
                  <a:tcPr/>
                </a:tc>
                <a:extLst>
                  <a:ext uri="{0D108BD9-81ED-4DB2-BD59-A6C34878D82A}">
                    <a16:rowId xmlns:a16="http://schemas.microsoft.com/office/drawing/2014/main" val="1359736200"/>
                  </a:ext>
                </a:extLst>
              </a:tr>
              <a:tr h="370840">
                <a:tc>
                  <a:txBody>
                    <a:bodyPr/>
                    <a:lstStyle/>
                    <a:p>
                      <a:r>
                        <a:rPr lang="en-US" dirty="0"/>
                        <a:t>Battery life (continuous)</a:t>
                      </a:r>
                    </a:p>
                  </a:txBody>
                  <a:tcPr/>
                </a:tc>
                <a:tc>
                  <a:txBody>
                    <a:bodyPr/>
                    <a:lstStyle/>
                    <a:p>
                      <a:pPr algn="ctr"/>
                      <a:r>
                        <a:rPr lang="en-US" dirty="0"/>
                        <a:t>20 hours</a:t>
                      </a:r>
                    </a:p>
                  </a:txBody>
                  <a:tcPr/>
                </a:tc>
                <a:tc>
                  <a:txBody>
                    <a:bodyPr/>
                    <a:lstStyle/>
                    <a:p>
                      <a:pPr algn="ctr"/>
                      <a:r>
                        <a:rPr lang="en-US" dirty="0"/>
                        <a:t>24 hours*</a:t>
                      </a:r>
                    </a:p>
                  </a:txBody>
                  <a:tcPr/>
                </a:tc>
                <a:extLst>
                  <a:ext uri="{0D108BD9-81ED-4DB2-BD59-A6C34878D82A}">
                    <a16:rowId xmlns:a16="http://schemas.microsoft.com/office/drawing/2014/main" val="127475064"/>
                  </a:ext>
                </a:extLst>
              </a:tr>
              <a:tr h="37084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dirty="0"/>
                        <a:t>Temperature Range</a:t>
                      </a:r>
                    </a:p>
                  </a:txBody>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US" dirty="0"/>
                        <a:t>-4°F to 122°F </a:t>
                      </a:r>
                    </a:p>
                  </a:txBody>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US" dirty="0"/>
                        <a:t>-40F° to 140°F</a:t>
                      </a:r>
                    </a:p>
                  </a:txBody>
                  <a:tcPr/>
                </a:tc>
                <a:extLst>
                  <a:ext uri="{0D108BD9-81ED-4DB2-BD59-A6C34878D82A}">
                    <a16:rowId xmlns:a16="http://schemas.microsoft.com/office/drawing/2014/main" val="4063491856"/>
                  </a:ext>
                </a:extLst>
              </a:tr>
              <a:tr h="370840">
                <a:tc>
                  <a:txBody>
                    <a:bodyPr/>
                    <a:lstStyle/>
                    <a:p>
                      <a:r>
                        <a:rPr lang="en-US" dirty="0"/>
                        <a:t>Calibration Cup</a:t>
                      </a:r>
                    </a:p>
                  </a:txBody>
                  <a:tcPr/>
                </a:tc>
                <a:tc>
                  <a:txBody>
                    <a:bodyPr/>
                    <a:lstStyle/>
                    <a:p>
                      <a:pPr algn="ctr"/>
                      <a:r>
                        <a:rPr lang="en-US" dirty="0"/>
                        <a:t>Not included</a:t>
                      </a:r>
                    </a:p>
                  </a:txBody>
                  <a:tcPr/>
                </a:tc>
                <a:tc>
                  <a:txBody>
                    <a:bodyPr/>
                    <a:lstStyle/>
                    <a:p>
                      <a:pPr algn="ctr"/>
                      <a:r>
                        <a:rPr lang="en-US" dirty="0"/>
                        <a:t>Ships standard</a:t>
                      </a:r>
                    </a:p>
                  </a:txBody>
                  <a:tcPr/>
                </a:tc>
                <a:extLst>
                  <a:ext uri="{0D108BD9-81ED-4DB2-BD59-A6C34878D82A}">
                    <a16:rowId xmlns:a16="http://schemas.microsoft.com/office/drawing/2014/main" val="2150236278"/>
                  </a:ext>
                </a:extLst>
              </a:tr>
              <a:tr h="370840">
                <a:tc>
                  <a:txBody>
                    <a:bodyPr/>
                    <a:lstStyle/>
                    <a:p>
                      <a:r>
                        <a:rPr lang="en-US" dirty="0"/>
                        <a:t>IP Rating</a:t>
                      </a:r>
                    </a:p>
                  </a:txBody>
                  <a:tcPr/>
                </a:tc>
                <a:tc>
                  <a:txBody>
                    <a:bodyPr/>
                    <a:lstStyle/>
                    <a:p>
                      <a:pPr algn="ctr"/>
                      <a:r>
                        <a:rPr lang="en-US" dirty="0"/>
                        <a:t>IP67</a:t>
                      </a:r>
                    </a:p>
                  </a:txBody>
                  <a:tcPr/>
                </a:tc>
                <a:tc>
                  <a:txBody>
                    <a:bodyPr/>
                    <a:lstStyle/>
                    <a:p>
                      <a:pPr algn="ctr"/>
                      <a:r>
                        <a:rPr lang="en-US" dirty="0"/>
                        <a:t>Both units IP66 &amp; IP68</a:t>
                      </a:r>
                    </a:p>
                  </a:txBody>
                  <a:tcPr/>
                </a:tc>
                <a:extLst>
                  <a:ext uri="{0D108BD9-81ED-4DB2-BD59-A6C34878D82A}">
                    <a16:rowId xmlns:a16="http://schemas.microsoft.com/office/drawing/2014/main" val="2596201557"/>
                  </a:ext>
                </a:extLst>
              </a:tr>
              <a:tr h="370840">
                <a:tc>
                  <a:txBody>
                    <a:bodyPr/>
                    <a:lstStyle/>
                    <a:p>
                      <a:r>
                        <a:rPr lang="en-US" dirty="0"/>
                        <a:t>Warranty</a:t>
                      </a:r>
                    </a:p>
                  </a:txBody>
                  <a:tcPr/>
                </a:tc>
                <a:tc>
                  <a:txBody>
                    <a:bodyPr/>
                    <a:lstStyle/>
                    <a:p>
                      <a:pPr algn="ctr"/>
                      <a:r>
                        <a:rPr lang="en-US" dirty="0"/>
                        <a:t>2 years</a:t>
                      </a:r>
                    </a:p>
                  </a:txBody>
                  <a:tcPr/>
                </a:tc>
                <a:tc>
                  <a:txBody>
                    <a:bodyPr/>
                    <a:lstStyle/>
                    <a:p>
                      <a:pPr algn="ctr"/>
                      <a:r>
                        <a:rPr lang="en-US" dirty="0"/>
                        <a:t>3 years (device &amp; sensors)</a:t>
                      </a:r>
                    </a:p>
                  </a:txBody>
                  <a:tcPr/>
                </a:tc>
                <a:extLst>
                  <a:ext uri="{0D108BD9-81ED-4DB2-BD59-A6C34878D82A}">
                    <a16:rowId xmlns:a16="http://schemas.microsoft.com/office/drawing/2014/main" val="2992999341"/>
                  </a:ext>
                </a:extLst>
              </a:tr>
              <a:tr h="370840">
                <a:tc>
                  <a:txBody>
                    <a:bodyPr/>
                    <a:lstStyle/>
                    <a:p>
                      <a:r>
                        <a:rPr lang="en-US" dirty="0"/>
                        <a:t>Durability</a:t>
                      </a:r>
                    </a:p>
                  </a:txBody>
                  <a:tcPr/>
                </a:tc>
                <a:tc>
                  <a:txBody>
                    <a:bodyPr/>
                    <a:lstStyle/>
                    <a:p>
                      <a:pPr algn="ctr"/>
                      <a:r>
                        <a:rPr lang="en-US" dirty="0"/>
                        <a:t>1 meter drop tested</a:t>
                      </a:r>
                    </a:p>
                  </a:txBody>
                  <a:tcPr/>
                </a:tc>
                <a:tc>
                  <a:txBody>
                    <a:bodyPr/>
                    <a:lstStyle/>
                    <a:p>
                      <a:pPr algn="ctr"/>
                      <a:r>
                        <a:rPr lang="en-US" dirty="0"/>
                        <a:t>7 meter drop tested</a:t>
                      </a:r>
                    </a:p>
                  </a:txBody>
                  <a:tcPr/>
                </a:tc>
                <a:extLst>
                  <a:ext uri="{0D108BD9-81ED-4DB2-BD59-A6C34878D82A}">
                    <a16:rowId xmlns:a16="http://schemas.microsoft.com/office/drawing/2014/main" val="2401876807"/>
                  </a:ext>
                </a:extLst>
              </a:tr>
              <a:tr h="370840">
                <a:tc>
                  <a:txBody>
                    <a:bodyPr/>
                    <a:lstStyle/>
                    <a:p>
                      <a:r>
                        <a:rPr lang="en-US" dirty="0"/>
                        <a:t>User Adjustable Alarms</a:t>
                      </a:r>
                    </a:p>
                  </a:txBody>
                  <a:tcPr/>
                </a:tc>
                <a:tc>
                  <a:txBody>
                    <a:bodyPr/>
                    <a:lstStyle/>
                    <a:p>
                      <a:pPr algn="ctr"/>
                      <a:r>
                        <a:rPr lang="en-US" dirty="0"/>
                        <a:t>2</a:t>
                      </a:r>
                    </a:p>
                  </a:txBody>
                  <a:tcPr/>
                </a:tc>
                <a:tc>
                  <a:txBody>
                    <a:bodyPr/>
                    <a:lstStyle/>
                    <a:p>
                      <a:pPr algn="ctr"/>
                      <a:r>
                        <a:rPr lang="en-US" dirty="0"/>
                        <a:t>3</a:t>
                      </a:r>
                    </a:p>
                  </a:txBody>
                  <a:tcPr/>
                </a:tc>
                <a:extLst>
                  <a:ext uri="{0D108BD9-81ED-4DB2-BD59-A6C34878D82A}">
                    <a16:rowId xmlns:a16="http://schemas.microsoft.com/office/drawing/2014/main" val="3225643320"/>
                  </a:ext>
                </a:extLst>
              </a:tr>
              <a:tr h="370840">
                <a:tc>
                  <a:txBody>
                    <a:bodyPr/>
                    <a:lstStyle/>
                    <a:p>
                      <a:r>
                        <a:rPr lang="en-US" dirty="0"/>
                        <a:t>Stealth Mode</a:t>
                      </a:r>
                    </a:p>
                  </a:txBody>
                  <a:tcPr/>
                </a:tc>
                <a:tc>
                  <a:txBody>
                    <a:bodyPr/>
                    <a:lstStyle/>
                    <a:p>
                      <a:pPr algn="ctr"/>
                      <a:r>
                        <a:rPr lang="en-US" dirty="0"/>
                        <a:t>no</a:t>
                      </a:r>
                    </a:p>
                  </a:txBody>
                  <a:tcPr/>
                </a:tc>
                <a:tc>
                  <a:txBody>
                    <a:bodyPr/>
                    <a:lstStyle/>
                    <a:p>
                      <a:pPr algn="ctr"/>
                      <a:r>
                        <a:rPr lang="en-US" dirty="0"/>
                        <a:t>yes – </a:t>
                      </a:r>
                      <a:r>
                        <a:rPr lang="en-US" sz="1400" i="1" dirty="0"/>
                        <a:t>(</a:t>
                      </a:r>
                      <a:r>
                        <a:rPr lang="en-US" sz="1400" dirty="0"/>
                        <a:t>great</a:t>
                      </a:r>
                      <a:r>
                        <a:rPr lang="en-US" dirty="0"/>
                        <a:t> </a:t>
                      </a:r>
                      <a:r>
                        <a:rPr lang="en-US" sz="1400" i="1" u="none" dirty="0"/>
                        <a:t>for LE applications)</a:t>
                      </a:r>
                    </a:p>
                  </a:txBody>
                  <a:tcPr/>
                </a:tc>
                <a:extLst>
                  <a:ext uri="{0D108BD9-81ED-4DB2-BD59-A6C34878D82A}">
                    <a16:rowId xmlns:a16="http://schemas.microsoft.com/office/drawing/2014/main" val="2505865717"/>
                  </a:ext>
                </a:extLst>
              </a:tr>
            </a:tbl>
          </a:graphicData>
        </a:graphic>
      </p:graphicFrame>
      <p:sp>
        <p:nvSpPr>
          <p:cNvPr id="30" name="TextBox 29">
            <a:extLst>
              <a:ext uri="{FF2B5EF4-FFF2-40B4-BE49-F238E27FC236}">
                <a16:creationId xmlns:a16="http://schemas.microsoft.com/office/drawing/2014/main" id="{3A4AD5D9-5838-7E43-8713-BC0F15719F9D}"/>
              </a:ext>
            </a:extLst>
          </p:cNvPr>
          <p:cNvSpPr txBox="1"/>
          <p:nvPr/>
        </p:nvSpPr>
        <p:spPr>
          <a:xfrm>
            <a:off x="1446963" y="874209"/>
            <a:ext cx="184731" cy="369332"/>
          </a:xfrm>
          <a:prstGeom prst="rect">
            <a:avLst/>
          </a:prstGeom>
          <a:noFill/>
        </p:spPr>
        <p:txBody>
          <a:bodyPr wrap="none" rtlCol="0">
            <a:spAutoFit/>
          </a:bodyPr>
          <a:lstStyle/>
          <a:p>
            <a:endParaRPr lang="en-US" dirty="0"/>
          </a:p>
        </p:txBody>
      </p:sp>
      <p:sp>
        <p:nvSpPr>
          <p:cNvPr id="4" name="TextBox 3">
            <a:extLst>
              <a:ext uri="{FF2B5EF4-FFF2-40B4-BE49-F238E27FC236}">
                <a16:creationId xmlns:a16="http://schemas.microsoft.com/office/drawing/2014/main" id="{4FE1E43D-BE6A-F142-9F96-75ECF20ABA89}"/>
              </a:ext>
            </a:extLst>
          </p:cNvPr>
          <p:cNvSpPr txBox="1"/>
          <p:nvPr/>
        </p:nvSpPr>
        <p:spPr>
          <a:xfrm>
            <a:off x="963739" y="6255099"/>
            <a:ext cx="6330373" cy="307777"/>
          </a:xfrm>
          <a:prstGeom prst="rect">
            <a:avLst/>
          </a:prstGeom>
          <a:noFill/>
        </p:spPr>
        <p:txBody>
          <a:bodyPr wrap="square" rtlCol="0">
            <a:spAutoFit/>
          </a:bodyPr>
          <a:lstStyle/>
          <a:p>
            <a:r>
              <a:rPr lang="en-US" sz="1400" i="1" dirty="0"/>
              <a:t>*GX-3R Pro has alkaline option available (16 hour battery life)</a:t>
            </a:r>
          </a:p>
        </p:txBody>
      </p:sp>
      <p:pic>
        <p:nvPicPr>
          <p:cNvPr id="10" name="Picture 9">
            <a:extLst>
              <a:ext uri="{FF2B5EF4-FFF2-40B4-BE49-F238E27FC236}">
                <a16:creationId xmlns:a16="http://schemas.microsoft.com/office/drawing/2014/main" id="{D08BD163-74C3-274E-89A6-BA987D22DC2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Tree>
    <p:extLst>
      <p:ext uri="{BB962C8B-B14F-4D97-AF65-F5344CB8AC3E}">
        <p14:creationId xmlns:p14="http://schemas.microsoft.com/office/powerpoint/2010/main" val="3548096739"/>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C25DCE9-186E-DF47-90E8-B348AD249AAA}"/>
              </a:ext>
            </a:extLst>
          </p:cNvPr>
          <p:cNvSpPr>
            <a:spLocks noGrp="1"/>
          </p:cNvSpPr>
          <p:nvPr>
            <p:ph type="title"/>
          </p:nvPr>
        </p:nvSpPr>
        <p:spPr>
          <a:xfrm>
            <a:off x="50823" y="43863"/>
            <a:ext cx="9042353" cy="819576"/>
          </a:xfrm>
        </p:spPr>
        <p:txBody>
          <a:bodyPr>
            <a:normAutofit/>
          </a:bodyPr>
          <a:lstStyle/>
          <a:p>
            <a:pPr algn="r"/>
            <a:r>
              <a:rPr lang="en-US" sz="4000" b="1" dirty="0"/>
              <a:t>GX-3R Pro—Connectivity</a:t>
            </a:r>
          </a:p>
        </p:txBody>
      </p:sp>
      <p:sp>
        <p:nvSpPr>
          <p:cNvPr id="13" name="Title 1">
            <a:extLst>
              <a:ext uri="{FF2B5EF4-FFF2-40B4-BE49-F238E27FC236}">
                <a16:creationId xmlns:a16="http://schemas.microsoft.com/office/drawing/2014/main" id="{9CB0BAF3-CF2E-314A-9D1D-749F6AEC95C1}"/>
              </a:ext>
            </a:extLst>
          </p:cNvPr>
          <p:cNvSpPr txBox="1">
            <a:spLocks/>
          </p:cNvSpPr>
          <p:nvPr/>
        </p:nvSpPr>
        <p:spPr bwMode="auto">
          <a:xfrm>
            <a:off x="370245" y="872443"/>
            <a:ext cx="3468537"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kumimoji="0" lang="en-US" u="sng" dirty="0"/>
              <a:t>RK Link App</a:t>
            </a:r>
          </a:p>
        </p:txBody>
      </p:sp>
      <p:sp>
        <p:nvSpPr>
          <p:cNvPr id="14" name="TextBox 13">
            <a:extLst>
              <a:ext uri="{FF2B5EF4-FFF2-40B4-BE49-F238E27FC236}">
                <a16:creationId xmlns:a16="http://schemas.microsoft.com/office/drawing/2014/main" id="{F40D62F4-818C-3840-B63D-2B6716A4A482}"/>
              </a:ext>
            </a:extLst>
          </p:cNvPr>
          <p:cNvSpPr txBox="1"/>
          <p:nvPr/>
        </p:nvSpPr>
        <p:spPr>
          <a:xfrm>
            <a:off x="370245" y="1629810"/>
            <a:ext cx="5305218" cy="4154984"/>
          </a:xfrm>
          <a:prstGeom prst="rect">
            <a:avLst/>
          </a:prstGeom>
          <a:noFill/>
        </p:spPr>
        <p:txBody>
          <a:bodyPr wrap="square" rtlCol="0">
            <a:spAutoFit/>
          </a:bodyPr>
          <a:lstStyle/>
          <a:p>
            <a:pPr marL="342900" indent="-342900">
              <a:buFont typeface="Courier New" panose="02070309020205020404" pitchFamily="49" charset="0"/>
              <a:buChar char="o"/>
            </a:pPr>
            <a:r>
              <a:rPr lang="en-US" sz="2400" dirty="0"/>
              <a:t>Bluetooth connectivity</a:t>
            </a:r>
          </a:p>
          <a:p>
            <a:pPr marL="342900" indent="-342900">
              <a:buFont typeface="Courier New" panose="02070309020205020404" pitchFamily="49" charset="0"/>
              <a:buChar char="o"/>
            </a:pPr>
            <a:r>
              <a:rPr lang="en-US" sz="2400" dirty="0"/>
              <a:t>Direct readings from instrument </a:t>
            </a:r>
          </a:p>
          <a:p>
            <a:pPr marL="342900" indent="-342900">
              <a:buFont typeface="Courier New" panose="02070309020205020404" pitchFamily="49" charset="0"/>
              <a:buChar char="o"/>
            </a:pPr>
            <a:r>
              <a:rPr lang="en-US" sz="2400" dirty="0"/>
              <a:t>Digital values/Graphical display</a:t>
            </a:r>
          </a:p>
          <a:p>
            <a:pPr marL="342900" indent="-342900">
              <a:buFont typeface="Courier New" panose="02070309020205020404" pitchFamily="49" charset="0"/>
              <a:buChar char="o"/>
            </a:pPr>
            <a:r>
              <a:rPr lang="en-US" sz="2400" dirty="0"/>
              <a:t>Alarm indications</a:t>
            </a:r>
          </a:p>
          <a:p>
            <a:pPr marL="342900" indent="-342900">
              <a:buFont typeface="Courier New" panose="02070309020205020404" pitchFamily="49" charset="0"/>
              <a:buChar char="o"/>
            </a:pPr>
            <a:r>
              <a:rPr lang="en-US" sz="2400" dirty="0"/>
              <a:t>Set bump/</a:t>
            </a:r>
            <a:r>
              <a:rPr lang="en-US" sz="2400" dirty="0" err="1"/>
              <a:t>cal</a:t>
            </a:r>
            <a:r>
              <a:rPr lang="en-US" sz="2400" dirty="0"/>
              <a:t> reminders, alarm parameters, and other </a:t>
            </a:r>
            <a:br>
              <a:rPr lang="en-US" sz="2400" dirty="0"/>
            </a:br>
            <a:r>
              <a:rPr lang="en-US" sz="2400" dirty="0"/>
              <a:t>GX-3R Pro settings</a:t>
            </a:r>
          </a:p>
          <a:p>
            <a:pPr marL="342900" indent="-342900">
              <a:buFont typeface="Courier New" panose="02070309020205020404" pitchFamily="49" charset="0"/>
              <a:buChar char="o"/>
            </a:pPr>
            <a:r>
              <a:rPr lang="en-US" sz="2400" dirty="0"/>
              <a:t>Configure alarm notifications to desired contacts</a:t>
            </a:r>
          </a:p>
          <a:p>
            <a:pPr marL="342900" indent="-342900">
              <a:buFont typeface="Courier New" panose="02070309020205020404" pitchFamily="49" charset="0"/>
              <a:buChar char="o"/>
            </a:pPr>
            <a:r>
              <a:rPr lang="en-US" sz="2400" dirty="0"/>
              <a:t>Find my instrument feature</a:t>
            </a:r>
          </a:p>
          <a:p>
            <a:pPr marL="342900" indent="-342900">
              <a:buFont typeface="Courier New" panose="02070309020205020404" pitchFamily="49" charset="0"/>
              <a:buChar char="o"/>
            </a:pPr>
            <a:r>
              <a:rPr lang="en-US" sz="2400" dirty="0"/>
              <a:t>Available on iOS and Android</a:t>
            </a:r>
          </a:p>
        </p:txBody>
      </p:sp>
      <p:pic>
        <p:nvPicPr>
          <p:cNvPr id="17" name="Picture 16">
            <a:extLst>
              <a:ext uri="{FF2B5EF4-FFF2-40B4-BE49-F238E27FC236}">
                <a16:creationId xmlns:a16="http://schemas.microsoft.com/office/drawing/2014/main" id="{FF79FFAD-F094-154B-BA3E-32EAEF6531C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610598" y="5724594"/>
            <a:ext cx="2064865" cy="986749"/>
          </a:xfrm>
          <a:prstGeom prst="rect">
            <a:avLst/>
          </a:prstGeom>
        </p:spPr>
      </p:pic>
      <p:pic>
        <p:nvPicPr>
          <p:cNvPr id="3" name="Picture 2">
            <a:extLst>
              <a:ext uri="{FF2B5EF4-FFF2-40B4-BE49-F238E27FC236}">
                <a16:creationId xmlns:a16="http://schemas.microsoft.com/office/drawing/2014/main" id="{D14E3EA8-58C1-E64D-BB9F-FD73E0837645}"/>
              </a:ext>
            </a:extLst>
          </p:cNvPr>
          <p:cNvPicPr>
            <a:picLocks noChangeAspect="1"/>
          </p:cNvPicPr>
          <p:nvPr/>
        </p:nvPicPr>
        <p:blipFill>
          <a:blip r:embed="rId3"/>
          <a:stretch>
            <a:fillRect/>
          </a:stretch>
        </p:blipFill>
        <p:spPr>
          <a:xfrm>
            <a:off x="5539584" y="868680"/>
            <a:ext cx="3604416" cy="5382656"/>
          </a:xfrm>
          <a:prstGeom prst="rect">
            <a:avLst/>
          </a:prstGeom>
        </p:spPr>
      </p:pic>
      <p:pic>
        <p:nvPicPr>
          <p:cNvPr id="6" name="Picture 5">
            <a:extLst>
              <a:ext uri="{FF2B5EF4-FFF2-40B4-BE49-F238E27FC236}">
                <a16:creationId xmlns:a16="http://schemas.microsoft.com/office/drawing/2014/main" id="{A68CC972-C351-1145-B36D-24576700A853}"/>
              </a:ext>
            </a:extLst>
          </p:cNvPr>
          <p:cNvPicPr>
            <a:picLocks noChangeAspect="1"/>
          </p:cNvPicPr>
          <p:nvPr/>
        </p:nvPicPr>
        <p:blipFill>
          <a:blip r:embed="rId4"/>
          <a:stretch>
            <a:fillRect/>
          </a:stretch>
        </p:blipFill>
        <p:spPr>
          <a:xfrm>
            <a:off x="5541264" y="868680"/>
            <a:ext cx="3604416" cy="5382656"/>
          </a:xfrm>
          <a:prstGeom prst="rect">
            <a:avLst/>
          </a:prstGeom>
        </p:spPr>
      </p:pic>
      <p:pic>
        <p:nvPicPr>
          <p:cNvPr id="9" name="Picture 8">
            <a:extLst>
              <a:ext uri="{FF2B5EF4-FFF2-40B4-BE49-F238E27FC236}">
                <a16:creationId xmlns:a16="http://schemas.microsoft.com/office/drawing/2014/main" id="{0DE32BB5-9677-B84F-B0F2-B00E75C365C8}"/>
              </a:ext>
            </a:extLst>
          </p:cNvPr>
          <p:cNvPicPr>
            <a:picLocks noChangeAspect="1"/>
          </p:cNvPicPr>
          <p:nvPr/>
        </p:nvPicPr>
        <p:blipFill>
          <a:blip r:embed="rId5"/>
          <a:stretch>
            <a:fillRect/>
          </a:stretch>
        </p:blipFill>
        <p:spPr>
          <a:xfrm>
            <a:off x="5541264" y="868680"/>
            <a:ext cx="3610446" cy="5391660"/>
          </a:xfrm>
          <a:prstGeom prst="rect">
            <a:avLst/>
          </a:prstGeom>
        </p:spPr>
      </p:pic>
      <p:pic>
        <p:nvPicPr>
          <p:cNvPr id="11" name="Picture 10">
            <a:extLst>
              <a:ext uri="{FF2B5EF4-FFF2-40B4-BE49-F238E27FC236}">
                <a16:creationId xmlns:a16="http://schemas.microsoft.com/office/drawing/2014/main" id="{8407E678-948B-F049-A123-DB0FD1B2C9E7}"/>
              </a:ext>
            </a:extLst>
          </p:cNvPr>
          <p:cNvPicPr>
            <a:picLocks noChangeAspect="1"/>
          </p:cNvPicPr>
          <p:nvPr/>
        </p:nvPicPr>
        <p:blipFill>
          <a:blip r:embed="rId6"/>
          <a:stretch>
            <a:fillRect/>
          </a:stretch>
        </p:blipFill>
        <p:spPr>
          <a:xfrm>
            <a:off x="5541264" y="868680"/>
            <a:ext cx="3610447" cy="5391661"/>
          </a:xfrm>
          <a:prstGeom prst="rect">
            <a:avLst/>
          </a:prstGeom>
        </p:spPr>
      </p:pic>
      <p:pic>
        <p:nvPicPr>
          <p:cNvPr id="18" name="Picture 17">
            <a:extLst>
              <a:ext uri="{FF2B5EF4-FFF2-40B4-BE49-F238E27FC236}">
                <a16:creationId xmlns:a16="http://schemas.microsoft.com/office/drawing/2014/main" id="{3EA8C667-3142-4740-AB45-1C0A463B900E}"/>
              </a:ext>
            </a:extLst>
          </p:cNvPr>
          <p:cNvPicPr>
            <a:picLocks noChangeAspect="1"/>
          </p:cNvPicPr>
          <p:nvPr/>
        </p:nvPicPr>
        <p:blipFill>
          <a:blip r:embed="rId7"/>
          <a:stretch>
            <a:fillRect/>
          </a:stretch>
        </p:blipFill>
        <p:spPr>
          <a:xfrm>
            <a:off x="5541264" y="868680"/>
            <a:ext cx="3596464" cy="5370781"/>
          </a:xfrm>
          <a:prstGeom prst="rect">
            <a:avLst/>
          </a:prstGeom>
        </p:spPr>
      </p:pic>
      <p:pic>
        <p:nvPicPr>
          <p:cNvPr id="8" name="Picture 7">
            <a:extLst>
              <a:ext uri="{FF2B5EF4-FFF2-40B4-BE49-F238E27FC236}">
                <a16:creationId xmlns:a16="http://schemas.microsoft.com/office/drawing/2014/main" id="{C8C01D52-9CB6-2449-8163-DBC4B76BFDB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pic>
        <p:nvPicPr>
          <p:cNvPr id="10" name="Picture 9">
            <a:extLst>
              <a:ext uri="{FF2B5EF4-FFF2-40B4-BE49-F238E27FC236}">
                <a16:creationId xmlns:a16="http://schemas.microsoft.com/office/drawing/2014/main" id="{8C77A451-C811-B642-99BC-C740B34B8D24}"/>
              </a:ext>
            </a:extLst>
          </p:cNvPr>
          <p:cNvPicPr>
            <a:picLocks noChangeAspect="1"/>
          </p:cNvPicPr>
          <p:nvPr/>
        </p:nvPicPr>
        <p:blipFill>
          <a:blip r:embed="rId9"/>
          <a:stretch>
            <a:fillRect/>
          </a:stretch>
        </p:blipFill>
        <p:spPr>
          <a:xfrm>
            <a:off x="5541264" y="868680"/>
            <a:ext cx="3610446" cy="5391660"/>
          </a:xfrm>
          <a:prstGeom prst="rect">
            <a:avLst/>
          </a:prstGeom>
        </p:spPr>
      </p:pic>
      <p:pic>
        <p:nvPicPr>
          <p:cNvPr id="16" name="Picture 15">
            <a:extLst>
              <a:ext uri="{FF2B5EF4-FFF2-40B4-BE49-F238E27FC236}">
                <a16:creationId xmlns:a16="http://schemas.microsoft.com/office/drawing/2014/main" id="{B73146FD-47F3-F944-A604-2AD772E7AB3C}"/>
              </a:ext>
            </a:extLst>
          </p:cNvPr>
          <p:cNvPicPr>
            <a:picLocks noChangeAspect="1"/>
          </p:cNvPicPr>
          <p:nvPr/>
        </p:nvPicPr>
        <p:blipFill>
          <a:blip r:embed="rId10"/>
          <a:stretch>
            <a:fillRect/>
          </a:stretch>
        </p:blipFill>
        <p:spPr>
          <a:xfrm>
            <a:off x="5541264" y="868680"/>
            <a:ext cx="3607926" cy="5387898"/>
          </a:xfrm>
          <a:prstGeom prst="rect">
            <a:avLst/>
          </a:prstGeom>
        </p:spPr>
      </p:pic>
      <p:pic>
        <p:nvPicPr>
          <p:cNvPr id="15" name="Picture 14">
            <a:extLst>
              <a:ext uri="{FF2B5EF4-FFF2-40B4-BE49-F238E27FC236}">
                <a16:creationId xmlns:a16="http://schemas.microsoft.com/office/drawing/2014/main" id="{35BC5C90-5FF9-9F4C-9292-4D38B77EDBD5}"/>
              </a:ext>
            </a:extLst>
          </p:cNvPr>
          <p:cNvPicPr>
            <a:picLocks noChangeAspect="1"/>
          </p:cNvPicPr>
          <p:nvPr/>
        </p:nvPicPr>
        <p:blipFill>
          <a:blip r:embed="rId11"/>
          <a:stretch>
            <a:fillRect/>
          </a:stretch>
        </p:blipFill>
        <p:spPr>
          <a:xfrm>
            <a:off x="5541264" y="872443"/>
            <a:ext cx="3607926" cy="5387898"/>
          </a:xfrm>
          <a:prstGeom prst="rect">
            <a:avLst/>
          </a:prstGeom>
        </p:spPr>
      </p:pic>
      <p:pic>
        <p:nvPicPr>
          <p:cNvPr id="20" name="Picture 19">
            <a:extLst>
              <a:ext uri="{FF2B5EF4-FFF2-40B4-BE49-F238E27FC236}">
                <a16:creationId xmlns:a16="http://schemas.microsoft.com/office/drawing/2014/main" id="{5B5B8D4E-2CFF-444B-87AC-2AC5244967C7}"/>
              </a:ext>
            </a:extLst>
          </p:cNvPr>
          <p:cNvPicPr>
            <a:picLocks noChangeAspect="1"/>
          </p:cNvPicPr>
          <p:nvPr/>
        </p:nvPicPr>
        <p:blipFill>
          <a:blip r:embed="rId12"/>
          <a:stretch>
            <a:fillRect/>
          </a:stretch>
        </p:blipFill>
        <p:spPr>
          <a:xfrm>
            <a:off x="5541264" y="868680"/>
            <a:ext cx="3610446" cy="5391660"/>
          </a:xfrm>
          <a:prstGeom prst="rect">
            <a:avLst/>
          </a:prstGeom>
        </p:spPr>
      </p:pic>
    </p:spTree>
    <p:extLst>
      <p:ext uri="{BB962C8B-B14F-4D97-AF65-F5344CB8AC3E}">
        <p14:creationId xmlns:p14="http://schemas.microsoft.com/office/powerpoint/2010/main" val="2629628454"/>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4">
                                            <p:txEl>
                                              <p:pRg st="3" end="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subTnLst>
                                    <p:set>
                                      <p:cBhvr override="childStyle">
                                        <p:cTn dur="1" fill="hold" display="0" masterRel="nextClick" afterEffect="1"/>
                                        <p:tgtEl>
                                          <p:spTgt spid="20"/>
                                        </p:tgtEl>
                                        <p:attrNameLst>
                                          <p:attrName>style.visibility</p:attrName>
                                        </p:attrNameLst>
                                      </p:cBhvr>
                                      <p:to>
                                        <p:strVal val="hidden"/>
                                      </p:to>
                                    </p:set>
                                  </p:subTnLst>
                                </p:cTn>
                              </p:par>
                              <p:par>
                                <p:cTn id="27" presetID="1"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4">
                                            <p:txEl>
                                              <p:pRg st="4" end="4"/>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
                                            <p:txEl>
                                              <p:pRg st="5" end="5"/>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4">
                                            <p:txEl>
                                              <p:pRg st="6" end="6"/>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4646DE01-B8A9-0941-AAE3-3074898B5055}"/>
              </a:ext>
            </a:extLst>
          </p:cNvPr>
          <p:cNvSpPr>
            <a:spLocks noGrp="1"/>
          </p:cNvSpPr>
          <p:nvPr>
            <p:ph type="title"/>
          </p:nvPr>
        </p:nvSpPr>
        <p:spPr>
          <a:xfrm>
            <a:off x="6040175" y="1024190"/>
            <a:ext cx="3025367" cy="676275"/>
          </a:xfrm>
        </p:spPr>
        <p:txBody>
          <a:bodyPr>
            <a:noAutofit/>
          </a:bodyPr>
          <a:lstStyle/>
          <a:p>
            <a:r>
              <a:rPr lang="en-US" sz="2400" b="1" dirty="0">
                <a:latin typeface="Century Gothic" panose="020B0502020202020204" pitchFamily="34" charset="0"/>
              </a:rPr>
              <a:t>Configurable Alarm Notifications</a:t>
            </a:r>
          </a:p>
        </p:txBody>
      </p:sp>
      <p:sp>
        <p:nvSpPr>
          <p:cNvPr id="12" name="TextBox 11">
            <a:extLst>
              <a:ext uri="{FF2B5EF4-FFF2-40B4-BE49-F238E27FC236}">
                <a16:creationId xmlns:a16="http://schemas.microsoft.com/office/drawing/2014/main" id="{4C2AE983-118E-2243-8CBE-33C1611EFF82}"/>
              </a:ext>
            </a:extLst>
          </p:cNvPr>
          <p:cNvSpPr txBox="1"/>
          <p:nvPr/>
        </p:nvSpPr>
        <p:spPr>
          <a:xfrm>
            <a:off x="549899" y="1565687"/>
            <a:ext cx="4828730" cy="830997"/>
          </a:xfrm>
          <a:prstGeom prst="rect">
            <a:avLst/>
          </a:prstGeom>
          <a:noFill/>
        </p:spPr>
        <p:txBody>
          <a:bodyPr wrap="square" rtlCol="0">
            <a:spAutoFit/>
          </a:bodyPr>
          <a:lstStyle/>
          <a:p>
            <a:r>
              <a:rPr lang="en-US" sz="2400" dirty="0"/>
              <a:t>Configure who you want to receive your alarm notifications</a:t>
            </a:r>
          </a:p>
        </p:txBody>
      </p:sp>
      <p:sp>
        <p:nvSpPr>
          <p:cNvPr id="13" name="TextBox 12">
            <a:extLst>
              <a:ext uri="{FF2B5EF4-FFF2-40B4-BE49-F238E27FC236}">
                <a16:creationId xmlns:a16="http://schemas.microsoft.com/office/drawing/2014/main" id="{22F95F63-5A7E-1D4D-A00C-6B5DA7C3F285}"/>
              </a:ext>
            </a:extLst>
          </p:cNvPr>
          <p:cNvSpPr txBox="1"/>
          <p:nvPr/>
        </p:nvSpPr>
        <p:spPr>
          <a:xfrm>
            <a:off x="5913650" y="3283254"/>
            <a:ext cx="3124200" cy="1569660"/>
          </a:xfrm>
          <a:prstGeom prst="rect">
            <a:avLst/>
          </a:prstGeom>
          <a:noFill/>
        </p:spPr>
        <p:txBody>
          <a:bodyPr wrap="square" rtlCol="0">
            <a:spAutoFit/>
          </a:bodyPr>
          <a:lstStyle/>
          <a:p>
            <a:r>
              <a:rPr lang="en-US" sz="2400" dirty="0"/>
              <a:t>Configure which types of alarms you want notifications sent for</a:t>
            </a:r>
          </a:p>
        </p:txBody>
      </p:sp>
      <p:pic>
        <p:nvPicPr>
          <p:cNvPr id="14" name="Picture 13">
            <a:extLst>
              <a:ext uri="{FF2B5EF4-FFF2-40B4-BE49-F238E27FC236}">
                <a16:creationId xmlns:a16="http://schemas.microsoft.com/office/drawing/2014/main" id="{CE9F74FE-69C0-C74B-8002-96A4051EF2B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55146"/>
          <a:stretch/>
        </p:blipFill>
        <p:spPr>
          <a:xfrm>
            <a:off x="709028" y="2537493"/>
            <a:ext cx="2255236" cy="3936343"/>
          </a:xfrm>
          <a:prstGeom prst="rect">
            <a:avLst/>
          </a:prstGeom>
        </p:spPr>
      </p:pic>
      <p:pic>
        <p:nvPicPr>
          <p:cNvPr id="8" name="Picture 7">
            <a:extLst>
              <a:ext uri="{FF2B5EF4-FFF2-40B4-BE49-F238E27FC236}">
                <a16:creationId xmlns:a16="http://schemas.microsoft.com/office/drawing/2014/main" id="{A584313B-0BBB-BE40-8A6F-55F8D9E9CC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pic>
        <p:nvPicPr>
          <p:cNvPr id="9" name="Picture 8">
            <a:extLst>
              <a:ext uri="{FF2B5EF4-FFF2-40B4-BE49-F238E27FC236}">
                <a16:creationId xmlns:a16="http://schemas.microsoft.com/office/drawing/2014/main" id="{0A85D0D9-D9D8-994F-9EF6-F80B456E309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55146"/>
          <a:stretch/>
        </p:blipFill>
        <p:spPr>
          <a:xfrm>
            <a:off x="3230351" y="2537492"/>
            <a:ext cx="2255236" cy="3936343"/>
          </a:xfrm>
          <a:prstGeom prst="rect">
            <a:avLst/>
          </a:prstGeom>
        </p:spPr>
      </p:pic>
      <p:sp>
        <p:nvSpPr>
          <p:cNvPr id="16" name="Title 3">
            <a:extLst>
              <a:ext uri="{FF2B5EF4-FFF2-40B4-BE49-F238E27FC236}">
                <a16:creationId xmlns:a16="http://schemas.microsoft.com/office/drawing/2014/main" id="{93F8D7F6-A7B5-C840-A8F0-830E10D5EEF7}"/>
              </a:ext>
            </a:extLst>
          </p:cNvPr>
          <p:cNvSpPr txBox="1">
            <a:spLocks/>
          </p:cNvSpPr>
          <p:nvPr/>
        </p:nvSpPr>
        <p:spPr>
          <a:xfrm>
            <a:off x="50823" y="43863"/>
            <a:ext cx="9042353" cy="8195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4000" b="1" dirty="0"/>
              <a:t>GX-3R Pro—Connectivity</a:t>
            </a:r>
          </a:p>
        </p:txBody>
      </p:sp>
      <p:cxnSp>
        <p:nvCxnSpPr>
          <p:cNvPr id="3" name="Straight Arrow Connector 2">
            <a:extLst>
              <a:ext uri="{FF2B5EF4-FFF2-40B4-BE49-F238E27FC236}">
                <a16:creationId xmlns:a16="http://schemas.microsoft.com/office/drawing/2014/main" id="{E9DD5526-E2BE-644F-B134-0E4DA97D2876}"/>
              </a:ext>
            </a:extLst>
          </p:cNvPr>
          <p:cNvCxnSpPr/>
          <p:nvPr/>
        </p:nvCxnSpPr>
        <p:spPr>
          <a:xfrm flipH="1">
            <a:off x="2054431" y="2537492"/>
            <a:ext cx="1377538" cy="1571370"/>
          </a:xfrm>
          <a:prstGeom prst="straightConnector1">
            <a:avLst/>
          </a:prstGeom>
          <a:ln w="31750">
            <a:solidFill>
              <a:schemeClr val="accent1">
                <a:lumMod val="75000"/>
              </a:schemeClr>
            </a:solidFill>
            <a:tailEnd type="triangle" w="lg" len="med"/>
          </a:ln>
        </p:spPr>
        <p:style>
          <a:lnRef idx="3">
            <a:schemeClr val="accent1"/>
          </a:lnRef>
          <a:fillRef idx="0">
            <a:schemeClr val="accent1"/>
          </a:fillRef>
          <a:effectRef idx="2">
            <a:schemeClr val="accent1"/>
          </a:effectRef>
          <a:fontRef idx="minor">
            <a:schemeClr val="tx1"/>
          </a:fontRef>
        </p:style>
      </p:cxnSp>
      <p:cxnSp>
        <p:nvCxnSpPr>
          <p:cNvPr id="5" name="Straight Arrow Connector 4">
            <a:extLst>
              <a:ext uri="{FF2B5EF4-FFF2-40B4-BE49-F238E27FC236}">
                <a16:creationId xmlns:a16="http://schemas.microsoft.com/office/drawing/2014/main" id="{ED092BE9-B31B-E54F-9F84-E5202AB792F2}"/>
              </a:ext>
            </a:extLst>
          </p:cNvPr>
          <p:cNvCxnSpPr/>
          <p:nvPr/>
        </p:nvCxnSpPr>
        <p:spPr>
          <a:xfrm flipH="1">
            <a:off x="4939874" y="4144487"/>
            <a:ext cx="973776" cy="0"/>
          </a:xfrm>
          <a:prstGeom prst="straightConnector1">
            <a:avLst/>
          </a:prstGeom>
          <a:ln w="31750">
            <a:solidFill>
              <a:schemeClr val="accent1">
                <a:lumMod val="75000"/>
              </a:schemeClr>
            </a:solidFill>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2324348"/>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C886A7-36EF-0B43-92B2-EFE43845272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657930" y="3163934"/>
            <a:ext cx="2982536" cy="2607651"/>
          </a:xfrm>
          <a:prstGeom prst="rect">
            <a:avLst/>
          </a:prstGeom>
          <a:effectLst>
            <a:outerShdw blurRad="50800" dist="50800" dir="5400000" algn="ctr" rotWithShape="0">
              <a:srgbClr val="000000">
                <a:alpha val="95000"/>
              </a:srgbClr>
            </a:outerShdw>
          </a:effectLst>
        </p:spPr>
      </p:pic>
      <p:sp>
        <p:nvSpPr>
          <p:cNvPr id="18" name="Title 1">
            <a:extLst>
              <a:ext uri="{FF2B5EF4-FFF2-40B4-BE49-F238E27FC236}">
                <a16:creationId xmlns:a16="http://schemas.microsoft.com/office/drawing/2014/main" id="{4701540B-BBEA-F14A-8AA8-7D7EF9A6C235}"/>
              </a:ext>
            </a:extLst>
          </p:cNvPr>
          <p:cNvSpPr>
            <a:spLocks noGrp="1"/>
          </p:cNvSpPr>
          <p:nvPr>
            <p:ph type="title"/>
          </p:nvPr>
        </p:nvSpPr>
        <p:spPr>
          <a:xfrm>
            <a:off x="6601527" y="668827"/>
            <a:ext cx="2475111" cy="676275"/>
          </a:xfrm>
        </p:spPr>
        <p:txBody>
          <a:bodyPr>
            <a:normAutofit/>
          </a:bodyPr>
          <a:lstStyle/>
          <a:p>
            <a:r>
              <a:rPr lang="en-US" sz="2400" b="1" dirty="0"/>
              <a:t>Alarm Location</a:t>
            </a:r>
          </a:p>
        </p:txBody>
      </p:sp>
      <p:sp>
        <p:nvSpPr>
          <p:cNvPr id="20" name="TextBox 19">
            <a:extLst>
              <a:ext uri="{FF2B5EF4-FFF2-40B4-BE49-F238E27FC236}">
                <a16:creationId xmlns:a16="http://schemas.microsoft.com/office/drawing/2014/main" id="{91C3CA8F-F9F2-6F4E-AA05-5CECFBB5A32B}"/>
              </a:ext>
            </a:extLst>
          </p:cNvPr>
          <p:cNvSpPr txBox="1"/>
          <p:nvPr/>
        </p:nvSpPr>
        <p:spPr>
          <a:xfrm>
            <a:off x="5980529" y="2405001"/>
            <a:ext cx="3096109" cy="2308324"/>
          </a:xfrm>
          <a:prstGeom prst="rect">
            <a:avLst/>
          </a:prstGeom>
          <a:noFill/>
        </p:spPr>
        <p:txBody>
          <a:bodyPr wrap="square" rtlCol="0">
            <a:spAutoFit/>
          </a:bodyPr>
          <a:lstStyle/>
          <a:p>
            <a:r>
              <a:rPr lang="en-US" sz="2400" dirty="0"/>
              <a:t>And uses your phone’s GPS location to notify your contacts where the alarm occurred</a:t>
            </a:r>
          </a:p>
        </p:txBody>
      </p:sp>
      <p:cxnSp>
        <p:nvCxnSpPr>
          <p:cNvPr id="21" name="Straight Arrow Connector 20">
            <a:extLst>
              <a:ext uri="{FF2B5EF4-FFF2-40B4-BE49-F238E27FC236}">
                <a16:creationId xmlns:a16="http://schemas.microsoft.com/office/drawing/2014/main" id="{E3883960-7FD3-FE4B-A54B-593091D27A66}"/>
              </a:ext>
            </a:extLst>
          </p:cNvPr>
          <p:cNvCxnSpPr>
            <a:cxnSpLocks/>
          </p:cNvCxnSpPr>
          <p:nvPr/>
        </p:nvCxnSpPr>
        <p:spPr>
          <a:xfrm>
            <a:off x="2081165" y="4231057"/>
            <a:ext cx="1081823" cy="0"/>
          </a:xfrm>
          <a:prstGeom prst="straightConnector1">
            <a:avLst/>
          </a:prstGeom>
          <a:ln w="31750">
            <a:solidFill>
              <a:schemeClr val="accent1">
                <a:lumMod val="75000"/>
              </a:schemeClr>
            </a:solidFill>
            <a:headEnd type="none" w="med" len="med"/>
            <a:tailEnd type="triangle" w="lg" len="med"/>
          </a:ln>
        </p:spPr>
        <p:style>
          <a:lnRef idx="2">
            <a:schemeClr val="dk1"/>
          </a:lnRef>
          <a:fillRef idx="0">
            <a:schemeClr val="dk1"/>
          </a:fillRef>
          <a:effectRef idx="1">
            <a:schemeClr val="dk1"/>
          </a:effectRef>
          <a:fontRef idx="minor">
            <a:schemeClr val="tx1"/>
          </a:fontRef>
        </p:style>
      </p:cxnSp>
      <p:pic>
        <p:nvPicPr>
          <p:cNvPr id="11" name="Picture 10">
            <a:extLst>
              <a:ext uri="{FF2B5EF4-FFF2-40B4-BE49-F238E27FC236}">
                <a16:creationId xmlns:a16="http://schemas.microsoft.com/office/drawing/2014/main" id="{103178D7-611A-0146-ABA5-CE2AC7A3968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
        <p:nvSpPr>
          <p:cNvPr id="12" name="Title 3">
            <a:extLst>
              <a:ext uri="{FF2B5EF4-FFF2-40B4-BE49-F238E27FC236}">
                <a16:creationId xmlns:a16="http://schemas.microsoft.com/office/drawing/2014/main" id="{10CADBB2-85B3-8C4D-B1C2-5EA93F3F3A19}"/>
              </a:ext>
            </a:extLst>
          </p:cNvPr>
          <p:cNvSpPr txBox="1">
            <a:spLocks/>
          </p:cNvSpPr>
          <p:nvPr/>
        </p:nvSpPr>
        <p:spPr>
          <a:xfrm>
            <a:off x="50823" y="43863"/>
            <a:ext cx="9042353" cy="8195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4000" b="1" dirty="0"/>
              <a:t>GX-3R Pro—Connectivity</a:t>
            </a:r>
          </a:p>
        </p:txBody>
      </p:sp>
      <p:sp>
        <p:nvSpPr>
          <p:cNvPr id="9" name="TextBox 8">
            <a:extLst>
              <a:ext uri="{FF2B5EF4-FFF2-40B4-BE49-F238E27FC236}">
                <a16:creationId xmlns:a16="http://schemas.microsoft.com/office/drawing/2014/main" id="{B2E77C68-0440-7E43-ADE5-9A15AA47C902}"/>
              </a:ext>
            </a:extLst>
          </p:cNvPr>
          <p:cNvSpPr txBox="1"/>
          <p:nvPr/>
        </p:nvSpPr>
        <p:spPr>
          <a:xfrm>
            <a:off x="268487" y="1344137"/>
            <a:ext cx="6333040" cy="830997"/>
          </a:xfrm>
          <a:prstGeom prst="rect">
            <a:avLst/>
          </a:prstGeom>
          <a:noFill/>
        </p:spPr>
        <p:txBody>
          <a:bodyPr wrap="square" rtlCol="0">
            <a:spAutoFit/>
          </a:bodyPr>
          <a:lstStyle/>
          <a:p>
            <a:r>
              <a:rPr lang="en-US" sz="2400" dirty="0"/>
              <a:t>The RK Link app notifies your assigned contacts when it goes into alarm</a:t>
            </a:r>
          </a:p>
        </p:txBody>
      </p:sp>
      <p:sp>
        <p:nvSpPr>
          <p:cNvPr id="10" name="TextBox 9">
            <a:extLst>
              <a:ext uri="{FF2B5EF4-FFF2-40B4-BE49-F238E27FC236}">
                <a16:creationId xmlns:a16="http://schemas.microsoft.com/office/drawing/2014/main" id="{22F9A094-99D3-2A41-AA14-165E334C898A}"/>
              </a:ext>
            </a:extLst>
          </p:cNvPr>
          <p:cNvSpPr txBox="1"/>
          <p:nvPr/>
        </p:nvSpPr>
        <p:spPr>
          <a:xfrm>
            <a:off x="593766" y="2631264"/>
            <a:ext cx="1142269" cy="369332"/>
          </a:xfrm>
          <a:prstGeom prst="rect">
            <a:avLst/>
          </a:prstGeom>
          <a:noFill/>
        </p:spPr>
        <p:txBody>
          <a:bodyPr wrap="square" rtlCol="0">
            <a:spAutoFit/>
          </a:bodyPr>
          <a:lstStyle/>
          <a:p>
            <a:r>
              <a:rPr lang="en-US" dirty="0"/>
              <a:t>by text*</a:t>
            </a:r>
          </a:p>
        </p:txBody>
      </p:sp>
      <p:sp>
        <p:nvSpPr>
          <p:cNvPr id="13" name="TextBox 12">
            <a:extLst>
              <a:ext uri="{FF2B5EF4-FFF2-40B4-BE49-F238E27FC236}">
                <a16:creationId xmlns:a16="http://schemas.microsoft.com/office/drawing/2014/main" id="{4E3074C2-2487-8D4B-9897-4DD239D46CB5}"/>
              </a:ext>
            </a:extLst>
          </p:cNvPr>
          <p:cNvSpPr txBox="1"/>
          <p:nvPr/>
        </p:nvSpPr>
        <p:spPr>
          <a:xfrm>
            <a:off x="3507931" y="2631264"/>
            <a:ext cx="1282535" cy="369332"/>
          </a:xfrm>
          <a:prstGeom prst="rect">
            <a:avLst/>
          </a:prstGeom>
          <a:noFill/>
        </p:spPr>
        <p:txBody>
          <a:bodyPr wrap="square" rtlCol="0">
            <a:spAutoFit/>
          </a:bodyPr>
          <a:lstStyle/>
          <a:p>
            <a:r>
              <a:rPr lang="en-US" dirty="0"/>
              <a:t>by e-mail</a:t>
            </a:r>
          </a:p>
        </p:txBody>
      </p:sp>
    </p:spTree>
    <p:extLst>
      <p:ext uri="{BB962C8B-B14F-4D97-AF65-F5344CB8AC3E}">
        <p14:creationId xmlns:p14="http://schemas.microsoft.com/office/powerpoint/2010/main" val="641664856"/>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7" presetClass="entr" presetSubtype="1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0"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3DEA24A1-7357-9442-A17A-35E730E425D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684033" y="5840701"/>
            <a:ext cx="1677773" cy="828795"/>
          </a:xfrm>
          <a:prstGeom prst="rect">
            <a:avLst/>
          </a:prstGeom>
        </p:spPr>
      </p:pic>
      <p:pic>
        <p:nvPicPr>
          <p:cNvPr id="25" name="Content Placeholder 4">
            <a:extLst>
              <a:ext uri="{FF2B5EF4-FFF2-40B4-BE49-F238E27FC236}">
                <a16:creationId xmlns:a16="http://schemas.microsoft.com/office/drawing/2014/main" id="{08B79FFE-E6B4-8A47-9328-DC05F3FC7820}"/>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bwMode="auto">
          <a:xfrm rot="10800000">
            <a:off x="5282537" y="4539125"/>
            <a:ext cx="1391354" cy="1391354"/>
          </a:xfrm>
          <a:prstGeom prst="rect">
            <a:avLst/>
          </a:prstGeom>
          <a:noFill/>
          <a:ln>
            <a:noFill/>
          </a:ln>
          <a:effectLst>
            <a:outerShdw blurRad="50800" dist="50800" dir="5400000" algn="ctr" rotWithShape="0">
              <a:schemeClr val="bg1"/>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pic>
        <p:nvPicPr>
          <p:cNvPr id="13" name="Content Placeholder 4">
            <a:extLst>
              <a:ext uri="{FF2B5EF4-FFF2-40B4-BE49-F238E27FC236}">
                <a16:creationId xmlns:a16="http://schemas.microsoft.com/office/drawing/2014/main" id="{BB91B6EC-10DC-9148-BFCA-AA33454E6379}"/>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bwMode="auto">
          <a:xfrm>
            <a:off x="7337753" y="1411045"/>
            <a:ext cx="1067170" cy="1067170"/>
          </a:xfrm>
          <a:prstGeom prst="rect">
            <a:avLst/>
          </a:prstGeom>
          <a:noFill/>
          <a:ln>
            <a:noFill/>
          </a:ln>
          <a:effectLst>
            <a:outerShdw blurRad="50800" dist="50800" dir="5400000" algn="ctr" rotWithShape="0">
              <a:schemeClr val="bg1"/>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pic>
        <p:nvPicPr>
          <p:cNvPr id="14" name="Content Placeholder 4">
            <a:extLst>
              <a:ext uri="{FF2B5EF4-FFF2-40B4-BE49-F238E27FC236}">
                <a16:creationId xmlns:a16="http://schemas.microsoft.com/office/drawing/2014/main" id="{4C029D0F-78B0-DA4F-A3F7-E5DF6A8AD383}"/>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bwMode="auto">
          <a:xfrm rot="10800000">
            <a:off x="5483246" y="1465517"/>
            <a:ext cx="1067170" cy="1067170"/>
          </a:xfrm>
          <a:prstGeom prst="rect">
            <a:avLst/>
          </a:prstGeom>
          <a:noFill/>
          <a:ln>
            <a:noFill/>
          </a:ln>
          <a:effectLst>
            <a:outerShdw blurRad="50800" dist="50800" dir="5400000" algn="ctr" rotWithShape="0">
              <a:schemeClr val="bg1"/>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pic>
        <p:nvPicPr>
          <p:cNvPr id="15" name="Content Placeholder 4">
            <a:extLst>
              <a:ext uri="{FF2B5EF4-FFF2-40B4-BE49-F238E27FC236}">
                <a16:creationId xmlns:a16="http://schemas.microsoft.com/office/drawing/2014/main" id="{014F471B-1213-4448-AF04-DE49D3BEAEB4}"/>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bwMode="auto">
          <a:xfrm rot="16200000">
            <a:off x="6399349" y="658525"/>
            <a:ext cx="1067170" cy="1067170"/>
          </a:xfrm>
          <a:prstGeom prst="rect">
            <a:avLst/>
          </a:prstGeom>
          <a:noFill/>
          <a:ln>
            <a:noFill/>
          </a:ln>
          <a:effectLst>
            <a:outerShdw blurRad="50800" dist="50800" dir="5400000" algn="ctr" rotWithShape="0">
              <a:schemeClr val="bg1"/>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pic>
        <p:nvPicPr>
          <p:cNvPr id="16" name="Picture 15">
            <a:extLst>
              <a:ext uri="{FF2B5EF4-FFF2-40B4-BE49-F238E27FC236}">
                <a16:creationId xmlns:a16="http://schemas.microsoft.com/office/drawing/2014/main" id="{202192E2-0A5D-D34B-B9E6-2DA54D40C53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18508" y="1453158"/>
            <a:ext cx="1428851" cy="1225239"/>
          </a:xfrm>
          <a:prstGeom prst="rect">
            <a:avLst/>
          </a:prstGeom>
        </p:spPr>
      </p:pic>
      <p:sp>
        <p:nvSpPr>
          <p:cNvPr id="17" name="Title 1">
            <a:extLst>
              <a:ext uri="{FF2B5EF4-FFF2-40B4-BE49-F238E27FC236}">
                <a16:creationId xmlns:a16="http://schemas.microsoft.com/office/drawing/2014/main" id="{C07B63C1-3EF5-FD47-84D5-05FB15FB03B8}"/>
              </a:ext>
            </a:extLst>
          </p:cNvPr>
          <p:cNvSpPr>
            <a:spLocks noGrp="1"/>
          </p:cNvSpPr>
          <p:nvPr>
            <p:ph type="title"/>
          </p:nvPr>
        </p:nvSpPr>
        <p:spPr>
          <a:xfrm>
            <a:off x="50823" y="65366"/>
            <a:ext cx="9042353" cy="676275"/>
          </a:xfrm>
        </p:spPr>
        <p:txBody>
          <a:bodyPr/>
          <a:lstStyle/>
          <a:p>
            <a:pPr algn="r"/>
            <a:r>
              <a:rPr lang="en-US" sz="4000" b="1" dirty="0"/>
              <a:t>GX-3R Pro—Alarms</a:t>
            </a:r>
          </a:p>
        </p:txBody>
      </p:sp>
      <p:pic>
        <p:nvPicPr>
          <p:cNvPr id="19" name="Content Placeholder 10">
            <a:extLst>
              <a:ext uri="{FF2B5EF4-FFF2-40B4-BE49-F238E27FC236}">
                <a16:creationId xmlns:a16="http://schemas.microsoft.com/office/drawing/2014/main" id="{1CB3039C-060F-8A4A-A954-2EF4876A1023}"/>
              </a:ext>
            </a:extLst>
          </p:cNvPr>
          <p:cNvPicPr>
            <a:picLocks noGrp="1" noChangeAspect="1"/>
          </p:cNvPicPr>
          <p:nvPr>
            <p:ph idx="1"/>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5400000">
            <a:off x="6547682" y="2517366"/>
            <a:ext cx="819064" cy="872215"/>
          </a:xfrm>
          <a:effectLst>
            <a:outerShdw blurRad="50800" dist="50800" dir="4620000" algn="ctr" rotWithShape="0">
              <a:srgbClr val="000000"/>
            </a:outerShdw>
          </a:effectLst>
        </p:spPr>
      </p:pic>
      <p:pic>
        <p:nvPicPr>
          <p:cNvPr id="18" name="Graphic 17">
            <a:extLst>
              <a:ext uri="{FF2B5EF4-FFF2-40B4-BE49-F238E27FC236}">
                <a16:creationId xmlns:a16="http://schemas.microsoft.com/office/drawing/2014/main" id="{8B7053F9-BEA0-0247-9228-0E5DC01DC291}"/>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457986" y="2110638"/>
            <a:ext cx="935336" cy="935336"/>
          </a:xfrm>
          <a:prstGeom prst="rect">
            <a:avLst/>
          </a:prstGeom>
          <a:effectLst>
            <a:outerShdw blurRad="50800" dist="25400" dir="7800000" algn="ctr" rotWithShape="0">
              <a:schemeClr val="bg1"/>
            </a:outerShdw>
          </a:effectLst>
        </p:spPr>
      </p:pic>
      <p:sp>
        <p:nvSpPr>
          <p:cNvPr id="20" name="Rectangle 19">
            <a:extLst>
              <a:ext uri="{FF2B5EF4-FFF2-40B4-BE49-F238E27FC236}">
                <a16:creationId xmlns:a16="http://schemas.microsoft.com/office/drawing/2014/main" id="{B403B81F-A307-2343-8068-B28A94B26DE6}"/>
              </a:ext>
            </a:extLst>
          </p:cNvPr>
          <p:cNvSpPr/>
          <p:nvPr/>
        </p:nvSpPr>
        <p:spPr>
          <a:xfrm>
            <a:off x="1197604" y="1680653"/>
            <a:ext cx="4384516" cy="1569660"/>
          </a:xfrm>
          <a:prstGeom prst="rect">
            <a:avLst/>
          </a:prstGeom>
        </p:spPr>
        <p:txBody>
          <a:bodyPr wrap="square">
            <a:spAutoFit/>
          </a:bodyPr>
          <a:lstStyle/>
          <a:p>
            <a:r>
              <a:rPr lang="en-US" sz="2400" dirty="0">
                <a:ea typeface="Calibri" panose="020F0502020204030204" pitchFamily="34" charset="0"/>
                <a:cs typeface="Times New Roman" panose="02020603050405020304" pitchFamily="18" charset="0"/>
              </a:rPr>
              <a:t>User can trigger instrument into alarm by tapping it twice to notify others of an immediate hazard.</a:t>
            </a:r>
            <a:r>
              <a:rPr lang="en-US" sz="2400" dirty="0"/>
              <a:t> </a:t>
            </a:r>
          </a:p>
        </p:txBody>
      </p:sp>
      <p:sp>
        <p:nvSpPr>
          <p:cNvPr id="22" name="Rectangle 21">
            <a:extLst>
              <a:ext uri="{FF2B5EF4-FFF2-40B4-BE49-F238E27FC236}">
                <a16:creationId xmlns:a16="http://schemas.microsoft.com/office/drawing/2014/main" id="{2587136B-F8B4-B542-8920-BCF49123CD12}"/>
              </a:ext>
            </a:extLst>
          </p:cNvPr>
          <p:cNvSpPr/>
          <p:nvPr/>
        </p:nvSpPr>
        <p:spPr>
          <a:xfrm>
            <a:off x="549453" y="986648"/>
            <a:ext cx="2593980" cy="584775"/>
          </a:xfrm>
          <a:prstGeom prst="rect">
            <a:avLst/>
          </a:prstGeom>
        </p:spPr>
        <p:txBody>
          <a:bodyPr wrap="none">
            <a:spAutoFit/>
          </a:bodyPr>
          <a:lstStyle/>
          <a:p>
            <a:r>
              <a:rPr lang="en-US" sz="3200" dirty="0"/>
              <a:t>Panic Alarm</a:t>
            </a:r>
          </a:p>
        </p:txBody>
      </p:sp>
      <p:sp>
        <p:nvSpPr>
          <p:cNvPr id="23" name="Rectangle 22">
            <a:extLst>
              <a:ext uri="{FF2B5EF4-FFF2-40B4-BE49-F238E27FC236}">
                <a16:creationId xmlns:a16="http://schemas.microsoft.com/office/drawing/2014/main" id="{715CE327-339F-2245-9E35-32EFC2619933}"/>
              </a:ext>
            </a:extLst>
          </p:cNvPr>
          <p:cNvSpPr/>
          <p:nvPr/>
        </p:nvSpPr>
        <p:spPr>
          <a:xfrm>
            <a:off x="549453" y="3669785"/>
            <a:ext cx="3659976" cy="584775"/>
          </a:xfrm>
          <a:prstGeom prst="rect">
            <a:avLst/>
          </a:prstGeom>
        </p:spPr>
        <p:txBody>
          <a:bodyPr wrap="none">
            <a:spAutoFit/>
          </a:bodyPr>
          <a:lstStyle/>
          <a:p>
            <a:r>
              <a:rPr lang="en-US" sz="3200" dirty="0"/>
              <a:t>Man Down Alarm</a:t>
            </a:r>
          </a:p>
        </p:txBody>
      </p:sp>
      <p:sp>
        <p:nvSpPr>
          <p:cNvPr id="24" name="Rectangle 23">
            <a:extLst>
              <a:ext uri="{FF2B5EF4-FFF2-40B4-BE49-F238E27FC236}">
                <a16:creationId xmlns:a16="http://schemas.microsoft.com/office/drawing/2014/main" id="{6F03641E-1360-7C42-9E61-D61E248865DD}"/>
              </a:ext>
            </a:extLst>
          </p:cNvPr>
          <p:cNvSpPr/>
          <p:nvPr/>
        </p:nvSpPr>
        <p:spPr>
          <a:xfrm>
            <a:off x="1209726" y="4454801"/>
            <a:ext cx="3989863" cy="1569660"/>
          </a:xfrm>
          <a:prstGeom prst="rect">
            <a:avLst/>
          </a:prstGeom>
        </p:spPr>
        <p:txBody>
          <a:bodyPr wrap="square">
            <a:spAutoFit/>
          </a:bodyPr>
          <a:lstStyle/>
          <a:p>
            <a:r>
              <a:rPr lang="en-US" sz="2400" dirty="0">
                <a:ea typeface="Calibri" panose="020F0502020204030204" pitchFamily="34" charset="0"/>
                <a:cs typeface="Times New Roman" panose="02020603050405020304" pitchFamily="18" charset="0"/>
              </a:rPr>
              <a:t>Man-down alarm sounds if no motion is detected for 30 seconds, increasing worker safety.</a:t>
            </a:r>
            <a:r>
              <a:rPr lang="en-US" sz="2400" dirty="0"/>
              <a:t> </a:t>
            </a:r>
          </a:p>
        </p:txBody>
      </p:sp>
      <p:pic>
        <p:nvPicPr>
          <p:cNvPr id="26" name="Content Placeholder 4">
            <a:extLst>
              <a:ext uri="{FF2B5EF4-FFF2-40B4-BE49-F238E27FC236}">
                <a16:creationId xmlns:a16="http://schemas.microsoft.com/office/drawing/2014/main" id="{EC023BAA-DB9A-B04D-9033-54658BE0B302}"/>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bwMode="auto">
          <a:xfrm>
            <a:off x="7302513" y="4539125"/>
            <a:ext cx="1375736" cy="1375736"/>
          </a:xfrm>
          <a:prstGeom prst="rect">
            <a:avLst/>
          </a:prstGeom>
          <a:noFill/>
          <a:ln>
            <a:noFill/>
          </a:ln>
          <a:effectLst>
            <a:outerShdw blurRad="50800" dist="50800" dir="5400000" algn="ctr" rotWithShape="0">
              <a:schemeClr val="bg1"/>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pic>
        <p:nvPicPr>
          <p:cNvPr id="28" name="Content Placeholder 4">
            <a:extLst>
              <a:ext uri="{FF2B5EF4-FFF2-40B4-BE49-F238E27FC236}">
                <a16:creationId xmlns:a16="http://schemas.microsoft.com/office/drawing/2014/main" id="{BEB4205B-F7B6-4345-B54A-93571E7BCE43}"/>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bwMode="auto">
          <a:xfrm rot="16200000">
            <a:off x="6312353" y="3651486"/>
            <a:ext cx="1335006" cy="1335006"/>
          </a:xfrm>
          <a:prstGeom prst="rect">
            <a:avLst/>
          </a:prstGeom>
          <a:noFill/>
          <a:ln>
            <a:noFill/>
          </a:ln>
          <a:effectLst>
            <a:outerShdw blurRad="50800" dist="50800" dir="5400000" algn="ctr" rotWithShape="0">
              <a:schemeClr val="bg1"/>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pic>
        <p:nvPicPr>
          <p:cNvPr id="29" name="Content Placeholder 10">
            <a:extLst>
              <a:ext uri="{FF2B5EF4-FFF2-40B4-BE49-F238E27FC236}">
                <a16:creationId xmlns:a16="http://schemas.microsoft.com/office/drawing/2014/main" id="{8EC22F86-3725-134F-AFDF-83384439A9DA}"/>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bwMode="auto">
          <a:xfrm rot="5400000">
            <a:off x="6608321" y="5813810"/>
            <a:ext cx="828795" cy="882577"/>
          </a:xfrm>
          <a:prstGeom prst="rect">
            <a:avLst/>
          </a:prstGeom>
          <a:noFill/>
          <a:ln>
            <a:noFill/>
          </a:ln>
          <a:effectLst>
            <a:outerShdw blurRad="50800" dist="50800" dir="4620000" algn="ctr" rotWithShape="0">
              <a:srgbClr val="000000"/>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pic>
      <p:pic>
        <p:nvPicPr>
          <p:cNvPr id="30" name="Picture 29">
            <a:extLst>
              <a:ext uri="{FF2B5EF4-FFF2-40B4-BE49-F238E27FC236}">
                <a16:creationId xmlns:a16="http://schemas.microsoft.com/office/drawing/2014/main" id="{9E85D60C-CC1E-F74F-91FC-607D9960F7D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258099" y="4609157"/>
            <a:ext cx="1446579" cy="1251291"/>
          </a:xfrm>
          <a:prstGeom prst="rect">
            <a:avLst/>
          </a:prstGeom>
        </p:spPr>
      </p:pic>
      <p:pic>
        <p:nvPicPr>
          <p:cNvPr id="21" name="Picture 20">
            <a:extLst>
              <a:ext uri="{FF2B5EF4-FFF2-40B4-BE49-F238E27FC236}">
                <a16:creationId xmlns:a16="http://schemas.microsoft.com/office/drawing/2014/main" id="{DBB5F79B-56C5-CD47-8B5B-B937250CE04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Tree>
    <p:extLst>
      <p:ext uri="{BB962C8B-B14F-4D97-AF65-F5344CB8AC3E}">
        <p14:creationId xmlns:p14="http://schemas.microsoft.com/office/powerpoint/2010/main" val="4245992729"/>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900" decel="100000" fill="hold"/>
                                        <p:tgtEl>
                                          <p:spTgt spid="1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6" presetClass="emph" presetSubtype="0" repeatCount="2000" fill="hold" nodeType="afterEffect">
                                  <p:stCondLst>
                                    <p:cond delay="0"/>
                                  </p:stCondLst>
                                  <p:childTnLst>
                                    <p:animEffect transition="out" filter="fade">
                                      <p:cBhvr>
                                        <p:cTn id="13" dur="200" tmFilter="0, 0; .2, .5; .8, .5; 1, 0"/>
                                        <p:tgtEl>
                                          <p:spTgt spid="18"/>
                                        </p:tgtEl>
                                      </p:cBhvr>
                                    </p:animEffect>
                                    <p:animScale>
                                      <p:cBhvr>
                                        <p:cTn id="14" dur="100" autoRev="1" fill="hold"/>
                                        <p:tgtEl>
                                          <p:spTgt spid="18"/>
                                        </p:tgtEl>
                                      </p:cBhvr>
                                      <p:by x="105000" y="105000"/>
                                    </p:animScale>
                                  </p:childTnLst>
                                  <p:subTnLst>
                                    <p:set>
                                      <p:cBhvr override="childStyle">
                                        <p:cTn dur="1" fill="hold" display="0" masterRel="nextClick" afterEffect="1"/>
                                        <p:tgtEl>
                                          <p:spTgt spid="18"/>
                                        </p:tgtEl>
                                        <p:attrNameLst>
                                          <p:attrName>style.visibility</p:attrName>
                                        </p:attrNameLst>
                                      </p:cBhvr>
                                      <p:to>
                                        <p:strVal val="hidden"/>
                                      </p:to>
                                    </p:set>
                                  </p:subTnLst>
                                </p:cTn>
                              </p:par>
                            </p:childTnLst>
                          </p:cTn>
                        </p:par>
                        <p:par>
                          <p:cTn id="15" fill="hold">
                            <p:stCondLst>
                              <p:cond delay="1400"/>
                            </p:stCondLst>
                            <p:childTnLst>
                              <p:par>
                                <p:cTn id="16" presetID="1"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childTnLst>
                          </p:cTn>
                        </p:par>
                        <p:par>
                          <p:cTn id="18" fill="hold">
                            <p:stCondLst>
                              <p:cond delay="1400"/>
                            </p:stCondLst>
                            <p:childTnLst>
                              <p:par>
                                <p:cTn id="19" presetID="1"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par>
                          <p:cTn id="21" fill="hold">
                            <p:stCondLst>
                              <p:cond delay="1400"/>
                            </p:stCondLst>
                            <p:childTnLst>
                              <p:par>
                                <p:cTn id="22" presetID="1"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childTnLst>
                                </p:cTn>
                              </p:par>
                            </p:childTnLst>
                          </p:cTn>
                        </p:par>
                        <p:par>
                          <p:cTn id="24" fill="hold">
                            <p:stCondLst>
                              <p:cond delay="1400"/>
                            </p:stCondLst>
                            <p:childTnLst>
                              <p:par>
                                <p:cTn id="25" presetID="1"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35" presetClass="emph" presetSubtype="0" repeatCount="indefinite" fill="hold" nodeType="withEffect">
                                  <p:stCondLst>
                                    <p:cond delay="0"/>
                                  </p:stCondLst>
                                  <p:endCondLst>
                                    <p:cond evt="onNext" delay="0">
                                      <p:tgtEl>
                                        <p:sldTgt/>
                                      </p:tgtEl>
                                    </p:cond>
                                  </p:endCondLst>
                                  <p:childTnLst>
                                    <p:anim calcmode="discrete" valueType="str">
                                      <p:cBhvr>
                                        <p:cTn id="28" dur="250" fill="hold"/>
                                        <p:tgtEl>
                                          <p:spTgt spid="19"/>
                                        </p:tgtEl>
                                        <p:attrNameLst>
                                          <p:attrName>style.visibility</p:attrName>
                                        </p:attrNameLst>
                                      </p:cBhvr>
                                      <p:tavLst>
                                        <p:tav tm="0">
                                          <p:val>
                                            <p:strVal val="hidden"/>
                                          </p:val>
                                        </p:tav>
                                        <p:tav tm="50000">
                                          <p:val>
                                            <p:strVal val="visible"/>
                                          </p:val>
                                        </p:tav>
                                      </p:tavLst>
                                    </p:anim>
                                  </p:childTnLst>
                                </p:cTn>
                              </p:par>
                              <p:par>
                                <p:cTn id="29" presetID="35" presetClass="emph" presetSubtype="0" repeatCount="indefinite" fill="hold" nodeType="withEffect">
                                  <p:stCondLst>
                                    <p:cond delay="0"/>
                                  </p:stCondLst>
                                  <p:endCondLst>
                                    <p:cond evt="onNext" delay="0">
                                      <p:tgtEl>
                                        <p:sldTgt/>
                                      </p:tgtEl>
                                    </p:cond>
                                  </p:endCondLst>
                                  <p:childTnLst>
                                    <p:anim calcmode="discrete" valueType="str">
                                      <p:cBhvr>
                                        <p:cTn id="30" dur="250" fill="hold"/>
                                        <p:tgtEl>
                                          <p:spTgt spid="14"/>
                                        </p:tgtEl>
                                        <p:attrNameLst>
                                          <p:attrName>style.visibility</p:attrName>
                                        </p:attrNameLst>
                                      </p:cBhvr>
                                      <p:tavLst>
                                        <p:tav tm="0">
                                          <p:val>
                                            <p:strVal val="hidden"/>
                                          </p:val>
                                        </p:tav>
                                        <p:tav tm="50000">
                                          <p:val>
                                            <p:strVal val="visible"/>
                                          </p:val>
                                        </p:tav>
                                      </p:tavLst>
                                    </p:anim>
                                  </p:childTnLst>
                                </p:cTn>
                              </p:par>
                              <p:par>
                                <p:cTn id="31" presetID="35" presetClass="emph" presetSubtype="0" repeatCount="indefinite" fill="hold" nodeType="withEffect">
                                  <p:stCondLst>
                                    <p:cond delay="0"/>
                                  </p:stCondLst>
                                  <p:endCondLst>
                                    <p:cond evt="onNext" delay="0">
                                      <p:tgtEl>
                                        <p:sldTgt/>
                                      </p:tgtEl>
                                    </p:cond>
                                  </p:endCondLst>
                                  <p:childTnLst>
                                    <p:anim calcmode="discrete" valueType="str">
                                      <p:cBhvr>
                                        <p:cTn id="32" dur="250" fill="hold"/>
                                        <p:tgtEl>
                                          <p:spTgt spid="15"/>
                                        </p:tgtEl>
                                        <p:attrNameLst>
                                          <p:attrName>style.visibility</p:attrName>
                                        </p:attrNameLst>
                                      </p:cBhvr>
                                      <p:tavLst>
                                        <p:tav tm="0">
                                          <p:val>
                                            <p:strVal val="hidden"/>
                                          </p:val>
                                        </p:tav>
                                        <p:tav tm="50000">
                                          <p:val>
                                            <p:strVal val="visible"/>
                                          </p:val>
                                        </p:tav>
                                      </p:tavLst>
                                    </p:anim>
                                  </p:childTnLst>
                                </p:cTn>
                              </p:par>
                              <p:par>
                                <p:cTn id="33" presetID="35" presetClass="emph" presetSubtype="0" repeatCount="indefinite" fill="hold" nodeType="withEffect">
                                  <p:stCondLst>
                                    <p:cond delay="0"/>
                                  </p:stCondLst>
                                  <p:endCondLst>
                                    <p:cond evt="onNext" delay="0">
                                      <p:tgtEl>
                                        <p:sldTgt/>
                                      </p:tgtEl>
                                    </p:cond>
                                  </p:endCondLst>
                                  <p:childTnLst>
                                    <p:anim calcmode="discrete" valueType="str">
                                      <p:cBhvr>
                                        <p:cTn id="34" dur="250" fill="hold"/>
                                        <p:tgtEl>
                                          <p:spTgt spid="13"/>
                                        </p:tgtEl>
                                        <p:attrNameLst>
                                          <p:attrName>style.visibility</p:attrName>
                                        </p:attrNameLst>
                                      </p:cBhvr>
                                      <p:tavLst>
                                        <p:tav tm="0">
                                          <p:val>
                                            <p:strVal val="hidden"/>
                                          </p:val>
                                        </p:tav>
                                        <p:tav tm="50000">
                                          <p:val>
                                            <p:strVal val="visible"/>
                                          </p:val>
                                        </p:tav>
                                      </p:tavLst>
                                    </p:anim>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childTnLst>
                                </p:cTn>
                              </p:par>
                              <p:par>
                                <p:cTn id="45" presetID="35" presetClass="emph" presetSubtype="0" repeatCount="indefinite" fill="hold" nodeType="withEffect">
                                  <p:stCondLst>
                                    <p:cond delay="0"/>
                                  </p:stCondLst>
                                  <p:endCondLst>
                                    <p:cond evt="onNext" delay="0">
                                      <p:tgtEl>
                                        <p:sldTgt/>
                                      </p:tgtEl>
                                    </p:cond>
                                  </p:endCondLst>
                                  <p:childTnLst>
                                    <p:anim calcmode="discrete" valueType="str">
                                      <p:cBhvr>
                                        <p:cTn id="46" dur="250" fill="hold"/>
                                        <p:tgtEl>
                                          <p:spTgt spid="29"/>
                                        </p:tgtEl>
                                        <p:attrNameLst>
                                          <p:attrName>style.visibility</p:attrName>
                                        </p:attrNameLst>
                                      </p:cBhvr>
                                      <p:tavLst>
                                        <p:tav tm="0">
                                          <p:val>
                                            <p:strVal val="hidden"/>
                                          </p:val>
                                        </p:tav>
                                        <p:tav tm="50000">
                                          <p:val>
                                            <p:strVal val="visible"/>
                                          </p:val>
                                        </p:tav>
                                      </p:tavLst>
                                    </p:anim>
                                  </p:childTnLst>
                                </p:cTn>
                              </p:par>
                              <p:par>
                                <p:cTn id="47" presetID="35" presetClass="emph" presetSubtype="0" repeatCount="indefinite" fill="hold" nodeType="withEffect">
                                  <p:stCondLst>
                                    <p:cond delay="0"/>
                                  </p:stCondLst>
                                  <p:endCondLst>
                                    <p:cond evt="onNext" delay="0">
                                      <p:tgtEl>
                                        <p:sldTgt/>
                                      </p:tgtEl>
                                    </p:cond>
                                  </p:endCondLst>
                                  <p:childTnLst>
                                    <p:anim calcmode="discrete" valueType="str">
                                      <p:cBhvr>
                                        <p:cTn id="48" dur="250" fill="hold"/>
                                        <p:tgtEl>
                                          <p:spTgt spid="25"/>
                                        </p:tgtEl>
                                        <p:attrNameLst>
                                          <p:attrName>style.visibility</p:attrName>
                                        </p:attrNameLst>
                                      </p:cBhvr>
                                      <p:tavLst>
                                        <p:tav tm="0">
                                          <p:val>
                                            <p:strVal val="hidden"/>
                                          </p:val>
                                        </p:tav>
                                        <p:tav tm="50000">
                                          <p:val>
                                            <p:strVal val="visible"/>
                                          </p:val>
                                        </p:tav>
                                      </p:tavLst>
                                    </p:anim>
                                  </p:childTnLst>
                                </p:cTn>
                              </p:par>
                              <p:par>
                                <p:cTn id="49" presetID="35" presetClass="emph" presetSubtype="0" repeatCount="indefinite" fill="hold" nodeType="withEffect">
                                  <p:stCondLst>
                                    <p:cond delay="0"/>
                                  </p:stCondLst>
                                  <p:endCondLst>
                                    <p:cond evt="onNext" delay="0">
                                      <p:tgtEl>
                                        <p:sldTgt/>
                                      </p:tgtEl>
                                    </p:cond>
                                  </p:endCondLst>
                                  <p:childTnLst>
                                    <p:anim calcmode="discrete" valueType="str">
                                      <p:cBhvr>
                                        <p:cTn id="50" dur="250" fill="hold"/>
                                        <p:tgtEl>
                                          <p:spTgt spid="28"/>
                                        </p:tgtEl>
                                        <p:attrNameLst>
                                          <p:attrName>style.visibility</p:attrName>
                                        </p:attrNameLst>
                                      </p:cBhvr>
                                      <p:tavLst>
                                        <p:tav tm="0">
                                          <p:val>
                                            <p:strVal val="hidden"/>
                                          </p:val>
                                        </p:tav>
                                        <p:tav tm="50000">
                                          <p:val>
                                            <p:strVal val="visible"/>
                                          </p:val>
                                        </p:tav>
                                      </p:tavLst>
                                    </p:anim>
                                  </p:childTnLst>
                                </p:cTn>
                              </p:par>
                              <p:par>
                                <p:cTn id="51" presetID="35" presetClass="emph" presetSubtype="0" repeatCount="indefinite" fill="hold" nodeType="withEffect">
                                  <p:stCondLst>
                                    <p:cond delay="0"/>
                                  </p:stCondLst>
                                  <p:endCondLst>
                                    <p:cond evt="onNext" delay="0">
                                      <p:tgtEl>
                                        <p:sldTgt/>
                                      </p:tgtEl>
                                    </p:cond>
                                  </p:endCondLst>
                                  <p:childTnLst>
                                    <p:anim calcmode="discrete" valueType="str">
                                      <p:cBhvr>
                                        <p:cTn id="52" dur="250" fill="hold"/>
                                        <p:tgtEl>
                                          <p:spTgt spid="2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5B1E20-5C93-A642-8B7A-6B28DBA7F224}"/>
              </a:ext>
            </a:extLst>
          </p:cNvPr>
          <p:cNvSpPr>
            <a:spLocks noGrp="1"/>
          </p:cNvSpPr>
          <p:nvPr>
            <p:ph type="title"/>
          </p:nvPr>
        </p:nvSpPr>
        <p:spPr>
          <a:xfrm>
            <a:off x="628650" y="2103437"/>
            <a:ext cx="7886700" cy="1325563"/>
          </a:xfrm>
        </p:spPr>
        <p:txBody>
          <a:bodyPr/>
          <a:lstStyle/>
          <a:p>
            <a:pPr algn="ctr"/>
            <a:r>
              <a:rPr lang="en-US" b="1" dirty="0"/>
              <a:t>Questions?</a:t>
            </a:r>
          </a:p>
        </p:txBody>
      </p:sp>
      <p:pic>
        <p:nvPicPr>
          <p:cNvPr id="5" name="Picture 4">
            <a:extLst>
              <a:ext uri="{FF2B5EF4-FFF2-40B4-BE49-F238E27FC236}">
                <a16:creationId xmlns:a16="http://schemas.microsoft.com/office/drawing/2014/main" id="{85315089-BE42-604A-8358-B7B7A334B35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Tree>
    <p:extLst>
      <p:ext uri="{BB962C8B-B14F-4D97-AF65-F5344CB8AC3E}">
        <p14:creationId xmlns:p14="http://schemas.microsoft.com/office/powerpoint/2010/main" val="6239606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ED1E98-A1A9-724D-83B9-D75D6A84A21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
        <p:nvSpPr>
          <p:cNvPr id="5" name="正方形/長方形 5">
            <a:extLst>
              <a:ext uri="{FF2B5EF4-FFF2-40B4-BE49-F238E27FC236}">
                <a16:creationId xmlns:a16="http://schemas.microsoft.com/office/drawing/2014/main" id="{6521D22F-5720-2F4E-A2B7-CEB304A6092F}"/>
              </a:ext>
            </a:extLst>
          </p:cNvPr>
          <p:cNvSpPr/>
          <p:nvPr/>
        </p:nvSpPr>
        <p:spPr>
          <a:xfrm>
            <a:off x="7775575" y="6538913"/>
            <a:ext cx="1368425" cy="2873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a:solidFill>
                <a:srgbClr val="FFFFFF"/>
              </a:solidFill>
              <a:latin typeface="Arial" charset="0"/>
              <a:ea typeface="ＭＳ Ｐゴシック" charset="0"/>
              <a:cs typeface="ＭＳ Ｐゴシック" charset="0"/>
            </a:endParaRPr>
          </a:p>
        </p:txBody>
      </p:sp>
      <p:sp>
        <p:nvSpPr>
          <p:cNvPr id="6" name="Title 2">
            <a:extLst>
              <a:ext uri="{FF2B5EF4-FFF2-40B4-BE49-F238E27FC236}">
                <a16:creationId xmlns:a16="http://schemas.microsoft.com/office/drawing/2014/main" id="{8D228189-33B6-5B48-8A44-794E92C40244}"/>
              </a:ext>
            </a:extLst>
          </p:cNvPr>
          <p:cNvSpPr>
            <a:spLocks noGrp="1"/>
          </p:cNvSpPr>
          <p:nvPr>
            <p:ph type="title"/>
          </p:nvPr>
        </p:nvSpPr>
        <p:spPr>
          <a:xfrm>
            <a:off x="50823" y="46150"/>
            <a:ext cx="9042354" cy="676275"/>
          </a:xfrm>
        </p:spPr>
        <p:txBody>
          <a:bodyPr>
            <a:noAutofit/>
          </a:bodyPr>
          <a:lstStyle/>
          <a:p>
            <a:pPr algn="ctr">
              <a:defRPr/>
            </a:pPr>
            <a:r>
              <a:rPr lang="en-US" altLang="ja-JP" sz="4000" b="1" kern="0" dirty="0">
                <a:ea typeface="ＭＳ Ｐゴシック" pitchFamily="50" charset="-128"/>
              </a:rPr>
              <a:t>2 Models</a:t>
            </a:r>
            <a:r>
              <a:rPr lang="en-US" sz="4000" b="1" dirty="0"/>
              <a:t>—</a:t>
            </a:r>
            <a:r>
              <a:rPr lang="en-US" altLang="ja-JP" sz="4000" b="1" kern="0" dirty="0">
                <a:ea typeface="ＭＳ Ｐゴシック" pitchFamily="50" charset="-128"/>
              </a:rPr>
              <a:t>Depending on Need</a:t>
            </a:r>
            <a:endParaRPr lang="en-US" sz="4000" b="1" dirty="0"/>
          </a:p>
        </p:txBody>
      </p:sp>
      <p:sp>
        <p:nvSpPr>
          <p:cNvPr id="7" name="正方形/長方形 7">
            <a:extLst>
              <a:ext uri="{FF2B5EF4-FFF2-40B4-BE49-F238E27FC236}">
                <a16:creationId xmlns:a16="http://schemas.microsoft.com/office/drawing/2014/main" id="{589C11BF-961D-2746-8664-F8B3D4EA7ED8}"/>
              </a:ext>
            </a:extLst>
          </p:cNvPr>
          <p:cNvSpPr/>
          <p:nvPr/>
        </p:nvSpPr>
        <p:spPr>
          <a:xfrm>
            <a:off x="947049" y="1144206"/>
            <a:ext cx="3521002" cy="648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sz="2400" dirty="0">
                <a:solidFill>
                  <a:schemeClr val="tx1"/>
                </a:solidFill>
                <a:latin typeface="Arial" charset="0"/>
                <a:ea typeface="メイリオ" charset="0"/>
                <a:cs typeface="Arial" charset="0"/>
              </a:rPr>
              <a:t>Standard 4-gas model</a:t>
            </a:r>
            <a:endParaRPr lang="ja-JP" altLang="en-US" sz="2400" dirty="0">
              <a:solidFill>
                <a:schemeClr val="tx1"/>
              </a:solidFill>
              <a:latin typeface="Arial" charset="0"/>
              <a:ea typeface="メイリオ" charset="0"/>
              <a:cs typeface="Arial" charset="0"/>
            </a:endParaRPr>
          </a:p>
        </p:txBody>
      </p:sp>
      <p:sp>
        <p:nvSpPr>
          <p:cNvPr id="8" name="正方形/長方形 8">
            <a:extLst>
              <a:ext uri="{FF2B5EF4-FFF2-40B4-BE49-F238E27FC236}">
                <a16:creationId xmlns:a16="http://schemas.microsoft.com/office/drawing/2014/main" id="{DEE4E3F2-27CC-904F-92B9-B67337BEDBE8}"/>
              </a:ext>
            </a:extLst>
          </p:cNvPr>
          <p:cNvSpPr/>
          <p:nvPr/>
        </p:nvSpPr>
        <p:spPr>
          <a:xfrm>
            <a:off x="2068345" y="4233560"/>
            <a:ext cx="1278409"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sz="2800" b="1" i="1" dirty="0">
                <a:solidFill>
                  <a:schemeClr val="tx1"/>
                </a:solidFill>
                <a:latin typeface="Century Gothic" panose="020B0502020202020204" pitchFamily="34" charset="0"/>
                <a:ea typeface="メイリオ" charset="0"/>
                <a:cs typeface="Arial" charset="0"/>
              </a:rPr>
              <a:t>GX-3R</a:t>
            </a:r>
            <a:endParaRPr lang="ja-JP" altLang="en-US" sz="2800" b="1" i="1" dirty="0">
              <a:solidFill>
                <a:schemeClr val="tx1"/>
              </a:solidFill>
              <a:latin typeface="Century Gothic" panose="020B0502020202020204" pitchFamily="34" charset="0"/>
              <a:ea typeface="メイリオ" charset="0"/>
              <a:cs typeface="Arial" charset="0"/>
            </a:endParaRPr>
          </a:p>
        </p:txBody>
      </p:sp>
      <p:pic>
        <p:nvPicPr>
          <p:cNvPr id="9" name="Picture 8">
            <a:extLst>
              <a:ext uri="{FF2B5EF4-FFF2-40B4-BE49-F238E27FC236}">
                <a16:creationId xmlns:a16="http://schemas.microsoft.com/office/drawing/2014/main" id="{0FC753BE-EF6F-EF4D-A685-6745D533C6A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646124" y="1792278"/>
            <a:ext cx="2122854" cy="2441282"/>
          </a:xfrm>
          <a:prstGeom prst="rect">
            <a:avLst/>
          </a:prstGeom>
        </p:spPr>
      </p:pic>
      <p:sp>
        <p:nvSpPr>
          <p:cNvPr id="10" name="TextBox 9">
            <a:extLst>
              <a:ext uri="{FF2B5EF4-FFF2-40B4-BE49-F238E27FC236}">
                <a16:creationId xmlns:a16="http://schemas.microsoft.com/office/drawing/2014/main" id="{5BB82463-3D51-434F-8611-ED2899110127}"/>
              </a:ext>
            </a:extLst>
          </p:cNvPr>
          <p:cNvSpPr txBox="1"/>
          <p:nvPr/>
        </p:nvSpPr>
        <p:spPr>
          <a:xfrm>
            <a:off x="402503" y="5065723"/>
            <a:ext cx="3521003" cy="923330"/>
          </a:xfrm>
          <a:prstGeom prst="rect">
            <a:avLst/>
          </a:prstGeom>
          <a:noFill/>
        </p:spPr>
        <p:txBody>
          <a:bodyPr wrap="square" rtlCol="0">
            <a:spAutoFit/>
          </a:bodyPr>
          <a:lstStyle/>
          <a:p>
            <a:pPr marL="285750" indent="-285750">
              <a:buFont typeface="Courier New"/>
              <a:buChar char="o"/>
            </a:pPr>
            <a:r>
              <a:rPr lang="en-US" dirty="0"/>
              <a:t>Worlds smallest and lightest 4-gas monitor</a:t>
            </a:r>
          </a:p>
          <a:p>
            <a:pPr marL="285750" indent="-285750">
              <a:buFont typeface="Courier New"/>
              <a:buChar char="o"/>
            </a:pPr>
            <a:r>
              <a:rPr lang="en-US" dirty="0"/>
              <a:t>Low cost of ownership</a:t>
            </a:r>
          </a:p>
        </p:txBody>
      </p:sp>
      <p:sp>
        <p:nvSpPr>
          <p:cNvPr id="11" name="正方形/長方形 8">
            <a:extLst>
              <a:ext uri="{FF2B5EF4-FFF2-40B4-BE49-F238E27FC236}">
                <a16:creationId xmlns:a16="http://schemas.microsoft.com/office/drawing/2014/main" id="{1093B974-56BB-CD46-9900-55B892301FC1}"/>
              </a:ext>
            </a:extLst>
          </p:cNvPr>
          <p:cNvSpPr/>
          <p:nvPr/>
        </p:nvSpPr>
        <p:spPr>
          <a:xfrm>
            <a:off x="5390539" y="4233560"/>
            <a:ext cx="1944216"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sz="2800" b="1" i="1" dirty="0">
                <a:solidFill>
                  <a:schemeClr val="tx1"/>
                </a:solidFill>
                <a:latin typeface="Century Gothic" panose="020B0502020202020204" pitchFamily="34" charset="0"/>
                <a:ea typeface="メイリオ" charset="0"/>
                <a:cs typeface="Arial" charset="0"/>
              </a:rPr>
              <a:t>GX-3R Pro</a:t>
            </a:r>
            <a:endParaRPr lang="ja-JP" altLang="en-US" sz="2800" b="1" i="1" dirty="0">
              <a:solidFill>
                <a:schemeClr val="tx1"/>
              </a:solidFill>
              <a:latin typeface="Century Gothic" panose="020B0502020202020204" pitchFamily="34" charset="0"/>
              <a:ea typeface="メイリオ" charset="0"/>
              <a:cs typeface="Arial" charset="0"/>
            </a:endParaRPr>
          </a:p>
        </p:txBody>
      </p:sp>
      <p:sp>
        <p:nvSpPr>
          <p:cNvPr id="12" name="TextBox 11">
            <a:extLst>
              <a:ext uri="{FF2B5EF4-FFF2-40B4-BE49-F238E27FC236}">
                <a16:creationId xmlns:a16="http://schemas.microsoft.com/office/drawing/2014/main" id="{AEF63506-FB1B-B74C-8A8B-98B8F1082CA5}"/>
              </a:ext>
            </a:extLst>
          </p:cNvPr>
          <p:cNvSpPr txBox="1"/>
          <p:nvPr/>
        </p:nvSpPr>
        <p:spPr>
          <a:xfrm>
            <a:off x="3616980" y="4927267"/>
            <a:ext cx="5491333" cy="1200329"/>
          </a:xfrm>
          <a:prstGeom prst="rect">
            <a:avLst/>
          </a:prstGeom>
          <a:noFill/>
        </p:spPr>
        <p:txBody>
          <a:bodyPr wrap="square" rtlCol="0">
            <a:spAutoFit/>
          </a:bodyPr>
          <a:lstStyle/>
          <a:p>
            <a:pPr marL="742950" lvl="1" indent="-285750">
              <a:buFont typeface="Courier New"/>
              <a:buChar char="o"/>
            </a:pPr>
            <a:r>
              <a:rPr lang="en-US" dirty="0"/>
              <a:t>4-gas plus extra slot for toxic or IR sensor</a:t>
            </a:r>
          </a:p>
          <a:p>
            <a:pPr marL="742950" lvl="1" indent="-285750">
              <a:buFont typeface="Courier New"/>
              <a:buChar char="o"/>
            </a:pPr>
            <a:r>
              <a:rPr lang="en-US" dirty="0"/>
              <a:t>Wireless communication with mobile app</a:t>
            </a:r>
          </a:p>
          <a:p>
            <a:pPr marL="742950" lvl="1" indent="-285750">
              <a:buFont typeface="Courier New"/>
              <a:buChar char="o"/>
            </a:pPr>
            <a:r>
              <a:rPr lang="en-US" dirty="0"/>
              <a:t>Man-down and panic alarms</a:t>
            </a:r>
          </a:p>
          <a:p>
            <a:pPr marL="742950" lvl="1" indent="-285750">
              <a:buFont typeface="Courier New"/>
              <a:buChar char="o"/>
            </a:pPr>
            <a:r>
              <a:rPr lang="en-US" dirty="0"/>
              <a:t>Alkaline/Rechargeable option</a:t>
            </a:r>
          </a:p>
        </p:txBody>
      </p:sp>
      <p:sp>
        <p:nvSpPr>
          <p:cNvPr id="13" name="正方形/長方形 7">
            <a:extLst>
              <a:ext uri="{FF2B5EF4-FFF2-40B4-BE49-F238E27FC236}">
                <a16:creationId xmlns:a16="http://schemas.microsoft.com/office/drawing/2014/main" id="{C0B21046-DE01-5141-818E-400CD9A29CE7}"/>
              </a:ext>
            </a:extLst>
          </p:cNvPr>
          <p:cNvSpPr/>
          <p:nvPr/>
        </p:nvSpPr>
        <p:spPr>
          <a:xfrm>
            <a:off x="4706463" y="1144206"/>
            <a:ext cx="3312368" cy="648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sz="2400" dirty="0">
                <a:solidFill>
                  <a:schemeClr val="tx1"/>
                </a:solidFill>
                <a:latin typeface="Arial" charset="0"/>
                <a:ea typeface="メイリオ" charset="0"/>
                <a:cs typeface="Arial" charset="0"/>
              </a:rPr>
              <a:t>Pro 5-gas model</a:t>
            </a:r>
            <a:endParaRPr lang="ja-JP" altLang="en-US" sz="2400" dirty="0">
              <a:solidFill>
                <a:schemeClr val="tx1"/>
              </a:solidFill>
              <a:latin typeface="Arial" charset="0"/>
              <a:ea typeface="メイリオ" charset="0"/>
              <a:cs typeface="Arial" charset="0"/>
            </a:endParaRPr>
          </a:p>
        </p:txBody>
      </p:sp>
      <p:pic>
        <p:nvPicPr>
          <p:cNvPr id="14" name="Picture 13">
            <a:extLst>
              <a:ext uri="{FF2B5EF4-FFF2-40B4-BE49-F238E27FC236}">
                <a16:creationId xmlns:a16="http://schemas.microsoft.com/office/drawing/2014/main" id="{4DDA436D-289A-6349-B6DF-07F88ACBF13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29200" y="1734627"/>
            <a:ext cx="2692807" cy="2585094"/>
          </a:xfrm>
          <a:prstGeom prst="rect">
            <a:avLst/>
          </a:prstGeom>
        </p:spPr>
      </p:pic>
    </p:spTree>
    <p:extLst>
      <p:ext uri="{BB962C8B-B14F-4D97-AF65-F5344CB8AC3E}">
        <p14:creationId xmlns:p14="http://schemas.microsoft.com/office/powerpoint/2010/main" val="10334577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4C59C1-D99D-2444-B26A-6079B1A181A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80386" y="2016323"/>
            <a:ext cx="2183228" cy="2825353"/>
          </a:xfrm>
          <a:prstGeom prst="rect">
            <a:avLst/>
          </a:prstGeom>
        </p:spPr>
      </p:pic>
    </p:spTree>
    <p:extLst>
      <p:ext uri="{BB962C8B-B14F-4D97-AF65-F5344CB8AC3E}">
        <p14:creationId xmlns:p14="http://schemas.microsoft.com/office/powerpoint/2010/main" val="1209280428"/>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X-2009-IMAGE.png">
            <a:extLst>
              <a:ext uri="{FF2B5EF4-FFF2-40B4-BE49-F238E27FC236}">
                <a16:creationId xmlns:a16="http://schemas.microsoft.com/office/drawing/2014/main" id="{0048AE45-97D1-BB4C-B42C-09151D46A1F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46639" y="2657894"/>
            <a:ext cx="3902968" cy="3198265"/>
          </a:xfrm>
          <a:prstGeom prst="rect">
            <a:avLst/>
          </a:prstGeom>
        </p:spPr>
      </p:pic>
      <p:grpSp>
        <p:nvGrpSpPr>
          <p:cNvPr id="5" name="Group 4">
            <a:extLst>
              <a:ext uri="{FF2B5EF4-FFF2-40B4-BE49-F238E27FC236}">
                <a16:creationId xmlns:a16="http://schemas.microsoft.com/office/drawing/2014/main" id="{3EDB100F-40F2-F94E-9E4E-64866856F203}"/>
              </a:ext>
            </a:extLst>
          </p:cNvPr>
          <p:cNvGrpSpPr/>
          <p:nvPr/>
        </p:nvGrpSpPr>
        <p:grpSpPr>
          <a:xfrm>
            <a:off x="1847571" y="2880138"/>
            <a:ext cx="7245606" cy="2952328"/>
            <a:chOff x="623435" y="3292119"/>
            <a:chExt cx="7245606" cy="2952328"/>
          </a:xfrm>
        </p:grpSpPr>
        <p:sp>
          <p:nvSpPr>
            <p:cNvPr id="6" name="TextBox 5">
              <a:extLst>
                <a:ext uri="{FF2B5EF4-FFF2-40B4-BE49-F238E27FC236}">
                  <a16:creationId xmlns:a16="http://schemas.microsoft.com/office/drawing/2014/main" id="{96F2F338-D5DA-E54D-B9EF-460D7F8A055F}"/>
                </a:ext>
              </a:extLst>
            </p:cNvPr>
            <p:cNvSpPr txBox="1"/>
            <p:nvPr/>
          </p:nvSpPr>
          <p:spPr>
            <a:xfrm>
              <a:off x="4225471" y="5115790"/>
              <a:ext cx="2017250" cy="646331"/>
            </a:xfrm>
            <a:prstGeom prst="rect">
              <a:avLst/>
            </a:prstGeom>
            <a:noFill/>
          </p:spPr>
          <p:txBody>
            <a:bodyPr wrap="square" rtlCol="0">
              <a:spAutoFit/>
            </a:bodyPr>
            <a:lstStyle/>
            <a:p>
              <a:r>
                <a:rPr lang="en-US" dirty="0"/>
                <a:t>2.2” x 2.55” x 1”</a:t>
              </a:r>
            </a:p>
            <a:p>
              <a:r>
                <a:rPr lang="en-US" dirty="0"/>
                <a:t>3.7 ounces</a:t>
              </a:r>
            </a:p>
          </p:txBody>
        </p:sp>
        <p:grpSp>
          <p:nvGrpSpPr>
            <p:cNvPr id="7" name="Group 6">
              <a:extLst>
                <a:ext uri="{FF2B5EF4-FFF2-40B4-BE49-F238E27FC236}">
                  <a16:creationId xmlns:a16="http://schemas.microsoft.com/office/drawing/2014/main" id="{2632F8F5-9600-3B41-9CBD-0245B377571A}"/>
                </a:ext>
              </a:extLst>
            </p:cNvPr>
            <p:cNvGrpSpPr/>
            <p:nvPr/>
          </p:nvGrpSpPr>
          <p:grpSpPr>
            <a:xfrm>
              <a:off x="623435" y="3292119"/>
              <a:ext cx="7245606" cy="2952328"/>
              <a:chOff x="623435" y="3292119"/>
              <a:chExt cx="7245606" cy="2952328"/>
            </a:xfrm>
          </p:grpSpPr>
          <p:pic>
            <p:nvPicPr>
              <p:cNvPr id="8" name="Picture 7" descr="GX-3R.png">
                <a:extLst>
                  <a:ext uri="{FF2B5EF4-FFF2-40B4-BE49-F238E27FC236}">
                    <a16:creationId xmlns:a16="http://schemas.microsoft.com/office/drawing/2014/main" id="{B02E66C6-D177-B642-9F40-AD2D734F045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3435" y="3292119"/>
                <a:ext cx="2708558" cy="2952328"/>
              </a:xfrm>
              <a:prstGeom prst="rect">
                <a:avLst/>
              </a:prstGeom>
            </p:spPr>
          </p:pic>
          <p:sp>
            <p:nvSpPr>
              <p:cNvPr id="9" name="正方形/長方形 8">
                <a:extLst>
                  <a:ext uri="{FF2B5EF4-FFF2-40B4-BE49-F238E27FC236}">
                    <a16:creationId xmlns:a16="http://schemas.microsoft.com/office/drawing/2014/main" id="{C687C3E6-8E75-5E4A-B6FE-2BDC62261E12}"/>
                  </a:ext>
                </a:extLst>
              </p:cNvPr>
              <p:cNvSpPr/>
              <p:nvPr/>
            </p:nvSpPr>
            <p:spPr>
              <a:xfrm>
                <a:off x="6583893" y="5196776"/>
                <a:ext cx="1285148"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sz="2800" b="1" i="1" dirty="0">
                    <a:solidFill>
                      <a:schemeClr val="tx1"/>
                    </a:solidFill>
                    <a:latin typeface="Century Gothic" panose="020B0502020202020204" pitchFamily="34" charset="0"/>
                    <a:ea typeface="メイリオ" charset="0"/>
                    <a:cs typeface="Arial" charset="0"/>
                  </a:rPr>
                  <a:t>GX-3R</a:t>
                </a:r>
                <a:endParaRPr lang="ja-JP" altLang="en-US" sz="2800" b="1" i="1" dirty="0">
                  <a:solidFill>
                    <a:schemeClr val="tx1"/>
                  </a:solidFill>
                  <a:latin typeface="Century Gothic" panose="020B0502020202020204" pitchFamily="34" charset="0"/>
                  <a:ea typeface="メイリオ" charset="0"/>
                  <a:cs typeface="Arial" charset="0"/>
                </a:endParaRPr>
              </a:p>
            </p:txBody>
          </p:sp>
        </p:grpSp>
      </p:grpSp>
      <p:sp>
        <p:nvSpPr>
          <p:cNvPr id="11" name="TextBox 10">
            <a:extLst>
              <a:ext uri="{FF2B5EF4-FFF2-40B4-BE49-F238E27FC236}">
                <a16:creationId xmlns:a16="http://schemas.microsoft.com/office/drawing/2014/main" id="{6F8DD1D1-FBAA-1140-AA27-5FCF35A79AEC}"/>
              </a:ext>
            </a:extLst>
          </p:cNvPr>
          <p:cNvSpPr txBox="1"/>
          <p:nvPr/>
        </p:nvSpPr>
        <p:spPr>
          <a:xfrm>
            <a:off x="5486546" y="2466695"/>
            <a:ext cx="2934372" cy="707886"/>
          </a:xfrm>
          <a:prstGeom prst="rect">
            <a:avLst/>
          </a:prstGeom>
          <a:noFill/>
        </p:spPr>
        <p:txBody>
          <a:bodyPr wrap="square" rtlCol="0">
            <a:spAutoFit/>
          </a:bodyPr>
          <a:lstStyle/>
          <a:p>
            <a:r>
              <a:rPr lang="en-US" sz="2000" dirty="0"/>
              <a:t>The </a:t>
            </a:r>
            <a:r>
              <a:rPr lang="en-US" sz="2000" b="1" i="1" dirty="0">
                <a:solidFill>
                  <a:srgbClr val="008000"/>
                </a:solidFill>
              </a:rPr>
              <a:t>NEW</a:t>
            </a:r>
            <a:r>
              <a:rPr lang="en-US" sz="2000" dirty="0"/>
              <a:t> Smallest and Lightest 4-gas Monitor</a:t>
            </a:r>
          </a:p>
        </p:txBody>
      </p:sp>
      <p:pic>
        <p:nvPicPr>
          <p:cNvPr id="12" name="Picture 11">
            <a:extLst>
              <a:ext uri="{FF2B5EF4-FFF2-40B4-BE49-F238E27FC236}">
                <a16:creationId xmlns:a16="http://schemas.microsoft.com/office/drawing/2014/main" id="{1B43D230-B919-DE40-AEE5-020762FCCE5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
        <p:nvSpPr>
          <p:cNvPr id="15" name="Title 1">
            <a:extLst>
              <a:ext uri="{FF2B5EF4-FFF2-40B4-BE49-F238E27FC236}">
                <a16:creationId xmlns:a16="http://schemas.microsoft.com/office/drawing/2014/main" id="{439AACE6-71F7-EC43-996A-8EA1A927F810}"/>
              </a:ext>
            </a:extLst>
          </p:cNvPr>
          <p:cNvSpPr txBox="1">
            <a:spLocks/>
          </p:cNvSpPr>
          <p:nvPr/>
        </p:nvSpPr>
        <p:spPr bwMode="auto">
          <a:xfrm>
            <a:off x="50823" y="41215"/>
            <a:ext cx="9042354"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kumimoji="0" lang="en-US" sz="4000" b="1" dirty="0"/>
              <a:t>Advancements from GX-2009</a:t>
            </a:r>
          </a:p>
        </p:txBody>
      </p:sp>
      <p:sp>
        <p:nvSpPr>
          <p:cNvPr id="16" name="コンテンツ プレースホルダー 2">
            <a:extLst>
              <a:ext uri="{FF2B5EF4-FFF2-40B4-BE49-F238E27FC236}">
                <a16:creationId xmlns:a16="http://schemas.microsoft.com/office/drawing/2014/main" id="{2C3B44C1-AD71-9641-BACD-12C64DE68C79}"/>
              </a:ext>
            </a:extLst>
          </p:cNvPr>
          <p:cNvSpPr txBox="1">
            <a:spLocks/>
          </p:cNvSpPr>
          <p:nvPr/>
        </p:nvSpPr>
        <p:spPr bwMode="auto">
          <a:xfrm>
            <a:off x="1248147" y="1050002"/>
            <a:ext cx="7416056" cy="503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algn="r">
              <a:buFontTx/>
              <a:buNone/>
              <a:defRPr/>
            </a:pPr>
            <a:r>
              <a:rPr lang="en-US" altLang="ja-JP" sz="2800" b="1" i="1" kern="0" dirty="0">
                <a:latin typeface="Century Gothic" panose="020B0502020202020204" pitchFamily="34" charset="0"/>
              </a:rPr>
              <a:t>Size &amp; Weight</a:t>
            </a:r>
          </a:p>
        </p:txBody>
      </p:sp>
      <p:sp>
        <p:nvSpPr>
          <p:cNvPr id="2" name="TextBox 1">
            <a:extLst>
              <a:ext uri="{FF2B5EF4-FFF2-40B4-BE49-F238E27FC236}">
                <a16:creationId xmlns:a16="http://schemas.microsoft.com/office/drawing/2014/main" id="{9FE8BE61-2C76-724C-8E51-7F72C7C035FF}"/>
              </a:ext>
            </a:extLst>
          </p:cNvPr>
          <p:cNvSpPr txBox="1"/>
          <p:nvPr/>
        </p:nvSpPr>
        <p:spPr>
          <a:xfrm>
            <a:off x="379925" y="1527581"/>
            <a:ext cx="2332828" cy="646331"/>
          </a:xfrm>
          <a:prstGeom prst="rect">
            <a:avLst/>
          </a:prstGeom>
          <a:noFill/>
        </p:spPr>
        <p:txBody>
          <a:bodyPr wrap="square" rtlCol="0">
            <a:spAutoFit/>
          </a:bodyPr>
          <a:lstStyle/>
          <a:p>
            <a:r>
              <a:rPr lang="en-US" sz="3600" b="1" dirty="0"/>
              <a:t>Smallest</a:t>
            </a:r>
          </a:p>
        </p:txBody>
      </p:sp>
      <p:sp>
        <p:nvSpPr>
          <p:cNvPr id="10" name="TextBox 9">
            <a:extLst>
              <a:ext uri="{FF2B5EF4-FFF2-40B4-BE49-F238E27FC236}">
                <a16:creationId xmlns:a16="http://schemas.microsoft.com/office/drawing/2014/main" id="{B3F09E30-6767-DE42-A9C0-DF49E9C7351F}"/>
              </a:ext>
            </a:extLst>
          </p:cNvPr>
          <p:cNvSpPr txBox="1"/>
          <p:nvPr/>
        </p:nvSpPr>
        <p:spPr>
          <a:xfrm>
            <a:off x="2282632" y="1527581"/>
            <a:ext cx="4036699" cy="646331"/>
          </a:xfrm>
          <a:prstGeom prst="rect">
            <a:avLst/>
          </a:prstGeom>
          <a:noFill/>
        </p:spPr>
        <p:txBody>
          <a:bodyPr wrap="square" rtlCol="0">
            <a:spAutoFit/>
          </a:bodyPr>
          <a:lstStyle/>
          <a:p>
            <a:r>
              <a:rPr lang="en-US" sz="3600" b="1" dirty="0"/>
              <a:t>— Meet Smaller!</a:t>
            </a:r>
            <a:endParaRPr lang="en-US" sz="3600" dirty="0"/>
          </a:p>
        </p:txBody>
      </p:sp>
      <p:sp>
        <p:nvSpPr>
          <p:cNvPr id="3" name="TextBox 2">
            <a:extLst>
              <a:ext uri="{FF2B5EF4-FFF2-40B4-BE49-F238E27FC236}">
                <a16:creationId xmlns:a16="http://schemas.microsoft.com/office/drawing/2014/main" id="{E5C33027-78CA-AE46-886A-B4E064097BFC}"/>
              </a:ext>
            </a:extLst>
          </p:cNvPr>
          <p:cNvSpPr txBox="1"/>
          <p:nvPr/>
        </p:nvSpPr>
        <p:spPr>
          <a:xfrm>
            <a:off x="5437732" y="3657705"/>
            <a:ext cx="1858697" cy="646331"/>
          </a:xfrm>
          <a:prstGeom prst="rect">
            <a:avLst/>
          </a:prstGeom>
          <a:noFill/>
        </p:spPr>
        <p:txBody>
          <a:bodyPr wrap="square" rtlCol="0">
            <a:spAutoFit/>
          </a:bodyPr>
          <a:lstStyle/>
          <a:p>
            <a:r>
              <a:rPr lang="en-US" dirty="0"/>
              <a:t>3” x 2.7” x 1”</a:t>
            </a:r>
          </a:p>
          <a:p>
            <a:r>
              <a:rPr lang="en-US" dirty="0"/>
              <a:t>4.6 ounces</a:t>
            </a:r>
          </a:p>
        </p:txBody>
      </p:sp>
      <p:sp>
        <p:nvSpPr>
          <p:cNvPr id="13" name="TextBox 12">
            <a:extLst>
              <a:ext uri="{FF2B5EF4-FFF2-40B4-BE49-F238E27FC236}">
                <a16:creationId xmlns:a16="http://schemas.microsoft.com/office/drawing/2014/main" id="{262940FD-C693-EE45-B531-E0804B9519BC}"/>
              </a:ext>
            </a:extLst>
          </p:cNvPr>
          <p:cNvSpPr txBox="1"/>
          <p:nvPr/>
        </p:nvSpPr>
        <p:spPr>
          <a:xfrm>
            <a:off x="7432901" y="3716291"/>
            <a:ext cx="1747351" cy="523220"/>
          </a:xfrm>
          <a:prstGeom prst="rect">
            <a:avLst/>
          </a:prstGeom>
          <a:noFill/>
        </p:spPr>
        <p:txBody>
          <a:bodyPr wrap="square" rtlCol="0">
            <a:spAutoFit/>
          </a:bodyPr>
          <a:lstStyle/>
          <a:p>
            <a:r>
              <a:rPr lang="en-US" sz="2800" b="1" i="1" dirty="0"/>
              <a:t>GX-2009</a:t>
            </a:r>
          </a:p>
        </p:txBody>
      </p:sp>
    </p:spTree>
    <p:extLst>
      <p:ext uri="{BB962C8B-B14F-4D97-AF65-F5344CB8AC3E}">
        <p14:creationId xmlns:p14="http://schemas.microsoft.com/office/powerpoint/2010/main" val="2138659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450" decel="100000" fill="hold"/>
                                        <p:tgtEl>
                                          <p:spTgt spid="11"/>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450" decel="100000" fill="hold"/>
                                        <p:tgtEl>
                                          <p:spTgt spid="10"/>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10"/>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450" decel="100000" fill="hold"/>
                                        <p:tgtEl>
                                          <p:spTgt spid="5"/>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descr="GX-2009-IMAGE.png">
            <a:extLst>
              <a:ext uri="{FF2B5EF4-FFF2-40B4-BE49-F238E27FC236}">
                <a16:creationId xmlns:a16="http://schemas.microsoft.com/office/drawing/2014/main" id="{F571863C-B00C-6E4B-91E8-1B6432EC739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37237" y="2492560"/>
            <a:ext cx="3902968" cy="3198265"/>
          </a:xfrm>
          <a:prstGeom prst="rect">
            <a:avLst/>
          </a:prstGeom>
        </p:spPr>
      </p:pic>
      <p:sp>
        <p:nvSpPr>
          <p:cNvPr id="31" name="正方形/長方形 8">
            <a:extLst>
              <a:ext uri="{FF2B5EF4-FFF2-40B4-BE49-F238E27FC236}">
                <a16:creationId xmlns:a16="http://schemas.microsoft.com/office/drawing/2014/main" id="{0ADD3452-083F-B94B-B4EB-1769291198AF}"/>
              </a:ext>
            </a:extLst>
          </p:cNvPr>
          <p:cNvSpPr/>
          <p:nvPr/>
        </p:nvSpPr>
        <p:spPr>
          <a:xfrm>
            <a:off x="7174984" y="4493147"/>
            <a:ext cx="2089033" cy="5029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sz="2800" b="1" i="1" dirty="0">
                <a:solidFill>
                  <a:schemeClr val="tx1"/>
                </a:solidFill>
                <a:latin typeface="Century Gothic" panose="020B0502020202020204" pitchFamily="34" charset="0"/>
                <a:ea typeface="メイリオ" charset="0"/>
                <a:cs typeface="Arial" charset="0"/>
              </a:rPr>
              <a:t>GX-3R Pro</a:t>
            </a:r>
            <a:endParaRPr lang="ja-JP" altLang="en-US" sz="2800" b="1" i="1" dirty="0">
              <a:solidFill>
                <a:schemeClr val="tx1"/>
              </a:solidFill>
              <a:latin typeface="Century Gothic" panose="020B0502020202020204" pitchFamily="34" charset="0"/>
              <a:ea typeface="メイリオ" charset="0"/>
              <a:cs typeface="Arial" charset="0"/>
            </a:endParaRPr>
          </a:p>
        </p:txBody>
      </p:sp>
      <p:sp>
        <p:nvSpPr>
          <p:cNvPr id="32" name="TextBox 31">
            <a:extLst>
              <a:ext uri="{FF2B5EF4-FFF2-40B4-BE49-F238E27FC236}">
                <a16:creationId xmlns:a16="http://schemas.microsoft.com/office/drawing/2014/main" id="{2FBED336-9063-0545-820A-B04AC66C89E7}"/>
              </a:ext>
            </a:extLst>
          </p:cNvPr>
          <p:cNvSpPr txBox="1"/>
          <p:nvPr/>
        </p:nvSpPr>
        <p:spPr>
          <a:xfrm>
            <a:off x="5117098" y="4421442"/>
            <a:ext cx="2089033" cy="646331"/>
          </a:xfrm>
          <a:prstGeom prst="rect">
            <a:avLst/>
          </a:prstGeom>
          <a:noFill/>
        </p:spPr>
        <p:txBody>
          <a:bodyPr wrap="none" rtlCol="0">
            <a:spAutoFit/>
          </a:bodyPr>
          <a:lstStyle/>
          <a:p>
            <a:r>
              <a:rPr lang="en-US" dirty="0"/>
              <a:t>2.9” x 2.6” x 1.06”</a:t>
            </a:r>
          </a:p>
          <a:p>
            <a:r>
              <a:rPr lang="en-US" dirty="0"/>
              <a:t>4.6 ounces</a:t>
            </a:r>
          </a:p>
        </p:txBody>
      </p:sp>
      <p:sp>
        <p:nvSpPr>
          <p:cNvPr id="33" name="TextBox 32">
            <a:extLst>
              <a:ext uri="{FF2B5EF4-FFF2-40B4-BE49-F238E27FC236}">
                <a16:creationId xmlns:a16="http://schemas.microsoft.com/office/drawing/2014/main" id="{CC3856D9-465B-1A4E-82FF-304788E84BCF}"/>
              </a:ext>
            </a:extLst>
          </p:cNvPr>
          <p:cNvSpPr txBox="1"/>
          <p:nvPr/>
        </p:nvSpPr>
        <p:spPr>
          <a:xfrm>
            <a:off x="709028" y="1838234"/>
            <a:ext cx="6684843" cy="400110"/>
          </a:xfrm>
          <a:prstGeom prst="rect">
            <a:avLst/>
          </a:prstGeom>
          <a:noFill/>
        </p:spPr>
        <p:txBody>
          <a:bodyPr wrap="none" rtlCol="0">
            <a:spAutoFit/>
          </a:bodyPr>
          <a:lstStyle/>
          <a:p>
            <a:r>
              <a:rPr lang="en-US" sz="2000" dirty="0"/>
              <a:t>Advanced 5-gas version is the same size as GX-2009 </a:t>
            </a:r>
          </a:p>
        </p:txBody>
      </p:sp>
      <p:sp>
        <p:nvSpPr>
          <p:cNvPr id="37" name="Title 1">
            <a:extLst>
              <a:ext uri="{FF2B5EF4-FFF2-40B4-BE49-F238E27FC236}">
                <a16:creationId xmlns:a16="http://schemas.microsoft.com/office/drawing/2014/main" id="{E39F1F7A-A519-3F45-8586-B2CB219C6E54}"/>
              </a:ext>
            </a:extLst>
          </p:cNvPr>
          <p:cNvSpPr txBox="1">
            <a:spLocks/>
          </p:cNvSpPr>
          <p:nvPr/>
        </p:nvSpPr>
        <p:spPr bwMode="auto">
          <a:xfrm>
            <a:off x="50823" y="41215"/>
            <a:ext cx="9042354"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kumimoji="0" lang="en-US" sz="4000" b="1" dirty="0"/>
              <a:t>Advancements from GX-2009</a:t>
            </a:r>
          </a:p>
        </p:txBody>
      </p:sp>
      <p:sp>
        <p:nvSpPr>
          <p:cNvPr id="38" name="コンテンツ プレースホルダー 2">
            <a:extLst>
              <a:ext uri="{FF2B5EF4-FFF2-40B4-BE49-F238E27FC236}">
                <a16:creationId xmlns:a16="http://schemas.microsoft.com/office/drawing/2014/main" id="{3F2B6641-57F1-534A-A998-148237B0794B}"/>
              </a:ext>
            </a:extLst>
          </p:cNvPr>
          <p:cNvSpPr txBox="1">
            <a:spLocks/>
          </p:cNvSpPr>
          <p:nvPr/>
        </p:nvSpPr>
        <p:spPr bwMode="auto">
          <a:xfrm>
            <a:off x="1248147" y="1050002"/>
            <a:ext cx="7416056" cy="503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algn="r">
              <a:buFontTx/>
              <a:buNone/>
              <a:defRPr/>
            </a:pPr>
            <a:r>
              <a:rPr lang="en-US" altLang="ja-JP" sz="2800" b="1" i="1" kern="0" dirty="0">
                <a:latin typeface="Century Gothic" panose="020B0502020202020204" pitchFamily="34" charset="0"/>
              </a:rPr>
              <a:t>Size &amp; Weight</a:t>
            </a:r>
          </a:p>
        </p:txBody>
      </p:sp>
      <p:pic>
        <p:nvPicPr>
          <p:cNvPr id="10" name="Picture 9">
            <a:extLst>
              <a:ext uri="{FF2B5EF4-FFF2-40B4-BE49-F238E27FC236}">
                <a16:creationId xmlns:a16="http://schemas.microsoft.com/office/drawing/2014/main" id="{DD38BDB7-A073-2442-BA34-CAE77A8D222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pic>
        <p:nvPicPr>
          <p:cNvPr id="11" name="Picture 10">
            <a:extLst>
              <a:ext uri="{FF2B5EF4-FFF2-40B4-BE49-F238E27FC236}">
                <a16:creationId xmlns:a16="http://schemas.microsoft.com/office/drawing/2014/main" id="{90BEAB68-E484-6745-A295-9511D2C2A00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55360" y="2605335"/>
            <a:ext cx="3466722" cy="2972714"/>
          </a:xfrm>
          <a:prstGeom prst="rect">
            <a:avLst/>
          </a:prstGeom>
        </p:spPr>
      </p:pic>
      <p:sp>
        <p:nvSpPr>
          <p:cNvPr id="12" name="TextBox 11">
            <a:extLst>
              <a:ext uri="{FF2B5EF4-FFF2-40B4-BE49-F238E27FC236}">
                <a16:creationId xmlns:a16="http://schemas.microsoft.com/office/drawing/2014/main" id="{C770B182-CEAF-974A-B8BA-FDBA1BDF5027}"/>
              </a:ext>
            </a:extLst>
          </p:cNvPr>
          <p:cNvSpPr txBox="1"/>
          <p:nvPr/>
        </p:nvSpPr>
        <p:spPr>
          <a:xfrm>
            <a:off x="5117098" y="3042580"/>
            <a:ext cx="1858697" cy="646331"/>
          </a:xfrm>
          <a:prstGeom prst="rect">
            <a:avLst/>
          </a:prstGeom>
          <a:noFill/>
        </p:spPr>
        <p:txBody>
          <a:bodyPr wrap="square" rtlCol="0">
            <a:spAutoFit/>
          </a:bodyPr>
          <a:lstStyle/>
          <a:p>
            <a:r>
              <a:rPr lang="en-US" dirty="0"/>
              <a:t>3” x 2.7” x 1”</a:t>
            </a:r>
          </a:p>
          <a:p>
            <a:r>
              <a:rPr lang="en-US" dirty="0"/>
              <a:t>4.6 ounces</a:t>
            </a:r>
          </a:p>
        </p:txBody>
      </p:sp>
      <p:sp>
        <p:nvSpPr>
          <p:cNvPr id="13" name="TextBox 12">
            <a:extLst>
              <a:ext uri="{FF2B5EF4-FFF2-40B4-BE49-F238E27FC236}">
                <a16:creationId xmlns:a16="http://schemas.microsoft.com/office/drawing/2014/main" id="{A59656A6-7FFD-E348-B69E-289CC0A080CD}"/>
              </a:ext>
            </a:extLst>
          </p:cNvPr>
          <p:cNvSpPr txBox="1"/>
          <p:nvPr/>
        </p:nvSpPr>
        <p:spPr>
          <a:xfrm>
            <a:off x="7345826" y="3115917"/>
            <a:ext cx="1747351" cy="523220"/>
          </a:xfrm>
          <a:prstGeom prst="rect">
            <a:avLst/>
          </a:prstGeom>
          <a:noFill/>
        </p:spPr>
        <p:txBody>
          <a:bodyPr wrap="square" rtlCol="0">
            <a:spAutoFit/>
          </a:bodyPr>
          <a:lstStyle/>
          <a:p>
            <a:r>
              <a:rPr lang="en-US" sz="2800" b="1" i="1" dirty="0"/>
              <a:t>GX-2009</a:t>
            </a:r>
          </a:p>
        </p:txBody>
      </p:sp>
    </p:spTree>
    <p:extLst>
      <p:ext uri="{BB962C8B-B14F-4D97-AF65-F5344CB8AC3E}">
        <p14:creationId xmlns:p14="http://schemas.microsoft.com/office/powerpoint/2010/main" val="3444084290"/>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450" decel="100000" fill="hold"/>
                                        <p:tgtEl>
                                          <p:spTgt spid="11"/>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anim calcmode="lin" valueType="num">
                                      <p:cBhvr>
                                        <p:cTn id="14" dur="500" fill="hold"/>
                                        <p:tgtEl>
                                          <p:spTgt spid="31"/>
                                        </p:tgtEl>
                                        <p:attrNameLst>
                                          <p:attrName>ppt_x</p:attrName>
                                        </p:attrNameLst>
                                      </p:cBhvr>
                                      <p:tavLst>
                                        <p:tav tm="0">
                                          <p:val>
                                            <p:strVal val="#ppt_x"/>
                                          </p:val>
                                        </p:tav>
                                        <p:tav tm="100000">
                                          <p:val>
                                            <p:strVal val="#ppt_x"/>
                                          </p:val>
                                        </p:tav>
                                      </p:tavLst>
                                    </p:anim>
                                    <p:anim calcmode="lin" valueType="num">
                                      <p:cBhvr>
                                        <p:cTn id="15" dur="450" decel="100000" fill="hold"/>
                                        <p:tgtEl>
                                          <p:spTgt spid="31"/>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anim calcmode="lin" valueType="num">
                                      <p:cBhvr>
                                        <p:cTn id="20" dur="500" fill="hold"/>
                                        <p:tgtEl>
                                          <p:spTgt spid="32"/>
                                        </p:tgtEl>
                                        <p:attrNameLst>
                                          <p:attrName>ppt_x</p:attrName>
                                        </p:attrNameLst>
                                      </p:cBhvr>
                                      <p:tavLst>
                                        <p:tav tm="0">
                                          <p:val>
                                            <p:strVal val="#ppt_x"/>
                                          </p:val>
                                        </p:tav>
                                        <p:tav tm="100000">
                                          <p:val>
                                            <p:strVal val="#ppt_x"/>
                                          </p:val>
                                        </p:tav>
                                      </p:tavLst>
                                    </p:anim>
                                    <p:anim calcmode="lin" valueType="num">
                                      <p:cBhvr>
                                        <p:cTn id="21" dur="450" decel="100000" fill="hold"/>
                                        <p:tgtEl>
                                          <p:spTgt spid="32"/>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23" presetID="1"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241A010-6FCE-4442-84D9-81866F6C6887}"/>
              </a:ext>
            </a:extLst>
          </p:cNvPr>
          <p:cNvPicPr>
            <a:picLocks noChangeAspect="1"/>
          </p:cNvPicPr>
          <p:nvPr/>
        </p:nvPicPr>
        <p:blipFill>
          <a:blip r:embed="rId2"/>
          <a:stretch>
            <a:fillRect/>
          </a:stretch>
        </p:blipFill>
        <p:spPr>
          <a:xfrm>
            <a:off x="4752872" y="747446"/>
            <a:ext cx="4233469" cy="3527891"/>
          </a:xfrm>
          <a:prstGeom prst="rect">
            <a:avLst/>
          </a:prstGeom>
        </p:spPr>
      </p:pic>
      <p:sp>
        <p:nvSpPr>
          <p:cNvPr id="4" name="Title 1">
            <a:extLst>
              <a:ext uri="{FF2B5EF4-FFF2-40B4-BE49-F238E27FC236}">
                <a16:creationId xmlns:a16="http://schemas.microsoft.com/office/drawing/2014/main" id="{98BDFFF1-B91A-9343-A9B7-8F79BACF59FD}"/>
              </a:ext>
            </a:extLst>
          </p:cNvPr>
          <p:cNvSpPr>
            <a:spLocks noGrp="1"/>
          </p:cNvSpPr>
          <p:nvPr>
            <p:ph type="title"/>
          </p:nvPr>
        </p:nvSpPr>
        <p:spPr>
          <a:xfrm>
            <a:off x="50823" y="47057"/>
            <a:ext cx="9042354" cy="866496"/>
          </a:xfrm>
        </p:spPr>
        <p:txBody>
          <a:bodyPr>
            <a:normAutofit fontScale="90000"/>
          </a:bodyPr>
          <a:lstStyle/>
          <a:p>
            <a:pPr algn="ctr"/>
            <a:r>
              <a:rPr lang="en-US" b="1" dirty="0">
                <a:latin typeface="Century Gothic" panose="020B0502020202020204" pitchFamily="34" charset="0"/>
              </a:rPr>
              <a:t>Size Matters</a:t>
            </a:r>
            <a:br>
              <a:rPr lang="en-US" b="1" dirty="0">
                <a:latin typeface="Century Gothic" panose="020B0502020202020204" pitchFamily="34" charset="0"/>
              </a:rPr>
            </a:br>
            <a:r>
              <a:rPr lang="en-US" sz="2700" b="1" dirty="0">
                <a:latin typeface="Century Gothic" panose="020B0502020202020204" pitchFamily="34" charset="0"/>
              </a:rPr>
              <a:t>In the “Breathing Zone”</a:t>
            </a:r>
          </a:p>
        </p:txBody>
      </p:sp>
      <p:pic>
        <p:nvPicPr>
          <p:cNvPr id="5" name="Picture 4" descr="riken breathing zone.jpg">
            <a:extLst>
              <a:ext uri="{FF2B5EF4-FFF2-40B4-BE49-F238E27FC236}">
                <a16:creationId xmlns:a16="http://schemas.microsoft.com/office/drawing/2014/main" id="{CE653E7A-7EFD-A94C-9C8F-74B70BB54F4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42691" y="3703256"/>
            <a:ext cx="2280679" cy="1450512"/>
          </a:xfrm>
          <a:prstGeom prst="rect">
            <a:avLst/>
          </a:prstGeom>
        </p:spPr>
      </p:pic>
      <p:pic>
        <p:nvPicPr>
          <p:cNvPr id="6" name="Picture 5" descr="720px-US-OSHA-Logo.svg.png">
            <a:extLst>
              <a:ext uri="{FF2B5EF4-FFF2-40B4-BE49-F238E27FC236}">
                <a16:creationId xmlns:a16="http://schemas.microsoft.com/office/drawing/2014/main" id="{ED33E7F4-30AC-C443-8CA4-43BB9D24FFC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42691" y="4790848"/>
            <a:ext cx="1256262" cy="362920"/>
          </a:xfrm>
          <a:prstGeom prst="rect">
            <a:avLst/>
          </a:prstGeom>
        </p:spPr>
      </p:pic>
      <p:sp>
        <p:nvSpPr>
          <p:cNvPr id="7" name="Rectangle 6">
            <a:extLst>
              <a:ext uri="{FF2B5EF4-FFF2-40B4-BE49-F238E27FC236}">
                <a16:creationId xmlns:a16="http://schemas.microsoft.com/office/drawing/2014/main" id="{3B20DD93-667F-D444-945D-BE3172B09C04}"/>
              </a:ext>
            </a:extLst>
          </p:cNvPr>
          <p:cNvSpPr/>
          <p:nvPr/>
        </p:nvSpPr>
        <p:spPr>
          <a:xfrm>
            <a:off x="4572000" y="4399370"/>
            <a:ext cx="4293704" cy="2031325"/>
          </a:xfrm>
          <a:prstGeom prst="rect">
            <a:avLst/>
          </a:prstGeom>
        </p:spPr>
        <p:txBody>
          <a:bodyPr wrap="square">
            <a:spAutoFit/>
          </a:bodyPr>
          <a:lstStyle/>
          <a:p>
            <a:r>
              <a:rPr lang="en-US" dirty="0"/>
              <a:t>“The breathing zone is within a ten inch radius of the worker's nose and mouth. OSHA requires that worker exposure monitoring air samples be collected in the breathing zone. Air sampling filters may be attached to the collar or lapel.”</a:t>
            </a:r>
          </a:p>
        </p:txBody>
      </p:sp>
      <p:sp>
        <p:nvSpPr>
          <p:cNvPr id="8" name="TextBox 7">
            <a:extLst>
              <a:ext uri="{FF2B5EF4-FFF2-40B4-BE49-F238E27FC236}">
                <a16:creationId xmlns:a16="http://schemas.microsoft.com/office/drawing/2014/main" id="{11560A16-8DD5-2F41-A9ED-03698233FBD2}"/>
              </a:ext>
            </a:extLst>
          </p:cNvPr>
          <p:cNvSpPr txBox="1"/>
          <p:nvPr/>
        </p:nvSpPr>
        <p:spPr>
          <a:xfrm>
            <a:off x="685801" y="1954416"/>
            <a:ext cx="3705329" cy="1200329"/>
          </a:xfrm>
          <a:prstGeom prst="rect">
            <a:avLst/>
          </a:prstGeom>
          <a:noFill/>
        </p:spPr>
        <p:txBody>
          <a:bodyPr wrap="square" rtlCol="0">
            <a:spAutoFit/>
          </a:bodyPr>
          <a:lstStyle/>
          <a:p>
            <a:r>
              <a:rPr lang="en-US" dirty="0"/>
              <a:t>The GX-3R and GX-3R Pro’s small size enables them to easily be clipped into the “Breathing Zone.”</a:t>
            </a:r>
          </a:p>
        </p:txBody>
      </p:sp>
      <p:pic>
        <p:nvPicPr>
          <p:cNvPr id="10" name="Picture 9">
            <a:extLst>
              <a:ext uri="{FF2B5EF4-FFF2-40B4-BE49-F238E27FC236}">
                <a16:creationId xmlns:a16="http://schemas.microsoft.com/office/drawing/2014/main" id="{F06D0D76-A036-244C-B5F4-D90177D7C00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
        <p:nvSpPr>
          <p:cNvPr id="2" name="TextBox 1">
            <a:extLst>
              <a:ext uri="{FF2B5EF4-FFF2-40B4-BE49-F238E27FC236}">
                <a16:creationId xmlns:a16="http://schemas.microsoft.com/office/drawing/2014/main" id="{4BEADF4F-426B-684D-AA64-60AAFCC1A47C}"/>
              </a:ext>
            </a:extLst>
          </p:cNvPr>
          <p:cNvSpPr txBox="1"/>
          <p:nvPr/>
        </p:nvSpPr>
        <p:spPr>
          <a:xfrm>
            <a:off x="1837938" y="6479980"/>
            <a:ext cx="5460424" cy="253916"/>
          </a:xfrm>
          <a:prstGeom prst="rect">
            <a:avLst/>
          </a:prstGeom>
          <a:noFill/>
        </p:spPr>
        <p:txBody>
          <a:bodyPr wrap="square" rtlCol="0">
            <a:spAutoFit/>
          </a:bodyPr>
          <a:lstStyle/>
          <a:p>
            <a:r>
              <a:rPr lang="en-US" sz="1050" dirty="0"/>
              <a:t>Source: </a:t>
            </a:r>
            <a:r>
              <a:rPr lang="en-US" sz="1050" dirty="0">
                <a:hlinkClick r:id="rId6"/>
              </a:rPr>
              <a:t>https://webapps.dol.gov/elaws/osha/lead/glossary.asp#breathingzone</a:t>
            </a:r>
            <a:endParaRPr lang="en-US" sz="1050" dirty="0"/>
          </a:p>
        </p:txBody>
      </p:sp>
    </p:spTree>
    <p:extLst>
      <p:ext uri="{BB962C8B-B14F-4D97-AF65-F5344CB8AC3E}">
        <p14:creationId xmlns:p14="http://schemas.microsoft.com/office/powerpoint/2010/main" val="21597648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a:extLst>
              <a:ext uri="{FF2B5EF4-FFF2-40B4-BE49-F238E27FC236}">
                <a16:creationId xmlns:a16="http://schemas.microsoft.com/office/drawing/2014/main" id="{FCBE830D-0254-5A42-9ACD-7C3628A0AAF7}"/>
              </a:ext>
            </a:extLst>
          </p:cNvPr>
          <p:cNvSpPr>
            <a:spLocks noGrp="1"/>
          </p:cNvSpPr>
          <p:nvPr>
            <p:ph type="title"/>
          </p:nvPr>
        </p:nvSpPr>
        <p:spPr>
          <a:xfrm>
            <a:off x="50823" y="105674"/>
            <a:ext cx="9042353" cy="676275"/>
          </a:xfrm>
        </p:spPr>
        <p:txBody>
          <a:bodyPr>
            <a:normAutofit fontScale="90000"/>
          </a:bodyPr>
          <a:lstStyle/>
          <a:p>
            <a:pPr algn="r"/>
            <a:r>
              <a:rPr lang="en-US" b="1" dirty="0">
                <a:latin typeface="Century Gothic" panose="020B0502020202020204" pitchFamily="34" charset="0"/>
              </a:rPr>
              <a:t>Competitor Comparison</a:t>
            </a:r>
          </a:p>
        </p:txBody>
      </p:sp>
      <p:sp>
        <p:nvSpPr>
          <p:cNvPr id="28" name="コンテンツ プレースホルダー 2">
            <a:extLst>
              <a:ext uri="{FF2B5EF4-FFF2-40B4-BE49-F238E27FC236}">
                <a16:creationId xmlns:a16="http://schemas.microsoft.com/office/drawing/2014/main" id="{B68D4B3D-7B10-1947-9E2A-4926B895BA75}"/>
              </a:ext>
            </a:extLst>
          </p:cNvPr>
          <p:cNvSpPr txBox="1">
            <a:spLocks/>
          </p:cNvSpPr>
          <p:nvPr/>
        </p:nvSpPr>
        <p:spPr bwMode="auto">
          <a:xfrm>
            <a:off x="1248147" y="1238962"/>
            <a:ext cx="7416056" cy="503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algn="r">
              <a:buFontTx/>
              <a:buNone/>
              <a:defRPr/>
            </a:pPr>
            <a:r>
              <a:rPr lang="en-US" altLang="ja-JP" sz="2800" b="1" i="1" kern="0" dirty="0">
                <a:latin typeface="Century Gothic" panose="020B0502020202020204" pitchFamily="34" charset="0"/>
              </a:rPr>
              <a:t>Size &amp; Weight</a:t>
            </a:r>
          </a:p>
        </p:txBody>
      </p:sp>
      <p:grpSp>
        <p:nvGrpSpPr>
          <p:cNvPr id="31" name="Group 30">
            <a:extLst>
              <a:ext uri="{FF2B5EF4-FFF2-40B4-BE49-F238E27FC236}">
                <a16:creationId xmlns:a16="http://schemas.microsoft.com/office/drawing/2014/main" id="{304D518C-F3AA-A14C-B57B-592383489E3F}"/>
              </a:ext>
            </a:extLst>
          </p:cNvPr>
          <p:cNvGrpSpPr/>
          <p:nvPr/>
        </p:nvGrpSpPr>
        <p:grpSpPr>
          <a:xfrm>
            <a:off x="7779676" y="2327033"/>
            <a:ext cx="1451038" cy="2618404"/>
            <a:chOff x="3639356" y="1920333"/>
            <a:chExt cx="1451038" cy="2618404"/>
          </a:xfrm>
        </p:grpSpPr>
        <p:pic>
          <p:nvPicPr>
            <p:cNvPr id="32" name="Picture 31" descr="drager_xam2500_3.png">
              <a:extLst>
                <a:ext uri="{FF2B5EF4-FFF2-40B4-BE49-F238E27FC236}">
                  <a16:creationId xmlns:a16="http://schemas.microsoft.com/office/drawing/2014/main" id="{931DF5E5-475D-3A44-999B-D93EAB35009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959109" y="1920333"/>
              <a:ext cx="871761" cy="2161391"/>
            </a:xfrm>
            <a:prstGeom prst="rect">
              <a:avLst/>
            </a:prstGeom>
          </p:spPr>
        </p:pic>
        <p:sp>
          <p:nvSpPr>
            <p:cNvPr id="33" name="TextBox 32">
              <a:extLst>
                <a:ext uri="{FF2B5EF4-FFF2-40B4-BE49-F238E27FC236}">
                  <a16:creationId xmlns:a16="http://schemas.microsoft.com/office/drawing/2014/main" id="{1586CDFA-5E0A-5041-9C35-129FE6D18436}"/>
                </a:ext>
              </a:extLst>
            </p:cNvPr>
            <p:cNvSpPr txBox="1"/>
            <p:nvPr/>
          </p:nvSpPr>
          <p:spPr>
            <a:xfrm>
              <a:off x="3639356" y="4077072"/>
              <a:ext cx="1451038" cy="461665"/>
            </a:xfrm>
            <a:prstGeom prst="rect">
              <a:avLst/>
            </a:prstGeom>
            <a:noFill/>
          </p:spPr>
          <p:txBody>
            <a:bodyPr wrap="none" rtlCol="0">
              <a:spAutoFit/>
            </a:bodyPr>
            <a:lstStyle/>
            <a:p>
              <a:pPr algn="ctr"/>
              <a:r>
                <a:rPr lang="en-US" sz="1200" dirty="0"/>
                <a:t>5.12” x 1.9” x 1.8”</a:t>
              </a:r>
            </a:p>
            <a:p>
              <a:pPr algn="ctr"/>
              <a:r>
                <a:rPr lang="en-US" sz="1200" dirty="0"/>
                <a:t>8 ounces</a:t>
              </a:r>
            </a:p>
          </p:txBody>
        </p:sp>
      </p:grpSp>
      <p:grpSp>
        <p:nvGrpSpPr>
          <p:cNvPr id="34" name="Group 33">
            <a:extLst>
              <a:ext uri="{FF2B5EF4-FFF2-40B4-BE49-F238E27FC236}">
                <a16:creationId xmlns:a16="http://schemas.microsoft.com/office/drawing/2014/main" id="{BE58C200-9F7B-AD43-958F-E09301B033AC}"/>
              </a:ext>
            </a:extLst>
          </p:cNvPr>
          <p:cNvGrpSpPr/>
          <p:nvPr/>
        </p:nvGrpSpPr>
        <p:grpSpPr>
          <a:xfrm>
            <a:off x="3917320" y="2723496"/>
            <a:ext cx="1366080" cy="2213641"/>
            <a:chOff x="5494405" y="2325096"/>
            <a:chExt cx="1366080" cy="2213641"/>
          </a:xfrm>
        </p:grpSpPr>
        <p:pic>
          <p:nvPicPr>
            <p:cNvPr id="35" name="Picture 34" descr="VentisPro4-Orange.png">
              <a:extLst>
                <a:ext uri="{FF2B5EF4-FFF2-40B4-BE49-F238E27FC236}">
                  <a16:creationId xmlns:a16="http://schemas.microsoft.com/office/drawing/2014/main" id="{30EAB6EA-78EB-7446-899C-87ECB733030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67783" y="2325096"/>
              <a:ext cx="1019326" cy="1780481"/>
            </a:xfrm>
            <a:prstGeom prst="rect">
              <a:avLst/>
            </a:prstGeom>
          </p:spPr>
        </p:pic>
        <p:sp>
          <p:nvSpPr>
            <p:cNvPr id="36" name="TextBox 35">
              <a:extLst>
                <a:ext uri="{FF2B5EF4-FFF2-40B4-BE49-F238E27FC236}">
                  <a16:creationId xmlns:a16="http://schemas.microsoft.com/office/drawing/2014/main" id="{F4856993-2C87-5142-BA68-44EC01103218}"/>
                </a:ext>
              </a:extLst>
            </p:cNvPr>
            <p:cNvSpPr txBox="1"/>
            <p:nvPr/>
          </p:nvSpPr>
          <p:spPr>
            <a:xfrm>
              <a:off x="5494405" y="4077072"/>
              <a:ext cx="1366080" cy="461665"/>
            </a:xfrm>
            <a:prstGeom prst="rect">
              <a:avLst/>
            </a:prstGeom>
            <a:noFill/>
          </p:spPr>
          <p:txBody>
            <a:bodyPr wrap="none" rtlCol="0">
              <a:spAutoFit/>
            </a:bodyPr>
            <a:lstStyle/>
            <a:p>
              <a:pPr algn="ctr"/>
              <a:r>
                <a:rPr lang="en-US" sz="1200" dirty="0"/>
                <a:t>4.1” x 2.3” x 1.4”</a:t>
              </a:r>
            </a:p>
            <a:p>
              <a:pPr algn="ctr"/>
              <a:r>
                <a:rPr lang="en-US" sz="1200" dirty="0"/>
                <a:t>6.4 ounces</a:t>
              </a:r>
            </a:p>
          </p:txBody>
        </p:sp>
      </p:grpSp>
      <p:grpSp>
        <p:nvGrpSpPr>
          <p:cNvPr id="37" name="Group 36">
            <a:extLst>
              <a:ext uri="{FF2B5EF4-FFF2-40B4-BE49-F238E27FC236}">
                <a16:creationId xmlns:a16="http://schemas.microsoft.com/office/drawing/2014/main" id="{62713D57-0103-C845-B082-DE651537FBE6}"/>
              </a:ext>
            </a:extLst>
          </p:cNvPr>
          <p:cNvGrpSpPr/>
          <p:nvPr/>
        </p:nvGrpSpPr>
        <p:grpSpPr>
          <a:xfrm>
            <a:off x="6547611" y="2575752"/>
            <a:ext cx="1366080" cy="2369685"/>
            <a:chOff x="7392537" y="2169052"/>
            <a:chExt cx="1366080" cy="2369685"/>
          </a:xfrm>
        </p:grpSpPr>
        <p:pic>
          <p:nvPicPr>
            <p:cNvPr id="38" name="Picture 37" descr="msa-altair-4XR.png">
              <a:extLst>
                <a:ext uri="{FF2B5EF4-FFF2-40B4-BE49-F238E27FC236}">
                  <a16:creationId xmlns:a16="http://schemas.microsoft.com/office/drawing/2014/main" id="{46F59098-9A16-7241-9979-3C93F670446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42836" y="2169052"/>
              <a:ext cx="1265484" cy="1919056"/>
            </a:xfrm>
            <a:prstGeom prst="rect">
              <a:avLst/>
            </a:prstGeom>
          </p:spPr>
        </p:pic>
        <p:sp>
          <p:nvSpPr>
            <p:cNvPr id="39" name="TextBox 38">
              <a:extLst>
                <a:ext uri="{FF2B5EF4-FFF2-40B4-BE49-F238E27FC236}">
                  <a16:creationId xmlns:a16="http://schemas.microsoft.com/office/drawing/2014/main" id="{EAE33647-4001-2340-8826-1C4D5BDCAD0B}"/>
                </a:ext>
              </a:extLst>
            </p:cNvPr>
            <p:cNvSpPr txBox="1"/>
            <p:nvPr/>
          </p:nvSpPr>
          <p:spPr>
            <a:xfrm>
              <a:off x="7392537" y="4077072"/>
              <a:ext cx="1366080" cy="461665"/>
            </a:xfrm>
            <a:prstGeom prst="rect">
              <a:avLst/>
            </a:prstGeom>
            <a:noFill/>
          </p:spPr>
          <p:txBody>
            <a:bodyPr wrap="none" rtlCol="0">
              <a:spAutoFit/>
            </a:bodyPr>
            <a:lstStyle/>
            <a:p>
              <a:pPr algn="ctr"/>
              <a:r>
                <a:rPr lang="en-US" sz="1200" dirty="0"/>
                <a:t>4.4” x 3.0” x 1.4”</a:t>
              </a:r>
            </a:p>
            <a:p>
              <a:pPr algn="ctr"/>
              <a:r>
                <a:rPr lang="en-US" sz="1200" dirty="0"/>
                <a:t>7.9 ounces</a:t>
              </a:r>
            </a:p>
          </p:txBody>
        </p:sp>
      </p:grpSp>
      <p:grpSp>
        <p:nvGrpSpPr>
          <p:cNvPr id="40" name="Group 39">
            <a:extLst>
              <a:ext uri="{FF2B5EF4-FFF2-40B4-BE49-F238E27FC236}">
                <a16:creationId xmlns:a16="http://schemas.microsoft.com/office/drawing/2014/main" id="{1EF0E059-24A6-A049-BB49-56A633BD3426}"/>
              </a:ext>
            </a:extLst>
          </p:cNvPr>
          <p:cNvGrpSpPr/>
          <p:nvPr/>
        </p:nvGrpSpPr>
        <p:grpSpPr>
          <a:xfrm>
            <a:off x="-188389" y="3390033"/>
            <a:ext cx="1656184" cy="1560742"/>
            <a:chOff x="179512" y="2977995"/>
            <a:chExt cx="1656184" cy="1560742"/>
          </a:xfrm>
        </p:grpSpPr>
        <p:sp>
          <p:nvSpPr>
            <p:cNvPr id="41" name="TextBox 40">
              <a:extLst>
                <a:ext uri="{FF2B5EF4-FFF2-40B4-BE49-F238E27FC236}">
                  <a16:creationId xmlns:a16="http://schemas.microsoft.com/office/drawing/2014/main" id="{C7AB42AF-29F8-524D-A49A-59F48C6886C2}"/>
                </a:ext>
              </a:extLst>
            </p:cNvPr>
            <p:cNvSpPr txBox="1"/>
            <p:nvPr/>
          </p:nvSpPr>
          <p:spPr>
            <a:xfrm>
              <a:off x="179512" y="4077072"/>
              <a:ext cx="1656184" cy="461665"/>
            </a:xfrm>
            <a:prstGeom prst="rect">
              <a:avLst/>
            </a:prstGeom>
            <a:noFill/>
          </p:spPr>
          <p:txBody>
            <a:bodyPr wrap="square" rtlCol="0">
              <a:spAutoFit/>
            </a:bodyPr>
            <a:lstStyle/>
            <a:p>
              <a:pPr algn="ctr"/>
              <a:r>
                <a:rPr lang="en-US" sz="1200" dirty="0"/>
                <a:t>2.2” x 2.55” x 1”</a:t>
              </a:r>
            </a:p>
            <a:p>
              <a:pPr algn="ctr"/>
              <a:r>
                <a:rPr lang="en-US" sz="1200" dirty="0"/>
                <a:t>3.7 ounces</a:t>
              </a:r>
            </a:p>
          </p:txBody>
        </p:sp>
        <p:pic>
          <p:nvPicPr>
            <p:cNvPr id="42" name="Picture 41" descr="GX-3R.png">
              <a:extLst>
                <a:ext uri="{FF2B5EF4-FFF2-40B4-BE49-F238E27FC236}">
                  <a16:creationId xmlns:a16="http://schemas.microsoft.com/office/drawing/2014/main" id="{87F35654-F7AA-C74D-97C0-79CBA49AA18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21055" y="2977995"/>
              <a:ext cx="973099" cy="1060678"/>
            </a:xfrm>
            <a:prstGeom prst="rect">
              <a:avLst/>
            </a:prstGeom>
          </p:spPr>
        </p:pic>
      </p:grpSp>
      <p:sp>
        <p:nvSpPr>
          <p:cNvPr id="44" name="TextBox 43">
            <a:extLst>
              <a:ext uri="{FF2B5EF4-FFF2-40B4-BE49-F238E27FC236}">
                <a16:creationId xmlns:a16="http://schemas.microsoft.com/office/drawing/2014/main" id="{5E272E50-83B5-B541-900B-1140425D4F80}"/>
              </a:ext>
            </a:extLst>
          </p:cNvPr>
          <p:cNvSpPr txBox="1"/>
          <p:nvPr/>
        </p:nvSpPr>
        <p:spPr>
          <a:xfrm>
            <a:off x="1178333" y="4483772"/>
            <a:ext cx="1535998" cy="461665"/>
          </a:xfrm>
          <a:prstGeom prst="rect">
            <a:avLst/>
          </a:prstGeom>
          <a:noFill/>
        </p:spPr>
        <p:txBody>
          <a:bodyPr wrap="none" rtlCol="0">
            <a:spAutoFit/>
          </a:bodyPr>
          <a:lstStyle/>
          <a:p>
            <a:pPr algn="ctr"/>
            <a:r>
              <a:rPr lang="en-US" sz="1200" dirty="0"/>
              <a:t>2.9” x 2.66” x 1.06”</a:t>
            </a:r>
          </a:p>
          <a:p>
            <a:pPr algn="ctr"/>
            <a:r>
              <a:rPr lang="en-US" sz="1200" dirty="0"/>
              <a:t>4.6 ounces</a:t>
            </a:r>
          </a:p>
        </p:txBody>
      </p:sp>
      <p:grpSp>
        <p:nvGrpSpPr>
          <p:cNvPr id="45" name="Group 44">
            <a:extLst>
              <a:ext uri="{FF2B5EF4-FFF2-40B4-BE49-F238E27FC236}">
                <a16:creationId xmlns:a16="http://schemas.microsoft.com/office/drawing/2014/main" id="{FD76F906-1DFC-8D4E-AAF2-1BC96521ED78}"/>
              </a:ext>
            </a:extLst>
          </p:cNvPr>
          <p:cNvGrpSpPr/>
          <p:nvPr/>
        </p:nvGrpSpPr>
        <p:grpSpPr>
          <a:xfrm>
            <a:off x="2620596" y="2603244"/>
            <a:ext cx="1292341" cy="2333893"/>
            <a:chOff x="2652980" y="2207841"/>
            <a:chExt cx="1292341" cy="2333893"/>
          </a:xfrm>
        </p:grpSpPr>
        <p:pic>
          <p:nvPicPr>
            <p:cNvPr id="46" name="Picture 45" descr="MicroclipXL.png">
              <a:extLst>
                <a:ext uri="{FF2B5EF4-FFF2-40B4-BE49-F238E27FC236}">
                  <a16:creationId xmlns:a16="http://schemas.microsoft.com/office/drawing/2014/main" id="{BB514FE7-5461-FD4E-9AD8-34F4FBA62B9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81305" y="2207841"/>
              <a:ext cx="1108505" cy="1927709"/>
            </a:xfrm>
            <a:prstGeom prst="rect">
              <a:avLst/>
            </a:prstGeom>
          </p:spPr>
        </p:pic>
        <p:sp>
          <p:nvSpPr>
            <p:cNvPr id="47" name="TextBox 46">
              <a:extLst>
                <a:ext uri="{FF2B5EF4-FFF2-40B4-BE49-F238E27FC236}">
                  <a16:creationId xmlns:a16="http://schemas.microsoft.com/office/drawing/2014/main" id="{AF70239D-B264-1C4C-B771-5F6C2699B50A}"/>
                </a:ext>
              </a:extLst>
            </p:cNvPr>
            <p:cNvSpPr txBox="1"/>
            <p:nvPr/>
          </p:nvSpPr>
          <p:spPr>
            <a:xfrm>
              <a:off x="2652980" y="4080069"/>
              <a:ext cx="1292341" cy="461665"/>
            </a:xfrm>
            <a:prstGeom prst="rect">
              <a:avLst/>
            </a:prstGeom>
            <a:noFill/>
          </p:spPr>
          <p:txBody>
            <a:bodyPr wrap="none" rtlCol="0">
              <a:spAutoFit/>
            </a:bodyPr>
            <a:lstStyle/>
            <a:p>
              <a:pPr algn="ctr"/>
              <a:r>
                <a:rPr lang="en-US" sz="1200" dirty="0"/>
                <a:t>4.4” x 2.4” x 1.2</a:t>
              </a:r>
            </a:p>
            <a:p>
              <a:pPr algn="ctr"/>
              <a:r>
                <a:rPr lang="en-US" sz="1200" dirty="0"/>
                <a:t>6.3 ounces</a:t>
              </a:r>
            </a:p>
          </p:txBody>
        </p:sp>
      </p:grpSp>
      <p:grpSp>
        <p:nvGrpSpPr>
          <p:cNvPr id="48" name="Group 47">
            <a:extLst>
              <a:ext uri="{FF2B5EF4-FFF2-40B4-BE49-F238E27FC236}">
                <a16:creationId xmlns:a16="http://schemas.microsoft.com/office/drawing/2014/main" id="{2DD0FA35-A742-104D-8F83-DFA41FD70046}"/>
              </a:ext>
            </a:extLst>
          </p:cNvPr>
          <p:cNvGrpSpPr/>
          <p:nvPr/>
        </p:nvGrpSpPr>
        <p:grpSpPr>
          <a:xfrm>
            <a:off x="5320382" y="2482829"/>
            <a:ext cx="1305090" cy="2457305"/>
            <a:chOff x="5353582" y="2084429"/>
            <a:chExt cx="1305090" cy="2457305"/>
          </a:xfrm>
        </p:grpSpPr>
        <p:pic>
          <p:nvPicPr>
            <p:cNvPr id="49" name="Picture 48" descr="GasClipSimple.png">
              <a:extLst>
                <a:ext uri="{FF2B5EF4-FFF2-40B4-BE49-F238E27FC236}">
                  <a16:creationId xmlns:a16="http://schemas.microsoft.com/office/drawing/2014/main" id="{02D0EB18-D62F-C44A-8F35-79D0ADD8457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74096" y="2084429"/>
              <a:ext cx="1116868" cy="1973133"/>
            </a:xfrm>
            <a:prstGeom prst="rect">
              <a:avLst/>
            </a:prstGeom>
          </p:spPr>
        </p:pic>
        <p:sp>
          <p:nvSpPr>
            <p:cNvPr id="50" name="TextBox 49">
              <a:extLst>
                <a:ext uri="{FF2B5EF4-FFF2-40B4-BE49-F238E27FC236}">
                  <a16:creationId xmlns:a16="http://schemas.microsoft.com/office/drawing/2014/main" id="{8FE7F168-F02E-624A-99F0-3B867FE675C0}"/>
                </a:ext>
              </a:extLst>
            </p:cNvPr>
            <p:cNvSpPr txBox="1"/>
            <p:nvPr/>
          </p:nvSpPr>
          <p:spPr>
            <a:xfrm>
              <a:off x="5353582" y="4080069"/>
              <a:ext cx="1305090" cy="461665"/>
            </a:xfrm>
            <a:prstGeom prst="rect">
              <a:avLst/>
            </a:prstGeom>
            <a:noFill/>
          </p:spPr>
          <p:txBody>
            <a:bodyPr wrap="none" rtlCol="0">
              <a:spAutoFit/>
            </a:bodyPr>
            <a:lstStyle/>
            <a:p>
              <a:pPr algn="ctr"/>
              <a:r>
                <a:rPr lang="en-US" sz="1200" dirty="0"/>
                <a:t>4.7” x 2.7” x 1.2”</a:t>
              </a:r>
            </a:p>
            <a:p>
              <a:pPr algn="ctr"/>
              <a:r>
                <a:rPr lang="en-US" sz="1200" dirty="0"/>
                <a:t>7.67 ounces</a:t>
              </a:r>
            </a:p>
          </p:txBody>
        </p:sp>
      </p:grpSp>
      <p:pic>
        <p:nvPicPr>
          <p:cNvPr id="25" name="Picture 24">
            <a:extLst>
              <a:ext uri="{FF2B5EF4-FFF2-40B4-BE49-F238E27FC236}">
                <a16:creationId xmlns:a16="http://schemas.microsoft.com/office/drawing/2014/main" id="{26A32B04-DC82-3441-881A-979C3660C91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pic>
        <p:nvPicPr>
          <p:cNvPr id="26" name="Picture 25">
            <a:extLst>
              <a:ext uri="{FF2B5EF4-FFF2-40B4-BE49-F238E27FC236}">
                <a16:creationId xmlns:a16="http://schemas.microsoft.com/office/drawing/2014/main" id="{22621DB2-5DD2-E848-988A-B1BB9B6E3A41}"/>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322854" y="3396444"/>
            <a:ext cx="1229466" cy="1054267"/>
          </a:xfrm>
          <a:prstGeom prst="rect">
            <a:avLst/>
          </a:prstGeom>
        </p:spPr>
      </p:pic>
      <p:sp>
        <p:nvSpPr>
          <p:cNvPr id="2" name="TextBox 1">
            <a:extLst>
              <a:ext uri="{FF2B5EF4-FFF2-40B4-BE49-F238E27FC236}">
                <a16:creationId xmlns:a16="http://schemas.microsoft.com/office/drawing/2014/main" id="{2E9F6133-85F0-BA4F-BE36-D5E1AEF0E8EC}"/>
              </a:ext>
            </a:extLst>
          </p:cNvPr>
          <p:cNvSpPr txBox="1"/>
          <p:nvPr/>
        </p:nvSpPr>
        <p:spPr>
          <a:xfrm>
            <a:off x="805206" y="5404360"/>
            <a:ext cx="7590308" cy="400110"/>
          </a:xfrm>
          <a:prstGeom prst="rect">
            <a:avLst/>
          </a:prstGeom>
          <a:noFill/>
        </p:spPr>
        <p:txBody>
          <a:bodyPr wrap="square" rtlCol="0">
            <a:spAutoFit/>
          </a:bodyPr>
          <a:lstStyle/>
          <a:p>
            <a:r>
              <a:rPr lang="en-US" sz="2000" b="1" dirty="0"/>
              <a:t>The GX-3R weighs about half of the average 4-gas detector!</a:t>
            </a:r>
          </a:p>
        </p:txBody>
      </p:sp>
    </p:spTree>
    <p:extLst>
      <p:ext uri="{BB962C8B-B14F-4D97-AF65-F5344CB8AC3E}">
        <p14:creationId xmlns:p14="http://schemas.microsoft.com/office/powerpoint/2010/main" val="3147230924"/>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itle 1">
            <a:extLst>
              <a:ext uri="{FF2B5EF4-FFF2-40B4-BE49-F238E27FC236}">
                <a16:creationId xmlns:a16="http://schemas.microsoft.com/office/drawing/2014/main" id="{3A47069C-47AF-5E43-9028-F29B8036C3BB}"/>
              </a:ext>
            </a:extLst>
          </p:cNvPr>
          <p:cNvSpPr txBox="1">
            <a:spLocks/>
          </p:cNvSpPr>
          <p:nvPr/>
        </p:nvSpPr>
        <p:spPr bwMode="auto">
          <a:xfrm>
            <a:off x="50823" y="44617"/>
            <a:ext cx="9042354"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r"/>
            <a:r>
              <a:rPr kumimoji="0" lang="en-US" sz="4000" b="1" dirty="0">
                <a:latin typeface="Century Gothic" panose="020B0502020202020204" pitchFamily="34" charset="0"/>
              </a:rPr>
              <a:t>Sensor Advancements</a:t>
            </a:r>
          </a:p>
        </p:txBody>
      </p:sp>
      <p:sp>
        <p:nvSpPr>
          <p:cNvPr id="63" name="正方形/長方形 8">
            <a:extLst>
              <a:ext uri="{FF2B5EF4-FFF2-40B4-BE49-F238E27FC236}">
                <a16:creationId xmlns:a16="http://schemas.microsoft.com/office/drawing/2014/main" id="{FE1BA8A1-E1BA-8845-8F21-2E554C4025ED}"/>
              </a:ext>
            </a:extLst>
          </p:cNvPr>
          <p:cNvSpPr/>
          <p:nvPr/>
        </p:nvSpPr>
        <p:spPr>
          <a:xfrm>
            <a:off x="896501" y="3083511"/>
            <a:ext cx="1728508" cy="4165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sz="2400" b="1" i="1" dirty="0">
                <a:solidFill>
                  <a:schemeClr val="tx1"/>
                </a:solidFill>
                <a:latin typeface="Century Gothic" panose="020B0502020202020204" pitchFamily="34" charset="0"/>
                <a:ea typeface="メイリオ" charset="0"/>
                <a:cs typeface="Arial" charset="0"/>
              </a:rPr>
              <a:t>GX-3R Pro</a:t>
            </a:r>
            <a:endParaRPr lang="ja-JP" altLang="en-US" sz="2400" b="1" i="1" dirty="0">
              <a:solidFill>
                <a:schemeClr val="tx1"/>
              </a:solidFill>
              <a:latin typeface="Century Gothic" panose="020B0502020202020204" pitchFamily="34" charset="0"/>
              <a:ea typeface="メイリオ" charset="0"/>
              <a:cs typeface="Arial" charset="0"/>
            </a:endParaRPr>
          </a:p>
        </p:txBody>
      </p:sp>
      <p:sp>
        <p:nvSpPr>
          <p:cNvPr id="65" name="TextBox 64">
            <a:extLst>
              <a:ext uri="{FF2B5EF4-FFF2-40B4-BE49-F238E27FC236}">
                <a16:creationId xmlns:a16="http://schemas.microsoft.com/office/drawing/2014/main" id="{8EC9F972-FF2A-FA4A-AADE-4B8978041CA6}"/>
              </a:ext>
            </a:extLst>
          </p:cNvPr>
          <p:cNvSpPr txBox="1"/>
          <p:nvPr/>
        </p:nvSpPr>
        <p:spPr>
          <a:xfrm>
            <a:off x="3217491" y="1736009"/>
            <a:ext cx="2124075" cy="646331"/>
          </a:xfrm>
          <a:prstGeom prst="rect">
            <a:avLst/>
          </a:prstGeom>
          <a:noFill/>
        </p:spPr>
        <p:txBody>
          <a:bodyPr wrap="square" rtlCol="0">
            <a:spAutoFit/>
          </a:bodyPr>
          <a:lstStyle/>
          <a:p>
            <a:r>
              <a:rPr lang="en-US" dirty="0"/>
              <a:t>4 Sensors slots for 5 gas channels</a:t>
            </a:r>
          </a:p>
        </p:txBody>
      </p:sp>
      <p:sp>
        <p:nvSpPr>
          <p:cNvPr id="66" name="正方形/長方形 8">
            <a:extLst>
              <a:ext uri="{FF2B5EF4-FFF2-40B4-BE49-F238E27FC236}">
                <a16:creationId xmlns:a16="http://schemas.microsoft.com/office/drawing/2014/main" id="{B0D98A0F-9710-FD4B-BD7C-C714BA8AAE8A}"/>
              </a:ext>
            </a:extLst>
          </p:cNvPr>
          <p:cNvSpPr/>
          <p:nvPr/>
        </p:nvSpPr>
        <p:spPr>
          <a:xfrm>
            <a:off x="1174601" y="5849957"/>
            <a:ext cx="1172310" cy="4090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sz="2400" b="1" i="1" dirty="0">
                <a:solidFill>
                  <a:schemeClr val="tx1"/>
                </a:solidFill>
                <a:latin typeface="Century Gothic" panose="020B0502020202020204" pitchFamily="34" charset="0"/>
                <a:ea typeface="メイリオ" charset="0"/>
                <a:cs typeface="Arial" charset="0"/>
              </a:rPr>
              <a:t>GX-3R</a:t>
            </a:r>
            <a:endParaRPr lang="ja-JP" altLang="en-US" sz="2400" b="1" i="1" dirty="0">
              <a:solidFill>
                <a:schemeClr val="tx1"/>
              </a:solidFill>
              <a:latin typeface="Century Gothic" panose="020B0502020202020204" pitchFamily="34" charset="0"/>
              <a:ea typeface="メイリオ" charset="0"/>
              <a:cs typeface="Arial" charset="0"/>
            </a:endParaRPr>
          </a:p>
        </p:txBody>
      </p:sp>
      <p:pic>
        <p:nvPicPr>
          <p:cNvPr id="67" name="Picture 66">
            <a:extLst>
              <a:ext uri="{FF2B5EF4-FFF2-40B4-BE49-F238E27FC236}">
                <a16:creationId xmlns:a16="http://schemas.microsoft.com/office/drawing/2014/main" id="{C06F75A2-D0EB-E043-B443-DA822FB8C90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87420" y="3685539"/>
            <a:ext cx="1946672" cy="2238672"/>
          </a:xfrm>
          <a:prstGeom prst="rect">
            <a:avLst/>
          </a:prstGeom>
        </p:spPr>
      </p:pic>
      <p:sp>
        <p:nvSpPr>
          <p:cNvPr id="68" name="TextBox 67">
            <a:extLst>
              <a:ext uri="{FF2B5EF4-FFF2-40B4-BE49-F238E27FC236}">
                <a16:creationId xmlns:a16="http://schemas.microsoft.com/office/drawing/2014/main" id="{713B8E03-58B9-E445-AD43-712E09423AFF}"/>
              </a:ext>
            </a:extLst>
          </p:cNvPr>
          <p:cNvSpPr txBox="1"/>
          <p:nvPr/>
        </p:nvSpPr>
        <p:spPr>
          <a:xfrm>
            <a:off x="3217491" y="4266329"/>
            <a:ext cx="2053078" cy="646331"/>
          </a:xfrm>
          <a:prstGeom prst="rect">
            <a:avLst/>
          </a:prstGeom>
          <a:noFill/>
        </p:spPr>
        <p:txBody>
          <a:bodyPr wrap="square" rtlCol="0">
            <a:spAutoFit/>
          </a:bodyPr>
          <a:lstStyle/>
          <a:p>
            <a:r>
              <a:rPr lang="en-US" dirty="0"/>
              <a:t>3 Sensors slots for 4 gas channels</a:t>
            </a:r>
          </a:p>
        </p:txBody>
      </p:sp>
      <p:pic>
        <p:nvPicPr>
          <p:cNvPr id="69" name="Picture 68">
            <a:extLst>
              <a:ext uri="{FF2B5EF4-FFF2-40B4-BE49-F238E27FC236}">
                <a16:creationId xmlns:a16="http://schemas.microsoft.com/office/drawing/2014/main" id="{4B07F47B-50A2-0743-9549-9C67FC8999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1048" y="1038209"/>
            <a:ext cx="2319415" cy="2226638"/>
          </a:xfrm>
          <a:prstGeom prst="rect">
            <a:avLst/>
          </a:prstGeom>
        </p:spPr>
      </p:pic>
      <p:pic>
        <p:nvPicPr>
          <p:cNvPr id="17" name="Picture 16">
            <a:extLst>
              <a:ext uri="{FF2B5EF4-FFF2-40B4-BE49-F238E27FC236}">
                <a16:creationId xmlns:a16="http://schemas.microsoft.com/office/drawing/2014/main" id="{4D334E5D-A17D-7945-A4ED-418B7E44F6A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pic>
        <p:nvPicPr>
          <p:cNvPr id="3" name="Picture 2">
            <a:extLst>
              <a:ext uri="{FF2B5EF4-FFF2-40B4-BE49-F238E27FC236}">
                <a16:creationId xmlns:a16="http://schemas.microsoft.com/office/drawing/2014/main" id="{369F1A4D-7CD5-2345-A3F9-451773806BDB}"/>
              </a:ext>
            </a:extLst>
          </p:cNvPr>
          <p:cNvPicPr>
            <a:picLocks noChangeAspect="1"/>
          </p:cNvPicPr>
          <p:nvPr/>
        </p:nvPicPr>
        <p:blipFill>
          <a:blip r:embed="rId5"/>
          <a:stretch>
            <a:fillRect/>
          </a:stretch>
        </p:blipFill>
        <p:spPr>
          <a:xfrm>
            <a:off x="5545248" y="1134919"/>
            <a:ext cx="2997704" cy="1848510"/>
          </a:xfrm>
          <a:prstGeom prst="rect">
            <a:avLst/>
          </a:prstGeom>
        </p:spPr>
      </p:pic>
      <p:pic>
        <p:nvPicPr>
          <p:cNvPr id="5" name="Picture 4">
            <a:extLst>
              <a:ext uri="{FF2B5EF4-FFF2-40B4-BE49-F238E27FC236}">
                <a16:creationId xmlns:a16="http://schemas.microsoft.com/office/drawing/2014/main" id="{ACFE8BC8-3636-7841-8F57-E1EAB055DCD4}"/>
              </a:ext>
            </a:extLst>
          </p:cNvPr>
          <p:cNvPicPr>
            <a:picLocks noChangeAspect="1"/>
          </p:cNvPicPr>
          <p:nvPr/>
        </p:nvPicPr>
        <p:blipFill>
          <a:blip r:embed="rId6"/>
          <a:stretch>
            <a:fillRect/>
          </a:stretch>
        </p:blipFill>
        <p:spPr>
          <a:xfrm>
            <a:off x="5733045" y="3476688"/>
            <a:ext cx="2618100" cy="1579283"/>
          </a:xfrm>
          <a:prstGeom prst="rect">
            <a:avLst/>
          </a:prstGeom>
          <a:effectLst>
            <a:softEdge rad="12700"/>
          </a:effectLst>
          <a:scene3d>
            <a:camera prst="orthographicFront"/>
            <a:lightRig rig="threePt" dir="t"/>
          </a:scene3d>
          <a:sp3d extrusionH="6350"/>
        </p:spPr>
      </p:pic>
      <p:grpSp>
        <p:nvGrpSpPr>
          <p:cNvPr id="57" name="Group 56">
            <a:extLst>
              <a:ext uri="{FF2B5EF4-FFF2-40B4-BE49-F238E27FC236}">
                <a16:creationId xmlns:a16="http://schemas.microsoft.com/office/drawing/2014/main" id="{0559A43C-BD1E-784B-8E3C-358C669F3210}"/>
              </a:ext>
            </a:extLst>
          </p:cNvPr>
          <p:cNvGrpSpPr/>
          <p:nvPr/>
        </p:nvGrpSpPr>
        <p:grpSpPr>
          <a:xfrm>
            <a:off x="6409910" y="4057529"/>
            <a:ext cx="2105957" cy="2197570"/>
            <a:chOff x="6804248" y="1230504"/>
            <a:chExt cx="2105957" cy="2197570"/>
          </a:xfrm>
        </p:grpSpPr>
        <p:pic>
          <p:nvPicPr>
            <p:cNvPr id="59" name="Picture 7">
              <a:extLst>
                <a:ext uri="{FF2B5EF4-FFF2-40B4-BE49-F238E27FC236}">
                  <a16:creationId xmlns:a16="http://schemas.microsoft.com/office/drawing/2014/main" id="{1630B117-3901-EE4C-AE08-617F0FBF7B5E}"/>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l="7829" t="14342" r="69806" b="18027"/>
            <a:stretch>
              <a:fillRect/>
            </a:stretch>
          </p:blipFill>
          <p:spPr bwMode="auto">
            <a:xfrm>
              <a:off x="7991726" y="2160560"/>
              <a:ext cx="862013" cy="950913"/>
            </a:xfrm>
            <a:prstGeom prst="rect">
              <a:avLst/>
            </a:prstGeom>
            <a:noFill/>
            <a:ln>
              <a:noFill/>
            </a:ln>
            <a:effectLst/>
            <a:scene3d>
              <a:camera prst="orthographicFront"/>
              <a:lightRig rig="threePt" dir="t"/>
            </a:scene3d>
            <a:sp3d extrusionH="12700"/>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60" name="正方形/長方形 2">
              <a:extLst>
                <a:ext uri="{FF2B5EF4-FFF2-40B4-BE49-F238E27FC236}">
                  <a16:creationId xmlns:a16="http://schemas.microsoft.com/office/drawing/2014/main" id="{CF9A3881-CFC0-0849-ABDA-36DB87D97510}"/>
                </a:ext>
              </a:extLst>
            </p:cNvPr>
            <p:cNvSpPr/>
            <p:nvPr/>
          </p:nvSpPr>
          <p:spPr>
            <a:xfrm>
              <a:off x="6804248" y="1230504"/>
              <a:ext cx="648072" cy="686328"/>
            </a:xfrm>
            <a:prstGeom prst="rect">
              <a:avLst/>
            </a:prstGeom>
            <a:noFill/>
            <a:ln w="38100">
              <a:solidFill>
                <a:srgbClr val="FFFF00"/>
              </a:solidFill>
            </a:ln>
            <a:scene3d>
              <a:camera prst="orthographicFront">
                <a:rot lat="0" lon="21299999"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schemeClr val="tx1"/>
                </a:solidFill>
              </a:endParaRPr>
            </a:p>
          </p:txBody>
        </p:sp>
        <p:sp>
          <p:nvSpPr>
            <p:cNvPr id="61" name="屈折矢印 4">
              <a:extLst>
                <a:ext uri="{FF2B5EF4-FFF2-40B4-BE49-F238E27FC236}">
                  <a16:creationId xmlns:a16="http://schemas.microsoft.com/office/drawing/2014/main" id="{18C9B937-3EAF-9148-8D45-D9217282BBCA}"/>
                </a:ext>
              </a:extLst>
            </p:cNvPr>
            <p:cNvSpPr/>
            <p:nvPr/>
          </p:nvSpPr>
          <p:spPr>
            <a:xfrm rot="5400000">
              <a:off x="6950742" y="2070396"/>
              <a:ext cx="689545" cy="731520"/>
            </a:xfrm>
            <a:prstGeom prst="bentUpArrow">
              <a:avLst>
                <a:gd name="adj1" fmla="val 15885"/>
                <a:gd name="adj2" fmla="val 25000"/>
                <a:gd name="adj3" fmla="val 25000"/>
              </a:avLst>
            </a:prstGeom>
            <a:solidFill>
              <a:srgbClr val="FFFF00"/>
            </a:solidFill>
            <a:ln>
              <a:solidFill>
                <a:schemeClr val="tx1"/>
              </a:solidFill>
            </a:ln>
            <a:scene3d>
              <a:camera prst="orthographicFront">
                <a:rot lat="0" lon="21299999"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schemeClr val="tx1"/>
                </a:solidFill>
              </a:endParaRPr>
            </a:p>
          </p:txBody>
        </p:sp>
        <p:sp>
          <p:nvSpPr>
            <p:cNvPr id="62" name="正方形/長方形 6">
              <a:extLst>
                <a:ext uri="{FF2B5EF4-FFF2-40B4-BE49-F238E27FC236}">
                  <a16:creationId xmlns:a16="http://schemas.microsoft.com/office/drawing/2014/main" id="{291F5E58-9FC7-CE4C-A451-67134721B686}"/>
                </a:ext>
              </a:extLst>
            </p:cNvPr>
            <p:cNvSpPr/>
            <p:nvPr/>
          </p:nvSpPr>
          <p:spPr>
            <a:xfrm>
              <a:off x="7935258" y="3089520"/>
              <a:ext cx="974947" cy="338554"/>
            </a:xfrm>
            <a:prstGeom prst="rect">
              <a:avLst/>
            </a:prstGeom>
          </p:spPr>
          <p:txBody>
            <a:bodyPr wrap="none">
              <a:spAutoFit/>
            </a:bodyPr>
            <a:lstStyle/>
            <a:p>
              <a:r>
                <a:rPr lang="en-US" altLang="ja-JP" sz="1600" dirty="0"/>
                <a:t>CO/H2S</a:t>
              </a:r>
              <a:endParaRPr lang="ja-JP" altLang="en-US" sz="1600"/>
            </a:p>
          </p:txBody>
        </p:sp>
      </p:grpSp>
      <p:sp>
        <p:nvSpPr>
          <p:cNvPr id="6" name="TextBox 5">
            <a:extLst>
              <a:ext uri="{FF2B5EF4-FFF2-40B4-BE49-F238E27FC236}">
                <a16:creationId xmlns:a16="http://schemas.microsoft.com/office/drawing/2014/main" id="{6C4E8C2D-D8F3-9B41-A3BC-4A4432A8B73A}"/>
              </a:ext>
            </a:extLst>
          </p:cNvPr>
          <p:cNvSpPr txBox="1"/>
          <p:nvPr/>
        </p:nvSpPr>
        <p:spPr>
          <a:xfrm>
            <a:off x="5786328" y="5636812"/>
            <a:ext cx="1498175" cy="369332"/>
          </a:xfrm>
          <a:prstGeom prst="rect">
            <a:avLst/>
          </a:prstGeom>
          <a:noFill/>
        </p:spPr>
        <p:txBody>
          <a:bodyPr wrap="square" rtlCol="0">
            <a:spAutoFit/>
          </a:bodyPr>
          <a:lstStyle/>
          <a:p>
            <a:r>
              <a:rPr lang="en-US" b="1" i="1" dirty="0"/>
              <a:t>Dual Sensor</a:t>
            </a:r>
          </a:p>
        </p:txBody>
      </p:sp>
    </p:spTree>
    <p:extLst>
      <p:ext uri="{BB962C8B-B14F-4D97-AF65-F5344CB8AC3E}">
        <p14:creationId xmlns:p14="http://schemas.microsoft.com/office/powerpoint/2010/main" val="270037330"/>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9727055-C83B-2842-96E1-AC10B555473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01462" y="5338081"/>
            <a:ext cx="615888" cy="566795"/>
          </a:xfrm>
          <a:prstGeom prst="rect">
            <a:avLst/>
          </a:prstGeom>
        </p:spPr>
      </p:pic>
      <p:pic>
        <p:nvPicPr>
          <p:cNvPr id="10" name="Picture 9">
            <a:extLst>
              <a:ext uri="{FF2B5EF4-FFF2-40B4-BE49-F238E27FC236}">
                <a16:creationId xmlns:a16="http://schemas.microsoft.com/office/drawing/2014/main" id="{2E1ED179-0288-7B45-A1E4-D9E64D0F67B3}"/>
              </a:ext>
            </a:extLst>
          </p:cNvPr>
          <p:cNvPicPr>
            <a:picLocks noChangeAspect="1"/>
          </p:cNvPicPr>
          <p:nvPr/>
        </p:nvPicPr>
        <p:blipFill>
          <a:blip r:embed="rId3"/>
          <a:stretch>
            <a:fillRect/>
          </a:stretch>
        </p:blipFill>
        <p:spPr>
          <a:xfrm>
            <a:off x="4366827" y="5360399"/>
            <a:ext cx="684431" cy="566795"/>
          </a:xfrm>
          <a:prstGeom prst="rect">
            <a:avLst/>
          </a:prstGeom>
        </p:spPr>
      </p:pic>
      <p:pic>
        <p:nvPicPr>
          <p:cNvPr id="4" name="Picture 3">
            <a:extLst>
              <a:ext uri="{FF2B5EF4-FFF2-40B4-BE49-F238E27FC236}">
                <a16:creationId xmlns:a16="http://schemas.microsoft.com/office/drawing/2014/main" id="{263C80A0-D8F8-EF48-AD3F-6D8BAA948E27}"/>
              </a:ext>
            </a:extLst>
          </p:cNvPr>
          <p:cNvPicPr>
            <a:picLocks noChangeAspect="1"/>
          </p:cNvPicPr>
          <p:nvPr/>
        </p:nvPicPr>
        <p:blipFill>
          <a:blip r:embed="rId4"/>
          <a:stretch>
            <a:fillRect/>
          </a:stretch>
        </p:blipFill>
        <p:spPr>
          <a:xfrm>
            <a:off x="3299168" y="1948943"/>
            <a:ext cx="2579336" cy="2914650"/>
          </a:xfrm>
          <a:prstGeom prst="rect">
            <a:avLst/>
          </a:prstGeom>
        </p:spPr>
      </p:pic>
      <p:sp>
        <p:nvSpPr>
          <p:cNvPr id="5" name="TextBox 4">
            <a:extLst>
              <a:ext uri="{FF2B5EF4-FFF2-40B4-BE49-F238E27FC236}">
                <a16:creationId xmlns:a16="http://schemas.microsoft.com/office/drawing/2014/main" id="{D6CB8CB9-AD70-EE45-A2BD-825E5AB6B3CB}"/>
              </a:ext>
            </a:extLst>
          </p:cNvPr>
          <p:cNvSpPr txBox="1"/>
          <p:nvPr/>
        </p:nvSpPr>
        <p:spPr>
          <a:xfrm>
            <a:off x="895554" y="5203111"/>
            <a:ext cx="2374368" cy="300082"/>
          </a:xfrm>
          <a:prstGeom prst="rect">
            <a:avLst/>
          </a:prstGeom>
          <a:noFill/>
        </p:spPr>
        <p:txBody>
          <a:bodyPr wrap="none" rtlCol="0">
            <a:spAutoFit/>
          </a:bodyPr>
          <a:lstStyle/>
          <a:p>
            <a:r>
              <a:rPr lang="en-US" sz="1350" dirty="0"/>
              <a:t>All gas readings displayed</a:t>
            </a:r>
          </a:p>
        </p:txBody>
      </p:sp>
      <p:sp>
        <p:nvSpPr>
          <p:cNvPr id="6" name="TextBox 5">
            <a:extLst>
              <a:ext uri="{FF2B5EF4-FFF2-40B4-BE49-F238E27FC236}">
                <a16:creationId xmlns:a16="http://schemas.microsoft.com/office/drawing/2014/main" id="{B1D3CC08-1076-C24B-8E79-AC6C0877F64F}"/>
              </a:ext>
            </a:extLst>
          </p:cNvPr>
          <p:cNvSpPr txBox="1"/>
          <p:nvPr/>
        </p:nvSpPr>
        <p:spPr>
          <a:xfrm>
            <a:off x="279382" y="2636658"/>
            <a:ext cx="3234763" cy="400110"/>
          </a:xfrm>
          <a:prstGeom prst="rect">
            <a:avLst/>
          </a:prstGeom>
          <a:noFill/>
        </p:spPr>
        <p:txBody>
          <a:bodyPr wrap="square" rtlCol="0">
            <a:spAutoFit/>
          </a:bodyPr>
          <a:lstStyle/>
          <a:p>
            <a:r>
              <a:rPr lang="en-US" sz="2000" dirty="0"/>
              <a:t>CO – Carbon Monoxide</a:t>
            </a:r>
          </a:p>
        </p:txBody>
      </p:sp>
      <p:sp>
        <p:nvSpPr>
          <p:cNvPr id="7" name="TextBox 6">
            <a:extLst>
              <a:ext uri="{FF2B5EF4-FFF2-40B4-BE49-F238E27FC236}">
                <a16:creationId xmlns:a16="http://schemas.microsoft.com/office/drawing/2014/main" id="{497808BB-8956-7C44-8281-573428554FC4}"/>
              </a:ext>
            </a:extLst>
          </p:cNvPr>
          <p:cNvSpPr txBox="1"/>
          <p:nvPr/>
        </p:nvSpPr>
        <p:spPr>
          <a:xfrm>
            <a:off x="6424474" y="2100687"/>
            <a:ext cx="2447364" cy="507831"/>
          </a:xfrm>
          <a:prstGeom prst="rect">
            <a:avLst/>
          </a:prstGeom>
          <a:noFill/>
        </p:spPr>
        <p:txBody>
          <a:bodyPr wrap="square" rtlCol="0">
            <a:spAutoFit/>
          </a:bodyPr>
          <a:lstStyle/>
          <a:p>
            <a:r>
              <a:rPr lang="en-US" sz="1350" dirty="0"/>
              <a:t>Dual sensor for CO and H2S in one channel</a:t>
            </a:r>
          </a:p>
        </p:txBody>
      </p:sp>
      <p:sp>
        <p:nvSpPr>
          <p:cNvPr id="8" name="TextBox 7">
            <a:extLst>
              <a:ext uri="{FF2B5EF4-FFF2-40B4-BE49-F238E27FC236}">
                <a16:creationId xmlns:a16="http://schemas.microsoft.com/office/drawing/2014/main" id="{5B7176CB-83C4-5842-9380-230449EF1D4E}"/>
              </a:ext>
            </a:extLst>
          </p:cNvPr>
          <p:cNvSpPr txBox="1"/>
          <p:nvPr/>
        </p:nvSpPr>
        <p:spPr>
          <a:xfrm>
            <a:off x="-287705" y="790996"/>
            <a:ext cx="3728898" cy="1200329"/>
          </a:xfrm>
          <a:prstGeom prst="rect">
            <a:avLst/>
          </a:prstGeom>
          <a:noFill/>
        </p:spPr>
        <p:txBody>
          <a:bodyPr wrap="square" rtlCol="0">
            <a:spAutoFit/>
          </a:bodyPr>
          <a:lstStyle/>
          <a:p>
            <a:pPr algn="ctr"/>
            <a:r>
              <a:rPr lang="en-US" sz="2400" dirty="0"/>
              <a:t>The GX-3R simultaneously monitors:</a:t>
            </a:r>
          </a:p>
        </p:txBody>
      </p:sp>
      <p:pic>
        <p:nvPicPr>
          <p:cNvPr id="9" name="Picture 8">
            <a:extLst>
              <a:ext uri="{FF2B5EF4-FFF2-40B4-BE49-F238E27FC236}">
                <a16:creationId xmlns:a16="http://schemas.microsoft.com/office/drawing/2014/main" id="{857F48C5-93E0-7946-9495-E92E705607C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935328" y="5368677"/>
            <a:ext cx="584231" cy="519794"/>
          </a:xfrm>
          <a:prstGeom prst="rect">
            <a:avLst/>
          </a:prstGeom>
        </p:spPr>
      </p:pic>
      <p:sp>
        <p:nvSpPr>
          <p:cNvPr id="12" name="TextBox 11">
            <a:extLst>
              <a:ext uri="{FF2B5EF4-FFF2-40B4-BE49-F238E27FC236}">
                <a16:creationId xmlns:a16="http://schemas.microsoft.com/office/drawing/2014/main" id="{67BC96DB-7A40-8E48-A72C-A4F7DB56D1CC}"/>
              </a:ext>
            </a:extLst>
          </p:cNvPr>
          <p:cNvSpPr txBox="1"/>
          <p:nvPr/>
        </p:nvSpPr>
        <p:spPr>
          <a:xfrm>
            <a:off x="6424473" y="2668638"/>
            <a:ext cx="2447364" cy="715581"/>
          </a:xfrm>
          <a:prstGeom prst="rect">
            <a:avLst/>
          </a:prstGeom>
          <a:noFill/>
        </p:spPr>
        <p:txBody>
          <a:bodyPr wrap="square" rtlCol="0">
            <a:spAutoFit/>
          </a:bodyPr>
          <a:lstStyle/>
          <a:p>
            <a:r>
              <a:rPr lang="en-US" sz="1350" dirty="0"/>
              <a:t>Dual filament design gives added silicone poisoning resistance to LEL sensor</a:t>
            </a:r>
          </a:p>
        </p:txBody>
      </p:sp>
      <p:sp>
        <p:nvSpPr>
          <p:cNvPr id="13" name="TextBox 12">
            <a:extLst>
              <a:ext uri="{FF2B5EF4-FFF2-40B4-BE49-F238E27FC236}">
                <a16:creationId xmlns:a16="http://schemas.microsoft.com/office/drawing/2014/main" id="{02C6D8EF-8FC1-3547-8F1A-3B20372F1972}"/>
              </a:ext>
            </a:extLst>
          </p:cNvPr>
          <p:cNvSpPr txBox="1"/>
          <p:nvPr/>
        </p:nvSpPr>
        <p:spPr>
          <a:xfrm>
            <a:off x="6424473" y="4418433"/>
            <a:ext cx="2419791" cy="1200329"/>
          </a:xfrm>
          <a:prstGeom prst="rect">
            <a:avLst/>
          </a:prstGeom>
          <a:noFill/>
        </p:spPr>
        <p:txBody>
          <a:bodyPr wrap="square" rtlCol="0">
            <a:spAutoFit/>
          </a:bodyPr>
          <a:lstStyle/>
          <a:p>
            <a:r>
              <a:rPr lang="en-US" sz="1350" dirty="0"/>
              <a:t>Eliminate H2 interference with CO readings with optional H2 compensated O2 sensor</a:t>
            </a:r>
          </a:p>
          <a:p>
            <a:endParaRPr lang="en-US" dirty="0"/>
          </a:p>
        </p:txBody>
      </p:sp>
      <p:sp>
        <p:nvSpPr>
          <p:cNvPr id="14" name="TextBox 13">
            <a:extLst>
              <a:ext uri="{FF2B5EF4-FFF2-40B4-BE49-F238E27FC236}">
                <a16:creationId xmlns:a16="http://schemas.microsoft.com/office/drawing/2014/main" id="{BF840D66-7CB3-8440-97F5-160745D8ABA8}"/>
              </a:ext>
            </a:extLst>
          </p:cNvPr>
          <p:cNvSpPr txBox="1"/>
          <p:nvPr/>
        </p:nvSpPr>
        <p:spPr>
          <a:xfrm>
            <a:off x="279382" y="3020228"/>
            <a:ext cx="3161811" cy="400110"/>
          </a:xfrm>
          <a:prstGeom prst="rect">
            <a:avLst/>
          </a:prstGeom>
          <a:noFill/>
        </p:spPr>
        <p:txBody>
          <a:bodyPr wrap="square" rtlCol="0">
            <a:spAutoFit/>
          </a:bodyPr>
          <a:lstStyle/>
          <a:p>
            <a:r>
              <a:rPr lang="en-US" sz="2000" dirty="0"/>
              <a:t>H2S – Hydrogen Sulfide </a:t>
            </a:r>
          </a:p>
        </p:txBody>
      </p:sp>
      <p:sp>
        <p:nvSpPr>
          <p:cNvPr id="15" name="TextBox 14">
            <a:extLst>
              <a:ext uri="{FF2B5EF4-FFF2-40B4-BE49-F238E27FC236}">
                <a16:creationId xmlns:a16="http://schemas.microsoft.com/office/drawing/2014/main" id="{DB2BF796-AB23-8D4D-8CC1-7BA94B5B63B4}"/>
              </a:ext>
            </a:extLst>
          </p:cNvPr>
          <p:cNvSpPr txBox="1"/>
          <p:nvPr/>
        </p:nvSpPr>
        <p:spPr>
          <a:xfrm>
            <a:off x="279379" y="3417097"/>
            <a:ext cx="2541494" cy="400110"/>
          </a:xfrm>
          <a:prstGeom prst="rect">
            <a:avLst/>
          </a:prstGeom>
          <a:noFill/>
        </p:spPr>
        <p:txBody>
          <a:bodyPr wrap="square" rtlCol="0">
            <a:spAutoFit/>
          </a:bodyPr>
          <a:lstStyle/>
          <a:p>
            <a:r>
              <a:rPr lang="en-US" sz="2000" dirty="0"/>
              <a:t>LEL – Combustibles</a:t>
            </a:r>
          </a:p>
        </p:txBody>
      </p:sp>
      <p:sp>
        <p:nvSpPr>
          <p:cNvPr id="16" name="TextBox 15">
            <a:extLst>
              <a:ext uri="{FF2B5EF4-FFF2-40B4-BE49-F238E27FC236}">
                <a16:creationId xmlns:a16="http://schemas.microsoft.com/office/drawing/2014/main" id="{90BA0680-334B-A04B-AA31-40011B91D329}"/>
              </a:ext>
            </a:extLst>
          </p:cNvPr>
          <p:cNvSpPr txBox="1"/>
          <p:nvPr/>
        </p:nvSpPr>
        <p:spPr>
          <a:xfrm>
            <a:off x="279379" y="3815669"/>
            <a:ext cx="2714160" cy="400110"/>
          </a:xfrm>
          <a:prstGeom prst="rect">
            <a:avLst/>
          </a:prstGeom>
          <a:noFill/>
        </p:spPr>
        <p:txBody>
          <a:bodyPr wrap="square" rtlCol="0">
            <a:spAutoFit/>
          </a:bodyPr>
          <a:lstStyle/>
          <a:p>
            <a:r>
              <a:rPr lang="en-US" sz="2000" dirty="0"/>
              <a:t>and O2 – Oxygen</a:t>
            </a:r>
          </a:p>
        </p:txBody>
      </p:sp>
      <p:cxnSp>
        <p:nvCxnSpPr>
          <p:cNvPr id="17" name="Straight Arrow Connector 16">
            <a:extLst>
              <a:ext uri="{FF2B5EF4-FFF2-40B4-BE49-F238E27FC236}">
                <a16:creationId xmlns:a16="http://schemas.microsoft.com/office/drawing/2014/main" id="{BAC574CB-EE2C-8744-B191-4876E8B9A197}"/>
              </a:ext>
            </a:extLst>
          </p:cNvPr>
          <p:cNvCxnSpPr>
            <a:cxnSpLocks/>
          </p:cNvCxnSpPr>
          <p:nvPr/>
        </p:nvCxnSpPr>
        <p:spPr>
          <a:xfrm flipV="1">
            <a:off x="2852996" y="2982533"/>
            <a:ext cx="1136948" cy="2259103"/>
          </a:xfrm>
          <a:prstGeom prst="straightConnector1">
            <a:avLst/>
          </a:prstGeom>
          <a:ln w="31750">
            <a:tailEnd type="triangle" w="lg" len="med"/>
          </a:ln>
        </p:spPr>
        <p:style>
          <a:lnRef idx="3">
            <a:schemeClr val="dk1"/>
          </a:lnRef>
          <a:fillRef idx="0">
            <a:schemeClr val="dk1"/>
          </a:fillRef>
          <a:effectRef idx="2">
            <a:schemeClr val="dk1"/>
          </a:effectRef>
          <a:fontRef idx="minor">
            <a:schemeClr val="tx1"/>
          </a:fontRef>
        </p:style>
      </p:cxnSp>
      <p:cxnSp>
        <p:nvCxnSpPr>
          <p:cNvPr id="18" name="Straight Arrow Connector 17">
            <a:extLst>
              <a:ext uri="{FF2B5EF4-FFF2-40B4-BE49-F238E27FC236}">
                <a16:creationId xmlns:a16="http://schemas.microsoft.com/office/drawing/2014/main" id="{6B7BE613-C96D-BE4E-9060-6299785983BC}"/>
              </a:ext>
            </a:extLst>
          </p:cNvPr>
          <p:cNvCxnSpPr/>
          <p:nvPr/>
        </p:nvCxnSpPr>
        <p:spPr>
          <a:xfrm flipV="1">
            <a:off x="4213851" y="4433080"/>
            <a:ext cx="0" cy="882683"/>
          </a:xfrm>
          <a:prstGeom prst="straightConnector1">
            <a:avLst/>
          </a:prstGeom>
          <a:ln w="3175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1A369E31-2D45-A64A-9922-6C86BF035042}"/>
              </a:ext>
            </a:extLst>
          </p:cNvPr>
          <p:cNvCxnSpPr/>
          <p:nvPr/>
        </p:nvCxnSpPr>
        <p:spPr>
          <a:xfrm flipV="1">
            <a:off x="4769765" y="4443272"/>
            <a:ext cx="0" cy="882683"/>
          </a:xfrm>
          <a:prstGeom prst="straightConnector1">
            <a:avLst/>
          </a:prstGeom>
          <a:ln w="3175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D806EC2B-AA6D-364E-A218-83EB53A6A20F}"/>
              </a:ext>
            </a:extLst>
          </p:cNvPr>
          <p:cNvCxnSpPr/>
          <p:nvPr/>
        </p:nvCxnSpPr>
        <p:spPr>
          <a:xfrm flipV="1">
            <a:off x="5111108" y="4433080"/>
            <a:ext cx="0" cy="882683"/>
          </a:xfrm>
          <a:prstGeom prst="straightConnector1">
            <a:avLst/>
          </a:prstGeom>
          <a:ln w="3175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78FDB974-AC9A-B942-A931-BF6C80DB8976}"/>
              </a:ext>
            </a:extLst>
          </p:cNvPr>
          <p:cNvSpPr txBox="1"/>
          <p:nvPr/>
        </p:nvSpPr>
        <p:spPr>
          <a:xfrm>
            <a:off x="279378" y="4204466"/>
            <a:ext cx="2688673" cy="707886"/>
          </a:xfrm>
          <a:prstGeom prst="rect">
            <a:avLst/>
          </a:prstGeom>
          <a:noFill/>
        </p:spPr>
        <p:txBody>
          <a:bodyPr wrap="square" rtlCol="0">
            <a:spAutoFit/>
          </a:bodyPr>
          <a:lstStyle/>
          <a:p>
            <a:r>
              <a:rPr lang="en-US" sz="2000" dirty="0"/>
              <a:t>H2 compensated CO sensor available</a:t>
            </a:r>
          </a:p>
        </p:txBody>
      </p:sp>
      <p:sp>
        <p:nvSpPr>
          <p:cNvPr id="24" name="TextBox 23">
            <a:extLst>
              <a:ext uri="{FF2B5EF4-FFF2-40B4-BE49-F238E27FC236}">
                <a16:creationId xmlns:a16="http://schemas.microsoft.com/office/drawing/2014/main" id="{FF8254C2-AA7F-0143-8F78-D59D21F6B7B2}"/>
              </a:ext>
            </a:extLst>
          </p:cNvPr>
          <p:cNvSpPr txBox="1"/>
          <p:nvPr/>
        </p:nvSpPr>
        <p:spPr>
          <a:xfrm>
            <a:off x="6438259" y="3433506"/>
            <a:ext cx="2076154" cy="1131079"/>
          </a:xfrm>
          <a:prstGeom prst="rect">
            <a:avLst/>
          </a:prstGeom>
          <a:noFill/>
        </p:spPr>
        <p:txBody>
          <a:bodyPr wrap="square" rtlCol="0">
            <a:spAutoFit/>
          </a:bodyPr>
          <a:lstStyle/>
          <a:p>
            <a:r>
              <a:rPr lang="en-US" sz="1350" dirty="0"/>
              <a:t>Lead free electro-chemical sensor design gives O2 sensor a 3-5 year lifespan</a:t>
            </a:r>
          </a:p>
          <a:p>
            <a:endParaRPr lang="en-US" sz="1350" dirty="0"/>
          </a:p>
        </p:txBody>
      </p:sp>
      <p:pic>
        <p:nvPicPr>
          <p:cNvPr id="27" name="Picture 26">
            <a:extLst>
              <a:ext uri="{FF2B5EF4-FFF2-40B4-BE49-F238E27FC236}">
                <a16:creationId xmlns:a16="http://schemas.microsoft.com/office/drawing/2014/main" id="{23073E27-D54F-6041-8EDE-4D865D33C56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
        <p:nvSpPr>
          <p:cNvPr id="28" name="Title 1">
            <a:extLst>
              <a:ext uri="{FF2B5EF4-FFF2-40B4-BE49-F238E27FC236}">
                <a16:creationId xmlns:a16="http://schemas.microsoft.com/office/drawing/2014/main" id="{453F29D7-473B-3A4B-A824-1CF8F1F6E7C0}"/>
              </a:ext>
            </a:extLst>
          </p:cNvPr>
          <p:cNvSpPr txBox="1">
            <a:spLocks/>
          </p:cNvSpPr>
          <p:nvPr/>
        </p:nvSpPr>
        <p:spPr bwMode="auto">
          <a:xfrm>
            <a:off x="50823" y="44617"/>
            <a:ext cx="9042354"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r"/>
            <a:r>
              <a:rPr kumimoji="0" lang="en-US" sz="4000" b="1" dirty="0">
                <a:latin typeface="Century Gothic" panose="020B0502020202020204" pitchFamily="34" charset="0"/>
              </a:rPr>
              <a:t>Sensor Advancements</a:t>
            </a:r>
          </a:p>
        </p:txBody>
      </p:sp>
    </p:spTree>
    <p:extLst>
      <p:ext uri="{BB962C8B-B14F-4D97-AF65-F5344CB8AC3E}">
        <p14:creationId xmlns:p14="http://schemas.microsoft.com/office/powerpoint/2010/main" val="1825462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37"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450" decel="100000" fill="hold"/>
                                        <p:tgtEl>
                                          <p:spTgt spid="9"/>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9"/>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anim calcmode="lin" valueType="num">
                                      <p:cBhvr>
                                        <p:cTn id="20" dur="500" fill="hold"/>
                                        <p:tgtEl>
                                          <p:spTgt spid="18"/>
                                        </p:tgtEl>
                                        <p:attrNameLst>
                                          <p:attrName>ppt_x</p:attrName>
                                        </p:attrNameLst>
                                      </p:cBhvr>
                                      <p:tavLst>
                                        <p:tav tm="0">
                                          <p:val>
                                            <p:strVal val="#ppt_x"/>
                                          </p:val>
                                        </p:tav>
                                        <p:tav tm="100000">
                                          <p:val>
                                            <p:strVal val="#ppt_x"/>
                                          </p:val>
                                        </p:tav>
                                      </p:tavLst>
                                    </p:anim>
                                    <p:anim calcmode="lin" valueType="num">
                                      <p:cBhvr>
                                        <p:cTn id="21" dur="450" decel="100000" fill="hold"/>
                                        <p:tgtEl>
                                          <p:spTgt spid="18"/>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par>
                                <p:cTn id="29" presetID="37"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anim calcmode="lin" valueType="num">
                                      <p:cBhvr>
                                        <p:cTn id="32" dur="500" fill="hold"/>
                                        <p:tgtEl>
                                          <p:spTgt spid="10"/>
                                        </p:tgtEl>
                                        <p:attrNameLst>
                                          <p:attrName>ppt_x</p:attrName>
                                        </p:attrNameLst>
                                      </p:cBhvr>
                                      <p:tavLst>
                                        <p:tav tm="0">
                                          <p:val>
                                            <p:strVal val="#ppt_x"/>
                                          </p:val>
                                        </p:tav>
                                        <p:tav tm="100000">
                                          <p:val>
                                            <p:strVal val="#ppt_x"/>
                                          </p:val>
                                        </p:tav>
                                      </p:tavLst>
                                    </p:anim>
                                    <p:anim calcmode="lin" valueType="num">
                                      <p:cBhvr>
                                        <p:cTn id="33" dur="450" decel="100000" fill="hold"/>
                                        <p:tgtEl>
                                          <p:spTgt spid="10"/>
                                        </p:tgtEl>
                                        <p:attrNameLst>
                                          <p:attrName>ppt_y</p:attrName>
                                        </p:attrNameLst>
                                      </p:cBhvr>
                                      <p:tavLst>
                                        <p:tav tm="0">
                                          <p:val>
                                            <p:strVal val="#ppt_y+1"/>
                                          </p:val>
                                        </p:tav>
                                        <p:tav tm="100000">
                                          <p:val>
                                            <p:strVal val="#ppt_y-.03"/>
                                          </p:val>
                                        </p:tav>
                                      </p:tavLst>
                                    </p:anim>
                                    <p:anim calcmode="lin" valueType="num">
                                      <p:cBhvr>
                                        <p:cTn id="34" dur="50" accel="100000" fill="hold">
                                          <p:stCondLst>
                                            <p:cond delay="450"/>
                                          </p:stCondLst>
                                        </p:cTn>
                                        <p:tgtEl>
                                          <p:spTgt spid="10"/>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anim calcmode="lin" valueType="num">
                                      <p:cBhvr>
                                        <p:cTn id="38" dur="500" fill="hold"/>
                                        <p:tgtEl>
                                          <p:spTgt spid="19"/>
                                        </p:tgtEl>
                                        <p:attrNameLst>
                                          <p:attrName>ppt_x</p:attrName>
                                        </p:attrNameLst>
                                      </p:cBhvr>
                                      <p:tavLst>
                                        <p:tav tm="0">
                                          <p:val>
                                            <p:strVal val="#ppt_x"/>
                                          </p:val>
                                        </p:tav>
                                        <p:tav tm="100000">
                                          <p:val>
                                            <p:strVal val="#ppt_x"/>
                                          </p:val>
                                        </p:tav>
                                      </p:tavLst>
                                    </p:anim>
                                    <p:anim calcmode="lin" valueType="num">
                                      <p:cBhvr>
                                        <p:cTn id="39" dur="450" decel="100000" fill="hold"/>
                                        <p:tgtEl>
                                          <p:spTgt spid="19"/>
                                        </p:tgtEl>
                                        <p:attrNameLst>
                                          <p:attrName>ppt_y</p:attrName>
                                        </p:attrNameLst>
                                      </p:cBhvr>
                                      <p:tavLst>
                                        <p:tav tm="0">
                                          <p:val>
                                            <p:strVal val="#ppt_y+1"/>
                                          </p:val>
                                        </p:tav>
                                        <p:tav tm="100000">
                                          <p:val>
                                            <p:strVal val="#ppt_y-.03"/>
                                          </p:val>
                                        </p:tav>
                                      </p:tavLst>
                                    </p:anim>
                                    <p:anim calcmode="lin" valueType="num">
                                      <p:cBhvr>
                                        <p:cTn id="40" dur="50" accel="100000" fill="hold">
                                          <p:stCondLst>
                                            <p:cond delay="45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par>
                                <p:cTn id="47" presetID="37" presetClass="entr" presetSubtype="0"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anim calcmode="lin" valueType="num">
                                      <p:cBhvr>
                                        <p:cTn id="50" dur="500" fill="hold"/>
                                        <p:tgtEl>
                                          <p:spTgt spid="11"/>
                                        </p:tgtEl>
                                        <p:attrNameLst>
                                          <p:attrName>ppt_x</p:attrName>
                                        </p:attrNameLst>
                                      </p:cBhvr>
                                      <p:tavLst>
                                        <p:tav tm="0">
                                          <p:val>
                                            <p:strVal val="#ppt_x"/>
                                          </p:val>
                                        </p:tav>
                                        <p:tav tm="100000">
                                          <p:val>
                                            <p:strVal val="#ppt_x"/>
                                          </p:val>
                                        </p:tav>
                                      </p:tavLst>
                                    </p:anim>
                                    <p:anim calcmode="lin" valueType="num">
                                      <p:cBhvr>
                                        <p:cTn id="51" dur="450" decel="100000" fill="hold"/>
                                        <p:tgtEl>
                                          <p:spTgt spid="11"/>
                                        </p:tgtEl>
                                        <p:attrNameLst>
                                          <p:attrName>ppt_y</p:attrName>
                                        </p:attrNameLst>
                                      </p:cBhvr>
                                      <p:tavLst>
                                        <p:tav tm="0">
                                          <p:val>
                                            <p:strVal val="#ppt_y+1"/>
                                          </p:val>
                                        </p:tav>
                                        <p:tav tm="100000">
                                          <p:val>
                                            <p:strVal val="#ppt_y-.03"/>
                                          </p:val>
                                        </p:tav>
                                      </p:tavLst>
                                    </p:anim>
                                    <p:anim calcmode="lin" valueType="num">
                                      <p:cBhvr>
                                        <p:cTn id="52"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par>
                                <p:cTn id="53" presetID="37" presetClass="entr" presetSubtype="0"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anim calcmode="lin" valueType="num">
                                      <p:cBhvr>
                                        <p:cTn id="56" dur="500" fill="hold"/>
                                        <p:tgtEl>
                                          <p:spTgt spid="20"/>
                                        </p:tgtEl>
                                        <p:attrNameLst>
                                          <p:attrName>ppt_x</p:attrName>
                                        </p:attrNameLst>
                                      </p:cBhvr>
                                      <p:tavLst>
                                        <p:tav tm="0">
                                          <p:val>
                                            <p:strVal val="#ppt_x"/>
                                          </p:val>
                                        </p:tav>
                                        <p:tav tm="100000">
                                          <p:val>
                                            <p:strVal val="#ppt_x"/>
                                          </p:val>
                                        </p:tav>
                                      </p:tavLst>
                                    </p:anim>
                                    <p:anim calcmode="lin" valueType="num">
                                      <p:cBhvr>
                                        <p:cTn id="57" dur="450" decel="100000" fill="hold"/>
                                        <p:tgtEl>
                                          <p:spTgt spid="20"/>
                                        </p:tgtEl>
                                        <p:attrNameLst>
                                          <p:attrName>ppt_y</p:attrName>
                                        </p:attrNameLst>
                                      </p:cBhvr>
                                      <p:tavLst>
                                        <p:tav tm="0">
                                          <p:val>
                                            <p:strVal val="#ppt_y+1"/>
                                          </p:val>
                                        </p:tav>
                                        <p:tav tm="100000">
                                          <p:val>
                                            <p:strVal val="#ppt_y-.03"/>
                                          </p:val>
                                        </p:tav>
                                      </p:tavLst>
                                    </p:anim>
                                    <p:anim calcmode="lin" valueType="num">
                                      <p:cBhvr>
                                        <p:cTn id="58" dur="50" accel="100000" fill="hold">
                                          <p:stCondLst>
                                            <p:cond delay="45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3"/>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17"/>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2" grpId="0"/>
      <p:bldP spid="13" grpId="0"/>
      <p:bldP spid="14" grpId="0"/>
      <p:bldP spid="15" grpId="0"/>
      <p:bldP spid="16"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B68EBA6-1364-0849-99AE-17200311488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
        <p:nvSpPr>
          <p:cNvPr id="6" name="Title 1">
            <a:extLst>
              <a:ext uri="{FF2B5EF4-FFF2-40B4-BE49-F238E27FC236}">
                <a16:creationId xmlns:a16="http://schemas.microsoft.com/office/drawing/2014/main" id="{4C0F30C9-E3DF-C840-8804-6B18B80C0C0A}"/>
              </a:ext>
            </a:extLst>
          </p:cNvPr>
          <p:cNvSpPr txBox="1">
            <a:spLocks/>
          </p:cNvSpPr>
          <p:nvPr/>
        </p:nvSpPr>
        <p:spPr bwMode="auto">
          <a:xfrm>
            <a:off x="50823" y="44617"/>
            <a:ext cx="9042354"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r"/>
            <a:r>
              <a:rPr kumimoji="0" lang="en-US" sz="4000" b="1" dirty="0">
                <a:latin typeface="Century Gothic" panose="020B0502020202020204" pitchFamily="34" charset="0"/>
              </a:rPr>
              <a:t>Sensor Advancements</a:t>
            </a:r>
          </a:p>
        </p:txBody>
      </p:sp>
      <p:pic>
        <p:nvPicPr>
          <p:cNvPr id="8" name="Picture 7">
            <a:extLst>
              <a:ext uri="{FF2B5EF4-FFF2-40B4-BE49-F238E27FC236}">
                <a16:creationId xmlns:a16="http://schemas.microsoft.com/office/drawing/2014/main" id="{87DB73C9-2FC4-DC49-BE3A-D6C3B9A86E07}"/>
              </a:ext>
            </a:extLst>
          </p:cNvPr>
          <p:cNvPicPr>
            <a:picLocks noChangeAspect="1"/>
          </p:cNvPicPr>
          <p:nvPr/>
        </p:nvPicPr>
        <p:blipFill>
          <a:blip r:embed="rId3"/>
          <a:stretch>
            <a:fillRect/>
          </a:stretch>
        </p:blipFill>
        <p:spPr>
          <a:xfrm>
            <a:off x="1228364" y="720892"/>
            <a:ext cx="2592067" cy="5572688"/>
          </a:xfrm>
          <a:prstGeom prst="rect">
            <a:avLst/>
          </a:prstGeom>
        </p:spPr>
      </p:pic>
      <p:cxnSp>
        <p:nvCxnSpPr>
          <p:cNvPr id="10" name="Straight Arrow Connector 9">
            <a:extLst>
              <a:ext uri="{FF2B5EF4-FFF2-40B4-BE49-F238E27FC236}">
                <a16:creationId xmlns:a16="http://schemas.microsoft.com/office/drawing/2014/main" id="{50EFF2F2-9C71-294D-B35C-3E3D195DB55A}"/>
              </a:ext>
            </a:extLst>
          </p:cNvPr>
          <p:cNvCxnSpPr>
            <a:cxnSpLocks/>
          </p:cNvCxnSpPr>
          <p:nvPr/>
        </p:nvCxnSpPr>
        <p:spPr>
          <a:xfrm flipH="1">
            <a:off x="2080272" y="2283523"/>
            <a:ext cx="3140764" cy="2107096"/>
          </a:xfrm>
          <a:prstGeom prst="straightConnector1">
            <a:avLst/>
          </a:prstGeom>
          <a:ln w="31750">
            <a:solidFill>
              <a:schemeClr val="accent1">
                <a:lumMod val="75000"/>
              </a:schemeClr>
            </a:solidFill>
            <a:tailEnd type="triangle" w="lg" len="med"/>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93022BE2-6F7B-0148-933D-7307FAAFCDB8}"/>
              </a:ext>
            </a:extLst>
          </p:cNvPr>
          <p:cNvSpPr txBox="1"/>
          <p:nvPr/>
        </p:nvSpPr>
        <p:spPr>
          <a:xfrm>
            <a:off x="5035916" y="1621439"/>
            <a:ext cx="2573197" cy="646331"/>
          </a:xfrm>
          <a:prstGeom prst="rect">
            <a:avLst/>
          </a:prstGeom>
          <a:noFill/>
        </p:spPr>
        <p:txBody>
          <a:bodyPr wrap="square" rtlCol="0">
            <a:spAutoFit/>
          </a:bodyPr>
          <a:lstStyle/>
          <a:p>
            <a:r>
              <a:rPr lang="en-US" dirty="0"/>
              <a:t>Interference Gas Scrubber Disc</a:t>
            </a:r>
          </a:p>
        </p:txBody>
      </p:sp>
      <p:sp>
        <p:nvSpPr>
          <p:cNvPr id="14" name="TextBox 13">
            <a:extLst>
              <a:ext uri="{FF2B5EF4-FFF2-40B4-BE49-F238E27FC236}">
                <a16:creationId xmlns:a16="http://schemas.microsoft.com/office/drawing/2014/main" id="{01021F49-0081-494D-91D1-080EDEF2BED0}"/>
              </a:ext>
            </a:extLst>
          </p:cNvPr>
          <p:cNvSpPr txBox="1"/>
          <p:nvPr/>
        </p:nvSpPr>
        <p:spPr>
          <a:xfrm>
            <a:off x="4886422" y="3507236"/>
            <a:ext cx="3464723" cy="1200329"/>
          </a:xfrm>
          <a:prstGeom prst="rect">
            <a:avLst/>
          </a:prstGeom>
          <a:noFill/>
        </p:spPr>
        <p:txBody>
          <a:bodyPr wrap="square" rtlCol="0">
            <a:spAutoFit/>
          </a:bodyPr>
          <a:lstStyle/>
          <a:p>
            <a:r>
              <a:rPr lang="en-US" dirty="0"/>
              <a:t>Gas scrubber disc’s are replaceable, lowering cost by eliminating need to replace entire sensor</a:t>
            </a:r>
          </a:p>
        </p:txBody>
      </p:sp>
    </p:spTree>
    <p:extLst>
      <p:ext uri="{BB962C8B-B14F-4D97-AF65-F5344CB8AC3E}">
        <p14:creationId xmlns:p14="http://schemas.microsoft.com/office/powerpoint/2010/main" val="410890745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2006</TotalTime>
  <Words>808</Words>
  <Application>Microsoft Macintosh PowerPoint</Application>
  <PresentationFormat>On-screen Show (4:3)</PresentationFormat>
  <Paragraphs>173</Paragraphs>
  <Slides>20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Arial</vt:lpstr>
      <vt:lpstr>Calibri</vt:lpstr>
      <vt:lpstr>Century Gothic</vt:lpstr>
      <vt:lpstr>Courier New</vt:lpstr>
      <vt:lpstr>Tahoma</vt:lpstr>
      <vt:lpstr>Wingdings</vt:lpstr>
      <vt:lpstr>Office Theme</vt:lpstr>
      <vt:lpstr>PowerPoint Presentation</vt:lpstr>
      <vt:lpstr>2 Models—Depending on Need</vt:lpstr>
      <vt:lpstr>PowerPoint Presentation</vt:lpstr>
      <vt:lpstr>PowerPoint Presentation</vt:lpstr>
      <vt:lpstr>Size Matters In the “Breathing Zone”</vt:lpstr>
      <vt:lpstr>Competitor Comparison</vt:lpstr>
      <vt:lpstr>PowerPoint Presentation</vt:lpstr>
      <vt:lpstr>PowerPoint Presentation</vt:lpstr>
      <vt:lpstr>PowerPoint Presentation</vt:lpstr>
      <vt:lpstr>PowerPoint Presentation</vt:lpstr>
      <vt:lpstr>PowerPoint Presentation</vt:lpstr>
      <vt:lpstr>Advancements</vt:lpstr>
      <vt:lpstr>Advancements</vt:lpstr>
      <vt:lpstr>More Advancements</vt:lpstr>
      <vt:lpstr>GX-3R Pro—Connectivity</vt:lpstr>
      <vt:lpstr>Configurable Alarm Notifications</vt:lpstr>
      <vt:lpstr>Alarm Location</vt:lpstr>
      <vt:lpstr>GX-3R Pro—Alarms</vt:lpstr>
      <vt:lpstr>Questions?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Michael Johnson</cp:lastModifiedBy>
  <cp:revision>64</cp:revision>
  <dcterms:created xsi:type="dcterms:W3CDTF">2019-05-08T19:33:07Z</dcterms:created>
  <dcterms:modified xsi:type="dcterms:W3CDTF">2019-09-23T17:49:34Z</dcterms:modified>
</cp:coreProperties>
</file>